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5" r:id="rId2"/>
    <p:sldId id="258" r:id="rId3"/>
    <p:sldId id="263" r:id="rId4"/>
    <p:sldId id="269" r:id="rId5"/>
    <p:sldId id="264" r:id="rId6"/>
    <p:sldId id="260" r:id="rId7"/>
    <p:sldId id="266" r:id="rId8"/>
    <p:sldId id="257" r:id="rId9"/>
    <p:sldId id="259" r:id="rId10"/>
    <p:sldId id="270" r:id="rId11"/>
    <p:sldId id="267" r:id="rId12"/>
    <p:sldId id="26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4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2E12-A636-4F11-8A7A-DA14E4F55904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ADD79-85AE-4028-AEA9-3A600326A17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849792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0884D-207A-4B3D-8903-1442049E55E2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6B033-ACE7-4C6B-A74A-F10C183FADA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54200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Recapping what I mentioned last week about lit reviews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B033-ACE7-4C6B-A74A-F10C183FADA8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Recapping what I mentioned last week about lit reviews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B033-ACE7-4C6B-A74A-F10C183FADA8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9690A0-8DD9-4937-BA58-EBE4C9D7DB57}" type="datetimeFigureOut">
              <a:rPr lang="en-AU" smtClean="0"/>
              <a:pPr/>
              <a:t>13/10/2014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A5EC679-6C3E-47BE-B3E1-F03C4EFF0ED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43438" y="0"/>
            <a:ext cx="3529012" cy="3573016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/>
            </a:r>
            <a:br>
              <a:rPr lang="en-AU" dirty="0" smtClean="0"/>
            </a:br>
            <a:r>
              <a:rPr lang="en-AU" sz="2200" dirty="0" smtClean="0"/>
              <a:t> Concepts, operationalization </a:t>
            </a:r>
            <a:r>
              <a:rPr lang="en-AU" sz="2200" smtClean="0"/>
              <a:t>&amp; </a:t>
            </a:r>
            <a:r>
              <a:rPr lang="en-AU" sz="2200" smtClean="0"/>
              <a:t>measurement</a:t>
            </a:r>
            <a:br>
              <a:rPr lang="en-AU" sz="2200" smtClean="0"/>
            </a:br>
            <a:r>
              <a:rPr lang="en-AU" sz="2200" smtClean="0"/>
              <a:t>Week </a:t>
            </a:r>
            <a:r>
              <a:rPr lang="en-AU" sz="2200" dirty="0" smtClean="0"/>
              <a:t>3</a:t>
            </a:r>
            <a:endParaRPr lang="en-AU" sz="22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 smtClean="0"/>
              <a:t>Professor James Byrne</a:t>
            </a:r>
          </a:p>
          <a:p>
            <a:pPr algn="ctr"/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mtClean="0"/>
              <a:t>Progression of measurement steps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24847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AU" dirty="0" smtClean="0"/>
              <a:t>Conceptualization </a:t>
            </a:r>
          </a:p>
          <a:p>
            <a:pPr algn="ctr">
              <a:buFont typeface="Wingdings" pitchFamily="2" charset="2"/>
              <a:buNone/>
            </a:pPr>
            <a:endParaRPr lang="en-AU" dirty="0" smtClean="0"/>
          </a:p>
          <a:p>
            <a:pPr algn="ctr">
              <a:buFont typeface="Wingdings" pitchFamily="2" charset="2"/>
              <a:buNone/>
            </a:pPr>
            <a:r>
              <a:rPr lang="en-AU" dirty="0" smtClean="0"/>
              <a:t>Conceptual definition </a:t>
            </a:r>
          </a:p>
          <a:p>
            <a:pPr algn="ctr">
              <a:buFont typeface="Wingdings" pitchFamily="2" charset="2"/>
              <a:buNone/>
            </a:pPr>
            <a:endParaRPr lang="en-AU" dirty="0" smtClean="0"/>
          </a:p>
          <a:p>
            <a:pPr algn="ctr">
              <a:buFont typeface="Wingdings" pitchFamily="2" charset="2"/>
              <a:buNone/>
            </a:pPr>
            <a:r>
              <a:rPr lang="en-AU" dirty="0" smtClean="0"/>
              <a:t>Operational definition </a:t>
            </a:r>
          </a:p>
          <a:p>
            <a:pPr algn="ctr">
              <a:buFont typeface="Wingdings" pitchFamily="2" charset="2"/>
              <a:buNone/>
            </a:pPr>
            <a:endParaRPr lang="en-AU" dirty="0" smtClean="0"/>
          </a:p>
          <a:p>
            <a:pPr algn="ctr">
              <a:buFont typeface="Wingdings" pitchFamily="2" charset="2"/>
              <a:buNone/>
            </a:pPr>
            <a:r>
              <a:rPr lang="en-AU" dirty="0" smtClean="0"/>
              <a:t>Measurements in the real world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eaLnBrk="1" hangingPunct="1"/>
            <a:fld id="{D683DEF8-FE94-4A7F-8C8A-59BC896BB2E0}" type="slidenum">
              <a:rPr lang="en-AU" sz="1400" smtClean="0">
                <a:solidFill>
                  <a:schemeClr val="bg2"/>
                </a:solidFill>
              </a:rPr>
              <a:pPr eaLnBrk="1" hangingPunct="1"/>
              <a:t>10</a:t>
            </a:fld>
            <a:endParaRPr lang="en-AU" sz="1400" smtClean="0">
              <a:solidFill>
                <a:schemeClr val="bg2"/>
              </a:solidFill>
            </a:endParaRPr>
          </a:p>
        </p:txBody>
      </p:sp>
      <p:sp>
        <p:nvSpPr>
          <p:cNvPr id="7173" name="Down Arrow 5"/>
          <p:cNvSpPr>
            <a:spLocks noChangeArrowheads="1"/>
          </p:cNvSpPr>
          <p:nvPr/>
        </p:nvSpPr>
        <p:spPr bwMode="auto">
          <a:xfrm>
            <a:off x="4340933" y="2599833"/>
            <a:ext cx="474662" cy="357187"/>
          </a:xfrm>
          <a:prstGeom prst="downArrow">
            <a:avLst>
              <a:gd name="adj1" fmla="val 50000"/>
              <a:gd name="adj2" fmla="val 4996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  <p:sp>
        <p:nvSpPr>
          <p:cNvPr id="7174" name="Down Arrow 6"/>
          <p:cNvSpPr>
            <a:spLocks noChangeArrowheads="1"/>
          </p:cNvSpPr>
          <p:nvPr/>
        </p:nvSpPr>
        <p:spPr bwMode="auto">
          <a:xfrm>
            <a:off x="4429125" y="3500438"/>
            <a:ext cx="474663" cy="357187"/>
          </a:xfrm>
          <a:prstGeom prst="downArrow">
            <a:avLst>
              <a:gd name="adj1" fmla="val 50000"/>
              <a:gd name="adj2" fmla="val 4996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7175" name="Down Arrow 7"/>
          <p:cNvSpPr>
            <a:spLocks noChangeArrowheads="1"/>
          </p:cNvSpPr>
          <p:nvPr/>
        </p:nvSpPr>
        <p:spPr bwMode="auto">
          <a:xfrm>
            <a:off x="4429125" y="4293096"/>
            <a:ext cx="474663" cy="501203"/>
          </a:xfrm>
          <a:prstGeom prst="downArrow">
            <a:avLst>
              <a:gd name="adj1" fmla="val 50000"/>
              <a:gd name="adj2" fmla="val 4996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40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7494"/>
            <a:ext cx="8424936" cy="1399032"/>
          </a:xfrm>
        </p:spPr>
        <p:txBody>
          <a:bodyPr/>
          <a:lstStyle/>
          <a:p>
            <a:r>
              <a:rPr lang="en-AU" sz="3600" dirty="0" smtClean="0"/>
              <a:t>Class Discussion Round</a:t>
            </a:r>
            <a:endParaRPr lang="en-AU" sz="3600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key concepts in your research evaluation question?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will you define these concepts?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How do you think you might </a:t>
            </a:r>
            <a:r>
              <a:rPr lang="en-US" sz="2000" dirty="0" err="1" smtClean="0"/>
              <a:t>operationalize</a:t>
            </a:r>
            <a:r>
              <a:rPr lang="en-US" sz="2000" dirty="0" smtClean="0"/>
              <a:t> these concepts in order to measure them?</a:t>
            </a:r>
            <a:endParaRPr lang="en-US" sz="20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3AFEB2D-140C-46B9-80B3-8C2B1605466D}" type="slidenum">
              <a:rPr lang="en-AU"/>
              <a:pPr/>
              <a:t>11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7494"/>
            <a:ext cx="8424936" cy="1399032"/>
          </a:xfrm>
        </p:spPr>
        <p:txBody>
          <a:bodyPr/>
          <a:lstStyle/>
          <a:p>
            <a:r>
              <a:rPr lang="en-AU" sz="3600" dirty="0" smtClean="0"/>
              <a:t>Next Week</a:t>
            </a:r>
            <a:endParaRPr lang="en-AU" sz="3600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89448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Assessment 1 is due !!!</a:t>
            </a:r>
          </a:p>
          <a:p>
            <a:pPr lvl="1">
              <a:buNone/>
            </a:pPr>
            <a:endParaRPr lang="en-US" sz="2000" dirty="0" smtClean="0"/>
          </a:p>
          <a:p>
            <a:endParaRPr lang="en-US" sz="24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3AFEB2D-140C-46B9-80B3-8C2B1605466D}" type="slidenum">
              <a:rPr lang="en-AU"/>
              <a:pPr/>
              <a:t>12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400" dirty="0" smtClean="0"/>
              <a:t>Week 3: Lecture 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8650" indent="-628650">
              <a:spcAft>
                <a:spcPct val="50000"/>
              </a:spcAft>
            </a:pPr>
            <a:r>
              <a:rPr lang="en-AU" sz="3100" dirty="0" smtClean="0"/>
              <a:t>Literature review &amp; Research Evaluation Question: Tips</a:t>
            </a:r>
          </a:p>
          <a:p>
            <a:pPr marL="628650" indent="-628650">
              <a:spcAft>
                <a:spcPct val="50000"/>
              </a:spcAft>
            </a:pPr>
            <a:r>
              <a:rPr lang="en-AU" sz="3100" dirty="0" smtClean="0"/>
              <a:t>Clarifying Key Concepts:</a:t>
            </a:r>
          </a:p>
          <a:p>
            <a:pPr marL="1003554" lvl="1" indent="-628650">
              <a:spcAft>
                <a:spcPct val="50000"/>
              </a:spcAft>
            </a:pPr>
            <a:r>
              <a:rPr lang="en-AU" sz="2700" b="1" dirty="0" smtClean="0"/>
              <a:t>Definition</a:t>
            </a:r>
          </a:p>
          <a:p>
            <a:pPr marL="1003554" lvl="1" indent="-628650">
              <a:spcAft>
                <a:spcPct val="50000"/>
              </a:spcAft>
            </a:pPr>
            <a:r>
              <a:rPr lang="en-AU" sz="2700" b="1" dirty="0" err="1" smtClean="0"/>
              <a:t>Operationalization</a:t>
            </a:r>
            <a:endParaRPr lang="en-AU" sz="2700" b="1" dirty="0" smtClean="0"/>
          </a:p>
          <a:p>
            <a:pPr marL="1003554" lvl="1" indent="-628650">
              <a:spcAft>
                <a:spcPct val="50000"/>
              </a:spcAft>
            </a:pPr>
            <a:r>
              <a:rPr lang="en-AU" sz="2700" dirty="0" smtClean="0"/>
              <a:t>(Measurement</a:t>
            </a:r>
            <a:r>
              <a:rPr lang="en-AU" dirty="0" smtClean="0"/>
              <a:t>)</a:t>
            </a:r>
            <a:endParaRPr lang="en-AU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697664" cy="503238"/>
          </a:xfrm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chemeClr val="accent1"/>
                </a:solidFill>
              </a:rPr>
              <a:t>Sourcing your Literature</a:t>
            </a:r>
            <a:endParaRPr lang="en-AU" sz="3600" dirty="0">
              <a:solidFill>
                <a:schemeClr val="accent1"/>
              </a:solidFill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 smtClean="0"/>
              <a:t>Start off by searching key terms in Google &amp; Google Scholar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This will help orient you in terms of gathering background info on your topic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Use the UML Library Online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Go into Portal</a:t>
            </a:r>
          </a:p>
          <a:p>
            <a:pPr lvl="2">
              <a:lnSpc>
                <a:spcPct val="90000"/>
              </a:lnSpc>
            </a:pPr>
            <a:r>
              <a:rPr lang="en-AU" dirty="0" smtClean="0"/>
              <a:t>Select ‘Journals’ for academic journal articles</a:t>
            </a:r>
          </a:p>
          <a:p>
            <a:pPr lvl="2">
              <a:lnSpc>
                <a:spcPct val="90000"/>
              </a:lnSpc>
              <a:buNone/>
            </a:pPr>
            <a:endParaRPr lang="en-AU" dirty="0" smtClean="0"/>
          </a:p>
          <a:p>
            <a:pPr>
              <a:lnSpc>
                <a:spcPct val="90000"/>
              </a:lnSpc>
            </a:pPr>
            <a:endParaRPr lang="en-AU" dirty="0"/>
          </a:p>
          <a:p>
            <a:pPr>
              <a:lnSpc>
                <a:spcPct val="90000"/>
              </a:lnSpc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9FAE69C-F1BA-4464-8C82-2B370C3D4822}" type="slidenum">
              <a:rPr lang="en-AU"/>
              <a:pPr/>
              <a:t>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697664" cy="503238"/>
          </a:xfrm>
        </p:spPr>
        <p:txBody>
          <a:bodyPr>
            <a:noAutofit/>
          </a:bodyPr>
          <a:lstStyle/>
          <a:p>
            <a:r>
              <a:rPr lang="en-AU" sz="3600" dirty="0">
                <a:solidFill>
                  <a:schemeClr val="accent1"/>
                </a:solidFill>
              </a:rPr>
              <a:t>Writing your literature review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Your literature review must do these things: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be organized around and related directly to the thesis or research question(s) you have been developing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synthesize results into a summary of what is and is not known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identify areas of controversy in the literature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formulate questions that need further research</a:t>
            </a:r>
          </a:p>
          <a:p>
            <a:pPr>
              <a:lnSpc>
                <a:spcPct val="90000"/>
              </a:lnSpc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9FAE69C-F1BA-4464-8C82-2B370C3D4822}" type="slidenum">
              <a:rPr lang="en-AU"/>
              <a:pPr/>
              <a:t>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351912" cy="822968"/>
          </a:xfrm>
        </p:spPr>
        <p:txBody>
          <a:bodyPr anchor="t">
            <a:noAutofit/>
          </a:bodyPr>
          <a:lstStyle/>
          <a:p>
            <a:r>
              <a:rPr lang="en-AU" sz="3000" dirty="0" smtClean="0">
                <a:solidFill>
                  <a:schemeClr val="accent1"/>
                </a:solidFill>
              </a:rPr>
              <a:t>Funnel Structure: Key points to include</a:t>
            </a:r>
            <a:endParaRPr lang="en-AU" sz="30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32040"/>
          </a:xfrm>
        </p:spPr>
        <p:txBody>
          <a:bodyPr>
            <a:normAutofit/>
          </a:bodyPr>
          <a:lstStyle/>
          <a:p>
            <a:r>
              <a:rPr lang="en-AU" dirty="0" smtClean="0"/>
              <a:t>Start broad; end narrow</a:t>
            </a:r>
          </a:p>
          <a:p>
            <a:pPr lvl="1"/>
            <a:r>
              <a:rPr lang="en-AU" dirty="0" smtClean="0"/>
              <a:t>What is the crime problem your chosen intervention seeks to address?</a:t>
            </a:r>
          </a:p>
          <a:p>
            <a:pPr lvl="2"/>
            <a:r>
              <a:rPr lang="en-AU" dirty="0" smtClean="0"/>
              <a:t>Why is this problem important to focus on?</a:t>
            </a:r>
          </a:p>
          <a:p>
            <a:pPr lvl="1"/>
            <a:r>
              <a:rPr lang="en-AU" dirty="0" smtClean="0"/>
              <a:t>What is the intervention you’ve chosen?</a:t>
            </a:r>
          </a:p>
          <a:p>
            <a:pPr lvl="2"/>
            <a:r>
              <a:rPr lang="en-AU" dirty="0" smtClean="0"/>
              <a:t>Why is this intervention important to focus on? </a:t>
            </a:r>
          </a:p>
          <a:p>
            <a:pPr lvl="1"/>
            <a:r>
              <a:rPr lang="en-AU" dirty="0" smtClean="0"/>
              <a:t>What are the aims of the intervention?</a:t>
            </a:r>
          </a:p>
          <a:p>
            <a:pPr lvl="1"/>
            <a:r>
              <a:rPr lang="en-AU" dirty="0" smtClean="0"/>
              <a:t>What does past research suggest about (the effectiveness of) this intervention?</a:t>
            </a:r>
          </a:p>
          <a:p>
            <a:pPr lvl="2"/>
            <a:r>
              <a:rPr lang="en-AU" dirty="0" smtClean="0"/>
              <a:t>Any controversial issues?</a:t>
            </a:r>
          </a:p>
          <a:p>
            <a:pPr lvl="1"/>
            <a:r>
              <a:rPr lang="en-AU" dirty="0" smtClean="0"/>
              <a:t>What is your research evaluation question(s)?</a:t>
            </a:r>
          </a:p>
          <a:p>
            <a:pPr lvl="2"/>
            <a:r>
              <a:rPr lang="en-AU" dirty="0" smtClean="0"/>
              <a:t>What are the key concepts that are included in your question?</a:t>
            </a:r>
          </a:p>
          <a:p>
            <a:pPr lvl="3">
              <a:buNone/>
            </a:pPr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A275770-FF99-4494-B744-CA2D6C2B8281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1506"/>
            <a:ext cx="8496944" cy="503238"/>
          </a:xfrm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chemeClr val="accent1"/>
                </a:solidFill>
              </a:rPr>
              <a:t>Literature Review</a:t>
            </a:r>
            <a:endParaRPr lang="en-AU" sz="3600" dirty="0">
              <a:solidFill>
                <a:schemeClr val="accent1"/>
              </a:solidFill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en-US" sz="3000" dirty="0" smtClean="0"/>
              <a:t>Each piece of literature should be reviewed in terms of:</a:t>
            </a:r>
            <a:endParaRPr lang="en-US" sz="3000" dirty="0"/>
          </a:p>
          <a:p>
            <a:pPr lvl="1"/>
            <a:r>
              <a:rPr lang="en-AU" dirty="0" smtClean="0"/>
              <a:t>Aims / Research Questions addressed</a:t>
            </a:r>
          </a:p>
          <a:p>
            <a:pPr lvl="1"/>
            <a:r>
              <a:rPr lang="en-AU" dirty="0" smtClean="0"/>
              <a:t>Methods Used</a:t>
            </a:r>
          </a:p>
          <a:p>
            <a:pPr lvl="1"/>
            <a:r>
              <a:rPr lang="en-AU" dirty="0" smtClean="0"/>
              <a:t>Key Results</a:t>
            </a:r>
          </a:p>
          <a:p>
            <a:pPr lvl="1"/>
            <a:r>
              <a:rPr lang="en-AU" dirty="0" smtClean="0"/>
              <a:t>Your analysis of the study </a:t>
            </a:r>
          </a:p>
          <a:p>
            <a:pPr lvl="2"/>
            <a:r>
              <a:rPr lang="en-AU" sz="2600" dirty="0" smtClean="0"/>
              <a:t>Problems, Gaps, Limitations</a:t>
            </a:r>
            <a:endParaRPr lang="en-AU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9B9A4F2-F0E2-44A3-82F8-7EBDCB5C0E44}" type="slidenum">
              <a:rPr lang="en-AU">
                <a:solidFill>
                  <a:srgbClr val="808080"/>
                </a:solidFill>
              </a:rPr>
              <a:pPr/>
              <a:t>6</a:t>
            </a:fld>
            <a:endParaRPr lang="en-AU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0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1506"/>
            <a:ext cx="8496944" cy="719262"/>
          </a:xfrm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chemeClr val="accent1"/>
                </a:solidFill>
              </a:rPr>
              <a:t>Research Evaluation Question(s)</a:t>
            </a:r>
            <a:endParaRPr lang="en-AU" sz="3600" dirty="0">
              <a:solidFill>
                <a:schemeClr val="accent1"/>
              </a:solidFill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21296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Your lit review should end with a presentation of your own research evaluation question &amp; rationale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Your questions should be focused</a:t>
            </a:r>
          </a:p>
          <a:p>
            <a:pPr lvl="1"/>
            <a:r>
              <a:rPr lang="en-AU" dirty="0" smtClean="0"/>
              <a:t>Must include an intervention</a:t>
            </a:r>
          </a:p>
          <a:p>
            <a:pPr lvl="1"/>
            <a:r>
              <a:rPr lang="en-AU" dirty="0" smtClean="0"/>
              <a:t>That has been designed to address a crime problem</a:t>
            </a:r>
          </a:p>
          <a:p>
            <a:pPr lvl="1"/>
            <a:r>
              <a:rPr lang="en-AU" dirty="0" smtClean="0"/>
              <a:t>Must focus on evaluating the effectiveness of the intervention in terms of its specified goals </a:t>
            </a:r>
          </a:p>
          <a:p>
            <a:pPr lvl="1">
              <a:buNone/>
            </a:pPr>
            <a:endParaRPr lang="en-AU" dirty="0" smtClean="0"/>
          </a:p>
          <a:p>
            <a:r>
              <a:rPr lang="en-AU" dirty="0" smtClean="0"/>
              <a:t>You must clearly define the concepts you are addressing in your research question(s)</a:t>
            </a:r>
            <a:br>
              <a:rPr lang="en-AU" dirty="0" smtClean="0"/>
            </a:br>
            <a:endParaRPr lang="en-AU" dirty="0" smtClean="0"/>
          </a:p>
          <a:p>
            <a:endParaRPr lang="en-AU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9B9A4F2-F0E2-44A3-82F8-7EBDCB5C0E44}" type="slidenum">
              <a:rPr lang="en-AU">
                <a:solidFill>
                  <a:srgbClr val="808080"/>
                </a:solidFill>
              </a:rPr>
              <a:pPr/>
              <a:t>7</a:t>
            </a:fld>
            <a:endParaRPr lang="en-AU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0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3224" y="764704"/>
            <a:ext cx="8712968" cy="503238"/>
          </a:xfrm>
        </p:spPr>
        <p:txBody>
          <a:bodyPr>
            <a:normAutofit fontScale="90000"/>
          </a:bodyPr>
          <a:lstStyle/>
          <a:p>
            <a:r>
              <a:rPr lang="en-AU" sz="3600" dirty="0" smtClean="0">
                <a:solidFill>
                  <a:schemeClr val="accent1"/>
                </a:solidFill>
              </a:rPr>
              <a:t>Definition of Key Concepts</a:t>
            </a:r>
            <a:endParaRPr lang="en-AU" sz="3600" dirty="0">
              <a:solidFill>
                <a:schemeClr val="accent1"/>
              </a:solidFill>
            </a:endParaRP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Conceptualization</a:t>
            </a:r>
          </a:p>
          <a:p>
            <a:pPr lvl="1"/>
            <a:r>
              <a:rPr lang="en-US" sz="2500" dirty="0" smtClean="0"/>
              <a:t>What </a:t>
            </a:r>
            <a:r>
              <a:rPr lang="en-US" sz="2500" dirty="0"/>
              <a:t>do you mean by the concept being studied?</a:t>
            </a:r>
          </a:p>
          <a:p>
            <a:r>
              <a:rPr lang="en-US" sz="3000" dirty="0"/>
              <a:t>If you are going to study </a:t>
            </a:r>
            <a:r>
              <a:rPr lang="en-US" sz="3000" dirty="0" smtClean="0"/>
              <a:t>sex offending and recidivism:</a:t>
            </a:r>
            <a:endParaRPr lang="en-US" sz="3000" dirty="0"/>
          </a:p>
          <a:p>
            <a:pPr lvl="1"/>
            <a:r>
              <a:rPr lang="en-US" sz="2400" dirty="0" smtClean="0"/>
              <a:t>How do you define “sex offending”?</a:t>
            </a:r>
          </a:p>
          <a:p>
            <a:pPr lvl="2"/>
            <a:r>
              <a:rPr lang="en-US" sz="2000" dirty="0" smtClean="0"/>
              <a:t>What type of offences will you focus on?</a:t>
            </a:r>
            <a:endParaRPr lang="en-US" sz="2000" dirty="0"/>
          </a:p>
          <a:p>
            <a:pPr lvl="1"/>
            <a:r>
              <a:rPr lang="en-US" sz="2400" dirty="0" smtClean="0"/>
              <a:t>How do you define “recidivism”?</a:t>
            </a:r>
          </a:p>
          <a:p>
            <a:pPr lvl="2"/>
            <a:r>
              <a:rPr lang="en-US" sz="2000" dirty="0" smtClean="0"/>
              <a:t>What parameters will you use to define it?</a:t>
            </a:r>
            <a:endParaRPr lang="en-US" sz="2000" dirty="0"/>
          </a:p>
          <a:p>
            <a:r>
              <a:rPr lang="en-US" sz="3000" dirty="0"/>
              <a:t>You need to </a:t>
            </a:r>
            <a:r>
              <a:rPr lang="en-US" sz="3000" dirty="0" smtClean="0"/>
              <a:t>specify and define </a:t>
            </a:r>
            <a:r>
              <a:rPr lang="en-US" sz="3000" dirty="0"/>
              <a:t>ALL the </a:t>
            </a:r>
            <a:r>
              <a:rPr lang="en-US" sz="3000" dirty="0" smtClean="0"/>
              <a:t>key concepts </a:t>
            </a:r>
            <a:r>
              <a:rPr lang="en-US" sz="3000" dirty="0"/>
              <a:t>you wish to study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9B9A4F2-F0E2-44A3-82F8-7EBDCB5C0E44}" type="slidenum">
              <a:rPr lang="en-AU">
                <a:solidFill>
                  <a:srgbClr val="808080"/>
                </a:solidFill>
              </a:rPr>
              <a:pPr/>
              <a:t>8</a:t>
            </a:fld>
            <a:endParaRPr lang="en-AU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07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352928" cy="720080"/>
          </a:xfrm>
        </p:spPr>
        <p:txBody>
          <a:bodyPr anchor="t"/>
          <a:lstStyle/>
          <a:p>
            <a:r>
              <a:rPr lang="en-AU" sz="3600" dirty="0" err="1" smtClean="0"/>
              <a:t>Operationalization</a:t>
            </a:r>
            <a:r>
              <a:rPr lang="en-AU" sz="3600" dirty="0" smtClean="0"/>
              <a:t> &amp; Measurement</a:t>
            </a:r>
            <a:endParaRPr lang="en-AU" sz="3600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Operationalize</a:t>
            </a:r>
            <a:r>
              <a:rPr lang="en-US" dirty="0" smtClean="0"/>
              <a:t> your concepts</a:t>
            </a:r>
          </a:p>
          <a:p>
            <a:pPr lvl="1"/>
            <a:r>
              <a:rPr lang="en-US" dirty="0" smtClean="0"/>
              <a:t>How do you expect to ‘observe’ your defined concept in operation so you can measure it?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err="1" smtClean="0"/>
              <a:t>Eg</a:t>
            </a:r>
            <a:r>
              <a:rPr lang="en-US" dirty="0" smtClean="0"/>
              <a:t>. Intervention addressing Fear </a:t>
            </a:r>
            <a:r>
              <a:rPr lang="en-US" dirty="0"/>
              <a:t>and </a:t>
            </a:r>
            <a:r>
              <a:rPr lang="en-US" dirty="0" smtClean="0"/>
              <a:t>Violent </a:t>
            </a:r>
            <a:r>
              <a:rPr lang="en-US" dirty="0"/>
              <a:t>C</a:t>
            </a:r>
            <a:r>
              <a:rPr lang="en-US" dirty="0" smtClean="0"/>
              <a:t>rime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How will you </a:t>
            </a:r>
            <a:r>
              <a:rPr lang="en-US" dirty="0" err="1" smtClean="0"/>
              <a:t>operationalize</a:t>
            </a:r>
            <a:r>
              <a:rPr lang="en-US" dirty="0" smtClean="0"/>
              <a:t> fear of crime as you have defined it?</a:t>
            </a:r>
          </a:p>
          <a:p>
            <a:pPr lvl="2"/>
            <a:r>
              <a:rPr lang="en-US" sz="2100" b="1" dirty="0" err="1" smtClean="0"/>
              <a:t>Operationalization</a:t>
            </a:r>
            <a:r>
              <a:rPr lang="en-US" sz="2100" b="1" dirty="0" smtClean="0"/>
              <a:t> - Self-reports from residents in an area </a:t>
            </a:r>
          </a:p>
          <a:p>
            <a:pPr lvl="2"/>
            <a:r>
              <a:rPr lang="en-US" sz="2000" dirty="0" smtClean="0"/>
              <a:t>Measurement - Questionnaire </a:t>
            </a:r>
            <a:r>
              <a:rPr lang="en-US" sz="2000" dirty="0"/>
              <a:t>item: how safe do you feel in your house, downtown at night, etc.</a:t>
            </a:r>
          </a:p>
          <a:p>
            <a:pPr lvl="1"/>
            <a:r>
              <a:rPr lang="en-US" dirty="0" smtClean="0"/>
              <a:t>How will you </a:t>
            </a:r>
            <a:r>
              <a:rPr lang="en-US" dirty="0" err="1" smtClean="0"/>
              <a:t>operationalize</a:t>
            </a:r>
            <a:r>
              <a:rPr lang="en-US" dirty="0" smtClean="0"/>
              <a:t> violent crime?</a:t>
            </a:r>
          </a:p>
          <a:p>
            <a:pPr lvl="2"/>
            <a:r>
              <a:rPr lang="en-US" sz="2000" b="1" dirty="0" err="1" smtClean="0"/>
              <a:t>Operationalization</a:t>
            </a:r>
            <a:r>
              <a:rPr lang="en-US" sz="2000" b="1" dirty="0" smtClean="0"/>
              <a:t> –  incidents involving inter-personal violence in public places </a:t>
            </a:r>
          </a:p>
          <a:p>
            <a:pPr lvl="2"/>
            <a:r>
              <a:rPr lang="en-US" sz="2000" dirty="0" smtClean="0"/>
              <a:t>Measure - Official QPS records </a:t>
            </a:r>
            <a:r>
              <a:rPr lang="en-US" sz="2000" dirty="0"/>
              <a:t>of </a:t>
            </a:r>
            <a:r>
              <a:rPr lang="en-US" sz="2000" dirty="0" smtClean="0"/>
              <a:t>reported violent </a:t>
            </a:r>
            <a:r>
              <a:rPr lang="en-US" sz="2000" dirty="0"/>
              <a:t>crime incidents in </a:t>
            </a:r>
            <a:r>
              <a:rPr lang="en-US" sz="2000" dirty="0" smtClean="0"/>
              <a:t>South Brisbane</a:t>
            </a:r>
            <a:endParaRPr lang="en-US" sz="20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3AFEB2D-140C-46B9-80B3-8C2B1605466D}" type="slidenum">
              <a:rPr lang="en-AU"/>
              <a:pPr/>
              <a:t>9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</TotalTime>
  <Words>580</Words>
  <Application>Microsoft Office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  Concepts, operationalization &amp; measurement Week 3</vt:lpstr>
      <vt:lpstr>Week 3: Lecture outline</vt:lpstr>
      <vt:lpstr>Sourcing your Literature</vt:lpstr>
      <vt:lpstr>Writing your literature review</vt:lpstr>
      <vt:lpstr>Funnel Structure: Key points to include</vt:lpstr>
      <vt:lpstr>Literature Review</vt:lpstr>
      <vt:lpstr>Research Evaluation Question(s)</vt:lpstr>
      <vt:lpstr>Definition of Key Concepts</vt:lpstr>
      <vt:lpstr>Operationalization &amp; Measurement</vt:lpstr>
      <vt:lpstr>Progression of measurement steps</vt:lpstr>
      <vt:lpstr>Class Discussion Round</vt:lpstr>
      <vt:lpstr>Next Week</vt:lpstr>
    </vt:vector>
  </TitlesOfParts>
  <Company>Griffith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3: Lecture outline</dc:title>
  <dc:creator>s2770430</dc:creator>
  <cp:lastModifiedBy>Carol</cp:lastModifiedBy>
  <cp:revision>23</cp:revision>
  <dcterms:created xsi:type="dcterms:W3CDTF">2012-03-12T05:47:19Z</dcterms:created>
  <dcterms:modified xsi:type="dcterms:W3CDTF">2014-10-14T01:15:15Z</dcterms:modified>
</cp:coreProperties>
</file>