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5" r:id="rId1"/>
  </p:sldMasterIdLst>
  <p:notesMasterIdLst>
    <p:notesMasterId r:id="rId20"/>
  </p:notesMasterIdLst>
  <p:handoutMasterIdLst>
    <p:handoutMasterId r:id="rId21"/>
  </p:handoutMasterIdLst>
  <p:sldIdLst>
    <p:sldId id="256" r:id="rId2"/>
    <p:sldId id="298" r:id="rId3"/>
    <p:sldId id="314" r:id="rId4"/>
    <p:sldId id="323" r:id="rId5"/>
    <p:sldId id="315" r:id="rId6"/>
    <p:sldId id="316" r:id="rId7"/>
    <p:sldId id="317" r:id="rId8"/>
    <p:sldId id="318" r:id="rId9"/>
    <p:sldId id="324" r:id="rId10"/>
    <p:sldId id="319" r:id="rId11"/>
    <p:sldId id="320" r:id="rId12"/>
    <p:sldId id="326" r:id="rId13"/>
    <p:sldId id="321" r:id="rId14"/>
    <p:sldId id="322" r:id="rId15"/>
    <p:sldId id="325" r:id="rId16"/>
    <p:sldId id="330" r:id="rId17"/>
    <p:sldId id="329" r:id="rId18"/>
    <p:sldId id="302" r:id="rId19"/>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80886" autoAdjust="0"/>
  </p:normalViewPr>
  <p:slideViewPr>
    <p:cSldViewPr>
      <p:cViewPr>
        <p:scale>
          <a:sx n="69" d="100"/>
          <a:sy n="69" d="100"/>
        </p:scale>
        <p:origin x="-14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B415C1FF-F27B-4925-A553-37ED47A5DA67}" type="datetimeFigureOut">
              <a:rPr lang="en-AU"/>
              <a:pPr>
                <a:defRPr/>
              </a:pPr>
              <a:t>25/03/2015</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B5DC303B-6AB7-42DA-A419-3729836468EF}"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6147"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en-US"/>
          </a:p>
        </p:txBody>
      </p:sp>
      <p:sp>
        <p:nvSpPr>
          <p:cNvPr id="23556" name="Rectangle 4"/>
          <p:cNvSpPr>
            <a:spLocks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615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96" charset="-128"/>
              </a:defRPr>
            </a:lvl1pPr>
          </a:lstStyle>
          <a:p>
            <a:pPr>
              <a:defRPr/>
            </a:pPr>
            <a:fld id="{C3296DF1-9BA3-4D19-AB4A-362B95E8B92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8565A08-C5C3-4B50-8B74-030E8A068ACA}" type="slidenum">
              <a:rPr lang="en-US" altLang="en-US" smtClean="0">
                <a:ea typeface="MS PGothic" pitchFamily="34" charset="-128"/>
              </a:rPr>
              <a:pPr/>
              <a:t>1</a:t>
            </a:fld>
            <a:endParaRPr lang="en-US" altLang="en-US" smtClean="0">
              <a:ea typeface="MS PGothic" pitchFamily="34" charset="-128"/>
            </a:endParaRP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altLang="en-US" b="1" smtClean="0"/>
              <a:t>Abstract: </a:t>
            </a:r>
            <a:r>
              <a:rPr lang="en-US" altLang="en-US" smtClean="0"/>
              <a:t>Recently, Australian Corrections agencies have made a decision to shift their focus towards results-driven corrections management, which has required the development of concrete measures of both correctional efficiency and effectiveness. There is much to be learned by looking closely at Australia’s attempt to measure and rank the performance of its institutional and community corrections system across states. </a:t>
            </a:r>
          </a:p>
          <a:p>
            <a:pPr eaLnBrk="1" hangingPunct="1"/>
            <a:endParaRPr lang="en-US" altLang="en-US" smtClean="0"/>
          </a:p>
          <a:p>
            <a:pPr eaLnBrk="1" hangingPunct="1"/>
            <a:r>
              <a:rPr lang="en-US" altLang="en-US" smtClean="0"/>
              <a:t>We report the findings from a national performance review of the corrections systems in the eight states and territories of Australia. Measures of efficiency, effectiveness, and outcome performance were constructed, and analysed, using available agency-level data. Each state's corrections system - both institutional and community corrections-- was then ranked, and both high performance and low performance state corrections systems were identified. </a:t>
            </a:r>
          </a:p>
          <a:p>
            <a:pPr eaLnBrk="1" hangingPunct="1"/>
            <a:endParaRPr lang="en-US" altLang="en-US" smtClean="0"/>
          </a:p>
          <a:p>
            <a:pPr eaLnBrk="1" hangingPunct="1"/>
            <a:r>
              <a:rPr lang="en-US" altLang="en-US" smtClean="0"/>
              <a:t>Findings show agencies that are high performing on efficiency measures are generally low performing on effectiveness measures and vice versa. The limitations of current performance measurement strategies are discussed, and next steps in both national (Australia-specific) and global corrections performance measurement are identified, including the need for more comprehensive and appropriate national and global measures.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AU" altLang="en-US" smtClean="0"/>
          </a:p>
        </p:txBody>
      </p:sp>
      <p:sp>
        <p:nvSpPr>
          <p:cNvPr id="25604" name="Slide Number Placeholder 3"/>
          <p:cNvSpPr>
            <a:spLocks noGrp="1"/>
          </p:cNvSpPr>
          <p:nvPr>
            <p:ph type="sldNum" sz="quarter" idx="5"/>
          </p:nvPr>
        </p:nvSpPr>
        <p:spPr>
          <a:noFill/>
        </p:spPr>
        <p:txBody>
          <a:bodyPr/>
          <a:lstStyle/>
          <a:p>
            <a:fld id="{203088BA-A781-4B95-B296-259F60EEEA40}" type="slidenum">
              <a:rPr lang="en-US" altLang="en-US" smtClean="0">
                <a:ea typeface="MS PGothic" pitchFamily="34" charset="-128"/>
              </a:rPr>
              <a:pPr/>
              <a:t>2</a:t>
            </a:fld>
            <a:endParaRPr lang="en-US" altLang="en-US" smtClean="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AU" altLang="en-US" smtClean="0"/>
              <a:t>Operational definitions as per Report on Government Services (2014)</a:t>
            </a:r>
          </a:p>
        </p:txBody>
      </p:sp>
      <p:sp>
        <p:nvSpPr>
          <p:cNvPr id="26628" name="Slide Number Placeholder 3"/>
          <p:cNvSpPr>
            <a:spLocks noGrp="1"/>
          </p:cNvSpPr>
          <p:nvPr>
            <p:ph type="sldNum" sz="quarter" idx="5"/>
          </p:nvPr>
        </p:nvSpPr>
        <p:spPr>
          <a:noFill/>
        </p:spPr>
        <p:txBody>
          <a:bodyPr/>
          <a:lstStyle/>
          <a:p>
            <a:fld id="{64D121EB-2D1D-4BA8-BFC8-08115F9E5940}" type="slidenum">
              <a:rPr lang="en-US" altLang="en-US" smtClean="0">
                <a:ea typeface="MS PGothic" pitchFamily="34" charset="-128"/>
              </a:rPr>
              <a:pPr/>
              <a:t>8</a:t>
            </a:fld>
            <a:endParaRPr lang="en-US" altLang="en-US" smtClean="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AU" altLang="en-US" smtClean="0"/>
          </a:p>
        </p:txBody>
      </p:sp>
      <p:sp>
        <p:nvSpPr>
          <p:cNvPr id="27652" name="Slide Number Placeholder 3"/>
          <p:cNvSpPr>
            <a:spLocks noGrp="1"/>
          </p:cNvSpPr>
          <p:nvPr>
            <p:ph type="sldNum" sz="quarter" idx="5"/>
          </p:nvPr>
        </p:nvSpPr>
        <p:spPr>
          <a:noFill/>
        </p:spPr>
        <p:txBody>
          <a:bodyPr/>
          <a:lstStyle/>
          <a:p>
            <a:fld id="{DC22AF2F-F185-4858-962E-6E54339ABF96}" type="slidenum">
              <a:rPr lang="en-US" altLang="en-US" smtClean="0">
                <a:ea typeface="MS PGothic" pitchFamily="34" charset="-128"/>
              </a:rPr>
              <a:pPr/>
              <a:t>13</a:t>
            </a:fld>
            <a:endParaRPr lang="en-US" altLang="en-US" smtClean="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AU" altLang="en-US" smtClean="0"/>
          </a:p>
        </p:txBody>
      </p:sp>
      <p:sp>
        <p:nvSpPr>
          <p:cNvPr id="28676" name="Slide Number Placeholder 3"/>
          <p:cNvSpPr>
            <a:spLocks noGrp="1"/>
          </p:cNvSpPr>
          <p:nvPr>
            <p:ph type="sldNum" sz="quarter" idx="5"/>
          </p:nvPr>
        </p:nvSpPr>
        <p:spPr>
          <a:noFill/>
        </p:spPr>
        <p:txBody>
          <a:bodyPr/>
          <a:lstStyle/>
          <a:p>
            <a:fld id="{FF389D3A-3D54-475A-A466-13EF55731CF5}" type="slidenum">
              <a:rPr lang="en-US" altLang="en-US" smtClean="0">
                <a:ea typeface="MS PGothic" pitchFamily="34" charset="-128"/>
              </a:rPr>
              <a:pPr/>
              <a:t>18</a:t>
            </a:fld>
            <a:endParaRPr lang="en-US" altLang="en-US"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cstate="print"/>
          <a:srcRect t="33333"/>
          <a:stretch>
            <a:fillRect/>
          </a:stretch>
        </p:blipFill>
        <p:spPr bwMode="auto">
          <a:xfrm>
            <a:off x="0" y="0"/>
            <a:ext cx="9144000" cy="4572000"/>
          </a:xfrm>
          <a:prstGeom prst="rect">
            <a:avLst/>
          </a:prstGeom>
          <a:noFill/>
          <a:ln w="9525">
            <a:noFill/>
            <a:miter lim="800000"/>
            <a:headEnd/>
            <a:tailEnd/>
          </a:ln>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B8E43B-4A8B-472E-9E07-993FF157653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95D642-E884-4E41-AF37-8A303C2F4E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C7F43E-C0D5-4AEA-979B-00D4785421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841B069E-804D-4D41-996C-4AE76F234C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4C2CB6-801B-4D6D-8ADC-E313886153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9B103B1-04DB-4427-BFFA-333197B628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3D81F8B2-774E-4493-8FCB-3981C0A78AC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F7FC3A7-52D6-45FB-B98F-D667248D9E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881134E-47D9-4B95-A127-455A994A00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3249EAA-1B7C-4E4E-8649-AC02B40076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A0BC625-9483-499B-A274-DBE498A8C4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83838"/>
            </a:gs>
            <a:gs pos="31000">
              <a:srgbClr val="000000"/>
            </a:gs>
            <a:gs pos="100000">
              <a:srgbClr val="000000"/>
            </a:gs>
          </a:gsLst>
          <a:lin ang="5400000"/>
        </a:gra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defRPr/>
            </a:pPr>
            <a:fld id="{4BC6B4D0-0798-4344-B09B-C853CEFE473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54" r:id="rId1"/>
    <p:sldLayoutId id="2147483946" r:id="rId2"/>
    <p:sldLayoutId id="2147483955" r:id="rId3"/>
    <p:sldLayoutId id="2147483947" r:id="rId4"/>
    <p:sldLayoutId id="2147483948" r:id="rId5"/>
    <p:sldLayoutId id="2147483949" r:id="rId6"/>
    <p:sldLayoutId id="2147483950" r:id="rId7"/>
    <p:sldLayoutId id="2147483951" r:id="rId8"/>
    <p:sldLayoutId id="2147483956" r:id="rId9"/>
    <p:sldLayoutId id="2147483952" r:id="rId10"/>
    <p:sldLayoutId id="2147483953" r:id="rId11"/>
  </p:sldLayoutIdLst>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Narrow" pitchFamily="34" charset="0"/>
        </a:defRPr>
      </a:lvl2pPr>
      <a:lvl3pPr algn="l" rtl="0" eaLnBrk="0" fontAlgn="base" hangingPunct="0">
        <a:spcBef>
          <a:spcPct val="0"/>
        </a:spcBef>
        <a:spcAft>
          <a:spcPct val="0"/>
        </a:spcAft>
        <a:defRPr sz="3000">
          <a:solidFill>
            <a:schemeClr val="tx1"/>
          </a:solidFill>
          <a:latin typeface="Arial Narrow" pitchFamily="34" charset="0"/>
        </a:defRPr>
      </a:lvl3pPr>
      <a:lvl4pPr algn="l" rtl="0" eaLnBrk="0" fontAlgn="base" hangingPunct="0">
        <a:spcBef>
          <a:spcPct val="0"/>
        </a:spcBef>
        <a:spcAft>
          <a:spcPct val="0"/>
        </a:spcAft>
        <a:defRPr sz="3000">
          <a:solidFill>
            <a:schemeClr val="tx1"/>
          </a:solidFill>
          <a:latin typeface="Arial Narrow" pitchFamily="34" charset="0"/>
        </a:defRPr>
      </a:lvl4pPr>
      <a:lvl5pPr algn="l" rtl="0" eaLnBrk="0" fontAlgn="base" hangingPunct="0">
        <a:spcBef>
          <a:spcPct val="0"/>
        </a:spcBef>
        <a:spcAft>
          <a:spcPct val="0"/>
        </a:spcAft>
        <a:defRPr sz="3000">
          <a:solidFill>
            <a:schemeClr val="tx1"/>
          </a:solidFill>
          <a:latin typeface="Arial Narrow"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1pPr>
      <a:lvl2pPr marL="742950" indent="-28575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2pPr>
      <a:lvl3pPr marL="11430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3pPr>
      <a:lvl4pPr marL="16002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4pPr>
      <a:lvl5pPr marL="20574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7" descr="https://encrypted-tbn2.gstatic.com/images?q=tbn:ANd9GcQUDI77tD-bSFHkR2FEjT3evB7AYFJMtZ8GVNyWkwrydMsG7DVyCA"/>
          <p:cNvPicPr>
            <a:picLocks noChangeAspect="1" noChangeArrowheads="1"/>
          </p:cNvPicPr>
          <p:nvPr/>
        </p:nvPicPr>
        <p:blipFill>
          <a:blip r:embed="rId3" cstate="print"/>
          <a:srcRect/>
          <a:stretch>
            <a:fillRect/>
          </a:stretch>
        </p:blipFill>
        <p:spPr bwMode="auto">
          <a:xfrm>
            <a:off x="1233488" y="26988"/>
            <a:ext cx="7924800" cy="6811962"/>
          </a:xfrm>
          <a:prstGeom prst="rect">
            <a:avLst/>
          </a:prstGeom>
          <a:noFill/>
          <a:ln w="9525">
            <a:noFill/>
            <a:miter lim="800000"/>
            <a:headEnd/>
            <a:tailEnd/>
          </a:ln>
        </p:spPr>
      </p:pic>
      <p:sp>
        <p:nvSpPr>
          <p:cNvPr id="3075" name="Subtitle 1"/>
          <p:cNvSpPr>
            <a:spLocks noGrp="1"/>
          </p:cNvSpPr>
          <p:nvPr>
            <p:ph type="subTitle" idx="1"/>
          </p:nvPr>
        </p:nvSpPr>
        <p:spPr>
          <a:xfrm>
            <a:off x="228600" y="3810000"/>
            <a:ext cx="8763000" cy="2362200"/>
          </a:xfrm>
        </p:spPr>
        <p:txBody>
          <a:bodyPr>
            <a:noAutofit/>
          </a:bodyPr>
          <a:lstStyle/>
          <a:p>
            <a:pPr algn="l" eaLnBrk="1" fontAlgn="auto" hangingPunct="1">
              <a:buFont typeface="Arial" pitchFamily="34" charset="0"/>
              <a:buNone/>
              <a:defRPr/>
            </a:pPr>
            <a:r>
              <a:rPr lang="en-AU" altLang="en-US" sz="1600" b="1" dirty="0" smtClean="0">
                <a:solidFill>
                  <a:schemeClr val="tx1"/>
                </a:solidFill>
              </a:rPr>
              <a:t>Professor James Byrne</a:t>
            </a:r>
          </a:p>
          <a:p>
            <a:pPr algn="l" eaLnBrk="1" fontAlgn="auto" hangingPunct="1">
              <a:buFont typeface="Arial" pitchFamily="34" charset="0"/>
              <a:buNone/>
              <a:defRPr/>
            </a:pPr>
            <a:r>
              <a:rPr lang="en-AU" altLang="en-US" sz="1600" dirty="0" smtClean="0">
                <a:solidFill>
                  <a:schemeClr val="tx1"/>
                </a:solidFill>
              </a:rPr>
              <a:t>Director, Global Centre for Evidence-based Corrections and Sentencing (GCECS)</a:t>
            </a:r>
          </a:p>
          <a:p>
            <a:pPr algn="l" eaLnBrk="1" fontAlgn="auto" hangingPunct="1">
              <a:buFont typeface="Arial" pitchFamily="34" charset="0"/>
              <a:buNone/>
              <a:defRPr/>
            </a:pPr>
            <a:r>
              <a:rPr lang="en-AU" altLang="en-US" sz="1600" dirty="0" smtClean="0">
                <a:solidFill>
                  <a:schemeClr val="tx1"/>
                </a:solidFill>
              </a:rPr>
              <a:t>School of Criminology and Criminal Justice, Griffith University</a:t>
            </a:r>
          </a:p>
          <a:p>
            <a:pPr algn="l" eaLnBrk="1" fontAlgn="auto" hangingPunct="1">
              <a:buFont typeface="Arial" pitchFamily="34" charset="0"/>
              <a:buNone/>
              <a:defRPr/>
            </a:pPr>
            <a:r>
              <a:rPr lang="en-AU" altLang="en-US" sz="1600" b="1" dirty="0" smtClean="0">
                <a:solidFill>
                  <a:schemeClr val="tx1"/>
                </a:solidFill>
              </a:rPr>
              <a:t>Dominique de Andrade</a:t>
            </a:r>
            <a:r>
              <a:rPr lang="en-AU" altLang="en-US" sz="1600" dirty="0" smtClean="0">
                <a:solidFill>
                  <a:schemeClr val="tx1"/>
                </a:solidFill>
              </a:rPr>
              <a:t>, Post-doctoral Research Fellow, GCECS</a:t>
            </a:r>
          </a:p>
          <a:p>
            <a:pPr algn="l" eaLnBrk="1" fontAlgn="auto" hangingPunct="1">
              <a:buFont typeface="Arial" pitchFamily="34" charset="0"/>
              <a:buNone/>
              <a:defRPr/>
            </a:pPr>
            <a:r>
              <a:rPr lang="en-AU" altLang="en-US" sz="1600" b="1" dirty="0" smtClean="0">
                <a:solidFill>
                  <a:schemeClr val="tx1"/>
                </a:solidFill>
              </a:rPr>
              <a:t>Jessica Ritchie,</a:t>
            </a:r>
            <a:r>
              <a:rPr lang="en-AU" altLang="en-US" sz="1600" dirty="0" smtClean="0">
                <a:solidFill>
                  <a:schemeClr val="tx1"/>
                </a:solidFill>
              </a:rPr>
              <a:t> Research Fellow, GCECS</a:t>
            </a:r>
          </a:p>
          <a:p>
            <a:pPr algn="l" eaLnBrk="1" fontAlgn="auto" hangingPunct="1">
              <a:buFont typeface="Arial" pitchFamily="34" charset="0"/>
              <a:buNone/>
              <a:defRPr/>
            </a:pPr>
            <a:endParaRPr lang="en-AU" altLang="en-US" sz="1600" dirty="0" smtClean="0">
              <a:solidFill>
                <a:schemeClr val="tx1"/>
              </a:solidFill>
            </a:endParaRPr>
          </a:p>
          <a:p>
            <a:pPr algn="l" eaLnBrk="1" fontAlgn="auto" hangingPunct="1">
              <a:buFont typeface="Arial" pitchFamily="34" charset="0"/>
              <a:buNone/>
              <a:defRPr/>
            </a:pPr>
            <a:r>
              <a:rPr lang="en-AU" altLang="en-US" sz="1600" dirty="0" smtClean="0">
                <a:solidFill>
                  <a:schemeClr val="tx1"/>
                </a:solidFill>
              </a:rPr>
              <a:t>2</a:t>
            </a:r>
            <a:r>
              <a:rPr lang="en-AU" altLang="en-US" sz="1600" baseline="30000" dirty="0" smtClean="0">
                <a:solidFill>
                  <a:schemeClr val="tx1"/>
                </a:solidFill>
              </a:rPr>
              <a:t>nd</a:t>
            </a:r>
            <a:r>
              <a:rPr lang="en-AU" altLang="en-US" sz="1600" dirty="0" smtClean="0">
                <a:solidFill>
                  <a:schemeClr val="tx1"/>
                </a:solidFill>
              </a:rPr>
              <a:t> International Conference on Governance, Crime and Justice Statistics, Mexico City, 18-21 June 2014</a:t>
            </a:r>
          </a:p>
        </p:txBody>
      </p:sp>
      <p:sp>
        <p:nvSpPr>
          <p:cNvPr id="3074" name="Rectangle 2"/>
          <p:cNvSpPr>
            <a:spLocks noGrp="1" noChangeArrowheads="1"/>
          </p:cNvSpPr>
          <p:nvPr>
            <p:ph type="ctrTitle"/>
          </p:nvPr>
        </p:nvSpPr>
        <p:spPr>
          <a:xfrm>
            <a:off x="152400" y="381000"/>
            <a:ext cx="7315200" cy="2895600"/>
          </a:xfrm>
        </p:spPr>
        <p:txBody>
          <a:bodyPr anchor="ctr"/>
          <a:lstStyle/>
          <a:p>
            <a:pPr algn="l" eaLnBrk="1" fontAlgn="auto" hangingPunct="1">
              <a:spcAft>
                <a:spcPts val="0"/>
              </a:spcAft>
              <a:defRPr/>
            </a:pPr>
            <a:r>
              <a:rPr lang="en-AU" altLang="en-US" sz="2400" dirty="0" smtClean="0">
                <a:solidFill>
                  <a:srgbClr val="FFC000"/>
                </a:solidFill>
              </a:rPr>
              <a:t/>
            </a:r>
            <a:br>
              <a:rPr lang="en-AU" altLang="en-US" sz="2400" dirty="0" smtClean="0">
                <a:solidFill>
                  <a:srgbClr val="FFC000"/>
                </a:solidFill>
              </a:rPr>
            </a:br>
            <a:r>
              <a:rPr lang="en-AU" altLang="en-US" sz="2400" dirty="0">
                <a:solidFill>
                  <a:srgbClr val="FFC000"/>
                </a:solidFill>
              </a:rPr>
              <a:t/>
            </a:r>
            <a:br>
              <a:rPr lang="en-AU" altLang="en-US" sz="2400" dirty="0">
                <a:solidFill>
                  <a:srgbClr val="FFC000"/>
                </a:solidFill>
              </a:rPr>
            </a:br>
            <a:r>
              <a:rPr lang="en-AU" altLang="en-US" sz="2600" dirty="0" smtClean="0">
                <a:solidFill>
                  <a:srgbClr val="FFC000"/>
                </a:solidFill>
              </a:rPr>
              <a:t>Can global corrections performance measures be developed? Lessons from Australia</a:t>
            </a:r>
            <a:endParaRPr lang="en-US" altLang="en-US" sz="2600" dirty="0" smtClean="0">
              <a:solidFill>
                <a:srgbClr val="FFC000"/>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defRPr/>
            </a:pPr>
            <a:r>
              <a:rPr lang="en-AU" dirty="0" smtClean="0">
                <a:solidFill>
                  <a:srgbClr val="FFC000"/>
                </a:solidFill>
              </a:rPr>
              <a:t>Key findings from this review</a:t>
            </a:r>
            <a:endParaRPr lang="en-AU" dirty="0">
              <a:solidFill>
                <a:srgbClr val="FFC000"/>
              </a:solidFill>
            </a:endParaRPr>
          </a:p>
        </p:txBody>
      </p:sp>
      <p:sp>
        <p:nvSpPr>
          <p:cNvPr id="3" name="Content Placeholder 2"/>
          <p:cNvSpPr>
            <a:spLocks noGrp="1"/>
          </p:cNvSpPr>
          <p:nvPr>
            <p:ph sz="quarter" idx="13"/>
          </p:nvPr>
        </p:nvSpPr>
        <p:spPr>
          <a:xfrm>
            <a:off x="609600" y="1143000"/>
            <a:ext cx="8153400" cy="4572000"/>
          </a:xfrm>
        </p:spPr>
        <p:txBody>
          <a:bodyPr>
            <a:normAutofit lnSpcReduction="10000"/>
          </a:bodyPr>
          <a:lstStyle/>
          <a:p>
            <a:pPr marL="0" indent="0">
              <a:buFont typeface="Arial" charset="0"/>
              <a:buNone/>
              <a:defRPr/>
            </a:pPr>
            <a:r>
              <a:rPr lang="en-AU" sz="2400" dirty="0" smtClean="0"/>
              <a:t>Can global performance be measured?</a:t>
            </a:r>
          </a:p>
          <a:p>
            <a:pPr marL="457200" indent="-457200">
              <a:buFont typeface="+mj-lt"/>
              <a:buAutoNum type="arabicPeriod"/>
              <a:defRPr/>
            </a:pPr>
            <a:r>
              <a:rPr lang="en-AU" sz="2400" dirty="0" smtClean="0"/>
              <a:t>There is a relationship between efficiency and effectiveness:</a:t>
            </a:r>
          </a:p>
          <a:p>
            <a:pPr marL="857250" lvl="1" indent="-457200">
              <a:defRPr/>
            </a:pPr>
            <a:r>
              <a:rPr lang="en-AU" sz="2400" dirty="0" smtClean="0"/>
              <a:t>high efficiency = low overall effectiveness.</a:t>
            </a:r>
          </a:p>
          <a:p>
            <a:pPr marL="457200" indent="-457200">
              <a:buFont typeface="+mj-lt"/>
              <a:buAutoNum type="arabicPeriod"/>
              <a:defRPr/>
            </a:pPr>
            <a:r>
              <a:rPr lang="en-AU" sz="2400" dirty="0" smtClean="0"/>
              <a:t>Performance rankings for corrections systems can be developed.</a:t>
            </a:r>
          </a:p>
          <a:p>
            <a:pPr marL="457200" indent="-457200">
              <a:buFont typeface="+mj-lt"/>
              <a:buAutoNum type="arabicPeriod"/>
              <a:defRPr/>
            </a:pPr>
            <a:r>
              <a:rPr lang="en-AU" sz="2400" dirty="0" smtClean="0"/>
              <a:t>The challenge will be the development of accurate evidence-based performance measures.</a:t>
            </a:r>
          </a:p>
          <a:p>
            <a:pPr marL="457200" indent="-457200">
              <a:buFont typeface="+mj-lt"/>
              <a:buAutoNum type="arabicPeriod"/>
              <a:defRPr/>
            </a:pPr>
            <a:r>
              <a:rPr lang="en-AU" sz="2400" dirty="0" smtClean="0"/>
              <a:t>The Lesson learned  from Australia’s performance review : What gets measured, gets done.</a:t>
            </a:r>
          </a:p>
          <a:p>
            <a:pPr marL="457200" indent="-457200">
              <a:buFont typeface="+mj-lt"/>
              <a:buAutoNum type="arabicPeriod"/>
              <a:defRPr/>
            </a:pPr>
            <a:r>
              <a:rPr lang="en-AU" sz="2400" dirty="0" smtClean="0"/>
              <a:t>Lets take a look at both the overall performance rankings and the recidivism rates across Australia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lstStyle/>
          <a:p>
            <a:pPr>
              <a:defRPr/>
            </a:pPr>
            <a:r>
              <a:rPr lang="en-AU" dirty="0" smtClean="0">
                <a:solidFill>
                  <a:srgbClr val="FFC000"/>
                </a:solidFill>
              </a:rPr>
              <a:t>Revised overall performance ranking (includes recidivism)</a:t>
            </a:r>
            <a:endParaRPr lang="en-AU" dirty="0">
              <a:solidFill>
                <a:srgbClr val="FFC000"/>
              </a:solidFill>
            </a:endParaRPr>
          </a:p>
        </p:txBody>
      </p:sp>
      <p:graphicFrame>
        <p:nvGraphicFramePr>
          <p:cNvPr id="9" name="Content Placeholder 8"/>
          <p:cNvGraphicFramePr>
            <a:graphicFrameLocks noGrp="1"/>
          </p:cNvGraphicFramePr>
          <p:nvPr>
            <p:ph sz="quarter" idx="13"/>
          </p:nvPr>
        </p:nvGraphicFramePr>
        <p:xfrm>
          <a:off x="609600" y="1447800"/>
          <a:ext cx="8001000" cy="4572000"/>
        </p:xfrm>
        <a:graphic>
          <a:graphicData uri="http://schemas.openxmlformats.org/drawingml/2006/table">
            <a:tbl>
              <a:tblPr firstRow="1" firstCol="1" bandRow="1"/>
              <a:tblGrid>
                <a:gridCol w="1075226"/>
                <a:gridCol w="1718457"/>
                <a:gridCol w="1595525"/>
                <a:gridCol w="1594659"/>
                <a:gridCol w="2017132"/>
              </a:tblGrid>
              <a:tr h="508000">
                <a:tc>
                  <a:txBody>
                    <a:bodyPr/>
                    <a:lstStyle/>
                    <a:p>
                      <a:pPr algn="ctr">
                        <a:lnSpc>
                          <a:spcPct val="115000"/>
                        </a:lnSpc>
                        <a:spcAft>
                          <a:spcPts val="0"/>
                        </a:spcAft>
                      </a:pPr>
                      <a:r>
                        <a:rPr lang="en-AU" sz="2400" b="1" dirty="0">
                          <a:solidFill>
                            <a:schemeClr val="bg1"/>
                          </a:solidFill>
                          <a:effectLst/>
                          <a:latin typeface="+mj-lt"/>
                          <a:ea typeface="Calibri"/>
                          <a:cs typeface="Times New Roman"/>
                        </a:rPr>
                        <a:t> </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Efficiency</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chemeClr val="bg1"/>
                          </a:solidFill>
                          <a:effectLst/>
                          <a:latin typeface="+mj-lt"/>
                          <a:ea typeface="Calibri"/>
                          <a:cs typeface="Times New Roman"/>
                        </a:rPr>
                        <a:t>Output</a:t>
                      </a:r>
                      <a:endParaRPr lang="en-AU" sz="240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Outcome</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chemeClr val="bg1"/>
                          </a:solidFill>
                          <a:effectLst/>
                          <a:latin typeface="+mj-lt"/>
                          <a:ea typeface="Calibri"/>
                          <a:cs typeface="Times New Roman"/>
                        </a:rPr>
                        <a:t>Overall rank</a:t>
                      </a:r>
                      <a:endParaRPr lang="en-AU" sz="240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08000">
                <a:tc>
                  <a:txBody>
                    <a:bodyPr/>
                    <a:lstStyle/>
                    <a:p>
                      <a:pPr algn="l">
                        <a:lnSpc>
                          <a:spcPct val="115000"/>
                        </a:lnSpc>
                        <a:spcAft>
                          <a:spcPts val="0"/>
                        </a:spcAft>
                      </a:pPr>
                      <a:r>
                        <a:rPr lang="en-AU" sz="2400" b="1" dirty="0">
                          <a:solidFill>
                            <a:schemeClr val="bg1"/>
                          </a:solidFill>
                          <a:effectLst/>
                          <a:latin typeface="+mj-lt"/>
                          <a:ea typeface="Calibri"/>
                          <a:cs typeface="Times New Roman"/>
                        </a:rPr>
                        <a:t>NSW</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2</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7</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4</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4</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08000">
                <a:tc>
                  <a:txBody>
                    <a:bodyPr/>
                    <a:lstStyle/>
                    <a:p>
                      <a:pPr algn="l">
                        <a:lnSpc>
                          <a:spcPct val="115000"/>
                        </a:lnSpc>
                        <a:spcAft>
                          <a:spcPts val="0"/>
                        </a:spcAft>
                      </a:pPr>
                      <a:r>
                        <a:rPr lang="en-AU" sz="2400" b="1" dirty="0">
                          <a:solidFill>
                            <a:schemeClr val="bg1"/>
                          </a:solidFill>
                          <a:effectLst/>
                          <a:latin typeface="+mj-lt"/>
                          <a:ea typeface="Calibri"/>
                          <a:cs typeface="Times New Roman"/>
                        </a:rPr>
                        <a:t>VIC</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7</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2</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rgbClr val="FF0000"/>
                          </a:solidFill>
                          <a:effectLst/>
                          <a:latin typeface="+mj-lt"/>
                          <a:ea typeface="Calibri"/>
                          <a:cs typeface="Times New Roman"/>
                        </a:rPr>
                        <a:t>8</a:t>
                      </a:r>
                      <a:endParaRPr lang="en-AU" sz="240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rgbClr val="FF0000"/>
                          </a:solidFill>
                          <a:effectLst/>
                          <a:latin typeface="+mj-lt"/>
                          <a:ea typeface="Calibri"/>
                          <a:cs typeface="Times New Roman"/>
                        </a:rPr>
                        <a:t>7</a:t>
                      </a:r>
                      <a:endParaRPr lang="en-AU" sz="240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08000">
                <a:tc>
                  <a:txBody>
                    <a:bodyPr/>
                    <a:lstStyle/>
                    <a:p>
                      <a:pPr algn="l">
                        <a:lnSpc>
                          <a:spcPct val="115000"/>
                        </a:lnSpc>
                        <a:spcAft>
                          <a:spcPts val="0"/>
                        </a:spcAft>
                      </a:pPr>
                      <a:r>
                        <a:rPr lang="en-AU" sz="2400" b="1" dirty="0">
                          <a:solidFill>
                            <a:schemeClr val="bg1"/>
                          </a:solidFill>
                          <a:effectLst/>
                          <a:latin typeface="+mj-lt"/>
                          <a:ea typeface="Calibri"/>
                          <a:cs typeface="Times New Roman"/>
                        </a:rPr>
                        <a:t>QLD</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rgbClr val="00B050"/>
                          </a:solidFill>
                          <a:effectLst/>
                          <a:latin typeface="+mj-lt"/>
                          <a:ea typeface="Calibri"/>
                          <a:cs typeface="Times New Roman"/>
                        </a:rPr>
                        <a:t>1</a:t>
                      </a:r>
                      <a:endParaRPr lang="en-AU" sz="240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4</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3</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rgbClr val="00B050"/>
                          </a:solidFill>
                          <a:effectLst/>
                          <a:latin typeface="+mj-lt"/>
                          <a:ea typeface="Calibri"/>
                          <a:cs typeface="Times New Roman"/>
                        </a:rPr>
                        <a:t>1</a:t>
                      </a:r>
                      <a:endParaRPr lang="en-AU" sz="240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08000">
                <a:tc>
                  <a:txBody>
                    <a:bodyPr/>
                    <a:lstStyle/>
                    <a:p>
                      <a:pPr algn="l">
                        <a:lnSpc>
                          <a:spcPct val="115000"/>
                        </a:lnSpc>
                        <a:spcAft>
                          <a:spcPts val="0"/>
                        </a:spcAft>
                      </a:pPr>
                      <a:r>
                        <a:rPr lang="en-AU" sz="2400" b="1" dirty="0">
                          <a:solidFill>
                            <a:schemeClr val="bg1"/>
                          </a:solidFill>
                          <a:effectLst/>
                          <a:latin typeface="+mj-lt"/>
                          <a:ea typeface="Calibri"/>
                          <a:cs typeface="Times New Roman"/>
                        </a:rPr>
                        <a:t>WA</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rgbClr val="FF0000"/>
                          </a:solidFill>
                          <a:effectLst/>
                          <a:latin typeface="+mj-lt"/>
                          <a:ea typeface="Calibri"/>
                          <a:cs typeface="Times New Roman"/>
                        </a:rPr>
                        <a:t>8</a:t>
                      </a:r>
                      <a:endParaRPr lang="en-AU" sz="240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rgbClr val="00B050"/>
                          </a:solidFill>
                          <a:effectLst/>
                          <a:latin typeface="+mj-lt"/>
                          <a:ea typeface="Calibri"/>
                          <a:cs typeface="Times New Roman"/>
                        </a:rPr>
                        <a:t>1</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7</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6</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08000">
                <a:tc>
                  <a:txBody>
                    <a:bodyPr/>
                    <a:lstStyle/>
                    <a:p>
                      <a:pPr algn="l">
                        <a:lnSpc>
                          <a:spcPct val="115000"/>
                        </a:lnSpc>
                        <a:spcAft>
                          <a:spcPts val="0"/>
                        </a:spcAft>
                      </a:pPr>
                      <a:r>
                        <a:rPr lang="en-AU" sz="2400" b="1" dirty="0">
                          <a:solidFill>
                            <a:schemeClr val="bg1"/>
                          </a:solidFill>
                          <a:effectLst/>
                          <a:latin typeface="+mj-lt"/>
                          <a:ea typeface="Calibri"/>
                          <a:cs typeface="Times New Roman"/>
                        </a:rPr>
                        <a:t>SA</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4</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6</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2</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3</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08000">
                <a:tc>
                  <a:txBody>
                    <a:bodyPr/>
                    <a:lstStyle/>
                    <a:p>
                      <a:pPr algn="l">
                        <a:lnSpc>
                          <a:spcPct val="115000"/>
                        </a:lnSpc>
                        <a:spcAft>
                          <a:spcPts val="0"/>
                        </a:spcAft>
                      </a:pPr>
                      <a:r>
                        <a:rPr lang="en-AU" sz="2400" b="1" dirty="0">
                          <a:solidFill>
                            <a:schemeClr val="bg1"/>
                          </a:solidFill>
                          <a:effectLst/>
                          <a:latin typeface="+mj-lt"/>
                          <a:ea typeface="Calibri"/>
                          <a:cs typeface="Times New Roman"/>
                        </a:rPr>
                        <a:t>TAS</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2</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rgbClr val="FF0000"/>
                          </a:solidFill>
                          <a:effectLst/>
                          <a:latin typeface="+mj-lt"/>
                          <a:ea typeface="Calibri"/>
                          <a:cs typeface="Times New Roman"/>
                        </a:rPr>
                        <a:t>8</a:t>
                      </a:r>
                      <a:endParaRPr lang="en-AU" sz="240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5</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5</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08000">
                <a:tc>
                  <a:txBody>
                    <a:bodyPr/>
                    <a:lstStyle/>
                    <a:p>
                      <a:pPr algn="l">
                        <a:lnSpc>
                          <a:spcPct val="115000"/>
                        </a:lnSpc>
                        <a:spcAft>
                          <a:spcPts val="0"/>
                        </a:spcAft>
                      </a:pPr>
                      <a:r>
                        <a:rPr lang="en-AU" sz="2400" b="1" dirty="0">
                          <a:solidFill>
                            <a:schemeClr val="bg1"/>
                          </a:solidFill>
                          <a:effectLst/>
                          <a:latin typeface="+mj-lt"/>
                          <a:ea typeface="Calibri"/>
                          <a:cs typeface="Times New Roman"/>
                        </a:rPr>
                        <a:t>ACT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5</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3</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rgbClr val="00B050"/>
                          </a:solidFill>
                          <a:effectLst/>
                          <a:latin typeface="+mj-lt"/>
                          <a:ea typeface="Calibri"/>
                          <a:cs typeface="Times New Roman"/>
                        </a:rPr>
                        <a:t>1</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2</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08000">
                <a:tc>
                  <a:txBody>
                    <a:bodyPr/>
                    <a:lstStyle/>
                    <a:p>
                      <a:pPr algn="l">
                        <a:lnSpc>
                          <a:spcPct val="115000"/>
                        </a:lnSpc>
                        <a:spcAft>
                          <a:spcPts val="0"/>
                        </a:spcAft>
                      </a:pPr>
                      <a:r>
                        <a:rPr lang="en-AU" sz="2400" b="1" dirty="0">
                          <a:solidFill>
                            <a:schemeClr val="bg1"/>
                          </a:solidFill>
                          <a:effectLst/>
                          <a:latin typeface="+mj-lt"/>
                          <a:ea typeface="Calibri"/>
                          <a:cs typeface="Times New Roman"/>
                        </a:rPr>
                        <a:t>NT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6</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5</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6</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rgbClr val="FF0000"/>
                          </a:solidFill>
                          <a:effectLst/>
                          <a:latin typeface="+mj-lt"/>
                          <a:ea typeface="Calibri"/>
                          <a:cs typeface="Times New Roman"/>
                        </a:rPr>
                        <a:t>7</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defRPr/>
            </a:pPr>
            <a:r>
              <a:rPr lang="en-AU" sz="2500" dirty="0" smtClean="0">
                <a:solidFill>
                  <a:srgbClr val="FFC000"/>
                </a:solidFill>
              </a:rPr>
              <a:t>Australian operational definition of recidivism</a:t>
            </a:r>
            <a:endParaRPr lang="en-AU" sz="2500" dirty="0">
              <a:solidFill>
                <a:srgbClr val="FFC000"/>
              </a:solidFill>
            </a:endParaRPr>
          </a:p>
        </p:txBody>
      </p:sp>
      <p:sp>
        <p:nvSpPr>
          <p:cNvPr id="3" name="Content Placeholder 2"/>
          <p:cNvSpPr>
            <a:spLocks noGrp="1"/>
          </p:cNvSpPr>
          <p:nvPr>
            <p:ph sz="quarter" idx="13"/>
          </p:nvPr>
        </p:nvSpPr>
        <p:spPr>
          <a:xfrm>
            <a:off x="533400" y="1447800"/>
            <a:ext cx="7924800" cy="4572000"/>
          </a:xfrm>
        </p:spPr>
        <p:txBody>
          <a:bodyPr/>
          <a:lstStyle/>
          <a:p>
            <a:pPr>
              <a:defRPr/>
            </a:pPr>
            <a:r>
              <a:rPr lang="en-US" sz="2200" dirty="0" smtClean="0"/>
              <a:t>The percentage of prisoners released during 2010-11 following a term of sentenced imprisonment, who returned to corrective services (prison or community corrections) with a new correctional sanction within two years.</a:t>
            </a:r>
          </a:p>
          <a:p>
            <a:pPr>
              <a:defRPr/>
            </a:pPr>
            <a:r>
              <a:rPr lang="en-US" sz="2200" dirty="0" smtClean="0"/>
              <a:t>Includes prisoners subject to correctional supervision following release (i.e. released on parole or other community corrections orders). </a:t>
            </a:r>
          </a:p>
          <a:p>
            <a:pPr>
              <a:defRPr/>
            </a:pPr>
            <a:r>
              <a:rPr lang="en-US" sz="2200" dirty="0" smtClean="0"/>
              <a:t>Includes returns to prison resulting from the cancellation of a parole order.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defRPr/>
            </a:pPr>
            <a:r>
              <a:rPr lang="en-AU" dirty="0" smtClean="0">
                <a:solidFill>
                  <a:srgbClr val="FFC000"/>
                </a:solidFill>
              </a:rPr>
              <a:t>Two year post-release recidivism</a:t>
            </a:r>
            <a:endParaRPr lang="en-AU" dirty="0">
              <a:solidFill>
                <a:srgbClr val="FFC000"/>
              </a:solidFill>
            </a:endParaRPr>
          </a:p>
        </p:txBody>
      </p:sp>
      <p:graphicFrame>
        <p:nvGraphicFramePr>
          <p:cNvPr id="6" name="Content Placeholder 5"/>
          <p:cNvGraphicFramePr>
            <a:graphicFrameLocks noGrp="1"/>
          </p:cNvGraphicFramePr>
          <p:nvPr>
            <p:ph sz="quarter" idx="13"/>
          </p:nvPr>
        </p:nvGraphicFramePr>
        <p:xfrm>
          <a:off x="609600" y="1143000"/>
          <a:ext cx="8001000" cy="4876800"/>
        </p:xfrm>
        <a:graphic>
          <a:graphicData uri="http://schemas.openxmlformats.org/drawingml/2006/table">
            <a:tbl>
              <a:tblPr firstRow="1" firstCol="1" bandRow="1"/>
              <a:tblGrid>
                <a:gridCol w="953159"/>
                <a:gridCol w="1717592"/>
                <a:gridCol w="1718457"/>
                <a:gridCol w="1840525"/>
                <a:gridCol w="1771267"/>
              </a:tblGrid>
              <a:tr h="426419">
                <a:tc rowSpan="2">
                  <a:txBody>
                    <a:bodyPr/>
                    <a:lstStyle/>
                    <a:p>
                      <a:pPr>
                        <a:lnSpc>
                          <a:spcPct val="115000"/>
                        </a:lnSpc>
                        <a:spcAft>
                          <a:spcPts val="0"/>
                        </a:spcAft>
                      </a:pPr>
                      <a:r>
                        <a:rPr lang="en-AU" sz="2400" b="1" dirty="0">
                          <a:solidFill>
                            <a:schemeClr val="bg1"/>
                          </a:solidFill>
                          <a:effectLst/>
                          <a:latin typeface="+mj-lt"/>
                          <a:ea typeface="Calibri"/>
                          <a:cs typeface="Times New Roman"/>
                        </a:rPr>
                        <a:t> </a:t>
                      </a:r>
                      <a:endParaRPr lang="en-AU" sz="2400" dirty="0">
                        <a:solidFill>
                          <a:schemeClr val="bg1"/>
                        </a:solidFill>
                        <a:effectLst/>
                        <a:latin typeface="+mj-lt"/>
                        <a:ea typeface="Calibri"/>
                        <a:cs typeface="Times New Roman"/>
                      </a:endParaRPr>
                    </a:p>
                    <a:p>
                      <a:pPr>
                        <a:lnSpc>
                          <a:spcPct val="115000"/>
                        </a:lnSpc>
                        <a:spcAft>
                          <a:spcPts val="0"/>
                        </a:spcAft>
                      </a:pPr>
                      <a:r>
                        <a:rPr lang="en-AU" sz="2400" b="1" dirty="0">
                          <a:solidFill>
                            <a:schemeClr val="bg1"/>
                          </a:solidFill>
                          <a:effectLst/>
                          <a:latin typeface="+mj-lt"/>
                          <a:ea typeface="Calibri"/>
                          <a:cs typeface="Times New Roman"/>
                        </a:rPr>
                        <a:t> </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en-AU" sz="2400" b="1" dirty="0">
                          <a:solidFill>
                            <a:schemeClr val="bg1"/>
                          </a:solidFill>
                          <a:effectLst/>
                          <a:latin typeface="+mj-lt"/>
                          <a:ea typeface="Calibri"/>
                          <a:cs typeface="Times New Roman"/>
                        </a:rPr>
                        <a:t>Prisoners return to</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AU"/>
                    </a:p>
                  </a:txBody>
                  <a:tcPr/>
                </a:tc>
                <a:tc gridSpan="2">
                  <a:txBody>
                    <a:bodyPr/>
                    <a:lstStyle/>
                    <a:p>
                      <a:pPr algn="ctr">
                        <a:lnSpc>
                          <a:spcPct val="115000"/>
                        </a:lnSpc>
                        <a:spcAft>
                          <a:spcPts val="0"/>
                        </a:spcAft>
                      </a:pPr>
                      <a:r>
                        <a:rPr lang="en-AU" sz="2400" b="1">
                          <a:solidFill>
                            <a:schemeClr val="bg1"/>
                          </a:solidFill>
                          <a:effectLst/>
                          <a:latin typeface="+mj-lt"/>
                          <a:ea typeface="Calibri"/>
                          <a:cs typeface="Times New Roman"/>
                        </a:rPr>
                        <a:t>Offenders returning to</a:t>
                      </a:r>
                      <a:endParaRPr lang="en-AU" sz="240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AU"/>
                    </a:p>
                  </a:txBody>
                  <a:tcPr/>
                </a:tc>
              </a:tr>
              <a:tr h="890077">
                <a:tc vMerge="1">
                  <a:txBody>
                    <a:bodyPr/>
                    <a:lstStyle/>
                    <a:p>
                      <a:pPr>
                        <a:lnSpc>
                          <a:spcPct val="115000"/>
                        </a:lnSpc>
                        <a:spcAft>
                          <a:spcPts val="0"/>
                        </a:spcAft>
                      </a:pP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Prison</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Corrective services</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a:solidFill>
                            <a:schemeClr val="bg1"/>
                          </a:solidFill>
                          <a:effectLst/>
                          <a:latin typeface="+mj-lt"/>
                          <a:ea typeface="Calibri"/>
                          <a:cs typeface="Times New Roman"/>
                        </a:rPr>
                        <a:t>Community correction</a:t>
                      </a:r>
                      <a:endParaRPr lang="en-AU" sz="240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a:solidFill>
                            <a:schemeClr val="bg1"/>
                          </a:solidFill>
                          <a:effectLst/>
                          <a:latin typeface="+mj-lt"/>
                          <a:ea typeface="Calibri"/>
                          <a:cs typeface="Times New Roman"/>
                        </a:rPr>
                        <a:t>Corrective services</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6419">
                <a:tc>
                  <a:txBody>
                    <a:bodyPr/>
                    <a:lstStyle/>
                    <a:p>
                      <a:pPr>
                        <a:lnSpc>
                          <a:spcPct val="115000"/>
                        </a:lnSpc>
                        <a:spcAft>
                          <a:spcPts val="0"/>
                        </a:spcAft>
                      </a:pPr>
                      <a:r>
                        <a:rPr lang="en-AU" sz="2400" b="1">
                          <a:solidFill>
                            <a:schemeClr val="bg1"/>
                          </a:solidFill>
                          <a:effectLst/>
                          <a:latin typeface="+mj-lt"/>
                          <a:ea typeface="Calibri"/>
                          <a:cs typeface="Times New Roman"/>
                        </a:rPr>
                        <a:t>NSW</a:t>
                      </a:r>
                      <a:endParaRPr lang="en-AU" sz="240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48%</a:t>
                      </a:r>
                      <a:r>
                        <a:rPr lang="en-AU" sz="2400" b="1" baseline="0" dirty="0" smtClean="0">
                          <a:solidFill>
                            <a:schemeClr val="bg1"/>
                          </a:solidFill>
                          <a:effectLst/>
                          <a:latin typeface="+mj-lt"/>
                          <a:ea typeface="Calibri"/>
                          <a:cs typeface="Times New Roman"/>
                        </a:rPr>
                        <a:t> </a:t>
                      </a:r>
                      <a:r>
                        <a:rPr lang="en-AU" sz="2400" b="1" dirty="0" smtClean="0">
                          <a:solidFill>
                            <a:schemeClr val="bg1"/>
                          </a:solidFill>
                          <a:effectLst/>
                          <a:latin typeface="+mj-lt"/>
                          <a:ea typeface="Calibri"/>
                          <a:cs typeface="Times New Roman"/>
                        </a:rPr>
                        <a:t>(6</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48% (5</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12% (3</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22% (3</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6419">
                <a:tc>
                  <a:txBody>
                    <a:bodyPr/>
                    <a:lstStyle/>
                    <a:p>
                      <a:pPr>
                        <a:lnSpc>
                          <a:spcPct val="115000"/>
                        </a:lnSpc>
                        <a:spcAft>
                          <a:spcPts val="0"/>
                        </a:spcAft>
                      </a:pPr>
                      <a:r>
                        <a:rPr lang="en-AU" sz="2400" b="1">
                          <a:solidFill>
                            <a:schemeClr val="bg1"/>
                          </a:solidFill>
                          <a:effectLst/>
                          <a:latin typeface="+mj-lt"/>
                          <a:ea typeface="Calibri"/>
                          <a:cs typeface="Times New Roman"/>
                        </a:rPr>
                        <a:t>VIC</a:t>
                      </a:r>
                      <a:endParaRPr lang="en-AU" sz="240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37%</a:t>
                      </a:r>
                      <a:r>
                        <a:rPr lang="en-AU" sz="2400" b="1" baseline="0" dirty="0" smtClean="0">
                          <a:solidFill>
                            <a:schemeClr val="bg1"/>
                          </a:solidFill>
                          <a:effectLst/>
                          <a:latin typeface="+mj-lt"/>
                          <a:ea typeface="Calibri"/>
                          <a:cs typeface="Times New Roman"/>
                        </a:rPr>
                        <a:t> </a:t>
                      </a:r>
                      <a:r>
                        <a:rPr lang="en-AU" sz="2400" b="1" dirty="0" smtClean="0">
                          <a:solidFill>
                            <a:schemeClr val="bg1"/>
                          </a:solidFill>
                          <a:effectLst/>
                          <a:latin typeface="+mj-lt"/>
                          <a:ea typeface="Calibri"/>
                          <a:cs typeface="Times New Roman"/>
                        </a:rPr>
                        <a:t>(3</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45% (4</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16% (5</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22% (4</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6419">
                <a:tc>
                  <a:txBody>
                    <a:bodyPr/>
                    <a:lstStyle/>
                    <a:p>
                      <a:pPr>
                        <a:lnSpc>
                          <a:spcPct val="115000"/>
                        </a:lnSpc>
                        <a:spcAft>
                          <a:spcPts val="0"/>
                        </a:spcAft>
                      </a:pPr>
                      <a:r>
                        <a:rPr lang="en-AU" sz="2400" b="1">
                          <a:solidFill>
                            <a:schemeClr val="bg1"/>
                          </a:solidFill>
                          <a:effectLst/>
                          <a:latin typeface="+mj-lt"/>
                          <a:ea typeface="Calibri"/>
                          <a:cs typeface="Times New Roman"/>
                        </a:rPr>
                        <a:t>QLD</a:t>
                      </a:r>
                      <a:endParaRPr lang="en-AU" sz="240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38% (4</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44% (3</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16% (6</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rgbClr val="FF0000"/>
                          </a:solidFill>
                          <a:effectLst/>
                          <a:latin typeface="+mj-lt"/>
                          <a:ea typeface="Calibri"/>
                          <a:cs typeface="Times New Roman"/>
                        </a:rPr>
                        <a:t>34% (8</a:t>
                      </a:r>
                      <a:r>
                        <a:rPr lang="en-AU" sz="2400" b="1" dirty="0">
                          <a:solidFill>
                            <a:srgbClr val="FF000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6419">
                <a:tc>
                  <a:txBody>
                    <a:bodyPr/>
                    <a:lstStyle/>
                    <a:p>
                      <a:pPr>
                        <a:lnSpc>
                          <a:spcPct val="115000"/>
                        </a:lnSpc>
                        <a:spcAft>
                          <a:spcPts val="0"/>
                        </a:spcAft>
                      </a:pPr>
                      <a:r>
                        <a:rPr lang="en-AU" sz="2400" b="1">
                          <a:solidFill>
                            <a:schemeClr val="bg1"/>
                          </a:solidFill>
                          <a:effectLst/>
                          <a:latin typeface="+mj-lt"/>
                          <a:ea typeface="Calibri"/>
                          <a:cs typeface="Times New Roman"/>
                        </a:rPr>
                        <a:t>WA</a:t>
                      </a:r>
                      <a:endParaRPr lang="en-AU" sz="240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36% (2</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43% (2</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10% (2</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rgbClr val="00B050"/>
                          </a:solidFill>
                          <a:effectLst/>
                          <a:latin typeface="+mj-lt"/>
                          <a:ea typeface="Calibri"/>
                          <a:cs typeface="Times New Roman"/>
                        </a:rPr>
                        <a:t>14% (1</a:t>
                      </a:r>
                      <a:r>
                        <a:rPr lang="en-AU" sz="2400" b="1" dirty="0">
                          <a:solidFill>
                            <a:srgbClr val="00B05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3657">
                <a:tc>
                  <a:txBody>
                    <a:bodyPr/>
                    <a:lstStyle/>
                    <a:p>
                      <a:pPr>
                        <a:lnSpc>
                          <a:spcPct val="115000"/>
                        </a:lnSpc>
                        <a:spcAft>
                          <a:spcPts val="0"/>
                        </a:spcAft>
                      </a:pPr>
                      <a:r>
                        <a:rPr lang="en-AU" sz="2400" b="1" dirty="0">
                          <a:solidFill>
                            <a:schemeClr val="bg1"/>
                          </a:solidFill>
                          <a:effectLst/>
                          <a:latin typeface="+mj-lt"/>
                          <a:ea typeface="Calibri"/>
                          <a:cs typeface="Times New Roman"/>
                        </a:rPr>
                        <a:t>SA</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tabLst>
                          <a:tab pos="451485" algn="l"/>
                          <a:tab pos="561340" algn="ctr"/>
                        </a:tabLst>
                      </a:pPr>
                      <a:r>
                        <a:rPr lang="en-AU" sz="2400" b="1" dirty="0" smtClean="0">
                          <a:solidFill>
                            <a:srgbClr val="00B050"/>
                          </a:solidFill>
                          <a:effectLst/>
                          <a:latin typeface="+mj-lt"/>
                          <a:ea typeface="Calibri"/>
                          <a:cs typeface="Times New Roman"/>
                        </a:rPr>
                        <a:t>29% (1</a:t>
                      </a:r>
                      <a:r>
                        <a:rPr lang="en-AU" sz="2400" b="1" dirty="0">
                          <a:solidFill>
                            <a:srgbClr val="00B05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rgbClr val="00B050"/>
                          </a:solidFill>
                          <a:effectLst/>
                          <a:latin typeface="+mj-lt"/>
                          <a:ea typeface="Calibri"/>
                          <a:cs typeface="Times New Roman"/>
                        </a:rPr>
                        <a:t>41% (1</a:t>
                      </a:r>
                      <a:r>
                        <a:rPr lang="en-AU" sz="2400" b="1" dirty="0">
                          <a:solidFill>
                            <a:srgbClr val="00B05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16% (4</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24% (5</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3657">
                <a:tc>
                  <a:txBody>
                    <a:bodyPr/>
                    <a:lstStyle/>
                    <a:p>
                      <a:pPr>
                        <a:lnSpc>
                          <a:spcPct val="115000"/>
                        </a:lnSpc>
                        <a:spcAft>
                          <a:spcPts val="0"/>
                        </a:spcAft>
                      </a:pPr>
                      <a:r>
                        <a:rPr lang="en-AU" sz="2400" b="1" dirty="0">
                          <a:solidFill>
                            <a:schemeClr val="bg1"/>
                          </a:solidFill>
                          <a:effectLst/>
                          <a:latin typeface="+mj-lt"/>
                          <a:ea typeface="Calibri"/>
                          <a:cs typeface="Times New Roman"/>
                        </a:rPr>
                        <a:t>TAS</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39% (5</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51% (5</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rgbClr val="FF0000"/>
                          </a:solidFill>
                          <a:effectLst/>
                          <a:latin typeface="+mj-lt"/>
                          <a:ea typeface="Calibri"/>
                          <a:cs typeface="Times New Roman"/>
                        </a:rPr>
                        <a:t>20%</a:t>
                      </a:r>
                      <a:r>
                        <a:rPr lang="en-AU" sz="2400" b="1" baseline="0" dirty="0" smtClean="0">
                          <a:solidFill>
                            <a:srgbClr val="FF0000"/>
                          </a:solidFill>
                          <a:effectLst/>
                          <a:latin typeface="+mj-lt"/>
                          <a:ea typeface="Calibri"/>
                          <a:cs typeface="Times New Roman"/>
                        </a:rPr>
                        <a:t> </a:t>
                      </a:r>
                      <a:r>
                        <a:rPr lang="en-AU" sz="2400" b="1" dirty="0" smtClean="0">
                          <a:solidFill>
                            <a:srgbClr val="FF0000"/>
                          </a:solidFill>
                          <a:effectLst/>
                          <a:latin typeface="+mj-lt"/>
                          <a:ea typeface="Calibri"/>
                          <a:cs typeface="Times New Roman"/>
                        </a:rPr>
                        <a:t>(8</a:t>
                      </a:r>
                      <a:r>
                        <a:rPr lang="en-AU" sz="2400" b="1" dirty="0">
                          <a:solidFill>
                            <a:srgbClr val="FF000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25% (6</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3657">
                <a:tc>
                  <a:txBody>
                    <a:bodyPr/>
                    <a:lstStyle/>
                    <a:p>
                      <a:pPr>
                        <a:lnSpc>
                          <a:spcPct val="115000"/>
                        </a:lnSpc>
                        <a:spcAft>
                          <a:spcPts val="0"/>
                        </a:spcAft>
                      </a:pPr>
                      <a:r>
                        <a:rPr lang="en-AU" sz="2400" b="1" dirty="0">
                          <a:solidFill>
                            <a:schemeClr val="bg1"/>
                          </a:solidFill>
                          <a:effectLst/>
                          <a:latin typeface="+mj-lt"/>
                          <a:ea typeface="Calibri"/>
                          <a:cs typeface="Times New Roman"/>
                        </a:rPr>
                        <a:t>ACT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47% (7</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rgbClr val="FF0000"/>
                          </a:solidFill>
                          <a:effectLst/>
                          <a:latin typeface="+mj-lt"/>
                          <a:ea typeface="Calibri"/>
                          <a:cs typeface="Times New Roman"/>
                        </a:rPr>
                        <a:t>58% (7</a:t>
                      </a:r>
                      <a:r>
                        <a:rPr lang="en-AU" sz="2400" b="1" dirty="0">
                          <a:solidFill>
                            <a:srgbClr val="FF000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17% (7</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19% (2</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3657">
                <a:tc>
                  <a:txBody>
                    <a:bodyPr/>
                    <a:lstStyle/>
                    <a:p>
                      <a:pPr>
                        <a:lnSpc>
                          <a:spcPct val="115000"/>
                        </a:lnSpc>
                        <a:spcAft>
                          <a:spcPts val="0"/>
                        </a:spcAft>
                      </a:pPr>
                      <a:r>
                        <a:rPr lang="en-AU" sz="2400" b="1" dirty="0">
                          <a:solidFill>
                            <a:schemeClr val="bg1"/>
                          </a:solidFill>
                          <a:effectLst/>
                          <a:latin typeface="+mj-lt"/>
                          <a:ea typeface="Calibri"/>
                          <a:cs typeface="Times New Roman"/>
                        </a:rPr>
                        <a:t>NT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rgbClr val="FF0000"/>
                          </a:solidFill>
                          <a:effectLst/>
                          <a:latin typeface="+mj-lt"/>
                          <a:ea typeface="Calibri"/>
                          <a:cs typeface="Times New Roman"/>
                        </a:rPr>
                        <a:t>58% (8</a:t>
                      </a:r>
                      <a:r>
                        <a:rPr lang="en-AU" sz="2400" b="1" dirty="0">
                          <a:solidFill>
                            <a:srgbClr val="FF000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rgbClr val="FF0000"/>
                          </a:solidFill>
                          <a:effectLst/>
                          <a:latin typeface="+mj-lt"/>
                          <a:ea typeface="Calibri"/>
                          <a:cs typeface="Times New Roman"/>
                        </a:rPr>
                        <a:t>58% (7</a:t>
                      </a:r>
                      <a:r>
                        <a:rPr lang="en-AU" sz="2400" b="1" dirty="0">
                          <a:solidFill>
                            <a:srgbClr val="FF000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rgbClr val="00B050"/>
                          </a:solidFill>
                          <a:effectLst/>
                          <a:latin typeface="+mj-lt"/>
                          <a:ea typeface="Calibri"/>
                          <a:cs typeface="Times New Roman"/>
                        </a:rPr>
                        <a:t>7% (1</a:t>
                      </a:r>
                      <a:r>
                        <a:rPr lang="en-AU" sz="2400" b="1" dirty="0">
                          <a:solidFill>
                            <a:srgbClr val="00B050"/>
                          </a:solidFill>
                          <a:effectLst/>
                          <a:latin typeface="+mj-lt"/>
                          <a:ea typeface="Calibri"/>
                          <a:cs typeface="Times New Roman"/>
                        </a:rPr>
                        <a:t>)</a:t>
                      </a:r>
                      <a:endParaRPr lang="en-AU" sz="2400" dirty="0">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2400" b="1" dirty="0" smtClean="0">
                          <a:solidFill>
                            <a:schemeClr val="bg1"/>
                          </a:solidFill>
                          <a:effectLst/>
                          <a:latin typeface="+mj-lt"/>
                          <a:ea typeface="Calibri"/>
                          <a:cs typeface="Times New Roman"/>
                        </a:rPr>
                        <a:t>26% (7</a:t>
                      </a:r>
                      <a:r>
                        <a:rPr lang="en-AU" sz="2400" b="1" dirty="0">
                          <a:solidFill>
                            <a:schemeClr val="bg1"/>
                          </a:solidFill>
                          <a:effectLst/>
                          <a:latin typeface="+mj-lt"/>
                          <a:ea typeface="Calibri"/>
                          <a:cs typeface="Times New Roman"/>
                        </a:rPr>
                        <a:t>)</a:t>
                      </a:r>
                      <a:endParaRPr lang="en-AU" sz="2400" dirty="0">
                        <a:solidFill>
                          <a:schemeClr val="bg1"/>
                        </a:solidFill>
                        <a:effectLst/>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lstStyle/>
          <a:p>
            <a:pPr>
              <a:defRPr/>
            </a:pPr>
            <a:r>
              <a:rPr lang="en-AU" dirty="0" smtClean="0">
                <a:solidFill>
                  <a:srgbClr val="FFC000"/>
                </a:solidFill>
              </a:rPr>
              <a:t>Concluding comments</a:t>
            </a:r>
            <a:endParaRPr lang="en-AU" dirty="0">
              <a:solidFill>
                <a:srgbClr val="FFC000"/>
              </a:solidFill>
            </a:endParaRPr>
          </a:p>
        </p:txBody>
      </p:sp>
      <p:sp>
        <p:nvSpPr>
          <p:cNvPr id="3" name="Content Placeholder 2"/>
          <p:cNvSpPr>
            <a:spLocks noGrp="1"/>
          </p:cNvSpPr>
          <p:nvPr>
            <p:ph sz="quarter" idx="13"/>
          </p:nvPr>
        </p:nvSpPr>
        <p:spPr>
          <a:xfrm>
            <a:off x="609600" y="1295400"/>
            <a:ext cx="7924800" cy="4419600"/>
          </a:xfrm>
        </p:spPr>
        <p:txBody>
          <a:bodyPr/>
          <a:lstStyle/>
          <a:p>
            <a:pPr>
              <a:defRPr/>
            </a:pPr>
            <a:r>
              <a:rPr lang="en-AU" sz="2400" dirty="0" smtClean="0"/>
              <a:t>The big question:</a:t>
            </a:r>
          </a:p>
          <a:p>
            <a:pPr lvl="1">
              <a:defRPr/>
            </a:pPr>
            <a:r>
              <a:rPr lang="en-AU" sz="2400" dirty="0" smtClean="0"/>
              <a:t>Can global sentencing and corrections performance measures be developed?</a:t>
            </a:r>
          </a:p>
          <a:p>
            <a:pPr lvl="1">
              <a:defRPr/>
            </a:pPr>
            <a:r>
              <a:rPr lang="en-AU" sz="2400" dirty="0" smtClean="0"/>
              <a:t>We think that the answer is yes, but to date, we know little about global corrections performance beyond global comparisons of country level incarceration rates.</a:t>
            </a:r>
          </a:p>
          <a:p>
            <a:pPr lvl="1">
              <a:defRPr/>
            </a:pPr>
            <a:r>
              <a:rPr lang="en-AU" sz="2400" dirty="0" smtClean="0"/>
              <a:t>We need to begin the task of collecting the necessary data to allow the identification of high performance and low performance institutional and community corrections across countries and global regions</a:t>
            </a:r>
          </a:p>
          <a:p>
            <a:pPr lvl="1">
              <a:defRPr/>
            </a:pPr>
            <a:endParaRPr lang="en-A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792162"/>
          </a:xfrm>
        </p:spPr>
        <p:txBody>
          <a:bodyPr/>
          <a:lstStyle/>
          <a:p>
            <a:pPr algn="ctr">
              <a:defRPr/>
            </a:pPr>
            <a:r>
              <a:rPr lang="en-AU" sz="2300" dirty="0" smtClean="0">
                <a:solidFill>
                  <a:srgbClr val="FFC000"/>
                </a:solidFill>
              </a:rPr>
              <a:t>Prison population rate per 100,000 of national population</a:t>
            </a:r>
            <a:endParaRPr lang="en-AU" sz="2300" dirty="0">
              <a:solidFill>
                <a:srgbClr val="FFC000"/>
              </a:solidFill>
            </a:endParaRPr>
          </a:p>
        </p:txBody>
      </p:sp>
      <p:pic>
        <p:nvPicPr>
          <p:cNvPr id="19459" name="Picture 2"/>
          <p:cNvPicPr>
            <a:picLocks noGrp="1" noChangeAspect="1" noChangeArrowheads="1"/>
          </p:cNvPicPr>
          <p:nvPr>
            <p:ph sz="quarter" idx="13"/>
          </p:nvPr>
        </p:nvPicPr>
        <p:blipFill>
          <a:blip r:embed="rId2" cstate="print"/>
          <a:srcRect/>
          <a:stretch>
            <a:fillRect/>
          </a:stretch>
        </p:blipFill>
        <p:spPr bwMode="auto">
          <a:xfrm>
            <a:off x="152400" y="1295400"/>
            <a:ext cx="8839200" cy="4724400"/>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563563"/>
          </a:xfrm>
        </p:spPr>
        <p:txBody>
          <a:bodyPr/>
          <a:lstStyle/>
          <a:p>
            <a:pPr>
              <a:defRPr/>
            </a:pPr>
            <a:r>
              <a:rPr lang="en-AU" sz="1800" b="1" dirty="0" smtClean="0">
                <a:solidFill>
                  <a:srgbClr val="FFC000"/>
                </a:solidFill>
              </a:rPr>
              <a:t>Pre Trial detainees and remand rate per 100,000 of national population</a:t>
            </a:r>
            <a:endParaRPr lang="en-AU" sz="1800" b="1" dirty="0"/>
          </a:p>
        </p:txBody>
      </p:sp>
      <p:pic>
        <p:nvPicPr>
          <p:cNvPr id="20483" name="Picture 2"/>
          <p:cNvPicPr>
            <a:picLocks noGrp="1" noChangeAspect="1" noChangeArrowheads="1"/>
          </p:cNvPicPr>
          <p:nvPr>
            <p:ph sz="quarter" idx="13"/>
          </p:nvPr>
        </p:nvPicPr>
        <p:blipFill>
          <a:blip r:embed="rId2" cstate="print"/>
          <a:srcRect/>
          <a:stretch>
            <a:fillRect/>
          </a:stretch>
        </p:blipFill>
        <p:spPr bwMode="auto">
          <a:xfrm>
            <a:off x="228600" y="1371600"/>
            <a:ext cx="8639175" cy="45720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defRPr/>
            </a:pPr>
            <a:r>
              <a:rPr lang="en-US" dirty="0" smtClean="0"/>
              <a:t>Countries with high rates of prison use</a:t>
            </a:r>
          </a:p>
          <a:p>
            <a:pPr>
              <a:defRPr/>
            </a:pPr>
            <a:r>
              <a:rPr lang="en-US" dirty="0" smtClean="0"/>
              <a:t>USA ( 716 per 100,000)</a:t>
            </a:r>
          </a:p>
          <a:p>
            <a:pPr>
              <a:defRPr/>
            </a:pPr>
            <a:r>
              <a:rPr lang="en-US" dirty="0" smtClean="0"/>
              <a:t>Seychelles (709 per 100,000)</a:t>
            </a:r>
          </a:p>
          <a:p>
            <a:pPr>
              <a:defRPr/>
            </a:pPr>
            <a:r>
              <a:rPr lang="en-US" dirty="0" smtClean="0"/>
              <a:t>St. Kitts and Nevis (701 per 100,000)</a:t>
            </a:r>
          </a:p>
          <a:p>
            <a:pPr>
              <a:defRPr/>
            </a:pPr>
            <a:r>
              <a:rPr lang="en-US" dirty="0" smtClean="0"/>
              <a:t>Virgin Islands, USA (539 per 100,000)</a:t>
            </a:r>
          </a:p>
          <a:p>
            <a:pPr>
              <a:defRPr/>
            </a:pPr>
            <a:r>
              <a:rPr lang="en-US" dirty="0" smtClean="0"/>
              <a:t>Cuba ( 510 per 100,000)</a:t>
            </a:r>
          </a:p>
          <a:p>
            <a:pPr>
              <a:defRPr/>
            </a:pPr>
            <a:r>
              <a:rPr lang="en-US" dirty="0" smtClean="0"/>
              <a:t>Rwanda (492 per 100,000)</a:t>
            </a:r>
          </a:p>
          <a:p>
            <a:pPr>
              <a:defRPr/>
            </a:pPr>
            <a:r>
              <a:rPr lang="en-US" dirty="0" smtClean="0"/>
              <a:t>Anguilla, UK (487 per 100,000)</a:t>
            </a:r>
          </a:p>
          <a:p>
            <a:pPr>
              <a:defRPr/>
            </a:pPr>
            <a:r>
              <a:rPr lang="en-US" dirty="0" smtClean="0"/>
              <a:t>Russian Federation (479 per 100,000)</a:t>
            </a:r>
          </a:p>
          <a:p>
            <a:pPr>
              <a:defRPr/>
            </a:pPr>
            <a:r>
              <a:rPr lang="en-US" dirty="0" smtClean="0"/>
              <a:t>Belize (476 per 100,000)</a:t>
            </a:r>
            <a:endParaRPr lang="en-US" dirty="0"/>
          </a:p>
        </p:txBody>
      </p:sp>
      <p:sp>
        <p:nvSpPr>
          <p:cNvPr id="3" name="Content Placeholder 2"/>
          <p:cNvSpPr>
            <a:spLocks noGrp="1"/>
          </p:cNvSpPr>
          <p:nvPr>
            <p:ph sz="quarter" idx="14"/>
          </p:nvPr>
        </p:nvSpPr>
        <p:spPr/>
        <p:txBody>
          <a:bodyPr/>
          <a:lstStyle/>
          <a:p>
            <a:pPr>
              <a:defRPr/>
            </a:pPr>
            <a:r>
              <a:rPr lang="en-US" dirty="0" smtClean="0"/>
              <a:t>Countries with Low rates of prison use</a:t>
            </a:r>
          </a:p>
          <a:p>
            <a:pPr>
              <a:defRPr/>
            </a:pPr>
            <a:r>
              <a:rPr lang="en-US" dirty="0" smtClean="0"/>
              <a:t>San Marino ( 6 per 100,000)</a:t>
            </a:r>
          </a:p>
          <a:p>
            <a:pPr>
              <a:defRPr/>
            </a:pPr>
            <a:r>
              <a:rPr lang="en-US" dirty="0" smtClean="0"/>
              <a:t>Faeroe Islands (17 per 100,000)</a:t>
            </a:r>
          </a:p>
          <a:p>
            <a:pPr>
              <a:defRPr/>
            </a:pPr>
            <a:r>
              <a:rPr lang="en-US" dirty="0" smtClean="0"/>
              <a:t>Central African Republic (19 per 100,000)</a:t>
            </a:r>
          </a:p>
          <a:p>
            <a:pPr>
              <a:defRPr/>
            </a:pPr>
            <a:r>
              <a:rPr lang="en-US" dirty="0" smtClean="0"/>
              <a:t>Comoros ( 19 per 100,000)</a:t>
            </a:r>
          </a:p>
          <a:p>
            <a:pPr>
              <a:defRPr/>
            </a:pPr>
            <a:r>
              <a:rPr lang="en-US" dirty="0" smtClean="0"/>
              <a:t>Liechtenstein (24 per 100,000)</a:t>
            </a:r>
            <a:endParaRPr lang="en-US" dirty="0"/>
          </a:p>
        </p:txBody>
      </p:sp>
      <p:sp>
        <p:nvSpPr>
          <p:cNvPr id="4" name="Title 3"/>
          <p:cNvSpPr>
            <a:spLocks noGrp="1"/>
          </p:cNvSpPr>
          <p:nvPr>
            <p:ph type="title"/>
          </p:nvPr>
        </p:nvSpPr>
        <p:spPr/>
        <p:txBody>
          <a:bodyPr/>
          <a:lstStyle/>
          <a:p>
            <a:pPr>
              <a:defRPr/>
            </a:pPr>
            <a:r>
              <a:rPr lang="en-US" dirty="0" smtClean="0"/>
              <a:t>Global Comparison of the Use of Prison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3"/>
          </p:nvPr>
        </p:nvSpPr>
        <p:spPr>
          <a:xfrm>
            <a:off x="381000" y="1447800"/>
            <a:ext cx="8534400" cy="4419600"/>
          </a:xfrm>
        </p:spPr>
        <p:txBody>
          <a:bodyPr/>
          <a:lstStyle/>
          <a:p>
            <a:pPr marL="0" indent="0" algn="ctr" eaLnBrk="1" fontAlgn="auto" hangingPunct="1">
              <a:buFont typeface="Wingdings" pitchFamily="2" charset="2"/>
              <a:buNone/>
              <a:defRPr/>
            </a:pPr>
            <a:r>
              <a:rPr lang="en-AU" altLang="en-US" sz="2400" b="1" dirty="0" smtClean="0">
                <a:solidFill>
                  <a:srgbClr val="FFC000"/>
                </a:solidFill>
              </a:rPr>
              <a:t>Contact information</a:t>
            </a:r>
          </a:p>
          <a:p>
            <a:pPr marL="0" indent="0" algn="ctr" eaLnBrk="1" fontAlgn="auto" hangingPunct="1">
              <a:buFont typeface="Wingdings" pitchFamily="2" charset="2"/>
              <a:buNone/>
              <a:defRPr/>
            </a:pPr>
            <a:endParaRPr lang="en-AU" altLang="en-US" sz="2400" dirty="0" smtClean="0"/>
          </a:p>
          <a:p>
            <a:pPr marL="0" indent="0" algn="ctr" eaLnBrk="1" fontAlgn="auto" hangingPunct="1">
              <a:buFont typeface="Wingdings" pitchFamily="2" charset="2"/>
              <a:buNone/>
              <a:defRPr/>
            </a:pPr>
            <a:r>
              <a:rPr lang="en-AU" altLang="en-US" sz="2400" dirty="0" smtClean="0"/>
              <a:t>Professor James Byrne</a:t>
            </a:r>
          </a:p>
          <a:p>
            <a:pPr marL="0" indent="0" algn="ctr" eaLnBrk="1" fontAlgn="auto" hangingPunct="1">
              <a:buFont typeface="Wingdings" pitchFamily="2" charset="2"/>
              <a:buNone/>
              <a:defRPr/>
            </a:pPr>
            <a:r>
              <a:rPr lang="en-AU" altLang="en-US" sz="2400" dirty="0" smtClean="0"/>
              <a:t>James.Byrne@griffith.edu.au</a:t>
            </a:r>
          </a:p>
          <a:p>
            <a:pPr marL="0" indent="0" algn="ctr" eaLnBrk="1" fontAlgn="auto" hangingPunct="1">
              <a:buFont typeface="Wingdings" pitchFamily="2" charset="2"/>
              <a:buNone/>
              <a:defRPr/>
            </a:pPr>
            <a:endParaRPr lang="en-AU" altLang="en-US" sz="2400"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7975" y="2209800"/>
            <a:ext cx="8683625" cy="4419600"/>
          </a:xfrm>
        </p:spPr>
        <p:txBody>
          <a:bodyPr>
            <a:normAutofit fontScale="25000" lnSpcReduction="20000"/>
          </a:bodyPr>
          <a:lstStyle/>
          <a:p>
            <a:pPr marL="109728" indent="0" eaLnBrk="1" fontAlgn="auto" hangingPunct="1">
              <a:lnSpc>
                <a:spcPct val="150000"/>
              </a:lnSpc>
              <a:spcAft>
                <a:spcPts val="1000"/>
              </a:spcAft>
              <a:buFont typeface="Arial" pitchFamily="34" charset="0"/>
              <a:buNone/>
              <a:defRPr/>
            </a:pPr>
            <a:r>
              <a:rPr lang="en-AU" sz="6400" b="1" dirty="0" smtClean="0"/>
              <a:t>(1) High </a:t>
            </a:r>
            <a:r>
              <a:rPr lang="en-AU" sz="6400" b="1" dirty="0"/>
              <a:t>Quality Corrections and Sentencing Research Agenda- </a:t>
            </a:r>
            <a:r>
              <a:rPr lang="en-AU" sz="5600" dirty="0"/>
              <a:t>the Centre will develop research projects focusing on evaluating the impact of current corrections and sentencing </a:t>
            </a:r>
            <a:r>
              <a:rPr lang="en-AU" sz="5600" dirty="0" smtClean="0"/>
              <a:t>strategies (adult/juvenile</a:t>
            </a:r>
            <a:r>
              <a:rPr lang="en-AU" sz="5600" dirty="0"/>
              <a:t>) in Queensland, throughout Australia, and internationally. </a:t>
            </a:r>
            <a:endParaRPr lang="en-AU" sz="5600" dirty="0" smtClean="0"/>
          </a:p>
          <a:p>
            <a:pPr marL="109728" indent="0" eaLnBrk="1" fontAlgn="auto" hangingPunct="1">
              <a:lnSpc>
                <a:spcPct val="150000"/>
              </a:lnSpc>
              <a:spcAft>
                <a:spcPts val="1000"/>
              </a:spcAft>
              <a:buFont typeface="Arial" pitchFamily="34" charset="0"/>
              <a:buNone/>
              <a:defRPr/>
            </a:pPr>
            <a:r>
              <a:rPr lang="en-AU" sz="6400" b="1" dirty="0" smtClean="0"/>
              <a:t>(</a:t>
            </a:r>
            <a:r>
              <a:rPr lang="en-AU" sz="6400" b="1" dirty="0"/>
              <a:t>2) Knowledge Exchange Seminars and Systematic, Evidence -based Policy Reviews </a:t>
            </a:r>
            <a:r>
              <a:rPr lang="en-AU" sz="5600" dirty="0" smtClean="0"/>
              <a:t>-To translate research into practice, the Centre will develop a series of executive session seminars and workshops highlighting corrections and sentencing issues in each global region.</a:t>
            </a:r>
            <a:endParaRPr lang="en-AU" sz="5600" dirty="0"/>
          </a:p>
          <a:p>
            <a:pPr marL="109728" indent="0" eaLnBrk="1" fontAlgn="auto" hangingPunct="1">
              <a:lnSpc>
                <a:spcPct val="150000"/>
              </a:lnSpc>
              <a:spcAft>
                <a:spcPts val="1000"/>
              </a:spcAft>
              <a:buFont typeface="Arial" pitchFamily="34" charset="0"/>
              <a:buNone/>
              <a:defRPr/>
            </a:pPr>
            <a:r>
              <a:rPr lang="en-AU" sz="6400" b="1" dirty="0"/>
              <a:t>(3) Global Evidence-based Corrections and Sentencing Network Development</a:t>
            </a:r>
            <a:r>
              <a:rPr lang="en-AU" sz="4800" b="1" dirty="0"/>
              <a:t>: </a:t>
            </a:r>
            <a:r>
              <a:rPr lang="en-AU" sz="5600" dirty="0"/>
              <a:t>The  Centre—through the Centre’s state of the art website-- will become a global clearinghouse for high quality, evidence-based corrections research, and a primary source of information on global corrections performance, and innovative corrections and sentencing policies and </a:t>
            </a:r>
            <a:r>
              <a:rPr lang="en-AU" sz="5600" dirty="0" smtClean="0"/>
              <a:t>practices</a:t>
            </a:r>
            <a:r>
              <a:rPr lang="en-AU" sz="5200" dirty="0" smtClean="0"/>
              <a:t>.</a:t>
            </a:r>
          </a:p>
          <a:p>
            <a:pPr marL="109728" indent="0" algn="ctr" eaLnBrk="1" fontAlgn="auto" hangingPunct="1">
              <a:lnSpc>
                <a:spcPct val="150000"/>
              </a:lnSpc>
              <a:spcAft>
                <a:spcPts val="1000"/>
              </a:spcAft>
              <a:buFont typeface="Wingdings" pitchFamily="2" charset="2"/>
              <a:buNone/>
              <a:defRPr/>
            </a:pPr>
            <a:endParaRPr lang="en-AU" sz="2900" dirty="0" smtClean="0">
              <a:solidFill>
                <a:srgbClr val="000000"/>
              </a:solidFill>
              <a:latin typeface="Arial" pitchFamily="34" charset="0"/>
              <a:ea typeface="Calibri"/>
              <a:cs typeface="Arial" pitchFamily="34" charset="0"/>
            </a:endParaRPr>
          </a:p>
          <a:p>
            <a:pPr marL="109728" indent="0" algn="ctr" eaLnBrk="1" fontAlgn="auto" hangingPunct="1">
              <a:lnSpc>
                <a:spcPct val="150000"/>
              </a:lnSpc>
              <a:spcAft>
                <a:spcPts val="1000"/>
              </a:spcAft>
              <a:buFont typeface="Wingdings" pitchFamily="2" charset="2"/>
              <a:buNone/>
              <a:defRPr/>
            </a:pPr>
            <a:r>
              <a:rPr lang="en-AU" sz="9600" b="1" dirty="0" smtClean="0">
                <a:latin typeface="+mj-lt"/>
                <a:ea typeface="Calibri"/>
                <a:cs typeface="Arial" pitchFamily="34" charset="0"/>
              </a:rPr>
              <a:t>WEBPAGE</a:t>
            </a:r>
            <a:r>
              <a:rPr lang="en-AU" sz="9600" dirty="0" smtClean="0">
                <a:latin typeface="+mj-lt"/>
                <a:ea typeface="Calibri"/>
                <a:cs typeface="Arial" pitchFamily="34" charset="0"/>
              </a:rPr>
              <a:t>: </a:t>
            </a:r>
            <a:r>
              <a:rPr lang="en-AU" sz="9600" b="1" u="sng" dirty="0" smtClean="0">
                <a:latin typeface="+mj-lt"/>
                <a:ea typeface="Calibri"/>
                <a:cs typeface="Arial" pitchFamily="34" charset="0"/>
              </a:rPr>
              <a:t>WWW.GCECS.EDU.AU</a:t>
            </a:r>
          </a:p>
          <a:p>
            <a:pPr marL="109728" indent="0" algn="ctr" eaLnBrk="1" fontAlgn="auto" hangingPunct="1">
              <a:lnSpc>
                <a:spcPct val="150000"/>
              </a:lnSpc>
              <a:spcAft>
                <a:spcPts val="1000"/>
              </a:spcAft>
              <a:buFont typeface="Wingdings" pitchFamily="2" charset="2"/>
              <a:buNone/>
              <a:defRPr/>
            </a:pPr>
            <a:endParaRPr lang="en-AU" u="sng" dirty="0">
              <a:latin typeface="Arial" pitchFamily="34" charset="0"/>
              <a:ea typeface="Calibri"/>
              <a:cs typeface="Arial" pitchFamily="34" charset="0"/>
            </a:endParaRPr>
          </a:p>
          <a:p>
            <a:pPr marL="109728" indent="0" algn="ctr" eaLnBrk="1" fontAlgn="auto" hangingPunct="1">
              <a:lnSpc>
                <a:spcPct val="150000"/>
              </a:lnSpc>
              <a:spcAft>
                <a:spcPts val="1000"/>
              </a:spcAft>
              <a:buFont typeface="Wingdings" pitchFamily="2" charset="2"/>
              <a:buNone/>
              <a:defRPr/>
            </a:pPr>
            <a:endParaRPr lang="en-AU" sz="2900" u="sng" dirty="0">
              <a:latin typeface="Arial" pitchFamily="34" charset="0"/>
              <a:ea typeface="Calibri"/>
              <a:cs typeface="Arial" pitchFamily="34" charset="0"/>
            </a:endParaRPr>
          </a:p>
        </p:txBody>
      </p:sp>
      <p:sp>
        <p:nvSpPr>
          <p:cNvPr id="6147" name="AutoShape 2" descr="data:image/jpeg;base64,/9j/4AAQSkZJRgABAQAAAQABAAD/2wCEAAkGBhQQEBMREBIVFBMWGRQVFhcYFBgYFhQXFxUWFRUYHBcZHSYeFxokGRUVHy8gIykpLDAsFR4xNTAqNiYrLCkBCQoKDgwOGg8PGC8kHyQrKjUpLC0sKjIqLzUsLi0vNCksLC8sLCwsLCwsMDUsLCwsLCwpKTQsNCwwLCwpLS0sLP/AABEIAJUBUgMBIgACEQEDEQH/xAAcAAEAAwEAAwEAAAAAAAAAAAAABAYHBQECAwj/xABOEAABAwICBAcMBgUMAgMAAAABAAIDBBEFEgYHITETIkFRYXGBFDI0NUJyc5GhsbKzIzNSg5KTF0N0gsIWRFNUYqLB0dLh4vEl4xUko//EABsBAQACAwEBAAAAAAAAAAAAAAACAwEEBQYH/8QAPREAAgEDAQQHBQUGBwEAAAAAAAECAwQRIQUSMUETMlFhcYHRIpGhscEGFDRy8DVCQ1KS4RUlM7LC0vEj/9oADAMBAAIRAxEAPwDgoiLnH1YIiIAiIgCIiAIiIAiIgCIiAIiIAiIgCIiAIiIAiIgCIiAIiIAiIgCIiAIiIAiIgCIiAIiIAiIgCIiAIiIAiIgCIiAIiIAiIgCIiAIiIAiIgCIiAIiIAiIgCIiAIiIAiIgCIiAIiIAiIgCIiAIiIAiIgCIiAIiIAiIgCIiAIiIAp9VhZZTwVA72UytPQ5jyPa0j1FQFo2E4N3VgJYBd7XSyM85j3G3a3M3tU4x3smleXH3dQk+Dkk/NP/0zlERQN0nUGFmSKom8mFjT1ufI1jR6i4/uqCtGGDdz4BKSLPl4OV3PYyR5B+G3aSs5U5Rxg0rS56d1GuClheSX1CIigboREQBfWmpHynLGxzzzNaXH1AK76D6vhUNFRVX4M7WR7i8facd4bzAb9+7fo5MNJFf6OGJvU1o/3V0aTayzg3m2oUZ9HSjvS+Hh3mKM0OrCLill7W29hUaqwGoiF5KeVo5zG63rtZalPrPommwdI/pbGbf3rFSqDWFRSkDhshPJI0sH4jxfas9HDtKP8Tvorelb6eD/ALmKIpOKG88xG0cJJbp47lGVB6SLykwvpT0r5HZY2Oe7ma0uPqC+a1jVVPD3K5jLcNmcZB5RF+Iecty7Ou6nCO88Glf3btaPSKOf1xZlU0LmOLXtLXDeHAgjsO1ei0nW3NCWwt2GcOJ2d8I8puDzAuy2vzHpVf1c4GyqqzwoDmRNzlp3OdcBoI5RvNugLLh7W6iulfqVp95nHHd6eJxqDR6oqBeGCR7T5QbZv4jYe1dNuruuP83t1yRf6lr+LYg2mp5Ji24jaXZRsvbcOjbYLMqzWrUva9rY4mZgWgjMXNuLXBva46lNwhHizm2+0b27y6FOKSfPPqvkVOfDZGSmEtzSA5S1hDzflHEvcjoXUg0HrXi4pnjzi1vsc4FaZoDgLKekjkDRwsrWve7ls4ZmtvzAEbOe5ULTbTt9DKyGKNrnFoeS4mwBJAAAtc8U8vMnRpLMg9rV6tboLeCbXN88cXx0XmzM8WwGakLW1DMhdtaM7HEjdezSbbVGqMPkjAdJFIwHcXMc0HqJG1W7RrSFlTiraisyNJZlj+wx4ADbZjs8u3S5aPpFPC2llNTbgi1wIPlbNgHO6+6226wqakm0y2vtStbThSqU8tpZx38lx4eJgjGFxs0Ek7gBcnsC+3/x8v8ARSflu/yXV0G8Y03nH4HLckhT3lks2ltV2dRQUM5WePez84kL3igc/vGudbflaTb1L2q/rH+c74irzqh+uqPMZ8TlXGOXg6F3cOhQlWSzjGhR30UjRcxvAG8ljgB2kL4rctOPF1T5h94WGqU4brwUbNvneU3Nxxh4CIirOkEREAREQBERAERezYidoaT1AoM4PVa7S6IQV2H0vCNyycDEGyN2OHEFgftDoPZZZG5hG8EdYst40S8ApfQxfCFfRSbaZ57btWdKFOdN4eeXgYvpBgjqOodA9wcRYhwvYg7RsO49C1PVl4uZ58vxlUXWb4xf5kfuKvWrHxczz5fjKzTWJtFG1Kkquzqc5cW459zM20zwfuWtljAsxx4RnmvubdhzN/dUfRnCO66qKHySbv6GN4z/AGC3WQtB1sYSHwR1I76N2V3Sx5sPU634io2qTCQGy1R3k8E3oAs5/rJb+FR3PbwbMdo/5d02faSx58P7lh1gi2GTgc0fzWLIMFwl1XOyBhAc8nadwAaXE7OgFa/rC8W1HVH81izbV54yg+8+U9SqLM0jW2RUdOwqzjxTk/dFF9g0KgoqSdzRnl4KW8jht+rdfKNzB1beclY8F+gce8FqPRS/A5fn9jSdgBPUFisksJF2wq06qqTqPLygp2BYd3RUwwnc97QfNvd390FQ3ROG0tI7Cu7oFIG4jTE/acO0xvA9pCqitUdu4m40ZyjxSfyNuYwNAAFgAAANwA3BY7rHxt09Y+K/0cJyNHJmtx3ddzbqHSVsiwnTKAsxCpB/pHO7HWePY5bNZ+yeR2BCMriUnxS096OMi6mi9K2WtgjkaHMc8BwO4ixWufyEof6sz1u/zVEKbkso9De7Tp2c1Cabys6Y9TK9D9Hm11QYXPLAGOfcAE7C0W2+d7Fa8R1VRxQySCeRxYx7gMjdpa0kDtsoWrqMNxSdrRYBs4A5gJWgD1LUZ5QxjnO71oJPUBc+xW04Jx1ONtPaFxSuVGnLTC00M9o9VsbaYvqHv4bIXENIDWHLfLuJdblK5eh+gTK2nE5mfG7M5tmgcluU7VzsU1gVc0jnNlMcZuBGA2wadljccY23n3K+arPF49JJ/gsR3JSwkW3U721tpVKk9W1jHLjlcMFL020LbQRxyNldIXuLTmAG5pN9nUrzoToi2jBmbI55lZHcEABvlbLda5Wt76iD0jvgKi6qcQkklnbJI97WsZlDnucG8YjYCdmxZSSqYwVVZ17jZvSOfbvd+unuL5jOGCpgkgLi0PGUkbSPWqZ+iGL+syfgarNplM5lBUOY4tcGEgtJBG0biNoWM/ygqf6zP+c//NZqOKeqKNk0LqpTk6NTdWezuN5oKURRRxA3DGtYDz5Wht/Yq7pPoEyumEzpXsIYGWDQRsLjfb5y7eBPLqWBziSTFESSbkksaSSeUrOtZ2Jyx1rWxyyMbwTDZsjmi+eTbYHfsCnNpR1RpbPp1p3TjTnuy11On+iCL+sSfgavjiOqxkcT5O6ZHZGPcAWttxWk26Ny5+rTFJpK7LJNI9vByGzpHOF7s22JWk434LP6KX4HKEYxks4N26ury2rqlKrnhyXPyKBq50RbI2KuMjg5r38Swym1279/KtMWJ6B18graaISPEZebsD3ZDxHHvb23rbFKk1u6FG24VI3Ptyzladyy9Cgy6pI3OLu6JNpJ71vKbqPq3ohBXV0IJIjswE7zlkcL+xUqqx6pEjwKmbvnfrn/AGj0q26pZC6oqXOJc4sYSSbkkudckneVVFxclhHWuqFzTtKjrVN5YWNO9F+0gw01NNLA0hpkbludw2jbYb1WINU1MG2fJM53KQ5rR2DKbesqxaU1zoKKeWM2e1ji08x3A9l7qg6tMemfWOiklfIx7Hus95dZzS0gi5NthI7VbLd3kmjkWcblWs6lKe6ovVc3p6Hw0s1cOpY3TwPMkbdr2uAzsH2rjY4Dl2C3TyUpfoTFmg08wO4xyA/gK/PTdwVNWKi9D0Gxbypc05Ko8uLWvieURFSdwIiIAiIgC2HVd4vb6SX4ljy2HVd4vb6ST4ldR6xwtvfhV+ZfJlV1s+GRehb8yRaFol4BS+hi+ELPdbXhkXoW/MkWhaJeAUvoYvhCth12ce+/Z1D9dpmGs3xi/wAyP3FXrVj4uZ58vxlUbWc0jEHXG9kdunYR7wfUrRqnxYOgkpj30bs46Wv3+pwP4goR/wBRm5ewctl02uW637sfU6esvxdL50XzGqNqp8BPpX/CxSdZfi6XzovmNUbVT4CfSv8AhYrP4nkc2P7Lf5/oifrC8W1HVH81izbV54yg+8+U9XjWniwjpBAO+mcB1NYQ9x9eQdqpGrtt8SgtycIT0Dgnj/EetVzf/wBEdLZ0HHZlVvnvY/px8zXMe8FqPRS/A5Zbqs8PHopPexalj3gtR6KX4HLLdVnh49FJ72Kc+ujT2d+BuPD6MvmsXxbP9181ixqjqnRSMlZ3zHNe3raQR7lsusbxbP8AdfNYsVVdbrHU2Ak7WSf8z+SP0Fg2LMqoWTRHiuG7laeVp6QdipGszRJ8jhVwNLiAGytaLusO9eBy7Nh6h0ql6O6UTULy6IgtPfsd3runoPSPatHwzWjSyAcLnhdy3aXN7HNB9oCnvxmsM58rG52fX6WhHej9Oxrj5mdaGn/yFN6Qe4rdlXv5XYffPw8ObntxvddR6vWVRMGyR0h5mRu97gB7VmGILia9/K4vqkZRoyWFjg/RFV1feNqjqqPnNWh6QeCVHopfluWV6GY/DBXyzzOLI3iWxylxu+RrgLNB5L+pXTGNPqKSnmYya7nRyNaODkFyWEAXLbbysQkt3iX7Rtq07qMowbWI6pMyBbBqt8AHpJPeFj60fQLS+lpaPgp5cr873WyPdsNrbWtIVVJpS1OztulOpbbsItvK4LPaStb31FP6R3wFc3VD9dUeYz4nL01jaT09XFC2nkzlry48R7bDKR5QHKoWrnHoaSWZ1Q/IHNYG8VzrkOJPeg86m2ukyaVOhVWynT3XvdmHnrdhoenHi6p8w+8LDVqulWnFHPRzxRTZnvbZo4OQXNxyltgsqUazTehsbCpVKVGSqRa15rHJG/6P+CU/oovltWZ61/Dm+hZ8citmD6fUUdPCx81nNjja4cHIbEMAIuG23hUbWDjMVXVNkgfnYI2tvlc3aHPJFnAHcQrKkk48TnbLtq0L1ynBpa6tPBJ1WeH/AHUnvYtTxvwWf0UvwOWQaA4vFS1fCzuyM4N7b5XO2kttsaCeQq+4pp/RPglY2e7nMe0Dg5NpLSBvbzrFOSUdWNrW1apeKUINrC1SeDOdCHgYhSk/bt62uA9pC3VfnKCYsc17SQ5pDgRvBBuD6wtUwPWnC9obVAxP5XBpdG7pFrub1W7VilNLRmxtyyq1pRq01nCw8cTMsUgMc8rHizmveCP3j/2rrqg+uqPMZ8Tla5tJcMlOd8lO487mAu/vNuqnotpJTU1fWyPkDYpHHgyGOII4RxFg0GwsQsKKjJPJOrdVbu1nT6KSaS5PXVcNC66ceLqnzD7ws51YeMB6OT+FWnSnTijno54opsz3sIaODkFzccpbYKl6CYtHS1glndlZkeL2J2m1tjQTyLM2t9FNjb1Y2FaEoNN5wsPPA2TFPqJfMf8ACV+eW7gtkr9YFE+KRrZ9pY8D6OXaS0geSsbbuWKzTxgv2DRqUoz6SLXDimu08oiKg9GEREAREQBbDqu8Xt9JJ8Sx5bDqu8Xt9JJ8Suo9Y4W3/wAKvzL5MqutrwyL0LfmSLQdEHA0FLY3+ijHaGgH2qi618PkNRHMI3GMRBpeGktBzvNiRu2Eb+dVbAdJp6J2aF/FO1zDtY7rHIekWKlvbs3k1fubvdn0405LMf1juNT080X7sp8zB9NHdzOdw8pnbbZ0gc5WZaHYx3JWxSE2YTwcnmu2EnqNnfurUNGdOoK2zL8HN/RuO/zHeV1b+hUzWZotwMndUQ+jkPHA8mQ8vU7335wszWfbiU7NqShvWFysZzjPfy+qLdrL8Wy+dF8xqjaqfAT6V/wsXJxPGe6sAzE3ex0Ub/OZIwX7W5T2rxorjHcmCzSg8bhJGs89wYG+om/UCs7y389xSreasZUP3ulx8EVzT/Ge6a2SxuyL6JvNxSc57XZuwBX3V3ot3LDw0gtNKASDvYze1vQTvPYORU/V1ov3VPw8ovDEQdv6yTeB0gbHHsHKVoGkmmkFCLOOeXkjaeN0Fx3MHXt5gViC/fkX7RqS3Y2Fss4Szj5fVk/SBwFJUEm30UvwFZdqs8PHopPexcrSHSyetd9K6zBtbG3YwcxP2j0nssu7qtw+TuvhuDdwXBvGfKctyW2AO47juWHLemsF0LKVlY1VUazJfpd5dNY3i2f7r5rFipW1axvFs/3XzWLFCo1usXfZ/wDDS/M/kjvaZYEyjqBFEXFpjY+7iCbuLgdwGzYFwgFbtaHhzfQxe96qTd6rmsSZ1LKcp28JSeW0d3SrAWUtYKeMvLCIzdxBdxzY7QAPYujptoN3E1ssBc+HvX5rFzHcl8oHFOwbt/WF51h+NG+bB712sV0ibBilRBUcalmEbZAdzSYmDP1ch6LHkVmFr4nMjcXG7RlB59huS/m6vx1yjNV2tJsFZTNpnRlx4WBsrsxBs4gXAsBs67r10p0ddRTlh40buNE/7Tev7Q3HsPKF0tPPq6D9kj9wUMYTydF11OpScH7Ms/I+eOaPQUtXTROdJwUjInyEluZudzmkg5bACwO0HlXP0qwPuOqfCCS0WcwneWuGy9gBe9x2Ls6y/r6f9mi+KRe2kZ7sw2lrN8kX/wBeY8v9kntsfvVKSWqNW3rVEqM5PKllPx5P4YKnR0rpZGRsF3Pc1retxsPerV/JSnOKtoWPkLA0h7szc2cRueQOLYDvRuPKvloBA1kk1bIPo6WNz+t7gQ0dds3aQvGgVQ6TFY5Hm7nmZzjzl0byfaViKWmebJ3Vaearg8KEH/U1n4L5nmWmwprnNL627SWnZFvBsfJ6FDxNmHcE7ud1UZdmUSBmTeL3sL7r9tlPq9By6R7u7KIXc82M+0XcTY8XeuTjWjhpWNcainlzHLaKTORsJuRYWGxZeewxRlSlKOKsm+zP9jqYdgNIKBlXVunGeR0dosm8ZrbHN5mnlXzbT4U45eFrI7+U5sZaOkhrb2XUo8Flq8FhjgZncJ3uIzNbsHCC93EDe4LmwatawnjsZE3eXukaQ0cp4pJWcPTCKY1qbc+lruLUpaby4J6aHK0jwB1FNwbnB7XND43jc9h3Hlsdm7/NdiXAKSiYzu98r53tD+Chyjg2ndmc7l37jyHZyqPptikUr4Iad2eOnibEJPtkWBI5xZo29a6Va6mxbJIZ201WGtY9sn1UhG4h3J7+S2y6xhZeCx1arpU5VG0nneaWvdnmk+Lxw7jlV1HQSQvkpppYpGC/BTAHhOSzXM5eu/YNo+eGYEyWgqqlxdnhLA0AjKcxaDcWvy8hCj43oxUUduGZxTsa9pzMd+9yHoNiuzgPifEPOi+Jiwlrqiyc92ipU6jknKOuU9G0ms+upComYbwTDM+rEmUZ8gjy5uW1xey62MYBhtK5jZZKu72Nkbl4M8V1wL8XfsKo7tyt2sb62l/Zove9E9HoKtKSrwiqksS3s69mO4+OD4HSVk00EMkrXZc1MXloDyG3c14Dd97nYd1+bbW54HRucx4LXNJa4HeCDYj1rzT1Do3tewlrmkOaRvBBuCr9UYE3GOArIi2MkhlWL2yFouXi/LYADoc3mKJby04kqlV2k81JNwa4vk0v+Xz8Su4fo/GKKSsqi9rb5IGtIBlftudoPFuOT7LlX13tL8dbUyiOHZTQjg4WjdYbC7tsOwDpXBUZY4I2LbpHFzqcZa47FyXj294REUTaCIiAIiIAth1XeL2+kk+JY8u5g+mlTSRcFC5oZcu2sBNztO0qynJReWczalpO6odHTxnKevmbmq7jOgVJU3Jj4N58uOzT2jvT2hZ5+kyt+2z8tqfpMrfts/LarnVg+J5+lsa9ovepzSfc36ErF9V1RDxqdwmaNoA4kg7CbHsN+hKHTSRjHUeJxvkjcMpLgRMwc/G7+28HfsvcqL+kyt+2z8tqi1+nNRUNyzCGRvM6Fpt1HeD0hV70V1TsRt7qolG5jGWODTaku9aehGfWCCKppWvEkcvBOY8biWSBwdbySWZgQdoLbci9Iq0ywQ0mYMaJJJHucbNFw1oJ58rQ423nNYbVyydvMgVeTqdAsd+c578YyXSq00c2NlFhbHtYBlz5bzSHynBo725ub79vkr0wnVnVTnPORCDtJdxpDflyg7/OIK5mHaaz0zcsDYYxy5YW3PWd7u0qZ+kyt+2z8tqnvRfWOXK3uqScbaMY54ybzJ9709S/4Nq9pKexLOFePKk423ob3o9V+lWUCyxv9Jlb9tn5bU/SZW/bZ+W1WqrBcDkVdj31Z71Sab72/Q0DWN4tn+6+axYoVYMU05qqmJ0MrmFjrXAYAdjg4besBcBU1JKTyju7Ks6lpRcKmM5zp4IuGsSIyvp6xgJhkhjAcNwcC4lpPIeMN/MeZVjC6B9RKyKIZnOIGzbYX2k8wA2kqdg2ldRSAshk4h2ljgHM6dh3dllNqNYNU5pawxwg7zFGGk9puR1iyNxbyydOFxRp9FCKaXB5fxWOXjqfbTuqbJihym4YYWHrbbMOwm3YvnrH8ZTdUXy2qttkIcHcoN+29/epOK4pJVSummIL3WuQLDYA0bOoLDlnJZStXSlTw9Ixa/2+ha9G6xmIUxw6odaRozU0h3ggd502HJytuPJCj6xad0Yoo3izmUzWuF72Ldh28u0KpxSljg5pLXNIII2EEG4I6bqfjePy1jmunIJa3KLNDdhN+RZ3sxw+JWrOULlVIP2NW12NrGnjzO9rL+vp/wBmi+KReugUom7ooHni1EZydEjBcH1bfuwuBi2MyVTmumIJYwRizQOKCSN3WVHoqx0MjJYzZ7CHNPSPeE3vayZjaS+6dC37SWj708p+8tONsNFhsNIRlmncZ5hyhoIDGn1N7WFRdXHjKDql+U9cfGMZlq5eFndmfYN2CwAG4Acm8ntXrhWKPppWzREB7b2JFxtBadnUSsby3kwraf3adN435KWezL+i4eR88QH00vnyfGV8LK0/pKrftx/lNXwrdP6uaN8T3MLHtLXWjANiLHbyI93tLITuVhOmv6n/ANSZVH/wUH7S/wB0qr+EYzJSzMljcbtIJFzZ45WkcoI2LxJjMjqZtKSOCa8yAZRfMc19v7xUJYb4YJUbfEZxmk1KUn5Msmm2FtbMyogH0NU0Sx2G5xtnbYctyDb+1bkXCrqCSB2SZjo3czhb/sdS+78blNOymJBjY7OzZxmON72dvA2nZ0rrUusCrYwMc5kzRu4VgeR27Ce26y91srhG4pQUUlLGVq2m1yfB644/M6GiUj3YdXiYk0wiOTNuEtiQGX6cmwcuXnXxwHxPiHnRfExcjGdK6iraGSvGQbQxjQ1l+TYN/aSotNjMkcEtO0jg5S0vFrk5bWseTcFneRT90qSUpPCcpxeFwWGu7i8dhBduVu1jfW0v7NF73qpKbiuMSVJY6UgljGxtsAOK29uveVFPRo3KlKUq0Jrgt7PnghK2aGvIo8TsT9QPdKqmptDi8kDJo4yA2ZuSS4Bu3buPJ3xSLwxdUnVp7ke1fBpkJERRNkIiIAiIgCIiAIiIAiIgCIiAIiIAiIgCIiAIiIAiIgCIiAIiIAiIgCIiAIiIAiIgCIiAIiIAiIgCIiAIiIAiIgCIiAtdZqzrY+9YyQf2JB7n5VxKvR6pi+sp5Wjn4NxH4gLLf0W06K5Hi6f2grx68U/ev17j84HmRfoeqw6KX62Jj/OY13vC5FToFRSb6drfMLmfCQFB0HyZv0/tFSfXg14YfoYei1qp1UUru8fMzqc1w/vNv7Vy6jVAf1dV2Oi/xDv8FF0pG7DbdnLjJrxT+mTOUVzqNVNW3vXwv/ecD7W29q50+r6uZ/Ny7zXsPszXUdyS5G3DaFrPhUXvx8yuoujNo3VM76mmH3TiPWBZQZIXN75pb1gj3qOGbUakJ9Vp+Z6IvAK8rBMIiIAiIgCIiAIiIAiIgCIiAIiIAiIgCIiAIiIAi8Er6RQOf3rXO6gT7kDeOJ6IunBozVP72mmP3bgPWQAujBq7rn/qMvnSMHsBJUt1vka87uhDrVEvNFbRXen1TVJ7+WFnUXOPwge1dWm1QMH1lS4+bGG+0lykqcnyNOe17OH7+fBP0MzRbFS6sKJnfNkk86Qj2MyrsUmitJF3lNEDzlgcfW65U1RZpVPtBQXVi37kYXS0UkptFG95/stLvcF26LQCtl3QFg53ua32Xzexba1oAsBYLypqiubOfU+0NV9SCXjl+hkw1S1X9LB+J/8AoRayil0UTU/xy77V7giIrTihERAEREAREQBeC2+9EQEWbCIX9/DE7rjafeFBm0No376WLsYG/DZEWMItjWqR6smvNkSTV3Qu/UW6pJB/Eocuq6jO4St6pP8AUCiLG5HsNiN/cx4VJe9kd+qWmPeyzjtYf4FGfqgj8mpkHWxp91kRY6OPYWrat2v4j+B8JNUAG6r9cP8AzXNqNWpZ/OQfuf8A2Iii6cew26G1ruTw5/BehyqjREs/XA/d/wDJc+bCMvl3/d/3RFRKKR6C2uqs+s/giFJFl5V6IiqOxF5R5a25spcGHZvKt2f7rwiyiqtNxWh0INGC79bb9z/kupTavS/+cAfdf80RXxhFnAub+vDqy+C9DqQapMwuav8A/H/2KUzVAzyqp56o2j3krwit6KPYcSW17zP+p8F6EmPVJTjvppj1Fg/gKkx6rKMb+Fd1yf6QERZ6OPYUvaV2/wCIyXFq5oW/qCeuSQ/xKZDoXRM3UsXa3N8V0RZ3V2FEru4lxqS97J0ODwM7yCJvVG0e4KWG23IikUOTlxZ5REQiEREAREQBERAEREB//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AU" altLang="en-US"/>
          </a:p>
        </p:txBody>
      </p:sp>
      <p:pic>
        <p:nvPicPr>
          <p:cNvPr id="6148" name="Picture 4" descr="G:\nilepa\Corrections RC\GCEC Logo\Just banner for facebook.PNG"/>
          <p:cNvPicPr>
            <a:picLocks noChangeAspect="1" noChangeArrowheads="1"/>
          </p:cNvPicPr>
          <p:nvPr/>
        </p:nvPicPr>
        <p:blipFill>
          <a:blip r:embed="rId3" cstate="print"/>
          <a:srcRect/>
          <a:stretch>
            <a:fillRect/>
          </a:stretch>
        </p:blipFill>
        <p:spPr bwMode="auto">
          <a:xfrm>
            <a:off x="0" y="19050"/>
            <a:ext cx="9144000" cy="20812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defRPr/>
            </a:pPr>
            <a:r>
              <a:rPr lang="en-US" sz="3200" dirty="0" smtClean="0"/>
              <a:t>Balancing </a:t>
            </a:r>
            <a:r>
              <a:rPr lang="en-US" sz="3200" b="1" dirty="0" smtClean="0">
                <a:solidFill>
                  <a:srgbClr val="FF0000"/>
                </a:solidFill>
              </a:rPr>
              <a:t>Efficiency</a:t>
            </a:r>
            <a:r>
              <a:rPr lang="en-US" sz="3200" dirty="0" smtClean="0"/>
              <a:t> &amp; </a:t>
            </a:r>
            <a:r>
              <a:rPr lang="en-US" sz="3200" b="1" dirty="0" smtClean="0">
                <a:solidFill>
                  <a:srgbClr val="4DFF26"/>
                </a:solidFill>
              </a:rPr>
              <a:t>Effectiveness</a:t>
            </a:r>
            <a:endParaRPr lang="en-AU" dirty="0"/>
          </a:p>
        </p:txBody>
      </p:sp>
      <p:sp>
        <p:nvSpPr>
          <p:cNvPr id="3" name="Content Placeholder 2"/>
          <p:cNvSpPr>
            <a:spLocks noGrp="1"/>
          </p:cNvSpPr>
          <p:nvPr>
            <p:ph sz="quarter" idx="13"/>
          </p:nvPr>
        </p:nvSpPr>
        <p:spPr>
          <a:xfrm>
            <a:off x="609600" y="1219200"/>
            <a:ext cx="7924800" cy="4495800"/>
          </a:xfrm>
        </p:spPr>
        <p:txBody>
          <a:bodyPr/>
          <a:lstStyle/>
          <a:p>
            <a:pPr>
              <a:defRPr/>
            </a:pPr>
            <a:r>
              <a:rPr lang="en-US" sz="2400" dirty="0" smtClean="0">
                <a:solidFill>
                  <a:srgbClr val="FFC000"/>
                </a:solidFill>
              </a:rPr>
              <a:t>If you don’t define what performance is, then someone else </a:t>
            </a:r>
            <a:br>
              <a:rPr lang="en-US" sz="2400" dirty="0" smtClean="0">
                <a:solidFill>
                  <a:srgbClr val="FFC000"/>
                </a:solidFill>
              </a:rPr>
            </a:br>
            <a:r>
              <a:rPr lang="en-US" sz="2400" dirty="0" smtClean="0">
                <a:solidFill>
                  <a:srgbClr val="FFC000"/>
                </a:solidFill>
              </a:rPr>
              <a:t>will define it for you.</a:t>
            </a:r>
          </a:p>
          <a:p>
            <a:pPr>
              <a:defRPr/>
            </a:pPr>
            <a:r>
              <a:rPr lang="en-US" sz="2400" dirty="0" smtClean="0"/>
              <a:t>Case in point: Lets look at the Performance Measures for  Australian Corrections included in the recent review: </a:t>
            </a:r>
            <a:r>
              <a:rPr lang="en-US" sz="2400" i="1" dirty="0" smtClean="0"/>
              <a:t>Government Services 2013</a:t>
            </a:r>
          </a:p>
          <a:p>
            <a:pPr>
              <a:defRPr/>
            </a:pPr>
            <a:r>
              <a:rPr lang="en-US" sz="2400" i="1" dirty="0" smtClean="0"/>
              <a:t>In Australia, corrections performance is monitored across the eight Australian States/territories in the following areas:</a:t>
            </a:r>
          </a:p>
          <a:p>
            <a:pPr>
              <a:defRPr/>
            </a:pPr>
            <a:r>
              <a:rPr lang="en-US" sz="2400" i="1" dirty="0" smtClean="0"/>
              <a:t>Efficiency, Equity, Outputs, and Outcomes</a:t>
            </a:r>
          </a:p>
          <a:p>
            <a:pPr>
              <a:defRPr/>
            </a:pPr>
            <a:r>
              <a:rPr lang="en-US" sz="2400" i="1" dirty="0" smtClean="0"/>
              <a:t>Utilizing these data elements, an overall performance ranking of each Australian state/territory’s corrections system is possible. </a:t>
            </a:r>
            <a:endParaRPr lang="en-A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411162"/>
          </a:xfrm>
        </p:spPr>
        <p:txBody>
          <a:bodyPr/>
          <a:lstStyle/>
          <a:p>
            <a:pPr>
              <a:defRPr/>
            </a:pPr>
            <a:r>
              <a:rPr lang="en-AU" sz="2100" dirty="0" smtClean="0">
                <a:solidFill>
                  <a:srgbClr val="FFC000"/>
                </a:solidFill>
              </a:rPr>
              <a:t>Corrective services performance indicator framework</a:t>
            </a:r>
            <a:endParaRPr lang="en-AU" sz="2100" dirty="0">
              <a:solidFill>
                <a:srgbClr val="FFC000"/>
              </a:solidFill>
            </a:endParaRPr>
          </a:p>
        </p:txBody>
      </p:sp>
      <p:pic>
        <p:nvPicPr>
          <p:cNvPr id="8195" name="Picture 3"/>
          <p:cNvPicPr>
            <a:picLocks noGrp="1" noChangeAspect="1" noChangeArrowheads="1"/>
          </p:cNvPicPr>
          <p:nvPr>
            <p:ph sz="quarter" idx="13"/>
          </p:nvPr>
        </p:nvPicPr>
        <p:blipFill>
          <a:blip r:embed="rId2" cstate="print"/>
          <a:srcRect/>
          <a:stretch>
            <a:fillRect/>
          </a:stretch>
        </p:blipFill>
        <p:spPr bwMode="auto">
          <a:xfrm>
            <a:off x="609600" y="709613"/>
            <a:ext cx="7772400" cy="5781675"/>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lstStyle/>
          <a:p>
            <a:pPr>
              <a:defRPr/>
            </a:pPr>
            <a:r>
              <a:rPr lang="en-US" dirty="0" smtClean="0">
                <a:solidFill>
                  <a:srgbClr val="FFC000"/>
                </a:solidFill>
              </a:rPr>
              <a:t>Equity as a Performance Measure</a:t>
            </a:r>
            <a:endParaRPr lang="en-AU" dirty="0">
              <a:solidFill>
                <a:srgbClr val="FFC000"/>
              </a:solidFill>
            </a:endParaRPr>
          </a:p>
        </p:txBody>
      </p:sp>
      <p:sp>
        <p:nvSpPr>
          <p:cNvPr id="3" name="Content Placeholder 2"/>
          <p:cNvSpPr>
            <a:spLocks noGrp="1"/>
          </p:cNvSpPr>
          <p:nvPr>
            <p:ph sz="quarter" idx="13"/>
          </p:nvPr>
        </p:nvSpPr>
        <p:spPr>
          <a:xfrm>
            <a:off x="609600" y="1219200"/>
            <a:ext cx="7924800" cy="4495800"/>
          </a:xfrm>
        </p:spPr>
        <p:txBody>
          <a:bodyPr/>
          <a:lstStyle/>
          <a:p>
            <a:pPr>
              <a:defRPr/>
            </a:pPr>
            <a:r>
              <a:rPr lang="en-US" sz="2400" dirty="0" smtClean="0"/>
              <a:t>Indicator of Access to Appropriate Correctional Programs/Services (not developed yet)</a:t>
            </a:r>
          </a:p>
          <a:p>
            <a:pPr>
              <a:defRPr/>
            </a:pPr>
            <a:r>
              <a:rPr lang="en-US" sz="2400" dirty="0" smtClean="0"/>
              <a:t>Likely measures would compare access for male and female offenders in prison or under community supervision</a:t>
            </a:r>
          </a:p>
          <a:p>
            <a:pPr>
              <a:defRPr/>
            </a:pPr>
            <a:r>
              <a:rPr lang="en-US" sz="2400" dirty="0" smtClean="0"/>
              <a:t>In addition, age-appropriate, culture-appropriate, and problem-appropriate program placements would be reviewed.</a:t>
            </a:r>
          </a:p>
          <a:p>
            <a:pPr>
              <a:defRPr/>
            </a:pPr>
            <a:r>
              <a:rPr lang="en-US" sz="2400" dirty="0" smtClean="0"/>
              <a:t>It is also possible that measures of procedural justice will be developed to gauge system responsiveness to prisoner and staff grievances.</a:t>
            </a:r>
          </a:p>
          <a:p>
            <a:pPr>
              <a:defRPr/>
            </a:pP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defRPr/>
            </a:pPr>
            <a:r>
              <a:rPr lang="en-US" sz="2500" dirty="0" smtClean="0">
                <a:solidFill>
                  <a:srgbClr val="FFC000"/>
                </a:solidFill>
              </a:rPr>
              <a:t>Correctional Services Effectiveness Measures</a:t>
            </a:r>
            <a:endParaRPr lang="en-AU" sz="2500" dirty="0">
              <a:solidFill>
                <a:srgbClr val="FFC000"/>
              </a:solidFill>
            </a:endParaRPr>
          </a:p>
        </p:txBody>
      </p:sp>
      <p:graphicFrame>
        <p:nvGraphicFramePr>
          <p:cNvPr id="4" name="Content Placeholder 3"/>
          <p:cNvGraphicFramePr>
            <a:graphicFrameLocks noGrp="1"/>
          </p:cNvGraphicFramePr>
          <p:nvPr>
            <p:ph sz="quarter" idx="13"/>
          </p:nvPr>
        </p:nvGraphicFramePr>
        <p:xfrm>
          <a:off x="609600" y="1295400"/>
          <a:ext cx="7924800" cy="3343275"/>
        </p:xfrm>
        <a:graphic>
          <a:graphicData uri="http://schemas.openxmlformats.org/drawingml/2006/table">
            <a:tbl>
              <a:tblPr firstRow="1" bandRow="1">
                <a:tableStyleId>{5940675A-B579-460E-94D1-54222C63F5DA}</a:tableStyleId>
              </a:tblPr>
              <a:tblGrid>
                <a:gridCol w="3962400"/>
                <a:gridCol w="3962400"/>
              </a:tblGrid>
              <a:tr h="370910">
                <a:tc>
                  <a:txBody>
                    <a:bodyPr/>
                    <a:lstStyle/>
                    <a:p>
                      <a:pPr algn="ctr"/>
                      <a:r>
                        <a:rPr lang="en-AU" sz="1800" dirty="0" smtClean="0"/>
                        <a:t>OUTPUTS</a:t>
                      </a:r>
                      <a:endParaRPr lang="en-AU" sz="1800" dirty="0"/>
                    </a:p>
                  </a:txBody>
                  <a:tcPr marT="45729" marB="45729"/>
                </a:tc>
                <a:tc>
                  <a:txBody>
                    <a:bodyPr/>
                    <a:lstStyle/>
                    <a:p>
                      <a:pPr algn="ctr"/>
                      <a:r>
                        <a:rPr lang="en-AU" sz="1800" dirty="0" smtClean="0"/>
                        <a:t>OUTCOMES</a:t>
                      </a:r>
                      <a:endParaRPr lang="en-AU" sz="1800" dirty="0"/>
                    </a:p>
                  </a:txBody>
                  <a:tcPr marT="45729" marB="45729"/>
                </a:tc>
              </a:tr>
              <a:tr h="2972365">
                <a:tc>
                  <a:txBody>
                    <a:bodyPr/>
                    <a:lstStyle/>
                    <a:p>
                      <a:pPr marL="285750" indent="-285750">
                        <a:lnSpc>
                          <a:spcPct val="150000"/>
                        </a:lnSpc>
                        <a:buFont typeface="Arial" panose="020B0604020202020204" pitchFamily="34" charset="0"/>
                        <a:buChar char="•"/>
                      </a:pPr>
                      <a:r>
                        <a:rPr lang="en-AU" sz="1800" dirty="0" smtClean="0"/>
                        <a:t>Assaults</a:t>
                      </a:r>
                      <a:r>
                        <a:rPr lang="en-AU" sz="1800" baseline="0" dirty="0" smtClean="0"/>
                        <a:t> in custody</a:t>
                      </a:r>
                    </a:p>
                    <a:p>
                      <a:pPr marL="285750" indent="-285750">
                        <a:lnSpc>
                          <a:spcPct val="150000"/>
                        </a:lnSpc>
                        <a:buFont typeface="Arial" panose="020B0604020202020204" pitchFamily="34" charset="0"/>
                        <a:buChar char="•"/>
                      </a:pPr>
                      <a:r>
                        <a:rPr lang="en-AU" sz="1800" baseline="0" dirty="0" smtClean="0"/>
                        <a:t>Apparent unnatural deaths</a:t>
                      </a:r>
                    </a:p>
                    <a:p>
                      <a:pPr marL="285750" indent="-285750">
                        <a:lnSpc>
                          <a:spcPct val="150000"/>
                        </a:lnSpc>
                        <a:buFont typeface="Arial" panose="020B0604020202020204" pitchFamily="34" charset="0"/>
                        <a:buChar char="•"/>
                      </a:pPr>
                      <a:r>
                        <a:rPr lang="en-AU" sz="1800" baseline="0" dirty="0" smtClean="0"/>
                        <a:t>Time out of cells</a:t>
                      </a:r>
                    </a:p>
                    <a:p>
                      <a:pPr marL="285750" indent="-285750">
                        <a:lnSpc>
                          <a:spcPct val="150000"/>
                        </a:lnSpc>
                        <a:buFont typeface="Arial" panose="020B0604020202020204" pitchFamily="34" charset="0"/>
                        <a:buChar char="•"/>
                      </a:pPr>
                      <a:r>
                        <a:rPr lang="en-AU" sz="1800" baseline="0" dirty="0" smtClean="0"/>
                        <a:t>Employment</a:t>
                      </a:r>
                    </a:p>
                    <a:p>
                      <a:pPr marL="285750" indent="-285750">
                        <a:lnSpc>
                          <a:spcPct val="150000"/>
                        </a:lnSpc>
                        <a:buFont typeface="Arial" panose="020B0604020202020204" pitchFamily="34" charset="0"/>
                        <a:buChar char="•"/>
                      </a:pPr>
                      <a:r>
                        <a:rPr lang="en-AU" sz="1800" baseline="0" dirty="0" smtClean="0"/>
                        <a:t>Community work</a:t>
                      </a:r>
                    </a:p>
                    <a:p>
                      <a:pPr marL="285750" indent="-285750">
                        <a:lnSpc>
                          <a:spcPct val="150000"/>
                        </a:lnSpc>
                        <a:buFont typeface="Arial" panose="020B0604020202020204" pitchFamily="34" charset="0"/>
                        <a:buChar char="•"/>
                      </a:pPr>
                      <a:r>
                        <a:rPr lang="en-AU" sz="1800" baseline="0" dirty="0" smtClean="0"/>
                        <a:t>Education</a:t>
                      </a:r>
                    </a:p>
                    <a:p>
                      <a:pPr marL="285750" indent="-285750">
                        <a:lnSpc>
                          <a:spcPct val="150000"/>
                        </a:lnSpc>
                        <a:buFont typeface="Arial" panose="020B0604020202020204" pitchFamily="34" charset="0"/>
                        <a:buChar char="•"/>
                      </a:pPr>
                      <a:r>
                        <a:rPr lang="en-AU" sz="1800" baseline="0" dirty="0" smtClean="0"/>
                        <a:t>Offence related programs (undefined)</a:t>
                      </a:r>
                      <a:endParaRPr lang="en-AU" sz="1800" dirty="0"/>
                    </a:p>
                  </a:txBody>
                  <a:tcPr marT="45729" marB="45729"/>
                </a:tc>
                <a:tc>
                  <a:txBody>
                    <a:bodyPr/>
                    <a:lstStyle/>
                    <a:p>
                      <a:pPr marL="285750" indent="-285750">
                        <a:lnSpc>
                          <a:spcPct val="150000"/>
                        </a:lnSpc>
                        <a:buFont typeface="Arial" panose="020B0604020202020204" pitchFamily="34" charset="0"/>
                        <a:buChar char="•"/>
                      </a:pPr>
                      <a:r>
                        <a:rPr lang="en-AU" sz="1800" dirty="0" smtClean="0"/>
                        <a:t>Escapes</a:t>
                      </a:r>
                    </a:p>
                    <a:p>
                      <a:pPr marL="285750" indent="-285750">
                        <a:lnSpc>
                          <a:spcPct val="150000"/>
                        </a:lnSpc>
                        <a:buFont typeface="Arial" panose="020B0604020202020204" pitchFamily="34" charset="0"/>
                        <a:buChar char="•"/>
                      </a:pPr>
                      <a:r>
                        <a:rPr lang="en-AU" sz="1800" dirty="0" smtClean="0"/>
                        <a:t>Completion</a:t>
                      </a:r>
                      <a:r>
                        <a:rPr lang="en-AU" sz="1800" baseline="0" dirty="0" smtClean="0"/>
                        <a:t> of community orders</a:t>
                      </a:r>
                      <a:endParaRPr lang="en-AU" sz="1800" dirty="0" smtClean="0"/>
                    </a:p>
                  </a:txBody>
                  <a:tcPr marT="45729" marB="45729"/>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639763"/>
          </a:xfrm>
        </p:spPr>
        <p:txBody>
          <a:bodyPr/>
          <a:lstStyle/>
          <a:p>
            <a:pPr>
              <a:defRPr/>
            </a:pPr>
            <a:r>
              <a:rPr lang="en-US" sz="2100" i="1" dirty="0" smtClean="0">
                <a:solidFill>
                  <a:srgbClr val="FFC000"/>
                </a:solidFill>
              </a:rPr>
              <a:t>Modified</a:t>
            </a:r>
            <a:r>
              <a:rPr lang="en-US" sz="2100" dirty="0" smtClean="0">
                <a:solidFill>
                  <a:srgbClr val="FFC000"/>
                </a:solidFill>
              </a:rPr>
              <a:t> Correctional Services Effectiveness Measures</a:t>
            </a:r>
            <a:endParaRPr lang="en-AU" sz="2100" dirty="0">
              <a:solidFill>
                <a:srgbClr val="FFC000"/>
              </a:solidFill>
            </a:endParaRPr>
          </a:p>
        </p:txBody>
      </p:sp>
      <p:graphicFrame>
        <p:nvGraphicFramePr>
          <p:cNvPr id="4" name="Content Placeholder 3"/>
          <p:cNvGraphicFramePr>
            <a:graphicFrameLocks noGrp="1"/>
          </p:cNvGraphicFramePr>
          <p:nvPr>
            <p:ph sz="quarter" idx="13"/>
          </p:nvPr>
        </p:nvGraphicFramePr>
        <p:xfrm>
          <a:off x="609600" y="1066800"/>
          <a:ext cx="7924800" cy="3779838"/>
        </p:xfrm>
        <a:graphic>
          <a:graphicData uri="http://schemas.openxmlformats.org/drawingml/2006/table">
            <a:tbl>
              <a:tblPr firstRow="1" bandRow="1">
                <a:tableStyleId>{5940675A-B579-460E-94D1-54222C63F5DA}</a:tableStyleId>
              </a:tblPr>
              <a:tblGrid>
                <a:gridCol w="3962400"/>
                <a:gridCol w="3962400"/>
              </a:tblGrid>
              <a:tr h="396238">
                <a:tc>
                  <a:txBody>
                    <a:bodyPr/>
                    <a:lstStyle/>
                    <a:p>
                      <a:pPr algn="ctr"/>
                      <a:r>
                        <a:rPr lang="en-AU" sz="1800" dirty="0" smtClean="0"/>
                        <a:t>OUTPUTS</a:t>
                      </a:r>
                      <a:endParaRPr lang="en-AU" sz="1800" dirty="0"/>
                    </a:p>
                  </a:txBody>
                  <a:tcPr marT="45724" marB="45724"/>
                </a:tc>
                <a:tc>
                  <a:txBody>
                    <a:bodyPr/>
                    <a:lstStyle/>
                    <a:p>
                      <a:pPr algn="ctr"/>
                      <a:r>
                        <a:rPr lang="en-AU" sz="1800" dirty="0" smtClean="0"/>
                        <a:t>OUTCOMES</a:t>
                      </a:r>
                      <a:endParaRPr lang="en-AU" sz="1800" dirty="0"/>
                    </a:p>
                  </a:txBody>
                  <a:tcPr marT="45724" marB="45724"/>
                </a:tc>
              </a:tr>
              <a:tr h="3383600">
                <a:tc>
                  <a:txBody>
                    <a:bodyPr/>
                    <a:lstStyle/>
                    <a:p>
                      <a:pPr marL="285750" indent="-285750">
                        <a:lnSpc>
                          <a:spcPct val="150000"/>
                        </a:lnSpc>
                        <a:buFont typeface="Arial" panose="020B0604020202020204" pitchFamily="34" charset="0"/>
                        <a:buChar char="•"/>
                      </a:pPr>
                      <a:r>
                        <a:rPr lang="en-AU" sz="1800" dirty="0" smtClean="0"/>
                        <a:t>Assaults</a:t>
                      </a:r>
                      <a:r>
                        <a:rPr lang="en-AU" sz="1800" baseline="0" dirty="0" smtClean="0"/>
                        <a:t> in custody</a:t>
                      </a:r>
                    </a:p>
                    <a:p>
                      <a:pPr marL="285750" indent="-285750">
                        <a:lnSpc>
                          <a:spcPct val="150000"/>
                        </a:lnSpc>
                        <a:buFont typeface="Arial" panose="020B0604020202020204" pitchFamily="34" charset="0"/>
                        <a:buChar char="•"/>
                      </a:pPr>
                      <a:r>
                        <a:rPr lang="en-AU" sz="1800" baseline="0" dirty="0" smtClean="0"/>
                        <a:t>Apparent unnatural deaths</a:t>
                      </a:r>
                    </a:p>
                    <a:p>
                      <a:pPr marL="285750" indent="-285750">
                        <a:lnSpc>
                          <a:spcPct val="150000"/>
                        </a:lnSpc>
                        <a:buFont typeface="Arial" panose="020B0604020202020204" pitchFamily="34" charset="0"/>
                        <a:buChar char="•"/>
                      </a:pPr>
                      <a:r>
                        <a:rPr lang="en-AU" sz="1800" baseline="0" dirty="0" smtClean="0"/>
                        <a:t>Time out of cells</a:t>
                      </a:r>
                    </a:p>
                    <a:p>
                      <a:pPr marL="285750" indent="-285750">
                        <a:lnSpc>
                          <a:spcPct val="150000"/>
                        </a:lnSpc>
                        <a:buFont typeface="Arial" panose="020B0604020202020204" pitchFamily="34" charset="0"/>
                        <a:buChar char="•"/>
                      </a:pPr>
                      <a:r>
                        <a:rPr lang="en-AU" sz="1800" baseline="0" dirty="0" smtClean="0"/>
                        <a:t>Employment</a:t>
                      </a:r>
                    </a:p>
                    <a:p>
                      <a:pPr marL="285750" indent="-285750">
                        <a:lnSpc>
                          <a:spcPct val="150000"/>
                        </a:lnSpc>
                        <a:buFont typeface="Arial" panose="020B0604020202020204" pitchFamily="34" charset="0"/>
                        <a:buChar char="•"/>
                      </a:pPr>
                      <a:r>
                        <a:rPr lang="en-AU" sz="1800" baseline="0" dirty="0" smtClean="0"/>
                        <a:t>Community work</a:t>
                      </a:r>
                    </a:p>
                    <a:p>
                      <a:pPr marL="285750" indent="-285750">
                        <a:lnSpc>
                          <a:spcPct val="150000"/>
                        </a:lnSpc>
                        <a:buFont typeface="Arial" panose="020B0604020202020204" pitchFamily="34" charset="0"/>
                        <a:buChar char="•"/>
                      </a:pPr>
                      <a:r>
                        <a:rPr lang="en-AU" sz="1800" baseline="0" dirty="0" smtClean="0"/>
                        <a:t>Education</a:t>
                      </a:r>
                    </a:p>
                    <a:p>
                      <a:pPr marL="285750" indent="-285750">
                        <a:lnSpc>
                          <a:spcPct val="150000"/>
                        </a:lnSpc>
                        <a:buFont typeface="Arial" panose="020B0604020202020204" pitchFamily="34" charset="0"/>
                        <a:buChar char="•"/>
                      </a:pPr>
                      <a:r>
                        <a:rPr lang="en-AU" sz="1800" baseline="0" dirty="0" smtClean="0"/>
                        <a:t>Offence related programs (undefined)</a:t>
                      </a:r>
                      <a:endParaRPr lang="en-AU" sz="1800" dirty="0"/>
                    </a:p>
                  </a:txBody>
                  <a:tcPr marT="45724" marB="45724"/>
                </a:tc>
                <a:tc>
                  <a:txBody>
                    <a:bodyPr/>
                    <a:lstStyle/>
                    <a:p>
                      <a:pPr marL="285750" indent="-285750">
                        <a:lnSpc>
                          <a:spcPct val="150000"/>
                        </a:lnSpc>
                        <a:buFont typeface="Arial" panose="020B0604020202020204" pitchFamily="34" charset="0"/>
                        <a:buChar char="•"/>
                      </a:pPr>
                      <a:r>
                        <a:rPr lang="en-AU" sz="1800" dirty="0" smtClean="0"/>
                        <a:t>Assaults</a:t>
                      </a:r>
                      <a:r>
                        <a:rPr lang="en-AU" sz="1800" baseline="0" dirty="0" smtClean="0"/>
                        <a:t> in custody</a:t>
                      </a:r>
                    </a:p>
                    <a:p>
                      <a:pPr marL="285750" indent="-285750">
                        <a:lnSpc>
                          <a:spcPct val="150000"/>
                        </a:lnSpc>
                        <a:buFont typeface="Arial" panose="020B0604020202020204" pitchFamily="34" charset="0"/>
                        <a:buChar char="•"/>
                      </a:pPr>
                      <a:r>
                        <a:rPr lang="en-AU" sz="1800" baseline="0" dirty="0" smtClean="0"/>
                        <a:t>Apparent unnatural deaths</a:t>
                      </a:r>
                      <a:endParaRPr lang="en-AU" sz="1800" dirty="0" smtClean="0"/>
                    </a:p>
                    <a:p>
                      <a:pPr marL="285750" indent="-285750">
                        <a:lnSpc>
                          <a:spcPct val="150000"/>
                        </a:lnSpc>
                        <a:buFont typeface="Arial" panose="020B0604020202020204" pitchFamily="34" charset="0"/>
                        <a:buChar char="•"/>
                      </a:pPr>
                      <a:r>
                        <a:rPr lang="en-AU" sz="1800" dirty="0" smtClean="0">
                          <a:solidFill>
                            <a:srgbClr val="00B050"/>
                          </a:solidFill>
                        </a:rPr>
                        <a:t>Escapes</a:t>
                      </a:r>
                    </a:p>
                    <a:p>
                      <a:pPr marL="285750" indent="-285750">
                        <a:lnSpc>
                          <a:spcPct val="150000"/>
                        </a:lnSpc>
                        <a:buFont typeface="Arial" panose="020B0604020202020204" pitchFamily="34" charset="0"/>
                        <a:buChar char="•"/>
                      </a:pPr>
                      <a:r>
                        <a:rPr lang="en-AU" sz="1800" dirty="0" smtClean="0">
                          <a:solidFill>
                            <a:srgbClr val="00B050"/>
                          </a:solidFill>
                        </a:rPr>
                        <a:t>Completion</a:t>
                      </a:r>
                      <a:r>
                        <a:rPr lang="en-AU" sz="1800" baseline="0" dirty="0" smtClean="0">
                          <a:solidFill>
                            <a:srgbClr val="00B050"/>
                          </a:solidFill>
                        </a:rPr>
                        <a:t> of community orders</a:t>
                      </a:r>
                    </a:p>
                    <a:p>
                      <a:pPr marL="285750" indent="-285750">
                        <a:lnSpc>
                          <a:spcPct val="150000"/>
                        </a:lnSpc>
                        <a:buFont typeface="Arial" panose="020B0604020202020204" pitchFamily="34" charset="0"/>
                        <a:buChar char="•"/>
                      </a:pPr>
                      <a:r>
                        <a:rPr lang="en-AU" sz="1800" baseline="0" dirty="0" smtClean="0">
                          <a:solidFill>
                            <a:srgbClr val="FFC000"/>
                          </a:solidFill>
                        </a:rPr>
                        <a:t>Recidivism: </a:t>
                      </a:r>
                    </a:p>
                    <a:p>
                      <a:pPr marL="0" indent="0">
                        <a:lnSpc>
                          <a:spcPct val="150000"/>
                        </a:lnSpc>
                        <a:buFont typeface="Arial" panose="020B0604020202020204" pitchFamily="34" charset="0"/>
                        <a:buNone/>
                      </a:pPr>
                      <a:r>
                        <a:rPr lang="en-AU" sz="1800" baseline="0" dirty="0" smtClean="0">
                          <a:solidFill>
                            <a:srgbClr val="FFC000"/>
                          </a:solidFill>
                        </a:rPr>
                        <a:t>         Prison</a:t>
                      </a:r>
                    </a:p>
                    <a:p>
                      <a:pPr marL="0" indent="0">
                        <a:lnSpc>
                          <a:spcPct val="150000"/>
                        </a:lnSpc>
                        <a:buFont typeface="Arial" panose="020B0604020202020204" pitchFamily="34" charset="0"/>
                        <a:buNone/>
                      </a:pPr>
                      <a:r>
                        <a:rPr lang="en-AU" sz="1800" baseline="0" dirty="0" smtClean="0">
                          <a:solidFill>
                            <a:srgbClr val="FFC000"/>
                          </a:solidFill>
                        </a:rPr>
                        <a:t>         Community corrections</a:t>
                      </a:r>
                    </a:p>
                    <a:p>
                      <a:pPr marL="0" indent="0">
                        <a:lnSpc>
                          <a:spcPct val="150000"/>
                        </a:lnSpc>
                        <a:buFont typeface="Arial" panose="020B0604020202020204" pitchFamily="34" charset="0"/>
                        <a:buNone/>
                      </a:pPr>
                      <a:endParaRPr lang="en-AU" sz="1800" baseline="0" dirty="0" smtClean="0"/>
                    </a:p>
                  </a:txBody>
                  <a:tcPr marT="45724" marB="45724"/>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lstStyle/>
          <a:p>
            <a:pPr>
              <a:defRPr/>
            </a:pPr>
            <a:r>
              <a:rPr lang="en-AU" dirty="0" smtClean="0">
                <a:solidFill>
                  <a:srgbClr val="FFC000"/>
                </a:solidFill>
              </a:rPr>
              <a:t>Efficiency as a performance measure</a:t>
            </a:r>
            <a:endParaRPr lang="en-AU" dirty="0">
              <a:solidFill>
                <a:srgbClr val="FFC000"/>
              </a:solidFill>
            </a:endParaRPr>
          </a:p>
        </p:txBody>
      </p:sp>
      <p:sp>
        <p:nvSpPr>
          <p:cNvPr id="3" name="Content Placeholder 2"/>
          <p:cNvSpPr>
            <a:spLocks noGrp="1"/>
          </p:cNvSpPr>
          <p:nvPr>
            <p:ph sz="quarter" idx="13"/>
          </p:nvPr>
        </p:nvSpPr>
        <p:spPr>
          <a:xfrm>
            <a:off x="609600" y="1295400"/>
            <a:ext cx="7924800" cy="4648200"/>
          </a:xfrm>
        </p:spPr>
        <p:txBody>
          <a:bodyPr>
            <a:normAutofit fontScale="92500" lnSpcReduction="10000"/>
          </a:bodyPr>
          <a:lstStyle/>
          <a:p>
            <a:pPr>
              <a:defRPr/>
            </a:pPr>
            <a:r>
              <a:rPr lang="en-AU" sz="2400" u="sng" dirty="0" smtClean="0"/>
              <a:t>Cost per prisoner/offender</a:t>
            </a:r>
          </a:p>
          <a:p>
            <a:pPr lvl="1">
              <a:defRPr/>
            </a:pPr>
            <a:r>
              <a:rPr lang="en-AU" sz="2400" dirty="0" smtClean="0"/>
              <a:t>Total net operating expenditure and capital costs per prisoner/offender per day. </a:t>
            </a:r>
          </a:p>
          <a:p>
            <a:pPr>
              <a:spcBef>
                <a:spcPts val="1200"/>
              </a:spcBef>
              <a:defRPr/>
            </a:pPr>
            <a:r>
              <a:rPr lang="en-AU" sz="2400" u="sng" dirty="0" smtClean="0"/>
              <a:t>Offender to staff ratio</a:t>
            </a:r>
          </a:p>
          <a:p>
            <a:pPr lvl="1">
              <a:defRPr/>
            </a:pPr>
            <a:r>
              <a:rPr lang="en-AU" sz="2400" dirty="0" smtClean="0"/>
              <a:t>Daily average number of offenders divided by the number of fulltime (equivalent) staff employed in community corrections.</a:t>
            </a:r>
          </a:p>
          <a:p>
            <a:pPr>
              <a:spcBef>
                <a:spcPts val="1200"/>
              </a:spcBef>
              <a:defRPr/>
            </a:pPr>
            <a:r>
              <a:rPr lang="en-AU" sz="2400" u="sng" dirty="0" smtClean="0"/>
              <a:t>Prison utilization</a:t>
            </a:r>
          </a:p>
          <a:p>
            <a:pPr lvl="1">
              <a:spcBef>
                <a:spcPts val="1200"/>
              </a:spcBef>
              <a:defRPr/>
            </a:pPr>
            <a:r>
              <a:rPr lang="en-AU" sz="2400" dirty="0" smtClean="0"/>
              <a:t>Extent to which prison design capacity meets demand for prison accommodation.</a:t>
            </a:r>
          </a:p>
          <a:p>
            <a:pPr lvl="1">
              <a:defRPr/>
            </a:pPr>
            <a:r>
              <a:rPr lang="en-AU" sz="2400" dirty="0" smtClean="0"/>
              <a:t>Total daily average prisoner population divided by average prison design capacity.</a:t>
            </a:r>
          </a:p>
          <a:p>
            <a:pPr>
              <a:defRPr/>
            </a:pP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p:spPr>
        <p:txBody>
          <a:bodyPr/>
          <a:lstStyle/>
          <a:p>
            <a:pPr algn="ctr">
              <a:defRPr/>
            </a:pPr>
            <a:r>
              <a:rPr lang="en-AU" sz="2800" dirty="0" smtClean="0">
                <a:solidFill>
                  <a:srgbClr val="FFC000"/>
                </a:solidFill>
              </a:rPr>
              <a:t>Revised performance indicator framework</a:t>
            </a:r>
            <a:endParaRPr lang="en-AU" sz="2800" dirty="0">
              <a:solidFill>
                <a:srgbClr val="FFC000"/>
              </a:solidFill>
            </a:endParaRPr>
          </a:p>
        </p:txBody>
      </p:sp>
      <p:pic>
        <p:nvPicPr>
          <p:cNvPr id="13315" name="Picture 2"/>
          <p:cNvPicPr>
            <a:picLocks noGrp="1" noChangeAspect="1" noChangeArrowheads="1"/>
          </p:cNvPicPr>
          <p:nvPr>
            <p:ph sz="quarter" idx="13"/>
          </p:nvPr>
        </p:nvPicPr>
        <p:blipFill>
          <a:blip r:embed="rId2" cstate="print"/>
          <a:srcRect/>
          <a:stretch>
            <a:fillRect/>
          </a:stretch>
        </p:blipFill>
        <p:spPr bwMode="auto">
          <a:xfrm>
            <a:off x="784225" y="1066800"/>
            <a:ext cx="7369175" cy="5438775"/>
          </a:xfrm>
          <a:noFill/>
        </p:spPr>
      </p:pic>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5285</TotalTime>
  <Words>1253</Words>
  <Application>Microsoft Office PowerPoint</Application>
  <PresentationFormat>On-screen Show (4:3)</PresentationFormat>
  <Paragraphs>209</Paragraphs>
  <Slides>18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MS PGothic</vt:lpstr>
      <vt:lpstr>Arial Narrow</vt:lpstr>
      <vt:lpstr>Calibri</vt:lpstr>
      <vt:lpstr>Wingdings</vt:lpstr>
      <vt:lpstr>Times New Roman</vt:lpstr>
      <vt:lpstr>Horizon</vt:lpstr>
      <vt:lpstr>  Can global corrections performance measures be developed? Lessons from Australia</vt:lpstr>
      <vt:lpstr>Slide 2</vt:lpstr>
      <vt:lpstr>Balancing Efficiency &amp; Effectiveness</vt:lpstr>
      <vt:lpstr>Corrective services performance indicator framework</vt:lpstr>
      <vt:lpstr>Equity as a Performance Measure</vt:lpstr>
      <vt:lpstr>Correctional Services Effectiveness Measures</vt:lpstr>
      <vt:lpstr>Modified Correctional Services Effectiveness Measures</vt:lpstr>
      <vt:lpstr>Efficiency as a performance measure</vt:lpstr>
      <vt:lpstr>Revised performance indicator framework</vt:lpstr>
      <vt:lpstr>Key findings from this review</vt:lpstr>
      <vt:lpstr>Revised overall performance ranking (includes recidivism)</vt:lpstr>
      <vt:lpstr>Australian operational definition of recidivism</vt:lpstr>
      <vt:lpstr>Two year post-release recidivism</vt:lpstr>
      <vt:lpstr>Concluding comments</vt:lpstr>
      <vt:lpstr>Prison population rate per 100,000 of national population</vt:lpstr>
      <vt:lpstr>Pre Trial detainees and remand rate per 100,000 of national population</vt:lpstr>
      <vt:lpstr>Global Comparison of the Use of Prison</vt:lpstr>
      <vt:lpstr>Slide 18</vt:lpstr>
    </vt:vector>
  </TitlesOfParts>
  <Company>JEFF RIDDLE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TECHNOLOGY IN POLICING</dc:title>
  <dc:creator>JEFF RIDDLE</dc:creator>
  <cp:lastModifiedBy>Carol</cp:lastModifiedBy>
  <cp:revision>65</cp:revision>
  <cp:lastPrinted>2014-06-10T02:40:27Z</cp:lastPrinted>
  <dcterms:created xsi:type="dcterms:W3CDTF">2008-03-26T15:36:56Z</dcterms:created>
  <dcterms:modified xsi:type="dcterms:W3CDTF">2015-03-25T15:17:36Z</dcterms:modified>
</cp:coreProperties>
</file>