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2" r:id="rId3"/>
    <p:sldId id="258" r:id="rId4"/>
    <p:sldId id="259" r:id="rId5"/>
    <p:sldId id="257" r:id="rId6"/>
    <p:sldId id="264" r:id="rId7"/>
    <p:sldId id="263" r:id="rId8"/>
    <p:sldId id="260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0605" autoAdjust="0"/>
  </p:normalViewPr>
  <p:slideViewPr>
    <p:cSldViewPr snapToGrid="0">
      <p:cViewPr>
        <p:scale>
          <a:sx n="60" d="100"/>
          <a:sy n="60" d="100"/>
        </p:scale>
        <p:origin x="-1973" y="-43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02B68F-AB13-4A8F-AF85-49CFF7BFA39C}" type="datetimeFigureOut">
              <a:rPr lang="en-US" smtClean="0"/>
              <a:t>12/04/2019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469F4-C67B-42AD-ACCA-5083320D6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012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key characteristics of Talc are that its typically white in its purest form, commonly known as soapstone – It can have foliated OR fibrous mass – and has a hardness of 1.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B469F4-C67B-42AD-ACCA-5083320D62F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080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200" dirty="0"/>
              <a:t>Talc is a monoclinic </a:t>
            </a:r>
            <a:r>
              <a:rPr lang="en-US" sz="1200" dirty="0" err="1"/>
              <a:t>phyllosillicate</a:t>
            </a:r>
            <a:r>
              <a:rPr lang="en-US" sz="1200" dirty="0"/>
              <a:t>. Its layered structure is held together only by Van der Waal’s bonds contributing to the softness of the material. It’s generalized chemical formula varies with ionic substitutions.</a:t>
            </a:r>
          </a:p>
          <a:p>
            <a:pPr marL="0" indent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None/>
            </a:pPr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B469F4-C67B-42AD-ACCA-5083320D62F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032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Talc forms through the metamorphism of magnesian materials including serpentine, pyroxene, olivine, and amphiboles in the presence of water and carbon dioxide. This process is called </a:t>
            </a:r>
            <a:r>
              <a:rPr lang="en-US" sz="1200" u="sng" dirty="0"/>
              <a:t>talc carbonation</a:t>
            </a:r>
            <a:r>
              <a:rPr lang="en-US" sz="1200" dirty="0"/>
              <a:t> or </a:t>
            </a:r>
            <a:r>
              <a:rPr lang="en-US" sz="1200" u="sng" dirty="0" err="1"/>
              <a:t>steatization</a:t>
            </a:r>
            <a:r>
              <a:rPr lang="en-US" sz="1200" dirty="0"/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Another method of formation uses the reaction between dolomite and silica. in silica-rich metamorphic areas, heated waters can carry dissolved Mg and silica to dolomitic marble.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Talc is often found in metamorphic and ultramafic rocks at convergent plate boundaries.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B469F4-C67B-42AD-ACCA-5083320D62F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1810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image shows the distribution of talc output in 2005 – China is notably the largest producer in the world, mining nearly 30% of commercial talc.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B469F4-C67B-42AD-ACCA-5083320D62F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6182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data is from a recent United States Geological Survey. Talc is used in a variety of products; in terms of cosmetics, talc is desirable for its ability to absorb moisture. It an also be used as a filler in plastics and ceramics, strengthening the materials.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B469F4-C67B-42AD-ACCA-5083320D62F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0444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B469F4-C67B-42AD-ACCA-5083320D62F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833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Talc is considered a conflict mineral so there is the possibility its used to fund conflict.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 study by the US National Toxicology Program subjected rats to 6-hours of talc inhalation, 5 days a week, for 113 weeks, and observed an increase in cancerous tumors embedded with talc particles.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Talc is used to ‘cut’ or dilute recreational drugs.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the united states, workers are only allowed to work in conditions under 2 mg/m^3 throughout a workday. At 1000mg/m^3 talc inhalation is considered lethal.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Talc is often found near serpentine and amphiboles, risking asbestos exposure in mines and contamination in products.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B469F4-C67B-42AD-ACCA-5083320D62F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1870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B469F4-C67B-42AD-ACCA-5083320D62F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117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9114EA-27F0-422C-A5A8-1373ABA594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988181B-7205-467B-BCA0-3EBA39371E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8DE1AC1-9386-43DF-A27A-CFDD249BC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46B9A-DA72-44AB-A4C4-1F5471206BCC}" type="datetimeFigureOut">
              <a:rPr lang="en-US" smtClean="0"/>
              <a:t>12/04/2019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8DAAFAA-AAE2-41F9-81DC-3925527B3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D9C318A-2FCD-46FE-A271-2F2CA51FD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39C72-3B96-4397-9227-982C5A645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655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74B5FD-350D-41B8-96AC-D8C561400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2F66A0B-38A9-41AC-8C39-536080350B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41854A1-C61F-489D-836A-F8CF654E7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46B9A-DA72-44AB-A4C4-1F5471206BCC}" type="datetimeFigureOut">
              <a:rPr lang="en-US" smtClean="0"/>
              <a:t>12/04/2019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CE5BD69-4FD9-4F6D-96D1-D6C82FA77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5F10B87-0C75-4394-B54D-59122F042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39C72-3B96-4397-9227-982C5A645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397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6193FD85-1859-46AF-8477-DDF8FDD244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351F345-440A-42B5-A2A0-4A4BB08826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7912895-8C66-441D-820E-62C384F9D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46B9A-DA72-44AB-A4C4-1F5471206BCC}" type="datetimeFigureOut">
              <a:rPr lang="en-US" smtClean="0"/>
              <a:t>12/04/2019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DF46561-9615-471A-AD8F-46AEEB725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64104BB-4377-4567-9DA1-EF9F82C7C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39C72-3B96-4397-9227-982C5A645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921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800572-6D53-4A93-A18E-C4FFBBD70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73E8EA7-02A0-4D11-967C-C3DF94DD1F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0CE024A-6746-4CAF-AD17-6B5DE8DDC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46B9A-DA72-44AB-A4C4-1F5471206BCC}" type="datetimeFigureOut">
              <a:rPr lang="en-US" smtClean="0"/>
              <a:t>12/04/2019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E250DDF-4D8C-476D-A27A-00E7679CB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F944C0D-3652-4C70-A22F-7FE9135E1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39C72-3B96-4397-9227-982C5A645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393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90305BE-8D7C-4A98-AA7C-EAD057DB7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2F879CB-7C16-47A6-8399-F5DAE62E7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A21446C-AEEF-4CB9-8A97-CC62DB0EF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46B9A-DA72-44AB-A4C4-1F5471206BCC}" type="datetimeFigureOut">
              <a:rPr lang="en-US" smtClean="0"/>
              <a:t>12/04/2019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35937F2-E83D-48C7-A607-AF1499C94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6CFB1A4-1039-4E78-905B-BF05B419B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39C72-3B96-4397-9227-982C5A645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681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90C9C7-67F1-4BD9-8FC9-A62228D0A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87A1560-8713-4E78-A976-9E23A59C75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8FC8CD6-20C5-4DA3-BA6F-E6E489B800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BA08FC5-865D-4AC4-938E-94C1F16E0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46B9A-DA72-44AB-A4C4-1F5471206BCC}" type="datetimeFigureOut">
              <a:rPr lang="en-US" smtClean="0"/>
              <a:t>12/04/2019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FF0AA85-45A8-4B6F-B690-19D0F6496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A07349E-D5EC-4C27-81FE-17CF297F7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39C72-3B96-4397-9227-982C5A645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527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FE7861-4468-4CBB-B95D-AA7E85EF4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001D498-AE5D-4E34-BE29-E9C12679D8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ED44378-EA1F-426B-8F24-5F96C009BB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B65555F7-BBFA-48B9-8A70-B07C4E4B43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F9CD765-40A3-42A1-A8C4-CB9075525D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54ACE75A-AC7E-42F9-A161-A8261CBB5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46B9A-DA72-44AB-A4C4-1F5471206BCC}" type="datetimeFigureOut">
              <a:rPr lang="en-US" smtClean="0"/>
              <a:t>12/04/2019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54CAD4B-76CB-4E74-9FC3-7C6C91635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82C2636F-7FE1-4974-A0EA-EF4E3A02F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39C72-3B96-4397-9227-982C5A645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916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925DFC-4E7F-46FE-A6E8-114F49F77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50EAF62-775B-46C7-91A8-98C606A1E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46B9A-DA72-44AB-A4C4-1F5471206BCC}" type="datetimeFigureOut">
              <a:rPr lang="en-US" smtClean="0"/>
              <a:t>12/04/2019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2EFD932-3998-452A-9817-C8CAF5096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195F06F-7B48-4C01-923C-2173CF76C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39C72-3B96-4397-9227-982C5A645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70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2C6D40B-A88A-4A0A-A6C3-64EEE465A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46B9A-DA72-44AB-A4C4-1F5471206BCC}" type="datetimeFigureOut">
              <a:rPr lang="en-US" smtClean="0"/>
              <a:t>12/04/2019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E08B467B-8F45-4FDF-94C6-1AE32BBEB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3BCD97B-7A8D-457E-90D2-58E8A6205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39C72-3B96-4397-9227-982C5A645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017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ECD43E-BE3F-47B0-B174-0D6A36123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0732AAE-4279-42BA-9E11-4102A48444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590A562-48A1-4FA8-8D62-7AF4BF6812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657D06F-BF4A-4D93-9843-AFFF109C5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46B9A-DA72-44AB-A4C4-1F5471206BCC}" type="datetimeFigureOut">
              <a:rPr lang="en-US" smtClean="0"/>
              <a:t>12/04/2019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6B8B18B-F1DA-4652-B3AE-77C810940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C824C77-9DDA-4A70-ADD8-EDB273E62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39C72-3B96-4397-9227-982C5A645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927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EF1033-0418-407F-AF1E-EC71C79F7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F05B9F26-47B9-445A-B640-ECEC035506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502E238-0A56-4DEB-A23F-8BDE813761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A7ECF35-5375-4A4B-BEF4-0FC9085FC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46B9A-DA72-44AB-A4C4-1F5471206BCC}" type="datetimeFigureOut">
              <a:rPr lang="en-US" smtClean="0"/>
              <a:t>12/04/2019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4DDEEC7-F060-4D93-8C81-609CEDAE0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575D079-5486-4604-8757-D81B0F82D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39C72-3B96-4397-9227-982C5A645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03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9688163-DB39-4A3C-9A93-226D29248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DE6D802-B005-42AC-AD15-F001C9B0CA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9831F9C-9AC4-4906-94BD-CA826F6E7E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46B9A-DA72-44AB-A4C4-1F5471206BCC}" type="datetimeFigureOut">
              <a:rPr lang="en-US" smtClean="0"/>
              <a:t>12/04/2019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1080152-42F4-4EEF-B9F1-D08C66696D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F53ADE8-47EC-4555-B658-CD7F2CAD2A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39C72-3B96-4397-9227-982C5A645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9372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Silicon_dioxide" TargetMode="External"/><Relationship Id="rId13" Type="http://schemas.openxmlformats.org/officeDocument/2006/relationships/image" Target="../media/image14.jpeg"/><Relationship Id="rId18" Type="http://schemas.openxmlformats.org/officeDocument/2006/relationships/image" Target="../media/image19.png"/><Relationship Id="rId3" Type="http://schemas.openxmlformats.org/officeDocument/2006/relationships/hyperlink" Target="https://en.wikipedia.org/wiki/Serpentine_subgroup" TargetMode="External"/><Relationship Id="rId7" Type="http://schemas.openxmlformats.org/officeDocument/2006/relationships/hyperlink" Target="https://en.wikipedia.org/wiki/Dolomite_(mineral)" TargetMode="External"/><Relationship Id="rId12" Type="http://schemas.openxmlformats.org/officeDocument/2006/relationships/image" Target="../media/image13.jpeg"/><Relationship Id="rId17" Type="http://schemas.openxmlformats.org/officeDocument/2006/relationships/image" Target="../media/image18.jpe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Water" TargetMode="External"/><Relationship Id="rId11" Type="http://schemas.openxmlformats.org/officeDocument/2006/relationships/image" Target="../media/image12.jpeg"/><Relationship Id="rId5" Type="http://schemas.openxmlformats.org/officeDocument/2006/relationships/hyperlink" Target="https://en.wikipedia.org/wiki/Magnesite" TargetMode="External"/><Relationship Id="rId15" Type="http://schemas.openxmlformats.org/officeDocument/2006/relationships/image" Target="../media/image16.jpeg"/><Relationship Id="rId10" Type="http://schemas.openxmlformats.org/officeDocument/2006/relationships/image" Target="../media/image11.jpeg"/><Relationship Id="rId4" Type="http://schemas.openxmlformats.org/officeDocument/2006/relationships/hyperlink" Target="https://en.wikipedia.org/wiki/Carbon_dioxide" TargetMode="External"/><Relationship Id="rId9" Type="http://schemas.openxmlformats.org/officeDocument/2006/relationships/hyperlink" Target="https://en.wikipedia.org/wiki/Calcite" TargetMode="External"/><Relationship Id="rId1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OKeZBzFnf8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hyperlink" Target="https://www.youtube.com/watch?v=z9acG6aWCoI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dovemed.com/healthy-living/first-aid/first-aid-talcum-powder-poisoning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itannica.com/science/asbestos-minera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dovemed.com/healthy-living/first-aid/first-aid-talcum-powder-poisoning/" TargetMode="External"/><Relationship Id="rId5" Type="http://schemas.openxmlformats.org/officeDocument/2006/relationships/hyperlink" Target="https://www.sciencedirect.com/topics/earth-and-planetary-sciences/talc" TargetMode="External"/><Relationship Id="rId4" Type="http://schemas.openxmlformats.org/officeDocument/2006/relationships/hyperlink" Target="https://geology.com/minerals/talc.s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645BA8-2380-4882-9111-7FA20081B8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46560" y="4283401"/>
            <a:ext cx="5609222" cy="1363215"/>
          </a:xfrm>
        </p:spPr>
        <p:txBody>
          <a:bodyPr anchor="t">
            <a:normAutofit/>
          </a:bodyPr>
          <a:lstStyle/>
          <a:p>
            <a:pPr algn="l"/>
            <a:r>
              <a:rPr lang="en-US" sz="7200" dirty="0"/>
              <a:t>Talc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5AD2AD3-1476-4074-8DBA-9B4665BFA6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23309" y="5358247"/>
            <a:ext cx="5609219" cy="576738"/>
          </a:xfrm>
        </p:spPr>
        <p:txBody>
          <a:bodyPr anchor="b">
            <a:normAutofit/>
          </a:bodyPr>
          <a:lstStyle/>
          <a:p>
            <a:pPr algn="l"/>
            <a:r>
              <a:rPr lang="en-US" sz="3200" dirty="0"/>
              <a:t>Mg</a:t>
            </a:r>
            <a:r>
              <a:rPr lang="en-US" sz="3200" baseline="-25000" dirty="0"/>
              <a:t>3</a:t>
            </a:r>
            <a:r>
              <a:rPr lang="en-US" sz="3200" dirty="0"/>
              <a:t>Si</a:t>
            </a:r>
            <a:r>
              <a:rPr lang="en-US" sz="3200" baseline="-25000" dirty="0"/>
              <a:t>4</a:t>
            </a:r>
            <a:r>
              <a:rPr lang="en-US" sz="3200" dirty="0"/>
              <a:t>O</a:t>
            </a:r>
            <a:r>
              <a:rPr lang="en-US" sz="3200" baseline="-25000" dirty="0"/>
              <a:t>10</a:t>
            </a:r>
            <a:r>
              <a:rPr lang="en-US" sz="3200" dirty="0"/>
              <a:t>(OH)</a:t>
            </a:r>
            <a:r>
              <a:rPr lang="en-US" sz="3200" baseline="-25000" dirty="0"/>
              <a:t>2</a:t>
            </a:r>
          </a:p>
        </p:txBody>
      </p:sp>
      <p:sp>
        <p:nvSpPr>
          <p:cNvPr id="2071" name="Freeform: Shape 76">
            <a:extLst>
              <a:ext uri="{FF2B5EF4-FFF2-40B4-BE49-F238E27FC236}">
                <a16:creationId xmlns:a16="http://schemas.microsoft.com/office/drawing/2014/main" xmlns="" id="{F6E384F5-137A-40B1-97F0-694CC6ECD59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113091"/>
            <a:ext cx="3730752" cy="4735782"/>
          </a:xfrm>
          <a:custGeom>
            <a:avLst/>
            <a:gdLst>
              <a:gd name="connsiteX0" fmla="*/ 640080 w 3730752"/>
              <a:gd name="connsiteY0" fmla="*/ 0 h 4735782"/>
              <a:gd name="connsiteX1" fmla="*/ 3730752 w 3730752"/>
              <a:gd name="connsiteY1" fmla="*/ 3090672 h 4735782"/>
              <a:gd name="connsiteX2" fmla="*/ 3357725 w 3730752"/>
              <a:gd name="connsiteY2" fmla="*/ 4563870 h 4735782"/>
              <a:gd name="connsiteX3" fmla="*/ 3253285 w 3730752"/>
              <a:gd name="connsiteY3" fmla="*/ 4735782 h 4735782"/>
              <a:gd name="connsiteX4" fmla="*/ 0 w 3730752"/>
              <a:gd name="connsiteY4" fmla="*/ 4735782 h 4735782"/>
              <a:gd name="connsiteX5" fmla="*/ 0 w 3730752"/>
              <a:gd name="connsiteY5" fmla="*/ 67215 h 4735782"/>
              <a:gd name="connsiteX6" fmla="*/ 17202 w 3730752"/>
              <a:gd name="connsiteY6" fmla="*/ 62792 h 4735782"/>
              <a:gd name="connsiteX7" fmla="*/ 640080 w 3730752"/>
              <a:gd name="connsiteY7" fmla="*/ 0 h 4735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30752" h="4735782">
                <a:moveTo>
                  <a:pt x="640080" y="0"/>
                </a:moveTo>
                <a:cubicBezTo>
                  <a:pt x="2347011" y="0"/>
                  <a:pt x="3730752" y="1383741"/>
                  <a:pt x="3730752" y="3090672"/>
                </a:cubicBezTo>
                <a:cubicBezTo>
                  <a:pt x="3730752" y="3624088"/>
                  <a:pt x="3595621" y="4125943"/>
                  <a:pt x="3357725" y="4563870"/>
                </a:cubicBezTo>
                <a:lnTo>
                  <a:pt x="3253285" y="4735782"/>
                </a:lnTo>
                <a:lnTo>
                  <a:pt x="0" y="4735782"/>
                </a:lnTo>
                <a:lnTo>
                  <a:pt x="0" y="67215"/>
                </a:lnTo>
                <a:lnTo>
                  <a:pt x="17202" y="62792"/>
                </a:lnTo>
                <a:cubicBezTo>
                  <a:pt x="218397" y="21621"/>
                  <a:pt x="426714" y="0"/>
                  <a:pt x="640080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xmlns="" id="{9DBC4630-03DA-474F-BBCB-BA3AE6B317A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81982" y="-4332"/>
            <a:ext cx="4242816" cy="2454158"/>
          </a:xfrm>
          <a:custGeom>
            <a:avLst/>
            <a:gdLst>
              <a:gd name="connsiteX0" fmla="*/ 28633 w 4242816"/>
              <a:gd name="connsiteY0" fmla="*/ 0 h 2454158"/>
              <a:gd name="connsiteX1" fmla="*/ 4214183 w 4242816"/>
              <a:gd name="connsiteY1" fmla="*/ 0 h 2454158"/>
              <a:gd name="connsiteX2" fmla="*/ 4231864 w 4242816"/>
              <a:gd name="connsiteY2" fmla="*/ 115848 h 2454158"/>
              <a:gd name="connsiteX3" fmla="*/ 4242816 w 4242816"/>
              <a:gd name="connsiteY3" fmla="*/ 332750 h 2454158"/>
              <a:gd name="connsiteX4" fmla="*/ 2121408 w 4242816"/>
              <a:gd name="connsiteY4" fmla="*/ 2454158 h 2454158"/>
              <a:gd name="connsiteX5" fmla="*/ 0 w 4242816"/>
              <a:gd name="connsiteY5" fmla="*/ 332750 h 2454158"/>
              <a:gd name="connsiteX6" fmla="*/ 10953 w 4242816"/>
              <a:gd name="connsiteY6" fmla="*/ 115848 h 2454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42816" h="2454158">
                <a:moveTo>
                  <a:pt x="28633" y="0"/>
                </a:moveTo>
                <a:lnTo>
                  <a:pt x="4214183" y="0"/>
                </a:lnTo>
                <a:lnTo>
                  <a:pt x="4231864" y="115848"/>
                </a:lnTo>
                <a:cubicBezTo>
                  <a:pt x="4239106" y="187164"/>
                  <a:pt x="4242816" y="259524"/>
                  <a:pt x="4242816" y="332750"/>
                </a:cubicBezTo>
                <a:cubicBezTo>
                  <a:pt x="4242816" y="1504371"/>
                  <a:pt x="3293029" y="2454158"/>
                  <a:pt x="2121408" y="2454158"/>
                </a:cubicBezTo>
                <a:cubicBezTo>
                  <a:pt x="949787" y="2454158"/>
                  <a:pt x="0" y="1504371"/>
                  <a:pt x="0" y="332750"/>
                </a:cubicBezTo>
                <a:cubicBezTo>
                  <a:pt x="0" y="259524"/>
                  <a:pt x="3710" y="187164"/>
                  <a:pt x="10953" y="115848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6" name="Picture 8" descr="Image result for talc">
            <a:extLst>
              <a:ext uri="{FF2B5EF4-FFF2-40B4-BE49-F238E27FC236}">
                <a16:creationId xmlns:a16="http://schemas.microsoft.com/office/drawing/2014/main" xmlns="" id="{9AD82304-9A09-405F-A675-57A2BB8164F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60" r="-1" b="6262"/>
          <a:stretch/>
        </p:blipFill>
        <p:spPr bwMode="auto">
          <a:xfrm>
            <a:off x="1246574" y="10"/>
            <a:ext cx="3913632" cy="2285224"/>
          </a:xfrm>
          <a:custGeom>
            <a:avLst/>
            <a:gdLst>
              <a:gd name="connsiteX0" fmla="*/ 29691 w 3913632"/>
              <a:gd name="connsiteY0" fmla="*/ 0 h 2285234"/>
              <a:gd name="connsiteX1" fmla="*/ 3883942 w 3913632"/>
              <a:gd name="connsiteY1" fmla="*/ 0 h 2285234"/>
              <a:gd name="connsiteX2" fmla="*/ 3903529 w 3913632"/>
              <a:gd name="connsiteY2" fmla="*/ 128345 h 2285234"/>
              <a:gd name="connsiteX3" fmla="*/ 3913632 w 3913632"/>
              <a:gd name="connsiteY3" fmla="*/ 328418 h 2285234"/>
              <a:gd name="connsiteX4" fmla="*/ 1956816 w 3913632"/>
              <a:gd name="connsiteY4" fmla="*/ 2285234 h 2285234"/>
              <a:gd name="connsiteX5" fmla="*/ 0 w 3913632"/>
              <a:gd name="connsiteY5" fmla="*/ 328418 h 2285234"/>
              <a:gd name="connsiteX6" fmla="*/ 10103 w 3913632"/>
              <a:gd name="connsiteY6" fmla="*/ 128345 h 2285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13632" h="2285234">
                <a:moveTo>
                  <a:pt x="29691" y="0"/>
                </a:moveTo>
                <a:lnTo>
                  <a:pt x="3883942" y="0"/>
                </a:lnTo>
                <a:lnTo>
                  <a:pt x="3903529" y="128345"/>
                </a:lnTo>
                <a:cubicBezTo>
                  <a:pt x="3910210" y="194127"/>
                  <a:pt x="3913632" y="260873"/>
                  <a:pt x="3913632" y="328418"/>
                </a:cubicBezTo>
                <a:cubicBezTo>
                  <a:pt x="3913632" y="1409138"/>
                  <a:pt x="3037536" y="2285234"/>
                  <a:pt x="1956816" y="2285234"/>
                </a:cubicBezTo>
                <a:cubicBezTo>
                  <a:pt x="876096" y="2285234"/>
                  <a:pt x="0" y="1409138"/>
                  <a:pt x="0" y="328418"/>
                </a:cubicBezTo>
                <a:cubicBezTo>
                  <a:pt x="0" y="260873"/>
                  <a:pt x="3422" y="194127"/>
                  <a:pt x="10103" y="12834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>
            <a:extLst>
              <a:ext uri="{FF2B5EF4-FFF2-40B4-BE49-F238E27FC236}">
                <a16:creationId xmlns:a16="http://schemas.microsoft.com/office/drawing/2014/main" xmlns="" id="{3D5CE6BB-2EFB-42CB-B1EA-C3344AA5C1F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36" r="12514" b="2"/>
          <a:stretch/>
        </p:blipFill>
        <p:spPr bwMode="auto">
          <a:xfrm>
            <a:off x="20" y="2279205"/>
            <a:ext cx="3564618" cy="4569668"/>
          </a:xfrm>
          <a:custGeom>
            <a:avLst/>
            <a:gdLst>
              <a:gd name="connsiteX0" fmla="*/ 640080 w 3564638"/>
              <a:gd name="connsiteY0" fmla="*/ 0 h 4569668"/>
              <a:gd name="connsiteX1" fmla="*/ 3564638 w 3564638"/>
              <a:gd name="connsiteY1" fmla="*/ 2924558 h 4569668"/>
              <a:gd name="connsiteX2" fmla="*/ 3065170 w 3564638"/>
              <a:gd name="connsiteY2" fmla="*/ 4559707 h 4569668"/>
              <a:gd name="connsiteX3" fmla="*/ 3057720 w 3564638"/>
              <a:gd name="connsiteY3" fmla="*/ 4569668 h 4569668"/>
              <a:gd name="connsiteX4" fmla="*/ 0 w 3564638"/>
              <a:gd name="connsiteY4" fmla="*/ 4569668 h 4569668"/>
              <a:gd name="connsiteX5" fmla="*/ 0 w 3564638"/>
              <a:gd name="connsiteY5" fmla="*/ 72448 h 4569668"/>
              <a:gd name="connsiteX6" fmla="*/ 50679 w 3564638"/>
              <a:gd name="connsiteY6" fmla="*/ 59417 h 4569668"/>
              <a:gd name="connsiteX7" fmla="*/ 640080 w 3564638"/>
              <a:gd name="connsiteY7" fmla="*/ 0 h 4569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64638" h="4569668">
                <a:moveTo>
                  <a:pt x="640080" y="0"/>
                </a:moveTo>
                <a:cubicBezTo>
                  <a:pt x="2255269" y="0"/>
                  <a:pt x="3564638" y="1309369"/>
                  <a:pt x="3564638" y="2924558"/>
                </a:cubicBezTo>
                <a:cubicBezTo>
                  <a:pt x="3564638" y="3530254"/>
                  <a:pt x="3380508" y="4092944"/>
                  <a:pt x="3065170" y="4559707"/>
                </a:cubicBezTo>
                <a:lnTo>
                  <a:pt x="3057720" y="4569668"/>
                </a:lnTo>
                <a:lnTo>
                  <a:pt x="0" y="4569668"/>
                </a:lnTo>
                <a:lnTo>
                  <a:pt x="0" y="72448"/>
                </a:lnTo>
                <a:lnTo>
                  <a:pt x="50679" y="59417"/>
                </a:lnTo>
                <a:cubicBezTo>
                  <a:pt x="241061" y="20459"/>
                  <a:pt x="438181" y="0"/>
                  <a:pt x="640080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Oval 80">
            <a:extLst>
              <a:ext uri="{FF2B5EF4-FFF2-40B4-BE49-F238E27FC236}">
                <a16:creationId xmlns:a16="http://schemas.microsoft.com/office/drawing/2014/main" xmlns="" id="{78418A25-6EAC-4140-BFE6-284E1925B5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347279" y="615908"/>
            <a:ext cx="3182112" cy="3182112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xmlns="" id="{6020925F-2C0B-4A22-98DE-4E35AC29D44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4" r="10244" b="-3"/>
          <a:stretch/>
        </p:blipFill>
        <p:spPr bwMode="auto">
          <a:xfrm>
            <a:off x="5511871" y="780500"/>
            <a:ext cx="2852928" cy="2852928"/>
          </a:xfrm>
          <a:custGeom>
            <a:avLst/>
            <a:gdLst>
              <a:gd name="connsiteX0" fmla="*/ 1426464 w 2852928"/>
              <a:gd name="connsiteY0" fmla="*/ 0 h 2852928"/>
              <a:gd name="connsiteX1" fmla="*/ 2852928 w 2852928"/>
              <a:gd name="connsiteY1" fmla="*/ 1426464 h 2852928"/>
              <a:gd name="connsiteX2" fmla="*/ 1426464 w 2852928"/>
              <a:gd name="connsiteY2" fmla="*/ 2852928 h 2852928"/>
              <a:gd name="connsiteX3" fmla="*/ 0 w 2852928"/>
              <a:gd name="connsiteY3" fmla="*/ 1426464 h 2852928"/>
              <a:gd name="connsiteX4" fmla="*/ 1426464 w 2852928"/>
              <a:gd name="connsiteY4" fmla="*/ 0 h 2852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2928" h="2852928">
                <a:moveTo>
                  <a:pt x="1426464" y="0"/>
                </a:moveTo>
                <a:cubicBezTo>
                  <a:pt x="2214278" y="0"/>
                  <a:pt x="2852928" y="638650"/>
                  <a:pt x="2852928" y="1426464"/>
                </a:cubicBezTo>
                <a:cubicBezTo>
                  <a:pt x="2852928" y="2214278"/>
                  <a:pt x="2214278" y="2852928"/>
                  <a:pt x="1426464" y="2852928"/>
                </a:cubicBezTo>
                <a:cubicBezTo>
                  <a:pt x="638650" y="2852928"/>
                  <a:pt x="0" y="2214278"/>
                  <a:pt x="0" y="1426464"/>
                </a:cubicBezTo>
                <a:cubicBezTo>
                  <a:pt x="0" y="638650"/>
                  <a:pt x="638650" y="0"/>
                  <a:pt x="142646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" name="Freeform: Shape 82">
            <a:extLst>
              <a:ext uri="{FF2B5EF4-FFF2-40B4-BE49-F238E27FC236}">
                <a16:creationId xmlns:a16="http://schemas.microsoft.com/office/drawing/2014/main" xmlns="" id="{31103AB2-C090-458F-B752-294F23AFA8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752568" y="-4331"/>
            <a:ext cx="3439432" cy="3785157"/>
          </a:xfrm>
          <a:custGeom>
            <a:avLst/>
            <a:gdLst>
              <a:gd name="connsiteX0" fmla="*/ 198262 w 3439432"/>
              <a:gd name="connsiteY0" fmla="*/ 0 h 3785157"/>
              <a:gd name="connsiteX1" fmla="*/ 3439432 w 3439432"/>
              <a:gd name="connsiteY1" fmla="*/ 0 h 3785157"/>
              <a:gd name="connsiteX2" fmla="*/ 3439432 w 3439432"/>
              <a:gd name="connsiteY2" fmla="*/ 3697836 h 3785157"/>
              <a:gd name="connsiteX3" fmla="*/ 3318024 w 3439432"/>
              <a:gd name="connsiteY3" fmla="*/ 3729054 h 3785157"/>
              <a:gd name="connsiteX4" fmla="*/ 2761488 w 3439432"/>
              <a:gd name="connsiteY4" fmla="*/ 3785157 h 3785157"/>
              <a:gd name="connsiteX5" fmla="*/ 0 w 3439432"/>
              <a:gd name="connsiteY5" fmla="*/ 1023669 h 3785157"/>
              <a:gd name="connsiteX6" fmla="*/ 124151 w 3439432"/>
              <a:gd name="connsiteY6" fmla="*/ 202487 h 3785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39432" h="3785157">
                <a:moveTo>
                  <a:pt x="198262" y="0"/>
                </a:moveTo>
                <a:lnTo>
                  <a:pt x="3439432" y="0"/>
                </a:lnTo>
                <a:lnTo>
                  <a:pt x="3439432" y="3697836"/>
                </a:lnTo>
                <a:lnTo>
                  <a:pt x="3318024" y="3729054"/>
                </a:lnTo>
                <a:cubicBezTo>
                  <a:pt x="3138258" y="3765839"/>
                  <a:pt x="2952129" y="3785157"/>
                  <a:pt x="2761488" y="3785157"/>
                </a:cubicBezTo>
                <a:cubicBezTo>
                  <a:pt x="1236360" y="3785157"/>
                  <a:pt x="0" y="2548797"/>
                  <a:pt x="0" y="1023669"/>
                </a:cubicBezTo>
                <a:cubicBezTo>
                  <a:pt x="0" y="737708"/>
                  <a:pt x="43466" y="461898"/>
                  <a:pt x="124151" y="202487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4" name="Picture 6">
            <a:extLst>
              <a:ext uri="{FF2B5EF4-FFF2-40B4-BE49-F238E27FC236}">
                <a16:creationId xmlns:a16="http://schemas.microsoft.com/office/drawing/2014/main" xmlns="" id="{7AEB2B9A-D51D-4515-A858-989BCC6E218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09" r="14133" b="-1"/>
          <a:stretch/>
        </p:blipFill>
        <p:spPr bwMode="auto">
          <a:xfrm>
            <a:off x="8918761" y="-4331"/>
            <a:ext cx="3273238" cy="3618965"/>
          </a:xfrm>
          <a:custGeom>
            <a:avLst/>
            <a:gdLst>
              <a:gd name="connsiteX0" fmla="*/ 210437 w 3273238"/>
              <a:gd name="connsiteY0" fmla="*/ 0 h 3618965"/>
              <a:gd name="connsiteX1" fmla="*/ 3273238 w 3273238"/>
              <a:gd name="connsiteY1" fmla="*/ 0 h 3618965"/>
              <a:gd name="connsiteX2" fmla="*/ 3273238 w 3273238"/>
              <a:gd name="connsiteY2" fmla="*/ 3526409 h 3618965"/>
              <a:gd name="connsiteX3" fmla="*/ 3118338 w 3273238"/>
              <a:gd name="connsiteY3" fmla="*/ 3566238 h 3618965"/>
              <a:gd name="connsiteX4" fmla="*/ 2595295 w 3273238"/>
              <a:gd name="connsiteY4" fmla="*/ 3618965 h 3618965"/>
              <a:gd name="connsiteX5" fmla="*/ 0 w 3273238"/>
              <a:gd name="connsiteY5" fmla="*/ 1023670 h 3618965"/>
              <a:gd name="connsiteX6" fmla="*/ 203951 w 3273238"/>
              <a:gd name="connsiteY6" fmla="*/ 13464 h 3618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73238" h="3618965">
                <a:moveTo>
                  <a:pt x="210437" y="0"/>
                </a:moveTo>
                <a:lnTo>
                  <a:pt x="3273238" y="0"/>
                </a:lnTo>
                <a:lnTo>
                  <a:pt x="3273238" y="3526409"/>
                </a:lnTo>
                <a:lnTo>
                  <a:pt x="3118338" y="3566238"/>
                </a:lnTo>
                <a:cubicBezTo>
                  <a:pt x="2949390" y="3600810"/>
                  <a:pt x="2774463" y="3618965"/>
                  <a:pt x="2595295" y="3618965"/>
                </a:cubicBezTo>
                <a:cubicBezTo>
                  <a:pt x="1161953" y="3618965"/>
                  <a:pt x="0" y="2457012"/>
                  <a:pt x="0" y="1023670"/>
                </a:cubicBezTo>
                <a:cubicBezTo>
                  <a:pt x="0" y="665335"/>
                  <a:pt x="72622" y="323961"/>
                  <a:pt x="203951" y="1346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497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48A740BC-A0AA-45E0-B899-2AE9C6FE11C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913121" y="-2"/>
            <a:ext cx="6278879" cy="6858002"/>
          </a:xfrm>
          <a:custGeom>
            <a:avLst/>
            <a:gdLst>
              <a:gd name="connsiteX0" fmla="*/ 45572 w 6278879"/>
              <a:gd name="connsiteY0" fmla="*/ 0 h 6858002"/>
              <a:gd name="connsiteX1" fmla="*/ 6278879 w 6278879"/>
              <a:gd name="connsiteY1" fmla="*/ 0 h 6858002"/>
              <a:gd name="connsiteX2" fmla="*/ 6278879 w 6278879"/>
              <a:gd name="connsiteY2" fmla="*/ 6858002 h 6858002"/>
              <a:gd name="connsiteX3" fmla="*/ 3292308 w 6278879"/>
              <a:gd name="connsiteY3" fmla="*/ 6858002 h 6858002"/>
              <a:gd name="connsiteX4" fmla="*/ 3181526 w 6278879"/>
              <a:gd name="connsiteY4" fmla="*/ 6786982 h 6858002"/>
              <a:gd name="connsiteX5" fmla="*/ 0 w 6278879"/>
              <a:gd name="connsiteY5" fmla="*/ 803254 h 6858002"/>
              <a:gd name="connsiteX6" fmla="*/ 37255 w 6278879"/>
              <a:gd name="connsiteY6" fmla="*/ 65447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8879" h="6858002">
                <a:moveTo>
                  <a:pt x="45572" y="0"/>
                </a:moveTo>
                <a:lnTo>
                  <a:pt x="6278879" y="0"/>
                </a:lnTo>
                <a:lnTo>
                  <a:pt x="6278879" y="6858002"/>
                </a:lnTo>
                <a:lnTo>
                  <a:pt x="3292308" y="6858002"/>
                </a:lnTo>
                <a:lnTo>
                  <a:pt x="3181526" y="6786982"/>
                </a:lnTo>
                <a:cubicBezTo>
                  <a:pt x="1262021" y="5490191"/>
                  <a:pt x="0" y="3294103"/>
                  <a:pt x="0" y="803254"/>
                </a:cubicBezTo>
                <a:cubicBezTo>
                  <a:pt x="0" y="554169"/>
                  <a:pt x="12620" y="308032"/>
                  <a:pt x="37255" y="65447"/>
                </a:cubicBez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4AEBB6-C113-4F73-A129-4D09FA200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365125"/>
            <a:ext cx="9013052" cy="1623312"/>
          </a:xfrm>
        </p:spPr>
        <p:txBody>
          <a:bodyPr anchor="b">
            <a:normAutofit/>
          </a:bodyPr>
          <a:lstStyle/>
          <a:p>
            <a:r>
              <a:rPr lang="en-US" sz="4000"/>
              <a:t>Characteristics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xmlns="" id="{B874EF51-C858-4BB9-97C3-D1775578712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763661" y="2316480"/>
            <a:ext cx="82296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4BF5759-81D7-430F-BDD7-D695D421CC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0" y="2644518"/>
            <a:ext cx="9013052" cy="4213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Color: Green, white, gray, brown, colorless</a:t>
            </a:r>
          </a:p>
          <a:p>
            <a:pPr marL="0" indent="0">
              <a:buNone/>
            </a:pPr>
            <a:r>
              <a:rPr lang="en-US" sz="2400" dirty="0"/>
              <a:t>Crystal system: Triclinic, Monoclinic</a:t>
            </a:r>
          </a:p>
          <a:p>
            <a:pPr marL="0" indent="0">
              <a:buNone/>
            </a:pPr>
            <a:r>
              <a:rPr lang="en-US" sz="2400" dirty="0"/>
              <a:t>Crystal habit: Foliated to fibrous mass</a:t>
            </a:r>
          </a:p>
          <a:p>
            <a:pPr marL="0" indent="0">
              <a:buNone/>
            </a:pPr>
            <a:r>
              <a:rPr lang="en-US" sz="2400" dirty="0"/>
              <a:t>Hardness: 1</a:t>
            </a:r>
          </a:p>
          <a:p>
            <a:pPr marL="0" indent="0">
              <a:buNone/>
            </a:pPr>
            <a:r>
              <a:rPr lang="en-US" sz="2400" dirty="0"/>
              <a:t>Luster: Sub-vitreous, Pearly, Waxy</a:t>
            </a:r>
          </a:p>
          <a:p>
            <a:pPr marL="0" indent="0">
              <a:buNone/>
            </a:pPr>
            <a:r>
              <a:rPr lang="en-US" sz="2400" dirty="0"/>
              <a:t>Streak: White to Black</a:t>
            </a:r>
          </a:p>
          <a:p>
            <a:pPr marL="0" indent="0">
              <a:buNone/>
            </a:pPr>
            <a:r>
              <a:rPr lang="en-US" sz="2400" dirty="0"/>
              <a:t>Cleavage: Perfect</a:t>
            </a:r>
          </a:p>
          <a:p>
            <a:pPr marL="0" indent="0">
              <a:buNone/>
            </a:pPr>
            <a:r>
              <a:rPr lang="en-US" sz="2400" dirty="0"/>
              <a:t>Specific gravity: 2.58-2.83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8194" name="Picture 2" descr="Image result for talc">
            <a:extLst>
              <a:ext uri="{FF2B5EF4-FFF2-40B4-BE49-F238E27FC236}">
                <a16:creationId xmlns:a16="http://schemas.microsoft.com/office/drawing/2014/main" xmlns="" id="{B533011F-4618-4329-BDD5-84CC4AEF74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4841" y="252856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Image result for talc">
            <a:extLst>
              <a:ext uri="{FF2B5EF4-FFF2-40B4-BE49-F238E27FC236}">
                <a16:creationId xmlns:a16="http://schemas.microsoft.com/office/drawing/2014/main" xmlns="" id="{A7785242-1EB0-4B6C-8D2F-D31EBA790D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2430" y="4623078"/>
            <a:ext cx="3352532" cy="1982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Image result for talc">
            <a:extLst>
              <a:ext uri="{FF2B5EF4-FFF2-40B4-BE49-F238E27FC236}">
                <a16:creationId xmlns:a16="http://schemas.microsoft.com/office/drawing/2014/main" xmlns="" id="{373F4325-CE60-45A6-B7A0-95888AC916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8552" y="2597130"/>
            <a:ext cx="2346642" cy="3895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0" name="Picture 8" descr="Image result for talc">
            <a:extLst>
              <a:ext uri="{FF2B5EF4-FFF2-40B4-BE49-F238E27FC236}">
                <a16:creationId xmlns:a16="http://schemas.microsoft.com/office/drawing/2014/main" xmlns="" id="{5DDA69E2-BD2F-4F17-8FD8-4AD295470A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3520" y="230150"/>
            <a:ext cx="3006264" cy="1689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2" name="Picture 10" descr="Image result for talc">
            <a:extLst>
              <a:ext uri="{FF2B5EF4-FFF2-40B4-BE49-F238E27FC236}">
                <a16:creationId xmlns:a16="http://schemas.microsoft.com/office/drawing/2014/main" xmlns="" id="{5F61D3CB-A7C3-480F-93E5-41CCCFE480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2457" y="2495080"/>
            <a:ext cx="2402505" cy="1982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4437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xmlns="" id="{0288C6B4-AFC3-407F-A595-EFFD38D4CCA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5" name="Freeform: Shape 74">
            <a:extLst>
              <a:ext uri="{FF2B5EF4-FFF2-40B4-BE49-F238E27FC236}">
                <a16:creationId xmlns:a16="http://schemas.microsoft.com/office/drawing/2014/main" xmlns="" id="{CF236821-17FE-429B-8D2C-08E13A64EA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0"/>
            <a:ext cx="4455673" cy="6858000"/>
          </a:xfrm>
          <a:custGeom>
            <a:avLst/>
            <a:gdLst>
              <a:gd name="connsiteX0" fmla="*/ 0 w 4455673"/>
              <a:gd name="connsiteY0" fmla="*/ 0 h 6858000"/>
              <a:gd name="connsiteX1" fmla="*/ 3242695 w 4455673"/>
              <a:gd name="connsiteY1" fmla="*/ 0 h 6858000"/>
              <a:gd name="connsiteX2" fmla="*/ 3305678 w 4455673"/>
              <a:gd name="connsiteY2" fmla="*/ 69271 h 6858000"/>
              <a:gd name="connsiteX3" fmla="*/ 4455673 w 4455673"/>
              <a:gd name="connsiteY3" fmla="*/ 3429000 h 6858000"/>
              <a:gd name="connsiteX4" fmla="*/ 3305678 w 4455673"/>
              <a:gd name="connsiteY4" fmla="*/ 6788730 h 6858000"/>
              <a:gd name="connsiteX5" fmla="*/ 3242695 w 4455673"/>
              <a:gd name="connsiteY5" fmla="*/ 6858000 h 6858000"/>
              <a:gd name="connsiteX6" fmla="*/ 0 w 4455673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5673" h="6858000">
                <a:moveTo>
                  <a:pt x="0" y="0"/>
                </a:moveTo>
                <a:lnTo>
                  <a:pt x="3242695" y="0"/>
                </a:lnTo>
                <a:lnTo>
                  <a:pt x="3305678" y="69271"/>
                </a:lnTo>
                <a:cubicBezTo>
                  <a:pt x="4016204" y="929100"/>
                  <a:pt x="4455673" y="2116944"/>
                  <a:pt x="4455673" y="3429000"/>
                </a:cubicBezTo>
                <a:cubicBezTo>
                  <a:pt x="4455673" y="4741056"/>
                  <a:pt x="4016204" y="5928900"/>
                  <a:pt x="3305678" y="6788730"/>
                </a:cubicBezTo>
                <a:lnTo>
                  <a:pt x="3242695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77" name="Freeform: Shape 76">
            <a:extLst>
              <a:ext uri="{FF2B5EF4-FFF2-40B4-BE49-F238E27FC236}">
                <a16:creationId xmlns:a16="http://schemas.microsoft.com/office/drawing/2014/main" xmlns="" id="{C0BDBCD2-E081-43AB-9119-C55465E597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446529" cy="6858000"/>
          </a:xfrm>
          <a:custGeom>
            <a:avLst/>
            <a:gdLst>
              <a:gd name="connsiteX0" fmla="*/ 0 w 4446529"/>
              <a:gd name="connsiteY0" fmla="*/ 0 h 6858000"/>
              <a:gd name="connsiteX1" fmla="*/ 3233551 w 4446529"/>
              <a:gd name="connsiteY1" fmla="*/ 0 h 6858000"/>
              <a:gd name="connsiteX2" fmla="*/ 3296534 w 4446529"/>
              <a:gd name="connsiteY2" fmla="*/ 69271 h 6858000"/>
              <a:gd name="connsiteX3" fmla="*/ 4446529 w 4446529"/>
              <a:gd name="connsiteY3" fmla="*/ 3429000 h 6858000"/>
              <a:gd name="connsiteX4" fmla="*/ 3296534 w 4446529"/>
              <a:gd name="connsiteY4" fmla="*/ 6788730 h 6858000"/>
              <a:gd name="connsiteX5" fmla="*/ 3233551 w 4446529"/>
              <a:gd name="connsiteY5" fmla="*/ 6858000 h 6858000"/>
              <a:gd name="connsiteX6" fmla="*/ 0 w 444652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46529" h="6858000">
                <a:moveTo>
                  <a:pt x="0" y="0"/>
                </a:moveTo>
                <a:lnTo>
                  <a:pt x="3233551" y="0"/>
                </a:lnTo>
                <a:lnTo>
                  <a:pt x="3296534" y="69271"/>
                </a:lnTo>
                <a:cubicBezTo>
                  <a:pt x="4007060" y="929100"/>
                  <a:pt x="4446529" y="2116944"/>
                  <a:pt x="4446529" y="3429000"/>
                </a:cubicBezTo>
                <a:cubicBezTo>
                  <a:pt x="4446529" y="4741056"/>
                  <a:pt x="4007060" y="5928900"/>
                  <a:pt x="3296534" y="6788730"/>
                </a:cubicBezTo>
                <a:lnTo>
                  <a:pt x="3233551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FB0EB46-3352-4B9E-B142-E05AA1862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029" y="1076803"/>
            <a:ext cx="3438144" cy="123901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Structure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xmlns="" id="{98E79BE4-34FE-485A-98A5-92CE8F7C47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426546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xmlns="" id="{7A5F0580-5EE9-419F-96EE-B6529EF6E7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95893" y="2443480"/>
            <a:ext cx="338328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A716DB8-E9F0-4977-A11A-247D4CC5080B}"/>
              </a:ext>
            </a:extLst>
          </p:cNvPr>
          <p:cNvSpPr txBox="1"/>
          <p:nvPr/>
        </p:nvSpPr>
        <p:spPr>
          <a:xfrm>
            <a:off x="64008" y="2188149"/>
            <a:ext cx="4278994" cy="483895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Talc is a phyllosilicate; Its layered structure is held together only by van der Waal’s bonds.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Its layered sheets resemble that of mica.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The mineral can make the following substitutions in small quantities: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500" dirty="0"/>
              <a:t>           </a:t>
            </a:r>
            <a:r>
              <a:rPr lang="en-US" sz="2500" dirty="0">
                <a:solidFill>
                  <a:srgbClr val="FF0000"/>
                </a:solidFill>
              </a:rPr>
              <a:t> Al, </a:t>
            </a:r>
            <a:r>
              <a:rPr lang="en-US" sz="2500" dirty="0" err="1">
                <a:solidFill>
                  <a:srgbClr val="FF0000"/>
                </a:solidFill>
              </a:rPr>
              <a:t>Ti</a:t>
            </a:r>
            <a:r>
              <a:rPr lang="en-US" sz="2500" dirty="0">
                <a:solidFill>
                  <a:srgbClr val="FF0000"/>
                </a:solidFill>
              </a:rPr>
              <a:t> </a:t>
            </a:r>
            <a:r>
              <a:rPr lang="en-US" sz="2500" dirty="0">
                <a:solidFill>
                  <a:srgbClr val="FF0000"/>
                </a:solidFill>
                <a:sym typeface="Wingdings" panose="05000000000000000000" pitchFamily="2" charset="2"/>
              </a:rPr>
              <a:t> Si        </a:t>
            </a:r>
            <a:r>
              <a:rPr lang="en-US" sz="2500" dirty="0" err="1">
                <a:solidFill>
                  <a:srgbClr val="FF0000"/>
                </a:solidFill>
                <a:sym typeface="Wingdings" panose="05000000000000000000" pitchFamily="2" charset="2"/>
              </a:rPr>
              <a:t>Fe,Mn,Ca,Al</a:t>
            </a:r>
            <a:r>
              <a:rPr lang="en-US" sz="2500" dirty="0">
                <a:solidFill>
                  <a:srgbClr val="FF0000"/>
                </a:solidFill>
                <a:sym typeface="Wingdings" panose="05000000000000000000" pitchFamily="2" charset="2"/>
              </a:rPr>
              <a:t> Mg</a:t>
            </a:r>
            <a:endParaRPr lang="en-US" sz="2500" dirty="0">
              <a:solidFill>
                <a:srgbClr val="FF0000"/>
              </a:solidFill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16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7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xmlns="" id="{AC54D1A9-B64C-46ED-84D4-EE02501B567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33900" y="0"/>
            <a:ext cx="766922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D9D2EC0C-B465-4FF7-B5C1-BFE326B103FF}"/>
              </a:ext>
            </a:extLst>
          </p:cNvPr>
          <p:cNvSpPr/>
          <p:nvPr/>
        </p:nvSpPr>
        <p:spPr>
          <a:xfrm>
            <a:off x="2225222" y="1753497"/>
            <a:ext cx="17669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Mg</a:t>
            </a:r>
            <a:r>
              <a:rPr lang="en-US" baseline="-25000" dirty="0"/>
              <a:t>3</a:t>
            </a:r>
            <a:r>
              <a:rPr lang="en-US" dirty="0"/>
              <a:t>Si</a:t>
            </a:r>
            <a:r>
              <a:rPr lang="en-US" baseline="-25000" dirty="0"/>
              <a:t>4</a:t>
            </a:r>
            <a:r>
              <a:rPr lang="en-US" dirty="0"/>
              <a:t>O</a:t>
            </a:r>
            <a:r>
              <a:rPr lang="en-US" baseline="-25000" dirty="0"/>
              <a:t>10</a:t>
            </a:r>
            <a:r>
              <a:rPr lang="en-US" dirty="0"/>
              <a:t>(OH)</a:t>
            </a:r>
            <a:r>
              <a:rPr lang="en-US" baseline="-25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623989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2029D5AD-8348-4446-B191-6A9B6FE03F2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xmlns="" id="{A3F395A2-2B64-4749-BD93-2F159C7E1F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xmlns="" id="{5CF0135B-EAB8-4CA0-896C-2D897ECD28B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0B93DC-1FDC-4A0B-828F-1BD1727AF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017" y="253397"/>
            <a:ext cx="10925783" cy="127323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Formation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92C3387C-D24F-4737-8A37-1DC5CFF09C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4AE73E6-F501-434A-B8D8-6D03A61E8313}"/>
              </a:ext>
            </a:extLst>
          </p:cNvPr>
          <p:cNvSpPr txBox="1"/>
          <p:nvPr/>
        </p:nvSpPr>
        <p:spPr>
          <a:xfrm>
            <a:off x="606833" y="2152999"/>
            <a:ext cx="11407367" cy="470500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/>
              <a:t>Talc forms through the metamorphism of magnesian materials. </a:t>
            </a:r>
          </a:p>
          <a:p>
            <a:pPr marL="114300">
              <a:lnSpc>
                <a:spcPct val="90000"/>
              </a:lnSpc>
              <a:spcAft>
                <a:spcPts val="600"/>
              </a:spcAft>
            </a:pPr>
            <a:r>
              <a:rPr lang="en-US" sz="3000" dirty="0"/>
              <a:t>   This process is called </a:t>
            </a:r>
            <a:r>
              <a:rPr lang="en-US" sz="3000" u="sng" dirty="0"/>
              <a:t>talc carbonation</a:t>
            </a:r>
            <a:r>
              <a:rPr lang="en-US" sz="3000" dirty="0"/>
              <a:t> or </a:t>
            </a:r>
            <a:r>
              <a:rPr lang="en-US" sz="3000" u="sng" dirty="0" err="1"/>
              <a:t>steatization</a:t>
            </a:r>
            <a:r>
              <a:rPr lang="en-US" sz="3000" dirty="0"/>
              <a:t>.</a:t>
            </a:r>
            <a:endParaRPr lang="en-US" sz="1700" dirty="0"/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2400" dirty="0">
              <a:solidFill>
                <a:srgbClr val="FF0000"/>
              </a:solidFill>
              <a:hlinkClick r:id="rId3" tooltip="Serpentine subgroup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FF0000"/>
                </a:solidFill>
                <a:hlinkClick r:id="rId3" tooltip="Serpentine subgrou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(serpentine</a:t>
            </a:r>
            <a:r>
              <a:rPr lang="en-US" sz="2400" dirty="0">
                <a:solidFill>
                  <a:srgbClr val="FF0000"/>
                </a:solidFill>
              </a:rPr>
              <a:t>)2 Mg</a:t>
            </a:r>
            <a:r>
              <a:rPr lang="en-US" sz="2400" baseline="-25000" dirty="0">
                <a:solidFill>
                  <a:srgbClr val="FF0000"/>
                </a:solidFill>
              </a:rPr>
              <a:t>3</a:t>
            </a:r>
            <a:r>
              <a:rPr lang="en-US" sz="2400" dirty="0">
                <a:solidFill>
                  <a:srgbClr val="FF0000"/>
                </a:solidFill>
              </a:rPr>
              <a:t>Si</a:t>
            </a:r>
            <a:r>
              <a:rPr lang="en-US" sz="2400" baseline="-25000" dirty="0">
                <a:solidFill>
                  <a:srgbClr val="FF0000"/>
                </a:solidFill>
              </a:rPr>
              <a:t>2</a:t>
            </a:r>
            <a:r>
              <a:rPr lang="en-US" sz="2400" dirty="0">
                <a:solidFill>
                  <a:srgbClr val="FF0000"/>
                </a:solidFill>
              </a:rPr>
              <a:t>O</a:t>
            </a:r>
            <a:r>
              <a:rPr lang="en-US" sz="2400" baseline="-25000" dirty="0">
                <a:solidFill>
                  <a:srgbClr val="FF0000"/>
                </a:solidFill>
              </a:rPr>
              <a:t>5</a:t>
            </a:r>
            <a:r>
              <a:rPr lang="en-US" sz="2400" dirty="0">
                <a:solidFill>
                  <a:srgbClr val="FF0000"/>
                </a:solidFill>
              </a:rPr>
              <a:t>(OH)</a:t>
            </a:r>
            <a:r>
              <a:rPr lang="en-US" sz="2400" baseline="-25000" dirty="0">
                <a:solidFill>
                  <a:srgbClr val="FF0000"/>
                </a:solidFill>
              </a:rPr>
              <a:t>4</a:t>
            </a:r>
            <a:r>
              <a:rPr lang="en-US" sz="2400" dirty="0">
                <a:solidFill>
                  <a:srgbClr val="FF0000"/>
                </a:solidFill>
              </a:rPr>
              <a:t> + (</a:t>
            </a:r>
            <a:r>
              <a:rPr lang="en-US" sz="2400" dirty="0">
                <a:solidFill>
                  <a:srgbClr val="FF0000"/>
                </a:solidFill>
                <a:hlinkClick r:id="rId4" tooltip="Carbon dioxide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carbon dioxide</a:t>
            </a:r>
            <a:r>
              <a:rPr lang="en-US" sz="2400" dirty="0">
                <a:solidFill>
                  <a:srgbClr val="FF0000"/>
                </a:solidFill>
              </a:rPr>
              <a:t>)3CO</a:t>
            </a:r>
            <a:r>
              <a:rPr lang="en-US" sz="2400" baseline="-25000" dirty="0">
                <a:solidFill>
                  <a:srgbClr val="FF0000"/>
                </a:solidFill>
              </a:rPr>
              <a:t>2</a:t>
            </a:r>
            <a:r>
              <a:rPr lang="en-US" sz="2400" dirty="0">
                <a:solidFill>
                  <a:srgbClr val="FF0000"/>
                </a:solidFill>
              </a:rPr>
              <a:t> → 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FF0000"/>
                </a:solidFill>
              </a:rPr>
              <a:t>(talc)Mg</a:t>
            </a:r>
            <a:r>
              <a:rPr lang="en-US" sz="2400" baseline="-25000" dirty="0">
                <a:solidFill>
                  <a:srgbClr val="FF0000"/>
                </a:solidFill>
              </a:rPr>
              <a:t>3</a:t>
            </a:r>
            <a:r>
              <a:rPr lang="en-US" sz="2400" dirty="0">
                <a:solidFill>
                  <a:srgbClr val="FF0000"/>
                </a:solidFill>
              </a:rPr>
              <a:t>Si</a:t>
            </a:r>
            <a:r>
              <a:rPr lang="en-US" sz="2400" baseline="-25000" dirty="0">
                <a:solidFill>
                  <a:srgbClr val="FF0000"/>
                </a:solidFill>
              </a:rPr>
              <a:t>4</a:t>
            </a:r>
            <a:r>
              <a:rPr lang="en-US" sz="2400" dirty="0">
                <a:solidFill>
                  <a:srgbClr val="FF0000"/>
                </a:solidFill>
              </a:rPr>
              <a:t>O</a:t>
            </a:r>
            <a:r>
              <a:rPr lang="en-US" sz="2400" baseline="-25000" dirty="0">
                <a:solidFill>
                  <a:srgbClr val="FF0000"/>
                </a:solidFill>
              </a:rPr>
              <a:t>10</a:t>
            </a:r>
            <a:r>
              <a:rPr lang="en-US" sz="2400" dirty="0">
                <a:solidFill>
                  <a:srgbClr val="FF0000"/>
                </a:solidFill>
              </a:rPr>
              <a:t>(OH)</a:t>
            </a:r>
            <a:r>
              <a:rPr lang="en-US" sz="2400" baseline="-25000" dirty="0">
                <a:solidFill>
                  <a:srgbClr val="FF0000"/>
                </a:solidFill>
              </a:rPr>
              <a:t>2</a:t>
            </a:r>
            <a:r>
              <a:rPr lang="en-US" sz="2400" dirty="0">
                <a:solidFill>
                  <a:srgbClr val="FF0000"/>
                </a:solidFill>
              </a:rPr>
              <a:t> + (</a:t>
            </a:r>
            <a:r>
              <a:rPr lang="en-US" sz="2400" dirty="0">
                <a:solidFill>
                  <a:srgbClr val="FF0000"/>
                </a:solidFill>
                <a:hlinkClick r:id="rId5" tooltip="Magnesite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magnesite</a:t>
            </a:r>
            <a:r>
              <a:rPr lang="en-US" sz="2400" dirty="0">
                <a:solidFill>
                  <a:srgbClr val="FF0000"/>
                </a:solidFill>
              </a:rPr>
              <a:t>)3 MgCO</a:t>
            </a:r>
            <a:r>
              <a:rPr lang="en-US" sz="2400" baseline="-25000" dirty="0">
                <a:solidFill>
                  <a:srgbClr val="FF0000"/>
                </a:solidFill>
              </a:rPr>
              <a:t>3</a:t>
            </a:r>
            <a:r>
              <a:rPr lang="en-US" sz="2400" dirty="0">
                <a:solidFill>
                  <a:srgbClr val="FF0000"/>
                </a:solidFill>
              </a:rPr>
              <a:t> + (</a:t>
            </a:r>
            <a:r>
              <a:rPr lang="en-US" sz="2400" dirty="0">
                <a:solidFill>
                  <a:srgbClr val="FF0000"/>
                </a:solidFill>
                <a:hlinkClick r:id="rId6" tooltip="Water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water</a:t>
            </a:r>
            <a:r>
              <a:rPr lang="en-US" sz="2400" dirty="0">
                <a:solidFill>
                  <a:srgbClr val="FF0000"/>
                </a:solidFill>
              </a:rPr>
              <a:t>)3 H</a:t>
            </a:r>
            <a:r>
              <a:rPr lang="en-US" sz="2400" baseline="-25000" dirty="0">
                <a:solidFill>
                  <a:srgbClr val="FF0000"/>
                </a:solidFill>
              </a:rPr>
              <a:t>2</a:t>
            </a:r>
            <a:r>
              <a:rPr lang="en-US" sz="2400" dirty="0">
                <a:solidFill>
                  <a:srgbClr val="FF0000"/>
                </a:solidFill>
              </a:rPr>
              <a:t>O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/>
              <a:t>Another method of formation uses the reaction between dolomite and silica that commonly occurs in silica-rich metamorphic areas. 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2400" dirty="0">
              <a:solidFill>
                <a:srgbClr val="FF0000"/>
              </a:solidFill>
              <a:hlinkClick r:id="rId7" tooltip="Dolomite (mineral)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600" dirty="0">
                <a:solidFill>
                  <a:srgbClr val="FF0000"/>
                </a:solidFill>
                <a:hlinkClick r:id="rId7" tooltip="Dolomite (mineral)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(dolomite</a:t>
            </a:r>
            <a:r>
              <a:rPr lang="en-US" sz="2600" dirty="0">
                <a:solidFill>
                  <a:srgbClr val="FF0000"/>
                </a:solidFill>
              </a:rPr>
              <a:t>)3 </a:t>
            </a:r>
            <a:r>
              <a:rPr lang="en-US" sz="2600" dirty="0" err="1">
                <a:solidFill>
                  <a:srgbClr val="FF0000"/>
                </a:solidFill>
              </a:rPr>
              <a:t>CaMg</a:t>
            </a:r>
            <a:r>
              <a:rPr lang="en-US" sz="2600" dirty="0">
                <a:solidFill>
                  <a:srgbClr val="FF0000"/>
                </a:solidFill>
              </a:rPr>
              <a:t>(CO</a:t>
            </a:r>
            <a:r>
              <a:rPr lang="en-US" sz="2600" baseline="-25000" dirty="0">
                <a:solidFill>
                  <a:srgbClr val="FF0000"/>
                </a:solidFill>
              </a:rPr>
              <a:t>3</a:t>
            </a:r>
            <a:r>
              <a:rPr lang="en-US" sz="2600" dirty="0">
                <a:solidFill>
                  <a:srgbClr val="FF0000"/>
                </a:solidFill>
              </a:rPr>
              <a:t>)</a:t>
            </a:r>
            <a:r>
              <a:rPr lang="en-US" sz="2600" baseline="-25000" dirty="0">
                <a:solidFill>
                  <a:srgbClr val="FF0000"/>
                </a:solidFill>
              </a:rPr>
              <a:t>2</a:t>
            </a:r>
            <a:r>
              <a:rPr lang="en-US" sz="2600" dirty="0">
                <a:solidFill>
                  <a:srgbClr val="FF0000"/>
                </a:solidFill>
              </a:rPr>
              <a:t> + (</a:t>
            </a:r>
            <a:r>
              <a:rPr lang="en-US" sz="2600" dirty="0">
                <a:solidFill>
                  <a:srgbClr val="FF0000"/>
                </a:solidFill>
                <a:hlinkClick r:id="rId8" tooltip="Silicon dioxide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silica</a:t>
            </a:r>
            <a:r>
              <a:rPr lang="en-US" sz="2600" dirty="0">
                <a:solidFill>
                  <a:srgbClr val="FF0000"/>
                </a:solidFill>
              </a:rPr>
              <a:t>)4 SiO</a:t>
            </a:r>
            <a:r>
              <a:rPr lang="en-US" sz="2600" baseline="-25000" dirty="0">
                <a:solidFill>
                  <a:srgbClr val="FF0000"/>
                </a:solidFill>
              </a:rPr>
              <a:t>2</a:t>
            </a:r>
            <a:r>
              <a:rPr lang="en-US" sz="2600" dirty="0">
                <a:solidFill>
                  <a:srgbClr val="FF0000"/>
                </a:solidFill>
              </a:rPr>
              <a:t> + (</a:t>
            </a:r>
            <a:r>
              <a:rPr lang="en-US" sz="2600" u="sng" dirty="0">
                <a:solidFill>
                  <a:srgbClr val="FF0000"/>
                </a:solidFill>
              </a:rPr>
              <a:t>water</a:t>
            </a:r>
            <a:r>
              <a:rPr lang="en-US" sz="2600" dirty="0">
                <a:solidFill>
                  <a:srgbClr val="FF0000"/>
                </a:solidFill>
              </a:rPr>
              <a:t>)H</a:t>
            </a:r>
            <a:r>
              <a:rPr lang="en-US" sz="2600" baseline="-25000" dirty="0">
                <a:solidFill>
                  <a:srgbClr val="FF0000"/>
                </a:solidFill>
              </a:rPr>
              <a:t>2</a:t>
            </a:r>
            <a:r>
              <a:rPr lang="en-US" sz="2600" dirty="0">
                <a:solidFill>
                  <a:srgbClr val="FF0000"/>
                </a:solidFill>
              </a:rPr>
              <a:t>O → 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600" dirty="0">
                <a:solidFill>
                  <a:srgbClr val="FF0000"/>
                </a:solidFill>
              </a:rPr>
              <a:t>(talc)Mg</a:t>
            </a:r>
            <a:r>
              <a:rPr lang="en-US" sz="2600" baseline="-25000" dirty="0">
                <a:solidFill>
                  <a:srgbClr val="FF0000"/>
                </a:solidFill>
              </a:rPr>
              <a:t>3</a:t>
            </a:r>
            <a:r>
              <a:rPr lang="en-US" sz="2600" dirty="0">
                <a:solidFill>
                  <a:srgbClr val="FF0000"/>
                </a:solidFill>
              </a:rPr>
              <a:t>Si</a:t>
            </a:r>
            <a:r>
              <a:rPr lang="en-US" sz="2600" baseline="-25000" dirty="0">
                <a:solidFill>
                  <a:srgbClr val="FF0000"/>
                </a:solidFill>
              </a:rPr>
              <a:t>4</a:t>
            </a:r>
            <a:r>
              <a:rPr lang="en-US" sz="2600" dirty="0">
                <a:solidFill>
                  <a:srgbClr val="FF0000"/>
                </a:solidFill>
              </a:rPr>
              <a:t>O</a:t>
            </a:r>
            <a:r>
              <a:rPr lang="en-US" sz="2600" baseline="-25000" dirty="0">
                <a:solidFill>
                  <a:srgbClr val="FF0000"/>
                </a:solidFill>
              </a:rPr>
              <a:t>10</a:t>
            </a:r>
            <a:r>
              <a:rPr lang="en-US" sz="2600" dirty="0">
                <a:solidFill>
                  <a:srgbClr val="FF0000"/>
                </a:solidFill>
              </a:rPr>
              <a:t>(OH)</a:t>
            </a:r>
            <a:r>
              <a:rPr lang="en-US" sz="2600" baseline="-25000" dirty="0">
                <a:solidFill>
                  <a:srgbClr val="FF0000"/>
                </a:solidFill>
              </a:rPr>
              <a:t>2</a:t>
            </a:r>
            <a:r>
              <a:rPr lang="en-US" sz="2600" dirty="0">
                <a:solidFill>
                  <a:srgbClr val="FF0000"/>
                </a:solidFill>
              </a:rPr>
              <a:t> + (</a:t>
            </a:r>
            <a:r>
              <a:rPr lang="en-US" sz="2600" dirty="0">
                <a:solidFill>
                  <a:srgbClr val="FF0000"/>
                </a:solidFill>
                <a:hlinkClick r:id="rId9" tooltip="Calcite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calcite</a:t>
            </a:r>
            <a:r>
              <a:rPr lang="en-US" sz="2600" dirty="0">
                <a:solidFill>
                  <a:srgbClr val="FF0000"/>
                </a:solidFill>
              </a:rPr>
              <a:t>)3 CaCO</a:t>
            </a:r>
            <a:r>
              <a:rPr lang="en-US" sz="2600" baseline="-25000" dirty="0">
                <a:solidFill>
                  <a:srgbClr val="FF0000"/>
                </a:solidFill>
              </a:rPr>
              <a:t>3</a:t>
            </a:r>
            <a:r>
              <a:rPr lang="en-US" sz="2600" dirty="0">
                <a:solidFill>
                  <a:srgbClr val="FF0000"/>
                </a:solidFill>
              </a:rPr>
              <a:t> + (</a:t>
            </a:r>
            <a:r>
              <a:rPr lang="en-US" sz="2600" u="sng" dirty="0">
                <a:solidFill>
                  <a:srgbClr val="FF0000"/>
                </a:solidFill>
              </a:rPr>
              <a:t>carbon dioxide</a:t>
            </a:r>
            <a:r>
              <a:rPr lang="en-US" sz="2600" dirty="0">
                <a:solidFill>
                  <a:srgbClr val="FF0000"/>
                </a:solidFill>
              </a:rPr>
              <a:t>)3 CO</a:t>
            </a:r>
            <a:r>
              <a:rPr lang="en-US" sz="2600" baseline="-25000" dirty="0">
                <a:solidFill>
                  <a:srgbClr val="FF0000"/>
                </a:solidFill>
              </a:rPr>
              <a:t>2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900" dirty="0">
              <a:highlight>
                <a:srgbClr val="FF0000"/>
              </a:highlight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/>
              <a:t>Talc is found in </a:t>
            </a:r>
            <a:r>
              <a:rPr lang="en-US" sz="3000" u="sng" dirty="0"/>
              <a:t>~2000MA ultramafic rock </a:t>
            </a:r>
            <a:r>
              <a:rPr lang="en-US" sz="3000" dirty="0"/>
              <a:t>and near convergent plate  boundaries.</a:t>
            </a:r>
            <a:endParaRPr lang="en-US" sz="1900" dirty="0"/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/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/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/>
          </a:p>
        </p:txBody>
      </p:sp>
      <p:pic>
        <p:nvPicPr>
          <p:cNvPr id="5122" name="Picture 2" descr="Image result for serpentine">
            <a:extLst>
              <a:ext uri="{FF2B5EF4-FFF2-40B4-BE49-F238E27FC236}">
                <a16:creationId xmlns:a16="http://schemas.microsoft.com/office/drawing/2014/main" xmlns="" id="{7F120703-64BF-4113-A261-6B0CBA8D95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7900" y="-8728"/>
            <a:ext cx="1405443" cy="825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Image result for pyroxene">
            <a:extLst>
              <a:ext uri="{FF2B5EF4-FFF2-40B4-BE49-F238E27FC236}">
                <a16:creationId xmlns:a16="http://schemas.microsoft.com/office/drawing/2014/main" xmlns="" id="{62BB0AAD-E5E5-4EF9-BD67-34BB5609D2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437" y="816716"/>
            <a:ext cx="1405443" cy="923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Image result for amphibole">
            <a:extLst>
              <a:ext uri="{FF2B5EF4-FFF2-40B4-BE49-F238E27FC236}">
                <a16:creationId xmlns:a16="http://schemas.microsoft.com/office/drawing/2014/main" xmlns="" id="{B2C51FE3-48CF-40E3-959F-94CB5E5EB9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343" y="0"/>
            <a:ext cx="1133246" cy="842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Image result for olivine">
            <a:extLst>
              <a:ext uri="{FF2B5EF4-FFF2-40B4-BE49-F238E27FC236}">
                <a16:creationId xmlns:a16="http://schemas.microsoft.com/office/drawing/2014/main" xmlns="" id="{EE1FCE1F-5D41-4C33-8F92-A8466CDD95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7467" y="842810"/>
            <a:ext cx="1212277" cy="897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4" name="Picture 14" descr="Image result for arrow right">
            <a:extLst>
              <a:ext uri="{FF2B5EF4-FFF2-40B4-BE49-F238E27FC236}">
                <a16:creationId xmlns:a16="http://schemas.microsoft.com/office/drawing/2014/main" xmlns="" id="{DCA18252-5912-4850-97B9-CE881C3848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6208" y="477459"/>
            <a:ext cx="721630" cy="751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6" name="Picture 16" descr="Image result for talc">
            <a:extLst>
              <a:ext uri="{FF2B5EF4-FFF2-40B4-BE49-F238E27FC236}">
                <a16:creationId xmlns:a16="http://schemas.microsoft.com/office/drawing/2014/main" xmlns="" id="{3D38BA07-A2BF-4B26-8EA4-E84F84D29D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5644" y="19562"/>
            <a:ext cx="2198156" cy="1646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40" name="Picture 20" descr="Image result for h20">
            <a:extLst>
              <a:ext uri="{FF2B5EF4-FFF2-40B4-BE49-F238E27FC236}">
                <a16:creationId xmlns:a16="http://schemas.microsoft.com/office/drawing/2014/main" xmlns="" id="{22E49D65-41A0-4891-A8CE-8AE1D6F381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3125" y="1"/>
            <a:ext cx="1359020" cy="865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8" name="Picture 18" descr="Image result for CO2">
            <a:extLst>
              <a:ext uri="{FF2B5EF4-FFF2-40B4-BE49-F238E27FC236}">
                <a16:creationId xmlns:a16="http://schemas.microsoft.com/office/drawing/2014/main" xmlns="" id="{5377154F-A21C-4D1E-8B9B-99943FAADD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3125" y="774925"/>
            <a:ext cx="1371332" cy="932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42" name="Picture 22" descr="Image result for plus symbol">
            <a:extLst>
              <a:ext uri="{FF2B5EF4-FFF2-40B4-BE49-F238E27FC236}">
                <a16:creationId xmlns:a16="http://schemas.microsoft.com/office/drawing/2014/main" xmlns="" id="{2A298BC3-3FDA-41E2-968C-219780C060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669" y="477459"/>
            <a:ext cx="670589" cy="685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0928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9">
            <a:extLst>
              <a:ext uri="{FF2B5EF4-FFF2-40B4-BE49-F238E27FC236}">
                <a16:creationId xmlns:a16="http://schemas.microsoft.com/office/drawing/2014/main" xmlns="" id="{0288C6B4-AFC3-407F-A595-EFFD38D4CCA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2" name="Freeform: Shape 11">
            <a:extLst>
              <a:ext uri="{FF2B5EF4-FFF2-40B4-BE49-F238E27FC236}">
                <a16:creationId xmlns:a16="http://schemas.microsoft.com/office/drawing/2014/main" xmlns="" id="{CF236821-17FE-429B-8D2C-08E13A64EA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0"/>
            <a:ext cx="4455673" cy="6858000"/>
          </a:xfrm>
          <a:custGeom>
            <a:avLst/>
            <a:gdLst>
              <a:gd name="connsiteX0" fmla="*/ 0 w 4455673"/>
              <a:gd name="connsiteY0" fmla="*/ 0 h 6858000"/>
              <a:gd name="connsiteX1" fmla="*/ 3242695 w 4455673"/>
              <a:gd name="connsiteY1" fmla="*/ 0 h 6858000"/>
              <a:gd name="connsiteX2" fmla="*/ 3305678 w 4455673"/>
              <a:gd name="connsiteY2" fmla="*/ 69271 h 6858000"/>
              <a:gd name="connsiteX3" fmla="*/ 4455673 w 4455673"/>
              <a:gd name="connsiteY3" fmla="*/ 3429000 h 6858000"/>
              <a:gd name="connsiteX4" fmla="*/ 3305678 w 4455673"/>
              <a:gd name="connsiteY4" fmla="*/ 6788730 h 6858000"/>
              <a:gd name="connsiteX5" fmla="*/ 3242695 w 4455673"/>
              <a:gd name="connsiteY5" fmla="*/ 6858000 h 6858000"/>
              <a:gd name="connsiteX6" fmla="*/ 0 w 4455673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5673" h="6858000">
                <a:moveTo>
                  <a:pt x="0" y="0"/>
                </a:moveTo>
                <a:lnTo>
                  <a:pt x="3242695" y="0"/>
                </a:lnTo>
                <a:lnTo>
                  <a:pt x="3305678" y="69271"/>
                </a:lnTo>
                <a:cubicBezTo>
                  <a:pt x="4016204" y="929100"/>
                  <a:pt x="4455673" y="2116944"/>
                  <a:pt x="4455673" y="3429000"/>
                </a:cubicBezTo>
                <a:cubicBezTo>
                  <a:pt x="4455673" y="4741056"/>
                  <a:pt x="4016204" y="5928900"/>
                  <a:pt x="3305678" y="6788730"/>
                </a:cubicBezTo>
                <a:lnTo>
                  <a:pt x="3242695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3" name="Freeform: Shape 13">
            <a:extLst>
              <a:ext uri="{FF2B5EF4-FFF2-40B4-BE49-F238E27FC236}">
                <a16:creationId xmlns:a16="http://schemas.microsoft.com/office/drawing/2014/main" xmlns="" id="{C0BDBCD2-E081-43AB-9119-C55465E597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446529" cy="6858000"/>
          </a:xfrm>
          <a:custGeom>
            <a:avLst/>
            <a:gdLst>
              <a:gd name="connsiteX0" fmla="*/ 0 w 4446529"/>
              <a:gd name="connsiteY0" fmla="*/ 0 h 6858000"/>
              <a:gd name="connsiteX1" fmla="*/ 3233551 w 4446529"/>
              <a:gd name="connsiteY1" fmla="*/ 0 h 6858000"/>
              <a:gd name="connsiteX2" fmla="*/ 3296534 w 4446529"/>
              <a:gd name="connsiteY2" fmla="*/ 69271 h 6858000"/>
              <a:gd name="connsiteX3" fmla="*/ 4446529 w 4446529"/>
              <a:gd name="connsiteY3" fmla="*/ 3429000 h 6858000"/>
              <a:gd name="connsiteX4" fmla="*/ 3296534 w 4446529"/>
              <a:gd name="connsiteY4" fmla="*/ 6788730 h 6858000"/>
              <a:gd name="connsiteX5" fmla="*/ 3233551 w 4446529"/>
              <a:gd name="connsiteY5" fmla="*/ 6858000 h 6858000"/>
              <a:gd name="connsiteX6" fmla="*/ 0 w 444652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46529" h="6858000">
                <a:moveTo>
                  <a:pt x="0" y="0"/>
                </a:moveTo>
                <a:lnTo>
                  <a:pt x="3233551" y="0"/>
                </a:lnTo>
                <a:lnTo>
                  <a:pt x="3296534" y="69271"/>
                </a:lnTo>
                <a:cubicBezTo>
                  <a:pt x="4007060" y="929100"/>
                  <a:pt x="4446529" y="2116944"/>
                  <a:pt x="4446529" y="3429000"/>
                </a:cubicBezTo>
                <a:cubicBezTo>
                  <a:pt x="4446529" y="4741056"/>
                  <a:pt x="4007060" y="5928900"/>
                  <a:pt x="3296534" y="6788730"/>
                </a:cubicBezTo>
                <a:lnTo>
                  <a:pt x="3233551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935A49D-F195-48FE-8AFA-3A9F3121E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3438144" cy="123901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Production Distribution</a:t>
            </a:r>
          </a:p>
        </p:txBody>
      </p:sp>
      <p:sp>
        <p:nvSpPr>
          <p:cNvPr id="34" name="Rectangle 15">
            <a:extLst>
              <a:ext uri="{FF2B5EF4-FFF2-40B4-BE49-F238E27FC236}">
                <a16:creationId xmlns:a16="http://schemas.microsoft.com/office/drawing/2014/main" xmlns="" id="{98E79BE4-34FE-485A-98A5-92CE8F7C47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426546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5" name="Rectangle 17">
            <a:extLst>
              <a:ext uri="{FF2B5EF4-FFF2-40B4-BE49-F238E27FC236}">
                <a16:creationId xmlns:a16="http://schemas.microsoft.com/office/drawing/2014/main" xmlns="" id="{7A5F0580-5EE9-419F-96EE-B6529EF6E7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95893" y="2443480"/>
            <a:ext cx="338328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57909A5-FD7F-40FB-9CC2-F0296E158E20}"/>
              </a:ext>
            </a:extLst>
          </p:cNvPr>
          <p:cNvSpPr txBox="1"/>
          <p:nvPr/>
        </p:nvSpPr>
        <p:spPr>
          <a:xfrm>
            <a:off x="371094" y="2718054"/>
            <a:ext cx="3438906" cy="3207258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China ~30%  </a:t>
            </a: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   (2.2M </a:t>
            </a:r>
            <a:r>
              <a:rPr lang="en-US" sz="2800" dirty="0" err="1"/>
              <a:t>tonnes</a:t>
            </a:r>
            <a:r>
              <a:rPr lang="en-US" sz="2800" dirty="0"/>
              <a:t>/</a:t>
            </a:r>
            <a:r>
              <a:rPr lang="en-US" sz="2800" dirty="0" err="1"/>
              <a:t>yr</a:t>
            </a:r>
            <a:r>
              <a:rPr lang="en-US" sz="2800" dirty="0"/>
              <a:t>)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Brazil ~12%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India ~11%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United States ~9%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France ~6%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Finland ~4%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A4573DE-8D34-4C2D-8CA6-B9C7E5D1E0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2950" y="1"/>
            <a:ext cx="763905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582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xmlns="" id="{0288C6B4-AFC3-407F-A595-EFFD38D4CCA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Freeform: Shape 72">
            <a:extLst>
              <a:ext uri="{FF2B5EF4-FFF2-40B4-BE49-F238E27FC236}">
                <a16:creationId xmlns:a16="http://schemas.microsoft.com/office/drawing/2014/main" xmlns="" id="{CF236821-17FE-429B-8D2C-08E13A64EA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0"/>
            <a:ext cx="4455673" cy="6858000"/>
          </a:xfrm>
          <a:custGeom>
            <a:avLst/>
            <a:gdLst>
              <a:gd name="connsiteX0" fmla="*/ 0 w 4455673"/>
              <a:gd name="connsiteY0" fmla="*/ 0 h 6858000"/>
              <a:gd name="connsiteX1" fmla="*/ 3242695 w 4455673"/>
              <a:gd name="connsiteY1" fmla="*/ 0 h 6858000"/>
              <a:gd name="connsiteX2" fmla="*/ 3305678 w 4455673"/>
              <a:gd name="connsiteY2" fmla="*/ 69271 h 6858000"/>
              <a:gd name="connsiteX3" fmla="*/ 4455673 w 4455673"/>
              <a:gd name="connsiteY3" fmla="*/ 3429000 h 6858000"/>
              <a:gd name="connsiteX4" fmla="*/ 3305678 w 4455673"/>
              <a:gd name="connsiteY4" fmla="*/ 6788730 h 6858000"/>
              <a:gd name="connsiteX5" fmla="*/ 3242695 w 4455673"/>
              <a:gd name="connsiteY5" fmla="*/ 6858000 h 6858000"/>
              <a:gd name="connsiteX6" fmla="*/ 0 w 4455673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5673" h="6858000">
                <a:moveTo>
                  <a:pt x="0" y="0"/>
                </a:moveTo>
                <a:lnTo>
                  <a:pt x="3242695" y="0"/>
                </a:lnTo>
                <a:lnTo>
                  <a:pt x="3305678" y="69271"/>
                </a:lnTo>
                <a:cubicBezTo>
                  <a:pt x="4016204" y="929100"/>
                  <a:pt x="4455673" y="2116944"/>
                  <a:pt x="4455673" y="3429000"/>
                </a:cubicBezTo>
                <a:cubicBezTo>
                  <a:pt x="4455673" y="4741056"/>
                  <a:pt x="4016204" y="5928900"/>
                  <a:pt x="3305678" y="6788730"/>
                </a:cubicBezTo>
                <a:lnTo>
                  <a:pt x="3242695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75" name="Freeform: Shape 74">
            <a:extLst>
              <a:ext uri="{FF2B5EF4-FFF2-40B4-BE49-F238E27FC236}">
                <a16:creationId xmlns:a16="http://schemas.microsoft.com/office/drawing/2014/main" xmlns="" id="{C0BDBCD2-E081-43AB-9119-C55465E597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446529" cy="6858000"/>
          </a:xfrm>
          <a:custGeom>
            <a:avLst/>
            <a:gdLst>
              <a:gd name="connsiteX0" fmla="*/ 0 w 4446529"/>
              <a:gd name="connsiteY0" fmla="*/ 0 h 6858000"/>
              <a:gd name="connsiteX1" fmla="*/ 3233551 w 4446529"/>
              <a:gd name="connsiteY1" fmla="*/ 0 h 6858000"/>
              <a:gd name="connsiteX2" fmla="*/ 3296534 w 4446529"/>
              <a:gd name="connsiteY2" fmla="*/ 69271 h 6858000"/>
              <a:gd name="connsiteX3" fmla="*/ 4446529 w 4446529"/>
              <a:gd name="connsiteY3" fmla="*/ 3429000 h 6858000"/>
              <a:gd name="connsiteX4" fmla="*/ 3296534 w 4446529"/>
              <a:gd name="connsiteY4" fmla="*/ 6788730 h 6858000"/>
              <a:gd name="connsiteX5" fmla="*/ 3233551 w 4446529"/>
              <a:gd name="connsiteY5" fmla="*/ 6858000 h 6858000"/>
              <a:gd name="connsiteX6" fmla="*/ 0 w 444652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46529" h="6858000">
                <a:moveTo>
                  <a:pt x="0" y="0"/>
                </a:moveTo>
                <a:lnTo>
                  <a:pt x="3233551" y="0"/>
                </a:lnTo>
                <a:lnTo>
                  <a:pt x="3296534" y="69271"/>
                </a:lnTo>
                <a:cubicBezTo>
                  <a:pt x="4007060" y="929100"/>
                  <a:pt x="4446529" y="2116944"/>
                  <a:pt x="4446529" y="3429000"/>
                </a:cubicBezTo>
                <a:cubicBezTo>
                  <a:pt x="4446529" y="4741056"/>
                  <a:pt x="4007060" y="5928900"/>
                  <a:pt x="3296534" y="6788730"/>
                </a:cubicBezTo>
                <a:lnTo>
                  <a:pt x="3233551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F23850-9A78-4ADA-9E9D-8A62F2E92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3438144" cy="1239012"/>
          </a:xfrm>
        </p:spPr>
        <p:txBody>
          <a:bodyPr anchor="ctr">
            <a:normAutofit/>
          </a:bodyPr>
          <a:lstStyle/>
          <a:p>
            <a:r>
              <a:rPr lang="en-US" sz="3200" dirty="0"/>
              <a:t>Uses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xmlns="" id="{98E79BE4-34FE-485A-98A5-92CE8F7C47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426546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xmlns="" id="{7A5F0580-5EE9-419F-96EE-B6529EF6E7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95893" y="2443480"/>
            <a:ext cx="338328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D843256-C6C9-42FA-8C71-103A246F67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4" y="2718054"/>
            <a:ext cx="3438906" cy="3207258"/>
          </a:xfrm>
        </p:spPr>
        <p:txBody>
          <a:bodyPr anchor="t">
            <a:noAutofit/>
          </a:bodyPr>
          <a:lstStyle/>
          <a:p>
            <a:r>
              <a:rPr lang="en-US" sz="2400" dirty="0"/>
              <a:t>In it’s powdered form talc absorbs moisture well. </a:t>
            </a:r>
          </a:p>
          <a:p>
            <a:r>
              <a:rPr lang="en-US" sz="2400" dirty="0"/>
              <a:t>Often used as a filler in plastics and ceramics.</a:t>
            </a:r>
          </a:p>
          <a:p>
            <a:r>
              <a:rPr lang="en-US" sz="2400" dirty="0"/>
              <a:t>Due to its unusual softness it reduces friction between materials such as mechanical parts. (E.g. painting tools/sprays)</a:t>
            </a:r>
          </a:p>
        </p:txBody>
      </p:sp>
      <p:pic>
        <p:nvPicPr>
          <p:cNvPr id="6146" name="Picture 2" descr="uses of talc">
            <a:extLst>
              <a:ext uri="{FF2B5EF4-FFF2-40B4-BE49-F238E27FC236}">
                <a16:creationId xmlns:a16="http://schemas.microsoft.com/office/drawing/2014/main" xmlns="" id="{8D0708ED-1CF6-469E-88AB-32ADA04836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17623" y="651283"/>
            <a:ext cx="6712610" cy="5299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DB805AE5-4154-4B69-957F-6C861723C60F}"/>
              </a:ext>
            </a:extLst>
          </p:cNvPr>
          <p:cNvSpPr/>
          <p:nvPr/>
        </p:nvSpPr>
        <p:spPr>
          <a:xfrm>
            <a:off x="9372600" y="5156200"/>
            <a:ext cx="1854200" cy="4699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431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2029D5AD-8348-4446-B191-6A9B6FE03F2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xmlns="" id="{A3F395A2-2B64-4749-BD93-2F159C7E1F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xmlns="" id="{5CF0135B-EAB8-4CA0-896C-2D897ECD28B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A886BD-E72E-4CF5-9FE9-C4FDD57A0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 dirty="0"/>
              <a:t>Mining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92C3387C-D24F-4737-8A37-1DC5CFF09C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6F8E7FF-3C6E-4C02-B6AE-F800A4066F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78024"/>
            <a:ext cx="10515600" cy="36941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2400" dirty="0"/>
              <a:t>Texan Talc Mine:</a:t>
            </a:r>
          </a:p>
          <a:p>
            <a:pPr marL="0" indent="0">
              <a:buNone/>
            </a:pPr>
            <a:r>
              <a:rPr lang="en-US" sz="2400" dirty="0">
                <a:hlinkClick r:id="rId3"/>
              </a:rPr>
              <a:t>https://www.youtube.com/watch?v=bOKeZBzFnf8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Afghan insurgency:</a:t>
            </a:r>
            <a:endParaRPr lang="en-US" sz="2400" dirty="0">
              <a:hlinkClick r:id="rId4"/>
            </a:endParaRPr>
          </a:p>
          <a:p>
            <a:pPr marL="0" indent="0">
              <a:buNone/>
            </a:pPr>
            <a:r>
              <a:rPr lang="en-US" sz="2400" dirty="0">
                <a:hlinkClick r:id="rId4"/>
              </a:rPr>
              <a:t>https://www.youtube.com/watch?v=z9acG6aWCoI</a:t>
            </a:r>
            <a:endParaRPr lang="en-US" sz="2200" dirty="0"/>
          </a:p>
        </p:txBody>
      </p:sp>
      <p:pic>
        <p:nvPicPr>
          <p:cNvPr id="9218" name="Picture 2">
            <a:extLst>
              <a:ext uri="{FF2B5EF4-FFF2-40B4-BE49-F238E27FC236}">
                <a16:creationId xmlns:a16="http://schemas.microsoft.com/office/drawing/2014/main" xmlns="" id="{5B93396D-0927-4531-8E53-102E9A356D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2026473"/>
            <a:ext cx="3541776" cy="1899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Image result for talc mine">
            <a:extLst>
              <a:ext uri="{FF2B5EF4-FFF2-40B4-BE49-F238E27FC236}">
                <a16:creationId xmlns:a16="http://schemas.microsoft.com/office/drawing/2014/main" xmlns="" id="{295D6D92-26CC-4D7A-8E72-7CBD4AED37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4330699"/>
            <a:ext cx="3482658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7788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22" name="Rectangle 86">
            <a:extLst>
              <a:ext uri="{FF2B5EF4-FFF2-40B4-BE49-F238E27FC236}">
                <a16:creationId xmlns:a16="http://schemas.microsoft.com/office/drawing/2014/main" xmlns="" id="{560AFAAC-EA6C-45A9-9E03-C9C9F0193B4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02" name="Picture 6" descr="Image result for mafia movie cocaine scene scarface">
            <a:extLst>
              <a:ext uri="{FF2B5EF4-FFF2-40B4-BE49-F238E27FC236}">
                <a16:creationId xmlns:a16="http://schemas.microsoft.com/office/drawing/2014/main" xmlns="" id="{6045E1EE-71F4-40D4-96E3-EB425D97B51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56" r="24356"/>
          <a:stretch/>
        </p:blipFill>
        <p:spPr bwMode="auto">
          <a:xfrm>
            <a:off x="4883022" y="10"/>
            <a:ext cx="7308978" cy="6857990"/>
          </a:xfrm>
          <a:custGeom>
            <a:avLst/>
            <a:gdLst>
              <a:gd name="connsiteX0" fmla="*/ 0 w 7308978"/>
              <a:gd name="connsiteY0" fmla="*/ 0 h 6858000"/>
              <a:gd name="connsiteX1" fmla="*/ 7308978 w 7308978"/>
              <a:gd name="connsiteY1" fmla="*/ 0 h 6858000"/>
              <a:gd name="connsiteX2" fmla="*/ 7308978 w 7308978"/>
              <a:gd name="connsiteY2" fmla="*/ 6858000 h 6858000"/>
              <a:gd name="connsiteX3" fmla="*/ 0 w 7308978"/>
              <a:gd name="connsiteY3" fmla="*/ 6858000 h 6858000"/>
              <a:gd name="connsiteX4" fmla="*/ 62983 w 7308978"/>
              <a:gd name="connsiteY4" fmla="*/ 6788730 h 6858000"/>
              <a:gd name="connsiteX5" fmla="*/ 1212978 w 7308978"/>
              <a:gd name="connsiteY5" fmla="*/ 3429000 h 6858000"/>
              <a:gd name="connsiteX6" fmla="*/ 62983 w 7308978"/>
              <a:gd name="connsiteY6" fmla="*/ 6927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08978" h="6858000">
                <a:moveTo>
                  <a:pt x="0" y="0"/>
                </a:moveTo>
                <a:lnTo>
                  <a:pt x="7308978" y="0"/>
                </a:lnTo>
                <a:lnTo>
                  <a:pt x="7308978" y="6858000"/>
                </a:lnTo>
                <a:lnTo>
                  <a:pt x="0" y="6858000"/>
                </a:lnTo>
                <a:lnTo>
                  <a:pt x="62983" y="6788730"/>
                </a:lnTo>
                <a:cubicBezTo>
                  <a:pt x="773509" y="5928900"/>
                  <a:pt x="1212978" y="4741056"/>
                  <a:pt x="1212978" y="3429000"/>
                </a:cubicBezTo>
                <a:cubicBezTo>
                  <a:pt x="1212978" y="2116944"/>
                  <a:pt x="773509" y="929100"/>
                  <a:pt x="62983" y="69271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4123" name="Freeform: Shape 88">
            <a:extLst>
              <a:ext uri="{FF2B5EF4-FFF2-40B4-BE49-F238E27FC236}">
                <a16:creationId xmlns:a16="http://schemas.microsoft.com/office/drawing/2014/main" xmlns="" id="{83549E37-C86B-4401-90BD-D8BF83859F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6096001" cy="6858000"/>
          </a:xfrm>
          <a:custGeom>
            <a:avLst/>
            <a:gdLst>
              <a:gd name="connsiteX0" fmla="*/ 0 w 6096001"/>
              <a:gd name="connsiteY0" fmla="*/ 0 h 6858000"/>
              <a:gd name="connsiteX1" fmla="*/ 4883023 w 6096001"/>
              <a:gd name="connsiteY1" fmla="*/ 0 h 6858000"/>
              <a:gd name="connsiteX2" fmla="*/ 4946006 w 6096001"/>
              <a:gd name="connsiteY2" fmla="*/ 69271 h 6858000"/>
              <a:gd name="connsiteX3" fmla="*/ 6096001 w 6096001"/>
              <a:gd name="connsiteY3" fmla="*/ 3429000 h 6858000"/>
              <a:gd name="connsiteX4" fmla="*/ 4946006 w 6096001"/>
              <a:gd name="connsiteY4" fmla="*/ 6788730 h 6858000"/>
              <a:gd name="connsiteX5" fmla="*/ 4883023 w 6096001"/>
              <a:gd name="connsiteY5" fmla="*/ 6858000 h 6858000"/>
              <a:gd name="connsiteX6" fmla="*/ 0 w 609600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1" h="6858000">
                <a:moveTo>
                  <a:pt x="0" y="0"/>
                </a:moveTo>
                <a:lnTo>
                  <a:pt x="4883023" y="0"/>
                </a:lnTo>
                <a:lnTo>
                  <a:pt x="4946006" y="69271"/>
                </a:lnTo>
                <a:cubicBezTo>
                  <a:pt x="5656532" y="929100"/>
                  <a:pt x="6096001" y="2116944"/>
                  <a:pt x="6096001" y="3429000"/>
                </a:cubicBezTo>
                <a:cubicBezTo>
                  <a:pt x="6096001" y="4741056"/>
                  <a:pt x="5656532" y="5928900"/>
                  <a:pt x="4946006" y="6788730"/>
                </a:cubicBezTo>
                <a:lnTo>
                  <a:pt x="4883023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4124" name="Freeform: Shape 90">
            <a:extLst>
              <a:ext uri="{FF2B5EF4-FFF2-40B4-BE49-F238E27FC236}">
                <a16:creationId xmlns:a16="http://schemas.microsoft.com/office/drawing/2014/main" xmlns="" id="{8A17784E-76D8-4521-A77D-0D2EBB9230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6086857" cy="6858000"/>
          </a:xfrm>
          <a:custGeom>
            <a:avLst/>
            <a:gdLst>
              <a:gd name="connsiteX0" fmla="*/ 0 w 6086857"/>
              <a:gd name="connsiteY0" fmla="*/ 0 h 6858000"/>
              <a:gd name="connsiteX1" fmla="*/ 4873879 w 6086857"/>
              <a:gd name="connsiteY1" fmla="*/ 0 h 6858000"/>
              <a:gd name="connsiteX2" fmla="*/ 4936862 w 6086857"/>
              <a:gd name="connsiteY2" fmla="*/ 69271 h 6858000"/>
              <a:gd name="connsiteX3" fmla="*/ 6086857 w 6086857"/>
              <a:gd name="connsiteY3" fmla="*/ 3429000 h 6858000"/>
              <a:gd name="connsiteX4" fmla="*/ 4936862 w 6086857"/>
              <a:gd name="connsiteY4" fmla="*/ 6788730 h 6858000"/>
              <a:gd name="connsiteX5" fmla="*/ 4873879 w 6086857"/>
              <a:gd name="connsiteY5" fmla="*/ 6858000 h 6858000"/>
              <a:gd name="connsiteX6" fmla="*/ 0 w 608685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86857" h="6858000">
                <a:moveTo>
                  <a:pt x="0" y="0"/>
                </a:moveTo>
                <a:lnTo>
                  <a:pt x="4873879" y="0"/>
                </a:lnTo>
                <a:lnTo>
                  <a:pt x="4936862" y="69271"/>
                </a:lnTo>
                <a:cubicBezTo>
                  <a:pt x="5647388" y="929100"/>
                  <a:pt x="6086857" y="2116944"/>
                  <a:pt x="6086857" y="3429000"/>
                </a:cubicBezTo>
                <a:cubicBezTo>
                  <a:pt x="6086857" y="4741056"/>
                  <a:pt x="5647388" y="5928900"/>
                  <a:pt x="4936862" y="6788730"/>
                </a:cubicBezTo>
                <a:lnTo>
                  <a:pt x="487387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168B1F-FD13-41FE-8624-D0AE1E688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904" y="856488"/>
            <a:ext cx="4992624" cy="1243584"/>
          </a:xfrm>
        </p:spPr>
        <p:txBody>
          <a:bodyPr anchor="ctr">
            <a:normAutofit/>
          </a:bodyPr>
          <a:lstStyle/>
          <a:p>
            <a:r>
              <a:rPr lang="en-US" sz="3400"/>
              <a:t>Health Risks</a:t>
            </a:r>
          </a:p>
        </p:txBody>
      </p:sp>
      <p:sp>
        <p:nvSpPr>
          <p:cNvPr id="4125" name="Rectangle 92">
            <a:extLst>
              <a:ext uri="{FF2B5EF4-FFF2-40B4-BE49-F238E27FC236}">
                <a16:creationId xmlns:a16="http://schemas.microsoft.com/office/drawing/2014/main" xmlns="" id="{C0036C6B-F09C-4EAB-AE02-8D056EE748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124325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126" name="Rectangle 94">
            <a:extLst>
              <a:ext uri="{FF2B5EF4-FFF2-40B4-BE49-F238E27FC236}">
                <a16:creationId xmlns:a16="http://schemas.microsoft.com/office/drawing/2014/main" xmlns="" id="{FC8D5885-2804-4D3C-BE31-902E4D3279B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37769" y="2195336"/>
            <a:ext cx="498348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079CFC0-9058-4866-8AB0-C25EA0051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8328" y="2421349"/>
            <a:ext cx="5065776" cy="4309651"/>
          </a:xfrm>
        </p:spPr>
        <p:txBody>
          <a:bodyPr anchor="t">
            <a:noAutofit/>
          </a:bodyPr>
          <a:lstStyle/>
          <a:p>
            <a:r>
              <a:rPr lang="en-US" sz="2400" dirty="0"/>
              <a:t>A study by the US National Toxicology Program ‘proved’ it cancerous.</a:t>
            </a:r>
          </a:p>
          <a:p>
            <a:r>
              <a:rPr lang="en-US" sz="2400" dirty="0"/>
              <a:t>Often used to dilute recreational drugs.</a:t>
            </a:r>
          </a:p>
          <a:p>
            <a:r>
              <a:rPr lang="en-US" sz="2400" dirty="0"/>
              <a:t>At 1000mg/m</a:t>
            </a:r>
            <a:r>
              <a:rPr lang="en-US" sz="2400" baseline="30000" dirty="0"/>
              <a:t>3</a:t>
            </a:r>
            <a:r>
              <a:rPr lang="en-US" sz="2400" i="1" dirty="0"/>
              <a:t> </a:t>
            </a:r>
            <a:r>
              <a:rPr lang="en-US" sz="2400" dirty="0"/>
              <a:t>talc inhalation is considered lethal. Swallowing in large quantities is harmful.</a:t>
            </a:r>
          </a:p>
          <a:p>
            <a:r>
              <a:rPr lang="en-US" sz="2400" dirty="0"/>
              <a:t>Talc is often found near serpentine and amphiboles, risking exposure or contamination by asbestos. </a:t>
            </a:r>
          </a:p>
          <a:p>
            <a:endParaRPr lang="en-US" baseline="30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7A4B317-6E4F-4C8E-AF66-B5B0DBD45042}"/>
              </a:ext>
            </a:extLst>
          </p:cNvPr>
          <p:cNvSpPr txBox="1"/>
          <p:nvPr/>
        </p:nvSpPr>
        <p:spPr>
          <a:xfrm>
            <a:off x="2483105" y="1438576"/>
            <a:ext cx="3987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https://www.dovemed.com/healthy-living/first-aid/first-aid-talcum-powder-poisoning/</a:t>
            </a:r>
            <a:endParaRPr lang="en-US" sz="16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807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0B52BE-6BD9-4939-A8CC-3794A7C4E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6968" y="1472184"/>
            <a:ext cx="3767328" cy="4581144"/>
          </a:xfrm>
        </p:spPr>
        <p:txBody>
          <a:bodyPr anchor="t">
            <a:normAutofit/>
          </a:bodyPr>
          <a:lstStyle/>
          <a:p>
            <a:r>
              <a:rPr lang="en-US" sz="5400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60A84EB-3A34-4E7B-9762-C81694E6A6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0385" y="1272960"/>
            <a:ext cx="7156005" cy="5488178"/>
          </a:xfrm>
        </p:spPr>
        <p:txBody>
          <a:bodyPr>
            <a:normAutofit/>
          </a:bodyPr>
          <a:lstStyle/>
          <a:p>
            <a:r>
              <a:rPr lang="en-US" sz="2000" i="1" u="sng" dirty="0"/>
              <a:t>“What Is Talc?” North America, </a:t>
            </a:r>
            <a:r>
              <a:rPr lang="en-US" sz="2000" i="1" u="sng" dirty="0" err="1"/>
              <a:t>Inustrial</a:t>
            </a:r>
            <a:r>
              <a:rPr lang="en-US" sz="2000" i="1" u="sng" dirty="0"/>
              <a:t> Mineral </a:t>
            </a:r>
            <a:r>
              <a:rPr lang="en-US" sz="2000" i="1" u="sng" dirty="0" err="1"/>
              <a:t>Associationn</a:t>
            </a:r>
            <a:r>
              <a:rPr lang="en-US" sz="2000" i="1" u="sng" dirty="0"/>
              <a:t>, https://www.ima-na.org/page/what_is_talc.</a:t>
            </a:r>
          </a:p>
          <a:p>
            <a:r>
              <a:rPr lang="en-US" sz="2000" i="1" u="sng" dirty="0"/>
              <a:t>The Editors of </a:t>
            </a:r>
            <a:r>
              <a:rPr lang="en-US" sz="2000" i="1" u="sng" dirty="0" err="1"/>
              <a:t>Encyclopaedia</a:t>
            </a:r>
            <a:r>
              <a:rPr lang="en-US" sz="2000" i="1" u="sng" dirty="0"/>
              <a:t> Britannica. “Asbestos.” </a:t>
            </a:r>
            <a:r>
              <a:rPr lang="en-US" sz="2000" i="1" u="sng" dirty="0" err="1"/>
              <a:t>Encyclopædia</a:t>
            </a:r>
            <a:r>
              <a:rPr lang="en-US" sz="2000" i="1" u="sng" dirty="0"/>
              <a:t> Britannica, </a:t>
            </a:r>
            <a:r>
              <a:rPr lang="en-US" sz="2000" i="1" u="sng" dirty="0" err="1"/>
              <a:t>Encyclopædia</a:t>
            </a:r>
            <a:r>
              <a:rPr lang="en-US" sz="2000" i="1" u="sng" dirty="0"/>
              <a:t> Britannica, Inc., 27 Sept. 2019, </a:t>
            </a:r>
            <a:r>
              <a:rPr lang="en-US" sz="2000" i="1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https://www.britannica.com/science/asbestos-mineral</a:t>
            </a:r>
            <a:r>
              <a:rPr lang="en-US" sz="2000" i="1" u="sng" dirty="0"/>
              <a:t>.</a:t>
            </a:r>
          </a:p>
          <a:p>
            <a:r>
              <a:rPr lang="en-US" sz="2000" i="1" u="sng" dirty="0"/>
              <a:t>“Talc: The Softest Mineral.” Geology, </a:t>
            </a:r>
            <a:r>
              <a:rPr lang="en-US" sz="2000" i="1" u="sng" dirty="0"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https://geology.com/minerals/talc.shtml</a:t>
            </a:r>
            <a:r>
              <a:rPr lang="en-US" sz="2000" i="1" u="sng" dirty="0"/>
              <a:t>.</a:t>
            </a:r>
          </a:p>
          <a:p>
            <a:r>
              <a:rPr lang="en-US" sz="2000" i="1" u="sng" dirty="0" err="1"/>
              <a:t>Halkar</a:t>
            </a:r>
            <a:r>
              <a:rPr lang="en-US" sz="2000" i="1" u="sng" dirty="0"/>
              <a:t>, S. K. Talc - an Overview | ScienceDirect Topics, </a:t>
            </a:r>
            <a:r>
              <a:rPr lang="en-US" sz="2000" i="1" u="sng" dirty="0"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https://www.sciencedirect.com/topics/earth-and-planetary-sciences/talc</a:t>
            </a:r>
            <a:r>
              <a:rPr lang="en-US" sz="2000" i="1" u="sng" dirty="0"/>
              <a:t>.</a:t>
            </a:r>
          </a:p>
          <a:p>
            <a:r>
              <a:rPr lang="en-US" sz="2000" i="1" u="sng" dirty="0">
                <a:hlinkClick r:id="rId6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https://www.dovemed.com/healthy-living/first-aid/first-aid-talcum-powder-poisoning/</a:t>
            </a:r>
            <a:endParaRPr lang="en-US" sz="2000" i="1" u="sng" dirty="0"/>
          </a:p>
          <a:p>
            <a:endParaRPr lang="en-US" sz="2000" dirty="0"/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xmlns="" id="{DDAE397D-2F47-480F-95CA-D5EDB24333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6" name="Freeform 5">
              <a:extLst>
                <a:ext uri="{FF2B5EF4-FFF2-40B4-BE49-F238E27FC236}">
                  <a16:creationId xmlns:a16="http://schemas.microsoft.com/office/drawing/2014/main" xmlns="" id="{BD66E0D2-4D47-45F5-9F6C-04DF950CBB1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7" name="Freeform 6">
              <a:extLst>
                <a:ext uri="{FF2B5EF4-FFF2-40B4-BE49-F238E27FC236}">
                  <a16:creationId xmlns:a16="http://schemas.microsoft.com/office/drawing/2014/main" xmlns="" id="{C36CD79E-81FA-41B2-9A38-E0E26BCBE85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7">
              <a:extLst>
                <a:ext uri="{FF2B5EF4-FFF2-40B4-BE49-F238E27FC236}">
                  <a16:creationId xmlns:a16="http://schemas.microsoft.com/office/drawing/2014/main" xmlns="" id="{58CF2E87-8DCB-4A21-A926-1879E39DE79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8">
              <a:extLst>
                <a:ext uri="{FF2B5EF4-FFF2-40B4-BE49-F238E27FC236}">
                  <a16:creationId xmlns:a16="http://schemas.microsoft.com/office/drawing/2014/main" xmlns="" id="{E8EBCED8-09A7-4078-908F-87C5C90943E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9">
              <a:extLst>
                <a:ext uri="{FF2B5EF4-FFF2-40B4-BE49-F238E27FC236}">
                  <a16:creationId xmlns:a16="http://schemas.microsoft.com/office/drawing/2014/main" xmlns="" id="{881B8E24-1A3B-4288-834C-5C75EE6121F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0">
              <a:extLst>
                <a:ext uri="{FF2B5EF4-FFF2-40B4-BE49-F238E27FC236}">
                  <a16:creationId xmlns:a16="http://schemas.microsoft.com/office/drawing/2014/main" xmlns="" id="{CE6C6947-62CC-47B5-8006-0DBB1105707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1">
              <a:extLst>
                <a:ext uri="{FF2B5EF4-FFF2-40B4-BE49-F238E27FC236}">
                  <a16:creationId xmlns:a16="http://schemas.microsoft.com/office/drawing/2014/main" xmlns="" id="{5A3EA873-FF38-49B1-AA18-6CAA8278A70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2">
              <a:extLst>
                <a:ext uri="{FF2B5EF4-FFF2-40B4-BE49-F238E27FC236}">
                  <a16:creationId xmlns:a16="http://schemas.microsoft.com/office/drawing/2014/main" xmlns="" id="{2B74FB34-BB05-4313-9474-A4F9B27A5FF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3">
              <a:extLst>
                <a:ext uri="{FF2B5EF4-FFF2-40B4-BE49-F238E27FC236}">
                  <a16:creationId xmlns:a16="http://schemas.microsoft.com/office/drawing/2014/main" xmlns="" id="{3673863D-063E-49A6-9856-52014BB4D6E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4">
              <a:extLst>
                <a:ext uri="{FF2B5EF4-FFF2-40B4-BE49-F238E27FC236}">
                  <a16:creationId xmlns:a16="http://schemas.microsoft.com/office/drawing/2014/main" xmlns="" id="{59E7384A-6379-482C-8070-680EA33AF4B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5">
              <a:extLst>
                <a:ext uri="{FF2B5EF4-FFF2-40B4-BE49-F238E27FC236}">
                  <a16:creationId xmlns:a16="http://schemas.microsoft.com/office/drawing/2014/main" xmlns="" id="{C6A49E1B-06B5-467F-97A5-EE77945A7E2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6">
              <a:extLst>
                <a:ext uri="{FF2B5EF4-FFF2-40B4-BE49-F238E27FC236}">
                  <a16:creationId xmlns:a16="http://schemas.microsoft.com/office/drawing/2014/main" xmlns="" id="{C67D60A3-4CE7-453B-97D1-08DD83271B2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7">
              <a:extLst>
                <a:ext uri="{FF2B5EF4-FFF2-40B4-BE49-F238E27FC236}">
                  <a16:creationId xmlns:a16="http://schemas.microsoft.com/office/drawing/2014/main" xmlns="" id="{1333C1DC-BC77-4584-B472-AE19C4A09F6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8">
              <a:extLst>
                <a:ext uri="{FF2B5EF4-FFF2-40B4-BE49-F238E27FC236}">
                  <a16:creationId xmlns:a16="http://schemas.microsoft.com/office/drawing/2014/main" xmlns="" id="{30CC34F2-2D02-4DC8-8951-5E29E08662E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9">
              <a:extLst>
                <a:ext uri="{FF2B5EF4-FFF2-40B4-BE49-F238E27FC236}">
                  <a16:creationId xmlns:a16="http://schemas.microsoft.com/office/drawing/2014/main" xmlns="" id="{C77A3E1B-1C72-4437-A8A1-FC659C9E857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0">
              <a:extLst>
                <a:ext uri="{FF2B5EF4-FFF2-40B4-BE49-F238E27FC236}">
                  <a16:creationId xmlns:a16="http://schemas.microsoft.com/office/drawing/2014/main" xmlns="" id="{4EE3E561-115A-4994-832B-FB79E44989A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21">
              <a:extLst>
                <a:ext uri="{FF2B5EF4-FFF2-40B4-BE49-F238E27FC236}">
                  <a16:creationId xmlns:a16="http://schemas.microsoft.com/office/drawing/2014/main" xmlns="" id="{D389D14E-E715-4844-8E58-ED5A66AB431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22">
              <a:extLst>
                <a:ext uri="{FF2B5EF4-FFF2-40B4-BE49-F238E27FC236}">
                  <a16:creationId xmlns:a16="http://schemas.microsoft.com/office/drawing/2014/main" xmlns="" id="{4208B28A-82FB-48D4-9087-806354C858A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23">
              <a:extLst>
                <a:ext uri="{FF2B5EF4-FFF2-40B4-BE49-F238E27FC236}">
                  <a16:creationId xmlns:a16="http://schemas.microsoft.com/office/drawing/2014/main" xmlns="" id="{1330334B-C28B-49CB-8643-6EF94623063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4">
              <a:extLst>
                <a:ext uri="{FF2B5EF4-FFF2-40B4-BE49-F238E27FC236}">
                  <a16:creationId xmlns:a16="http://schemas.microsoft.com/office/drawing/2014/main" xmlns="" id="{F221AA9B-1DD9-4FC4-947F-90C0582F711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5">
              <a:extLst>
                <a:ext uri="{FF2B5EF4-FFF2-40B4-BE49-F238E27FC236}">
                  <a16:creationId xmlns:a16="http://schemas.microsoft.com/office/drawing/2014/main" xmlns="" id="{9214B596-B3CC-43CB-A72A-2ADABBE5B9D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108" name="Isosceles Triangle 107">
            <a:extLst>
              <a:ext uri="{FF2B5EF4-FFF2-40B4-BE49-F238E27FC236}">
                <a16:creationId xmlns:a16="http://schemas.microsoft.com/office/drawing/2014/main" xmlns="" id="{64F9BF67-14D7-4F9D-A8E4-4BB8DE3512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>
            <a:off x="575225" y="1331697"/>
            <a:ext cx="193249" cy="166594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74581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622</Words>
  <Application>Microsoft Office PowerPoint</Application>
  <PresentationFormat>Custom</PresentationFormat>
  <Paragraphs>86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Talc</vt:lpstr>
      <vt:lpstr>Characteristics</vt:lpstr>
      <vt:lpstr>Structure</vt:lpstr>
      <vt:lpstr>Formation</vt:lpstr>
      <vt:lpstr>Production Distribution</vt:lpstr>
      <vt:lpstr>Uses</vt:lpstr>
      <vt:lpstr>Mining </vt:lpstr>
      <vt:lpstr>Health Risks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Talc</dc:title>
  <dc:creator>Batterman, David J</dc:creator>
  <cp:lastModifiedBy>Nelson</cp:lastModifiedBy>
  <cp:revision>1</cp:revision>
  <dcterms:created xsi:type="dcterms:W3CDTF">2019-12-04T05:03:32Z</dcterms:created>
  <dcterms:modified xsi:type="dcterms:W3CDTF">2019-12-04T20:23:29Z</dcterms:modified>
</cp:coreProperties>
</file>