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1"/>
  </p:notesMasterIdLst>
  <p:sldIdLst>
    <p:sldId id="256" r:id="rId2"/>
    <p:sldId id="258" r:id="rId3"/>
    <p:sldId id="260" r:id="rId4"/>
    <p:sldId id="257" r:id="rId5"/>
    <p:sldId id="261" r:id="rId6"/>
    <p:sldId id="262" r:id="rId7"/>
    <p:sldId id="263"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98" d="100"/>
          <a:sy n="98" d="100"/>
        </p:scale>
        <p:origin x="-522" y="-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C3C5F-AE10-4BB1-9D42-3D0D11CE2347}" type="datetimeFigureOut">
              <a:rPr lang="en-US" smtClean="0"/>
              <a:t>12/04/2019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45909-212F-43F1-90B5-6D86F95777EC}" type="slidenum">
              <a:rPr lang="en-US" smtClean="0"/>
              <a:t>‹#›</a:t>
            </a:fld>
            <a:endParaRPr lang="en-US"/>
          </a:p>
        </p:txBody>
      </p:sp>
    </p:spTree>
    <p:extLst>
      <p:ext uri="{BB962C8B-B14F-4D97-AF65-F5344CB8AC3E}">
        <p14:creationId xmlns:p14="http://schemas.microsoft.com/office/powerpoint/2010/main" val="374170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dat.org/min-7630.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indat.org/min-10967.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Dull Glass, some can be seen through </a:t>
            </a:r>
          </a:p>
        </p:txBody>
      </p:sp>
      <p:sp>
        <p:nvSpPr>
          <p:cNvPr id="4" name="Slide Number Placeholder 3"/>
          <p:cNvSpPr>
            <a:spLocks noGrp="1"/>
          </p:cNvSpPr>
          <p:nvPr>
            <p:ph type="sldNum" sz="quarter" idx="5"/>
          </p:nvPr>
        </p:nvSpPr>
        <p:spPr/>
        <p:txBody>
          <a:bodyPr/>
          <a:lstStyle/>
          <a:p>
            <a:fld id="{4BA45909-212F-43F1-90B5-6D86F95777EC}" type="slidenum">
              <a:rPr lang="en-US" smtClean="0"/>
              <a:t>2</a:t>
            </a:fld>
            <a:endParaRPr lang="en-US"/>
          </a:p>
        </p:txBody>
      </p:sp>
    </p:spTree>
    <p:extLst>
      <p:ext uri="{BB962C8B-B14F-4D97-AF65-F5344CB8AC3E}">
        <p14:creationId xmlns:p14="http://schemas.microsoft.com/office/powerpoint/2010/main" val="356566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large group of inosilicate (chain silicate) minerals with the general formula ABSi</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6</a:t>
            </a:r>
            <a:r>
              <a:rPr lang="en-US" sz="1200" b="0" i="0" kern="1200" dirty="0">
                <a:solidFill>
                  <a:schemeClr val="tx1"/>
                </a:solidFill>
                <a:effectLst/>
                <a:latin typeface="+mn-lt"/>
                <a:ea typeface="+mn-ea"/>
                <a:cs typeface="+mn-cs"/>
              </a:rPr>
              <a:t>.</a:t>
            </a:r>
            <a:r>
              <a:rPr lang="en-US" dirty="0"/>
              <a:t/>
            </a:r>
            <a:br>
              <a:rPr lang="en-US" dirty="0"/>
            </a:br>
            <a:r>
              <a:rPr lang="en-US" sz="1200" b="0" i="0" kern="1200" dirty="0">
                <a:solidFill>
                  <a:schemeClr val="tx1"/>
                </a:solidFill>
                <a:effectLst/>
                <a:latin typeface="+mn-lt"/>
                <a:ea typeface="+mn-ea"/>
                <a:cs typeface="+mn-cs"/>
              </a:rPr>
              <a:t>It is divided into the </a:t>
            </a:r>
            <a:r>
              <a:rPr lang="en-US" sz="1200" b="0" i="0" u="none" strike="noStrike" kern="1200" dirty="0">
                <a:solidFill>
                  <a:schemeClr val="tx1"/>
                </a:solidFill>
                <a:effectLst/>
                <a:latin typeface="+mn-lt"/>
                <a:ea typeface="+mn-ea"/>
                <a:cs typeface="+mn-cs"/>
                <a:hlinkClick r:id="rId3"/>
              </a:rPr>
              <a:t>Clinopyroxene Subgroup</a:t>
            </a:r>
            <a:r>
              <a:rPr lang="en-US" sz="1200" b="0" i="0" kern="1200" dirty="0">
                <a:solidFill>
                  <a:schemeClr val="tx1"/>
                </a:solidFill>
                <a:effectLst/>
                <a:latin typeface="+mn-lt"/>
                <a:ea typeface="+mn-ea"/>
                <a:cs typeface="+mn-cs"/>
              </a:rPr>
              <a:t> (monoclinic) and the </a:t>
            </a:r>
            <a:r>
              <a:rPr lang="en-US" sz="1200" b="0" i="0" u="none" strike="noStrike" kern="1200" dirty="0">
                <a:solidFill>
                  <a:schemeClr val="tx1"/>
                </a:solidFill>
                <a:effectLst/>
                <a:latin typeface="+mn-lt"/>
                <a:ea typeface="+mn-ea"/>
                <a:cs typeface="+mn-cs"/>
                <a:hlinkClick r:id="rId4"/>
              </a:rPr>
              <a:t>Orthopyroxene Subgroup</a:t>
            </a:r>
            <a:r>
              <a:rPr lang="en-US" sz="1200" b="0" i="0" kern="1200" dirty="0">
                <a:solidFill>
                  <a:schemeClr val="tx1"/>
                </a:solidFill>
                <a:effectLst/>
                <a:latin typeface="+mn-lt"/>
                <a:ea typeface="+mn-ea"/>
                <a:cs typeface="+mn-cs"/>
              </a:rPr>
              <a:t> (orthorhombic).</a:t>
            </a:r>
            <a:endParaRPr lang="en-US" dirty="0"/>
          </a:p>
        </p:txBody>
      </p:sp>
      <p:sp>
        <p:nvSpPr>
          <p:cNvPr id="4" name="Slide Number Placeholder 3"/>
          <p:cNvSpPr>
            <a:spLocks noGrp="1"/>
          </p:cNvSpPr>
          <p:nvPr>
            <p:ph type="sldNum" sz="quarter" idx="5"/>
          </p:nvPr>
        </p:nvSpPr>
        <p:spPr/>
        <p:txBody>
          <a:bodyPr/>
          <a:lstStyle/>
          <a:p>
            <a:fld id="{4BA45909-212F-43F1-90B5-6D86F95777EC}" type="slidenum">
              <a:rPr lang="en-US" smtClean="0"/>
              <a:t>3</a:t>
            </a:fld>
            <a:endParaRPr lang="en-US"/>
          </a:p>
        </p:txBody>
      </p:sp>
    </p:spTree>
    <p:extLst>
      <p:ext uri="{BB962C8B-B14F-4D97-AF65-F5344CB8AC3E}">
        <p14:creationId xmlns:p14="http://schemas.microsoft.com/office/powerpoint/2010/main" val="304676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Lithium is the third element of the periodic table. It is the lightest of all solid elements has the highest specific heat capacity, the smallest ionic radius of all</a:t>
            </a:r>
          </a:p>
          <a:p>
            <a:r>
              <a:rPr lang="en-US" sz="1200" b="0" i="0" u="none" strike="noStrike" kern="1200" baseline="0" dirty="0">
                <a:solidFill>
                  <a:schemeClr val="tx1"/>
                </a:solidFill>
                <a:latin typeface="+mn-lt"/>
                <a:ea typeface="+mn-ea"/>
                <a:cs typeface="+mn-cs"/>
              </a:rPr>
              <a:t>the alkali metals, and a high electrochemical potential. Lithium is one of the most critical metals in modern industry. Its usages range from pharmacy</a:t>
            </a:r>
          </a:p>
          <a:p>
            <a:r>
              <a:rPr lang="en-US" sz="1200" b="0" i="0" u="none" strike="noStrike" kern="1200" baseline="0" dirty="0">
                <a:solidFill>
                  <a:schemeClr val="tx1"/>
                </a:solidFill>
                <a:latin typeface="+mn-lt"/>
                <a:ea typeface="+mn-ea"/>
                <a:cs typeface="+mn-cs"/>
              </a:rPr>
              <a:t>with lithium-based bipolar disorder treatment drugs to aeronautics with light aluminum/lithium alloys.</a:t>
            </a:r>
          </a:p>
          <a:p>
            <a:r>
              <a:rPr lang="en-US" sz="1200" b="0" i="0" u="none" strike="noStrike" kern="1200" baseline="0" dirty="0">
                <a:solidFill>
                  <a:schemeClr val="tx1"/>
                </a:solidFill>
                <a:latin typeface="+mn-lt"/>
                <a:ea typeface="+mn-ea"/>
                <a:cs typeface="+mn-cs"/>
              </a:rPr>
              <a:t>The most important usage nowadays is Lithium-ion Batteries (</a:t>
            </a:r>
            <a:r>
              <a:rPr lang="en-US" sz="1200" b="0" i="0" u="none" strike="noStrike" kern="1200" baseline="0" dirty="0" err="1">
                <a:solidFill>
                  <a:schemeClr val="tx1"/>
                </a:solidFill>
                <a:latin typeface="+mn-lt"/>
                <a:ea typeface="+mn-ea"/>
                <a:cs typeface="+mn-cs"/>
              </a:rPr>
              <a:t>LiBs</a:t>
            </a:r>
            <a:r>
              <a:rPr lang="en-US" sz="1200" b="0" i="0" u="none" strike="noStrike" kern="1200" baseline="0" dirty="0">
                <a:solidFill>
                  <a:schemeClr val="tx1"/>
                </a:solidFill>
                <a:latin typeface="+mn-lt"/>
                <a:ea typeface="+mn-ea"/>
                <a:cs typeface="+mn-cs"/>
              </a:rPr>
              <a:t>). The lithium production was, until</a:t>
            </a:r>
          </a:p>
          <a:p>
            <a:r>
              <a:rPr lang="en-US" sz="1200" b="0" i="0" u="none" strike="noStrike" kern="1200" baseline="0" dirty="0">
                <a:solidFill>
                  <a:schemeClr val="tx1"/>
                </a:solidFill>
                <a:latin typeface="+mn-lt"/>
                <a:ea typeface="+mn-ea"/>
                <a:cs typeface="+mn-cs"/>
              </a:rPr>
              <a:t>recently, dominated by the salt lake brines, because of their cheaper production cost.</a:t>
            </a:r>
            <a:endParaRPr lang="en-US" dirty="0"/>
          </a:p>
        </p:txBody>
      </p:sp>
      <p:sp>
        <p:nvSpPr>
          <p:cNvPr id="4" name="Slide Number Placeholder 3"/>
          <p:cNvSpPr>
            <a:spLocks noGrp="1"/>
          </p:cNvSpPr>
          <p:nvPr>
            <p:ph type="sldNum" sz="quarter" idx="5"/>
          </p:nvPr>
        </p:nvSpPr>
        <p:spPr/>
        <p:txBody>
          <a:bodyPr/>
          <a:lstStyle/>
          <a:p>
            <a:fld id="{4BA45909-212F-43F1-90B5-6D86F95777EC}" type="slidenum">
              <a:rPr lang="en-US" smtClean="0"/>
              <a:t>5</a:t>
            </a:fld>
            <a:endParaRPr lang="en-US"/>
          </a:p>
        </p:txBody>
      </p:sp>
    </p:spTree>
    <p:extLst>
      <p:ext uri="{BB962C8B-B14F-4D97-AF65-F5344CB8AC3E}">
        <p14:creationId xmlns:p14="http://schemas.microsoft.com/office/powerpoint/2010/main" val="263901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Galaxy is currently mining pegmatite ore at Mt </a:t>
            </a:r>
            <a:r>
              <a:rPr lang="en-US" sz="1200" b="0" i="0" kern="1200" dirty="0" err="1">
                <a:solidFill>
                  <a:schemeClr val="tx1"/>
                </a:solidFill>
                <a:effectLst/>
                <a:latin typeface="+mn-lt"/>
                <a:ea typeface="+mn-ea"/>
                <a:cs typeface="+mn-cs"/>
              </a:rPr>
              <a:t>Cattlin</a:t>
            </a:r>
            <a:r>
              <a:rPr lang="en-US" sz="1200" b="0" i="0" kern="1200" dirty="0">
                <a:solidFill>
                  <a:schemeClr val="tx1"/>
                </a:solidFill>
                <a:effectLst/>
                <a:latin typeface="+mn-lt"/>
                <a:ea typeface="+mn-ea"/>
                <a:cs typeface="+mn-cs"/>
              </a:rPr>
              <a:t> and processes on site to produce a spodumene concentrate and a tantalum by-product. At full capacity, ore can be processed at a rate of 1.6 million </a:t>
            </a:r>
            <a:r>
              <a:rPr lang="en-US" sz="1200" b="0" i="0" kern="1200" dirty="0" err="1">
                <a:solidFill>
                  <a:schemeClr val="tx1"/>
                </a:solidFill>
                <a:effectLst/>
                <a:latin typeface="+mn-lt"/>
                <a:ea typeface="+mn-ea"/>
                <a:cs typeface="+mn-cs"/>
              </a:rPr>
              <a:t>tonnes</a:t>
            </a:r>
            <a:r>
              <a:rPr lang="en-US" sz="1200" b="0" i="0" kern="1200" dirty="0">
                <a:solidFill>
                  <a:schemeClr val="tx1"/>
                </a:solidFill>
                <a:effectLst/>
                <a:latin typeface="+mn-lt"/>
                <a:ea typeface="+mn-ea"/>
                <a:cs typeface="+mn-cs"/>
              </a:rPr>
              <a:t> per annum (</a:t>
            </a:r>
            <a:r>
              <a:rPr lang="en-US" sz="1200" b="0" i="0" kern="1200" dirty="0" err="1">
                <a:solidFill>
                  <a:schemeClr val="tx1"/>
                </a:solidFill>
                <a:effectLst/>
                <a:latin typeface="+mn-lt"/>
                <a:ea typeface="+mn-ea"/>
                <a:cs typeface="+mn-cs"/>
              </a:rPr>
              <a:t>tpa</a:t>
            </a:r>
            <a:r>
              <a:rPr lang="en-US" sz="1200" b="0" i="0" kern="1200" dirty="0">
                <a:solidFill>
                  <a:schemeClr val="tx1"/>
                </a:solidFill>
                <a:effectLst/>
                <a:latin typeface="+mn-lt"/>
                <a:ea typeface="+mn-ea"/>
                <a:cs typeface="+mn-cs"/>
              </a:rPr>
              <a:t>) with lithium oxide concentrate production of 180,000 </a:t>
            </a:r>
            <a:r>
              <a:rPr lang="en-US" sz="1200" b="0" i="0" kern="1200" dirty="0" err="1">
                <a:solidFill>
                  <a:schemeClr val="tx1"/>
                </a:solidFill>
                <a:effectLst/>
                <a:latin typeface="+mn-lt"/>
                <a:ea typeface="+mn-ea"/>
                <a:cs typeface="+mn-cs"/>
              </a:rPr>
              <a:t>tpa</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Pegmatites</a:t>
            </a:r>
            <a:r>
              <a:rPr lang="en-US" sz="1200" b="0" i="0" kern="1200" dirty="0">
                <a:solidFill>
                  <a:schemeClr val="tx1"/>
                </a:solidFill>
                <a:effectLst/>
                <a:latin typeface="+mn-lt"/>
                <a:ea typeface="+mn-ea"/>
                <a:cs typeface="+mn-cs"/>
              </a:rPr>
              <a:t> are extreme igneous rocks that form during the final stage of a magma's crystallization. ... </a:t>
            </a:r>
            <a:r>
              <a:rPr lang="en-US" sz="1200" b="1" i="0" kern="1200" dirty="0">
                <a:solidFill>
                  <a:schemeClr val="tx1"/>
                </a:solidFill>
                <a:effectLst/>
                <a:latin typeface="+mn-lt"/>
                <a:ea typeface="+mn-ea"/>
                <a:cs typeface="+mn-cs"/>
              </a:rPr>
              <a:t>Pegmatites</a:t>
            </a:r>
            <a:r>
              <a:rPr lang="en-US" sz="1200" b="0" i="0" kern="1200" dirty="0">
                <a:solidFill>
                  <a:schemeClr val="tx1"/>
                </a:solidFill>
                <a:effectLst/>
                <a:latin typeface="+mn-lt"/>
                <a:ea typeface="+mn-ea"/>
                <a:cs typeface="+mn-cs"/>
              </a:rPr>
              <a:t> are sometimes sources of valuable minerals such as spodumene (an </a:t>
            </a:r>
            <a:r>
              <a:rPr lang="en-US" sz="1200" b="1" i="0" kern="1200" dirty="0">
                <a:solidFill>
                  <a:schemeClr val="tx1"/>
                </a:solidFill>
                <a:effectLst/>
                <a:latin typeface="+mn-lt"/>
                <a:ea typeface="+mn-ea"/>
                <a:cs typeface="+mn-cs"/>
              </a:rPr>
              <a:t>ore</a:t>
            </a:r>
            <a:r>
              <a:rPr lang="en-US" sz="1200" b="0" i="0" kern="1200" dirty="0">
                <a:solidFill>
                  <a:schemeClr val="tx1"/>
                </a:solidFill>
                <a:effectLst/>
                <a:latin typeface="+mn-lt"/>
                <a:ea typeface="+mn-ea"/>
                <a:cs typeface="+mn-cs"/>
              </a:rPr>
              <a:t> of lithium) and beryl (an </a:t>
            </a:r>
            <a:r>
              <a:rPr lang="en-US" sz="1200" b="1" i="0" kern="1200" dirty="0">
                <a:solidFill>
                  <a:schemeClr val="tx1"/>
                </a:solidFill>
                <a:effectLst/>
                <a:latin typeface="+mn-lt"/>
                <a:ea typeface="+mn-ea"/>
                <a:cs typeface="+mn-cs"/>
              </a:rPr>
              <a:t>ore</a:t>
            </a:r>
            <a:r>
              <a:rPr lang="en-US" sz="1200" b="0" i="0" kern="1200" dirty="0">
                <a:solidFill>
                  <a:schemeClr val="tx1"/>
                </a:solidFill>
                <a:effectLst/>
                <a:latin typeface="+mn-lt"/>
                <a:ea typeface="+mn-ea"/>
                <a:cs typeface="+mn-cs"/>
              </a:rPr>
              <a:t> of beryllium) that are rarely found in economic amounts in other types of rocks.</a:t>
            </a:r>
          </a:p>
          <a:p>
            <a:r>
              <a:rPr lang="en-US" sz="1200" b="0" i="0" kern="1200" dirty="0">
                <a:solidFill>
                  <a:schemeClr val="tx1"/>
                </a:solidFill>
                <a:effectLst/>
                <a:latin typeface="+mn-lt"/>
                <a:ea typeface="+mn-ea"/>
                <a:cs typeface="+mn-cs"/>
              </a:rPr>
              <a:t>There are some 230 billion tons of lithium dissolved in the sea, and it is present in the Earth's crust at between 20 to 70 parts per million by weight—mainly in igneous rocks such as granite</a:t>
            </a:r>
            <a:endParaRPr lang="en-US" dirty="0"/>
          </a:p>
        </p:txBody>
      </p:sp>
      <p:sp>
        <p:nvSpPr>
          <p:cNvPr id="4" name="Slide Number Placeholder 3"/>
          <p:cNvSpPr>
            <a:spLocks noGrp="1"/>
          </p:cNvSpPr>
          <p:nvPr>
            <p:ph type="sldNum" sz="quarter" idx="5"/>
          </p:nvPr>
        </p:nvSpPr>
        <p:spPr/>
        <p:txBody>
          <a:bodyPr/>
          <a:lstStyle/>
          <a:p>
            <a:fld id="{4BA45909-212F-43F1-90B5-6D86F95777EC}" type="slidenum">
              <a:rPr lang="en-US" smtClean="0"/>
              <a:t>6</a:t>
            </a:fld>
            <a:endParaRPr lang="en-US"/>
          </a:p>
        </p:txBody>
      </p:sp>
    </p:spTree>
    <p:extLst>
      <p:ext uri="{BB962C8B-B14F-4D97-AF65-F5344CB8AC3E}">
        <p14:creationId xmlns:p14="http://schemas.microsoft.com/office/powerpoint/2010/main" val="198073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12/04/2019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460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7228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498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514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12/04/2019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7405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4951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6163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3414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2215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12/04/2019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8285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12/04/2019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594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12/04/2019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09894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66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mindat.org/glossary/hardn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mining.com/spodumene-supply-surge-sinks-lithium-prices/" TargetMode="External"/><Relationship Id="rId4" Type="http://schemas.openxmlformats.org/officeDocument/2006/relationships/hyperlink" Target="https://www.benchmarkminerals.com/lithiu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etalstech.net/updates/strategic-lithium-processing-partnership/"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thebalance.com/metal-profile-iron-234013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thebalance.com/lithium-production-234012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ngineering.com/ElectronicsDesign/ElectronicsDesignArticles/ArticleID/10689/Solid-State-Battery-Could-Double-Electric-Vehicle-Range.aspx" TargetMode="External"/><Relationship Id="rId2" Type="http://schemas.openxmlformats.org/officeDocument/2006/relationships/hyperlink" Target="http://www.bosch-presse.de/presseforum/details.htm?txtID=7381&amp;locale=en" TargetMode="Externa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crystalvaults.com/crystal-encyclopedia/kunzite"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crystalvaults.com/crystal-encyclopedia/spodumene" TargetMode="External"/><Relationship Id="rId4" Type="http://schemas.openxmlformats.org/officeDocument/2006/relationships/hyperlink" Target="https://www.crystalvaults.com/crystal-encyclopedia/hidden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xmlns="" id="{B5D19B8A-7C93-45BD-A855-484B522D47F4}"/>
              </a:ext>
            </a:extLst>
          </p:cNvPr>
          <p:cNvPicPr>
            <a:picLocks noChangeAspect="1"/>
          </p:cNvPicPr>
          <p:nvPr/>
        </p:nvPicPr>
        <p:blipFill rotWithShape="1">
          <a:blip r:embed="rId2">
            <a:alphaModFix amt="45000"/>
          </a:blip>
          <a:srcRect t="14449"/>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xmlns="" id="{B1E2B961-1EFA-4666-BC30-E56E2CF2A5D5}"/>
              </a:ext>
            </a:extLst>
          </p:cNvPr>
          <p:cNvSpPr>
            <a:spLocks noGrp="1"/>
          </p:cNvSpPr>
          <p:nvPr>
            <p:ph type="ctrTitle"/>
          </p:nvPr>
        </p:nvSpPr>
        <p:spPr>
          <a:xfrm>
            <a:off x="1769532" y="2091263"/>
            <a:ext cx="8652938" cy="2461504"/>
          </a:xfrm>
        </p:spPr>
        <p:txBody>
          <a:bodyPr>
            <a:normAutofit/>
          </a:bodyPr>
          <a:lstStyle/>
          <a:p>
            <a:r>
              <a:rPr lang="en-US" sz="9600" dirty="0"/>
              <a:t>Spodumene</a:t>
            </a:r>
            <a:r>
              <a:rPr lang="en-US" dirty="0"/>
              <a:t> </a:t>
            </a:r>
          </a:p>
        </p:txBody>
      </p:sp>
      <p:sp>
        <p:nvSpPr>
          <p:cNvPr id="3" name="Subtitle 2">
            <a:extLst>
              <a:ext uri="{FF2B5EF4-FFF2-40B4-BE49-F238E27FC236}">
                <a16:creationId xmlns:a16="http://schemas.microsoft.com/office/drawing/2014/main" xmlns="" id="{5AC93028-904D-40AB-947C-214FB385B7D8}"/>
              </a:ext>
            </a:extLst>
          </p:cNvPr>
          <p:cNvSpPr>
            <a:spLocks noGrp="1"/>
          </p:cNvSpPr>
          <p:nvPr>
            <p:ph type="subTitle" idx="1"/>
          </p:nvPr>
        </p:nvSpPr>
        <p:spPr>
          <a:xfrm>
            <a:off x="1769532" y="4623127"/>
            <a:ext cx="8655200" cy="457201"/>
          </a:xfrm>
        </p:spPr>
        <p:txBody>
          <a:bodyPr>
            <a:noAutofit/>
          </a:bodyPr>
          <a:lstStyle/>
          <a:p>
            <a:r>
              <a:rPr lang="en-US" sz="4000" dirty="0"/>
              <a:t>LiAlSi</a:t>
            </a:r>
            <a:r>
              <a:rPr lang="en-US" sz="4000" baseline="-25000" dirty="0"/>
              <a:t>2</a:t>
            </a:r>
            <a:r>
              <a:rPr lang="en-US" sz="4000" dirty="0"/>
              <a:t>O</a:t>
            </a:r>
            <a:r>
              <a:rPr lang="en-US" sz="4000" baseline="-25000" dirty="0"/>
              <a:t>6</a:t>
            </a:r>
            <a:endParaRPr lang="en-US" sz="4000" dirty="0">
              <a:solidFill>
                <a:schemeClr val="tx1"/>
              </a:solidFill>
            </a:endParaRPr>
          </a:p>
        </p:txBody>
      </p:sp>
      <p:sp>
        <p:nvSpPr>
          <p:cNvPr id="30" name="Rectangle 29">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5601221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54CF16B-54C2-46EF-BD67-E55A0B3F0BE2}"/>
              </a:ext>
            </a:extLst>
          </p:cNvPr>
          <p:cNvPicPr>
            <a:picLocks noChangeAspect="1"/>
          </p:cNvPicPr>
          <p:nvPr/>
        </p:nvPicPr>
        <p:blipFill>
          <a:blip r:embed="rId3"/>
          <a:stretch>
            <a:fillRect/>
          </a:stretch>
        </p:blipFill>
        <p:spPr>
          <a:xfrm>
            <a:off x="427703" y="426460"/>
            <a:ext cx="11326762" cy="6005080"/>
          </a:xfrm>
          <a:prstGeom prst="rect">
            <a:avLst/>
          </a:prstGeom>
        </p:spPr>
      </p:pic>
      <p:sp>
        <p:nvSpPr>
          <p:cNvPr id="3" name="Title 2">
            <a:extLst>
              <a:ext uri="{FF2B5EF4-FFF2-40B4-BE49-F238E27FC236}">
                <a16:creationId xmlns:a16="http://schemas.microsoft.com/office/drawing/2014/main" xmlns="" id="{9FBC65BE-189E-49BA-9417-4142E889FF30}"/>
              </a:ext>
            </a:extLst>
          </p:cNvPr>
          <p:cNvSpPr>
            <a:spLocks noGrp="1"/>
          </p:cNvSpPr>
          <p:nvPr>
            <p:ph type="title"/>
          </p:nvPr>
        </p:nvSpPr>
        <p:spPr>
          <a:xfrm>
            <a:off x="1066800" y="642594"/>
            <a:ext cx="10058400" cy="2272056"/>
          </a:xfrm>
        </p:spPr>
        <p:txBody>
          <a:bodyPr>
            <a:normAutofit fontScale="90000"/>
          </a:bodyPr>
          <a:lstStyle/>
          <a:p>
            <a:pPr algn="ctr"/>
            <a:r>
              <a:rPr lang="en-AU" dirty="0">
                <a:solidFill>
                  <a:schemeClr val="accent6">
                    <a:lumMod val="50000"/>
                  </a:schemeClr>
                </a:solidFill>
              </a:rPr>
              <a:t>Physical and Optical </a:t>
            </a:r>
            <a:br>
              <a:rPr lang="en-AU" dirty="0">
                <a:solidFill>
                  <a:schemeClr val="accent6">
                    <a:lumMod val="50000"/>
                  </a:schemeClr>
                </a:solidFill>
              </a:rPr>
            </a:br>
            <a:r>
              <a:rPr lang="en-AU" dirty="0">
                <a:solidFill>
                  <a:schemeClr val="accent6">
                    <a:lumMod val="50000"/>
                  </a:schemeClr>
                </a:solidFill>
              </a:rPr>
              <a:t>Properties of Spodumene</a:t>
            </a:r>
            <a:r>
              <a:rPr lang="en-US" dirty="0">
                <a:solidFill>
                  <a:schemeClr val="accent6">
                    <a:lumMod val="50000"/>
                  </a:schemeClr>
                </a:solidFill>
              </a:rPr>
              <a:t/>
            </a:r>
            <a:br>
              <a:rPr lang="en-US" dirty="0">
                <a:solidFill>
                  <a:schemeClr val="accent6">
                    <a:lumMod val="50000"/>
                  </a:schemeClr>
                </a:solidFill>
              </a:rPr>
            </a:br>
            <a:endParaRPr lang="en-US" dirty="0">
              <a:solidFill>
                <a:schemeClr val="accent6">
                  <a:lumMod val="50000"/>
                </a:schemeClr>
              </a:solidFill>
            </a:endParaRPr>
          </a:p>
        </p:txBody>
      </p:sp>
      <p:sp>
        <p:nvSpPr>
          <p:cNvPr id="4" name="Content Placeholder 3">
            <a:extLst>
              <a:ext uri="{FF2B5EF4-FFF2-40B4-BE49-F238E27FC236}">
                <a16:creationId xmlns:a16="http://schemas.microsoft.com/office/drawing/2014/main" xmlns="" id="{B915D475-ABAA-4E79-9728-9035AFB7FCBC}"/>
              </a:ext>
            </a:extLst>
          </p:cNvPr>
          <p:cNvSpPr>
            <a:spLocks noGrp="1"/>
          </p:cNvSpPr>
          <p:nvPr>
            <p:ph sz="half" idx="1"/>
          </p:nvPr>
        </p:nvSpPr>
        <p:spPr>
          <a:xfrm>
            <a:off x="1066799" y="2466366"/>
            <a:ext cx="4765696" cy="3749040"/>
          </a:xfrm>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fontAlgn="t"/>
            <a:r>
              <a:rPr lang="en-US" sz="2200" b="1" dirty="0" err="1">
                <a:solidFill>
                  <a:schemeClr val="accent6">
                    <a:lumMod val="50000"/>
                  </a:schemeClr>
                </a:solidFill>
              </a:rPr>
              <a:t>Lustre</a:t>
            </a:r>
            <a:r>
              <a:rPr lang="en-US" sz="2200" b="1" dirty="0">
                <a:solidFill>
                  <a:schemeClr val="accent6">
                    <a:lumMod val="50000"/>
                  </a:schemeClr>
                </a:solidFill>
              </a:rPr>
              <a:t>:  Vitreous, Dull</a:t>
            </a:r>
          </a:p>
          <a:p>
            <a:pPr fontAlgn="t"/>
            <a:r>
              <a:rPr lang="en-US" sz="2200" b="1" dirty="0">
                <a:solidFill>
                  <a:schemeClr val="accent6">
                    <a:lumMod val="50000"/>
                  </a:schemeClr>
                </a:solidFill>
              </a:rPr>
              <a:t>Transparency:  Transparent, Translucent</a:t>
            </a:r>
          </a:p>
          <a:p>
            <a:pPr fontAlgn="t"/>
            <a:r>
              <a:rPr lang="en-US" sz="2200" b="1" dirty="0" err="1">
                <a:solidFill>
                  <a:schemeClr val="accent6">
                    <a:lumMod val="50000"/>
                  </a:schemeClr>
                </a:solidFill>
              </a:rPr>
              <a:t>Colour</a:t>
            </a:r>
            <a:r>
              <a:rPr lang="en-US" sz="2200" b="1" dirty="0">
                <a:solidFill>
                  <a:schemeClr val="accent6">
                    <a:lumMod val="50000"/>
                  </a:schemeClr>
                </a:solidFill>
              </a:rPr>
              <a:t>: </a:t>
            </a:r>
            <a:r>
              <a:rPr lang="en-US" sz="2200" b="1" dirty="0" err="1">
                <a:solidFill>
                  <a:schemeClr val="accent6">
                    <a:lumMod val="50000"/>
                  </a:schemeClr>
                </a:solidFill>
              </a:rPr>
              <a:t>Colourless</a:t>
            </a:r>
            <a:r>
              <a:rPr lang="en-US" sz="2200" b="1" dirty="0">
                <a:solidFill>
                  <a:schemeClr val="accent6">
                    <a:lumMod val="50000"/>
                  </a:schemeClr>
                </a:solidFill>
              </a:rPr>
              <a:t>, yellow, light green, emerald-green, pink to violet, purple, white, gray</a:t>
            </a:r>
          </a:p>
          <a:p>
            <a:pPr fontAlgn="t"/>
            <a:r>
              <a:rPr lang="en-US" sz="2200" b="1" dirty="0">
                <a:solidFill>
                  <a:schemeClr val="accent6">
                    <a:lumMod val="50000"/>
                  </a:schemeClr>
                </a:solidFill>
              </a:rPr>
              <a:t>Streak:  White</a:t>
            </a:r>
          </a:p>
          <a:p>
            <a:pPr fontAlgn="t"/>
            <a:r>
              <a:rPr lang="en-US" sz="2200" b="1" dirty="0">
                <a:solidFill>
                  <a:schemeClr val="accent6">
                    <a:lumMod val="50000"/>
                  </a:schemeClr>
                </a:solidFill>
              </a:rPr>
              <a:t>Hardness: 6½ - 7 on </a:t>
            </a:r>
            <a:r>
              <a:rPr lang="en-US" sz="2200" b="1" dirty="0">
                <a:solidFill>
                  <a:schemeClr val="accent6">
                    <a:lumMod val="50000"/>
                  </a:schemeClr>
                </a:solidFill>
                <a:hlinkClick r:id="rId4">
                  <a:extLst>
                    <a:ext uri="{A12FA001-AC4F-418D-AE19-62706E023703}">
                      <ahyp:hlinkClr xmlns:ahyp="http://schemas.microsoft.com/office/drawing/2018/hyperlinkcolor" xmlns="" val="tx"/>
                    </a:ext>
                  </a:extLst>
                </a:hlinkClick>
              </a:rPr>
              <a:t>Mohs scale</a:t>
            </a:r>
            <a:endParaRPr lang="en-US" sz="2200" b="1" dirty="0">
              <a:solidFill>
                <a:schemeClr val="accent6">
                  <a:lumMod val="50000"/>
                </a:schemeClr>
              </a:solidFill>
            </a:endParaRPr>
          </a:p>
          <a:p>
            <a:pPr fontAlgn="t"/>
            <a:r>
              <a:rPr lang="en-US" sz="2200" b="1" dirty="0">
                <a:solidFill>
                  <a:schemeClr val="accent6">
                    <a:lumMod val="50000"/>
                  </a:schemeClr>
                </a:solidFill>
              </a:rPr>
              <a:t>Cleavage: Perfect</a:t>
            </a:r>
          </a:p>
          <a:p>
            <a:pPr fontAlgn="t"/>
            <a:r>
              <a:rPr lang="en-US" sz="2200" b="1" dirty="0">
                <a:solidFill>
                  <a:schemeClr val="accent6">
                    <a:lumMod val="50000"/>
                  </a:schemeClr>
                </a:solidFill>
              </a:rPr>
              <a:t>Density: 3.1 - 3.2 g/cm</a:t>
            </a:r>
            <a:r>
              <a:rPr lang="en-US" sz="2200" b="1" baseline="30000" dirty="0">
                <a:solidFill>
                  <a:schemeClr val="accent6">
                    <a:lumMod val="50000"/>
                  </a:schemeClr>
                </a:solidFill>
              </a:rPr>
              <a:t>3</a:t>
            </a:r>
            <a:r>
              <a:rPr lang="en-US" sz="2200" b="1" dirty="0">
                <a:solidFill>
                  <a:schemeClr val="accent6">
                    <a:lumMod val="50000"/>
                  </a:schemeClr>
                </a:solidFill>
              </a:rPr>
              <a:t> (Measured)   </a:t>
            </a:r>
          </a:p>
          <a:p>
            <a:endParaRPr lang="en-US" dirty="0"/>
          </a:p>
        </p:txBody>
      </p:sp>
      <p:sp>
        <p:nvSpPr>
          <p:cNvPr id="5" name="Content Placeholder 4">
            <a:extLst>
              <a:ext uri="{FF2B5EF4-FFF2-40B4-BE49-F238E27FC236}">
                <a16:creationId xmlns:a16="http://schemas.microsoft.com/office/drawing/2014/main" xmlns="" id="{8931C209-A45B-45EE-B9F9-98C004AA674C}"/>
              </a:ext>
            </a:extLst>
          </p:cNvPr>
          <p:cNvSpPr>
            <a:spLocks noGrp="1"/>
          </p:cNvSpPr>
          <p:nvPr>
            <p:ph sz="half" idx="2"/>
          </p:nvPr>
        </p:nvSpPr>
        <p:spPr>
          <a:xfrm>
            <a:off x="6471590" y="2466366"/>
            <a:ext cx="4653609" cy="3749040"/>
          </a:xfrm>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sz="2200" b="1" dirty="0">
                <a:solidFill>
                  <a:schemeClr val="accent6">
                    <a:lumMod val="50000"/>
                  </a:schemeClr>
                </a:solidFill>
                <a:effectLst>
                  <a:innerShdw blurRad="63500" dist="50800" dir="13500000">
                    <a:prstClr val="black">
                      <a:alpha val="50000"/>
                    </a:prstClr>
                  </a:innerShdw>
                </a:effectLst>
              </a:rPr>
              <a:t>Type: Biaxial (+)</a:t>
            </a:r>
          </a:p>
          <a:p>
            <a:r>
              <a:rPr lang="en-US" sz="2200" b="1" dirty="0">
                <a:solidFill>
                  <a:schemeClr val="accent6">
                    <a:lumMod val="50000"/>
                  </a:schemeClr>
                </a:solidFill>
                <a:effectLst>
                  <a:innerShdw blurRad="63500" dist="50800" dir="13500000">
                    <a:prstClr val="black">
                      <a:alpha val="50000"/>
                    </a:prstClr>
                  </a:innerShdw>
                </a:effectLst>
              </a:rPr>
              <a:t>RI values: n</a:t>
            </a:r>
            <a:r>
              <a:rPr lang="el-GR" sz="2200" b="1" dirty="0">
                <a:solidFill>
                  <a:schemeClr val="accent6">
                    <a:lumMod val="50000"/>
                  </a:schemeClr>
                </a:solidFill>
                <a:effectLst>
                  <a:innerShdw blurRad="63500" dist="50800" dir="13500000">
                    <a:prstClr val="black">
                      <a:alpha val="50000"/>
                    </a:prstClr>
                  </a:innerShdw>
                </a:effectLst>
              </a:rPr>
              <a:t>α = 1.648 - 1.661 </a:t>
            </a:r>
            <a:r>
              <a:rPr lang="en-US" sz="2200" b="1" dirty="0">
                <a:solidFill>
                  <a:schemeClr val="accent6">
                    <a:lumMod val="50000"/>
                  </a:schemeClr>
                </a:solidFill>
                <a:effectLst>
                  <a:innerShdw blurRad="63500" dist="50800" dir="13500000">
                    <a:prstClr val="black">
                      <a:alpha val="50000"/>
                    </a:prstClr>
                  </a:innerShdw>
                </a:effectLst>
              </a:rPr>
              <a:t>n</a:t>
            </a:r>
            <a:r>
              <a:rPr lang="el-GR" sz="2200" b="1" dirty="0">
                <a:solidFill>
                  <a:schemeClr val="accent6">
                    <a:lumMod val="50000"/>
                  </a:schemeClr>
                </a:solidFill>
                <a:effectLst>
                  <a:innerShdw blurRad="63500" dist="50800" dir="13500000">
                    <a:prstClr val="black">
                      <a:alpha val="50000"/>
                    </a:prstClr>
                  </a:innerShdw>
                </a:effectLst>
              </a:rPr>
              <a:t>β = 1.655 - 1.670 </a:t>
            </a:r>
            <a:r>
              <a:rPr lang="en-US" sz="2200" b="1" dirty="0">
                <a:solidFill>
                  <a:schemeClr val="accent6">
                    <a:lumMod val="50000"/>
                  </a:schemeClr>
                </a:solidFill>
                <a:effectLst>
                  <a:innerShdw blurRad="63500" dist="50800" dir="13500000">
                    <a:prstClr val="black">
                      <a:alpha val="50000"/>
                    </a:prstClr>
                  </a:innerShdw>
                </a:effectLst>
              </a:rPr>
              <a:t>n</a:t>
            </a:r>
            <a:r>
              <a:rPr lang="el-GR" sz="2200" b="1" dirty="0">
                <a:solidFill>
                  <a:schemeClr val="accent6">
                    <a:lumMod val="50000"/>
                  </a:schemeClr>
                </a:solidFill>
                <a:effectLst>
                  <a:innerShdw blurRad="63500" dist="50800" dir="13500000">
                    <a:prstClr val="black">
                      <a:alpha val="50000"/>
                    </a:prstClr>
                  </a:innerShdw>
                </a:effectLst>
              </a:rPr>
              <a:t>γ = 1.662 - 1.679</a:t>
            </a:r>
          </a:p>
          <a:p>
            <a:r>
              <a:rPr lang="el-GR" sz="2200" b="1" dirty="0">
                <a:solidFill>
                  <a:schemeClr val="accent6">
                    <a:lumMod val="50000"/>
                  </a:schemeClr>
                </a:solidFill>
                <a:effectLst>
                  <a:innerShdw blurRad="63500" dist="50800" dir="13500000">
                    <a:prstClr val="black">
                      <a:alpha val="50000"/>
                    </a:prstClr>
                  </a:innerShdw>
                </a:effectLst>
              </a:rPr>
              <a:t>2</a:t>
            </a:r>
            <a:r>
              <a:rPr lang="en-US" sz="2200" b="1" dirty="0">
                <a:solidFill>
                  <a:schemeClr val="accent6">
                    <a:lumMod val="50000"/>
                  </a:schemeClr>
                </a:solidFill>
                <a:effectLst>
                  <a:innerShdw blurRad="63500" dist="50800" dir="13500000">
                    <a:prstClr val="black">
                      <a:alpha val="50000"/>
                    </a:prstClr>
                  </a:innerShdw>
                </a:effectLst>
              </a:rPr>
              <a:t>V: Measured: 54° to 69°, Calculated: 88°</a:t>
            </a:r>
          </a:p>
          <a:p>
            <a:r>
              <a:rPr lang="en-US" sz="2200" b="1" dirty="0">
                <a:solidFill>
                  <a:schemeClr val="accent6">
                    <a:lumMod val="50000"/>
                  </a:schemeClr>
                </a:solidFill>
                <a:effectLst>
                  <a:innerShdw blurRad="63500" dist="50800" dir="13500000">
                    <a:prstClr val="black">
                      <a:alpha val="50000"/>
                    </a:prstClr>
                  </a:innerShdw>
                </a:effectLst>
              </a:rPr>
              <a:t>Max Birefringence: </a:t>
            </a:r>
            <a:r>
              <a:rPr lang="el-GR" sz="2200" b="1" dirty="0">
                <a:solidFill>
                  <a:schemeClr val="accent6">
                    <a:lumMod val="50000"/>
                  </a:schemeClr>
                </a:solidFill>
                <a:effectLst>
                  <a:innerShdw blurRad="63500" dist="50800" dir="13500000">
                    <a:prstClr val="black">
                      <a:alpha val="50000"/>
                    </a:prstClr>
                  </a:innerShdw>
                </a:effectLst>
              </a:rPr>
              <a:t>δ = 0.014 - 0.018</a:t>
            </a:r>
          </a:p>
          <a:p>
            <a:r>
              <a:rPr lang="en-US" sz="2200" b="1" dirty="0">
                <a:solidFill>
                  <a:schemeClr val="accent6">
                    <a:lumMod val="50000"/>
                  </a:schemeClr>
                </a:solidFill>
                <a:effectLst>
                  <a:innerShdw blurRad="63500" dist="50800" dir="13500000">
                    <a:prstClr val="black">
                      <a:alpha val="50000"/>
                    </a:prstClr>
                  </a:innerShdw>
                </a:effectLst>
              </a:rPr>
              <a:t>Surface Relief: Moderate</a:t>
            </a:r>
          </a:p>
          <a:p>
            <a:r>
              <a:rPr lang="en-US" sz="2200" b="1" dirty="0">
                <a:solidFill>
                  <a:schemeClr val="accent6">
                    <a:lumMod val="50000"/>
                  </a:schemeClr>
                </a:solidFill>
                <a:effectLst>
                  <a:innerShdw blurRad="63500" dist="50800" dir="13500000">
                    <a:prstClr val="black">
                      <a:alpha val="50000"/>
                    </a:prstClr>
                  </a:innerShdw>
                </a:effectLst>
              </a:rPr>
              <a:t>Dispersion: weak </a:t>
            </a:r>
            <a:r>
              <a:rPr lang="en-AU" sz="2200" b="1" dirty="0">
                <a:solidFill>
                  <a:schemeClr val="accent6">
                    <a:lumMod val="50000"/>
                  </a:schemeClr>
                </a:solidFill>
                <a:effectLst>
                  <a:innerShdw blurRad="63500" dist="50800" dir="13500000">
                    <a:prstClr val="black">
                      <a:alpha val="50000"/>
                    </a:prstClr>
                  </a:innerShdw>
                </a:effectLst>
              </a:rPr>
              <a:t>0.017</a:t>
            </a:r>
            <a:endParaRPr lang="en-US" sz="2200" b="1" dirty="0">
              <a:solidFill>
                <a:schemeClr val="accent6">
                  <a:lumMod val="50000"/>
                </a:schemeClr>
              </a:solidFill>
              <a:effectLst>
                <a:innerShdw blurRad="63500" dist="50800" dir="13500000">
                  <a:prstClr val="black">
                    <a:alpha val="50000"/>
                  </a:prstClr>
                </a:innerShdw>
              </a:effectLst>
            </a:endParaRPr>
          </a:p>
          <a:p>
            <a:pPr marL="0" indent="0">
              <a:buNone/>
            </a:pPr>
            <a:endParaRPr lang="en-US" dirty="0"/>
          </a:p>
        </p:txBody>
      </p:sp>
    </p:spTree>
    <p:extLst>
      <p:ext uri="{BB962C8B-B14F-4D97-AF65-F5344CB8AC3E}">
        <p14:creationId xmlns:p14="http://schemas.microsoft.com/office/powerpoint/2010/main" val="404768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FA4CB81-3AE5-4984-AF8C-023B332FC2FF}"/>
              </a:ext>
            </a:extLst>
          </p:cNvPr>
          <p:cNvPicPr>
            <a:picLocks noChangeAspect="1"/>
          </p:cNvPicPr>
          <p:nvPr/>
        </p:nvPicPr>
        <p:blipFill>
          <a:blip r:embed="rId3"/>
          <a:stretch>
            <a:fillRect/>
          </a:stretch>
        </p:blipFill>
        <p:spPr>
          <a:xfrm>
            <a:off x="2050026" y="398336"/>
            <a:ext cx="8141109" cy="6135199"/>
          </a:xfrm>
          <a:prstGeom prst="rect">
            <a:avLst/>
          </a:prstGeom>
        </p:spPr>
      </p:pic>
      <p:sp>
        <p:nvSpPr>
          <p:cNvPr id="2" name="Title 1">
            <a:extLst>
              <a:ext uri="{FF2B5EF4-FFF2-40B4-BE49-F238E27FC236}">
                <a16:creationId xmlns:a16="http://schemas.microsoft.com/office/drawing/2014/main" xmlns="" id="{97ED1CBC-4D07-45ED-B526-E7487B043793}"/>
              </a:ext>
            </a:extLst>
          </p:cNvPr>
          <p:cNvSpPr>
            <a:spLocks noGrp="1"/>
          </p:cNvSpPr>
          <p:nvPr>
            <p:ph type="title"/>
          </p:nvPr>
        </p:nvSpPr>
        <p:spPr>
          <a:xfrm>
            <a:off x="639096" y="936902"/>
            <a:ext cx="10058400" cy="1371600"/>
          </a:xfrm>
        </p:spPr>
        <p:txBody>
          <a:bodyPr>
            <a:normAutofit fontScale="90000"/>
          </a:bodyPr>
          <a:lstStyle/>
          <a:p>
            <a:pPr algn="ctr"/>
            <a:r>
              <a:rPr lang="en-US" dirty="0">
                <a:solidFill>
                  <a:schemeClr val="bg1">
                    <a:lumMod val="85000"/>
                  </a:schemeClr>
                </a:solidFill>
              </a:rPr>
              <a:t>Crystallography </a:t>
            </a:r>
            <a:br>
              <a:rPr lang="en-US" dirty="0">
                <a:solidFill>
                  <a:schemeClr val="bg1">
                    <a:lumMod val="85000"/>
                  </a:schemeClr>
                </a:solidFill>
              </a:rPr>
            </a:br>
            <a:endParaRPr lang="en-US" dirty="0">
              <a:solidFill>
                <a:schemeClr val="bg1">
                  <a:lumMod val="85000"/>
                </a:schemeClr>
              </a:solidFill>
            </a:endParaRPr>
          </a:p>
        </p:txBody>
      </p:sp>
      <p:sp>
        <p:nvSpPr>
          <p:cNvPr id="3" name="Content Placeholder 2">
            <a:extLst>
              <a:ext uri="{FF2B5EF4-FFF2-40B4-BE49-F238E27FC236}">
                <a16:creationId xmlns:a16="http://schemas.microsoft.com/office/drawing/2014/main" xmlns="" id="{4EAB7539-11F3-4F33-A5A8-A10EF8D57DEE}"/>
              </a:ext>
            </a:extLst>
          </p:cNvPr>
          <p:cNvSpPr>
            <a:spLocks noGrp="1"/>
          </p:cNvSpPr>
          <p:nvPr>
            <p:ph idx="1"/>
          </p:nvPr>
        </p:nvSpPr>
        <p:spPr/>
        <p:txBody>
          <a:bodyPr>
            <a:normAutofit/>
          </a:bodyPr>
          <a:lstStyle/>
          <a:p>
            <a:pPr algn="ctr" fontAlgn="t"/>
            <a:r>
              <a:rPr lang="en-US" sz="2800" b="1" dirty="0">
                <a:solidFill>
                  <a:schemeClr val="bg1">
                    <a:lumMod val="85000"/>
                  </a:schemeClr>
                </a:solidFill>
              </a:rPr>
              <a:t>Crystal System: Monoclinic</a:t>
            </a:r>
          </a:p>
          <a:p>
            <a:pPr algn="ctr" fontAlgn="t"/>
            <a:r>
              <a:rPr lang="en-US" sz="2800" b="1" dirty="0">
                <a:solidFill>
                  <a:schemeClr val="bg1">
                    <a:lumMod val="85000"/>
                  </a:schemeClr>
                </a:solidFill>
              </a:rPr>
              <a:t>Cell Parameters: a = 9.46 Å, b = 8.39 Å, c = 5.22 Å</a:t>
            </a:r>
            <a:br>
              <a:rPr lang="en-US" sz="2800" b="1" dirty="0">
                <a:solidFill>
                  <a:schemeClr val="bg1">
                    <a:lumMod val="85000"/>
                  </a:schemeClr>
                </a:solidFill>
              </a:rPr>
            </a:br>
            <a:r>
              <a:rPr lang="en-US" sz="2800" b="1" dirty="0">
                <a:solidFill>
                  <a:schemeClr val="bg1">
                    <a:lumMod val="85000"/>
                  </a:schemeClr>
                </a:solidFill>
              </a:rPr>
              <a:t>β = 110.17°</a:t>
            </a:r>
          </a:p>
          <a:p>
            <a:pPr algn="ctr" fontAlgn="t"/>
            <a:r>
              <a:rPr lang="en-US" sz="2800" b="1" dirty="0">
                <a:solidFill>
                  <a:schemeClr val="bg1">
                    <a:lumMod val="85000"/>
                  </a:schemeClr>
                </a:solidFill>
              </a:rPr>
              <a:t>Ratio: a:b:c = 1.128 : 1 : 0.622</a:t>
            </a:r>
          </a:p>
          <a:p>
            <a:pPr algn="ctr" fontAlgn="t"/>
            <a:r>
              <a:rPr lang="en-US" sz="2800" b="1" dirty="0">
                <a:solidFill>
                  <a:schemeClr val="bg1">
                    <a:lumMod val="85000"/>
                  </a:schemeClr>
                </a:solidFill>
              </a:rPr>
              <a:t>Unit Cell V: 388.90 Å³ (Calculated from Unit Cell)</a:t>
            </a:r>
          </a:p>
          <a:p>
            <a:pPr algn="ctr"/>
            <a:r>
              <a:rPr lang="en-US" sz="2800" b="1" dirty="0">
                <a:solidFill>
                  <a:schemeClr val="bg1">
                    <a:lumMod val="85000"/>
                  </a:schemeClr>
                </a:solidFill>
              </a:rPr>
              <a:t>Pyroxene Group : Clinopyroxene Subgroup </a:t>
            </a:r>
          </a:p>
        </p:txBody>
      </p:sp>
    </p:spTree>
    <p:extLst>
      <p:ext uri="{BB962C8B-B14F-4D97-AF65-F5344CB8AC3E}">
        <p14:creationId xmlns:p14="http://schemas.microsoft.com/office/powerpoint/2010/main" val="417389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C4C0946-7009-4C8A-893C-D400978C970D}"/>
              </a:ext>
            </a:extLst>
          </p:cNvPr>
          <p:cNvPicPr>
            <a:picLocks noGrp="1" noChangeAspect="1"/>
          </p:cNvPicPr>
          <p:nvPr>
            <p:ph idx="1"/>
          </p:nvPr>
        </p:nvPicPr>
        <p:blipFill>
          <a:blip r:embed="rId2"/>
          <a:stretch>
            <a:fillRect/>
          </a:stretch>
        </p:blipFill>
        <p:spPr>
          <a:xfrm>
            <a:off x="412955" y="368710"/>
            <a:ext cx="11400388" cy="6164134"/>
          </a:xfrm>
          <a:prstGeom prst="rect">
            <a:avLst/>
          </a:prstGeom>
        </p:spPr>
      </p:pic>
      <p:sp>
        <p:nvSpPr>
          <p:cNvPr id="2" name="Title 1">
            <a:extLst>
              <a:ext uri="{FF2B5EF4-FFF2-40B4-BE49-F238E27FC236}">
                <a16:creationId xmlns:a16="http://schemas.microsoft.com/office/drawing/2014/main" xmlns="" id="{DB5FB2B2-B049-4ED5-980F-A86E03C94AF0}"/>
              </a:ext>
            </a:extLst>
          </p:cNvPr>
          <p:cNvSpPr>
            <a:spLocks noGrp="1"/>
          </p:cNvSpPr>
          <p:nvPr>
            <p:ph type="title"/>
          </p:nvPr>
        </p:nvSpPr>
        <p:spPr>
          <a:xfrm>
            <a:off x="2954594" y="5161244"/>
            <a:ext cx="10058400" cy="1371600"/>
          </a:xfrm>
        </p:spPr>
        <p:txBody>
          <a:bodyPr>
            <a:normAutofit/>
          </a:bodyPr>
          <a:lstStyle/>
          <a:p>
            <a:pPr algn="ctr"/>
            <a:r>
              <a:rPr lang="en-US" dirty="0"/>
              <a:t>Localities</a:t>
            </a:r>
          </a:p>
        </p:txBody>
      </p:sp>
    </p:spTree>
    <p:extLst>
      <p:ext uri="{BB962C8B-B14F-4D97-AF65-F5344CB8AC3E}">
        <p14:creationId xmlns:p14="http://schemas.microsoft.com/office/powerpoint/2010/main" val="395778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6CCDFD-E980-4F15-904D-B023D8FA9360}"/>
              </a:ext>
            </a:extLst>
          </p:cNvPr>
          <p:cNvPicPr>
            <a:picLocks noChangeAspect="1"/>
          </p:cNvPicPr>
          <p:nvPr/>
        </p:nvPicPr>
        <p:blipFill>
          <a:blip r:embed="rId3"/>
          <a:stretch>
            <a:fillRect/>
          </a:stretch>
        </p:blipFill>
        <p:spPr>
          <a:xfrm>
            <a:off x="398206" y="479751"/>
            <a:ext cx="11439155" cy="5921050"/>
          </a:xfrm>
          <a:prstGeom prst="rect">
            <a:avLst/>
          </a:prstGeom>
        </p:spPr>
      </p:pic>
      <p:sp>
        <p:nvSpPr>
          <p:cNvPr id="2" name="Title 1">
            <a:extLst>
              <a:ext uri="{FF2B5EF4-FFF2-40B4-BE49-F238E27FC236}">
                <a16:creationId xmlns:a16="http://schemas.microsoft.com/office/drawing/2014/main" xmlns="" id="{2B8914A2-111B-4D59-9B31-106F0018C3C7}"/>
              </a:ext>
            </a:extLst>
          </p:cNvPr>
          <p:cNvSpPr>
            <a:spLocks noGrp="1"/>
          </p:cNvSpPr>
          <p:nvPr>
            <p:ph type="title"/>
          </p:nvPr>
        </p:nvSpPr>
        <p:spPr>
          <a:xfrm>
            <a:off x="938982" y="533554"/>
            <a:ext cx="10058400" cy="1371600"/>
          </a:xfrm>
        </p:spPr>
        <p:txBody>
          <a:bodyPr/>
          <a:lstStyle/>
          <a:p>
            <a:pPr algn="ctr"/>
            <a:r>
              <a:rPr lang="en-US" dirty="0">
                <a:solidFill>
                  <a:schemeClr val="tx2">
                    <a:lumMod val="10000"/>
                    <a:lumOff val="90000"/>
                  </a:schemeClr>
                </a:solidFill>
              </a:rPr>
              <a:t>Economics</a:t>
            </a:r>
          </a:p>
        </p:txBody>
      </p:sp>
      <p:sp>
        <p:nvSpPr>
          <p:cNvPr id="3" name="Content Placeholder 2">
            <a:extLst>
              <a:ext uri="{FF2B5EF4-FFF2-40B4-BE49-F238E27FC236}">
                <a16:creationId xmlns:a16="http://schemas.microsoft.com/office/drawing/2014/main" xmlns="" id="{0F1138BB-40AF-4C81-8C23-C2031C12F8C4}"/>
              </a:ext>
            </a:extLst>
          </p:cNvPr>
          <p:cNvSpPr>
            <a:spLocks noGrp="1"/>
          </p:cNvSpPr>
          <p:nvPr>
            <p:ph idx="1"/>
          </p:nvPr>
        </p:nvSpPr>
        <p:spPr>
          <a:xfrm>
            <a:off x="398206" y="1704478"/>
            <a:ext cx="10854812" cy="3934168"/>
          </a:xfrm>
        </p:spPr>
        <p:txBody>
          <a:bodyPr>
            <a:normAutofit/>
          </a:bodyPr>
          <a:lstStyle/>
          <a:p>
            <a:r>
              <a:rPr lang="en-US" sz="2000" b="1" dirty="0">
                <a:solidFill>
                  <a:schemeClr val="tx2">
                    <a:lumMod val="10000"/>
                    <a:lumOff val="90000"/>
                  </a:schemeClr>
                </a:solidFill>
              </a:rPr>
              <a:t>Last year, output at Australia’s hard rock mines for the first time exceeded lithium carbonate equivalent from brine producers after six new mines went into production within the space of just three years.</a:t>
            </a:r>
          </a:p>
          <a:p>
            <a:r>
              <a:rPr lang="en-US" sz="2000" b="1" dirty="0">
                <a:solidFill>
                  <a:schemeClr val="tx2">
                    <a:lumMod val="10000"/>
                    <a:lumOff val="90000"/>
                  </a:schemeClr>
                </a:solidFill>
              </a:rPr>
              <a:t>With a few advanced projects and at least four chemical conversion plants in the pipeline, the country is set to dominate primary lithium supply for the foreseeable future, but the expansion drive has resulted in a collapse in prices.</a:t>
            </a:r>
          </a:p>
          <a:p>
            <a:r>
              <a:rPr lang="en-US" sz="2000" b="1" dirty="0">
                <a:solidFill>
                  <a:schemeClr val="tx2">
                    <a:lumMod val="10000"/>
                    <a:lumOff val="90000"/>
                  </a:schemeClr>
                </a:solidFill>
              </a:rPr>
              <a:t>Producers in Australia now sell spodumene concentrate (6% lithium used as feedstock for lithium hydroxide) for $550–$620 a </a:t>
            </a:r>
            <a:r>
              <a:rPr lang="en-US" sz="2000" b="1" dirty="0" err="1">
                <a:solidFill>
                  <a:schemeClr val="tx2">
                    <a:lumMod val="10000"/>
                    <a:lumOff val="90000"/>
                  </a:schemeClr>
                </a:solidFill>
              </a:rPr>
              <a:t>tonne</a:t>
            </a:r>
            <a:r>
              <a:rPr lang="en-US" sz="2000" b="1" dirty="0">
                <a:solidFill>
                  <a:schemeClr val="tx2">
                    <a:lumMod val="10000"/>
                    <a:lumOff val="90000"/>
                  </a:schemeClr>
                </a:solidFill>
              </a:rPr>
              <a:t>, down by a third in 2019 and “trending towards the lower end of this range throughout the month” </a:t>
            </a:r>
            <a:r>
              <a:rPr lang="en-US" sz="2000" b="1" u="sng" dirty="0">
                <a:solidFill>
                  <a:schemeClr val="tx2">
                    <a:lumMod val="10000"/>
                    <a:lumOff val="90000"/>
                  </a:schemeClr>
                </a:solidFill>
                <a:hlinkClick r:id="rId4">
                  <a:extLst>
                    <a:ext uri="{A12FA001-AC4F-418D-AE19-62706E023703}">
                      <ahyp:hlinkClr xmlns:ahyp="http://schemas.microsoft.com/office/drawing/2018/hyperlinkcolor" xmlns="" val="tx"/>
                    </a:ext>
                  </a:extLst>
                </a:hlinkClick>
              </a:rPr>
              <a:t>according to UK-based Benchmark</a:t>
            </a:r>
            <a:r>
              <a:rPr lang="en-US" sz="2000" b="1" dirty="0">
                <a:solidFill>
                  <a:schemeClr val="tx2">
                    <a:lumMod val="10000"/>
                    <a:lumOff val="90000"/>
                  </a:schemeClr>
                </a:solidFill>
              </a:rPr>
              <a:t>:</a:t>
            </a:r>
          </a:p>
          <a:p>
            <a:r>
              <a:rPr lang="en-US" dirty="0">
                <a:solidFill>
                  <a:schemeClr val="bg1">
                    <a:lumMod val="95000"/>
                  </a:schemeClr>
                </a:solidFill>
                <a:hlinkClick r:id="rId5">
                  <a:extLst>
                    <a:ext uri="{A12FA001-AC4F-418D-AE19-62706E023703}">
                      <ahyp:hlinkClr xmlns:ahyp="http://schemas.microsoft.com/office/drawing/2018/hyperlinkcolor" xmlns="" val="tx"/>
                    </a:ext>
                  </a:extLst>
                </a:hlinkClick>
              </a:rPr>
              <a:t>https://www.mining.com/spodumene-supply-surge-sinks-lithium-prices/</a:t>
            </a:r>
            <a:endParaRPr lang="en-US" dirty="0">
              <a:solidFill>
                <a:schemeClr val="bg1">
                  <a:lumMod val="95000"/>
                </a:schemeClr>
              </a:solidFill>
            </a:endParaRPr>
          </a:p>
        </p:txBody>
      </p:sp>
    </p:spTree>
    <p:extLst>
      <p:ext uri="{BB962C8B-B14F-4D97-AF65-F5344CB8AC3E}">
        <p14:creationId xmlns:p14="http://schemas.microsoft.com/office/powerpoint/2010/main" val="389034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CE0C7C47-5A39-4A92-8122-305890C15878}"/>
              </a:ext>
            </a:extLst>
          </p:cNvPr>
          <p:cNvSpPr>
            <a:spLocks noGrp="1"/>
          </p:cNvSpPr>
          <p:nvPr>
            <p:ph type="pic" idx="1"/>
          </p:nvPr>
        </p:nvSpPr>
        <p:spPr>
          <a:xfrm>
            <a:off x="228599" y="237744"/>
            <a:ext cx="7696201" cy="6382512"/>
          </a:xfrm>
        </p:spPr>
      </p:sp>
      <p:sp>
        <p:nvSpPr>
          <p:cNvPr id="2" name="Title 1">
            <a:extLst>
              <a:ext uri="{FF2B5EF4-FFF2-40B4-BE49-F238E27FC236}">
                <a16:creationId xmlns:a16="http://schemas.microsoft.com/office/drawing/2014/main" xmlns="" id="{950CF9C1-B11B-4D51-A714-502ACBF54343}"/>
              </a:ext>
            </a:extLst>
          </p:cNvPr>
          <p:cNvSpPr>
            <a:spLocks noGrp="1"/>
          </p:cNvSpPr>
          <p:nvPr>
            <p:ph type="title"/>
          </p:nvPr>
        </p:nvSpPr>
        <p:spPr>
          <a:xfrm>
            <a:off x="8382922" y="511327"/>
            <a:ext cx="3144774" cy="517373"/>
          </a:xfrm>
        </p:spPr>
        <p:txBody>
          <a:bodyPr/>
          <a:lstStyle/>
          <a:p>
            <a:pPr algn="ctr"/>
            <a:r>
              <a:rPr lang="en-US" dirty="0"/>
              <a:t>Extraction</a:t>
            </a:r>
          </a:p>
        </p:txBody>
      </p:sp>
      <p:sp>
        <p:nvSpPr>
          <p:cNvPr id="3" name="Content Placeholder 2">
            <a:extLst>
              <a:ext uri="{FF2B5EF4-FFF2-40B4-BE49-F238E27FC236}">
                <a16:creationId xmlns:a16="http://schemas.microsoft.com/office/drawing/2014/main" xmlns="" id="{158FD430-0F05-4974-B5B1-CC6717629FD6}"/>
              </a:ext>
            </a:extLst>
          </p:cNvPr>
          <p:cNvSpPr>
            <a:spLocks noGrp="1"/>
          </p:cNvSpPr>
          <p:nvPr>
            <p:ph type="body" sz="half" idx="2"/>
          </p:nvPr>
        </p:nvSpPr>
        <p:spPr>
          <a:xfrm>
            <a:off x="8382922" y="1028700"/>
            <a:ext cx="3333430" cy="5535510"/>
          </a:xfrm>
        </p:spPr>
        <p:txBody>
          <a:bodyPr>
            <a:normAutofit fontScale="85000" lnSpcReduction="10000"/>
          </a:bodyPr>
          <a:lstStyle/>
          <a:p>
            <a:r>
              <a:rPr lang="en-US" dirty="0"/>
              <a:t>Galaxy Resources, which mines spodumene at Mt </a:t>
            </a:r>
            <a:r>
              <a:rPr lang="en-US" dirty="0" err="1"/>
              <a:t>Cattlin</a:t>
            </a:r>
            <a:r>
              <a:rPr lang="en-US" dirty="0"/>
              <a:t> in Australia, first crushes and heats the ore in a rotary calcining kiln to convert the lithium crystal phase from alpha to beta. This process is referred to as decrepitation. It allows the lithium present in the ore to be displaced by sodium. The resulting spodumene concentrate is cooled and milled into a fine powder before being mixed with </a:t>
            </a:r>
            <a:r>
              <a:rPr lang="en-US" dirty="0" err="1"/>
              <a:t>sulphuric</a:t>
            </a:r>
            <a:r>
              <a:rPr lang="en-US" dirty="0"/>
              <a:t> acid and roasted again. A thickener-filter system then separates waste from the concentrated liquor, while precipitation removes magnesium and calcium from this solution.</a:t>
            </a:r>
          </a:p>
          <a:p>
            <a:r>
              <a:rPr lang="en-US" dirty="0"/>
              <a:t>Finally, soda ash is added and lithium carbonate is crystallized, heated, filtered and dried as 99% pure lithium carbonate</a:t>
            </a:r>
          </a:p>
          <a:p>
            <a:r>
              <a:rPr lang="en-US" dirty="0">
                <a:hlinkClick r:id="rId3"/>
              </a:rPr>
              <a:t>http://www.metalstech.net/updates/strategic-lithium-processing-partnership/</a:t>
            </a:r>
            <a:endParaRPr lang="en-US" dirty="0"/>
          </a:p>
        </p:txBody>
      </p:sp>
      <p:pic>
        <p:nvPicPr>
          <p:cNvPr id="4" name="Picture 3">
            <a:extLst>
              <a:ext uri="{FF2B5EF4-FFF2-40B4-BE49-F238E27FC236}">
                <a16:creationId xmlns:a16="http://schemas.microsoft.com/office/drawing/2014/main" xmlns="" id="{E52CC1F1-5223-4B94-B963-A41DCCB24DF6}"/>
              </a:ext>
            </a:extLst>
          </p:cNvPr>
          <p:cNvPicPr>
            <a:picLocks noChangeAspect="1"/>
          </p:cNvPicPr>
          <p:nvPr/>
        </p:nvPicPr>
        <p:blipFill>
          <a:blip r:embed="rId4"/>
          <a:stretch>
            <a:fillRect/>
          </a:stretch>
        </p:blipFill>
        <p:spPr>
          <a:xfrm>
            <a:off x="228599" y="237744"/>
            <a:ext cx="7696201" cy="6382512"/>
          </a:xfrm>
          <a:prstGeom prst="rect">
            <a:avLst/>
          </a:prstGeom>
        </p:spPr>
      </p:pic>
    </p:spTree>
    <p:extLst>
      <p:ext uri="{BB962C8B-B14F-4D97-AF65-F5344CB8AC3E}">
        <p14:creationId xmlns:p14="http://schemas.microsoft.com/office/powerpoint/2010/main" val="349967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053554F-17C7-4A06-B1AA-FA8A1416ECF7}"/>
              </a:ext>
            </a:extLst>
          </p:cNvPr>
          <p:cNvPicPr>
            <a:picLocks noChangeAspect="1"/>
          </p:cNvPicPr>
          <p:nvPr/>
        </p:nvPicPr>
        <p:blipFill>
          <a:blip r:embed="rId2"/>
          <a:stretch>
            <a:fillRect/>
          </a:stretch>
        </p:blipFill>
        <p:spPr>
          <a:xfrm>
            <a:off x="400246" y="383458"/>
            <a:ext cx="11443954" cy="6076336"/>
          </a:xfrm>
          <a:prstGeom prst="rect">
            <a:avLst/>
          </a:prstGeom>
        </p:spPr>
      </p:pic>
      <p:sp>
        <p:nvSpPr>
          <p:cNvPr id="2" name="Title 1">
            <a:extLst>
              <a:ext uri="{FF2B5EF4-FFF2-40B4-BE49-F238E27FC236}">
                <a16:creationId xmlns:a16="http://schemas.microsoft.com/office/drawing/2014/main" xmlns="" id="{C084E982-0B83-4630-80F4-BEFA6512CDDB}"/>
              </a:ext>
            </a:extLst>
          </p:cNvPr>
          <p:cNvSpPr>
            <a:spLocks noGrp="1"/>
          </p:cNvSpPr>
          <p:nvPr>
            <p:ph type="title"/>
          </p:nvPr>
        </p:nvSpPr>
        <p:spPr/>
        <p:txBody>
          <a:bodyPr/>
          <a:lstStyle/>
          <a:p>
            <a:pPr algn="ctr"/>
            <a:r>
              <a:rPr lang="en-US" dirty="0">
                <a:solidFill>
                  <a:schemeClr val="bg1"/>
                </a:solidFill>
              </a:rPr>
              <a:t>Metallurgy </a:t>
            </a:r>
          </a:p>
        </p:txBody>
      </p:sp>
      <p:sp>
        <p:nvSpPr>
          <p:cNvPr id="3" name="Content Placeholder 2">
            <a:extLst>
              <a:ext uri="{FF2B5EF4-FFF2-40B4-BE49-F238E27FC236}">
                <a16:creationId xmlns:a16="http://schemas.microsoft.com/office/drawing/2014/main" xmlns="" id="{8D445193-007E-4EAF-A482-29773E4FDB8A}"/>
              </a:ext>
            </a:extLst>
          </p:cNvPr>
          <p:cNvSpPr>
            <a:spLocks noGrp="1"/>
          </p:cNvSpPr>
          <p:nvPr>
            <p:ph idx="1"/>
          </p:nvPr>
        </p:nvSpPr>
        <p:sp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000" b="1" dirty="0">
                <a:solidFill>
                  <a:schemeClr val="bg1"/>
                </a:solidFill>
              </a:rPr>
              <a:t>Converting lithium into metal is done in an electrolytic cell using lithium chloride. The chloride is mixed with potassium chloride in a ratio of 55% lithium chloride to 45% potassium chloride in order to produce a molten eutectic electrolyte. Potassium chloride is added to increase the conductivity of the lithium while lowering the fusion temperature.</a:t>
            </a:r>
          </a:p>
          <a:p>
            <a:r>
              <a:rPr lang="en-US" sz="2000" b="1" dirty="0">
                <a:solidFill>
                  <a:schemeClr val="bg1"/>
                </a:solidFill>
              </a:rPr>
              <a:t>When fused and electrolyzed at about 450° C, chlorine gas is liberated while molten lithium rises to the surface of the electrolyte, collecting in cast-</a:t>
            </a:r>
            <a:r>
              <a:rPr lang="en-US" sz="2000" b="1" dirty="0">
                <a:solidFill>
                  <a:schemeClr val="bg1"/>
                </a:solidFill>
                <a:hlinkClick r:id="rId3">
                  <a:extLst>
                    <a:ext uri="{A12FA001-AC4F-418D-AE19-62706E023703}">
                      <ahyp:hlinkClr xmlns:ahyp="http://schemas.microsoft.com/office/drawing/2018/hyperlinkcolor" xmlns="" val="tx"/>
                    </a:ext>
                  </a:extLst>
                </a:hlinkClick>
              </a:rPr>
              <a:t>iron</a:t>
            </a:r>
            <a:r>
              <a:rPr lang="en-US" sz="2000" b="1" dirty="0">
                <a:solidFill>
                  <a:schemeClr val="bg1"/>
                </a:solidFill>
              </a:rPr>
              <a:t> enclosures. The pure lithium produced is wrapped in paraffin wax to prevent oxidization. The conversion ratio of lithium carbonate to lithium metal is about 5.3 to 1.</a:t>
            </a:r>
          </a:p>
          <a:p>
            <a:r>
              <a:rPr lang="en-US" sz="2000" dirty="0">
                <a:solidFill>
                  <a:schemeClr val="bg1"/>
                </a:solidFill>
                <a:hlinkClick r:id="rId4">
                  <a:extLst>
                    <a:ext uri="{A12FA001-AC4F-418D-AE19-62706E023703}">
                      <ahyp:hlinkClr xmlns:ahyp="http://schemas.microsoft.com/office/drawing/2018/hyperlinkcolor" xmlns="" val="tx"/>
                    </a:ext>
                  </a:extLst>
                </a:hlinkClick>
              </a:rPr>
              <a:t>https://www.thebalance.com/lithium-production-2340123</a:t>
            </a:r>
            <a:endParaRPr lang="en-US" sz="2000" dirty="0">
              <a:solidFill>
                <a:schemeClr val="bg1"/>
              </a:solidFill>
            </a:endParaRPr>
          </a:p>
          <a:p>
            <a:endParaRPr lang="en-US" sz="2000" b="1" dirty="0">
              <a:solidFill>
                <a:schemeClr val="bg1"/>
              </a:solidFill>
            </a:endParaRPr>
          </a:p>
          <a:p>
            <a:endParaRPr lang="en-US" dirty="0"/>
          </a:p>
        </p:txBody>
      </p:sp>
    </p:spTree>
    <p:extLst>
      <p:ext uri="{BB962C8B-B14F-4D97-AF65-F5344CB8AC3E}">
        <p14:creationId xmlns:p14="http://schemas.microsoft.com/office/powerpoint/2010/main" val="235083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9308745C-8AFF-4F8F-958C-3611B27D5962}"/>
              </a:ext>
            </a:extLst>
          </p:cNvPr>
          <p:cNvSpPr>
            <a:spLocks noGrp="1"/>
          </p:cNvSpPr>
          <p:nvPr>
            <p:ph type="pic" idx="1"/>
          </p:nvPr>
        </p:nvSpPr>
        <p:spPr/>
      </p:sp>
      <p:sp>
        <p:nvSpPr>
          <p:cNvPr id="5" name="Title 4">
            <a:extLst>
              <a:ext uri="{FF2B5EF4-FFF2-40B4-BE49-F238E27FC236}">
                <a16:creationId xmlns:a16="http://schemas.microsoft.com/office/drawing/2014/main" xmlns="" id="{2B2FEBE2-B4CF-4B66-B470-A9C444398BDA}"/>
              </a:ext>
            </a:extLst>
          </p:cNvPr>
          <p:cNvSpPr>
            <a:spLocks noGrp="1"/>
          </p:cNvSpPr>
          <p:nvPr>
            <p:ph type="title"/>
          </p:nvPr>
        </p:nvSpPr>
        <p:spPr>
          <a:xfrm>
            <a:off x="8477250" y="353961"/>
            <a:ext cx="3144774" cy="635361"/>
          </a:xfrm>
        </p:spPr>
        <p:txBody>
          <a:bodyPr/>
          <a:lstStyle/>
          <a:p>
            <a:pPr algn="ctr"/>
            <a:r>
              <a:rPr lang="en-US" dirty="0"/>
              <a:t>Way of the Future</a:t>
            </a:r>
          </a:p>
        </p:txBody>
      </p:sp>
      <p:sp>
        <p:nvSpPr>
          <p:cNvPr id="3" name="Content Placeholder 2">
            <a:extLst>
              <a:ext uri="{FF2B5EF4-FFF2-40B4-BE49-F238E27FC236}">
                <a16:creationId xmlns:a16="http://schemas.microsoft.com/office/drawing/2014/main" xmlns="" id="{A484338A-880F-4886-828A-DDA0AE04268D}"/>
              </a:ext>
            </a:extLst>
          </p:cNvPr>
          <p:cNvSpPr>
            <a:spLocks noGrp="1"/>
          </p:cNvSpPr>
          <p:nvPr>
            <p:ph type="body" sz="half" idx="2"/>
          </p:nvPr>
        </p:nvSpPr>
        <p:spPr>
          <a:xfrm>
            <a:off x="8477250" y="989322"/>
            <a:ext cx="3144774" cy="5711516"/>
          </a:xfrm>
        </p:spPr>
        <p:txBody>
          <a:bodyPr>
            <a:normAutofit fontScale="85000" lnSpcReduction="20000"/>
          </a:bodyPr>
          <a:lstStyle/>
          <a:p>
            <a:endParaRPr lang="en-US" b="1" dirty="0">
              <a:solidFill>
                <a:schemeClr val="accent1">
                  <a:lumMod val="75000"/>
                </a:schemeClr>
              </a:solidFill>
            </a:endParaRPr>
          </a:p>
          <a:p>
            <a:r>
              <a:rPr lang="en-US" b="1" dirty="0">
                <a:solidFill>
                  <a:schemeClr val="accent1">
                    <a:lumMod val="75000"/>
                  </a:schemeClr>
                </a:solidFill>
              </a:rPr>
              <a:t>Bosch is developing a </a:t>
            </a:r>
            <a:r>
              <a:rPr lang="en-US" b="1" dirty="0">
                <a:solidFill>
                  <a:schemeClr val="accent1">
                    <a:lumMod val="75000"/>
                  </a:schemeClr>
                </a:solidFill>
                <a:hlinkClick r:id="rId2">
                  <a:extLst>
                    <a:ext uri="{A12FA001-AC4F-418D-AE19-62706E023703}">
                      <ahyp:hlinkClr xmlns:ahyp="http://schemas.microsoft.com/office/drawing/2018/hyperlinkcolor" xmlns="" val="tx"/>
                    </a:ext>
                  </a:extLst>
                </a:hlinkClick>
              </a:rPr>
              <a:t>solid state battery</a:t>
            </a:r>
            <a:r>
              <a:rPr lang="en-US" b="1" dirty="0">
                <a:solidFill>
                  <a:schemeClr val="accent1">
                    <a:lumMod val="75000"/>
                  </a:schemeClr>
                </a:solidFill>
              </a:rPr>
              <a:t> with twice the energy density of a lithium ion (Li-ion) cell, effectively doubling the range of electric vehicles with no increase in weight. A Tesla Model S equipped with an 85 kWh Li-ion battery pack has an estimated range of 426 km (265 miles). Swap out the Li-ion battery and replace it with a solid state battery and the car could go 852 km (530 miles) on a single charge. Even better, the new battery doesn’t use a flammable liquid electrolyte, so no more battery fires! And the icing on the cake: the solid state battery would come at a lower cost. Bosch claims that this next generation of batteries could be on the market in five years.</a:t>
            </a:r>
          </a:p>
          <a:p>
            <a:r>
              <a:rPr lang="en-US" dirty="0">
                <a:hlinkClick r:id="rId3"/>
              </a:rPr>
              <a:t>https://www.engineering.com/ElectronicsDesign/ElectronicsDesignArticles/ArticleID/10689/Solid-State-Battery-Could-Double-Electric-Vehicle-Range.aspx</a:t>
            </a:r>
            <a:endParaRPr lang="en-US" b="1" dirty="0">
              <a:solidFill>
                <a:schemeClr val="accent1">
                  <a:lumMod val="75000"/>
                </a:schemeClr>
              </a:solidFill>
            </a:endParaRPr>
          </a:p>
        </p:txBody>
      </p:sp>
      <p:pic>
        <p:nvPicPr>
          <p:cNvPr id="4" name="Picture 3">
            <a:extLst>
              <a:ext uri="{FF2B5EF4-FFF2-40B4-BE49-F238E27FC236}">
                <a16:creationId xmlns:a16="http://schemas.microsoft.com/office/drawing/2014/main" xmlns="" id="{905D659B-33F2-47F6-ADFE-99C0A780BC94}"/>
              </a:ext>
            </a:extLst>
          </p:cNvPr>
          <p:cNvPicPr>
            <a:picLocks noChangeAspect="1"/>
          </p:cNvPicPr>
          <p:nvPr/>
        </p:nvPicPr>
        <p:blipFill>
          <a:blip r:embed="rId4"/>
          <a:stretch>
            <a:fillRect/>
          </a:stretch>
        </p:blipFill>
        <p:spPr>
          <a:xfrm>
            <a:off x="228599" y="237744"/>
            <a:ext cx="7696201" cy="6382512"/>
          </a:xfrm>
          <a:prstGeom prst="rect">
            <a:avLst/>
          </a:prstGeom>
        </p:spPr>
      </p:pic>
    </p:spTree>
    <p:extLst>
      <p:ext uri="{BB962C8B-B14F-4D97-AF65-F5344CB8AC3E}">
        <p14:creationId xmlns:p14="http://schemas.microsoft.com/office/powerpoint/2010/main" val="169463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8065B32-38C1-41E4-9FAE-9753E1F21799}"/>
              </a:ext>
            </a:extLst>
          </p:cNvPr>
          <p:cNvPicPr>
            <a:picLocks noChangeAspect="1"/>
          </p:cNvPicPr>
          <p:nvPr/>
        </p:nvPicPr>
        <p:blipFill>
          <a:blip r:embed="rId2"/>
          <a:stretch>
            <a:fillRect/>
          </a:stretch>
        </p:blipFill>
        <p:spPr>
          <a:xfrm>
            <a:off x="10167223" y="417196"/>
            <a:ext cx="1540192" cy="1540192"/>
          </a:xfrm>
          <a:prstGeom prst="rect">
            <a:avLst/>
          </a:prstGeom>
        </p:spPr>
      </p:pic>
      <p:sp>
        <p:nvSpPr>
          <p:cNvPr id="2" name="Title 1">
            <a:extLst>
              <a:ext uri="{FF2B5EF4-FFF2-40B4-BE49-F238E27FC236}">
                <a16:creationId xmlns:a16="http://schemas.microsoft.com/office/drawing/2014/main" xmlns="" id="{7129EB35-01CD-41BC-A5F3-B3ACB891B776}"/>
              </a:ext>
            </a:extLst>
          </p:cNvPr>
          <p:cNvSpPr>
            <a:spLocks noGrp="1"/>
          </p:cNvSpPr>
          <p:nvPr>
            <p:ph type="title"/>
          </p:nvPr>
        </p:nvSpPr>
        <p:spPr>
          <a:xfrm>
            <a:off x="-636023" y="797998"/>
            <a:ext cx="11677650" cy="1883664"/>
          </a:xfrm>
        </p:spPr>
        <p:txBody>
          <a:bodyPr>
            <a:normAutofit fontScale="90000"/>
          </a:bodyPr>
          <a:lstStyle/>
          <a:p>
            <a:pPr algn="ctr"/>
            <a:r>
              <a:rPr lang="en-US" dirty="0"/>
              <a:t>The Healing Energies, Metaphysical </a:t>
            </a:r>
            <a:br>
              <a:rPr lang="en-US" dirty="0"/>
            </a:br>
            <a:r>
              <a:rPr lang="en-US" dirty="0"/>
              <a:t>Properties, Legendary Uses, and Meaning</a:t>
            </a:r>
            <a:br>
              <a:rPr lang="en-US" dirty="0"/>
            </a:br>
            <a:endParaRPr lang="en-US" dirty="0"/>
          </a:p>
        </p:txBody>
      </p:sp>
      <p:sp>
        <p:nvSpPr>
          <p:cNvPr id="3" name="Content Placeholder 2">
            <a:extLst>
              <a:ext uri="{FF2B5EF4-FFF2-40B4-BE49-F238E27FC236}">
                <a16:creationId xmlns:a16="http://schemas.microsoft.com/office/drawing/2014/main" xmlns="" id="{C0DBBBEB-BF05-4879-B407-11D893186BDE}"/>
              </a:ext>
            </a:extLst>
          </p:cNvPr>
          <p:cNvSpPr>
            <a:spLocks noGrp="1"/>
          </p:cNvSpPr>
          <p:nvPr>
            <p:ph idx="1"/>
          </p:nvPr>
        </p:nvSpPr>
        <p:spPr>
          <a:xfrm>
            <a:off x="823912" y="2388870"/>
            <a:ext cx="10058400" cy="3849624"/>
          </a:xfrm>
        </p:spPr>
        <p:txBody>
          <a:bodyPr/>
          <a:lstStyle/>
          <a:p>
            <a:r>
              <a:rPr lang="en-US" u="sng" dirty="0">
                <a:hlinkClick r:id="rId3"/>
              </a:rPr>
              <a:t>Kunzite </a:t>
            </a:r>
            <a:r>
              <a:rPr lang="en-US" dirty="0"/>
              <a:t>- most popular variety, ranging in color from pale transparent pink to light violet. It is beautiful as a gemstone with a brilliant shift in color, and is a Stone of Emotion, pure in energy and joyful in nature. It opens and connects the heart to the mind and stimulates a healing communion between the two. Kunzite encourages one to release walls built around the heart for protection, and to be receptive to the experience of unconditional and abundant love. </a:t>
            </a:r>
          </a:p>
          <a:p>
            <a:r>
              <a:rPr lang="en-US" u="sng" dirty="0">
                <a:hlinkClick r:id="rId4"/>
              </a:rPr>
              <a:t>Hiddenite</a:t>
            </a:r>
            <a:r>
              <a:rPr lang="en-US" dirty="0"/>
              <a:t> or Green Kunzite - varies in color from pale green, to yellow-green, to deep emerald green. Also known as Lithia Emerald, it is rarer than Kunzite and is sometimes faceted into gemstones. Hiddenite is a Crystal of Evolution, helping individuals to grow spiritually, and to be aware of their collective responsibility for the care of the Earth. It supports new beginnings and focusing on the present, relinquishing injustices of the past or anxieties for the future.</a:t>
            </a:r>
          </a:p>
          <a:p>
            <a:r>
              <a:rPr lang="en-US" dirty="0">
                <a:hlinkClick r:id="rId5"/>
              </a:rPr>
              <a:t>https://www.crystalvaults.com/crystal-encyclopedia/spodumene</a:t>
            </a:r>
            <a:endParaRPr lang="en-US" dirty="0"/>
          </a:p>
        </p:txBody>
      </p:sp>
      <p:pic>
        <p:nvPicPr>
          <p:cNvPr id="5" name="Picture 4">
            <a:extLst>
              <a:ext uri="{FF2B5EF4-FFF2-40B4-BE49-F238E27FC236}">
                <a16:creationId xmlns:a16="http://schemas.microsoft.com/office/drawing/2014/main" xmlns="" id="{5019A346-4E40-42F6-885F-5ED5A4BDBAB4}"/>
              </a:ext>
            </a:extLst>
          </p:cNvPr>
          <p:cNvPicPr>
            <a:picLocks noChangeAspect="1"/>
          </p:cNvPicPr>
          <p:nvPr/>
        </p:nvPicPr>
        <p:blipFill>
          <a:blip r:embed="rId6"/>
          <a:stretch>
            <a:fillRect/>
          </a:stretch>
        </p:blipFill>
        <p:spPr>
          <a:xfrm>
            <a:off x="10090969" y="4858118"/>
            <a:ext cx="1582686" cy="1582686"/>
          </a:xfrm>
          <a:prstGeom prst="rect">
            <a:avLst/>
          </a:prstGeom>
        </p:spPr>
      </p:pic>
    </p:spTree>
    <p:extLst>
      <p:ext uri="{BB962C8B-B14F-4D97-AF65-F5344CB8AC3E}">
        <p14:creationId xmlns:p14="http://schemas.microsoft.com/office/powerpoint/2010/main" val="3217521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242F41"/>
      </a:dk2>
      <a:lt2>
        <a:srgbClr val="E2E7E8"/>
      </a:lt2>
      <a:accent1>
        <a:srgbClr val="DB8F77"/>
      </a:accent1>
      <a:accent2>
        <a:srgbClr val="D66376"/>
      </a:accent2>
      <a:accent3>
        <a:srgbClr val="DD7FB7"/>
      </a:accent3>
      <a:accent4>
        <a:srgbClr val="D563D6"/>
      </a:accent4>
      <a:accent5>
        <a:srgbClr val="B67FDD"/>
      </a:accent5>
      <a:accent6>
        <a:srgbClr val="7563D6"/>
      </a:accent6>
      <a:hlink>
        <a:srgbClr val="5D8A99"/>
      </a:hlink>
      <a:folHlink>
        <a:srgbClr val="7F7F7F"/>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641</Words>
  <Application>Microsoft Office PowerPoint</Application>
  <PresentationFormat>Custom</PresentationFormat>
  <Paragraphs>58</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SavonVTI</vt:lpstr>
      <vt:lpstr>Spodumene </vt:lpstr>
      <vt:lpstr>Physical and Optical  Properties of Spodumene </vt:lpstr>
      <vt:lpstr>Crystallography  </vt:lpstr>
      <vt:lpstr>Localities</vt:lpstr>
      <vt:lpstr>Economics</vt:lpstr>
      <vt:lpstr>Extraction</vt:lpstr>
      <vt:lpstr>Metallurgy </vt:lpstr>
      <vt:lpstr>Way of the Future</vt:lpstr>
      <vt:lpstr>The Healing Energies, Metaphysical  Properties, Legendary Uses, and Meaning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Spodumene</dc:title>
  <dc:creator>Burns, Shawn P</dc:creator>
  <cp:lastModifiedBy>Nelson</cp:lastModifiedBy>
  <cp:revision>22</cp:revision>
  <dcterms:created xsi:type="dcterms:W3CDTF">2019-11-20T03:05:03Z</dcterms:created>
  <dcterms:modified xsi:type="dcterms:W3CDTF">2019-12-04T20:52:35Z</dcterms:modified>
</cp:coreProperties>
</file>