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4" r:id="rId3"/>
    <p:sldId id="261" r:id="rId4"/>
    <p:sldId id="258" r:id="rId5"/>
    <p:sldId id="259" r:id="rId6"/>
    <p:sldId id="268" r:id="rId7"/>
    <p:sldId id="266" r:id="rId8"/>
    <p:sldId id="257" r:id="rId9"/>
    <p:sldId id="272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7" d="100"/>
          <a:sy n="57" d="100"/>
        </p:scale>
        <p:origin x="-2114" y="-8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FD4B2-E6A1-44D2-A334-9E18E0F7A7DA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4E76E-04BC-478E-85D2-F0357C127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8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erals.net/mineral/corundum.aspx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mindat.org/min-1136.html#autoanchor6" TargetMode="External"/><Relationship Id="rId5" Type="http://schemas.openxmlformats.org/officeDocument/2006/relationships/hyperlink" Target="https://geology.com/minerals/corundum.shtml" TargetMode="External"/><Relationship Id="rId4" Type="http://schemas.openxmlformats.org/officeDocument/2006/relationships/hyperlink" Target="https://www.langantiques.com/university/corundum-2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https://www.minerals.net/mineral/corundum.aspx</a:t>
            </a:r>
            <a:endParaRPr lang="en-US" dirty="0"/>
          </a:p>
          <a:p>
            <a:r>
              <a:rPr lang="en-US" dirty="0">
                <a:hlinkClick r:id="rId4"/>
              </a:rPr>
              <a:t>https://www.langantiques.com/university/corundum-2/</a:t>
            </a:r>
            <a:endParaRPr lang="en-US" dirty="0"/>
          </a:p>
          <a:p>
            <a:r>
              <a:rPr lang="en-US" dirty="0">
                <a:hlinkClick r:id="rId5"/>
              </a:rPr>
              <a:t>https://geology.com/minerals/corundum.shtml</a:t>
            </a:r>
            <a:endParaRPr lang="en-US" dirty="0"/>
          </a:p>
          <a:p>
            <a:r>
              <a:rPr lang="en-US" dirty="0">
                <a:hlinkClick r:id="rId6"/>
              </a:rPr>
              <a:t>https://www.mindat.org/min-1136.html#autoanchor6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4E76E-04BC-478E-85D2-F0357C127B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1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6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59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9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87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70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D0FA4-631F-41D1-BC96-03879CA38098}" type="datetimeFigureOut">
              <a:rPr lang="en-US" smtClean="0"/>
              <a:t>12/09/2019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D2364-8AD6-4440-BBC3-88C20672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21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s://www.forbes.com/sites/trevornace/2016/01/10/worlds-largest-blue-star-sapphire-found-worth-300-million/#1c95680475d1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hyperlink" Target="https://www.mindat.org/min-1136.html#autoanchor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hyperlink" Target="https://geology.com/minerals/corundum.shtml" TargetMode="External"/><Relationship Id="rId5" Type="http://schemas.openxmlformats.org/officeDocument/2006/relationships/image" Target="../media/image27.png"/><Relationship Id="rId10" Type="http://schemas.openxmlformats.org/officeDocument/2006/relationships/hyperlink" Target="https://www.langantiques.com/university/corundum-2/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ww.minerals.net/mineral/corundum.asp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image" Target="../media/image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5" Type="http://schemas.microsoft.com/office/2007/relationships/media" Target="../media/media3.mp4"/><Relationship Id="rId15" Type="http://schemas.openxmlformats.org/officeDocument/2006/relationships/image" Target="../media/image6.png"/><Relationship Id="rId10" Type="http://schemas.openxmlformats.org/officeDocument/2006/relationships/video" Target="../media/media5.mp4"/><Relationship Id="rId19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xmlns="" id="{A9120B09-F6CA-437E-B1DE-587311BBBA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3" name="Rectangle 72">
            <a:extLst>
              <a:ext uri="{FF2B5EF4-FFF2-40B4-BE49-F238E27FC236}">
                <a16:creationId xmlns:a16="http://schemas.microsoft.com/office/drawing/2014/main" xmlns="" id="{A3473CF9-37EB-43E7-89EF-D2D1C53D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44C14062-B6B6-4186-B805-74CEAF7D4184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2103121" y="4727173"/>
                <a:ext cx="7985759" cy="868823"/>
              </a:xfrm>
            </p:spPr>
            <p:txBody>
              <a:bodyPr anchor="ctr">
                <a:normAutofit/>
              </a:bodyPr>
              <a:lstStyle/>
              <a:p>
                <a:pPr/>
                <a:r>
                  <a:rPr lang="en-US" sz="2800"/>
                  <a:t>Corundum</a:t>
                </a:r>
                <a:br>
                  <a:rPr lang="en-US" sz="280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𝐴𝑙</m:t>
                          </m:r>
                        </m:e>
                        <m:sub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C14062-B6B6-4186-B805-74CEAF7D41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103121" y="4727173"/>
                <a:ext cx="7985759" cy="868823"/>
              </a:xfrm>
              <a:blipFill>
                <a:blip r:embed="rId2"/>
                <a:stretch>
                  <a:fillRect t="-10490" b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4" name="Rectangle: Rounded Corners 74">
            <a:extLst>
              <a:ext uri="{FF2B5EF4-FFF2-40B4-BE49-F238E27FC236}">
                <a16:creationId xmlns:a16="http://schemas.microsoft.com/office/drawing/2014/main" xmlns="" id="{586B4EF9-43BA-4655-A6FF-1D8E21574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668769-9851-481F-95DE-CF77F4A43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5680637"/>
            <a:ext cx="6960524" cy="598516"/>
          </a:xfrm>
        </p:spPr>
        <p:txBody>
          <a:bodyPr anchor="ctr">
            <a:normAutofit/>
          </a:bodyPr>
          <a:lstStyle/>
          <a:p>
            <a:r>
              <a:rPr lang="en-US" sz="1300">
                <a:solidFill>
                  <a:schemeClr val="bg1"/>
                </a:solidFill>
              </a:rPr>
              <a:t>Earth Materials I</a:t>
            </a:r>
          </a:p>
          <a:p>
            <a:r>
              <a:rPr lang="en-US" sz="1300">
                <a:solidFill>
                  <a:schemeClr val="bg1"/>
                </a:solidFill>
              </a:rPr>
              <a:t>Lisa Luchford</a:t>
            </a:r>
          </a:p>
        </p:txBody>
      </p:sp>
      <p:pic>
        <p:nvPicPr>
          <p:cNvPr id="2050" name="Picture 2" descr="Hexagonal Corundum Crystal from Palmietfontein Farm, Zoutpansberg District, Limpopo, South Africa">
            <a:extLst>
              <a:ext uri="{FF2B5EF4-FFF2-40B4-BE49-F238E27FC236}">
                <a16:creationId xmlns:a16="http://schemas.microsoft.com/office/drawing/2014/main" xmlns="" id="{1441CA0A-F3EF-41AC-89C1-76062B99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" b="94990" l="9574" r="89894">
                        <a14:foregroundMark x1="49734" y1="21712" x2="45745" y2="22338"/>
                        <a14:foregroundMark x1="35106" y1="17328" x2="42819" y2="14614"/>
                        <a14:foregroundMark x1="31117" y1="14196" x2="41489" y2="10438"/>
                        <a14:foregroundMark x1="19149" y1="89353" x2="32713" y2="94363"/>
                        <a14:foregroundMark x1="32713" y1="94363" x2="63298" y2="94990"/>
                        <a14:foregroundMark x1="63298" y1="94990" x2="75798" y2="88935"/>
                        <a14:foregroundMark x1="75798" y1="88935" x2="75798" y2="88935"/>
                        <a14:backgroundMark x1="38298" y1="0" x2="40160" y2="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4203" y="335302"/>
            <a:ext cx="3214239" cy="40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corundum">
            <a:extLst>
              <a:ext uri="{FF2B5EF4-FFF2-40B4-BE49-F238E27FC236}">
                <a16:creationId xmlns:a16="http://schemas.microsoft.com/office/drawing/2014/main" xmlns="" id="{3786C308-CC16-42B1-8E8A-89E516920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1" b="89927" l="9971" r="89932">
                        <a14:foregroundMark x1="42229" y1="10219" x2="50440" y2="5401"/>
                        <a14:foregroundMark x1="50440" y1="5401" x2="58456" y2="10365"/>
                        <a14:foregroundMark x1="58456" y1="10365" x2="59335" y2="1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679" y="643571"/>
            <a:ext cx="5596128" cy="374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xmlns="" id="{6AA0DB34-81DF-4934-93D2-AB22BF0861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04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F5D712-2F8F-455C-A589-728877446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75"/>
          <a:stretch/>
        </p:blipFill>
        <p:spPr>
          <a:xfrm>
            <a:off x="320044" y="320038"/>
            <a:ext cx="4570678" cy="4128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F4C612-FAD0-44A6-90A3-7F68F86ED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66" r="14312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9D0D22-4215-480D-9A25-C65A323171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89" r="-3" b="27315"/>
          <a:stretch/>
        </p:blipFill>
        <p:spPr>
          <a:xfrm>
            <a:off x="7295204" y="320040"/>
            <a:ext cx="4565343" cy="2023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569A69-E17E-4F97-8EC1-FE6EF58196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37" r="7333" b="-3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DFE2DD-0E26-4322-8999-5E2BFC74DF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013" r="4" b="20948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7D800B-5AD4-4C15-916D-DFF83BDCB5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7" r="15650" b="-3"/>
          <a:stretch/>
        </p:blipFill>
        <p:spPr>
          <a:xfrm>
            <a:off x="7301280" y="2396725"/>
            <a:ext cx="4572626" cy="4141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CC1089-A9C9-44D4-8EE5-D0E0FE504B92}"/>
              </a:ext>
            </a:extLst>
          </p:cNvPr>
          <p:cNvSpPr txBox="1"/>
          <p:nvPr/>
        </p:nvSpPr>
        <p:spPr>
          <a:xfrm>
            <a:off x="3792069" y="2971070"/>
            <a:ext cx="4836413" cy="1477328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https://www.minerals.net/mineral/corundum.aspx</a:t>
            </a:r>
            <a:endParaRPr lang="en-US" sz="1200" dirty="0"/>
          </a:p>
          <a:p>
            <a:r>
              <a:rPr lang="en-US" sz="1200" dirty="0"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https://www.langantiques.com/university/corundum-2/</a:t>
            </a:r>
            <a:endParaRPr lang="en-US" sz="1200" dirty="0"/>
          </a:p>
          <a:p>
            <a:r>
              <a:rPr lang="en-US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https://geology.com/minerals/corundum.shtml</a:t>
            </a:r>
            <a:endParaRPr lang="en-US" sz="1200" dirty="0"/>
          </a:p>
          <a:p>
            <a:r>
              <a:rPr lang="en-US" sz="1200" dirty="0"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https://www.mindat.org/min-1136.html#autoanchor6</a:t>
            </a:r>
            <a:endParaRPr lang="en-US" sz="1200" dirty="0"/>
          </a:p>
          <a:p>
            <a:r>
              <a:rPr lang="en-US" sz="1200" dirty="0"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https://www.forbes.com/sites/trevornace/2016/01/10/worlds-largest-blue-star-sapphire-found-worth-300-million/#1c95680475d1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93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xmlns="" id="{E45CA849-654C-4173-AD99-B3A2528275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2C06EE-7A4F-41AB-9EA1-12550C026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n-US" sz="3600"/>
              <a:t>Sources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3E23A947-2D45-4208-AE2B-64948C87A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water, rain&#10;&#10;Description automatically generated">
            <a:extLst>
              <a:ext uri="{FF2B5EF4-FFF2-40B4-BE49-F238E27FC236}">
                <a16:creationId xmlns:a16="http://schemas.microsoft.com/office/drawing/2014/main" xmlns="" id="{1CD64A32-3DB8-4E66-9E5A-0E2568693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24" r="-1" b="300"/>
          <a:stretch/>
        </p:blipFill>
        <p:spPr>
          <a:xfrm>
            <a:off x="470526" y="1304365"/>
            <a:ext cx="6704891" cy="5392270"/>
          </a:xfrm>
          <a:prstGeom prst="rect">
            <a:avLst/>
          </a:prstGeom>
        </p:spPr>
      </p:pic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xmlns="" id="{E5BBB0F9-6A59-4D02-A9C7-A2D6516684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E327A6-35F9-4035-8C48-B763963E5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en-US" sz="1500"/>
              <a:t>Metamorphic rocks where aluminous shales or bauxites have been exposed to contact metamorphism</a:t>
            </a:r>
          </a:p>
          <a:p>
            <a:r>
              <a:rPr lang="en-US" sz="1500"/>
              <a:t>Igneous rocks</a:t>
            </a:r>
          </a:p>
          <a:p>
            <a:pPr lvl="1"/>
            <a:r>
              <a:rPr lang="en-US" sz="1500"/>
              <a:t>Syenite, nepheline syenite, and pegmatite</a:t>
            </a:r>
          </a:p>
          <a:p>
            <a:pPr lvl="1"/>
            <a:r>
              <a:rPr lang="en-US" sz="1500"/>
              <a:t>Downslope soils and sediments of basalt flows</a:t>
            </a:r>
          </a:p>
          <a:p>
            <a:r>
              <a:rPr lang="en-US" sz="1500"/>
              <a:t>Traditional sources of rubies and sapphires: Burma, Cambodia, Sri Lanka, India, Afghanistan, Montana, and other areas</a:t>
            </a:r>
          </a:p>
          <a:p>
            <a:r>
              <a:rPr lang="en-US" sz="1500"/>
              <a:t>In the past few decades: Madagascar, Kenya, Tanzania, Nigeria, and Malawi</a:t>
            </a:r>
          </a:p>
        </p:txBody>
      </p:sp>
    </p:spTree>
    <p:extLst>
      <p:ext uri="{BB962C8B-B14F-4D97-AF65-F5344CB8AC3E}">
        <p14:creationId xmlns:p14="http://schemas.microsoft.com/office/powerpoint/2010/main" val="385647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92468898-5A6E-4D55-85EC-308E785EE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78B732-4418-40CC-926E-7C4E8CA9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n-US" sz="3600"/>
              <a:t>Chemical and Structural Properties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E23A947-2D45-4208-AE2B-64948C87A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E5BBB0F9-6A59-4D02-A9C7-A2D6516684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5ACD7-BBCC-4884-AD76-E26E2367B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en-US" sz="1800" dirty="0"/>
              <a:t>Aluminum oxide</a:t>
            </a:r>
          </a:p>
          <a:p>
            <a:r>
              <a:rPr lang="en-US" sz="1800" dirty="0"/>
              <a:t>Common Impurities: Cr, Fe, V, </a:t>
            </a:r>
            <a:r>
              <a:rPr lang="en-US" sz="1800" dirty="0" err="1"/>
              <a:t>Ti</a:t>
            </a:r>
            <a:endParaRPr lang="en-US" sz="1800" dirty="0"/>
          </a:p>
          <a:p>
            <a:r>
              <a:rPr lang="en-US" sz="1800" dirty="0"/>
              <a:t>Occur as hexagonally shaped prismatic and tabular crystals, or</a:t>
            </a:r>
          </a:p>
          <a:p>
            <a:r>
              <a:rPr lang="en-US" sz="1800" dirty="0"/>
              <a:t>Occur as bipyramidal hexagons that are wider in the center and taper thinly on the ends</a:t>
            </a: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xmlns="" id="{D75D6A83-FFE6-4374-83CA-C95F00CA1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09850" y="1631860"/>
            <a:ext cx="1893887" cy="2368640"/>
          </a:xfrm>
          <a:prstGeom prst="rect">
            <a:avLst/>
          </a:prstGeom>
        </p:spPr>
      </p:pic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xmlns="" id="{2695C115-7B38-4C42-90E9-49EF724920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03737" y="1631861"/>
            <a:ext cx="1893887" cy="2368640"/>
          </a:xfrm>
          <a:prstGeom prst="rect">
            <a:avLst/>
          </a:prstGeom>
        </p:spPr>
      </p:pic>
      <p:pic>
        <p:nvPicPr>
          <p:cNvPr id="9" name="Screen Recording 8">
            <a:hlinkClick r:id="" action="ppaction://media"/>
            <a:extLst>
              <a:ext uri="{FF2B5EF4-FFF2-40B4-BE49-F238E27FC236}">
                <a16:creationId xmlns:a16="http://schemas.microsoft.com/office/drawing/2014/main" xmlns="" id="{AE617CB5-BEB2-4828-B2CB-BEF67AD5277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5963" y="4000500"/>
            <a:ext cx="1893887" cy="2368640"/>
          </a:xfrm>
          <a:prstGeom prst="rect">
            <a:avLst/>
          </a:prstGeom>
        </p:spPr>
      </p:pic>
      <p:pic>
        <p:nvPicPr>
          <p:cNvPr id="11" name="Screen Recording 10">
            <a:hlinkClick r:id="" action="ppaction://media"/>
            <a:extLst>
              <a:ext uri="{FF2B5EF4-FFF2-40B4-BE49-F238E27FC236}">
                <a16:creationId xmlns:a16="http://schemas.microsoft.com/office/drawing/2014/main" xmlns="" id="{1142DDF3-19A1-4CCA-AF63-8809FD7C7AC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09850" y="4000501"/>
            <a:ext cx="1893887" cy="2368640"/>
          </a:xfrm>
          <a:prstGeom prst="rect">
            <a:avLst/>
          </a:prstGeom>
        </p:spPr>
      </p:pic>
      <p:pic>
        <p:nvPicPr>
          <p:cNvPr id="13" name="Screen Recording 12">
            <a:hlinkClick r:id="" action="ppaction://media"/>
            <a:extLst>
              <a:ext uri="{FF2B5EF4-FFF2-40B4-BE49-F238E27FC236}">
                <a16:creationId xmlns:a16="http://schemas.microsoft.com/office/drawing/2014/main" xmlns="" id="{38B196EB-CC86-4186-A826-AF5D5F95FCBB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503737" y="4000501"/>
            <a:ext cx="1893887" cy="2368640"/>
          </a:xfrm>
          <a:prstGeom prst="rect">
            <a:avLst/>
          </a:prstGeom>
        </p:spPr>
      </p:pic>
      <p:pic>
        <p:nvPicPr>
          <p:cNvPr id="15" name="Screen Recording 14">
            <a:hlinkClick r:id="" action="ppaction://media"/>
            <a:extLst>
              <a:ext uri="{FF2B5EF4-FFF2-40B4-BE49-F238E27FC236}">
                <a16:creationId xmlns:a16="http://schemas.microsoft.com/office/drawing/2014/main" xmlns="" id="{E9BF9C2B-3374-4B4C-BB15-4A02839FC130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5963" y="1631860"/>
            <a:ext cx="1893887" cy="236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0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55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31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135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171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7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F43449-C70D-440A-8062-CA6BDC642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6" y="768868"/>
            <a:ext cx="6208776" cy="1344168"/>
          </a:xfrm>
        </p:spPr>
        <p:txBody>
          <a:bodyPr>
            <a:normAutofit/>
          </a:bodyPr>
          <a:lstStyle/>
          <a:p>
            <a:r>
              <a:rPr lang="en-US"/>
              <a:t>Identification</a:t>
            </a:r>
          </a:p>
        </p:txBody>
      </p:sp>
      <p:pic>
        <p:nvPicPr>
          <p:cNvPr id="3076" name="Picture 4" descr="Image result for corundum fluorescence">
            <a:extLst>
              <a:ext uri="{FF2B5EF4-FFF2-40B4-BE49-F238E27FC236}">
                <a16:creationId xmlns:a16="http://schemas.microsoft.com/office/drawing/2014/main" xmlns="" id="{CED9C318-78A2-4FE6-9FAD-3ADAFC311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346" y="310896"/>
            <a:ext cx="307878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corundum fluorescence">
            <a:extLst>
              <a:ext uri="{FF2B5EF4-FFF2-40B4-BE49-F238E27FC236}">
                <a16:creationId xmlns:a16="http://schemas.microsoft.com/office/drawing/2014/main" xmlns="" id="{15F0B7E5-A43F-4B15-A921-D1FE66CF4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956" y="2825496"/>
            <a:ext cx="3707567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55B60E-8433-45C8-8055-BB1279DE3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976" y="2250196"/>
            <a:ext cx="6208776" cy="3967724"/>
          </a:xfrm>
        </p:spPr>
        <p:txBody>
          <a:bodyPr>
            <a:normAutofit/>
          </a:bodyPr>
          <a:lstStyle/>
          <a:p>
            <a:r>
              <a:rPr lang="en-US" sz="2400" dirty="0"/>
              <a:t>Color: colorless, blue, red, pink, purple, yellow, grey, golden-brown</a:t>
            </a:r>
          </a:p>
          <a:p>
            <a:r>
              <a:rPr lang="en-US" sz="2400" dirty="0"/>
              <a:t>Luster: vitreous, pearly, adamantine</a:t>
            </a:r>
          </a:p>
          <a:p>
            <a:r>
              <a:rPr lang="en-US" sz="2400" dirty="0"/>
              <a:t>Mohs Hardness: 9</a:t>
            </a:r>
          </a:p>
          <a:p>
            <a:r>
              <a:rPr lang="en-US" sz="2400" dirty="0"/>
              <a:t>Streak: white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5467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8F0DB3-FBD6-4DA0-A458-3B8C46AF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4501647"/>
            <a:ext cx="3648456" cy="1719072"/>
          </a:xfrm>
        </p:spPr>
        <p:txBody>
          <a:bodyPr>
            <a:normAutofit/>
          </a:bodyPr>
          <a:lstStyle/>
          <a:p>
            <a:r>
              <a:rPr lang="en-US" sz="3200" dirty="0"/>
              <a:t>Ruby</a:t>
            </a:r>
          </a:p>
        </p:txBody>
      </p:sp>
      <p:pic>
        <p:nvPicPr>
          <p:cNvPr id="1026" name="Picture 2" descr="Image result for corundum ruby variety">
            <a:extLst>
              <a:ext uri="{FF2B5EF4-FFF2-40B4-BE49-F238E27FC236}">
                <a16:creationId xmlns:a16="http://schemas.microsoft.com/office/drawing/2014/main" xmlns="" id="{CD82F1E8-953F-48CA-BD13-E3214453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2148" y="89477"/>
            <a:ext cx="3923642" cy="392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E44F66-4FCC-4E84-A8DE-B30A257E9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8" y="4511427"/>
            <a:ext cx="6851904" cy="171907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Cr-bearing</a:t>
            </a:r>
          </a:p>
          <a:p>
            <a:r>
              <a:rPr lang="en-US" sz="2000" dirty="0"/>
              <a:t>Red</a:t>
            </a:r>
          </a:p>
          <a:p>
            <a:r>
              <a:rPr lang="en-US" sz="2000" dirty="0"/>
              <a:t>Star Ruby</a:t>
            </a:r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xmlns="" id="{77AF0619-8F29-4987-B8B6-671449E58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6" b="89796" l="9709" r="89806">
                        <a14:foregroundMark x1="32039" y1="9796" x2="59709" y2="5306"/>
                        <a14:foregroundMark x1="59709" y1="5306" x2="34951" y2="10612"/>
                        <a14:foregroundMark x1="47087" y1="6122" x2="26214" y2="22449"/>
                        <a14:foregroundMark x1="26214" y1="22449" x2="21359" y2="44898"/>
                        <a14:foregroundMark x1="21359" y1="44898" x2="25728" y2="67347"/>
                        <a14:foregroundMark x1="25728" y1="67347" x2="43689" y2="84082"/>
                        <a14:foregroundMark x1="43689" y1="84082" x2="71359" y2="73878"/>
                        <a14:foregroundMark x1="71359" y1="73878" x2="76214" y2="49796"/>
                        <a14:foregroundMark x1="76214" y1="49796" x2="70388" y2="27347"/>
                        <a14:foregroundMark x1="70388" y1="27347" x2="54854" y2="8571"/>
                        <a14:foregroundMark x1="54854" y1="8571" x2="48544" y2="6122"/>
                        <a14:backgroundMark x1="59223" y1="4490" x2="59223" y2="4490"/>
                        <a14:backgroundMark x1="60194" y1="5306" x2="60194" y2="5306"/>
                        <a14:backgroundMark x1="57282" y1="4898" x2="57282" y2="4898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6212" y="1346452"/>
            <a:ext cx="2237083" cy="26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30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8F0DB3-FBD6-4DA0-A458-3B8C46AF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4501647"/>
            <a:ext cx="3648456" cy="1719072"/>
          </a:xfrm>
        </p:spPr>
        <p:txBody>
          <a:bodyPr>
            <a:normAutofit/>
          </a:bodyPr>
          <a:lstStyle/>
          <a:p>
            <a:r>
              <a:rPr lang="en-US" sz="3200" dirty="0"/>
              <a:t>Sapphire</a:t>
            </a:r>
          </a:p>
        </p:txBody>
      </p:sp>
      <p:pic>
        <p:nvPicPr>
          <p:cNvPr id="1028" name="Picture 4" descr="Image result for raw and cut sapphire">
            <a:extLst>
              <a:ext uri="{FF2B5EF4-FFF2-40B4-BE49-F238E27FC236}">
                <a16:creationId xmlns:a16="http://schemas.microsoft.com/office/drawing/2014/main" xmlns="" id="{764A2232-8A14-4265-8EA6-9A0C114D4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8521" y="644568"/>
            <a:ext cx="5267415" cy="338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E44F66-4FCC-4E84-A8DE-B30A257E9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8" y="4511427"/>
            <a:ext cx="6851904" cy="171907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Fe- and </a:t>
            </a:r>
            <a:r>
              <a:rPr lang="en-US" sz="2000"/>
              <a:t>Ti</a:t>
            </a:r>
            <a:r>
              <a:rPr lang="en-US" sz="2000" dirty="0"/>
              <a:t>-bearing</a:t>
            </a:r>
          </a:p>
          <a:p>
            <a:r>
              <a:rPr lang="en-US" sz="2000" dirty="0"/>
              <a:t>Blue</a:t>
            </a:r>
          </a:p>
          <a:p>
            <a:r>
              <a:rPr lang="en-US" sz="2000" dirty="0"/>
              <a:t>Star Sapphire</a:t>
            </a:r>
          </a:p>
        </p:txBody>
      </p:sp>
      <p:pic>
        <p:nvPicPr>
          <p:cNvPr id="6148" name="Picture 4" descr="Natural Blue Star Sapphire Round Cabochon 6 Rays Top Quality image 0">
            <a:extLst>
              <a:ext uri="{FF2B5EF4-FFF2-40B4-BE49-F238E27FC236}">
                <a16:creationId xmlns:a16="http://schemas.microsoft.com/office/drawing/2014/main" xmlns="" id="{9035660A-4969-4C6A-921C-8DD5BAD6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335" y1="44631" x2="61965" y2="45666"/>
                        <a14:foregroundMark x1="57809" y1="50323" x2="58312" y2="49677"/>
                        <a14:foregroundMark x1="59572" y1="49677" x2="59572" y2="49677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" y="241273"/>
            <a:ext cx="4137997" cy="40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69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98843-8925-4984-A839-780CE9B37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4501647"/>
            <a:ext cx="3648456" cy="1719072"/>
          </a:xfrm>
        </p:spPr>
        <p:txBody>
          <a:bodyPr>
            <a:normAutofit/>
          </a:bodyPr>
          <a:lstStyle/>
          <a:p>
            <a:r>
              <a:rPr lang="en-US" sz="3200"/>
              <a:t>Padparadscha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AA36AF-6C34-44DC-BA9C-0ADDDA1A4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" t="2576"/>
          <a:stretch/>
        </p:blipFill>
        <p:spPr>
          <a:xfrm>
            <a:off x="1541935" y="475989"/>
            <a:ext cx="3648456" cy="3822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3E43E5-2CE4-4922-951B-4ECE6F171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6" b="89571" l="9201" r="92010">
                        <a14:foregroundMark x1="12833" y1="23926" x2="9443" y2="47853"/>
                        <a14:foregroundMark x1="9443" y1="47853" x2="12833" y2="72393"/>
                        <a14:foregroundMark x1="12833" y1="72393" x2="17433" y2="79141"/>
                        <a14:foregroundMark x1="17918" y1="16564" x2="21308" y2="13804"/>
                        <a14:foregroundMark x1="33898" y1="10429" x2="43584" y2="9202"/>
                        <a14:foregroundMark x1="43584" y1="9202" x2="65375" y2="11350"/>
                        <a14:foregroundMark x1="87409" y1="23620" x2="91768" y2="35276"/>
                        <a14:foregroundMark x1="91768" y1="35276" x2="92010" y2="60123"/>
                        <a14:foregroundMark x1="90072" y1="69939" x2="89927" y2="70675"/>
                        <a14:foregroundMark x1="92010" y1="60123" x2="90072" y2="69939"/>
                        <a14:foregroundMark x1="86997" y1="77388" x2="84019" y2="83129"/>
                        <a14:foregroundMark x1="67962" y1="88119" x2="65375" y2="88037"/>
                        <a14:foregroundMark x1="65375" y1="88037" x2="64891" y2="84356"/>
                        <a14:foregroundMark x1="89346" y1="71779" x2="88862" y2="72699"/>
                        <a14:foregroundMark x1="88862" y1="73313" x2="87651" y2="76687"/>
                        <a14:foregroundMark x1="54964" y1="89264" x2="60291" y2="88344"/>
                        <a14:foregroundMark x1="61017" y1="88957" x2="73259" y2="86652"/>
                        <a14:backgroundMark x1="77912" y1="87809" x2="85714" y2="81595"/>
                        <a14:backgroundMark x1="90193" y1="72410" x2="90799" y2="71166"/>
                        <a14:backgroundMark x1="89566" y1="73694" x2="89734" y2="73349"/>
                        <a14:backgroundMark x1="85714" y1="81595" x2="88012" y2="76882"/>
                        <a14:backgroundMark x1="90799" y1="71166" x2="92494" y2="62270"/>
                        <a14:backgroundMark x1="90557" y1="71779" x2="90557" y2="71779"/>
                        <a14:backgroundMark x1="90557" y1="69939" x2="90557" y2="69939"/>
                        <a14:backgroundMark x1="90073" y1="71472" x2="90799" y2="70552"/>
                        <a14:backgroundMark x1="90073" y1="71166" x2="90557" y2="70245"/>
                        <a14:backgroundMark x1="84019" y1="84049" x2="84019" y2="84049"/>
                        <a14:backgroundMark x1="84262" y1="84049" x2="74334" y2="88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8828" y="374904"/>
            <a:ext cx="4970751" cy="39236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FA0DB1-B2A2-40B1-9AFD-42E4C3EA6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8" y="4511427"/>
            <a:ext cx="6851904" cy="171907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Orange-pink gem variety of sapphire</a:t>
            </a:r>
          </a:p>
          <a:p>
            <a:r>
              <a:rPr lang="en-US" sz="2000" dirty="0"/>
              <a:t>Very rare and sought after</a:t>
            </a:r>
          </a:p>
        </p:txBody>
      </p:sp>
    </p:spTree>
    <p:extLst>
      <p:ext uri="{BB962C8B-B14F-4D97-AF65-F5344CB8AC3E}">
        <p14:creationId xmlns:p14="http://schemas.microsoft.com/office/powerpoint/2010/main" val="2546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139AB947-785D-482B-A71B-C1C825A20D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xmlns="" id="{468A839C-B241-4F23-9A1D-CBCAFE6F50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xmlns="" id="{AF68CAD5-0452-48EC-94D8-91ED8F5EB7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DF036F-0BF0-43E9-8276-2E06659DB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859536"/>
            <a:ext cx="4837176" cy="1170432"/>
          </a:xfrm>
        </p:spPr>
        <p:txBody>
          <a:bodyPr anchor="b">
            <a:normAutofit/>
          </a:bodyPr>
          <a:lstStyle/>
          <a:p>
            <a:r>
              <a:rPr lang="en-US" sz="3400" dirty="0"/>
              <a:t>Uses of Corundum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F89F292F-513F-4E95-9E51-6B736F17B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13A52E0E-6908-496E-BB67-DDBF1EEC3B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5C6EF0-6E11-4BD5-AAC5-99D6DA02A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4600"/>
            <a:ext cx="4837176" cy="36667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2400" dirty="0"/>
              <a:t>First laser</a:t>
            </a:r>
          </a:p>
          <a:p>
            <a:pPr lvl="1"/>
            <a:r>
              <a:rPr lang="en-US" sz="2000" dirty="0"/>
              <a:t>Ruby used as gain medium (material in the laser that is the target of an intense burst of light)</a:t>
            </a:r>
          </a:p>
          <a:p>
            <a:r>
              <a:rPr lang="en-US" sz="2400" dirty="0"/>
              <a:t>Jewel bearings in watches (that are highly resistant to abrasion)</a:t>
            </a:r>
          </a:p>
          <a:p>
            <a:r>
              <a:rPr lang="en-US" sz="2400" dirty="0"/>
              <a:t>Nail files</a:t>
            </a:r>
          </a:p>
          <a:p>
            <a:r>
              <a:rPr lang="en-US" sz="2400" dirty="0"/>
              <a:t>Sandpaper</a:t>
            </a:r>
          </a:p>
          <a:p>
            <a:r>
              <a:rPr lang="en-US" sz="2400" dirty="0"/>
              <a:t>Grinding wheels</a:t>
            </a:r>
          </a:p>
          <a:p>
            <a:r>
              <a:rPr lang="en-US" sz="2400" dirty="0"/>
              <a:t>Gemstones (ruby and sapphire)</a:t>
            </a:r>
          </a:p>
          <a:p>
            <a:r>
              <a:rPr lang="en-US" sz="2400" dirty="0"/>
              <a:t>used to make windows and clear structures for electronic instruments</a:t>
            </a:r>
          </a:p>
        </p:txBody>
      </p:sp>
      <p:pic>
        <p:nvPicPr>
          <p:cNvPr id="4098" name="Picture 2" descr="emery wheels">
            <a:extLst>
              <a:ext uri="{FF2B5EF4-FFF2-40B4-BE49-F238E27FC236}">
                <a16:creationId xmlns:a16="http://schemas.microsoft.com/office/drawing/2014/main" xmlns="" id="{40033CE3-25C6-4E04-8C0E-688656490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2539" y="585216"/>
            <a:ext cx="2477794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corundum watch bearings">
            <a:extLst>
              <a:ext uri="{FF2B5EF4-FFF2-40B4-BE49-F238E27FC236}">
                <a16:creationId xmlns:a16="http://schemas.microsoft.com/office/drawing/2014/main" xmlns="" id="{DC2B0C58-F7D5-4A38-AF24-C3054DB5E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5429" y="922584"/>
            <a:ext cx="2505456" cy="16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>
            <a:extLst>
              <a:ext uri="{FF2B5EF4-FFF2-40B4-BE49-F238E27FC236}">
                <a16:creationId xmlns:a16="http://schemas.microsoft.com/office/drawing/2014/main" xmlns="" id="{E7E88CE0-33CB-4BB7-BF8C-93C6D52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5393" y="3164775"/>
            <a:ext cx="5225492" cy="297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35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74">
            <a:extLst>
              <a:ext uri="{FF2B5EF4-FFF2-40B4-BE49-F238E27FC236}">
                <a16:creationId xmlns:a16="http://schemas.microsoft.com/office/drawing/2014/main" xmlns="" id="{B43B9CA2-4B31-4ACD-9A9F-B8E6C64203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stuart sapphire">
            <a:extLst>
              <a:ext uri="{FF2B5EF4-FFF2-40B4-BE49-F238E27FC236}">
                <a16:creationId xmlns:a16="http://schemas.microsoft.com/office/drawing/2014/main" xmlns="" id="{AE4F8EEE-3547-430E-8ABF-B7B4F7F4E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2" r="-1" b="-1"/>
          <a:stretch/>
        </p:blipFill>
        <p:spPr bwMode="auto">
          <a:xfrm>
            <a:off x="8529321" y="10"/>
            <a:ext cx="3662680" cy="3401558"/>
          </a:xfrm>
          <a:custGeom>
            <a:avLst/>
            <a:gdLst>
              <a:gd name="connsiteX0" fmla="*/ 0 w 3662680"/>
              <a:gd name="connsiteY0" fmla="*/ 0 h 3401568"/>
              <a:gd name="connsiteX1" fmla="*/ 3662680 w 3662680"/>
              <a:gd name="connsiteY1" fmla="*/ 0 h 3401568"/>
              <a:gd name="connsiteX2" fmla="*/ 3662680 w 3662680"/>
              <a:gd name="connsiteY2" fmla="*/ 3401568 h 3401568"/>
              <a:gd name="connsiteX3" fmla="*/ 774527 w 3662680"/>
              <a:gd name="connsiteY3" fmla="*/ 3401568 h 3401568"/>
              <a:gd name="connsiteX4" fmla="*/ 769892 w 3662680"/>
              <a:gd name="connsiteY4" fmla="*/ 3133175 h 3401568"/>
              <a:gd name="connsiteX5" fmla="*/ 104445 w 3662680"/>
              <a:gd name="connsiteY5" fmla="*/ 21503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125west ruby">
            <a:extLst>
              <a:ext uri="{FF2B5EF4-FFF2-40B4-BE49-F238E27FC236}">
                <a16:creationId xmlns:a16="http://schemas.microsoft.com/office/drawing/2014/main" xmlns="" id="{3A45C425-5CEF-4BD6-BDC8-7314BC515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7" r="-3" b="12897"/>
          <a:stretch/>
        </p:blipFill>
        <p:spPr bwMode="auto">
          <a:xfrm>
            <a:off x="5115314" y="10"/>
            <a:ext cx="4118110" cy="3401558"/>
          </a:xfrm>
          <a:custGeom>
            <a:avLst/>
            <a:gdLst>
              <a:gd name="connsiteX0" fmla="*/ 0 w 4118110"/>
              <a:gd name="connsiteY0" fmla="*/ 0 h 3401568"/>
              <a:gd name="connsiteX1" fmla="*/ 3343575 w 4118110"/>
              <a:gd name="connsiteY1" fmla="*/ 0 h 3401568"/>
              <a:gd name="connsiteX2" fmla="*/ 3448028 w 4118110"/>
              <a:gd name="connsiteY2" fmla="*/ 215050 h 3401568"/>
              <a:gd name="connsiteX3" fmla="*/ 4113475 w 4118110"/>
              <a:gd name="connsiteY3" fmla="*/ 3133192 h 3401568"/>
              <a:gd name="connsiteX4" fmla="*/ 4118110 w 4118110"/>
              <a:gd name="connsiteY4" fmla="*/ 3401568 h 3401568"/>
              <a:gd name="connsiteX5" fmla="*/ 801224 w 4118110"/>
              <a:gd name="connsiteY5" fmla="*/ 3401568 h 3401568"/>
              <a:gd name="connsiteX6" fmla="*/ 797493 w 4118110"/>
              <a:gd name="connsiteY6" fmla="*/ 3185579 h 3401568"/>
              <a:gd name="connsiteX7" fmla="*/ 22579 w 4118110"/>
              <a:gd name="connsiteY7" fmla="*/ 4206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3B38E6-6B8B-4B22-BB12-517492814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74" r="-1" b="2708"/>
          <a:stretch/>
        </p:blipFill>
        <p:spPr>
          <a:xfrm>
            <a:off x="5168353" y="3456432"/>
            <a:ext cx="7023646" cy="3401568"/>
          </a:xfrm>
          <a:custGeom>
            <a:avLst/>
            <a:gdLst>
              <a:gd name="connsiteX0" fmla="*/ 749132 w 7023646"/>
              <a:gd name="connsiteY0" fmla="*/ 0 h 3401568"/>
              <a:gd name="connsiteX1" fmla="*/ 7023646 w 7023646"/>
              <a:gd name="connsiteY1" fmla="*/ 0 h 3401568"/>
              <a:gd name="connsiteX2" fmla="*/ 7023646 w 7023646"/>
              <a:gd name="connsiteY2" fmla="*/ 3401568 h 3401568"/>
              <a:gd name="connsiteX3" fmla="*/ 0 w 7023646"/>
              <a:gd name="connsiteY3" fmla="*/ 3401568 h 3401568"/>
              <a:gd name="connsiteX4" fmla="*/ 79008 w 7023646"/>
              <a:gd name="connsiteY4" fmla="*/ 3238906 h 3401568"/>
              <a:gd name="connsiteX5" fmla="*/ 749563 w 7023646"/>
              <a:gd name="connsiteY5" fmla="*/ 2495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033" name="Freeform: Shape 76">
            <a:extLst>
              <a:ext uri="{FF2B5EF4-FFF2-40B4-BE49-F238E27FC236}">
                <a16:creationId xmlns:a16="http://schemas.microsoft.com/office/drawing/2014/main" xmlns="" id="{33F94DB1-BC5D-454D-845C-7BA3A1F46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4" name="Freeform: Shape 78">
            <a:extLst>
              <a:ext uri="{FF2B5EF4-FFF2-40B4-BE49-F238E27FC236}">
                <a16:creationId xmlns:a16="http://schemas.microsoft.com/office/drawing/2014/main" xmlns="" id="{5676B86F-860B-4586-BCAA-C0650C09B7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5F984-966F-49FC-8AA0-4525BF3B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US" sz="3400"/>
              <a:t>Fun Facts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EB62F-D554-46B8-95AB-E77C0132C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en-US" sz="1600" dirty="0"/>
              <a:t>The </a:t>
            </a:r>
            <a:r>
              <a:rPr lang="en-US" sz="1600" b="1" dirty="0"/>
              <a:t>name</a:t>
            </a:r>
            <a:r>
              <a:rPr lang="en-US" sz="1600" dirty="0"/>
              <a:t> "</a:t>
            </a:r>
            <a:r>
              <a:rPr lang="en-US" sz="1600" b="1" dirty="0"/>
              <a:t>corundum</a:t>
            </a:r>
            <a:r>
              <a:rPr lang="en-US" sz="1600" dirty="0"/>
              <a:t>" is derived from the Tamil-Dravidian word </a:t>
            </a:r>
            <a:r>
              <a:rPr lang="en-US" sz="1600" dirty="0" err="1"/>
              <a:t>kurundam</a:t>
            </a:r>
            <a:r>
              <a:rPr lang="en-US" sz="1600" dirty="0"/>
              <a:t>  which means ruby and originates from a Sanskrit word (</a:t>
            </a:r>
            <a:r>
              <a:rPr lang="en-US" sz="1600" dirty="0" err="1"/>
              <a:t>kuruvinda</a:t>
            </a:r>
            <a:r>
              <a:rPr lang="en-US" sz="1600" dirty="0"/>
              <a:t>)</a:t>
            </a:r>
          </a:p>
          <a:p>
            <a:r>
              <a:rPr lang="en-US" sz="1600" dirty="0"/>
              <a:t>The Stuart Sapphire is part of the Royal Crown Jewels that belong to Queen Elizabeth II</a:t>
            </a:r>
          </a:p>
          <a:p>
            <a:r>
              <a:rPr lang="en-US" sz="1600" dirty="0"/>
              <a:t>The Star of Adam: largest sapphire</a:t>
            </a:r>
          </a:p>
          <a:p>
            <a:pPr lvl="1"/>
            <a:r>
              <a:rPr lang="en-US" sz="1600" dirty="0"/>
              <a:t>Star sapphire</a:t>
            </a:r>
          </a:p>
          <a:p>
            <a:pPr lvl="1"/>
            <a:r>
              <a:rPr lang="en-US" sz="1600" dirty="0"/>
              <a:t>Discovered in </a:t>
            </a:r>
            <a:r>
              <a:rPr lang="en-US" sz="1600" dirty="0" err="1"/>
              <a:t>Ratnapura</a:t>
            </a:r>
            <a:r>
              <a:rPr lang="en-US" sz="1600" dirty="0"/>
              <a:t> mines, Sri Lanka in fall of 2015</a:t>
            </a:r>
          </a:p>
          <a:p>
            <a:pPr lvl="1"/>
            <a:r>
              <a:rPr lang="en-US" sz="1600" dirty="0"/>
              <a:t>Just under 10 oz/1404,49 carats</a:t>
            </a:r>
          </a:p>
          <a:p>
            <a:r>
              <a:rPr lang="en-US" sz="1600" dirty="0"/>
              <a:t>125West Ruby: largest ruby in the world</a:t>
            </a:r>
          </a:p>
          <a:p>
            <a:pPr lvl="1"/>
            <a:r>
              <a:rPr lang="en-US" sz="1600" dirty="0"/>
              <a:t>8.2 </a:t>
            </a:r>
            <a:r>
              <a:rPr lang="en-US" sz="1600" dirty="0" err="1"/>
              <a:t>lbs</a:t>
            </a:r>
            <a:r>
              <a:rPr lang="en-US" sz="1600" dirty="0"/>
              <a:t>/18,696 carats</a:t>
            </a:r>
          </a:p>
        </p:txBody>
      </p:sp>
    </p:spTree>
    <p:extLst>
      <p:ext uri="{BB962C8B-B14F-4D97-AF65-F5344CB8AC3E}">
        <p14:creationId xmlns:p14="http://schemas.microsoft.com/office/powerpoint/2010/main" val="468616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266</Words>
  <Application>Microsoft Office PowerPoint</Application>
  <PresentationFormat>Custom</PresentationFormat>
  <Paragraphs>60</Paragraphs>
  <Slides>10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Corundum 〖Al〗_2 O_3</vt:lpstr>
      <vt:lpstr>Sources</vt:lpstr>
      <vt:lpstr>Chemical and Structural Properties</vt:lpstr>
      <vt:lpstr>Identification</vt:lpstr>
      <vt:lpstr>Ruby</vt:lpstr>
      <vt:lpstr>Sapphire</vt:lpstr>
      <vt:lpstr>Padparadscha</vt:lpstr>
      <vt:lpstr>Uses of Corundum</vt:lpstr>
      <vt:lpstr>Fun Facts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Corundum 〖Al〗_2 O_3</dc:title>
  <dc:creator>Lisa Luchford</dc:creator>
  <cp:lastModifiedBy>Nelson</cp:lastModifiedBy>
  <cp:revision>6</cp:revision>
  <dcterms:created xsi:type="dcterms:W3CDTF">2019-12-08T19:57:20Z</dcterms:created>
  <dcterms:modified xsi:type="dcterms:W3CDTF">2019-12-09T19:19:44Z</dcterms:modified>
</cp:coreProperties>
</file>