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9144000" cy="5143500" type="screen16x9"/>
  <p:notesSz cx="6858000" cy="9144000"/>
  <p:embeddedFontLst>
    <p:embeddedFont>
      <p:font typeface="Proxima Nova" panose="020B0604020202020204" charset="0"/>
      <p:regular r:id="rId16"/>
      <p:bold r:id="rId17"/>
      <p:italic r:id="rId18"/>
      <p:boldItalic r:id="rId1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31" d="100"/>
          <a:sy n="131" d="100"/>
        </p:scale>
        <p:origin x="-478" y="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37838317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757db4d463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757db4d463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757db4d463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757db4d463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757db4d463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757db4d463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757db4d463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757db4d463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6565fe27d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6565fe27d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75d64f30be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75d64f30be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6565fe27d8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6565fe27d8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6565fe27d8_0_2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6565fe27d8_0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75d3c5979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75d3c5979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75d3c5979b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75d3c5979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6565fe27d8_0_2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6565fe27d8_0_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757db4d463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757db4d463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cxnSp>
        <p:nvCxnSpPr>
          <p:cNvPr id="10" name="Google Shape;10;p2"/>
          <p:cNvCxnSpPr/>
          <p:nvPr/>
        </p:nvCxnSpPr>
        <p:spPr>
          <a:xfrm>
            <a:off x="0" y="2998150"/>
            <a:ext cx="9144000" cy="0"/>
          </a:xfrm>
          <a:prstGeom prst="straightConnector1">
            <a:avLst/>
          </a:prstGeom>
          <a:noFill/>
          <a:ln w="19050" cap="flat" cmpd="sng">
            <a:solidFill>
              <a:schemeClr val="lt2"/>
            </a:solidFill>
            <a:prstDash val="solid"/>
            <a:round/>
            <a:headEnd type="none" w="sm" len="sm"/>
            <a:tailEnd type="none" w="sm" len="sm"/>
          </a:ln>
        </p:spPr>
      </p:cxnSp>
      <p:sp>
        <p:nvSpPr>
          <p:cNvPr id="11" name="Google Shape;11;p2"/>
          <p:cNvSpPr txBox="1">
            <a:spLocks noGrp="1"/>
          </p:cNvSpPr>
          <p:nvPr>
            <p:ph type="ctrTitle"/>
          </p:nvPr>
        </p:nvSpPr>
        <p:spPr>
          <a:xfrm>
            <a:off x="510450" y="1257300"/>
            <a:ext cx="8123100" cy="15885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12" name="Google Shape;12;p2"/>
          <p:cNvSpPr txBox="1">
            <a:spLocks noGrp="1"/>
          </p:cNvSpPr>
          <p:nvPr>
            <p:ph type="subTitle" idx="1"/>
          </p:nvPr>
        </p:nvSpPr>
        <p:spPr>
          <a:xfrm>
            <a:off x="510450" y="3182313"/>
            <a:ext cx="8123100" cy="630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lt1"/>
              </a:buClr>
              <a:buSzPts val="2400"/>
              <a:buNone/>
              <a:defRPr sz="2400">
                <a:solidFill>
                  <a:schemeClr val="lt1"/>
                </a:solidFill>
              </a:defRPr>
            </a:lvl1pPr>
            <a:lvl2pPr lvl="1">
              <a:lnSpc>
                <a:spcPct val="100000"/>
              </a:lnSpc>
              <a:spcBef>
                <a:spcPts val="0"/>
              </a:spcBef>
              <a:spcAft>
                <a:spcPts val="0"/>
              </a:spcAft>
              <a:buClr>
                <a:schemeClr val="lt1"/>
              </a:buClr>
              <a:buSzPts val="2400"/>
              <a:buNone/>
              <a:defRPr sz="2400">
                <a:solidFill>
                  <a:schemeClr val="lt1"/>
                </a:solidFill>
              </a:defRPr>
            </a:lvl2pPr>
            <a:lvl3pPr lvl="2">
              <a:lnSpc>
                <a:spcPct val="100000"/>
              </a:lnSpc>
              <a:spcBef>
                <a:spcPts val="0"/>
              </a:spcBef>
              <a:spcAft>
                <a:spcPts val="0"/>
              </a:spcAft>
              <a:buClr>
                <a:schemeClr val="lt1"/>
              </a:buClr>
              <a:buSzPts val="2400"/>
              <a:buNone/>
              <a:defRPr sz="2400">
                <a:solidFill>
                  <a:schemeClr val="lt1"/>
                </a:solidFill>
              </a:defRPr>
            </a:lvl3pPr>
            <a:lvl4pPr lvl="3">
              <a:lnSpc>
                <a:spcPct val="100000"/>
              </a:lnSpc>
              <a:spcBef>
                <a:spcPts val="0"/>
              </a:spcBef>
              <a:spcAft>
                <a:spcPts val="0"/>
              </a:spcAft>
              <a:buClr>
                <a:schemeClr val="lt1"/>
              </a:buClr>
              <a:buSzPts val="2400"/>
              <a:buNone/>
              <a:defRPr sz="2400">
                <a:solidFill>
                  <a:schemeClr val="lt1"/>
                </a:solidFill>
              </a:defRPr>
            </a:lvl4pPr>
            <a:lvl5pPr lvl="4">
              <a:lnSpc>
                <a:spcPct val="100000"/>
              </a:lnSpc>
              <a:spcBef>
                <a:spcPts val="0"/>
              </a:spcBef>
              <a:spcAft>
                <a:spcPts val="0"/>
              </a:spcAft>
              <a:buClr>
                <a:schemeClr val="lt1"/>
              </a:buClr>
              <a:buSzPts val="2400"/>
              <a:buNone/>
              <a:defRPr sz="2400">
                <a:solidFill>
                  <a:schemeClr val="lt1"/>
                </a:solidFill>
              </a:defRPr>
            </a:lvl5pPr>
            <a:lvl6pPr lvl="5">
              <a:lnSpc>
                <a:spcPct val="100000"/>
              </a:lnSpc>
              <a:spcBef>
                <a:spcPts val="0"/>
              </a:spcBef>
              <a:spcAft>
                <a:spcPts val="0"/>
              </a:spcAft>
              <a:buClr>
                <a:schemeClr val="lt1"/>
              </a:buClr>
              <a:buSzPts val="2400"/>
              <a:buNone/>
              <a:defRPr sz="2400">
                <a:solidFill>
                  <a:schemeClr val="lt1"/>
                </a:solidFill>
              </a:defRPr>
            </a:lvl6pPr>
            <a:lvl7pPr lvl="6">
              <a:lnSpc>
                <a:spcPct val="100000"/>
              </a:lnSpc>
              <a:spcBef>
                <a:spcPts val="0"/>
              </a:spcBef>
              <a:spcAft>
                <a:spcPts val="0"/>
              </a:spcAft>
              <a:buClr>
                <a:schemeClr val="lt1"/>
              </a:buClr>
              <a:buSzPts val="2400"/>
              <a:buNone/>
              <a:defRPr sz="2400">
                <a:solidFill>
                  <a:schemeClr val="lt1"/>
                </a:solidFill>
              </a:defRPr>
            </a:lvl7pPr>
            <a:lvl8pPr lvl="7">
              <a:lnSpc>
                <a:spcPct val="100000"/>
              </a:lnSpc>
              <a:spcBef>
                <a:spcPts val="0"/>
              </a:spcBef>
              <a:spcAft>
                <a:spcPts val="0"/>
              </a:spcAft>
              <a:buClr>
                <a:schemeClr val="lt1"/>
              </a:buClr>
              <a:buSzPts val="2400"/>
              <a:buNone/>
              <a:defRPr sz="2400">
                <a:solidFill>
                  <a:schemeClr val="lt1"/>
                </a:solidFill>
              </a:defRPr>
            </a:lvl8pPr>
            <a:lvl9pPr lvl="8">
              <a:lnSpc>
                <a:spcPct val="100000"/>
              </a:lnSpc>
              <a:spcBef>
                <a:spcPts val="0"/>
              </a:spcBef>
              <a:spcAft>
                <a:spcPts val="0"/>
              </a:spcAft>
              <a:buClr>
                <a:schemeClr val="lt1"/>
              </a:buClr>
              <a:buSzPts val="2400"/>
              <a:buNone/>
              <a:defRPr sz="2400">
                <a:solidFill>
                  <a:schemeClr val="lt1"/>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11"/>
          <p:cNvSpPr txBox="1">
            <a:spLocks noGrp="1"/>
          </p:cNvSpPr>
          <p:nvPr>
            <p:ph type="title" hasCustomPrompt="1"/>
          </p:nvPr>
        </p:nvSpPr>
        <p:spPr>
          <a:xfrm>
            <a:off x="311700" y="991475"/>
            <a:ext cx="8520600" cy="1917900"/>
          </a:xfrm>
          <a:prstGeom prst="rect">
            <a:avLst/>
          </a:prstGeom>
        </p:spPr>
        <p:txBody>
          <a:bodyPr spcFirstLastPara="1" wrap="square" lIns="91425" tIns="91425" rIns="91425" bIns="91425" anchor="ctr" anchorCtr="0">
            <a:noAutofit/>
          </a:bodyPr>
          <a:lstStyle>
            <a:lvl1pPr lvl="0" algn="ctr">
              <a:spcBef>
                <a:spcPts val="0"/>
              </a:spcBef>
              <a:spcAft>
                <a:spcPts val="0"/>
              </a:spcAft>
              <a:buSzPts val="14000"/>
              <a:buNone/>
              <a:defRPr sz="14000" b="1"/>
            </a:lvl1pPr>
            <a:lvl2pPr lvl="1" algn="ctr">
              <a:spcBef>
                <a:spcPts val="0"/>
              </a:spcBef>
              <a:spcAft>
                <a:spcPts val="0"/>
              </a:spcAft>
              <a:buSzPts val="14000"/>
              <a:buNone/>
              <a:defRPr sz="14000" b="1"/>
            </a:lvl2pPr>
            <a:lvl3pPr lvl="2" algn="ctr">
              <a:spcBef>
                <a:spcPts val="0"/>
              </a:spcBef>
              <a:spcAft>
                <a:spcPts val="0"/>
              </a:spcAft>
              <a:buSzPts val="14000"/>
              <a:buNone/>
              <a:defRPr sz="14000" b="1"/>
            </a:lvl3pPr>
            <a:lvl4pPr lvl="3" algn="ctr">
              <a:spcBef>
                <a:spcPts val="0"/>
              </a:spcBef>
              <a:spcAft>
                <a:spcPts val="0"/>
              </a:spcAft>
              <a:buSzPts val="14000"/>
              <a:buNone/>
              <a:defRPr sz="14000" b="1"/>
            </a:lvl4pPr>
            <a:lvl5pPr lvl="4" algn="ctr">
              <a:spcBef>
                <a:spcPts val="0"/>
              </a:spcBef>
              <a:spcAft>
                <a:spcPts val="0"/>
              </a:spcAft>
              <a:buSzPts val="14000"/>
              <a:buNone/>
              <a:defRPr sz="14000" b="1"/>
            </a:lvl5pPr>
            <a:lvl6pPr lvl="5" algn="ctr">
              <a:spcBef>
                <a:spcPts val="0"/>
              </a:spcBef>
              <a:spcAft>
                <a:spcPts val="0"/>
              </a:spcAft>
              <a:buSzPts val="14000"/>
              <a:buNone/>
              <a:defRPr sz="14000" b="1"/>
            </a:lvl6pPr>
            <a:lvl7pPr lvl="6" algn="ctr">
              <a:spcBef>
                <a:spcPts val="0"/>
              </a:spcBef>
              <a:spcAft>
                <a:spcPts val="0"/>
              </a:spcAft>
              <a:buSzPts val="14000"/>
              <a:buNone/>
              <a:defRPr sz="14000" b="1"/>
            </a:lvl7pPr>
            <a:lvl8pPr lvl="7" algn="ctr">
              <a:spcBef>
                <a:spcPts val="0"/>
              </a:spcBef>
              <a:spcAft>
                <a:spcPts val="0"/>
              </a:spcAft>
              <a:buSzPts val="14000"/>
              <a:buNone/>
              <a:defRPr sz="14000" b="1"/>
            </a:lvl8pPr>
            <a:lvl9pPr lvl="8" algn="ctr">
              <a:spcBef>
                <a:spcPts val="0"/>
              </a:spcBef>
              <a:spcAft>
                <a:spcPts val="0"/>
              </a:spcAft>
              <a:buSzPts val="14000"/>
              <a:buNone/>
              <a:defRPr sz="14000" b="1"/>
            </a:lvl9pPr>
          </a:lstStyle>
          <a:p>
            <a:r>
              <a:t>xx%</a:t>
            </a:r>
          </a:p>
        </p:txBody>
      </p:sp>
      <p:sp>
        <p:nvSpPr>
          <p:cNvPr id="51" name="Google Shape;51;p11"/>
          <p:cNvSpPr txBox="1">
            <a:spLocks noGrp="1"/>
          </p:cNvSpPr>
          <p:nvPr>
            <p:ph type="body" idx="1"/>
          </p:nvPr>
        </p:nvSpPr>
        <p:spPr>
          <a:xfrm>
            <a:off x="311700" y="3071300"/>
            <a:ext cx="8520600" cy="901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2" name="Google Shape;52;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4"/>
        <p:cNvGrpSpPr/>
        <p:nvPr/>
      </p:nvGrpSpPr>
      <p:grpSpPr>
        <a:xfrm>
          <a:off x="0" y="0"/>
          <a:ext cx="0" cy="0"/>
          <a:chOff x="0" y="0"/>
          <a:chExt cx="0" cy="0"/>
        </a:xfrm>
      </p:grpSpPr>
      <p:cxnSp>
        <p:nvCxnSpPr>
          <p:cNvPr id="15" name="Google Shape;15;p3"/>
          <p:cNvCxnSpPr/>
          <p:nvPr/>
        </p:nvCxnSpPr>
        <p:spPr>
          <a:xfrm>
            <a:off x="0" y="2998150"/>
            <a:ext cx="9144000" cy="0"/>
          </a:xfrm>
          <a:prstGeom prst="straightConnector1">
            <a:avLst/>
          </a:prstGeom>
          <a:noFill/>
          <a:ln w="19050" cap="flat" cmpd="sng">
            <a:solidFill>
              <a:schemeClr val="lt2"/>
            </a:solidFill>
            <a:prstDash val="solid"/>
            <a:round/>
            <a:headEnd type="none" w="sm" len="sm"/>
            <a:tailEnd type="none" w="sm" len="sm"/>
          </a:ln>
        </p:spPr>
      </p:cxnSp>
      <p:sp>
        <p:nvSpPr>
          <p:cNvPr id="16" name="Google Shape;16;p3"/>
          <p:cNvSpPr txBox="1">
            <a:spLocks noGrp="1"/>
          </p:cNvSpPr>
          <p:nvPr>
            <p:ph type="title"/>
          </p:nvPr>
        </p:nvSpPr>
        <p:spPr>
          <a:xfrm>
            <a:off x="510450" y="2057400"/>
            <a:ext cx="8123100" cy="7788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17" name="Google Shape;1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4"/>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1" name="Google Shape;21;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2" name="Google Shape;22;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5" name="Google Shape;25;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6" name="Google Shape;26;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7" name="Google Shape;27;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 name="Google Shape;30;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3" name="Google Shape;33;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4" name="Google Shape;34;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490250" y="526350"/>
            <a:ext cx="57975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7" name="Google Shape;37;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sp>
        <p:nvSpPr>
          <p:cNvPr id="39" name="Google Shape;39;p9"/>
          <p:cNvSpPr/>
          <p:nvPr/>
        </p:nvSpPr>
        <p:spPr>
          <a:xfrm>
            <a:off x="4572000" y="7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0" name="Google Shape;40;p9"/>
          <p:cNvCxnSpPr/>
          <p:nvPr/>
        </p:nvCxnSpPr>
        <p:spPr>
          <a:xfrm>
            <a:off x="5029675" y="4495500"/>
            <a:ext cx="468300" cy="0"/>
          </a:xfrm>
          <a:prstGeom prst="straightConnector1">
            <a:avLst/>
          </a:prstGeom>
          <a:noFill/>
          <a:ln w="19050" cap="flat" cmpd="sng">
            <a:solidFill>
              <a:schemeClr val="lt2"/>
            </a:solidFill>
            <a:prstDash val="solid"/>
            <a:round/>
            <a:headEnd type="none" w="sm" len="sm"/>
            <a:tailEnd type="none" w="sm" len="sm"/>
          </a:ln>
        </p:spPr>
      </p:cxnSp>
      <p:sp>
        <p:nvSpPr>
          <p:cNvPr id="41" name="Google Shape;41;p9"/>
          <p:cNvSpPr txBox="1">
            <a:spLocks noGrp="1"/>
          </p:cNvSpPr>
          <p:nvPr>
            <p:ph type="title"/>
          </p:nvPr>
        </p:nvSpPr>
        <p:spPr>
          <a:xfrm>
            <a:off x="265500" y="1205825"/>
            <a:ext cx="4045200" cy="15096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2" name="Google Shape;42;p9"/>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3" name="Google Shape;43;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44" name="Google Shape;44;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311700" y="4236825"/>
            <a:ext cx="5998800" cy="598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2100"/>
              <a:buNone/>
              <a:defRPr sz="2100"/>
            </a:lvl1pPr>
          </a:lstStyle>
          <a:p>
            <a:endParaRPr/>
          </a:p>
        </p:txBody>
      </p:sp>
      <p:sp>
        <p:nvSpPr>
          <p:cNvPr id="47" name="Google Shape;47;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pearmin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1pPr>
            <a:lvl2pPr lvl="1">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2pPr>
            <a:lvl3pPr lvl="2">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3pPr>
            <a:lvl4pPr lvl="3">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4pPr>
            <a:lvl5pPr lvl="4">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5pPr>
            <a:lvl6pPr lvl="5">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6pPr>
            <a:lvl7pPr lvl="6">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7pPr>
            <a:lvl8pPr lvl="7">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8pPr>
            <a:lvl9pPr lvl="8">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accent3"/>
              </a:buClr>
              <a:buSzPts val="1800"/>
              <a:buFont typeface="Proxima Nova"/>
              <a:buChar char="●"/>
              <a:defRPr sz="1800">
                <a:solidFill>
                  <a:schemeClr val="accent3"/>
                </a:solidFill>
                <a:latin typeface="Proxima Nova"/>
                <a:ea typeface="Proxima Nova"/>
                <a:cs typeface="Proxima Nova"/>
                <a:sym typeface="Proxima Nova"/>
              </a:defRPr>
            </a:lvl1pPr>
            <a:lvl2pPr marL="914400" lvl="1"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2pPr>
            <a:lvl3pPr marL="1371600" lvl="2"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3pPr>
            <a:lvl4pPr marL="1828800" lvl="3"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4pPr>
            <a:lvl5pPr marL="2286000" lvl="4"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5pPr>
            <a:lvl6pPr marL="2743200" lvl="5"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6pPr>
            <a:lvl7pPr marL="3200400" lvl="6"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7pPr>
            <a:lvl8pPr marL="3657600" lvl="7"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8pPr>
            <a:lvl9pPr marL="4114800" lvl="8" indent="-317500">
              <a:lnSpc>
                <a:spcPct val="115000"/>
              </a:lnSpc>
              <a:spcBef>
                <a:spcPts val="1600"/>
              </a:spcBef>
              <a:spcAft>
                <a:spcPts val="1600"/>
              </a:spcAft>
              <a:buClr>
                <a:schemeClr val="accent3"/>
              </a:buClr>
              <a:buSzPts val="1400"/>
              <a:buFont typeface="Proxima Nova"/>
              <a:buChar char="■"/>
              <a:defRPr>
                <a:solidFill>
                  <a:schemeClr val="accent3"/>
                </a:solidFill>
                <a:latin typeface="Proxima Nova"/>
                <a:ea typeface="Proxima Nova"/>
                <a:cs typeface="Proxima Nova"/>
                <a:sym typeface="Proxima Nova"/>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1"/>
                </a:solidFill>
                <a:latin typeface="Proxima Nova"/>
                <a:ea typeface="Proxima Nova"/>
                <a:cs typeface="Proxima Nova"/>
                <a:sym typeface="Proxima Nova"/>
              </a:defRPr>
            </a:lvl1pPr>
            <a:lvl2pPr lvl="1" algn="r">
              <a:buNone/>
              <a:defRPr sz="1000">
                <a:solidFill>
                  <a:schemeClr val="dk1"/>
                </a:solidFill>
                <a:latin typeface="Proxima Nova"/>
                <a:ea typeface="Proxima Nova"/>
                <a:cs typeface="Proxima Nova"/>
                <a:sym typeface="Proxima Nova"/>
              </a:defRPr>
            </a:lvl2pPr>
            <a:lvl3pPr lvl="2" algn="r">
              <a:buNone/>
              <a:defRPr sz="1000">
                <a:solidFill>
                  <a:schemeClr val="dk1"/>
                </a:solidFill>
                <a:latin typeface="Proxima Nova"/>
                <a:ea typeface="Proxima Nova"/>
                <a:cs typeface="Proxima Nova"/>
                <a:sym typeface="Proxima Nova"/>
              </a:defRPr>
            </a:lvl3pPr>
            <a:lvl4pPr lvl="3" algn="r">
              <a:buNone/>
              <a:defRPr sz="1000">
                <a:solidFill>
                  <a:schemeClr val="dk1"/>
                </a:solidFill>
                <a:latin typeface="Proxima Nova"/>
                <a:ea typeface="Proxima Nova"/>
                <a:cs typeface="Proxima Nova"/>
                <a:sym typeface="Proxima Nova"/>
              </a:defRPr>
            </a:lvl4pPr>
            <a:lvl5pPr lvl="4" algn="r">
              <a:buNone/>
              <a:defRPr sz="1000">
                <a:solidFill>
                  <a:schemeClr val="dk1"/>
                </a:solidFill>
                <a:latin typeface="Proxima Nova"/>
                <a:ea typeface="Proxima Nova"/>
                <a:cs typeface="Proxima Nova"/>
                <a:sym typeface="Proxima Nova"/>
              </a:defRPr>
            </a:lvl5pPr>
            <a:lvl6pPr lvl="5" algn="r">
              <a:buNone/>
              <a:defRPr sz="1000">
                <a:solidFill>
                  <a:schemeClr val="dk1"/>
                </a:solidFill>
                <a:latin typeface="Proxima Nova"/>
                <a:ea typeface="Proxima Nova"/>
                <a:cs typeface="Proxima Nova"/>
                <a:sym typeface="Proxima Nova"/>
              </a:defRPr>
            </a:lvl6pPr>
            <a:lvl7pPr lvl="6" algn="r">
              <a:buNone/>
              <a:defRPr sz="1000">
                <a:solidFill>
                  <a:schemeClr val="dk1"/>
                </a:solidFill>
                <a:latin typeface="Proxima Nova"/>
                <a:ea typeface="Proxima Nova"/>
                <a:cs typeface="Proxima Nova"/>
                <a:sym typeface="Proxima Nova"/>
              </a:defRPr>
            </a:lvl7pPr>
            <a:lvl8pPr lvl="7" algn="r">
              <a:buNone/>
              <a:defRPr sz="1000">
                <a:solidFill>
                  <a:schemeClr val="dk1"/>
                </a:solidFill>
                <a:latin typeface="Proxima Nova"/>
                <a:ea typeface="Proxima Nova"/>
                <a:cs typeface="Proxima Nova"/>
                <a:sym typeface="Proxima Nova"/>
              </a:defRPr>
            </a:lvl8pPr>
            <a:lvl9pPr lvl="8" algn="r">
              <a:buNone/>
              <a:defRPr sz="1000">
                <a:solidFill>
                  <a:schemeClr val="dk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hyperlink" Target="http://www.geologyin.com/2017/02/why-fluorite-comes-in-different-colors.html" TargetMode="External"/><Relationship Id="rId3" Type="http://schemas.openxmlformats.org/officeDocument/2006/relationships/hyperlink" Target="https://geology.com/minerals/fluorite.shtml" TargetMode="External"/><Relationship Id="rId7" Type="http://schemas.openxmlformats.org/officeDocument/2006/relationships/hyperlink" Target="http://minerva.union.edu/hollochk/halifax_pluton/stop_8.html"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hyperlink" Target="https://en.wikipedia.org/wiki/Carlos_Ant%C3%B4nio_Napion" TargetMode="External"/><Relationship Id="rId5" Type="http://schemas.openxmlformats.org/officeDocument/2006/relationships/hyperlink" Target="https://www.mindat.org/min-1576.html" TargetMode="External"/><Relationship Id="rId4" Type="http://schemas.openxmlformats.org/officeDocument/2006/relationships/hyperlink" Target="https://www.britannica.com/technology/flux-metallurgy"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3"/>
          <p:cNvSpPr txBox="1">
            <a:spLocks noGrp="1"/>
          </p:cNvSpPr>
          <p:nvPr>
            <p:ph type="ctrTitle"/>
          </p:nvPr>
        </p:nvSpPr>
        <p:spPr>
          <a:xfrm>
            <a:off x="510450" y="1257300"/>
            <a:ext cx="8123100" cy="1588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Fluorite</a:t>
            </a:r>
            <a:endParaRPr/>
          </a:p>
        </p:txBody>
      </p:sp>
      <p:sp>
        <p:nvSpPr>
          <p:cNvPr id="60" name="Google Shape;60;p13"/>
          <p:cNvSpPr txBox="1">
            <a:spLocks noGrp="1"/>
          </p:cNvSpPr>
          <p:nvPr>
            <p:ph type="subTitle" idx="1"/>
          </p:nvPr>
        </p:nvSpPr>
        <p:spPr>
          <a:xfrm>
            <a:off x="510450" y="3182313"/>
            <a:ext cx="8123100" cy="63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By Erin McGuire</a:t>
            </a:r>
            <a:endParaRPr/>
          </a:p>
        </p:txBody>
      </p:sp>
      <p:pic>
        <p:nvPicPr>
          <p:cNvPr id="61" name="Google Shape;61;p13"/>
          <p:cNvPicPr preferRelativeResize="0"/>
          <p:nvPr/>
        </p:nvPicPr>
        <p:blipFill>
          <a:blip r:embed="rId3">
            <a:alphaModFix/>
          </a:blip>
          <a:stretch>
            <a:fillRect/>
          </a:stretch>
        </p:blipFill>
        <p:spPr>
          <a:xfrm>
            <a:off x="4000500" y="0"/>
            <a:ext cx="5143501" cy="51435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Optical Properties</a:t>
            </a:r>
            <a:endParaRPr/>
          </a:p>
        </p:txBody>
      </p:sp>
      <p:sp>
        <p:nvSpPr>
          <p:cNvPr id="138" name="Google Shape;138;p2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SzPts val="1800"/>
              <a:buChar char="●"/>
            </a:pPr>
            <a:r>
              <a:rPr lang="en"/>
              <a:t>Fluorescence : Blue due to erbium, White,</a:t>
            </a:r>
            <a:endParaRPr/>
          </a:p>
          <a:p>
            <a:pPr marL="0" lvl="0" indent="0" algn="l" rtl="0">
              <a:lnSpc>
                <a:spcPct val="100000"/>
              </a:lnSpc>
              <a:spcBef>
                <a:spcPts val="1600"/>
              </a:spcBef>
              <a:spcAft>
                <a:spcPts val="0"/>
              </a:spcAft>
              <a:buNone/>
            </a:pPr>
            <a:r>
              <a:rPr lang="en"/>
              <a:t>Red, Pink, Cream</a:t>
            </a:r>
            <a:endParaRPr/>
          </a:p>
          <a:p>
            <a:pPr marL="457200" lvl="0" indent="-342900" algn="l" rtl="0">
              <a:spcBef>
                <a:spcPts val="1600"/>
              </a:spcBef>
              <a:spcAft>
                <a:spcPts val="0"/>
              </a:spcAft>
              <a:buSzPts val="1800"/>
              <a:buChar char="●"/>
            </a:pPr>
            <a:r>
              <a:rPr lang="en"/>
              <a:t>Isotropic</a:t>
            </a:r>
            <a:endParaRPr/>
          </a:p>
          <a:p>
            <a:pPr marL="457200" lvl="0" indent="-342900" algn="l" rtl="0">
              <a:spcBef>
                <a:spcPts val="0"/>
              </a:spcBef>
              <a:spcAft>
                <a:spcPts val="0"/>
              </a:spcAft>
              <a:buSzPts val="1800"/>
              <a:buChar char="●"/>
            </a:pPr>
            <a:r>
              <a:rPr lang="en"/>
              <a:t>No Birefringence</a:t>
            </a:r>
            <a:endParaRPr/>
          </a:p>
          <a:p>
            <a:pPr marL="457200" lvl="0" indent="-342900" algn="l" rtl="0">
              <a:spcBef>
                <a:spcPts val="0"/>
              </a:spcBef>
              <a:spcAft>
                <a:spcPts val="0"/>
              </a:spcAft>
              <a:buSzPts val="1800"/>
              <a:buChar char="●"/>
            </a:pPr>
            <a:r>
              <a:rPr lang="en"/>
              <a:t>RI Values: 1.433-1.448</a:t>
            </a:r>
            <a:endParaRPr/>
          </a:p>
          <a:p>
            <a:pPr marL="457200" lvl="0" indent="0" algn="l" rtl="0">
              <a:spcBef>
                <a:spcPts val="1600"/>
              </a:spcBef>
              <a:spcAft>
                <a:spcPts val="0"/>
              </a:spcAft>
              <a:buNone/>
            </a:pPr>
            <a:endParaRPr/>
          </a:p>
          <a:p>
            <a:pPr marL="0" lvl="0" indent="0" algn="l" rtl="0">
              <a:spcBef>
                <a:spcPts val="1600"/>
              </a:spcBef>
              <a:spcAft>
                <a:spcPts val="1600"/>
              </a:spcAft>
              <a:buNone/>
            </a:pPr>
            <a:endParaRPr/>
          </a:p>
        </p:txBody>
      </p:sp>
      <p:pic>
        <p:nvPicPr>
          <p:cNvPr id="139" name="Google Shape;139;p22"/>
          <p:cNvPicPr preferRelativeResize="0"/>
          <p:nvPr/>
        </p:nvPicPr>
        <p:blipFill>
          <a:blip r:embed="rId3">
            <a:alphaModFix/>
          </a:blip>
          <a:stretch>
            <a:fillRect/>
          </a:stretch>
        </p:blipFill>
        <p:spPr>
          <a:xfrm>
            <a:off x="5705636" y="466675"/>
            <a:ext cx="3355264" cy="3708450"/>
          </a:xfrm>
          <a:prstGeom prst="rect">
            <a:avLst/>
          </a:prstGeom>
          <a:noFill/>
          <a:ln>
            <a:noFill/>
          </a:ln>
        </p:spPr>
      </p:pic>
      <p:pic>
        <p:nvPicPr>
          <p:cNvPr id="140" name="Google Shape;140;p22"/>
          <p:cNvPicPr preferRelativeResize="0"/>
          <p:nvPr/>
        </p:nvPicPr>
        <p:blipFill>
          <a:blip r:embed="rId4">
            <a:alphaModFix/>
          </a:blip>
          <a:stretch>
            <a:fillRect/>
          </a:stretch>
        </p:blipFill>
        <p:spPr>
          <a:xfrm>
            <a:off x="2694225" y="3091925"/>
            <a:ext cx="2946024" cy="19849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X-Ray Diffraction</a:t>
            </a:r>
            <a:endParaRPr/>
          </a:p>
        </p:txBody>
      </p:sp>
      <p:sp>
        <p:nvSpPr>
          <p:cNvPr id="146" name="Google Shape;146;p2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X-Ray Diffraction of Fluorite from Rock Candy Mine, British Columbia, CA</a:t>
            </a:r>
            <a:endParaRPr/>
          </a:p>
        </p:txBody>
      </p:sp>
      <p:pic>
        <p:nvPicPr>
          <p:cNvPr id="147" name="Google Shape;147;p23"/>
          <p:cNvPicPr preferRelativeResize="0"/>
          <p:nvPr/>
        </p:nvPicPr>
        <p:blipFill>
          <a:blip r:embed="rId3">
            <a:alphaModFix/>
          </a:blip>
          <a:stretch>
            <a:fillRect/>
          </a:stretch>
        </p:blipFill>
        <p:spPr>
          <a:xfrm>
            <a:off x="857250" y="1711375"/>
            <a:ext cx="7429500" cy="2857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Uses</a:t>
            </a:r>
            <a:endParaRPr/>
          </a:p>
        </p:txBody>
      </p:sp>
      <p:sp>
        <p:nvSpPr>
          <p:cNvPr id="153" name="Google Shape;153;p2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Metallurgy- fluorite is used as a flux, which promotes fluidity of smelting ores, removes oxide films, prevents reoxidation of the surfaces during heating  and aids to remove objectionable impurities in the form of slag.</a:t>
            </a:r>
            <a:endParaRPr/>
          </a:p>
          <a:p>
            <a:pPr marL="457200" lvl="0" indent="-342900" algn="l" rtl="0">
              <a:spcBef>
                <a:spcPts val="0"/>
              </a:spcBef>
              <a:spcAft>
                <a:spcPts val="0"/>
              </a:spcAft>
              <a:buSzPts val="1800"/>
              <a:buChar char="●"/>
            </a:pPr>
            <a:r>
              <a:rPr lang="en"/>
              <a:t>The purest grades of fluorite are a source for fluoride to make hydrofluoric acid</a:t>
            </a:r>
            <a:endParaRPr/>
          </a:p>
          <a:p>
            <a:pPr marL="457200" lvl="0" indent="-342900" algn="l" rtl="0">
              <a:spcBef>
                <a:spcPts val="0"/>
              </a:spcBef>
              <a:spcAft>
                <a:spcPts val="0"/>
              </a:spcAft>
              <a:buSzPts val="1800"/>
              <a:buChar char="●"/>
            </a:pPr>
            <a:r>
              <a:rPr lang="en"/>
              <a:t>Lapidary uses- decoration, jewelry</a:t>
            </a:r>
            <a:endParaRPr/>
          </a:p>
          <a:p>
            <a:pPr marL="457200" lvl="0" indent="-342900" algn="l" rtl="0">
              <a:spcBef>
                <a:spcPts val="0"/>
              </a:spcBef>
              <a:spcAft>
                <a:spcPts val="0"/>
              </a:spcAft>
              <a:buSzPts val="1800"/>
              <a:buChar char="●"/>
            </a:pPr>
            <a:r>
              <a:rPr lang="en"/>
              <a:t>Glass</a:t>
            </a:r>
            <a:endParaRPr/>
          </a:p>
          <a:p>
            <a:pPr marL="457200" lvl="0" indent="-342900" algn="l" rtl="0">
              <a:spcBef>
                <a:spcPts val="0"/>
              </a:spcBef>
              <a:spcAft>
                <a:spcPts val="0"/>
              </a:spcAft>
              <a:buSzPts val="1800"/>
              <a:buChar char="●"/>
            </a:pPr>
            <a:r>
              <a:rPr lang="en"/>
              <a:t>Purify water</a:t>
            </a:r>
            <a:endParaRPr/>
          </a:p>
          <a:p>
            <a:pPr marL="457200" lvl="0" indent="-342900" algn="l" rtl="0">
              <a:spcBef>
                <a:spcPts val="0"/>
              </a:spcBef>
              <a:spcAft>
                <a:spcPts val="0"/>
              </a:spcAft>
              <a:buSzPts val="1800"/>
              <a:buChar char="●"/>
            </a:pPr>
            <a:r>
              <a:rPr lang="en"/>
              <a:t>Fights cavities</a:t>
            </a:r>
            <a:endParaRPr/>
          </a:p>
          <a:p>
            <a:pPr marL="457200" lvl="0" indent="-342900" algn="l" rtl="0">
              <a:spcBef>
                <a:spcPts val="0"/>
              </a:spcBef>
              <a:spcAft>
                <a:spcPts val="0"/>
              </a:spcAft>
              <a:buSzPts val="1800"/>
              <a:buChar char="●"/>
            </a:pPr>
            <a:r>
              <a:rPr lang="en"/>
              <a:t>Learning aid, stabilizer, open mind</a:t>
            </a:r>
            <a:endParaRPr/>
          </a:p>
        </p:txBody>
      </p:sp>
      <p:pic>
        <p:nvPicPr>
          <p:cNvPr id="154" name="Google Shape;154;p24"/>
          <p:cNvPicPr preferRelativeResize="0"/>
          <p:nvPr/>
        </p:nvPicPr>
        <p:blipFill>
          <a:blip r:embed="rId3">
            <a:alphaModFix/>
          </a:blip>
          <a:stretch>
            <a:fillRect/>
          </a:stretch>
        </p:blipFill>
        <p:spPr>
          <a:xfrm>
            <a:off x="6514024" y="2702275"/>
            <a:ext cx="2533099" cy="2287699"/>
          </a:xfrm>
          <a:prstGeom prst="rect">
            <a:avLst/>
          </a:prstGeom>
          <a:noFill/>
          <a:ln>
            <a:noFill/>
          </a:ln>
        </p:spPr>
      </p:pic>
      <p:pic>
        <p:nvPicPr>
          <p:cNvPr id="155" name="Google Shape;155;p24"/>
          <p:cNvPicPr preferRelativeResize="0"/>
          <p:nvPr/>
        </p:nvPicPr>
        <p:blipFill>
          <a:blip r:embed="rId4">
            <a:alphaModFix/>
          </a:blip>
          <a:stretch>
            <a:fillRect/>
          </a:stretch>
        </p:blipFill>
        <p:spPr>
          <a:xfrm>
            <a:off x="4439325" y="2915300"/>
            <a:ext cx="2074675" cy="20746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Citations</a:t>
            </a:r>
            <a:endParaRPr/>
          </a:p>
        </p:txBody>
      </p:sp>
      <p:sp>
        <p:nvSpPr>
          <p:cNvPr id="161" name="Google Shape;161;p2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100" u="sng">
                <a:solidFill>
                  <a:schemeClr val="hlink"/>
                </a:solidFill>
                <a:latin typeface="Arial"/>
                <a:ea typeface="Arial"/>
                <a:cs typeface="Arial"/>
                <a:sym typeface="Arial"/>
                <a:hlinkClick r:id="rId3"/>
              </a:rPr>
              <a:t>https://geology.com/minerals/fluorite.shtml</a:t>
            </a:r>
            <a:endParaRPr/>
          </a:p>
          <a:p>
            <a:pPr marL="0" lvl="0" indent="0" algn="l" rtl="0">
              <a:spcBef>
                <a:spcPts val="1600"/>
              </a:spcBef>
              <a:spcAft>
                <a:spcPts val="0"/>
              </a:spcAft>
              <a:buNone/>
            </a:pPr>
            <a:r>
              <a:rPr lang="en" sz="1100" u="sng">
                <a:solidFill>
                  <a:schemeClr val="hlink"/>
                </a:solidFill>
                <a:latin typeface="Arial"/>
                <a:ea typeface="Arial"/>
                <a:cs typeface="Arial"/>
                <a:sym typeface="Arial"/>
                <a:hlinkClick r:id="rId4"/>
              </a:rPr>
              <a:t>https://www.britannica.com/technology/flux-metallurgy</a:t>
            </a:r>
            <a:endParaRPr/>
          </a:p>
          <a:p>
            <a:pPr marL="0" lvl="0" indent="0" algn="l" rtl="0">
              <a:spcBef>
                <a:spcPts val="1600"/>
              </a:spcBef>
              <a:spcAft>
                <a:spcPts val="0"/>
              </a:spcAft>
              <a:buNone/>
            </a:pPr>
            <a:r>
              <a:rPr lang="en" sz="1100" u="sng">
                <a:solidFill>
                  <a:schemeClr val="hlink"/>
                </a:solidFill>
                <a:latin typeface="Arial"/>
                <a:ea typeface="Arial"/>
                <a:cs typeface="Arial"/>
                <a:sym typeface="Arial"/>
                <a:hlinkClick r:id="rId5"/>
              </a:rPr>
              <a:t>https://www.mindat.org/min-1576.html</a:t>
            </a:r>
            <a:endParaRPr/>
          </a:p>
          <a:p>
            <a:pPr marL="0" lvl="0" indent="0" algn="l" rtl="0">
              <a:spcBef>
                <a:spcPts val="1600"/>
              </a:spcBef>
              <a:spcAft>
                <a:spcPts val="0"/>
              </a:spcAft>
              <a:buNone/>
            </a:pPr>
            <a:r>
              <a:rPr lang="en" sz="1100" u="sng">
                <a:solidFill>
                  <a:schemeClr val="hlink"/>
                </a:solidFill>
                <a:latin typeface="Arial"/>
                <a:ea typeface="Arial"/>
                <a:cs typeface="Arial"/>
                <a:sym typeface="Arial"/>
                <a:hlinkClick r:id="rId6"/>
              </a:rPr>
              <a:t>https://en.wikipedia.org/wiki/Carlos_Ant%C3%B4nio_Napion</a:t>
            </a:r>
            <a:endParaRPr/>
          </a:p>
          <a:p>
            <a:pPr marL="0" lvl="0" indent="0" algn="l" rtl="0">
              <a:spcBef>
                <a:spcPts val="1600"/>
              </a:spcBef>
              <a:spcAft>
                <a:spcPts val="0"/>
              </a:spcAft>
              <a:buNone/>
            </a:pPr>
            <a:r>
              <a:rPr lang="en" sz="1100" u="sng">
                <a:solidFill>
                  <a:schemeClr val="hlink"/>
                </a:solidFill>
                <a:latin typeface="Arial"/>
                <a:ea typeface="Arial"/>
                <a:cs typeface="Arial"/>
                <a:sym typeface="Arial"/>
                <a:hlinkClick r:id="rId7"/>
              </a:rPr>
              <a:t>http://minerva.union.edu/hollochk/halifax_pluton/stop_8.html</a:t>
            </a:r>
            <a:endParaRPr b="1"/>
          </a:p>
          <a:p>
            <a:pPr marL="0" lvl="0" indent="0" algn="l" rtl="0">
              <a:spcBef>
                <a:spcPts val="1600"/>
              </a:spcBef>
              <a:spcAft>
                <a:spcPts val="0"/>
              </a:spcAft>
              <a:buNone/>
            </a:pPr>
            <a:r>
              <a:rPr lang="en" sz="1100" u="sng">
                <a:solidFill>
                  <a:schemeClr val="hlink"/>
                </a:solidFill>
                <a:latin typeface="Arial"/>
                <a:ea typeface="Arial"/>
                <a:cs typeface="Arial"/>
                <a:sym typeface="Arial"/>
                <a:hlinkClick r:id="rId8"/>
              </a:rPr>
              <a:t>http://www.geologyin.com/2017/02/why-fluorite-comes-in-different-colors.html</a:t>
            </a:r>
            <a:endParaRPr b="1"/>
          </a:p>
          <a:p>
            <a:pPr marL="0" lvl="0" indent="0" algn="l" rtl="0">
              <a:spcBef>
                <a:spcPts val="1600"/>
              </a:spcBef>
              <a:spcAft>
                <a:spcPts val="1600"/>
              </a:spcAft>
              <a:buNone/>
            </a:pPr>
            <a:endParaRPr b="1"/>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CaF2 , Isometric, Halide Mineral Group</a:t>
            </a:r>
            <a:endParaRPr/>
          </a:p>
        </p:txBody>
      </p:sp>
      <p:sp>
        <p:nvSpPr>
          <p:cNvPr id="67" name="Google Shape;67;p1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68" name="Google Shape;68;p14"/>
          <p:cNvPicPr preferRelativeResize="0"/>
          <p:nvPr/>
        </p:nvPicPr>
        <p:blipFill>
          <a:blip r:embed="rId3">
            <a:alphaModFix/>
          </a:blip>
          <a:stretch>
            <a:fillRect/>
          </a:stretch>
        </p:blipFill>
        <p:spPr>
          <a:xfrm>
            <a:off x="311700" y="1152476"/>
            <a:ext cx="3994560" cy="3416400"/>
          </a:xfrm>
          <a:prstGeom prst="rect">
            <a:avLst/>
          </a:prstGeom>
          <a:noFill/>
          <a:ln>
            <a:noFill/>
          </a:ln>
        </p:spPr>
      </p:pic>
      <p:pic>
        <p:nvPicPr>
          <p:cNvPr id="69" name="Google Shape;69;p14"/>
          <p:cNvPicPr preferRelativeResize="0"/>
          <p:nvPr/>
        </p:nvPicPr>
        <p:blipFill>
          <a:blip r:embed="rId4">
            <a:alphaModFix/>
          </a:blip>
          <a:stretch>
            <a:fillRect/>
          </a:stretch>
        </p:blipFill>
        <p:spPr>
          <a:xfrm>
            <a:off x="4306250" y="1017725"/>
            <a:ext cx="4526050" cy="378041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5" name="Google Shape;75;p1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76" name="Google Shape;76;p15"/>
          <p:cNvPicPr preferRelativeResize="0"/>
          <p:nvPr/>
        </p:nvPicPr>
        <p:blipFill>
          <a:blip r:embed="rId3">
            <a:alphaModFix/>
          </a:blip>
          <a:stretch>
            <a:fillRect/>
          </a:stretch>
        </p:blipFill>
        <p:spPr>
          <a:xfrm>
            <a:off x="1999816" y="0"/>
            <a:ext cx="7125558" cy="4999025"/>
          </a:xfrm>
          <a:prstGeom prst="rect">
            <a:avLst/>
          </a:prstGeom>
          <a:noFill/>
          <a:ln>
            <a:noFill/>
          </a:ln>
        </p:spPr>
      </p:pic>
      <p:pic>
        <p:nvPicPr>
          <p:cNvPr id="77" name="Google Shape;77;p15"/>
          <p:cNvPicPr preferRelativeResize="0"/>
          <p:nvPr/>
        </p:nvPicPr>
        <p:blipFill rotWithShape="1">
          <a:blip r:embed="rId4">
            <a:alphaModFix/>
          </a:blip>
          <a:srcRect l="23516" t="22912" r="22297" b="23364"/>
          <a:stretch/>
        </p:blipFill>
        <p:spPr>
          <a:xfrm>
            <a:off x="107150" y="0"/>
            <a:ext cx="933800" cy="925900"/>
          </a:xfrm>
          <a:prstGeom prst="rect">
            <a:avLst/>
          </a:prstGeom>
          <a:noFill/>
          <a:ln>
            <a:noFill/>
          </a:ln>
        </p:spPr>
      </p:pic>
      <p:pic>
        <p:nvPicPr>
          <p:cNvPr id="78" name="Google Shape;78;p15"/>
          <p:cNvPicPr preferRelativeResize="0"/>
          <p:nvPr/>
        </p:nvPicPr>
        <p:blipFill rotWithShape="1">
          <a:blip r:embed="rId5">
            <a:alphaModFix/>
          </a:blip>
          <a:srcRect l="18947" t="18331" r="20438" b="17840"/>
          <a:stretch/>
        </p:blipFill>
        <p:spPr>
          <a:xfrm>
            <a:off x="1040950" y="697300"/>
            <a:ext cx="958875" cy="1009714"/>
          </a:xfrm>
          <a:prstGeom prst="rect">
            <a:avLst/>
          </a:prstGeom>
          <a:noFill/>
          <a:ln>
            <a:noFill/>
          </a:ln>
        </p:spPr>
      </p:pic>
      <p:pic>
        <p:nvPicPr>
          <p:cNvPr id="79" name="Google Shape;79;p15"/>
          <p:cNvPicPr preferRelativeResize="0"/>
          <p:nvPr/>
        </p:nvPicPr>
        <p:blipFill rotWithShape="1">
          <a:blip r:embed="rId6">
            <a:alphaModFix/>
          </a:blip>
          <a:srcRect l="18504" t="17896" r="19502" b="17819"/>
          <a:stretch/>
        </p:blipFill>
        <p:spPr>
          <a:xfrm>
            <a:off x="0" y="1402225"/>
            <a:ext cx="1040950" cy="1079496"/>
          </a:xfrm>
          <a:prstGeom prst="rect">
            <a:avLst/>
          </a:prstGeom>
          <a:noFill/>
          <a:ln>
            <a:noFill/>
          </a:ln>
        </p:spPr>
      </p:pic>
      <p:pic>
        <p:nvPicPr>
          <p:cNvPr id="80" name="Google Shape;80;p15"/>
          <p:cNvPicPr preferRelativeResize="0"/>
          <p:nvPr/>
        </p:nvPicPr>
        <p:blipFill rotWithShape="1">
          <a:blip r:embed="rId7">
            <a:alphaModFix/>
          </a:blip>
          <a:srcRect l="23125" t="25724" r="22691" b="24682"/>
          <a:stretch/>
        </p:blipFill>
        <p:spPr>
          <a:xfrm>
            <a:off x="1077100" y="2253125"/>
            <a:ext cx="1040950" cy="952717"/>
          </a:xfrm>
          <a:prstGeom prst="rect">
            <a:avLst/>
          </a:prstGeom>
          <a:noFill/>
          <a:ln>
            <a:noFill/>
          </a:ln>
        </p:spPr>
      </p:pic>
      <p:pic>
        <p:nvPicPr>
          <p:cNvPr id="81" name="Google Shape;81;p15"/>
          <p:cNvPicPr preferRelativeResize="0"/>
          <p:nvPr/>
        </p:nvPicPr>
        <p:blipFill rotWithShape="1">
          <a:blip r:embed="rId8">
            <a:alphaModFix/>
          </a:blip>
          <a:srcRect l="21311" t="22154" r="21750" b="20994"/>
          <a:stretch/>
        </p:blipFill>
        <p:spPr>
          <a:xfrm>
            <a:off x="0" y="3103675"/>
            <a:ext cx="1040950" cy="1039387"/>
          </a:xfrm>
          <a:prstGeom prst="rect">
            <a:avLst/>
          </a:prstGeom>
          <a:noFill/>
          <a:ln>
            <a:noFill/>
          </a:ln>
        </p:spPr>
      </p:pic>
      <p:pic>
        <p:nvPicPr>
          <p:cNvPr id="82" name="Google Shape;82;p15"/>
          <p:cNvPicPr preferRelativeResize="0"/>
          <p:nvPr/>
        </p:nvPicPr>
        <p:blipFill rotWithShape="1">
          <a:blip r:embed="rId9">
            <a:alphaModFix/>
          </a:blip>
          <a:srcRect l="19493" t="17586" r="19438" b="16839"/>
          <a:stretch/>
        </p:blipFill>
        <p:spPr>
          <a:xfrm>
            <a:off x="1040950" y="3792740"/>
            <a:ext cx="1102150" cy="118348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16"/>
          <p:cNvSpPr txBox="1">
            <a:spLocks noGrp="1"/>
          </p:cNvSpPr>
          <p:nvPr>
            <p:ph type="body" idx="1"/>
          </p:nvPr>
        </p:nvSpPr>
        <p:spPr>
          <a:xfrm>
            <a:off x="311700" y="42411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Allochromatic</a:t>
            </a:r>
            <a:endParaRPr/>
          </a:p>
        </p:txBody>
      </p:sp>
      <p:pic>
        <p:nvPicPr>
          <p:cNvPr id="89" name="Google Shape;89;p16"/>
          <p:cNvPicPr preferRelativeResize="0"/>
          <p:nvPr/>
        </p:nvPicPr>
        <p:blipFill>
          <a:blip r:embed="rId3">
            <a:alphaModFix/>
          </a:blip>
          <a:stretch>
            <a:fillRect/>
          </a:stretch>
        </p:blipFill>
        <p:spPr>
          <a:xfrm>
            <a:off x="311706" y="222525"/>
            <a:ext cx="4934796" cy="3991024"/>
          </a:xfrm>
          <a:prstGeom prst="rect">
            <a:avLst/>
          </a:prstGeom>
          <a:noFill/>
          <a:ln>
            <a:noFill/>
          </a:ln>
        </p:spPr>
      </p:pic>
      <p:pic>
        <p:nvPicPr>
          <p:cNvPr id="90" name="Google Shape;90;p16"/>
          <p:cNvPicPr preferRelativeResize="0"/>
          <p:nvPr/>
        </p:nvPicPr>
        <p:blipFill>
          <a:blip r:embed="rId4">
            <a:alphaModFix/>
          </a:blip>
          <a:stretch>
            <a:fillRect/>
          </a:stretch>
        </p:blipFill>
        <p:spPr>
          <a:xfrm>
            <a:off x="5557327" y="222513"/>
            <a:ext cx="3119848" cy="46984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is Fluorite formed?</a:t>
            </a:r>
            <a:endParaRPr/>
          </a:p>
        </p:txBody>
      </p:sp>
      <p:sp>
        <p:nvSpPr>
          <p:cNvPr id="96" name="Google Shape;96;p1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Fluorite occurs as vein fillings in rocks when subject to hydrothermal activity, especially those containing lead and zinc minerals. It is also found in the fractures and cavities of limestone and dolomite structures.</a:t>
            </a:r>
            <a:endParaRPr/>
          </a:p>
          <a:p>
            <a:pPr marL="0" lvl="0" indent="0" algn="l" rtl="0">
              <a:spcBef>
                <a:spcPts val="1600"/>
              </a:spcBef>
              <a:spcAft>
                <a:spcPts val="1600"/>
              </a:spcAft>
              <a:buNone/>
            </a:pPr>
            <a:endParaRPr/>
          </a:p>
        </p:txBody>
      </p:sp>
      <p:pic>
        <p:nvPicPr>
          <p:cNvPr id="97" name="Google Shape;97;p17"/>
          <p:cNvPicPr preferRelativeResize="0"/>
          <p:nvPr/>
        </p:nvPicPr>
        <p:blipFill>
          <a:blip r:embed="rId3">
            <a:alphaModFix/>
          </a:blip>
          <a:stretch>
            <a:fillRect/>
          </a:stretch>
        </p:blipFill>
        <p:spPr>
          <a:xfrm>
            <a:off x="5066950" y="2154800"/>
            <a:ext cx="4077050" cy="2912150"/>
          </a:xfrm>
          <a:prstGeom prst="rect">
            <a:avLst/>
          </a:prstGeom>
          <a:noFill/>
          <a:ln>
            <a:noFill/>
          </a:ln>
        </p:spPr>
      </p:pic>
      <p:pic>
        <p:nvPicPr>
          <p:cNvPr id="98" name="Google Shape;98;p17"/>
          <p:cNvPicPr preferRelativeResize="0"/>
          <p:nvPr/>
        </p:nvPicPr>
        <p:blipFill>
          <a:blip r:embed="rId4">
            <a:alphaModFix/>
          </a:blip>
          <a:stretch>
            <a:fillRect/>
          </a:stretch>
        </p:blipFill>
        <p:spPr>
          <a:xfrm>
            <a:off x="0" y="2667065"/>
            <a:ext cx="5066950" cy="232483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8"/>
          <p:cNvSpPr txBox="1">
            <a:spLocks noGrp="1"/>
          </p:cNvSpPr>
          <p:nvPr>
            <p:ph type="title"/>
          </p:nvPr>
        </p:nvSpPr>
        <p:spPr>
          <a:xfrm>
            <a:off x="311700" y="3222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Where do you find Fluorite?</a:t>
            </a:r>
            <a:endParaRPr/>
          </a:p>
        </p:txBody>
      </p:sp>
      <p:sp>
        <p:nvSpPr>
          <p:cNvPr id="104" name="Google Shape;104;p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Fluorite is common all over the world, with most of the deposits in: Argentina, Austria, Canada, China, England, France, Germany, Mexico, Morocco, Myanmar, Namibia, Russia, Spain, Switzerland, United States</a:t>
            </a:r>
            <a:endParaRPr/>
          </a:p>
        </p:txBody>
      </p:sp>
      <p:pic>
        <p:nvPicPr>
          <p:cNvPr id="105" name="Google Shape;105;p18"/>
          <p:cNvPicPr preferRelativeResize="0"/>
          <p:nvPr/>
        </p:nvPicPr>
        <p:blipFill rotWithShape="1">
          <a:blip r:embed="rId3">
            <a:alphaModFix/>
          </a:blip>
          <a:srcRect l="14732" t="34823" r="18301" b="21427"/>
          <a:stretch/>
        </p:blipFill>
        <p:spPr>
          <a:xfrm>
            <a:off x="1775725" y="2323825"/>
            <a:ext cx="7368274" cy="27078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Commonly Found With:</a:t>
            </a:r>
            <a:endParaRPr/>
          </a:p>
        </p:txBody>
      </p:sp>
      <p:sp>
        <p:nvSpPr>
          <p:cNvPr id="111" name="Google Shape;111;p19"/>
          <p:cNvSpPr txBox="1">
            <a:spLocks noGrp="1"/>
          </p:cNvSpPr>
          <p:nvPr>
            <p:ph type="body" idx="1"/>
          </p:nvPr>
        </p:nvSpPr>
        <p:spPr>
          <a:xfrm>
            <a:off x="311700" y="11524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 Baryte, Calcite, Dolomite, Pyrite, and Quartz </a:t>
            </a:r>
            <a:endParaRPr/>
          </a:p>
        </p:txBody>
      </p:sp>
      <p:pic>
        <p:nvPicPr>
          <p:cNvPr id="112" name="Google Shape;112;p19"/>
          <p:cNvPicPr preferRelativeResize="0"/>
          <p:nvPr/>
        </p:nvPicPr>
        <p:blipFill>
          <a:blip r:embed="rId3">
            <a:alphaModFix/>
          </a:blip>
          <a:stretch>
            <a:fillRect/>
          </a:stretch>
        </p:blipFill>
        <p:spPr>
          <a:xfrm>
            <a:off x="2332874" y="2346454"/>
            <a:ext cx="2558501" cy="2724520"/>
          </a:xfrm>
          <a:prstGeom prst="rect">
            <a:avLst/>
          </a:prstGeom>
          <a:noFill/>
          <a:ln>
            <a:noFill/>
          </a:ln>
        </p:spPr>
      </p:pic>
      <p:pic>
        <p:nvPicPr>
          <p:cNvPr id="113" name="Google Shape;113;p19"/>
          <p:cNvPicPr preferRelativeResize="0"/>
          <p:nvPr/>
        </p:nvPicPr>
        <p:blipFill>
          <a:blip r:embed="rId4">
            <a:alphaModFix/>
          </a:blip>
          <a:stretch>
            <a:fillRect/>
          </a:stretch>
        </p:blipFill>
        <p:spPr>
          <a:xfrm>
            <a:off x="6998175" y="2342775"/>
            <a:ext cx="2332883" cy="2724525"/>
          </a:xfrm>
          <a:prstGeom prst="rect">
            <a:avLst/>
          </a:prstGeom>
          <a:noFill/>
          <a:ln>
            <a:noFill/>
          </a:ln>
        </p:spPr>
      </p:pic>
      <p:pic>
        <p:nvPicPr>
          <p:cNvPr id="114" name="Google Shape;114;p19"/>
          <p:cNvPicPr preferRelativeResize="0"/>
          <p:nvPr/>
        </p:nvPicPr>
        <p:blipFill>
          <a:blip r:embed="rId5">
            <a:alphaModFix/>
          </a:blip>
          <a:stretch>
            <a:fillRect/>
          </a:stretch>
        </p:blipFill>
        <p:spPr>
          <a:xfrm>
            <a:off x="6383450" y="0"/>
            <a:ext cx="2760550" cy="2346450"/>
          </a:xfrm>
          <a:prstGeom prst="rect">
            <a:avLst/>
          </a:prstGeom>
          <a:noFill/>
          <a:ln>
            <a:noFill/>
          </a:ln>
        </p:spPr>
      </p:pic>
      <p:pic>
        <p:nvPicPr>
          <p:cNvPr id="115" name="Google Shape;115;p19"/>
          <p:cNvPicPr preferRelativeResize="0"/>
          <p:nvPr/>
        </p:nvPicPr>
        <p:blipFill>
          <a:blip r:embed="rId6">
            <a:alphaModFix/>
          </a:blip>
          <a:stretch>
            <a:fillRect/>
          </a:stretch>
        </p:blipFill>
        <p:spPr>
          <a:xfrm>
            <a:off x="0" y="2734775"/>
            <a:ext cx="2332875" cy="2332875"/>
          </a:xfrm>
          <a:prstGeom prst="rect">
            <a:avLst/>
          </a:prstGeom>
          <a:noFill/>
          <a:ln>
            <a:noFill/>
          </a:ln>
        </p:spPr>
      </p:pic>
      <p:pic>
        <p:nvPicPr>
          <p:cNvPr id="116" name="Google Shape;116;p19"/>
          <p:cNvPicPr preferRelativeResize="0"/>
          <p:nvPr/>
        </p:nvPicPr>
        <p:blipFill>
          <a:blip r:embed="rId7">
            <a:alphaModFix/>
          </a:blip>
          <a:stretch>
            <a:fillRect/>
          </a:stretch>
        </p:blipFill>
        <p:spPr>
          <a:xfrm>
            <a:off x="4891375" y="2870438"/>
            <a:ext cx="2213950" cy="22139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was it named?</a:t>
            </a:r>
            <a:endParaRPr/>
          </a:p>
        </p:txBody>
      </p:sp>
      <p:sp>
        <p:nvSpPr>
          <p:cNvPr id="122" name="Google Shape;122;p2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1797 Carlo Antonia Galeani Napione named Fluorite off of its ability to be used as a flux in metallurgy. In Latin, fleure means “to flow”. </a:t>
            </a:r>
            <a:endParaRPr/>
          </a:p>
          <a:p>
            <a:pPr marL="0" lvl="0" indent="0" algn="l" rtl="0">
              <a:spcBef>
                <a:spcPts val="1600"/>
              </a:spcBef>
              <a:spcAft>
                <a:spcPts val="0"/>
              </a:spcAft>
              <a:buNone/>
            </a:pPr>
            <a:r>
              <a:rPr lang="en"/>
              <a:t>In 1852 George Gabriel Stokes discovered the phenomenon of “fluorescence” which he named after he observed  fluorite producing color “beyond the violet end of the spectrum”</a:t>
            </a:r>
            <a:endParaRPr/>
          </a:p>
          <a:p>
            <a:pPr marL="0" lvl="0" indent="0" algn="l" rtl="0">
              <a:spcBef>
                <a:spcPts val="1600"/>
              </a:spcBef>
              <a:spcAft>
                <a:spcPts val="0"/>
              </a:spcAft>
              <a:buNone/>
            </a:pPr>
            <a:r>
              <a:rPr lang="en">
                <a:solidFill>
                  <a:srgbClr val="38761D"/>
                </a:solidFill>
              </a:rPr>
              <a:t>Blue John, Cerfluorite, Chlorophane,                                                                                        False Amethyst, Ratovkite, Stink-                                                                                               Fluss, Strontian Fluorite, Tiffany Stone,                                                                                     Yttrocerite, Yttrofluorite</a:t>
            </a:r>
            <a:endParaRPr>
              <a:solidFill>
                <a:srgbClr val="38761D"/>
              </a:solidFill>
            </a:endParaRPr>
          </a:p>
          <a:p>
            <a:pPr marL="0" lvl="0" indent="0" algn="l" rtl="0">
              <a:spcBef>
                <a:spcPts val="1600"/>
              </a:spcBef>
              <a:spcAft>
                <a:spcPts val="1600"/>
              </a:spcAft>
              <a:buNone/>
            </a:pPr>
            <a:endParaRPr>
              <a:solidFill>
                <a:srgbClr val="0B5394"/>
              </a:solidFill>
            </a:endParaRPr>
          </a:p>
        </p:txBody>
      </p:sp>
      <p:pic>
        <p:nvPicPr>
          <p:cNvPr id="123" name="Google Shape;123;p20"/>
          <p:cNvPicPr preferRelativeResize="0"/>
          <p:nvPr/>
        </p:nvPicPr>
        <p:blipFill>
          <a:blip r:embed="rId3">
            <a:alphaModFix/>
          </a:blip>
          <a:stretch>
            <a:fillRect/>
          </a:stretch>
        </p:blipFill>
        <p:spPr>
          <a:xfrm>
            <a:off x="6600854" y="2876165"/>
            <a:ext cx="1485350" cy="2031248"/>
          </a:xfrm>
          <a:prstGeom prst="rect">
            <a:avLst/>
          </a:prstGeom>
          <a:noFill/>
          <a:ln>
            <a:noFill/>
          </a:ln>
        </p:spPr>
      </p:pic>
      <p:pic>
        <p:nvPicPr>
          <p:cNvPr id="124" name="Google Shape;124;p20"/>
          <p:cNvPicPr preferRelativeResize="0"/>
          <p:nvPr/>
        </p:nvPicPr>
        <p:blipFill>
          <a:blip r:embed="rId4">
            <a:alphaModFix/>
          </a:blip>
          <a:stretch>
            <a:fillRect/>
          </a:stretch>
        </p:blipFill>
        <p:spPr>
          <a:xfrm>
            <a:off x="4280992" y="2893225"/>
            <a:ext cx="1485362" cy="19971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Physical Properties</a:t>
            </a:r>
            <a:endParaRPr/>
          </a:p>
        </p:txBody>
      </p:sp>
      <p:sp>
        <p:nvSpPr>
          <p:cNvPr id="130" name="Google Shape;130;p21"/>
          <p:cNvSpPr txBox="1">
            <a:spLocks noGrp="1"/>
          </p:cNvSpPr>
          <p:nvPr>
            <p:ph type="body" idx="1"/>
          </p:nvPr>
        </p:nvSpPr>
        <p:spPr>
          <a:xfrm>
            <a:off x="311700" y="1152475"/>
            <a:ext cx="48930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Vitreous, dull</a:t>
            </a:r>
            <a:endParaRPr/>
          </a:p>
          <a:p>
            <a:pPr marL="457200" lvl="0" indent="-342900" algn="l" rtl="0">
              <a:spcBef>
                <a:spcPts val="0"/>
              </a:spcBef>
              <a:spcAft>
                <a:spcPts val="0"/>
              </a:spcAft>
              <a:buSzPts val="1800"/>
              <a:buChar char="●"/>
            </a:pPr>
            <a:r>
              <a:rPr lang="en"/>
              <a:t>Transparent</a:t>
            </a:r>
            <a:endParaRPr/>
          </a:p>
          <a:p>
            <a:pPr marL="457200" lvl="0" indent="-342900" algn="l" rtl="0">
              <a:spcBef>
                <a:spcPts val="0"/>
              </a:spcBef>
              <a:spcAft>
                <a:spcPts val="0"/>
              </a:spcAft>
              <a:buSzPts val="1800"/>
              <a:buChar char="●"/>
            </a:pPr>
            <a:r>
              <a:rPr lang="en"/>
              <a:t>Purple, golden-yellow, green, colourless, blue, pink, brown, champagne</a:t>
            </a:r>
            <a:endParaRPr/>
          </a:p>
          <a:p>
            <a:pPr marL="457200" lvl="0" indent="-342900" algn="l" rtl="0">
              <a:spcBef>
                <a:spcPts val="0"/>
              </a:spcBef>
              <a:spcAft>
                <a:spcPts val="0"/>
              </a:spcAft>
              <a:buSzPts val="1800"/>
              <a:buChar char="●"/>
            </a:pPr>
            <a:r>
              <a:rPr lang="en"/>
              <a:t>White Streak</a:t>
            </a:r>
            <a:endParaRPr/>
          </a:p>
          <a:p>
            <a:pPr marL="457200" lvl="0" indent="-342900" algn="l" rtl="0">
              <a:spcBef>
                <a:spcPts val="0"/>
              </a:spcBef>
              <a:spcAft>
                <a:spcPts val="0"/>
              </a:spcAft>
              <a:buSzPts val="1800"/>
              <a:buChar char="●"/>
            </a:pPr>
            <a:r>
              <a:rPr lang="en"/>
              <a:t>Perfect Cleavage, (0,1,1)</a:t>
            </a:r>
            <a:endParaRPr/>
          </a:p>
          <a:p>
            <a:pPr marL="457200" lvl="0" indent="-342900" algn="l" rtl="0">
              <a:spcBef>
                <a:spcPts val="0"/>
              </a:spcBef>
              <a:spcAft>
                <a:spcPts val="0"/>
              </a:spcAft>
              <a:buSzPts val="1800"/>
              <a:buChar char="●"/>
            </a:pPr>
            <a:r>
              <a:rPr lang="en"/>
              <a:t>Splintery fracture</a:t>
            </a:r>
            <a:endParaRPr/>
          </a:p>
          <a:p>
            <a:pPr marL="457200" lvl="0" indent="-342900" algn="l" rtl="0">
              <a:spcBef>
                <a:spcPts val="0"/>
              </a:spcBef>
              <a:spcAft>
                <a:spcPts val="0"/>
              </a:spcAft>
              <a:buSzPts val="1800"/>
              <a:buChar char="●"/>
            </a:pPr>
            <a:r>
              <a:rPr lang="en"/>
              <a:t>3.175-3.56 specific gravity- increasing density with rare earth substitution</a:t>
            </a:r>
            <a:endParaRPr/>
          </a:p>
          <a:p>
            <a:pPr marL="457200" lvl="0" indent="-342900" algn="l" rtl="0">
              <a:spcBef>
                <a:spcPts val="0"/>
              </a:spcBef>
              <a:spcAft>
                <a:spcPts val="0"/>
              </a:spcAft>
              <a:buSzPts val="1800"/>
              <a:buChar char="●"/>
            </a:pPr>
            <a:r>
              <a:rPr lang="en"/>
              <a:t>4 on Moh’s Hardness Scale</a:t>
            </a:r>
            <a:endParaRPr/>
          </a:p>
          <a:p>
            <a:pPr marL="457200" lvl="0" indent="0" algn="l" rtl="0">
              <a:spcBef>
                <a:spcPts val="1600"/>
              </a:spcBef>
              <a:spcAft>
                <a:spcPts val="1600"/>
              </a:spcAft>
              <a:buNone/>
            </a:pPr>
            <a:endParaRPr/>
          </a:p>
        </p:txBody>
      </p:sp>
      <p:pic>
        <p:nvPicPr>
          <p:cNvPr id="131" name="Google Shape;131;p21"/>
          <p:cNvPicPr preferRelativeResize="0"/>
          <p:nvPr/>
        </p:nvPicPr>
        <p:blipFill>
          <a:blip r:embed="rId3">
            <a:alphaModFix/>
          </a:blip>
          <a:stretch>
            <a:fillRect/>
          </a:stretch>
        </p:blipFill>
        <p:spPr>
          <a:xfrm>
            <a:off x="4939700" y="0"/>
            <a:ext cx="4544101" cy="3031000"/>
          </a:xfrm>
          <a:prstGeom prst="rect">
            <a:avLst/>
          </a:prstGeom>
          <a:noFill/>
          <a:ln>
            <a:noFill/>
          </a:ln>
        </p:spPr>
      </p:pic>
      <p:pic>
        <p:nvPicPr>
          <p:cNvPr id="132" name="Google Shape;132;p21"/>
          <p:cNvPicPr preferRelativeResize="0"/>
          <p:nvPr/>
        </p:nvPicPr>
        <p:blipFill>
          <a:blip r:embed="rId4">
            <a:alphaModFix/>
          </a:blip>
          <a:stretch>
            <a:fillRect/>
          </a:stretch>
        </p:blipFill>
        <p:spPr>
          <a:xfrm>
            <a:off x="6875459" y="3031000"/>
            <a:ext cx="2268541" cy="1990699"/>
          </a:xfrm>
          <a:prstGeom prst="rect">
            <a:avLst/>
          </a:prstGeom>
          <a:noFill/>
          <a:ln>
            <a:noFill/>
          </a:ln>
        </p:spPr>
      </p:pic>
    </p:spTree>
  </p:cSld>
  <p:clrMapOvr>
    <a:masterClrMapping/>
  </p:clrMapOvr>
</p:sld>
</file>

<file path=ppt/theme/theme1.xml><?xml version="1.0" encoding="utf-8"?>
<a:theme xmlns:a="http://schemas.openxmlformats.org/drawingml/2006/main" name="Spearmint">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379</Words>
  <Application>Microsoft Office PowerPoint</Application>
  <PresentationFormat>On-screen Show (16:9)</PresentationFormat>
  <Paragraphs>46</Paragraphs>
  <Slides>13</Slides>
  <Notes>13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13</vt:i4>
      </vt:variant>
    </vt:vector>
  </HeadingPairs>
  <TitlesOfParts>
    <vt:vector size="16" baseType="lpstr">
      <vt:lpstr>Arial</vt:lpstr>
      <vt:lpstr>Proxima Nova</vt:lpstr>
      <vt:lpstr>Spearmint</vt:lpstr>
      <vt:lpstr>Fluorite</vt:lpstr>
      <vt:lpstr>CaF2 , Isometric, Halide Mineral Group</vt:lpstr>
      <vt:lpstr>PowerPoint Presentation</vt:lpstr>
      <vt:lpstr>PowerPoint Presentation</vt:lpstr>
      <vt:lpstr>How is Fluorite formed?</vt:lpstr>
      <vt:lpstr>Where do you find Fluorite?</vt:lpstr>
      <vt:lpstr>Commonly Found With:</vt:lpstr>
      <vt:lpstr>How was it named?</vt:lpstr>
      <vt:lpstr>Physical Properties</vt:lpstr>
      <vt:lpstr>Optical Properties</vt:lpstr>
      <vt:lpstr>X-Ray Diffraction</vt:lpstr>
      <vt:lpstr>Uses</vt:lpstr>
      <vt:lpstr>Citations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Fluorite</dc:title>
  <dc:creator>Nelson</dc:creator>
  <cp:lastModifiedBy>Nelson</cp:lastModifiedBy>
  <cp:revision>1</cp:revision>
  <dcterms:modified xsi:type="dcterms:W3CDTF">2019-12-10T14:47:50Z</dcterms:modified>
</cp:coreProperties>
</file>