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0" r:id="rId4"/>
    <p:sldId id="273" r:id="rId5"/>
    <p:sldId id="269" r:id="rId6"/>
    <p:sldId id="270" r:id="rId7"/>
    <p:sldId id="274" r:id="rId8"/>
    <p:sldId id="272" r:id="rId9"/>
    <p:sldId id="275" r:id="rId10"/>
    <p:sldId id="261" r:id="rId11"/>
    <p:sldId id="276" r:id="rId12"/>
    <p:sldId id="262" r:id="rId13"/>
    <p:sldId id="263" r:id="rId14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104" d="100"/>
          <a:sy n="104" d="100"/>
        </p:scale>
        <p:origin x="-201" y="-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14A-BAC9-4D35-8EB4-D79A876B9FB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6F20-F86F-4320-B2ED-19C19C65A2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7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14A-BAC9-4D35-8EB4-D79A876B9FB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6F20-F86F-4320-B2ED-19C19C65A2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6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14A-BAC9-4D35-8EB4-D79A876B9FB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6F20-F86F-4320-B2ED-19C19C65A2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01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14A-BAC9-4D35-8EB4-D79A876B9FB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6F20-F86F-4320-B2ED-19C19C65A2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197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14A-BAC9-4D35-8EB4-D79A876B9FB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6F20-F86F-4320-B2ED-19C19C65A2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81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14A-BAC9-4D35-8EB4-D79A876B9FB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6F20-F86F-4320-B2ED-19C19C65A2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52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14A-BAC9-4D35-8EB4-D79A876B9FB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6F20-F86F-4320-B2ED-19C19C65A2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585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14A-BAC9-4D35-8EB4-D79A876B9FB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6F20-F86F-4320-B2ED-19C19C65A2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340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14A-BAC9-4D35-8EB4-D79A876B9FB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6F20-F86F-4320-B2ED-19C19C65A2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14A-BAC9-4D35-8EB4-D79A876B9FB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6F20-F86F-4320-B2ED-19C19C65A2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14A-BAC9-4D35-8EB4-D79A876B9FB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6F20-F86F-4320-B2ED-19C19C65A2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9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14A-BAC9-4D35-8EB4-D79A876B9FB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6F20-F86F-4320-B2ED-19C19C65A2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2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14A-BAC9-4D35-8EB4-D79A876B9FB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6F20-F86F-4320-B2ED-19C19C65A2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1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14A-BAC9-4D35-8EB4-D79A876B9FB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6F20-F86F-4320-B2ED-19C19C65A2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14A-BAC9-4D35-8EB4-D79A876B9FB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6F20-F86F-4320-B2ED-19C19C65A2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14A-BAC9-4D35-8EB4-D79A876B9FB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6F20-F86F-4320-B2ED-19C19C65A2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2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14A-BAC9-4D35-8EB4-D79A876B9FB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6F20-F86F-4320-B2ED-19C19C65A2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0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1714A-BAC9-4D35-8EB4-D79A876B9FB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E6F20-F86F-4320-B2ED-19C19C65A2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86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24176844103642426/" TargetMode="External"/><Relationship Id="rId2" Type="http://schemas.openxmlformats.org/officeDocument/2006/relationships/hyperlink" Target="https://www.google.com/search?q=cinnabar&amp;source=lnms&amp;tbm=isch&amp;sa=X&amp;ved=2ahUKEwjFwKLb2ojmAhVHn-AKHVxjBi4Q_AUoAXoECA8QAw&amp;biw=1680&amp;bih=939#imgrc=t3ISqBfWM4iAhM: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omedepot.com/p/BEHR-MARQUEE-1-gal-ICC-72-Cinnabar-Flat-Exterior-Paint-and-Primer-in-One-445301/204949772?irgwc=1&amp;cm_mmc=afl-ir-33720-459920-RealSimple&amp;clickid=wq:SRGx2QxyOWVFwUx0Mo38QUkn3XATXxz-XxE0" TargetMode="External"/><Relationship Id="rId4" Type="http://schemas.openxmlformats.org/officeDocument/2006/relationships/hyperlink" Target="https://goodwitcheshomestead.com/2017/07/17/the-merchants-stone-cinnaba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nr/travel/american_latino_heritage/New_Almaden_Mining_Historic_District.html" TargetMode="External"/><Relationship Id="rId2" Type="http://schemas.openxmlformats.org/officeDocument/2006/relationships/hyperlink" Target="https://www.mindat.org/min-105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tmuseum.org/exhibitions/listings/2009/cinnabar" TargetMode="External"/><Relationship Id="rId5" Type="http://schemas.openxmlformats.org/officeDocument/2006/relationships/hyperlink" Target="https://www.metmuseum.org/blogs/collection-insights/2018/cinnabar-vermilion" TargetMode="External"/><Relationship Id="rId4" Type="http://schemas.openxmlformats.org/officeDocument/2006/relationships/hyperlink" Target="https://doi.org/10.1007/s00126005028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Cinnabar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“Like Cinnabon but you don’t want to eat these puppies.”</a:t>
            </a:r>
          </a:p>
        </p:txBody>
      </p:sp>
    </p:spTree>
    <p:extLst>
      <p:ext uri="{BB962C8B-B14F-4D97-AF65-F5344CB8AC3E}">
        <p14:creationId xmlns:p14="http://schemas.microsoft.com/office/powerpoint/2010/main" val="39957632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picture tells a thousand words</a:t>
            </a:r>
            <a:br>
              <a:rPr lang="en-US" dirty="0"/>
            </a:br>
            <a:r>
              <a:rPr lang="en-US" sz="3200" dirty="0"/>
              <a:t>(here are but a few)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Powdered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11052" b="1105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Pigment Vermilion</a:t>
            </a:r>
          </a:p>
          <a:p>
            <a:r>
              <a:rPr lang="en-US" dirty="0"/>
              <a:t>Artistry and cosmetics (ouch!)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Crystal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Cinnabar on quartz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Paint Color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Paint your house in cinnabar! Mmmmm…</a:t>
            </a:r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idx="22"/>
          </p:nvPr>
        </p:nvPicPr>
        <p:blipFill>
          <a:blip r:embed="rId3"/>
          <a:srcRect t="29210" b="2921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1" name="Picture Placeholder 20"/>
          <p:cNvPicPr>
            <a:picLocks noGrp="1" noChangeAspect="1"/>
          </p:cNvPicPr>
          <p:nvPr>
            <p:ph type="pic" idx="21"/>
          </p:nvPr>
        </p:nvPicPr>
        <p:blipFill>
          <a:blip r:embed="rId4"/>
          <a:srcRect t="23322" b="23322"/>
          <a:stretch>
            <a:fillRect/>
          </a:stretch>
        </p:blipFill>
        <p:spPr>
          <a:xfrm>
            <a:off x="4568996" y="2298987"/>
            <a:ext cx="29305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62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E085D8-708F-4263-9EA2-AA22C804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2D3045-65D2-4D64-A561-05B4F3C23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Almaden Mine, California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F1185F-A91A-4D8E-9DB6-A8E665B54D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Mining of cinnabar deposits for mercury (quicksilver)</a:t>
            </a:r>
          </a:p>
          <a:p>
            <a:r>
              <a:rPr lang="en-US" dirty="0"/>
              <a:t>Used as a reduction agent for silver and gold</a:t>
            </a:r>
          </a:p>
          <a:p>
            <a:r>
              <a:rPr lang="en-US" dirty="0"/>
              <a:t>Extremely lucrative </a:t>
            </a:r>
          </a:p>
          <a:p>
            <a:r>
              <a:rPr lang="en-US" dirty="0"/>
              <a:t>Tourist attraction nowadays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6B58920-24BE-46A9-B6C8-99924AD30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Captain Andres Castillero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1AD245C-1578-4688-8D57-EBA2A6445EA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Captain in Mexican Army in 1845</a:t>
            </a:r>
          </a:p>
          <a:p>
            <a:r>
              <a:rPr lang="en-US" dirty="0"/>
              <a:t>Trained in geology, chemistry and metallurgy</a:t>
            </a:r>
          </a:p>
          <a:p>
            <a:r>
              <a:rPr lang="en-US" dirty="0"/>
              <a:t>Discovered Santa Clara “mine” of cinnabar deposits</a:t>
            </a:r>
          </a:p>
          <a:p>
            <a:r>
              <a:rPr lang="en-US" dirty="0"/>
              <a:t>Had to sell shares: mine renamed New Almaden</a:t>
            </a:r>
          </a:p>
        </p:txBody>
      </p:sp>
    </p:spTree>
    <p:extLst>
      <p:ext uri="{BB962C8B-B14F-4D97-AF65-F5344CB8AC3E}">
        <p14:creationId xmlns:p14="http://schemas.microsoft.com/office/powerpoint/2010/main" val="23142783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https://www.google.com/search?q=cinnabar&amp;source=lnms&amp;tbm=isch&amp;sa=X&amp;ved=2ahUKEwjFwKLb2ojmAhVHn-AKHVxjBi4Q_AUoAXoECA8QAw&amp;biw=1680&amp;bih=939#imgrc=t3ISqBfWM4iAhM:</a:t>
            </a:r>
            <a:endParaRPr lang="en-US" dirty="0"/>
          </a:p>
          <a:p>
            <a:r>
              <a:rPr lang="en-US" dirty="0">
                <a:hlinkClick r:id="rId3"/>
              </a:rPr>
              <a:t>https://www.pinterest.com/pin/524176844103642426/</a:t>
            </a:r>
            <a:endParaRPr lang="en-US" dirty="0"/>
          </a:p>
          <a:p>
            <a:r>
              <a:rPr lang="en-US" dirty="0">
                <a:hlinkClick r:id="rId4"/>
              </a:rPr>
              <a:t>https://goodwitcheshomestead.com/2017/07/17/the-merchants-stone-cinnabar/</a:t>
            </a:r>
            <a:endParaRPr lang="en-US" dirty="0"/>
          </a:p>
          <a:p>
            <a:r>
              <a:rPr lang="en-US" dirty="0">
                <a:hlinkClick r:id="rId5"/>
              </a:rPr>
              <a:t>https://www.homedepot.com/p/BEHR-MARQUEE-1-gal-ICC-72-Cinnabar-Flat-Exterior-Paint-and-Primer-in-One-445301/204949772?irgwc=1&amp;cm_mmc=afl-ir-33720-459920-RealSimple&amp;clickid=wq%3ASRGx2QxyOWVFwUx0Mo38QUkn3XATXxz-XxE0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031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https://www.mindat.org/min-1052.html</a:t>
            </a:r>
            <a:endParaRPr lang="en-US" dirty="0"/>
          </a:p>
          <a:p>
            <a:r>
              <a:rPr lang="en-US" dirty="0">
                <a:hlinkClick r:id="rId3"/>
              </a:rPr>
              <a:t>https://www.nps.gov/nr/travel/american_latino_heritage/New_Almaden_Mining_Historic_District.html</a:t>
            </a:r>
            <a:endParaRPr lang="en-US" dirty="0"/>
          </a:p>
          <a:p>
            <a:r>
              <a:rPr lang="en-US" dirty="0">
                <a:effectLst/>
              </a:rPr>
              <a:t>Bonewitz, RL. </a:t>
            </a:r>
            <a:r>
              <a:rPr lang="en-US" i="1" dirty="0">
                <a:effectLst/>
              </a:rPr>
              <a:t>Rocks and Minerals</a:t>
            </a:r>
            <a:r>
              <a:rPr lang="en-US" dirty="0">
                <a:effectLst/>
              </a:rPr>
              <a:t>.</a:t>
            </a:r>
            <a:r>
              <a:rPr lang="en-US" i="1" dirty="0">
                <a:effectLst/>
              </a:rPr>
              <a:t> </a:t>
            </a:r>
            <a:r>
              <a:rPr lang="en-US" dirty="0">
                <a:effectLst/>
              </a:rPr>
              <a:t>New York, NY: DK Publishing; (2012) 56,112. </a:t>
            </a:r>
          </a:p>
          <a:p>
            <a:r>
              <a:rPr lang="en-US" dirty="0">
                <a:effectLst/>
              </a:rPr>
              <a:t>McCormack, J. The darkening of cinnabar in sunlight. </a:t>
            </a:r>
            <a:r>
              <a:rPr lang="en-US" i="1" dirty="0">
                <a:effectLst/>
              </a:rPr>
              <a:t>Mineralium Deposita</a:t>
            </a:r>
            <a:r>
              <a:rPr lang="en-US" dirty="0">
                <a:effectLst/>
              </a:rPr>
              <a:t>.</a:t>
            </a:r>
            <a:r>
              <a:rPr lang="en-US" i="1" dirty="0">
                <a:effectLst/>
              </a:rPr>
              <a:t> </a:t>
            </a:r>
            <a:r>
              <a:rPr lang="en-US" dirty="0">
                <a:effectLst/>
              </a:rPr>
              <a:t>(2000) 35: 796. </a:t>
            </a:r>
            <a:r>
              <a:rPr lang="en-US" dirty="0">
                <a:effectLst/>
                <a:hlinkClick r:id="rId4"/>
              </a:rPr>
              <a:t>https://doi.org/10.1007/s001260050281</a:t>
            </a:r>
            <a:endParaRPr lang="en-US" dirty="0">
              <a:effectLst/>
            </a:endParaRPr>
          </a:p>
          <a:p>
            <a:r>
              <a:rPr lang="en-US" dirty="0">
                <a:hlinkClick r:id="rId5"/>
              </a:rPr>
              <a:t>https://www.metmuseum.org/blogs/collection-insights/2018/cinnabar-vermilion</a:t>
            </a:r>
            <a:endParaRPr lang="en-US" dirty="0"/>
          </a:p>
          <a:p>
            <a:r>
              <a:rPr lang="en-US" dirty="0">
                <a:hlinkClick r:id="rId6"/>
              </a:rPr>
              <a:t>https://www.metmuseum.org/exhibitions/listings/2009/cinnabar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533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Chemical formula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HgS</a:t>
            </a:r>
          </a:p>
          <a:p>
            <a:r>
              <a:rPr lang="en-US" sz="4000" dirty="0"/>
              <a:t>Mercury Sulfide</a:t>
            </a:r>
          </a:p>
        </p:txBody>
      </p:sp>
    </p:spTree>
    <p:extLst>
      <p:ext uri="{BB962C8B-B14F-4D97-AF65-F5344CB8AC3E}">
        <p14:creationId xmlns:p14="http://schemas.microsoft.com/office/powerpoint/2010/main" val="11106264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/>
              <a:t>Meaning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096064"/>
            <a:ext cx="5016860" cy="369513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Persian </a:t>
            </a:r>
            <a:r>
              <a:rPr lang="en-US" sz="2000" i="1" dirty="0"/>
              <a:t>zinjirfrah</a:t>
            </a:r>
            <a:r>
              <a:rPr lang="en-US" sz="2000" dirty="0"/>
              <a:t> and Arabic </a:t>
            </a:r>
            <a:r>
              <a:rPr lang="en-US" sz="2000" i="1" dirty="0"/>
              <a:t>zinjafr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Both mean “dragon’s blood”</a:t>
            </a:r>
          </a:p>
          <a:p>
            <a:pPr algn="l"/>
            <a:r>
              <a:rPr lang="en-US" sz="2000" dirty="0"/>
              <a:t>      (Got Game of Thrones?)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074B8AAE-350F-48EA-B978-7E0B48E796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-1" b="2332"/>
          <a:stretch/>
        </p:blipFill>
        <p:spPr>
          <a:xfrm>
            <a:off x="6357257" y="2210935"/>
            <a:ext cx="4833257" cy="349318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5" name="AutoShape 2" descr="Image result for cinnab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207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AC4E41-5C4B-4066-9ADD-5D29574E7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 STRUCTURE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4338CAC7-2D95-4FD0-A243-DE30DCB3D2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384" r="938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CF6EFD-4E15-4096-9D2E-0AF921241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Hexagonal (Trigonal) </a:t>
            </a:r>
          </a:p>
        </p:txBody>
      </p:sp>
    </p:spTree>
    <p:extLst>
      <p:ext uri="{BB962C8B-B14F-4D97-AF65-F5344CB8AC3E}">
        <p14:creationId xmlns:p14="http://schemas.microsoft.com/office/powerpoint/2010/main" val="633543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D1F7DA-321A-4932-A1CA-4EF62F2FA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CD66E3-AF52-49F2-B9E1-75A2258626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Color and streak alike (scarlet red to red and brown)</a:t>
            </a:r>
          </a:p>
          <a:p>
            <a:r>
              <a:rPr lang="en-US" dirty="0"/>
              <a:t>Can be transparent</a:t>
            </a:r>
          </a:p>
          <a:p>
            <a:r>
              <a:rPr lang="en-US" dirty="0"/>
              <a:t>Metallic, dull or adamantine luster</a:t>
            </a:r>
          </a:p>
          <a:p>
            <a:r>
              <a:rPr lang="en-US" dirty="0"/>
              <a:t>2-2.5 hardness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C32731-270E-4DB9-8A5F-CCA5A6F8A3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Perfect </a:t>
            </a:r>
            <a:r>
              <a:rPr lang="en-US" dirty="0" smtClean="0"/>
              <a:t>cleavage</a:t>
            </a:r>
            <a:endParaRPr lang="en-US" dirty="0"/>
          </a:p>
          <a:p>
            <a:r>
              <a:rPr lang="en-US" dirty="0"/>
              <a:t>Uneven and subchoncoidal fracture</a:t>
            </a:r>
          </a:p>
          <a:p>
            <a:r>
              <a:rPr lang="en-US" dirty="0"/>
              <a:t>Specific gravity 8.176</a:t>
            </a:r>
          </a:p>
          <a:p>
            <a:r>
              <a:rPr lang="en-US" dirty="0"/>
              <a:t>Maximum birefringence 0.351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016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E6F605-9F85-45CC-8E92-9E43B56D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D52BBA-D7E6-45F8-B10F-AFD76498B0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Uniaxial positive</a:t>
            </a:r>
          </a:p>
          <a:p>
            <a:r>
              <a:rPr lang="en-US" dirty="0"/>
              <a:t>Anisotropic</a:t>
            </a:r>
          </a:p>
          <a:p>
            <a:r>
              <a:rPr lang="en-US" dirty="0"/>
              <a:t>Very high relief</a:t>
            </a:r>
          </a:p>
          <a:p>
            <a:r>
              <a:rPr lang="en-US" dirty="0"/>
              <a:t>Powder diffraction maximum D-spacing 3.34 Å; max intensity at 2.85 </a:t>
            </a:r>
            <a:r>
              <a:rPr lang="en-US" dirty="0" smtClean="0"/>
              <a:t>Å</a:t>
            </a:r>
          </a:p>
          <a:p>
            <a:r>
              <a:rPr lang="en-US" dirty="0" smtClean="0">
                <a:effectLst/>
              </a:rPr>
              <a:t>RI values: </a:t>
            </a:r>
            <a:r>
              <a:rPr lang="en-US" i="1" dirty="0" smtClean="0">
                <a:effectLst/>
              </a:rPr>
              <a:t>n</a:t>
            </a:r>
            <a:r>
              <a:rPr lang="el-GR" baseline="-25000" dirty="0">
                <a:effectLst/>
              </a:rPr>
              <a:t>ω</a:t>
            </a:r>
            <a:r>
              <a:rPr lang="el-GR" dirty="0">
                <a:effectLst/>
              </a:rPr>
              <a:t> = 2.905 </a:t>
            </a:r>
            <a:r>
              <a:rPr lang="en-US" dirty="0" smtClean="0">
                <a:effectLst/>
              </a:rPr>
              <a:t>  </a:t>
            </a:r>
            <a:r>
              <a:rPr lang="en-US" i="1" dirty="0" smtClean="0">
                <a:effectLst/>
              </a:rPr>
              <a:t>n</a:t>
            </a:r>
            <a:r>
              <a:rPr lang="el-GR" baseline="-25000" dirty="0">
                <a:effectLst/>
              </a:rPr>
              <a:t>ε</a:t>
            </a:r>
            <a:r>
              <a:rPr lang="el-GR" dirty="0">
                <a:effectLst/>
              </a:rPr>
              <a:t> = 3.256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5AB569D-DD21-4284-902B-606799F337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Prominent in western U.S. geography</a:t>
            </a:r>
          </a:p>
          <a:p>
            <a:r>
              <a:rPr lang="en-US" dirty="0"/>
              <a:t>Forms near volcanos (granular crusts/veins)</a:t>
            </a:r>
          </a:p>
          <a:p>
            <a:r>
              <a:rPr lang="en-US" dirty="0"/>
              <a:t>Sinooperi in Finnish</a:t>
            </a:r>
          </a:p>
          <a:p>
            <a:r>
              <a:rPr lang="ja-JP" altLang="en-US" dirty="0"/>
              <a:t>辰砂 </a:t>
            </a:r>
            <a:r>
              <a:rPr lang="en-US" altLang="ja-JP" dirty="0"/>
              <a:t>in Japanese, Simplified Chinese </a:t>
            </a:r>
            <a:r>
              <a:rPr lang="en-US" altLang="ja-JP" b="1" dirty="0"/>
              <a:t>and</a:t>
            </a:r>
            <a:r>
              <a:rPr lang="en-US" altLang="ja-JP" dirty="0"/>
              <a:t> Traditional Chinese (say what?)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876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A6A2ED-7AD6-4EB8-B54C-376DC55C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TALKING ABOUT CINNABAR? YUUUUP!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094885-4927-42E4-BDD1-D4E7F6129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photosensitive: due to presence of halogens like chlorine</a:t>
            </a:r>
          </a:p>
          <a:p>
            <a:r>
              <a:rPr lang="en-US" dirty="0"/>
              <a:t>Used by Ancient Greeks in sculptures</a:t>
            </a:r>
          </a:p>
          <a:p>
            <a:r>
              <a:rPr lang="en-US" dirty="0"/>
              <a:t>Used by Ancient Romans as a pigment in painting</a:t>
            </a:r>
          </a:p>
          <a:p>
            <a:r>
              <a:rPr lang="en-US" dirty="0"/>
              <a:t>Used to color lacquer in Ancient China (cinnabar lacquer)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890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783C7E-E552-4BCF-A6C2-6FCB5939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POLYMORPHS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DF5E14-C3D8-4147-BF2F-19D703AAD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METACINNABAR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F308DA-7240-4DA9-86E9-C17A27FD0F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Isometric</a:t>
            </a:r>
          </a:p>
          <a:p>
            <a:r>
              <a:rPr lang="en-US" dirty="0"/>
              <a:t>Gray to black</a:t>
            </a:r>
          </a:p>
          <a:p>
            <a:r>
              <a:rPr lang="en-US" dirty="0"/>
              <a:t>Hardness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FA88E2-2473-416F-AC1F-D5AFD7FDD9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HYPERCINNABAR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07437DC-47EC-48E2-82EC-A2E2CB93EB1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Hexagonal</a:t>
            </a:r>
          </a:p>
          <a:p>
            <a:r>
              <a:rPr lang="en-US" dirty="0"/>
              <a:t>High </a:t>
            </a:r>
            <a:r>
              <a:rPr lang="en-US" dirty="0" smtClean="0"/>
              <a:t>temperature polymorph</a:t>
            </a:r>
            <a:endParaRPr lang="en-US" dirty="0"/>
          </a:p>
          <a:p>
            <a:r>
              <a:rPr lang="en-US" dirty="0"/>
              <a:t>Hardness 3</a:t>
            </a:r>
          </a:p>
        </p:txBody>
      </p:sp>
    </p:spTree>
    <p:extLst>
      <p:ext uri="{BB962C8B-B14F-4D97-AF65-F5344CB8AC3E}">
        <p14:creationId xmlns:p14="http://schemas.microsoft.com/office/powerpoint/2010/main" val="2373088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ED919F-E860-4567-8E36-786CC0F8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plm, xrf, xrd, eds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727AA1F-E4C2-4FB6-9881-AA970F64B8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2327" y="2087563"/>
            <a:ext cx="4629546" cy="370363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006C628-770A-414C-958F-F35D5D63D7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59522" y="2087563"/>
            <a:ext cx="2522818" cy="37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182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371</Words>
  <Application>Microsoft Office PowerPoint</Application>
  <PresentationFormat>Custom</PresentationFormat>
  <Paragraphs>80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Damask</vt:lpstr>
      <vt:lpstr>Cinnabar</vt:lpstr>
      <vt:lpstr>Chemical formula</vt:lpstr>
      <vt:lpstr>Meaning</vt:lpstr>
      <vt:lpstr>CRYSTAL STRUCTURE</vt:lpstr>
      <vt:lpstr>PHYSICAL properties</vt:lpstr>
      <vt:lpstr>Technical stuff</vt:lpstr>
      <vt:lpstr>STILL TALKING ABOUT CINNABAR? YUUUUP!</vt:lpstr>
      <vt:lpstr>TWO POLYMORPHS</vt:lpstr>
      <vt:lpstr>Use of plm, xrf, xrd, eds</vt:lpstr>
      <vt:lpstr>A picture tells a thousand words (here are but a few)</vt:lpstr>
      <vt:lpstr>HISTORY</vt:lpstr>
      <vt:lpstr>sources</vt:lpstr>
      <vt:lpstr>Sources continued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Cinnabar</dc:title>
  <dc:creator>jeffrey niemi</dc:creator>
  <cp:lastModifiedBy>Nelson</cp:lastModifiedBy>
  <cp:revision>21</cp:revision>
  <cp:lastPrinted>2019-12-09T13:56:28Z</cp:lastPrinted>
  <dcterms:created xsi:type="dcterms:W3CDTF">2019-12-08T21:16:26Z</dcterms:created>
  <dcterms:modified xsi:type="dcterms:W3CDTF">2019-12-11T18:28:31Z</dcterms:modified>
</cp:coreProperties>
</file>