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erriweather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D8E5DD6-6E66-4BE0-B5F7-EC7C834B4D0C}">
  <a:tblStyle styleId="{FD8E5DD6-6E66-4BE0-B5F7-EC7C834B4D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1" d="100"/>
          <a:sy n="131" d="100"/>
        </p:scale>
        <p:origin x="-478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7669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c3e17d4e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c3e17d4e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bf501e7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bf501e7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c50c7755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c50c7755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c50c775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c50c775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c3e17d4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c3e17d4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c2da6ff0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c2da6ff0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c2197dc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c2197dc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c50c7755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c50c7755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c2197dcb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c2197dcb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at.org/min-2746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eology.com/minerals/molybdenite.shtml" TargetMode="External"/><Relationship Id="rId5" Type="http://schemas.openxmlformats.org/officeDocument/2006/relationships/hyperlink" Target="http://webmineral.com/data/Molybdenite.shtml#.XfCH8uhKhPY" TargetMode="External"/><Relationship Id="rId4" Type="http://schemas.openxmlformats.org/officeDocument/2006/relationships/hyperlink" Target="https://www.mindat.org/min-25604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Molybdenite (</a:t>
            </a:r>
            <a:r>
              <a:rPr lang="en" sz="6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MoS</a:t>
            </a:r>
            <a:r>
              <a:rPr lang="en" sz="4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" sz="6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6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By: Kiara Ortiz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References: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"/>
              <a:buChar char="●"/>
            </a:pPr>
            <a:r>
              <a:rPr lang="en" sz="1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Molybdenite. (n.d.). Retrieved December 1, 2019, from </a:t>
            </a:r>
            <a:r>
              <a:rPr lang="en" sz="14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https://www.mindat.org/min-2746.html</a:t>
            </a:r>
            <a:r>
              <a:rPr lang="en" sz="1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"/>
              <a:buChar char="●"/>
            </a:pPr>
            <a:r>
              <a:rPr lang="en" sz="1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Rhenian Molybdenite. (n.d.). Retrieved December 1, 2019, from </a:t>
            </a:r>
            <a:r>
              <a:rPr lang="en" sz="14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https://www.mindat.org/min-25604.html</a:t>
            </a:r>
            <a:r>
              <a:rPr lang="en" sz="1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"/>
              <a:buChar char="●"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Barthelmy, Dave. </a:t>
            </a:r>
            <a:r>
              <a:rPr lang="en" sz="1200"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Molybdenite Mineral Data</a:t>
            </a: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" sz="12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http://webmineral.com/data/Molybdenite.shtml#.XfCH8uhKhPY</a:t>
            </a: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erriweather"/>
              <a:buChar char="●"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King, Hobart M. “ Molybdenite.” </a:t>
            </a:r>
            <a:r>
              <a:rPr lang="en" sz="1200"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Geology</a:t>
            </a: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" sz="12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6"/>
              </a:rPr>
              <a:t>https://geology.com/minerals/molybdenite.shtml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9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Physical Properties: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949750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Color: Black, Lead Grey or Grey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Hardness: 1 - 1 ½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Specific Gravity: 4.62-4.73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Luster: Metallic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Transparency: Opaque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Crystal System: Hexagonal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Tenacity: Flexible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Cleavage: Perfect {0001}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474938" y="4145325"/>
            <a:ext cx="4228500" cy="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400" y="687975"/>
            <a:ext cx="5017599" cy="425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Structure: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1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Sheets of Molybdenum atoms (blue) sandwiched between sulfur atoms (yellow) to form a layer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The layers are stacked on top of one another and are poorly bonded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The weak bonding gives Molybdenite it’s slippery feel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56606" t="25542" r="15471" b="39035"/>
          <a:stretch/>
        </p:blipFill>
        <p:spPr>
          <a:xfrm>
            <a:off x="5324900" y="1301350"/>
            <a:ext cx="3507398" cy="297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Optical Properties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Type:                        Anisotropic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Anisotropism:      Very strong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Pleochroism:        Strong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77" name="Google Shape;77;p16"/>
          <p:cNvGraphicFramePr/>
          <p:nvPr/>
        </p:nvGraphicFramePr>
        <p:xfrm>
          <a:off x="311700" y="1152500"/>
          <a:ext cx="4260300" cy="1572525"/>
        </p:xfrm>
        <a:graphic>
          <a:graphicData uri="http://schemas.openxmlformats.org/drawingml/2006/table">
            <a:tbl>
              <a:tblPr>
                <a:noFill/>
                <a:tableStyleId>{FD8E5DD6-6E66-4BE0-B5F7-EC7C834B4D0C}</a:tableStyleId>
              </a:tblPr>
              <a:tblGrid>
                <a:gridCol w="1780400"/>
                <a:gridCol w="2479900"/>
              </a:tblGrid>
              <a:tr h="454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54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56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345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Crystallography: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Polytype:                           Molybdenite-2H                      Molybdenite-3R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Formula:                                  MoS2                                                 MoS2              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Crystal System:                Hexagonal                                      Trigonal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Space Group:                       </a:t>
            </a:r>
            <a:r>
              <a:rPr lang="en"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</a:t>
            </a: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r>
              <a:rPr lang="en" baseline="-25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/</a:t>
            </a:r>
            <a:r>
              <a:rPr lang="en"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mmc                                           </a:t>
            </a: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R3m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311700" y="1000450"/>
          <a:ext cx="8520600" cy="2288995"/>
        </p:xfrm>
        <a:graphic>
          <a:graphicData uri="http://schemas.openxmlformats.org/drawingml/2006/table">
            <a:tbl>
              <a:tblPr>
                <a:noFill/>
                <a:tableStyleId>{FD8E5DD6-6E66-4BE0-B5F7-EC7C834B4D0C}</a:tableStyleId>
              </a:tblPr>
              <a:tblGrid>
                <a:gridCol w="2852600"/>
                <a:gridCol w="2827800"/>
                <a:gridCol w="2840200"/>
              </a:tblGrid>
              <a:tr h="57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56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53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59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425" y="3393150"/>
            <a:ext cx="2655150" cy="17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450" y="3376475"/>
            <a:ext cx="2595650" cy="175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Varieties of Molybdenite: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Femolite (Mo, Fe)S</a:t>
            </a:r>
            <a:r>
              <a:rPr lang="en" sz="1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Rhenian Molybdenite: (Mo, Re)S</a:t>
            </a:r>
            <a:r>
              <a:rPr lang="en" sz="1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450" y="2318100"/>
            <a:ext cx="4434852" cy="24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Facts: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29425" y="1152475"/>
            <a:ext cx="570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Confused with Graphite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From the Greek word Molybdos meaning “Lead”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Environment usually is in high temperature hydrothermal veins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Found in igneous and metamorphic rock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Currently being researched as a possible replacement semiconductor for silicon in transistors in electronic chips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"/>
              <a:buChar char="●"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Essential ore of Molybdenum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576" y="68575"/>
            <a:ext cx="3335599" cy="25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6983" y="2695175"/>
            <a:ext cx="3062192" cy="23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Uses: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2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Used in electronics 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Finely ground Molybdenite is used as a lubricant to reduce friction between sliding metal parts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Ground Molybdenite sometimes used as an additive to some types of high performance grease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Used for making speciality alloys (because Molybdenite is an essential ore of Molybdenum)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Locations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l="18259" t="17862" r="15751" b="15758"/>
          <a:stretch/>
        </p:blipFill>
        <p:spPr>
          <a:xfrm>
            <a:off x="311700" y="1152475"/>
            <a:ext cx="852060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(16:9)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Merriweather</vt:lpstr>
      <vt:lpstr>Simple Light</vt:lpstr>
      <vt:lpstr> Molybdenite (MoS2)</vt:lpstr>
      <vt:lpstr>Physical Properties: </vt:lpstr>
      <vt:lpstr>Structure:</vt:lpstr>
      <vt:lpstr>Optical Properties</vt:lpstr>
      <vt:lpstr>Crystallography:</vt:lpstr>
      <vt:lpstr>Varieties of Molybdenite:</vt:lpstr>
      <vt:lpstr>Facts:</vt:lpstr>
      <vt:lpstr>Uses:</vt:lpstr>
      <vt:lpstr>Locations</vt:lpstr>
      <vt:lpstr>References: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Molybdenite (MoS2)</dc:title>
  <dc:creator>Nelson</dc:creator>
  <cp:lastModifiedBy>Nelson</cp:lastModifiedBy>
  <cp:revision>1</cp:revision>
  <dcterms:modified xsi:type="dcterms:W3CDTF">2019-12-11T17:17:12Z</dcterms:modified>
</cp:coreProperties>
</file>