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6" r:id="rId2"/>
  </p:sldMasterIdLst>
  <p:sldIdLst>
    <p:sldId id="256" r:id="rId3"/>
    <p:sldId id="257" r:id="rId4"/>
    <p:sldId id="258" r:id="rId5"/>
    <p:sldId id="260" r:id="rId6"/>
    <p:sldId id="259" r:id="rId7"/>
    <p:sldId id="261" r:id="rId8"/>
    <p:sldId id="262" r:id="rId9"/>
    <p:sldId id="266"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9E06410-5C6E-4505-9960-4C03813E98E3}">
          <p14:sldIdLst>
            <p14:sldId id="256"/>
          </p14:sldIdLst>
        </p14:section>
        <p14:section name="Body" id="{B71A4CA0-4D5A-45A7-AFE2-9DEA9C8883CC}">
          <p14:sldIdLst>
            <p14:sldId id="257"/>
            <p14:sldId id="258"/>
            <p14:sldId id="260"/>
            <p14:sldId id="259"/>
            <p14:sldId id="261"/>
            <p14:sldId id="262"/>
            <p14:sldId id="266"/>
            <p14:sldId id="263"/>
            <p14:sldId id="264"/>
            <p14:sldId id="26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5195" autoAdjust="0"/>
  </p:normalViewPr>
  <p:slideViewPr>
    <p:cSldViewPr snapToGrid="0">
      <p:cViewPr>
        <p:scale>
          <a:sx n="100" d="100"/>
          <a:sy n="100" d="100"/>
        </p:scale>
        <p:origin x="-576" y="2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6A2341-62C0-464C-8A64-DFF170DF69F7}" type="datetimeFigureOut">
              <a:rPr lang="en-US" smtClean="0"/>
              <a:t>12/09/2019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401515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A2341-62C0-464C-8A64-DFF170DF69F7}" type="datetimeFigureOut">
              <a:rPr lang="en-US" smtClean="0"/>
              <a:t>12/09/2019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43799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A2341-62C0-464C-8A64-DFF170DF69F7}" type="datetimeFigureOut">
              <a:rPr lang="en-US" smtClean="0"/>
              <a:t>12/09/2019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83547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A2341-62C0-464C-8A64-DFF170DF69F7}" type="datetimeFigureOut">
              <a:rPr lang="en-US" smtClean="0"/>
              <a:t>12/09/2019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33EE9-DAA4-411C-8C26-E5A00C35B9DB}"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67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A2341-62C0-464C-8A64-DFF170DF69F7}" type="datetimeFigureOut">
              <a:rPr lang="en-US" smtClean="0"/>
              <a:t>12/09/2019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138561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06A2341-62C0-464C-8A64-DFF170DF69F7}" type="datetimeFigureOut">
              <a:rPr lang="en-US" smtClean="0"/>
              <a:t>12/09/2019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113693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06A2341-62C0-464C-8A64-DFF170DF69F7}" type="datetimeFigureOut">
              <a:rPr lang="en-US" smtClean="0"/>
              <a:t>12/09/2019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718477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A2341-62C0-464C-8A64-DFF170DF69F7}" type="datetimeFigureOut">
              <a:rPr lang="en-US" smtClean="0"/>
              <a:t>12/09/2019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4142106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A2341-62C0-464C-8A64-DFF170DF69F7}" type="datetimeFigureOut">
              <a:rPr lang="en-US" smtClean="0"/>
              <a:t>12/09/2019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4269690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6A2341-62C0-464C-8A64-DFF170DF69F7}" type="datetimeFigureOut">
              <a:rPr lang="en-US" smtClean="0"/>
              <a:t>12/09/2019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33EE9-DAA4-411C-8C26-E5A00C35B9D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07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A2341-62C0-464C-8A64-DFF170DF69F7}" type="datetimeFigureOut">
              <a:rPr lang="en-US" smtClean="0"/>
              <a:t>12/09/2019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243919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A2341-62C0-464C-8A64-DFF170DF69F7}" type="datetimeFigureOut">
              <a:rPr lang="en-US" smtClean="0"/>
              <a:t>12/09/2019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2500598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A2341-62C0-464C-8A64-DFF170DF69F7}" type="datetimeFigureOut">
              <a:rPr lang="en-US" smtClean="0"/>
              <a:t>12/09/2019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33EE9-DAA4-411C-8C26-E5A00C35B9D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242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6A2341-62C0-464C-8A64-DFF170DF69F7}" type="datetimeFigureOut">
              <a:rPr lang="en-US" smtClean="0"/>
              <a:t>12/09/2019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2152539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6A2341-62C0-464C-8A64-DFF170DF69F7}" type="datetimeFigureOut">
              <a:rPr lang="en-US" smtClean="0"/>
              <a:t>12/09/2019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509064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6A2341-62C0-464C-8A64-DFF170DF69F7}" type="datetimeFigureOut">
              <a:rPr lang="en-US" smtClean="0"/>
              <a:t>12/09/2019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470549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6A2341-62C0-464C-8A64-DFF170DF69F7}" type="datetimeFigureOut">
              <a:rPr lang="en-US" smtClean="0"/>
              <a:t>12/09/2019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3957396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06A2341-62C0-464C-8A64-DFF170DF69F7}" type="datetimeFigureOut">
              <a:rPr lang="en-US" smtClean="0"/>
              <a:t>12/09/2019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633EE9-DAA4-411C-8C26-E5A00C35B9DB}" type="slidenum">
              <a:rPr lang="en-US" smtClean="0"/>
              <a:t>‹#›</a:t>
            </a:fld>
            <a:endParaRPr lang="en-US"/>
          </a:p>
        </p:txBody>
      </p:sp>
    </p:spTree>
    <p:extLst>
      <p:ext uri="{BB962C8B-B14F-4D97-AF65-F5344CB8AC3E}">
        <p14:creationId xmlns:p14="http://schemas.microsoft.com/office/powerpoint/2010/main" val="326068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A2341-62C0-464C-8A64-DFF170DF69F7}" type="datetimeFigureOut">
              <a:rPr lang="en-US" smtClean="0"/>
              <a:t>12/09/2019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2339748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A2341-62C0-464C-8A64-DFF170DF69F7}" type="datetimeFigureOut">
              <a:rPr lang="en-US" smtClean="0"/>
              <a:t>12/09/2019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2993030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A2341-62C0-464C-8A64-DFF170DF69F7}" type="datetimeFigureOut">
              <a:rPr lang="en-US" smtClean="0"/>
              <a:t>12/09/2019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272535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A2341-62C0-464C-8A64-DFF170DF69F7}" type="datetimeFigureOut">
              <a:rPr lang="en-US" smtClean="0"/>
              <a:t>12/09/2019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61867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6A2341-62C0-464C-8A64-DFF170DF69F7}" type="datetimeFigureOut">
              <a:rPr lang="en-US" smtClean="0"/>
              <a:t>12/09/2019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36047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6A2341-62C0-464C-8A64-DFF170DF69F7}" type="datetimeFigureOut">
              <a:rPr lang="en-US" smtClean="0"/>
              <a:t>12/09/2019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125518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6A2341-62C0-464C-8A64-DFF170DF69F7}" type="datetimeFigureOut">
              <a:rPr lang="en-US" smtClean="0"/>
              <a:t>12/09/2019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243230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06A2341-62C0-464C-8A64-DFF170DF69F7}" type="datetimeFigureOut">
              <a:rPr lang="en-US" smtClean="0"/>
              <a:t>12/09/2019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161332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A2341-62C0-464C-8A64-DFF170DF69F7}" type="datetimeFigureOut">
              <a:rPr lang="en-US" smtClean="0"/>
              <a:t>12/09/2019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142264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A2341-62C0-464C-8A64-DFF170DF69F7}" type="datetimeFigureOut">
              <a:rPr lang="en-US" smtClean="0"/>
              <a:t>12/09/2019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33EE9-DAA4-411C-8C26-E5A00C35B9DB}" type="slidenum">
              <a:rPr lang="en-US" smtClean="0"/>
              <a:t>‹#›</a:t>
            </a:fld>
            <a:endParaRPr lang="en-US"/>
          </a:p>
        </p:txBody>
      </p:sp>
    </p:spTree>
    <p:extLst>
      <p:ext uri="{BB962C8B-B14F-4D97-AF65-F5344CB8AC3E}">
        <p14:creationId xmlns:p14="http://schemas.microsoft.com/office/powerpoint/2010/main" val="325752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06A2341-62C0-464C-8A64-DFF170DF69F7}" type="datetimeFigureOut">
              <a:rPr lang="en-US" smtClean="0"/>
              <a:t>12/09/2019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0633EE9-DAA4-411C-8C26-E5A00C35B9DB}" type="slidenum">
              <a:rPr lang="en-US" smtClean="0"/>
              <a:t>‹#›</a:t>
            </a:fld>
            <a:endParaRPr lang="en-US"/>
          </a:p>
        </p:txBody>
      </p:sp>
    </p:spTree>
    <p:extLst>
      <p:ext uri="{BB962C8B-B14F-4D97-AF65-F5344CB8AC3E}">
        <p14:creationId xmlns:p14="http://schemas.microsoft.com/office/powerpoint/2010/main" val="3309066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6A2341-62C0-464C-8A64-DFF170DF69F7}" type="datetimeFigureOut">
              <a:rPr lang="en-US" smtClean="0"/>
              <a:t>12/09/2019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633EE9-DAA4-411C-8C26-E5A00C35B9D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00382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7776" y="1041201"/>
            <a:ext cx="9791699" cy="1670955"/>
          </a:xfrm>
        </p:spPr>
        <p:txBody>
          <a:bodyPr>
            <a:normAutofit/>
          </a:bodyPr>
          <a:lstStyle/>
          <a:p>
            <a:r>
              <a:rPr lang="en-US" dirty="0" smtClean="0"/>
              <a:t>Characteristics of groundwater in lokoja, Nigeria</a:t>
            </a:r>
            <a:endParaRPr lang="en-US" dirty="0"/>
          </a:p>
        </p:txBody>
      </p:sp>
      <p:sp>
        <p:nvSpPr>
          <p:cNvPr id="3" name="Subtitle 2"/>
          <p:cNvSpPr>
            <a:spLocks noGrp="1"/>
          </p:cNvSpPr>
          <p:nvPr>
            <p:ph type="subTitle" idx="1"/>
          </p:nvPr>
        </p:nvSpPr>
        <p:spPr>
          <a:xfrm>
            <a:off x="-3204710" y="6057900"/>
            <a:ext cx="8689976" cy="1371599"/>
          </a:xfrm>
        </p:spPr>
        <p:txBody>
          <a:bodyPr/>
          <a:lstStyle/>
          <a:p>
            <a:r>
              <a:rPr lang="en-US" dirty="0" smtClean="0"/>
              <a:t>By Sean Casey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2699655"/>
            <a:ext cx="5886450" cy="33111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550" y="2696027"/>
            <a:ext cx="5204508" cy="3330885"/>
          </a:xfrm>
          <a:prstGeom prst="rect">
            <a:avLst/>
          </a:prstGeom>
        </p:spPr>
      </p:pic>
    </p:spTree>
    <p:extLst>
      <p:ext uri="{BB962C8B-B14F-4D97-AF65-F5344CB8AC3E}">
        <p14:creationId xmlns:p14="http://schemas.microsoft.com/office/powerpoint/2010/main" val="411838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Parting Note</a:t>
            </a:r>
            <a:endParaRPr lang="en-US" dirty="0"/>
          </a:p>
        </p:txBody>
      </p:sp>
      <p:sp>
        <p:nvSpPr>
          <p:cNvPr id="3" name="Content Placeholder 2"/>
          <p:cNvSpPr>
            <a:spLocks noGrp="1"/>
          </p:cNvSpPr>
          <p:nvPr>
            <p:ph idx="1"/>
          </p:nvPr>
        </p:nvSpPr>
        <p:spPr/>
        <p:txBody>
          <a:bodyPr/>
          <a:lstStyle/>
          <a:p>
            <a:pPr>
              <a:buClrTx/>
              <a:buFont typeface="Arial" panose="020B0604020202020204" pitchFamily="34" charset="0"/>
              <a:buChar char="•"/>
            </a:pPr>
            <a:r>
              <a:rPr lang="en-US" sz="2200" b="1" dirty="0" smtClean="0">
                <a:solidFill>
                  <a:prstClr val="black">
                    <a:lumMod val="75000"/>
                    <a:lumOff val="25000"/>
                  </a:prstClr>
                </a:solidFill>
              </a:rPr>
              <a:t>Just because it’s published doesn’t mean it’s perfect: </a:t>
            </a:r>
            <a:r>
              <a:rPr lang="en-US" sz="2200" dirty="0" smtClean="0">
                <a:solidFill>
                  <a:prstClr val="black">
                    <a:lumMod val="75000"/>
                    <a:lumOff val="25000"/>
                  </a:prstClr>
                </a:solidFill>
              </a:rPr>
              <a:t>While the substance of the paper is sound, it does contain a few small grammatical and formatting errors</a:t>
            </a:r>
          </a:p>
          <a:p>
            <a:pPr>
              <a:buClrTx/>
              <a:buFont typeface="Arial" panose="020B0604020202020204" pitchFamily="34" charset="0"/>
              <a:buChar char="•"/>
            </a:pPr>
            <a:r>
              <a:rPr lang="en-US" sz="2200" dirty="0" smtClean="0">
                <a:solidFill>
                  <a:prstClr val="black">
                    <a:lumMod val="75000"/>
                    <a:lumOff val="25000"/>
                  </a:prstClr>
                </a:solidFill>
              </a:rPr>
              <a:t>Missing Space</a:t>
            </a:r>
          </a:p>
          <a:p>
            <a:pPr marL="0" indent="0">
              <a:buClrTx/>
              <a:buNone/>
            </a:pPr>
            <a:endParaRPr lang="en-US" sz="2200" dirty="0" smtClean="0">
              <a:solidFill>
                <a:prstClr val="black">
                  <a:lumMod val="75000"/>
                  <a:lumOff val="25000"/>
                </a:prstClr>
              </a:solidFill>
            </a:endParaRPr>
          </a:p>
          <a:p>
            <a:pPr>
              <a:buClrTx/>
              <a:buFont typeface="Arial" panose="020B0604020202020204" pitchFamily="34" charset="0"/>
              <a:buChar char="•"/>
            </a:pPr>
            <a:r>
              <a:rPr lang="en-US" sz="2200" dirty="0" smtClean="0">
                <a:solidFill>
                  <a:prstClr val="black">
                    <a:lumMod val="75000"/>
                    <a:lumOff val="25000"/>
                  </a:prstClr>
                </a:solidFill>
              </a:rPr>
              <a:t>Incorrect Legend</a:t>
            </a:r>
          </a:p>
          <a:p>
            <a:pPr marL="0" indent="0">
              <a:buClrTx/>
              <a:buNone/>
            </a:pPr>
            <a:endParaRPr lang="en-US" sz="2200" dirty="0" smtClean="0">
              <a:solidFill>
                <a:prstClr val="black">
                  <a:lumMod val="75000"/>
                  <a:lumOff val="25000"/>
                </a:prstClr>
              </a:solidFill>
            </a:endParaRPr>
          </a:p>
          <a:p>
            <a:pPr>
              <a:buClrTx/>
              <a:buFont typeface="Arial" panose="020B0604020202020204" pitchFamily="34" charset="0"/>
              <a:buChar char="•"/>
            </a:pPr>
            <a:r>
              <a:rPr lang="en-US" sz="2200" dirty="0" smtClean="0">
                <a:solidFill>
                  <a:prstClr val="black">
                    <a:lumMod val="75000"/>
                    <a:lumOff val="25000"/>
                  </a:prstClr>
                </a:solidFill>
              </a:rPr>
              <a:t>Typos</a:t>
            </a:r>
          </a:p>
          <a:p>
            <a:endParaRPr lang="en-US" sz="2200" dirty="0">
              <a:solidFill>
                <a:prstClr val="black">
                  <a:lumMod val="75000"/>
                  <a:lumOff val="2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033" y="3659303"/>
            <a:ext cx="2118808" cy="3897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979" y="3643582"/>
            <a:ext cx="582910" cy="4055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0779" y="4612779"/>
            <a:ext cx="3907175" cy="14698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7515" y="4616663"/>
            <a:ext cx="1379340" cy="19051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6855" y="4629265"/>
            <a:ext cx="3151259" cy="18628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5889" y="4801468"/>
            <a:ext cx="823031" cy="14479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4450" y="2690588"/>
            <a:ext cx="4259921" cy="425992"/>
          </a:xfrm>
          <a:prstGeom prst="rect">
            <a:avLst/>
          </a:prstGeom>
        </p:spPr>
      </p:pic>
    </p:spTree>
    <p:extLst>
      <p:ext uri="{BB962C8B-B14F-4D97-AF65-F5344CB8AC3E}">
        <p14:creationId xmlns:p14="http://schemas.microsoft.com/office/powerpoint/2010/main" val="270927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021667" y="2014538"/>
            <a:ext cx="10058400" cy="1449387"/>
          </a:xfrm>
        </p:spPr>
        <p:txBody>
          <a:bodyPr>
            <a:normAutofit/>
          </a:bodyPr>
          <a:lstStyle/>
          <a:p>
            <a:r>
              <a:rPr lang="en-US" sz="6000" dirty="0" smtClean="0"/>
              <a:t>Questions?</a:t>
            </a:r>
            <a:endParaRPr lang="en-US" sz="6000" dirty="0"/>
          </a:p>
        </p:txBody>
      </p:sp>
    </p:spTree>
    <p:extLst>
      <p:ext uri="{BB962C8B-B14F-4D97-AF65-F5344CB8AC3E}">
        <p14:creationId xmlns:p14="http://schemas.microsoft.com/office/powerpoint/2010/main" val="2866093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a:buClrTx/>
              <a:buFont typeface="Arial" panose="020B0604020202020204" pitchFamily="34" charset="0"/>
              <a:buChar char="•"/>
            </a:pPr>
            <a:r>
              <a:rPr lang="en-US" sz="2400" b="1" dirty="0" smtClean="0"/>
              <a:t>Full Article Title: </a:t>
            </a:r>
            <a:r>
              <a:rPr lang="en-US" sz="2400" dirty="0" smtClean="0"/>
              <a:t>Hydrochemistry and stable Isotopes (</a:t>
            </a:r>
            <a:r>
              <a:rPr lang="en-US" sz="2400" baseline="30000" dirty="0" smtClean="0"/>
              <a:t>18</a:t>
            </a:r>
            <a:r>
              <a:rPr lang="en-US" sz="2400" dirty="0" smtClean="0"/>
              <a:t>O and </a:t>
            </a:r>
            <a:r>
              <a:rPr lang="en-US" sz="2400" baseline="30000" dirty="0" smtClean="0"/>
              <a:t>2</a:t>
            </a:r>
            <a:r>
              <a:rPr lang="en-US" sz="2400" dirty="0" smtClean="0"/>
              <a:t>H) characteristics of groundwater in Lokoja and its environs, Central Nigeria</a:t>
            </a:r>
          </a:p>
          <a:p>
            <a:pPr>
              <a:buClrTx/>
              <a:buFont typeface="Arial" panose="020B0604020202020204" pitchFamily="34" charset="0"/>
              <a:buChar char="•"/>
            </a:pPr>
            <a:endParaRPr lang="en-US" sz="2400" b="1" dirty="0" smtClean="0"/>
          </a:p>
          <a:p>
            <a:pPr>
              <a:buClrTx/>
              <a:buFont typeface="Arial" panose="020B0604020202020204" pitchFamily="34" charset="0"/>
              <a:buChar char="•"/>
            </a:pPr>
            <a:r>
              <a:rPr lang="en-US" sz="2400" b="1" dirty="0" smtClean="0"/>
              <a:t> Authors: </a:t>
            </a:r>
            <a:r>
              <a:rPr lang="en-US" sz="2400" dirty="0" err="1" smtClean="0"/>
              <a:t>Rufai</a:t>
            </a:r>
            <a:r>
              <a:rPr lang="en-US" sz="2400" dirty="0" smtClean="0"/>
              <a:t> </a:t>
            </a:r>
            <a:r>
              <a:rPr lang="en-US" sz="2400" dirty="0" err="1" smtClean="0"/>
              <a:t>Ayuba</a:t>
            </a:r>
            <a:r>
              <a:rPr lang="en-US" sz="2400" dirty="0" smtClean="0"/>
              <a:t>, </a:t>
            </a:r>
            <a:r>
              <a:rPr lang="en-US" sz="2400" dirty="0" err="1" smtClean="0"/>
              <a:t>Moshood</a:t>
            </a:r>
            <a:r>
              <a:rPr lang="en-US" sz="2400" dirty="0" smtClean="0"/>
              <a:t> N. Tijani, Daniel Snow</a:t>
            </a:r>
          </a:p>
          <a:p>
            <a:pPr>
              <a:buClrTx/>
              <a:buFont typeface="Arial" panose="020B0604020202020204" pitchFamily="34" charset="0"/>
              <a:buChar char="•"/>
            </a:pPr>
            <a:endParaRPr lang="en-US" sz="2400" b="1" dirty="0" smtClean="0"/>
          </a:p>
          <a:p>
            <a:pPr>
              <a:buClrTx/>
              <a:buFont typeface="Arial" panose="020B0604020202020204" pitchFamily="34" charset="0"/>
              <a:buChar char="•"/>
            </a:pPr>
            <a:r>
              <a:rPr lang="en-US" sz="2400" b="1" dirty="0" smtClean="0"/>
              <a:t> Published: </a:t>
            </a:r>
            <a:r>
              <a:rPr lang="en-US" sz="2400" dirty="0" smtClean="0"/>
              <a:t>September 28, 2019</a:t>
            </a:r>
          </a:p>
          <a:p>
            <a:pPr>
              <a:buClrTx/>
              <a:buFont typeface="Arial" panose="020B0604020202020204" pitchFamily="34" charset="0"/>
              <a:buChar char="•"/>
            </a:pPr>
            <a:endParaRPr lang="en-US" sz="2400" b="1" dirty="0" smtClean="0"/>
          </a:p>
          <a:p>
            <a:pPr>
              <a:buClrTx/>
              <a:buFont typeface="Arial" panose="020B0604020202020204" pitchFamily="34" charset="0"/>
              <a:buChar char="•"/>
            </a:pPr>
            <a:r>
              <a:rPr lang="en-US" sz="2400" b="1" dirty="0" smtClean="0"/>
              <a:t> Published for: </a:t>
            </a:r>
            <a:r>
              <a:rPr lang="en-US" sz="2400" dirty="0" smtClean="0"/>
              <a:t>Springer Nature, a global academic publishing company</a:t>
            </a:r>
          </a:p>
          <a:p>
            <a:pPr marL="0" indent="0">
              <a:buClrTx/>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5468" y="2251275"/>
            <a:ext cx="2970212" cy="2975623"/>
          </a:xfrm>
          <a:prstGeom prst="rect">
            <a:avLst/>
          </a:prstGeom>
        </p:spPr>
      </p:pic>
    </p:spTree>
    <p:extLst>
      <p:ext uri="{BB962C8B-B14F-4D97-AF65-F5344CB8AC3E}">
        <p14:creationId xmlns:p14="http://schemas.microsoft.com/office/powerpoint/2010/main" val="332977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pPr lvl="0">
              <a:buClrTx/>
              <a:buFont typeface="Arial" panose="020B0604020202020204" pitchFamily="34" charset="0"/>
              <a:buChar char="•"/>
            </a:pPr>
            <a:r>
              <a:rPr lang="en-US" sz="2400" b="1" dirty="0" smtClean="0">
                <a:solidFill>
                  <a:prstClr val="black">
                    <a:lumMod val="75000"/>
                    <a:lumOff val="25000"/>
                  </a:prstClr>
                </a:solidFill>
              </a:rPr>
              <a:t> Purpose: </a:t>
            </a:r>
            <a:r>
              <a:rPr lang="en-US" sz="2400" dirty="0" smtClean="0">
                <a:solidFill>
                  <a:prstClr val="black">
                    <a:lumMod val="75000"/>
                    <a:lumOff val="25000"/>
                  </a:prstClr>
                </a:solidFill>
              </a:rPr>
              <a:t>To determine hydrochemical and stable isotope characteristics of groundwater in Lokoja</a:t>
            </a:r>
          </a:p>
          <a:p>
            <a:pPr lvl="0">
              <a:buClrTx/>
              <a:buFont typeface="Arial" panose="020B0604020202020204" pitchFamily="34" charset="0"/>
              <a:buChar char="•"/>
            </a:pPr>
            <a:r>
              <a:rPr lang="en-US" sz="2400" b="1" dirty="0" smtClean="0">
                <a:solidFill>
                  <a:prstClr val="black">
                    <a:lumMod val="75000"/>
                    <a:lumOff val="25000"/>
                  </a:prstClr>
                </a:solidFill>
              </a:rPr>
              <a:t> Groundwater is the focus of this study because:</a:t>
            </a:r>
            <a:endParaRPr lang="en-US" sz="2400" dirty="0" smtClean="0">
              <a:solidFill>
                <a:prstClr val="black">
                  <a:lumMod val="75000"/>
                  <a:lumOff val="25000"/>
                </a:prstClr>
              </a:solidFill>
            </a:endParaRPr>
          </a:p>
          <a:p>
            <a:pPr lvl="1">
              <a:buClrTx/>
              <a:buFont typeface="Arial" panose="020B0604020202020204" pitchFamily="34" charset="0"/>
              <a:buChar char="•"/>
            </a:pPr>
            <a:r>
              <a:rPr lang="en-US" sz="2200" dirty="0">
                <a:solidFill>
                  <a:prstClr val="black">
                    <a:lumMod val="75000"/>
                    <a:lumOff val="25000"/>
                  </a:prstClr>
                </a:solidFill>
              </a:rPr>
              <a:t>Surface waters in the area are contaminated from anthropogenic activity, and the cost of treatment to make it potable is </a:t>
            </a:r>
            <a:r>
              <a:rPr lang="en-US" sz="2200" dirty="0" smtClean="0">
                <a:solidFill>
                  <a:prstClr val="black">
                    <a:lumMod val="75000"/>
                    <a:lumOff val="25000"/>
                  </a:prstClr>
                </a:solidFill>
              </a:rPr>
              <a:t>high</a:t>
            </a:r>
          </a:p>
          <a:p>
            <a:pPr lvl="1">
              <a:buClrTx/>
              <a:buFont typeface="Arial" panose="020B0604020202020204" pitchFamily="34" charset="0"/>
              <a:buChar char="•"/>
            </a:pPr>
            <a:r>
              <a:rPr lang="en-US" sz="2200" dirty="0" smtClean="0">
                <a:solidFill>
                  <a:prstClr val="black">
                    <a:lumMod val="75000"/>
                    <a:lumOff val="25000"/>
                  </a:prstClr>
                </a:solidFill>
              </a:rPr>
              <a:t>Groundwater is the most common source for drinking water in Lokoja, because government pipe-provided water is unreliable and does not reach all communities in the area</a:t>
            </a:r>
          </a:p>
          <a:p>
            <a:pPr lvl="1">
              <a:buClrTx/>
              <a:buFont typeface="Arial" panose="020B0604020202020204" pitchFamily="34" charset="0"/>
              <a:buChar char="•"/>
            </a:pPr>
            <a:r>
              <a:rPr lang="en-US" sz="2200" dirty="0" smtClean="0">
                <a:solidFill>
                  <a:prstClr val="black">
                    <a:lumMod val="75000"/>
                    <a:lumOff val="25000"/>
                  </a:prstClr>
                </a:solidFill>
              </a:rPr>
              <a:t>The Lokoja area receives adequate rainfall and recharge to resupply the groundwater aquifers, making it a practical drinking water supply. In addition to precipitation, these aquifers are supplied from the River Niger, River Benue, and River Mimi, made possible by permeations from underground fracturing, jointing, and shearing.</a:t>
            </a:r>
          </a:p>
          <a:p>
            <a:pPr marL="201168" lvl="1" indent="0">
              <a:buClrTx/>
              <a:buNone/>
            </a:pPr>
            <a:endParaRPr lang="en-US" sz="2200" dirty="0" smtClean="0">
              <a:solidFill>
                <a:prstClr val="black">
                  <a:lumMod val="75000"/>
                  <a:lumOff val="25000"/>
                </a:prstClr>
              </a:solidFill>
            </a:endParaRPr>
          </a:p>
          <a:p>
            <a:pPr lvl="0">
              <a:buClrTx/>
              <a:buFont typeface="Arial" panose="020B0604020202020204" pitchFamily="34" charset="0"/>
              <a:buChar char="•"/>
            </a:pPr>
            <a:endParaRPr lang="en-US" sz="2400" dirty="0" smtClean="0">
              <a:solidFill>
                <a:prstClr val="black">
                  <a:lumMod val="75000"/>
                  <a:lumOff val="25000"/>
                </a:prstClr>
              </a:solidFill>
            </a:endParaRPr>
          </a:p>
          <a:p>
            <a:pPr lvl="0">
              <a:buClrTx/>
              <a:buFont typeface="Arial" panose="020B0604020202020204" pitchFamily="34" charset="0"/>
              <a:buChar char="•"/>
            </a:pPr>
            <a:endParaRPr lang="en-US" sz="2400"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317872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3067" y="685799"/>
            <a:ext cx="2912533" cy="839258"/>
          </a:xfrm>
        </p:spPr>
        <p:txBody>
          <a:bodyPr/>
          <a:lstStyle/>
          <a:p>
            <a:r>
              <a:rPr lang="en-US" dirty="0" smtClean="0"/>
              <a:t>Study Area</a:t>
            </a:r>
            <a:endParaRPr lang="en-US" dirty="0"/>
          </a:p>
        </p:txBody>
      </p:sp>
      <p:sp>
        <p:nvSpPr>
          <p:cNvPr id="3" name="Content Placeholder 2"/>
          <p:cNvSpPr>
            <a:spLocks noGrp="1"/>
          </p:cNvSpPr>
          <p:nvPr>
            <p:ph idx="4294967295"/>
          </p:nvPr>
        </p:nvSpPr>
        <p:spPr>
          <a:xfrm>
            <a:off x="279399" y="2125663"/>
            <a:ext cx="5494867" cy="4022725"/>
          </a:xfrm>
        </p:spPr>
        <p:txBody>
          <a:bodyPr/>
          <a:lstStyle/>
          <a:p>
            <a:pPr>
              <a:buClrTx/>
              <a:buFont typeface="Arial" panose="020B0604020202020204" pitchFamily="34" charset="0"/>
              <a:buChar char="•"/>
            </a:pPr>
            <a:r>
              <a:rPr lang="en-US" sz="2400" b="1" dirty="0">
                <a:solidFill>
                  <a:prstClr val="black">
                    <a:lumMod val="75000"/>
                    <a:lumOff val="25000"/>
                  </a:prstClr>
                </a:solidFill>
              </a:rPr>
              <a:t> </a:t>
            </a:r>
            <a:r>
              <a:rPr lang="en-US" sz="2400" b="1" dirty="0" smtClean="0">
                <a:solidFill>
                  <a:prstClr val="black">
                    <a:lumMod val="75000"/>
                    <a:lumOff val="25000"/>
                  </a:prstClr>
                </a:solidFill>
              </a:rPr>
              <a:t>Overview: </a:t>
            </a:r>
            <a:r>
              <a:rPr lang="en-US" sz="2400" dirty="0" smtClean="0">
                <a:solidFill>
                  <a:prstClr val="black">
                    <a:lumMod val="75000"/>
                    <a:lumOff val="25000"/>
                  </a:prstClr>
                </a:solidFill>
              </a:rPr>
              <a:t>Lokoja is the capital of </a:t>
            </a:r>
            <a:r>
              <a:rPr lang="en-US" sz="2400" dirty="0" err="1" smtClean="0">
                <a:solidFill>
                  <a:prstClr val="black">
                    <a:lumMod val="75000"/>
                    <a:lumOff val="25000"/>
                  </a:prstClr>
                </a:solidFill>
              </a:rPr>
              <a:t>Kogi</a:t>
            </a:r>
            <a:r>
              <a:rPr lang="en-US" sz="2400" dirty="0" smtClean="0">
                <a:solidFill>
                  <a:prstClr val="black">
                    <a:lumMod val="75000"/>
                    <a:lumOff val="25000"/>
                  </a:prstClr>
                </a:solidFill>
              </a:rPr>
              <a:t> state in central Nigeria</a:t>
            </a:r>
            <a:endParaRPr lang="en-US" sz="2400" b="1" dirty="0">
              <a:solidFill>
                <a:prstClr val="black">
                  <a:lumMod val="75000"/>
                  <a:lumOff val="25000"/>
                </a:prstClr>
              </a:solidFill>
            </a:endParaRPr>
          </a:p>
          <a:p>
            <a:pPr lvl="0">
              <a:buClrTx/>
              <a:buFont typeface="Arial" panose="020B0604020202020204" pitchFamily="34" charset="0"/>
              <a:buChar char="•"/>
            </a:pPr>
            <a:r>
              <a:rPr lang="en-US" sz="2400" b="1" dirty="0" smtClean="0">
                <a:solidFill>
                  <a:prstClr val="black">
                    <a:lumMod val="75000"/>
                    <a:lumOff val="25000"/>
                  </a:prstClr>
                </a:solidFill>
              </a:rPr>
              <a:t> Geology: </a:t>
            </a:r>
            <a:r>
              <a:rPr lang="en-US" sz="2400" dirty="0" smtClean="0">
                <a:solidFill>
                  <a:prstClr val="black">
                    <a:lumMod val="75000"/>
                    <a:lumOff val="25000"/>
                  </a:prstClr>
                </a:solidFill>
              </a:rPr>
              <a:t>Primarily part of the Precambrian basement complex of southwestern Nigeria, consisting of migmatite-biotite gneiss, and granite with quartz and pegmatite intrusions.</a:t>
            </a:r>
            <a:endParaRPr lang="en-US" sz="2400" dirty="0">
              <a:solidFill>
                <a:prstClr val="black">
                  <a:lumMod val="75000"/>
                  <a:lumOff val="25000"/>
                </a:prstClr>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460" y="685799"/>
            <a:ext cx="6057141" cy="4851400"/>
          </a:xfrm>
          <a:prstGeom prst="rect">
            <a:avLst/>
          </a:prstGeom>
        </p:spPr>
      </p:pic>
    </p:spTree>
    <p:extLst>
      <p:ext uri="{BB962C8B-B14F-4D97-AF65-F5344CB8AC3E}">
        <p14:creationId xmlns:p14="http://schemas.microsoft.com/office/powerpoint/2010/main" val="125162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92500" lnSpcReduction="20000"/>
          </a:bodyPr>
          <a:lstStyle/>
          <a:p>
            <a:pPr lvl="0">
              <a:buClrTx/>
              <a:buFont typeface="Arial" panose="020B0604020202020204" pitchFamily="34" charset="0"/>
              <a:buChar char="•"/>
            </a:pPr>
            <a:r>
              <a:rPr lang="en-US" sz="2400" b="1" dirty="0">
                <a:solidFill>
                  <a:prstClr val="black">
                    <a:lumMod val="75000"/>
                    <a:lumOff val="25000"/>
                  </a:prstClr>
                </a:solidFill>
              </a:rPr>
              <a:t> </a:t>
            </a:r>
            <a:r>
              <a:rPr lang="en-US" sz="2400" b="1" dirty="0" smtClean="0">
                <a:solidFill>
                  <a:prstClr val="black">
                    <a:lumMod val="75000"/>
                    <a:lumOff val="25000"/>
                  </a:prstClr>
                </a:solidFill>
              </a:rPr>
              <a:t>Sampling: </a:t>
            </a:r>
            <a:r>
              <a:rPr lang="en-US" sz="2400" dirty="0" smtClean="0">
                <a:solidFill>
                  <a:prstClr val="black">
                    <a:lumMod val="75000"/>
                    <a:lumOff val="25000"/>
                  </a:prstClr>
                </a:solidFill>
              </a:rPr>
              <a:t>39 sites were sampled, two samples were collected at each site</a:t>
            </a:r>
          </a:p>
          <a:p>
            <a:pPr lvl="1">
              <a:buClrTx/>
              <a:buFont typeface="Arial" panose="020B0604020202020204" pitchFamily="34" charset="0"/>
              <a:buChar char="•"/>
            </a:pPr>
            <a:r>
              <a:rPr lang="en-US" sz="2200" dirty="0" smtClean="0">
                <a:solidFill>
                  <a:prstClr val="black">
                    <a:lumMod val="75000"/>
                    <a:lumOff val="25000"/>
                  </a:prstClr>
                </a:solidFill>
              </a:rPr>
              <a:t>Samples were collected in cleaned 120mL plastic bottles</a:t>
            </a:r>
          </a:p>
          <a:p>
            <a:pPr lvl="1">
              <a:buClrTx/>
              <a:buFont typeface="Arial" panose="020B0604020202020204" pitchFamily="34" charset="0"/>
              <a:buChar char="•"/>
            </a:pPr>
            <a:r>
              <a:rPr lang="en-US" sz="2200" dirty="0" smtClean="0">
                <a:solidFill>
                  <a:prstClr val="black">
                    <a:lumMod val="75000"/>
                    <a:lumOff val="25000"/>
                  </a:prstClr>
                </a:solidFill>
              </a:rPr>
              <a:t>One sample was collected for cation analysis, the other for anion analysis</a:t>
            </a:r>
          </a:p>
          <a:p>
            <a:pPr lvl="1">
              <a:buClrTx/>
              <a:buFont typeface="Arial" panose="020B0604020202020204" pitchFamily="34" charset="0"/>
              <a:buChar char="•"/>
            </a:pPr>
            <a:r>
              <a:rPr lang="en-US" sz="2200" dirty="0" smtClean="0">
                <a:solidFill>
                  <a:prstClr val="black">
                    <a:lumMod val="75000"/>
                    <a:lumOff val="25000"/>
                  </a:prstClr>
                </a:solidFill>
              </a:rPr>
              <a:t>Cation samples were acidified to less than 2 pH to prevent precipitation of ions</a:t>
            </a:r>
          </a:p>
          <a:p>
            <a:pPr marL="201168" lvl="1" indent="0">
              <a:buClrTx/>
              <a:buNone/>
            </a:pPr>
            <a:endParaRPr lang="en-US" sz="2200" dirty="0" smtClean="0">
              <a:solidFill>
                <a:prstClr val="black">
                  <a:lumMod val="75000"/>
                  <a:lumOff val="25000"/>
                </a:prstClr>
              </a:solidFill>
            </a:endParaRPr>
          </a:p>
          <a:p>
            <a:pPr lvl="0">
              <a:buClrTx/>
              <a:buFont typeface="Arial" panose="020B0604020202020204" pitchFamily="34" charset="0"/>
              <a:buChar char="•"/>
            </a:pPr>
            <a:r>
              <a:rPr lang="en-US" sz="2400" b="1" dirty="0">
                <a:solidFill>
                  <a:prstClr val="black">
                    <a:lumMod val="75000"/>
                    <a:lumOff val="25000"/>
                  </a:prstClr>
                </a:solidFill>
              </a:rPr>
              <a:t> </a:t>
            </a:r>
            <a:r>
              <a:rPr lang="en-US" sz="2400" b="1" dirty="0" smtClean="0">
                <a:solidFill>
                  <a:prstClr val="black">
                    <a:lumMod val="75000"/>
                    <a:lumOff val="25000"/>
                  </a:prstClr>
                </a:solidFill>
              </a:rPr>
              <a:t>Analysis: </a:t>
            </a:r>
            <a:r>
              <a:rPr lang="en-US" sz="2400" dirty="0" smtClean="0">
                <a:solidFill>
                  <a:prstClr val="black">
                    <a:lumMod val="75000"/>
                    <a:lumOff val="25000"/>
                  </a:prstClr>
                </a:solidFill>
              </a:rPr>
              <a:t>Multiple testing methods were used to determine pH, TDS, and ion concentrations of the collected samples</a:t>
            </a:r>
          </a:p>
          <a:p>
            <a:pPr lvl="1">
              <a:buClrTx/>
              <a:buFont typeface="Arial" panose="020B0604020202020204" pitchFamily="34" charset="0"/>
              <a:buChar char="•"/>
            </a:pPr>
            <a:r>
              <a:rPr lang="en-US" sz="2200" dirty="0" smtClean="0">
                <a:solidFill>
                  <a:prstClr val="black">
                    <a:lumMod val="75000"/>
                    <a:lumOff val="25000"/>
                  </a:prstClr>
                </a:solidFill>
              </a:rPr>
              <a:t>Hanna pen used for pH, TDS, and electrical conductivity (EC)</a:t>
            </a:r>
          </a:p>
          <a:p>
            <a:pPr lvl="1">
              <a:buClrTx/>
              <a:buFont typeface="Arial" panose="020B0604020202020204" pitchFamily="34" charset="0"/>
              <a:buChar char="•"/>
            </a:pPr>
            <a:r>
              <a:rPr lang="en-US" sz="2200" dirty="0" smtClean="0">
                <a:solidFill>
                  <a:prstClr val="black">
                    <a:lumMod val="75000"/>
                    <a:lumOff val="25000"/>
                  </a:prstClr>
                </a:solidFill>
              </a:rPr>
              <a:t>Atomic absorption spectrophotometry (AAS) used for Ca</a:t>
            </a:r>
            <a:r>
              <a:rPr lang="en-US" sz="2200" baseline="30000" dirty="0" smtClean="0">
                <a:solidFill>
                  <a:prstClr val="black">
                    <a:lumMod val="75000"/>
                    <a:lumOff val="25000"/>
                  </a:prstClr>
                </a:solidFill>
              </a:rPr>
              <a:t>2+</a:t>
            </a:r>
            <a:r>
              <a:rPr lang="en-US" sz="2200" dirty="0" smtClean="0">
                <a:solidFill>
                  <a:prstClr val="black">
                    <a:lumMod val="75000"/>
                    <a:lumOff val="25000"/>
                  </a:prstClr>
                </a:solidFill>
              </a:rPr>
              <a:t>, Mg</a:t>
            </a:r>
            <a:r>
              <a:rPr lang="en-US" sz="2200" baseline="30000" dirty="0" smtClean="0">
                <a:solidFill>
                  <a:prstClr val="black">
                    <a:lumMod val="75000"/>
                    <a:lumOff val="25000"/>
                  </a:prstClr>
                </a:solidFill>
              </a:rPr>
              <a:t>2+ </a:t>
            </a:r>
            <a:r>
              <a:rPr lang="en-US" sz="2200" dirty="0" smtClean="0">
                <a:solidFill>
                  <a:prstClr val="black">
                    <a:lumMod val="75000"/>
                    <a:lumOff val="25000"/>
                  </a:prstClr>
                </a:solidFill>
              </a:rPr>
              <a:t>, Na</a:t>
            </a:r>
            <a:r>
              <a:rPr lang="en-US" sz="2200" baseline="30000" dirty="0" smtClean="0">
                <a:solidFill>
                  <a:prstClr val="black">
                    <a:lumMod val="75000"/>
                    <a:lumOff val="25000"/>
                  </a:prstClr>
                </a:solidFill>
              </a:rPr>
              <a:t>+</a:t>
            </a:r>
            <a:r>
              <a:rPr lang="en-US" sz="2200" dirty="0" smtClean="0">
                <a:solidFill>
                  <a:prstClr val="black">
                    <a:lumMod val="75000"/>
                    <a:lumOff val="25000"/>
                  </a:prstClr>
                </a:solidFill>
              </a:rPr>
              <a:t> and K</a:t>
            </a:r>
            <a:r>
              <a:rPr lang="en-US" sz="2200" baseline="30000" dirty="0" smtClean="0">
                <a:solidFill>
                  <a:prstClr val="black">
                    <a:lumMod val="75000"/>
                    <a:lumOff val="25000"/>
                  </a:prstClr>
                </a:solidFill>
              </a:rPr>
              <a:t>+</a:t>
            </a:r>
            <a:r>
              <a:rPr lang="en-US" sz="2200" dirty="0" smtClean="0">
                <a:solidFill>
                  <a:prstClr val="black">
                    <a:lumMod val="75000"/>
                    <a:lumOff val="25000"/>
                  </a:prstClr>
                </a:solidFill>
              </a:rPr>
              <a:t> (major cation) concentrations</a:t>
            </a:r>
          </a:p>
          <a:p>
            <a:pPr lvl="1">
              <a:buClrTx/>
              <a:buFont typeface="Arial" panose="020B0604020202020204" pitchFamily="34" charset="0"/>
              <a:buChar char="•"/>
            </a:pPr>
            <a:r>
              <a:rPr lang="en-US" sz="2200" dirty="0" smtClean="0">
                <a:solidFill>
                  <a:prstClr val="black">
                    <a:lumMod val="75000"/>
                    <a:lumOff val="25000"/>
                  </a:prstClr>
                </a:solidFill>
              </a:rPr>
              <a:t>Ion chromatography (IC) used for NO</a:t>
            </a:r>
            <a:r>
              <a:rPr lang="en-US" sz="2200" baseline="-25000" dirty="0" smtClean="0">
                <a:solidFill>
                  <a:prstClr val="black">
                    <a:lumMod val="75000"/>
                    <a:lumOff val="25000"/>
                  </a:prstClr>
                </a:solidFill>
              </a:rPr>
              <a:t>3</a:t>
            </a:r>
            <a:r>
              <a:rPr lang="en-US" sz="2200" baseline="30000" dirty="0" smtClean="0">
                <a:solidFill>
                  <a:prstClr val="black">
                    <a:lumMod val="75000"/>
                    <a:lumOff val="25000"/>
                  </a:prstClr>
                </a:solidFill>
              </a:rPr>
              <a:t>-</a:t>
            </a:r>
            <a:r>
              <a:rPr lang="en-US" sz="2200" dirty="0" smtClean="0">
                <a:solidFill>
                  <a:prstClr val="black">
                    <a:lumMod val="75000"/>
                    <a:lumOff val="25000"/>
                  </a:prstClr>
                </a:solidFill>
              </a:rPr>
              <a:t> ,SO</a:t>
            </a:r>
            <a:r>
              <a:rPr lang="en-US" sz="2200" baseline="-25000" dirty="0" smtClean="0">
                <a:solidFill>
                  <a:prstClr val="black">
                    <a:lumMod val="75000"/>
                    <a:lumOff val="25000"/>
                  </a:prstClr>
                </a:solidFill>
              </a:rPr>
              <a:t>4</a:t>
            </a:r>
            <a:r>
              <a:rPr lang="en-US" sz="2200" baseline="30000" dirty="0" smtClean="0">
                <a:solidFill>
                  <a:prstClr val="black">
                    <a:lumMod val="75000"/>
                    <a:lumOff val="25000"/>
                  </a:prstClr>
                </a:solidFill>
              </a:rPr>
              <a:t>2-</a:t>
            </a:r>
            <a:r>
              <a:rPr lang="en-US" sz="2200" dirty="0" smtClean="0">
                <a:solidFill>
                  <a:prstClr val="black">
                    <a:lumMod val="75000"/>
                    <a:lumOff val="25000"/>
                  </a:prstClr>
                </a:solidFill>
              </a:rPr>
              <a:t> , and Cl</a:t>
            </a:r>
            <a:r>
              <a:rPr lang="en-US" sz="2200" baseline="30000" dirty="0" smtClean="0">
                <a:solidFill>
                  <a:prstClr val="black">
                    <a:lumMod val="75000"/>
                    <a:lumOff val="25000"/>
                  </a:prstClr>
                </a:solidFill>
              </a:rPr>
              <a:t>-</a:t>
            </a:r>
            <a:r>
              <a:rPr lang="en-US" sz="2200" dirty="0" smtClean="0">
                <a:solidFill>
                  <a:prstClr val="black">
                    <a:lumMod val="75000"/>
                    <a:lumOff val="25000"/>
                  </a:prstClr>
                </a:solidFill>
              </a:rPr>
              <a:t> (major anion) concentrations</a:t>
            </a:r>
          </a:p>
          <a:p>
            <a:pPr lvl="1">
              <a:buClrTx/>
              <a:buFont typeface="Arial" panose="020B0604020202020204" pitchFamily="34" charset="0"/>
              <a:buChar char="•"/>
            </a:pPr>
            <a:r>
              <a:rPr lang="en-US" sz="2200" dirty="0" smtClean="0">
                <a:solidFill>
                  <a:prstClr val="black">
                    <a:lumMod val="75000"/>
                    <a:lumOff val="25000"/>
                  </a:prstClr>
                </a:solidFill>
              </a:rPr>
              <a:t>Mass Spectrometry used for determining </a:t>
            </a:r>
            <a:r>
              <a:rPr lang="en-US" sz="2200" baseline="30000" dirty="0" smtClean="0">
                <a:solidFill>
                  <a:prstClr val="black">
                    <a:lumMod val="75000"/>
                    <a:lumOff val="25000"/>
                  </a:prstClr>
                </a:solidFill>
              </a:rPr>
              <a:t>18</a:t>
            </a:r>
            <a:r>
              <a:rPr lang="en-US" sz="2200" dirty="0" smtClean="0">
                <a:solidFill>
                  <a:prstClr val="black">
                    <a:lumMod val="75000"/>
                    <a:lumOff val="25000"/>
                  </a:prstClr>
                </a:solidFill>
              </a:rPr>
              <a:t>O and </a:t>
            </a:r>
            <a:r>
              <a:rPr lang="en-US" sz="2200" baseline="30000" dirty="0" smtClean="0">
                <a:solidFill>
                  <a:prstClr val="black">
                    <a:lumMod val="75000"/>
                    <a:lumOff val="25000"/>
                  </a:prstClr>
                </a:solidFill>
              </a:rPr>
              <a:t>2</a:t>
            </a:r>
            <a:r>
              <a:rPr lang="en-US" sz="2200" dirty="0" smtClean="0">
                <a:solidFill>
                  <a:prstClr val="black">
                    <a:lumMod val="75000"/>
                    <a:lumOff val="25000"/>
                  </a:prstClr>
                </a:solidFill>
              </a:rPr>
              <a:t>H (stable isotope) concentrations</a:t>
            </a:r>
          </a:p>
          <a:p>
            <a:pPr lvl="1">
              <a:buClrTx/>
              <a:buFont typeface="Arial" panose="020B0604020202020204" pitchFamily="34" charset="0"/>
              <a:buChar char="•"/>
            </a:pPr>
            <a:r>
              <a:rPr lang="en-US" sz="2200" dirty="0" smtClean="0">
                <a:solidFill>
                  <a:prstClr val="black">
                    <a:lumMod val="75000"/>
                    <a:lumOff val="25000"/>
                  </a:prstClr>
                </a:solidFill>
              </a:rPr>
              <a:t>Titration used for alkalinity (HCO</a:t>
            </a:r>
            <a:r>
              <a:rPr lang="en-US" sz="2200" baseline="-25000" dirty="0" smtClean="0">
                <a:solidFill>
                  <a:prstClr val="black">
                    <a:lumMod val="75000"/>
                    <a:lumOff val="25000"/>
                  </a:prstClr>
                </a:solidFill>
              </a:rPr>
              <a:t>3</a:t>
            </a:r>
            <a:r>
              <a:rPr lang="en-US" sz="2200" baseline="30000" dirty="0" smtClean="0">
                <a:solidFill>
                  <a:prstClr val="black">
                    <a:lumMod val="75000"/>
                    <a:lumOff val="25000"/>
                  </a:prstClr>
                </a:solidFill>
              </a:rPr>
              <a:t>-</a:t>
            </a:r>
            <a:r>
              <a:rPr lang="en-US" sz="2200" dirty="0" smtClean="0">
                <a:solidFill>
                  <a:prstClr val="black">
                    <a:lumMod val="75000"/>
                    <a:lumOff val="25000"/>
                  </a:prstClr>
                </a:solidFill>
              </a:rPr>
              <a:t> )</a:t>
            </a:r>
          </a:p>
          <a:p>
            <a:pPr lvl="1">
              <a:buClrTx/>
              <a:buFont typeface="Arial" panose="020B0604020202020204" pitchFamily="34" charset="0"/>
              <a:buChar char="•"/>
            </a:pPr>
            <a:endParaRPr lang="en-US" sz="2200" dirty="0" smtClean="0">
              <a:solidFill>
                <a:prstClr val="black">
                  <a:lumMod val="75000"/>
                  <a:lumOff val="25000"/>
                </a:prstClr>
              </a:solidFill>
            </a:endParaRPr>
          </a:p>
          <a:p>
            <a:pPr lvl="1">
              <a:buClrTx/>
              <a:buFont typeface="Arial" panose="020B0604020202020204" pitchFamily="34" charset="0"/>
              <a:buChar char="•"/>
            </a:pPr>
            <a:endParaRPr lang="en-US" sz="2200" dirty="0">
              <a:solidFill>
                <a:prstClr val="black">
                  <a:lumMod val="75000"/>
                  <a:lumOff val="25000"/>
                </a:prstClr>
              </a:solidFill>
            </a:endParaRPr>
          </a:p>
          <a:p>
            <a:pPr marL="201168" lvl="1" indent="0">
              <a:buClrTx/>
              <a:buNone/>
            </a:pPr>
            <a:endParaRPr lang="en-US" sz="2200" dirty="0" smtClean="0">
              <a:solidFill>
                <a:prstClr val="black">
                  <a:lumMod val="75000"/>
                  <a:lumOff val="25000"/>
                </a:prstClr>
              </a:solidFill>
            </a:endParaRPr>
          </a:p>
          <a:p>
            <a:pPr marL="201168" lvl="1" indent="0">
              <a:buClrTx/>
              <a:buNone/>
            </a:pPr>
            <a:endParaRPr lang="en-US" sz="2200"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351475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46176" y="-78377"/>
            <a:ext cx="4368800" cy="813858"/>
          </a:xfrm>
        </p:spPr>
        <p:txBody>
          <a:bodyPr/>
          <a:lstStyle/>
          <a:p>
            <a:r>
              <a:rPr lang="en-US" dirty="0" smtClean="0"/>
              <a:t>Sample Locations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527" y="735481"/>
            <a:ext cx="5202097" cy="5442554"/>
          </a:xfrm>
          <a:prstGeom prst="rect">
            <a:avLst/>
          </a:prstGeom>
        </p:spPr>
      </p:pic>
    </p:spTree>
    <p:extLst>
      <p:ext uri="{BB962C8B-B14F-4D97-AF65-F5344CB8AC3E}">
        <p14:creationId xmlns:p14="http://schemas.microsoft.com/office/powerpoint/2010/main" val="191756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lvl="0">
              <a:buClrTx/>
              <a:buFont typeface="Arial" panose="020B0604020202020204" pitchFamily="34" charset="0"/>
              <a:buChar char="•"/>
            </a:pPr>
            <a:r>
              <a:rPr lang="en-US" sz="2200" b="1" dirty="0" smtClean="0">
                <a:solidFill>
                  <a:prstClr val="black">
                    <a:lumMod val="75000"/>
                    <a:lumOff val="25000"/>
                  </a:prstClr>
                </a:solidFill>
              </a:rPr>
              <a:t> pH:</a:t>
            </a:r>
            <a:r>
              <a:rPr lang="en-US" sz="2200" dirty="0" smtClean="0">
                <a:solidFill>
                  <a:prstClr val="black">
                    <a:lumMod val="75000"/>
                    <a:lumOff val="25000"/>
                  </a:prstClr>
                </a:solidFill>
              </a:rPr>
              <a:t> Ranged from 5.9 to 8.4, all but three samples were within the neutral 6.5-8.5 range </a:t>
            </a:r>
          </a:p>
          <a:p>
            <a:pPr lvl="0">
              <a:buClrTx/>
              <a:buFont typeface="Arial" panose="020B0604020202020204" pitchFamily="34" charset="0"/>
              <a:buChar char="•"/>
            </a:pPr>
            <a:r>
              <a:rPr lang="en-US" sz="2200" b="1" dirty="0" smtClean="0">
                <a:solidFill>
                  <a:prstClr val="black">
                    <a:lumMod val="75000"/>
                    <a:lumOff val="25000"/>
                  </a:prstClr>
                </a:solidFill>
              </a:rPr>
              <a:t>TDS: </a:t>
            </a:r>
            <a:r>
              <a:rPr lang="en-US" sz="2200" dirty="0" smtClean="0">
                <a:solidFill>
                  <a:prstClr val="black">
                    <a:lumMod val="75000"/>
                    <a:lumOff val="25000"/>
                  </a:prstClr>
                </a:solidFill>
              </a:rPr>
              <a:t>Excluding three, all samples were classified as fresh with less than 1000 TDS</a:t>
            </a:r>
            <a:endParaRPr lang="en-US" dirty="0">
              <a:solidFill>
                <a:prstClr val="black">
                  <a:lumMod val="75000"/>
                  <a:lumOff val="25000"/>
                </a:prstClr>
              </a:solidFill>
            </a:endParaRPr>
          </a:p>
          <a:p>
            <a:pPr lvl="0">
              <a:buClrTx/>
              <a:buFont typeface="Arial" panose="020B0604020202020204" pitchFamily="34" charset="0"/>
              <a:buChar char="•"/>
            </a:pPr>
            <a:r>
              <a:rPr lang="en-US" sz="2200" b="1" dirty="0" smtClean="0">
                <a:solidFill>
                  <a:prstClr val="black">
                    <a:lumMod val="75000"/>
                    <a:lumOff val="25000"/>
                  </a:prstClr>
                </a:solidFill>
              </a:rPr>
              <a:t> Total Hardness: </a:t>
            </a:r>
            <a:r>
              <a:rPr lang="en-US" sz="2200" dirty="0" smtClean="0">
                <a:solidFill>
                  <a:prstClr val="black">
                    <a:lumMod val="75000"/>
                    <a:lumOff val="25000"/>
                  </a:prstClr>
                </a:solidFill>
              </a:rPr>
              <a:t>Varied from 1.21 to 360mg/L, with 15.5% classified as soft water,    51.3% as moderately hard, 28.2% as hard, and 5.1% as very hard.</a:t>
            </a:r>
          </a:p>
          <a:p>
            <a:pPr lvl="1">
              <a:buClrTx/>
              <a:buFont typeface="Arial" panose="020B0604020202020204" pitchFamily="34" charset="0"/>
              <a:buChar char="•"/>
            </a:pPr>
            <a:r>
              <a:rPr lang="en-US" dirty="0" smtClean="0">
                <a:solidFill>
                  <a:prstClr val="black">
                    <a:lumMod val="75000"/>
                    <a:lumOff val="25000"/>
                  </a:prstClr>
                </a:solidFill>
              </a:rPr>
              <a:t>The high hardness levels of the samples is attributed to the geology of the groundwater aquifers, which contains high levels of Calcium and Magnesium from weathering of igneous and metamorphic rocks</a:t>
            </a:r>
            <a:endParaRPr lang="en-US" dirty="0">
              <a:solidFill>
                <a:prstClr val="black">
                  <a:lumMod val="75000"/>
                  <a:lumOff val="25000"/>
                </a:prstClr>
              </a:solidFill>
            </a:endParaRPr>
          </a:p>
          <a:p>
            <a:pPr lvl="0">
              <a:buClrTx/>
              <a:buFont typeface="Arial" panose="020B0604020202020204" pitchFamily="34" charset="0"/>
              <a:buChar char="•"/>
            </a:pPr>
            <a:r>
              <a:rPr lang="en-US" sz="2200" b="1" dirty="0" smtClean="0">
                <a:solidFill>
                  <a:prstClr val="black">
                    <a:lumMod val="75000"/>
                    <a:lumOff val="25000"/>
                  </a:prstClr>
                </a:solidFill>
              </a:rPr>
              <a:t> Cations &amp; Anions: </a:t>
            </a:r>
            <a:r>
              <a:rPr lang="en-US" sz="2200" dirty="0" smtClean="0">
                <a:solidFill>
                  <a:prstClr val="black">
                    <a:lumMod val="75000"/>
                    <a:lumOff val="25000"/>
                  </a:prstClr>
                </a:solidFill>
              </a:rPr>
              <a:t>All concentration values for cations were within WHO limits for drinking water. One sample had a high concentration of </a:t>
            </a:r>
            <a:r>
              <a:rPr lang="en-US" sz="2200" dirty="0">
                <a:solidFill>
                  <a:prstClr val="black">
                    <a:lumMod val="75000"/>
                    <a:lumOff val="25000"/>
                  </a:prstClr>
                </a:solidFill>
              </a:rPr>
              <a:t>NO</a:t>
            </a:r>
            <a:r>
              <a:rPr lang="en-US" sz="2200" baseline="-25000" dirty="0">
                <a:solidFill>
                  <a:prstClr val="black">
                    <a:lumMod val="75000"/>
                    <a:lumOff val="25000"/>
                  </a:prstClr>
                </a:solidFill>
              </a:rPr>
              <a:t>3</a:t>
            </a:r>
            <a:r>
              <a:rPr lang="en-US" sz="2200" baseline="30000" dirty="0">
                <a:solidFill>
                  <a:prstClr val="black">
                    <a:lumMod val="75000"/>
                    <a:lumOff val="25000"/>
                  </a:prstClr>
                </a:solidFill>
              </a:rPr>
              <a:t>-</a:t>
            </a:r>
            <a:r>
              <a:rPr lang="en-US" sz="2200" dirty="0" smtClean="0">
                <a:solidFill>
                  <a:prstClr val="black">
                    <a:lumMod val="75000"/>
                    <a:lumOff val="25000"/>
                  </a:prstClr>
                </a:solidFill>
              </a:rPr>
              <a:t> (above WHO limits for drinking water)</a:t>
            </a:r>
          </a:p>
          <a:p>
            <a:pPr lvl="0">
              <a:buClrTx/>
              <a:buFont typeface="Arial" panose="020B0604020202020204" pitchFamily="34" charset="0"/>
              <a:buChar char="•"/>
            </a:pPr>
            <a:r>
              <a:rPr lang="en-US" b="1" dirty="0" smtClean="0">
                <a:solidFill>
                  <a:prstClr val="black">
                    <a:lumMod val="75000"/>
                    <a:lumOff val="25000"/>
                  </a:prstClr>
                </a:solidFill>
              </a:rPr>
              <a:t> Alkalinity: </a:t>
            </a:r>
            <a:r>
              <a:rPr lang="en-US" dirty="0" smtClean="0">
                <a:solidFill>
                  <a:prstClr val="black">
                    <a:lumMod val="75000"/>
                    <a:lumOff val="25000"/>
                  </a:prstClr>
                </a:solidFill>
              </a:rPr>
              <a:t>Eight </a:t>
            </a:r>
            <a:r>
              <a:rPr lang="en-US" dirty="0">
                <a:solidFill>
                  <a:prstClr val="black">
                    <a:lumMod val="75000"/>
                    <a:lumOff val="25000"/>
                  </a:prstClr>
                </a:solidFill>
              </a:rPr>
              <a:t>samples had elevated levels of HCO</a:t>
            </a:r>
            <a:r>
              <a:rPr lang="en-US" baseline="-25000" dirty="0">
                <a:solidFill>
                  <a:prstClr val="black">
                    <a:lumMod val="75000"/>
                    <a:lumOff val="25000"/>
                  </a:prstClr>
                </a:solidFill>
              </a:rPr>
              <a:t>3</a:t>
            </a:r>
            <a:r>
              <a:rPr lang="en-US" baseline="30000" dirty="0">
                <a:solidFill>
                  <a:prstClr val="black">
                    <a:lumMod val="75000"/>
                    <a:lumOff val="25000"/>
                  </a:prstClr>
                </a:solidFill>
              </a:rPr>
              <a:t>-</a:t>
            </a:r>
            <a:endParaRPr lang="en-US" dirty="0">
              <a:solidFill>
                <a:prstClr val="black">
                  <a:lumMod val="75000"/>
                  <a:lumOff val="25000"/>
                </a:prstClr>
              </a:solidFill>
            </a:endParaRPr>
          </a:p>
          <a:p>
            <a:pPr lvl="0">
              <a:buClrTx/>
              <a:buFont typeface="Arial" panose="020B0604020202020204" pitchFamily="34" charset="0"/>
              <a:buChar char="•"/>
            </a:pPr>
            <a:endParaRPr lang="en-US" dirty="0"/>
          </a:p>
        </p:txBody>
      </p:sp>
    </p:spTree>
    <p:extLst>
      <p:ext uri="{BB962C8B-B14F-4D97-AF65-F5344CB8AC3E}">
        <p14:creationId xmlns:p14="http://schemas.microsoft.com/office/powerpoint/2010/main" val="287617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79" y="180118"/>
            <a:ext cx="6206789" cy="59393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555" y="180118"/>
            <a:ext cx="2887257" cy="5939314"/>
          </a:xfrm>
          <a:prstGeom prst="rect">
            <a:avLst/>
          </a:prstGeom>
        </p:spPr>
      </p:pic>
    </p:spTree>
    <p:extLst>
      <p:ext uri="{BB962C8B-B14F-4D97-AF65-F5344CB8AC3E}">
        <p14:creationId xmlns:p14="http://schemas.microsoft.com/office/powerpoint/2010/main" val="2371567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a:buClrTx/>
              <a:buFont typeface="Arial" panose="020B0604020202020204" pitchFamily="34" charset="0"/>
              <a:buChar char="•"/>
            </a:pPr>
            <a:r>
              <a:rPr lang="en-US" sz="2200" b="1" dirty="0">
                <a:solidFill>
                  <a:prstClr val="black">
                    <a:lumMod val="75000"/>
                    <a:lumOff val="25000"/>
                  </a:prstClr>
                </a:solidFill>
              </a:rPr>
              <a:t> </a:t>
            </a:r>
            <a:r>
              <a:rPr lang="en-US" sz="2200" b="1" dirty="0" smtClean="0">
                <a:solidFill>
                  <a:prstClr val="black">
                    <a:lumMod val="75000"/>
                    <a:lumOff val="25000"/>
                  </a:prstClr>
                </a:solidFill>
              </a:rPr>
              <a:t>For Drinking: </a:t>
            </a:r>
            <a:r>
              <a:rPr lang="en-US" sz="2200" dirty="0" smtClean="0">
                <a:solidFill>
                  <a:prstClr val="black">
                    <a:lumMod val="75000"/>
                    <a:lumOff val="25000"/>
                  </a:prstClr>
                </a:solidFill>
              </a:rPr>
              <a:t>59% of samples represent excellent water, 33.3% represent good water, and 7.7% represent poor water</a:t>
            </a:r>
            <a:endParaRPr lang="en-US" sz="2200" b="1" dirty="0" smtClean="0">
              <a:solidFill>
                <a:prstClr val="black">
                  <a:lumMod val="75000"/>
                  <a:lumOff val="25000"/>
                </a:prstClr>
              </a:solidFill>
            </a:endParaRPr>
          </a:p>
          <a:p>
            <a:pPr lvl="1">
              <a:buClrTx/>
              <a:buFont typeface="Arial" panose="020B0604020202020204" pitchFamily="34" charset="0"/>
              <a:buChar char="•"/>
            </a:pPr>
            <a:r>
              <a:rPr lang="en-US" dirty="0" smtClean="0">
                <a:solidFill>
                  <a:prstClr val="black">
                    <a:lumMod val="75000"/>
                    <a:lumOff val="25000"/>
                  </a:prstClr>
                </a:solidFill>
              </a:rPr>
              <a:t>Suitability is determined using the WQI (water quality index) technique</a:t>
            </a:r>
          </a:p>
          <a:p>
            <a:pPr lvl="1">
              <a:buClrTx/>
              <a:buFont typeface="Arial" panose="020B0604020202020204" pitchFamily="34" charset="0"/>
              <a:buChar char="•"/>
            </a:pPr>
            <a:r>
              <a:rPr lang="en-US" dirty="0" smtClean="0">
                <a:solidFill>
                  <a:prstClr val="black">
                    <a:lumMod val="75000"/>
                    <a:lumOff val="25000"/>
                  </a:prstClr>
                </a:solidFill>
              </a:rPr>
              <a:t>WQI is calculated by weighting certain variables based on their importance to drinking water and producing a rating that considers the influences on water quality in the area</a:t>
            </a:r>
          </a:p>
          <a:p>
            <a:pPr>
              <a:buClrTx/>
              <a:buFont typeface="Arial" panose="020B0604020202020204" pitchFamily="34" charset="0"/>
              <a:buChar char="•"/>
            </a:pPr>
            <a:r>
              <a:rPr lang="en-US" sz="2200" b="1" dirty="0" smtClean="0">
                <a:solidFill>
                  <a:prstClr val="black">
                    <a:lumMod val="75000"/>
                    <a:lumOff val="25000"/>
                  </a:prstClr>
                </a:solidFill>
              </a:rPr>
              <a:t> For Irrigation: </a:t>
            </a:r>
            <a:r>
              <a:rPr lang="en-US" sz="2200" dirty="0" smtClean="0">
                <a:solidFill>
                  <a:prstClr val="black">
                    <a:lumMod val="75000"/>
                    <a:lumOff val="25000"/>
                  </a:prstClr>
                </a:solidFill>
              </a:rPr>
              <a:t>69.2% suitable, 20.8% unsuitable </a:t>
            </a:r>
          </a:p>
          <a:p>
            <a:pPr lvl="1">
              <a:buClrTx/>
              <a:buFont typeface="Arial" panose="020B0604020202020204" pitchFamily="34" charset="0"/>
              <a:buChar char="•"/>
            </a:pPr>
            <a:r>
              <a:rPr lang="en-US" dirty="0" smtClean="0">
                <a:solidFill>
                  <a:prstClr val="black">
                    <a:lumMod val="75000"/>
                    <a:lumOff val="25000"/>
                  </a:prstClr>
                </a:solidFill>
              </a:rPr>
              <a:t>Suitability is determined using sodium adsorption ratio (SAR) and sodium percentage</a:t>
            </a:r>
            <a:endParaRPr lang="en-US" dirty="0" smtClean="0"/>
          </a:p>
          <a:p>
            <a:pPr lvl="1">
              <a:buClrTx/>
              <a:buFont typeface="Arial" panose="020B0604020202020204" pitchFamily="34" charset="0"/>
              <a:buChar char="•"/>
            </a:pPr>
            <a:r>
              <a:rPr lang="en-US" dirty="0" smtClean="0">
                <a:solidFill>
                  <a:prstClr val="black">
                    <a:lumMod val="75000"/>
                    <a:lumOff val="25000"/>
                  </a:prstClr>
                </a:solidFill>
              </a:rPr>
              <a:t>High SAR and Na% can increase compaction and decrease porosity in soils, undesirable for irrigation</a:t>
            </a:r>
          </a:p>
        </p:txBody>
      </p:sp>
    </p:spTree>
    <p:extLst>
      <p:ext uri="{BB962C8B-B14F-4D97-AF65-F5344CB8AC3E}">
        <p14:creationId xmlns:p14="http://schemas.microsoft.com/office/powerpoint/2010/main" val="191453165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Wisp</Template>
  <TotalTime>269</TotalTime>
  <Words>679</Words>
  <Application>Microsoft Office PowerPoint</Application>
  <PresentationFormat>Custom</PresentationFormat>
  <Paragraphs>59</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Droplet</vt:lpstr>
      <vt:lpstr>Retrospect</vt:lpstr>
      <vt:lpstr>Characteristics of groundwater in lokoja, Nigeria</vt:lpstr>
      <vt:lpstr>Overview</vt:lpstr>
      <vt:lpstr>Introduction</vt:lpstr>
      <vt:lpstr>Study Area</vt:lpstr>
      <vt:lpstr>Methods</vt:lpstr>
      <vt:lpstr>Sample Locations</vt:lpstr>
      <vt:lpstr>Results</vt:lpstr>
      <vt:lpstr>PowerPoint Presentation</vt:lpstr>
      <vt:lpstr>Conclusions</vt:lpstr>
      <vt:lpstr>Parting Note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Yeah No</dc:creator>
  <cp:lastModifiedBy>Nelson</cp:lastModifiedBy>
  <cp:revision>25</cp:revision>
  <dcterms:created xsi:type="dcterms:W3CDTF">2019-12-09T01:14:11Z</dcterms:created>
  <dcterms:modified xsi:type="dcterms:W3CDTF">2019-12-09T22:38:08Z</dcterms:modified>
</cp:coreProperties>
</file>