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1" r:id="rId7"/>
    <p:sldId id="262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AEB07D-45FD-3252-9D3A-BC4B7A2F22AD}" v="328" dt="2019-12-03T01:35:00.627"/>
    <p1510:client id="{160CA167-F821-A09C-9D11-313DB6BB2A39}" v="472" dt="2019-11-30T23:54:21.022"/>
    <p1510:client id="{1FF86B2C-E580-8F6C-7C5F-C30C4C36CAC7}" v="828" dt="2019-11-28T00:25:54.341"/>
    <p1510:client id="{708418AE-7D3D-0F9F-110D-D36ECC71F57D}" v="2074" dt="2019-11-30T05:23:39.389"/>
    <p1510:client id="{854E337D-31E5-1E10-84A6-6B1244BAEADC}" v="82" dt="2019-11-27T00:13:39.653"/>
    <p1510:client id="{D0D29A29-688B-CDDF-022C-58A9A5C87F8C}" v="114" dt="2019-12-06T01:24:53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66491" y="302853"/>
            <a:ext cx="9144000" cy="1596846"/>
          </a:xfrm>
        </p:spPr>
        <p:txBody>
          <a:bodyPr>
            <a:normAutofit fontScale="90000"/>
          </a:bodyPr>
          <a:lstStyle/>
          <a:p>
            <a:r>
              <a:rPr lang="en-US" sz="4000">
                <a:cs typeface="Calibri Light"/>
              </a:rPr>
              <a:t>Leaching Characteristics of Naturally Derived Toxic Elements in the </a:t>
            </a:r>
            <a:r>
              <a:rPr lang="en-US" sz="4000" dirty="0">
                <a:cs typeface="Calibri Light"/>
              </a:rPr>
              <a:t>Alluvial Marine Clay Layer Beneath Osaka Plain, Japan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849" y="2078038"/>
            <a:ext cx="9144000" cy="6924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Alex Kimball</a:t>
            </a:r>
            <a:endParaRPr lang="en-US" dirty="0"/>
          </a:p>
        </p:txBody>
      </p:sp>
      <p:pic>
        <p:nvPicPr>
          <p:cNvPr id="4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DDCD9851-577E-44D9-8F86-5D0305A998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2121" y="2497077"/>
            <a:ext cx="5852663" cy="437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FC61A-DBE6-497C-9917-C2918BA66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91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cs typeface="Calibri Light"/>
              </a:rPr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AC66E-4590-49A7-A230-78F93E3C9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379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Marine clay layer "Ma13" analyzed beneath Osaka Plain</a:t>
            </a:r>
            <a:endParaRPr lang="en-US" dirty="0">
              <a:cs typeface="Calibri"/>
            </a:endParaRPr>
          </a:p>
          <a:p>
            <a:pPr lvl="1">
              <a:lnSpc>
                <a:spcPct val="150000"/>
              </a:lnSpc>
            </a:pPr>
            <a:r>
              <a:rPr lang="en-US">
                <a:cs typeface="Calibri"/>
              </a:rPr>
              <a:t>0 to 25 meters deep. Groundwater present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Examining factors in groundwater pollution associated with excavated soil</a:t>
            </a:r>
            <a:endParaRPr lang="en-US"/>
          </a:p>
          <a:p>
            <a:pPr marL="0" indent="0">
              <a:lnSpc>
                <a:spcPct val="150000"/>
              </a:lnSpc>
              <a:buNone/>
            </a:pPr>
            <a:endParaRPr lang="en-US" dirty="0"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US" dirty="0">
              <a:cs typeface="Calibri"/>
            </a:endParaRPr>
          </a:p>
        </p:txBody>
      </p:sp>
      <p:pic>
        <p:nvPicPr>
          <p:cNvPr id="4" name="Picture 4" descr="A close up of a map&#10;&#10;Description generated with high confidence">
            <a:extLst>
              <a:ext uri="{FF2B5EF4-FFF2-40B4-BE49-F238E27FC236}">
                <a16:creationId xmlns:a16="http://schemas.microsoft.com/office/drawing/2014/main" id="{0C6DA531-9E47-4EDC-814E-8ED2103EBC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4689" y="3295562"/>
            <a:ext cx="5608248" cy="3559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75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D2669-38B7-481D-B3FF-76EDB6DA3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Abstract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405618-A4FC-446F-BEA6-522976705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>
                <a:ea typeface="+mn-lt"/>
                <a:cs typeface="+mn-lt"/>
              </a:rPr>
              <a:t>Concentrations of arsenic, lead, boron, chromium analyzed. Looking at potential detriment to health and age of samples</a:t>
            </a:r>
          </a:p>
          <a:p>
            <a:pPr>
              <a:lnSpc>
                <a:spcPct val="150000"/>
              </a:lnSpc>
            </a:pPr>
            <a:r>
              <a:rPr lang="en-US">
                <a:ea typeface="+mn-lt"/>
                <a:cs typeface="+mn-lt"/>
              </a:rPr>
              <a:t>"Fractions" of toxic elements compared to results of "sample batch leaching data"</a:t>
            </a:r>
          </a:p>
        </p:txBody>
      </p:sp>
    </p:spTree>
    <p:extLst>
      <p:ext uri="{BB962C8B-B14F-4D97-AF65-F5344CB8AC3E}">
        <p14:creationId xmlns:p14="http://schemas.microsoft.com/office/powerpoint/2010/main" val="4132819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924E-3AB8-493F-BE93-057E38AE2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DC3618-FF03-4A7C-A1E0-4A40FB64A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Clay and silt most abundant between 5 and 20 meters. Sand common between 0 and 6 meters and 19 and 25 meters.</a:t>
            </a:r>
          </a:p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"Single step partial extraction methods" allow quick analysis of presence of toxic elements and impact on humans if ingested</a:t>
            </a:r>
          </a:p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Aim is to determine long-term risks of pollutants from soils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0201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096E-EB47-4C05-B6B8-C5425C176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02EF6-6F79-4187-B62E-515FD9A04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Sediment samples cored using "thin-walled tube sampler," put into larger tube for chemical analysis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Sample packed with de-oxygenizer to prevent oxidation of minerals</a:t>
            </a:r>
          </a:p>
          <a:p>
            <a:pPr lvl="1">
              <a:lnSpc>
                <a:spcPct val="150000"/>
              </a:lnSpc>
            </a:pPr>
            <a:r>
              <a:rPr lang="en-US">
                <a:cs typeface="Calibri"/>
              </a:rPr>
              <a:t>Becomes difficult to assess if oxidation occurs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6993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090C-953A-48F8-BBD2-D041041B4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Methods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D0B198-630B-4777-BF81-91AE0E86B4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8042"/>
            <a:ext cx="10515600" cy="486892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>
                <a:ea typeface="+mn-lt"/>
                <a:cs typeface="+mn-lt"/>
              </a:rPr>
              <a:t>Refractive indices of volcanic samples determined with refractometer.</a:t>
            </a:r>
          </a:p>
          <a:p>
            <a:pPr lvl="1">
              <a:lnSpc>
                <a:spcPct val="150000"/>
              </a:lnSpc>
            </a:pPr>
            <a:r>
              <a:rPr lang="en-US">
                <a:ea typeface="+mn-lt"/>
                <a:cs typeface="+mn-lt"/>
              </a:rPr>
              <a:t>Allowed ages of sediments to be found</a:t>
            </a:r>
            <a:endParaRPr lang="en-US">
              <a:cs typeface="Calibri"/>
            </a:endParaRPr>
          </a:p>
          <a:p>
            <a:pPr marL="457200" lvl="1" indent="0">
              <a:lnSpc>
                <a:spcPct val="150000"/>
              </a:lnSpc>
              <a:buNone/>
            </a:pP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Bulk sediment chemical analyses, sequential chemical extraction experiment (SCEE) and batch leaching tests</a:t>
            </a:r>
          </a:p>
          <a:p>
            <a:pPr lvl="1"/>
            <a:r>
              <a:rPr lang="en-US">
                <a:ea typeface="+mn-lt"/>
                <a:cs typeface="+mn-lt"/>
              </a:rPr>
              <a:t>Bulk sediment analysis conducted through x-ray powder diffraction</a:t>
            </a:r>
          </a:p>
        </p:txBody>
      </p:sp>
    </p:spTree>
    <p:extLst>
      <p:ext uri="{BB962C8B-B14F-4D97-AF65-F5344CB8AC3E}">
        <p14:creationId xmlns:p14="http://schemas.microsoft.com/office/powerpoint/2010/main" val="1471599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131A7-E8E4-49E4-9260-A7F7761A8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09995-A45E-4C1E-BDF9-4DF4381D6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Refractive indices shows Kikai Caldera eruption 7,300 years ago</a:t>
            </a:r>
          </a:p>
          <a:p>
            <a:pPr lvl="1"/>
            <a:r>
              <a:rPr lang="en-US">
                <a:ea typeface="+mn-lt"/>
                <a:cs typeface="+mn-lt"/>
              </a:rPr>
              <a:t>Deposition in seawater began 7,000 years ago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  <a:p>
            <a:r>
              <a:rPr lang="en-US">
                <a:ea typeface="+mn-lt"/>
                <a:cs typeface="+mn-lt"/>
              </a:rPr>
              <a:t>Boron and Chromium: 25-75 ppm</a:t>
            </a:r>
            <a:endParaRPr lang="en-US"/>
          </a:p>
          <a:p>
            <a:r>
              <a:rPr lang="en-US">
                <a:ea typeface="+mn-lt"/>
                <a:cs typeface="+mn-lt"/>
              </a:rPr>
              <a:t>Lead: 18-28 ppm</a:t>
            </a:r>
          </a:p>
          <a:p>
            <a:r>
              <a:rPr lang="en-US">
                <a:ea typeface="+mn-lt"/>
                <a:cs typeface="+mn-lt"/>
              </a:rPr>
              <a:t>Arsenic: 5-12 ppm</a:t>
            </a:r>
          </a:p>
        </p:txBody>
      </p:sp>
    </p:spTree>
    <p:extLst>
      <p:ext uri="{BB962C8B-B14F-4D97-AF65-F5344CB8AC3E}">
        <p14:creationId xmlns:p14="http://schemas.microsoft.com/office/powerpoint/2010/main" val="1155141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94A2-9675-4EB5-B3DB-A64A6BA02A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Results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398F8-C274-4322-A2DC-2857CD9A3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200000"/>
              </a:lnSpc>
            </a:pPr>
            <a:r>
              <a:rPr lang="en-US">
                <a:cs typeface="Calibri"/>
              </a:rPr>
              <a:t>Boron water soluble. Derived from seawater</a:t>
            </a:r>
          </a:p>
          <a:p>
            <a:pPr>
              <a:lnSpc>
                <a:spcPct val="200000"/>
              </a:lnSpc>
            </a:pPr>
            <a:r>
              <a:rPr lang="en-US">
                <a:cs typeface="Calibri"/>
              </a:rPr>
              <a:t>Arsenic in sulfides indicates volcanic and hydrothermal activity</a:t>
            </a:r>
          </a:p>
          <a:p>
            <a:pPr>
              <a:lnSpc>
                <a:spcPct val="200000"/>
              </a:lnSpc>
            </a:pPr>
            <a:r>
              <a:rPr lang="en-US">
                <a:ea typeface="+mn-lt"/>
                <a:cs typeface="+mn-lt"/>
              </a:rPr>
              <a:t>0.1 vs. 0.45 micrometer filter for lead in groundwater</a:t>
            </a:r>
          </a:p>
          <a:p>
            <a:pPr marL="0" indent="0">
              <a:lnSpc>
                <a:spcPct val="200000"/>
              </a:lnSpc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4009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DD02A-E135-46F3-A0D8-FDAC99FAC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cs typeface="Calibri Light"/>
              </a:rPr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31D2B-978C-4693-B52E-4E08BECCC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Concentrations much higher in experimental solutions compared to standard limits</a:t>
            </a:r>
            <a:endParaRPr lang="en-US"/>
          </a:p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Leaching of Pb, As and B should be "accelerated"</a:t>
            </a:r>
            <a:endParaRPr lang="en-US" dirty="0"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>
                <a:cs typeface="Calibri"/>
              </a:rPr>
              <a:t>Effect on health of groundwater soluble elements has been "underestimated"</a:t>
            </a:r>
          </a:p>
          <a:p>
            <a:pPr lvl="1">
              <a:lnSpc>
                <a:spcPct val="150000"/>
              </a:lnSpc>
            </a:pPr>
            <a:r>
              <a:rPr lang="en-US">
                <a:cs typeface="Calibri"/>
              </a:rPr>
              <a:t>Need 0.1 micrometer width filter for drinking water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9770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Leaching Characteristics of Naturally Derived Toxic Elements in the Alluvial Marine Clay Layer Beneath Osaka Plain, Japan</vt:lpstr>
      <vt:lpstr>Abstract</vt:lpstr>
      <vt:lpstr>Abstract Continued</vt:lpstr>
      <vt:lpstr>Introduction</vt:lpstr>
      <vt:lpstr>Methods</vt:lpstr>
      <vt:lpstr>Methods Continued</vt:lpstr>
      <vt:lpstr>Results</vt:lpstr>
      <vt:lpstr>Results Continued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526</cp:revision>
  <dcterms:created xsi:type="dcterms:W3CDTF">2019-11-27T00:03:07Z</dcterms:created>
  <dcterms:modified xsi:type="dcterms:W3CDTF">2019-12-06T17:37:44Z</dcterms:modified>
</cp:coreProperties>
</file>