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6" d="100"/>
          <a:sy n="86" d="100"/>
        </p:scale>
        <p:origin x="-994" y="-32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A423BF71-38B7-8642-BFCE-EDAE9BD0CBAF}" type="datetimeFigureOut">
              <a:rPr lang="en-US" smtClean="0"/>
              <a:t>12/06/2019</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8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CD8A92E-5FF9-8143-81B3-CCB531513398}" type="datetimeFigureOut">
              <a:rPr lang="en-US" smtClean="0"/>
              <a:t>12/06/2019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384142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CD8A92E-5FF9-8143-81B3-CCB531513398}" type="datetimeFigureOut">
              <a:rPr lang="en-US" smtClean="0"/>
              <a:t>12/06/2019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9958239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CD8A92E-5FF9-8143-81B3-CCB531513398}" type="datetimeFigureOut">
              <a:rPr lang="en-US" smtClean="0"/>
              <a:t>12/06/2019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6704776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D8A92E-5FF9-8143-81B3-CCB531513398}" type="datetimeFigureOut">
              <a:rPr lang="en-US" smtClean="0"/>
              <a:t>12/06/2019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109681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D8A92E-5FF9-8143-81B3-CCB531513398}" type="datetimeFigureOut">
              <a:rPr lang="en-US" smtClean="0"/>
              <a:t>12/06/2019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639302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CD8A92E-5FF9-8143-81B3-CCB531513398}" type="datetimeFigureOut">
              <a:rPr lang="en-US" smtClean="0"/>
              <a:t>12/06/2019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96767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smtClean="0"/>
              <a:t>12/06/2019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0204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smtClean="0"/>
              <a:t>12/06/2019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041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smtClean="0"/>
              <a:t>12/06/2019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317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smtClean="0"/>
              <a:t>12/06/2019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5935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smtClean="0"/>
              <a:t>12/06/2019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75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smtClean="0"/>
              <a:t>12/06/2019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789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smtClean="0"/>
              <a:t>12/06/2019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556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smtClean="0"/>
              <a:t>12/06/2019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746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smtClean="0"/>
              <a:t>12/06/2019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079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6A7B589-FD4B-7E46-869A-CBADC5FC564E}" type="datetimeFigureOut">
              <a:rPr lang="en-US" smtClean="0"/>
              <a:t>12/06/2019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995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CD8A92E-5FF9-8143-81B3-CCB531513398}" type="datetimeFigureOut">
              <a:rPr lang="en-US" smtClean="0"/>
              <a:t>12/06/2019</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959337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gate.net/figure/Examples-of-organochlorine-pesticides-associated-with-endocrine-disruption_fig2_228702441" TargetMode="External"/><Relationship Id="rId2" Type="http://schemas.openxmlformats.org/officeDocument/2006/relationships/hyperlink" Target="http://pakagrifarming.blogspot.com/2013/08/88-organochlorines-history-use-and-toxicity.html" TargetMode="External"/><Relationship Id="rId1" Type="http://schemas.openxmlformats.org/officeDocument/2006/relationships/slideLayout" Target="../slideLayouts/slideLayout2.xml"/><Relationship Id="rId5" Type="http://schemas.openxmlformats.org/officeDocument/2006/relationships/hyperlink" Target="http://faculty.uml.edu/nelson_eby/89.315/Professional%20Papers/Jorfi2019_ArticleDistributionAndHealthRiskAsses.pdf" TargetMode="External"/><Relationship Id="rId4" Type="http://schemas.openxmlformats.org/officeDocument/2006/relationships/hyperlink" Target="http://trip-suggest.com/iran/Khuzestan/kurshar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33400"/>
            <a:ext cx="4089400" cy="4964007"/>
          </a:xfrm>
        </p:spPr>
        <p:txBody>
          <a:bodyPr>
            <a:noAutofit/>
          </a:bodyPr>
          <a:lstStyle/>
          <a:p>
            <a:r>
              <a:rPr lang="en-US" sz="4000" dirty="0" smtClean="0">
                <a:latin typeface="Times New Roman" panose="02020603050405020304" pitchFamily="18" charset="0"/>
                <a:cs typeface="Times New Roman" panose="02020603050405020304" pitchFamily="18" charset="0"/>
              </a:rPr>
              <a:t>Distribution and Health Risk Assessment of Organochlorine Pesticides in Agricultural Soils of the </a:t>
            </a:r>
            <a:r>
              <a:rPr lang="en-US" sz="4000" dirty="0" err="1" smtClean="0">
                <a:latin typeface="Times New Roman" panose="02020603050405020304" pitchFamily="18" charset="0"/>
                <a:cs typeface="Times New Roman" panose="02020603050405020304" pitchFamily="18" charset="0"/>
              </a:rPr>
              <a:t>Aghili</a:t>
            </a:r>
            <a:r>
              <a:rPr lang="en-US" sz="4000" dirty="0" smtClean="0">
                <a:latin typeface="Times New Roman" panose="02020603050405020304" pitchFamily="18" charset="0"/>
                <a:cs typeface="Times New Roman" panose="02020603050405020304" pitchFamily="18" charset="0"/>
              </a:rPr>
              <a:t> Plain, Southwest Iran</a:t>
            </a:r>
            <a:endParaRPr lang="en-US" sz="40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865170" y="5624407"/>
            <a:ext cx="2474378" cy="386927"/>
          </a:xfrm>
        </p:spPr>
        <p:txBody>
          <a:bodyPr>
            <a:noAutofit/>
          </a:bodyPr>
          <a:lstStyle/>
          <a:p>
            <a:r>
              <a:rPr lang="en-US" sz="1800" dirty="0" smtClean="0">
                <a:latin typeface="Times New Roman" panose="02020603050405020304" pitchFamily="18" charset="0"/>
                <a:cs typeface="Times New Roman" panose="02020603050405020304" pitchFamily="18" charset="0"/>
              </a:rPr>
              <a:t>By Brennan Masucci</a:t>
            </a:r>
            <a:endParaRPr lang="en-US" sz="18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5617114" y="1679931"/>
            <a:ext cx="5524362" cy="4137939"/>
          </a:xfrm>
          <a:prstGeom prst="rect">
            <a:avLst/>
          </a:prstGeom>
          <a:ln w="12700">
            <a:solidFill>
              <a:schemeClr val="tx1"/>
            </a:solidFill>
          </a:ln>
        </p:spPr>
      </p:pic>
    </p:spTree>
    <p:extLst>
      <p:ext uri="{BB962C8B-B14F-4D97-AF65-F5344CB8AC3E}">
        <p14:creationId xmlns:p14="http://schemas.microsoft.com/office/powerpoint/2010/main" val="2836713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221" y="405384"/>
            <a:ext cx="2697480" cy="1331976"/>
          </a:xfrm>
        </p:spPr>
        <p:txBody>
          <a:bodyPr>
            <a:normAutofit/>
          </a:bodyPr>
          <a:lstStyle/>
          <a:p>
            <a:r>
              <a:rPr lang="en-US" sz="4000" dirty="0" smtClean="0">
                <a:latin typeface="Times New Roman" panose="02020603050405020304" pitchFamily="18" charset="0"/>
                <a:cs typeface="Times New Roman" panose="02020603050405020304" pitchFamily="18" charset="0"/>
              </a:rPr>
              <a:t>Background Information</a:t>
            </a:r>
            <a:endParaRPr lang="en-US" sz="40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526849" y="1837944"/>
            <a:ext cx="4078224" cy="4483608"/>
          </a:xfrm>
        </p:spPr>
        <p:txBody>
          <a:bodyPr>
            <a:normAutofit fontScale="92500" lnSpcReduction="10000"/>
          </a:bodyPr>
          <a:lstStyle/>
          <a:p>
            <a:pPr marL="285750" indent="-285750">
              <a:buFont typeface="Times New Roman" panose="02020603050405020304" pitchFamily="18" charset="0"/>
              <a:buChar char="►"/>
            </a:pPr>
            <a:r>
              <a:rPr lang="en-US" sz="1900" dirty="0">
                <a:latin typeface="Times New Roman" panose="02020603050405020304" pitchFamily="18" charset="0"/>
                <a:cs typeface="Times New Roman" panose="02020603050405020304" pitchFamily="18" charset="0"/>
              </a:rPr>
              <a:t>Organochlorine pesticides (OCPs) are a group of persistent man-made chemicals that are extremely harmful to humans and wildlife. </a:t>
            </a:r>
          </a:p>
          <a:p>
            <a:pPr marL="285750" indent="-285750">
              <a:buFont typeface="Times New Roman" panose="02020603050405020304" pitchFamily="18" charset="0"/>
              <a:buChar char="►"/>
            </a:pPr>
            <a:r>
              <a:rPr lang="en-US" sz="1900" dirty="0" smtClean="0">
                <a:latin typeface="Times New Roman" panose="02020603050405020304" pitchFamily="18" charset="0"/>
                <a:cs typeface="Times New Roman" panose="02020603050405020304" pitchFamily="18" charset="0"/>
              </a:rPr>
              <a:t>OCPs </a:t>
            </a:r>
            <a:r>
              <a:rPr lang="en-US" sz="1900" dirty="0">
                <a:latin typeface="Times New Roman" panose="02020603050405020304" pitchFamily="18" charset="0"/>
                <a:cs typeface="Times New Roman" panose="02020603050405020304" pitchFamily="18" charset="0"/>
              </a:rPr>
              <a:t>are strongly retained by soil due to their insolubility in water. Therefore, they decompose through environmental factors into more complex and toxic compounds. </a:t>
            </a:r>
          </a:p>
          <a:p>
            <a:pPr marL="285750" indent="-285750">
              <a:buFont typeface="Times New Roman" panose="02020603050405020304" pitchFamily="18" charset="0"/>
              <a:buChar char="►"/>
            </a:pPr>
            <a:r>
              <a:rPr lang="en-US" sz="1900" dirty="0">
                <a:latin typeface="Times New Roman" panose="02020603050405020304" pitchFamily="18" charset="0"/>
                <a:cs typeface="Times New Roman" panose="02020603050405020304" pitchFamily="18" charset="0"/>
              </a:rPr>
              <a:t>The </a:t>
            </a:r>
            <a:r>
              <a:rPr lang="en-US" sz="1900" dirty="0" err="1">
                <a:latin typeface="Times New Roman" panose="02020603050405020304" pitchFamily="18" charset="0"/>
                <a:cs typeface="Times New Roman" panose="02020603050405020304" pitchFamily="18" charset="0"/>
              </a:rPr>
              <a:t>Aghili</a:t>
            </a:r>
            <a:r>
              <a:rPr lang="en-US" sz="1900" dirty="0">
                <a:latin typeface="Times New Roman" panose="02020603050405020304" pitchFamily="18" charset="0"/>
                <a:cs typeface="Times New Roman" panose="02020603050405020304" pitchFamily="18" charset="0"/>
              </a:rPr>
              <a:t> Plain is one of the most important agricultural centers in Khuzestan province, southwest of Iran. Some industries located on the plain include paper and pulp manufacturing, metallurgical industries, and cane factories. </a:t>
            </a:r>
          </a:p>
          <a:p>
            <a:pPr marL="285750" indent="-285750">
              <a:buFont typeface="Times New Roman" panose="02020603050405020304" pitchFamily="18" charset="0"/>
              <a:buChar char="►"/>
            </a:pPr>
            <a:endParaRPr lang="en-US" dirty="0"/>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7508" y="3564526"/>
            <a:ext cx="5054940" cy="275702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5387508" y="505968"/>
            <a:ext cx="5054940" cy="2823903"/>
          </a:xfrm>
          <a:prstGeom prst="rect">
            <a:avLst/>
          </a:prstGeom>
          <a:ln w="12700">
            <a:solidFill>
              <a:schemeClr val="tx1"/>
            </a:solidFill>
          </a:ln>
        </p:spPr>
      </p:pic>
    </p:spTree>
    <p:extLst>
      <p:ext uri="{BB962C8B-B14F-4D97-AF65-F5344CB8AC3E}">
        <p14:creationId xmlns:p14="http://schemas.microsoft.com/office/powerpoint/2010/main" val="3558260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anose="02020603050405020304" pitchFamily="18" charset="0"/>
                <a:cs typeface="Times New Roman" panose="02020603050405020304" pitchFamily="18" charset="0"/>
              </a:rPr>
              <a:t>Goal of Scientific Study</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a:bodyPr>
          <a:lstStyle/>
          <a:p>
            <a:r>
              <a:rPr lang="en-US" sz="1800" dirty="0" smtClean="0">
                <a:latin typeface="Times New Roman" panose="02020603050405020304" pitchFamily="18" charset="0"/>
                <a:cs typeface="Times New Roman" panose="02020603050405020304" pitchFamily="18" charset="0"/>
              </a:rPr>
              <a:t>Soil samples (55) were collected from the </a:t>
            </a:r>
            <a:r>
              <a:rPr lang="en-US" sz="1800" dirty="0" err="1" smtClean="0">
                <a:latin typeface="Times New Roman" panose="02020603050405020304" pitchFamily="18" charset="0"/>
                <a:cs typeface="Times New Roman" panose="02020603050405020304" pitchFamily="18" charset="0"/>
              </a:rPr>
              <a:t>Aghili</a:t>
            </a:r>
            <a:r>
              <a:rPr lang="en-US" sz="1800" dirty="0" smtClean="0">
                <a:latin typeface="Times New Roman" panose="02020603050405020304" pitchFamily="18" charset="0"/>
                <a:cs typeface="Times New Roman" panose="02020603050405020304" pitchFamily="18" charset="0"/>
              </a:rPr>
              <a:t> plain and analyzed for 20 different OCPs with the goal of determining contamination profiles, spatial distribution, influencing factors, and carcinogenic risks. </a:t>
            </a:r>
            <a:endParaRPr lang="en-US" sz="1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042256" y="2603500"/>
            <a:ext cx="5667391" cy="3928943"/>
          </a:xfrm>
          <a:prstGeom prst="rect">
            <a:avLst/>
          </a:prstGeom>
          <a:ln w="12700">
            <a:solidFill>
              <a:schemeClr val="tx1"/>
            </a:solidFill>
          </a:ln>
        </p:spPr>
      </p:pic>
    </p:spTree>
    <p:extLst>
      <p:ext uri="{BB962C8B-B14F-4D97-AF65-F5344CB8AC3E}">
        <p14:creationId xmlns:p14="http://schemas.microsoft.com/office/powerpoint/2010/main" val="367157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821" y="466344"/>
            <a:ext cx="4050792" cy="1380744"/>
          </a:xfrm>
        </p:spPr>
        <p:txBody>
          <a:bodyPr>
            <a:normAutofit/>
          </a:bodyPr>
          <a:lstStyle/>
          <a:p>
            <a:pPr algn="ctr"/>
            <a:r>
              <a:rPr lang="en-US" sz="4000" dirty="0" smtClean="0">
                <a:latin typeface="Times New Roman" panose="02020603050405020304" pitchFamily="18" charset="0"/>
                <a:cs typeface="Times New Roman" panose="02020603050405020304" pitchFamily="18" charset="0"/>
              </a:rPr>
              <a:t>Procedure and Analytical Tests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35426" y="1452879"/>
            <a:ext cx="5190065" cy="4572000"/>
          </a:xfrm>
        </p:spPr>
        <p:txBody>
          <a:bodyPr>
            <a:normAutofit/>
          </a:bodyPr>
          <a:lstStyle/>
          <a:p>
            <a:endParaRPr lang="en-US" sz="1800" dirty="0" smtClean="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526138" y="1847088"/>
            <a:ext cx="4128158" cy="4498848"/>
          </a:xfrm>
        </p:spPr>
        <p:txBody>
          <a:bodyPr>
            <a:noAutofit/>
          </a:bodyPr>
          <a:lstStyle/>
          <a:p>
            <a:pPr marL="285750" indent="-285750">
              <a:buFont typeface="Times New Roman" panose="02020603050405020304" pitchFamily="18" charset="0"/>
              <a:buChar char="►"/>
            </a:pPr>
            <a:r>
              <a:rPr lang="en-US" sz="1600" dirty="0">
                <a:latin typeface="Times New Roman" panose="02020603050405020304" pitchFamily="18" charset="0"/>
                <a:cs typeface="Times New Roman" panose="02020603050405020304" pitchFamily="18" charset="0"/>
              </a:rPr>
              <a:t>Soil samples collected from the </a:t>
            </a:r>
            <a:r>
              <a:rPr lang="en-US" sz="1600" dirty="0" err="1">
                <a:latin typeface="Times New Roman" panose="02020603050405020304" pitchFamily="18" charset="0"/>
                <a:cs typeface="Times New Roman" panose="02020603050405020304" pitchFamily="18" charset="0"/>
              </a:rPr>
              <a:t>Aghili</a:t>
            </a:r>
            <a:r>
              <a:rPr lang="en-US" sz="1600" dirty="0">
                <a:latin typeface="Times New Roman" panose="02020603050405020304" pitchFamily="18" charset="0"/>
                <a:cs typeface="Times New Roman" panose="02020603050405020304" pitchFamily="18" charset="0"/>
              </a:rPr>
              <a:t> plain.</a:t>
            </a:r>
          </a:p>
          <a:p>
            <a:pPr marL="285750" indent="-285750">
              <a:buFont typeface="Times New Roman" panose="02020603050405020304" pitchFamily="18" charset="0"/>
              <a:buChar char="►"/>
            </a:pPr>
            <a:r>
              <a:rPr lang="en-US" sz="1600" dirty="0">
                <a:latin typeface="Times New Roman" panose="02020603050405020304" pitchFamily="18" charset="0"/>
                <a:cs typeface="Times New Roman" panose="02020603050405020304" pitchFamily="18" charset="0"/>
              </a:rPr>
              <a:t>The samples where analyzed qualitatively and quantitatively using analytical grade instruments and materials. </a:t>
            </a:r>
          </a:p>
          <a:p>
            <a:pPr marL="285750" indent="-285750">
              <a:buFont typeface="Times New Roman" panose="02020603050405020304" pitchFamily="18" charset="0"/>
              <a:buChar char="►"/>
            </a:pPr>
            <a:r>
              <a:rPr lang="en-US" sz="1600" dirty="0">
                <a:latin typeface="Times New Roman" panose="02020603050405020304" pitchFamily="18" charset="0"/>
                <a:cs typeface="Times New Roman" panose="02020603050405020304" pitchFamily="18" charset="0"/>
              </a:rPr>
              <a:t>Extraction and analysis of soil samples. </a:t>
            </a:r>
            <a:endParaRPr lang="en-US" sz="1600" dirty="0" smtClean="0">
              <a:latin typeface="Times New Roman" panose="02020603050405020304" pitchFamily="18" charset="0"/>
              <a:cs typeface="Times New Roman" panose="02020603050405020304" pitchFamily="18" charset="0"/>
            </a:endParaRPr>
          </a:p>
          <a:p>
            <a:pPr marL="285750" indent="-285750">
              <a:buFont typeface="Times New Roman" panose="02020603050405020304" pitchFamily="18" charset="0"/>
              <a:buChar char="►"/>
            </a:pPr>
            <a:r>
              <a:rPr lang="en-US" sz="1600" dirty="0" smtClean="0">
                <a:latin typeface="Times New Roman" panose="02020603050405020304" pitchFamily="18" charset="0"/>
                <a:cs typeface="Times New Roman" panose="02020603050405020304" pitchFamily="18" charset="0"/>
              </a:rPr>
              <a:t>Soils </a:t>
            </a:r>
            <a:r>
              <a:rPr lang="en-US" sz="1600" dirty="0">
                <a:latin typeface="Times New Roman" panose="02020603050405020304" pitchFamily="18" charset="0"/>
                <a:cs typeface="Times New Roman" panose="02020603050405020304" pitchFamily="18" charset="0"/>
              </a:rPr>
              <a:t>were tested for size distribution of soil particles, electrical conductivity (EC), and acidity (pH</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marL="285750" indent="-285750">
              <a:buFont typeface="Times New Roman" panose="02020603050405020304" pitchFamily="18" charset="0"/>
              <a:buChar char="►"/>
            </a:pPr>
            <a:r>
              <a:rPr lang="en-US" sz="1600" dirty="0">
                <a:latin typeface="Times New Roman" panose="02020603050405020304" pitchFamily="18" charset="0"/>
                <a:cs typeface="Times New Roman" panose="02020603050405020304" pitchFamily="18" charset="0"/>
              </a:rPr>
              <a:t>Samples were tested for quality control and quality assurance. Followed by a statistical analysis of original concentration data, and correlation among OPCs. These values were related to the detection limit of standard analytical grade materials/samples. Lastly, a risk assessment was done with the given equations. </a:t>
            </a:r>
          </a:p>
          <a:p>
            <a:pPr marL="285750" indent="-285750">
              <a:buFont typeface="Times New Roman" panose="02020603050405020304" pitchFamily="18" charset="0"/>
              <a:buChar char="►"/>
            </a:pPr>
            <a:endParaRPr lang="en-US" sz="900" dirty="0"/>
          </a:p>
        </p:txBody>
      </p:sp>
      <p:sp>
        <p:nvSpPr>
          <p:cNvPr id="5" name="TextBox 4"/>
          <p:cNvSpPr txBox="1"/>
          <p:nvPr/>
        </p:nvSpPr>
        <p:spPr>
          <a:xfrm>
            <a:off x="4919472" y="1215111"/>
            <a:ext cx="7114032" cy="5047536"/>
          </a:xfrm>
          <a:prstGeom prst="rect">
            <a:avLst/>
          </a:prstGeom>
          <a:noFill/>
          <a:ln w="12700">
            <a:solidFill>
              <a:schemeClr val="tx1"/>
            </a:solidFill>
          </a:ln>
          <a:effectLst/>
        </p:spPr>
        <p:txBody>
          <a:bodyPr wrap="square" rtlCol="0">
            <a:spAutoFit/>
          </a:bodyPr>
          <a:lstStyle/>
          <a:p>
            <a:r>
              <a:rPr lang="en-US" sz="1400" dirty="0" err="1" smtClean="0">
                <a:latin typeface="Times New Roman" panose="02020603050405020304" pitchFamily="18" charset="0"/>
                <a:cs typeface="Times New Roman" panose="02020603050405020304" pitchFamily="18" charset="0"/>
              </a:rPr>
              <a:t>ILCR</a:t>
            </a:r>
            <a:r>
              <a:rPr lang="en-US" sz="1400" baseline="-25000" dirty="0" err="1" smtClean="0">
                <a:latin typeface="Times New Roman" panose="02020603050405020304" pitchFamily="18" charset="0"/>
                <a:cs typeface="Times New Roman" panose="02020603050405020304" pitchFamily="18" charset="0"/>
              </a:rPr>
              <a:t>ingest</a:t>
            </a:r>
            <a:r>
              <a:rPr lang="en-US" sz="1400" baseline="-250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C</a:t>
            </a:r>
            <a:r>
              <a:rPr lang="en-US" sz="1400" baseline="-25000" dirty="0" err="1" smtClean="0">
                <a:latin typeface="Times New Roman" panose="02020603050405020304" pitchFamily="18" charset="0"/>
                <a:cs typeface="Times New Roman" panose="02020603050405020304" pitchFamily="18" charset="0"/>
              </a:rPr>
              <a:t>Soil</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IngR</a:t>
            </a:r>
            <a:r>
              <a:rPr lang="en-US" sz="1400" dirty="0">
                <a:latin typeface="Times New Roman" panose="02020603050405020304" pitchFamily="18" charset="0"/>
                <a:cs typeface="Times New Roman" panose="02020603050405020304" pitchFamily="18" charset="0"/>
              </a:rPr>
              <a:t> × EF × </a:t>
            </a:r>
            <a:r>
              <a:rPr lang="en-US" sz="1400" dirty="0" smtClean="0">
                <a:latin typeface="Times New Roman" panose="02020603050405020304" pitchFamily="18" charset="0"/>
                <a:cs typeface="Times New Roman" panose="02020603050405020304" pitchFamily="18" charset="0"/>
              </a:rPr>
              <a:t>ED)/(BW </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AT))× </a:t>
            </a:r>
            <a:r>
              <a:rPr lang="en-US" sz="1400" dirty="0" err="1" smtClean="0">
                <a:latin typeface="Times New Roman" panose="02020603050405020304" pitchFamily="18" charset="0"/>
                <a:cs typeface="Times New Roman" panose="02020603050405020304" pitchFamily="18" charset="0"/>
              </a:rPr>
              <a:t>CSF</a:t>
            </a:r>
            <a:r>
              <a:rPr lang="en-US" sz="1400" baseline="-25000" dirty="0" err="1" smtClean="0">
                <a:latin typeface="Times New Roman" panose="02020603050405020304" pitchFamily="18" charset="0"/>
                <a:cs typeface="Times New Roman" panose="02020603050405020304" pitchFamily="18" charset="0"/>
              </a:rPr>
              <a:t>oral</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CF,</a:t>
            </a:r>
          </a:p>
          <a:p>
            <a:endParaRPr lang="en-US" sz="1400" dirty="0" smtClean="0">
              <a:latin typeface="Times New Roman" panose="02020603050405020304" pitchFamily="18" charset="0"/>
              <a:cs typeface="Times New Roman" panose="02020603050405020304" pitchFamily="18" charset="0"/>
            </a:endParaRPr>
          </a:p>
          <a:p>
            <a:r>
              <a:rPr lang="en-US" sz="1400" dirty="0" err="1" smtClean="0">
                <a:latin typeface="Times New Roman" panose="02020603050405020304" pitchFamily="18" charset="0"/>
                <a:cs typeface="Times New Roman" panose="02020603050405020304" pitchFamily="18" charset="0"/>
              </a:rPr>
              <a:t>ILCR</a:t>
            </a:r>
            <a:r>
              <a:rPr lang="en-US" sz="1400" baseline="-25000" dirty="0" err="1" smtClean="0">
                <a:latin typeface="Times New Roman" panose="02020603050405020304" pitchFamily="18" charset="0"/>
                <a:cs typeface="Times New Roman" panose="02020603050405020304" pitchFamily="18" charset="0"/>
              </a:rPr>
              <a:t>dermal</a:t>
            </a:r>
            <a:r>
              <a:rPr lang="en-US" sz="1400" baseline="-250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C</a:t>
            </a:r>
            <a:r>
              <a:rPr lang="en-US" sz="1400" baseline="-25000" dirty="0" err="1" smtClean="0">
                <a:latin typeface="Times New Roman" panose="02020603050405020304" pitchFamily="18" charset="0"/>
                <a:cs typeface="Times New Roman" panose="02020603050405020304" pitchFamily="18" charset="0"/>
              </a:rPr>
              <a:t>Soil</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SA × FE × </a:t>
            </a:r>
            <a:r>
              <a:rPr lang="en-US" sz="1400" i="1" dirty="0" err="1" smtClean="0">
                <a:latin typeface="Times New Roman" panose="02020603050405020304" pitchFamily="18" charset="0"/>
                <a:cs typeface="Times New Roman" panose="02020603050405020304" pitchFamily="18" charset="0"/>
              </a:rPr>
              <a:t>A</a:t>
            </a:r>
            <a:r>
              <a:rPr lang="en-US" sz="1400" dirty="0" err="1" smtClean="0">
                <a:latin typeface="Times New Roman" panose="02020603050405020304" pitchFamily="18" charset="0"/>
                <a:cs typeface="Times New Roman" panose="02020603050405020304" pitchFamily="18" charset="0"/>
              </a:rPr>
              <a:t>F</a:t>
            </a:r>
            <a:r>
              <a:rPr lang="en-US" sz="1400" baseline="-25000" dirty="0" err="1" smtClean="0">
                <a:latin typeface="Times New Roman" panose="02020603050405020304" pitchFamily="18" charset="0"/>
                <a:cs typeface="Times New Roman" panose="02020603050405020304" pitchFamily="18" charset="0"/>
              </a:rPr>
              <a:t>Soil</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ABS × EF × </a:t>
            </a:r>
            <a:r>
              <a:rPr lang="en-US" sz="1400" dirty="0" smtClean="0">
                <a:latin typeface="Times New Roman" panose="02020603050405020304" pitchFamily="18" charset="0"/>
                <a:cs typeface="Times New Roman" panose="02020603050405020304" pitchFamily="18" charset="0"/>
              </a:rPr>
              <a:t>ED)/(BW </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AT)</a:t>
            </a:r>
            <a:r>
              <a:rPr lang="en-US" sz="1400" dirty="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CF × </a:t>
            </a:r>
            <a:r>
              <a:rPr lang="en-US" sz="1400" dirty="0" err="1" smtClean="0">
                <a:latin typeface="Times New Roman" panose="02020603050405020304" pitchFamily="18" charset="0"/>
                <a:cs typeface="Times New Roman" panose="02020603050405020304" pitchFamily="18" charset="0"/>
              </a:rPr>
              <a:t>CSF</a:t>
            </a:r>
            <a:r>
              <a:rPr lang="en-US" sz="1400" baseline="-25000" dirty="0" err="1" smtClean="0">
                <a:latin typeface="Times New Roman" panose="02020603050405020304" pitchFamily="18" charset="0"/>
                <a:cs typeface="Times New Roman" panose="02020603050405020304" pitchFamily="18" charset="0"/>
              </a:rPr>
              <a:t>oral</a:t>
            </a:r>
            <a:r>
              <a:rPr lang="en-US" sz="1400" dirty="0" smtClean="0">
                <a:latin typeface="Times New Roman" panose="02020603050405020304" pitchFamily="18" charset="0"/>
                <a:cs typeface="Times New Roman" panose="02020603050405020304" pitchFamily="18" charset="0"/>
              </a:rPr>
              <a:t>× ABS</a:t>
            </a:r>
            <a:r>
              <a:rPr lang="en-US" sz="1400" baseline="-25000" dirty="0" smtClean="0">
                <a:latin typeface="Times New Roman" panose="02020603050405020304" pitchFamily="18" charset="0"/>
                <a:cs typeface="Times New Roman" panose="02020603050405020304" pitchFamily="18" charset="0"/>
              </a:rPr>
              <a:t>GI</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r>
              <a:rPr lang="en-US" sz="1400" dirty="0" err="1" smtClean="0">
                <a:latin typeface="Times New Roman" panose="02020603050405020304" pitchFamily="18" charset="0"/>
                <a:cs typeface="Times New Roman" panose="02020603050405020304" pitchFamily="18" charset="0"/>
              </a:rPr>
              <a:t>ILCR</a:t>
            </a:r>
            <a:r>
              <a:rPr lang="en-US" sz="1400" baseline="-25000" dirty="0" err="1" smtClean="0">
                <a:latin typeface="Times New Roman" panose="02020603050405020304" pitchFamily="18" charset="0"/>
                <a:cs typeface="Times New Roman" panose="02020603050405020304" pitchFamily="18" charset="0"/>
              </a:rPr>
              <a:t>inhale</a:t>
            </a:r>
            <a:r>
              <a:rPr lang="en-US" sz="1400" baseline="-250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i="1" dirty="0" err="1" smtClean="0">
                <a:latin typeface="Times New Roman" panose="02020603050405020304" pitchFamily="18" charset="0"/>
                <a:cs typeface="Times New Roman" panose="02020603050405020304" pitchFamily="18" charset="0"/>
              </a:rPr>
              <a:t>C</a:t>
            </a:r>
            <a:r>
              <a:rPr lang="en-US" sz="1400" dirty="0" err="1" smtClean="0">
                <a:latin typeface="Times New Roman" panose="02020603050405020304" pitchFamily="18" charset="0"/>
                <a:cs typeface="Times New Roman" panose="02020603050405020304" pitchFamily="18" charset="0"/>
              </a:rPr>
              <a:t>Soil</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InhR</a:t>
            </a:r>
            <a:r>
              <a:rPr lang="en-US" sz="1400" dirty="0">
                <a:latin typeface="Times New Roman" panose="02020603050405020304" pitchFamily="18" charset="0"/>
                <a:cs typeface="Times New Roman" panose="02020603050405020304" pitchFamily="18" charset="0"/>
              </a:rPr>
              <a:t> × </a:t>
            </a:r>
            <a:r>
              <a:rPr lang="en-US" sz="1400" dirty="0" err="1" smtClean="0">
                <a:latin typeface="Times New Roman" panose="02020603050405020304" pitchFamily="18" charset="0"/>
                <a:cs typeface="Times New Roman" panose="02020603050405020304" pitchFamily="18" charset="0"/>
              </a:rPr>
              <a:t>AF</a:t>
            </a:r>
            <a:r>
              <a:rPr lang="en-US" sz="1400" baseline="-25000" dirty="0" err="1" smtClean="0">
                <a:latin typeface="Times New Roman" panose="02020603050405020304" pitchFamily="18" charset="0"/>
                <a:cs typeface="Times New Roman" panose="02020603050405020304" pitchFamily="18" charset="0"/>
              </a:rPr>
              <a:t>inh</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EF × </a:t>
            </a:r>
            <a:r>
              <a:rPr lang="en-US" sz="1400" dirty="0" smtClean="0">
                <a:latin typeface="Times New Roman" panose="02020603050405020304" pitchFamily="18" charset="0"/>
                <a:cs typeface="Times New Roman" panose="02020603050405020304" pitchFamily="18" charset="0"/>
              </a:rPr>
              <a:t>ED)/(PEF </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AT))× </a:t>
            </a:r>
            <a:r>
              <a:rPr lang="en-US" sz="1400" dirty="0" err="1" smtClean="0">
                <a:latin typeface="Times New Roman" panose="02020603050405020304" pitchFamily="18" charset="0"/>
                <a:cs typeface="Times New Roman" panose="02020603050405020304" pitchFamily="18" charset="0"/>
              </a:rPr>
              <a:t>CSF</a:t>
            </a:r>
            <a:r>
              <a:rPr lang="en-US" sz="1400" baseline="-25000" dirty="0" err="1" smtClean="0">
                <a:latin typeface="Times New Roman" panose="02020603050405020304" pitchFamily="18" charset="0"/>
                <a:cs typeface="Times New Roman" panose="02020603050405020304" pitchFamily="18" charset="0"/>
              </a:rPr>
              <a:t>inh</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Total </a:t>
            </a:r>
            <a:r>
              <a:rPr lang="en-US" sz="1400" dirty="0">
                <a:latin typeface="Times New Roman" panose="02020603050405020304" pitchFamily="18" charset="0"/>
                <a:cs typeface="Times New Roman" panose="02020603050405020304" pitchFamily="18" charset="0"/>
              </a:rPr>
              <a:t>CR </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ILCR</a:t>
            </a:r>
            <a:r>
              <a:rPr lang="en-US" sz="1400" baseline="-25000" dirty="0" err="1" smtClean="0">
                <a:latin typeface="Times New Roman" panose="02020603050405020304" pitchFamily="18" charset="0"/>
                <a:cs typeface="Times New Roman" panose="02020603050405020304" pitchFamily="18" charset="0"/>
              </a:rPr>
              <a:t>ingest</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ILCR</a:t>
            </a:r>
            <a:r>
              <a:rPr lang="en-US" sz="1400" baseline="-25000" dirty="0" err="1" smtClean="0">
                <a:latin typeface="Times New Roman" panose="02020603050405020304" pitchFamily="18" charset="0"/>
                <a:cs typeface="Times New Roman" panose="02020603050405020304" pitchFamily="18" charset="0"/>
              </a:rPr>
              <a:t>dermal</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ILCR</a:t>
            </a:r>
            <a:r>
              <a:rPr lang="en-US" sz="1400" baseline="-25000" dirty="0" err="1" smtClean="0">
                <a:latin typeface="Times New Roman" panose="02020603050405020304" pitchFamily="18" charset="0"/>
                <a:cs typeface="Times New Roman" panose="02020603050405020304" pitchFamily="18" charset="0"/>
              </a:rPr>
              <a:t>inhale</a:t>
            </a:r>
            <a:r>
              <a:rPr lang="en-US" sz="14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dirty="0" err="1" smtClean="0">
                <a:latin typeface="Times New Roman" panose="02020603050405020304" pitchFamily="18" charset="0"/>
                <a:cs typeface="Times New Roman" panose="02020603050405020304" pitchFamily="18" charset="0"/>
              </a:rPr>
              <a:t>C</a:t>
            </a:r>
            <a:r>
              <a:rPr lang="en-US" sz="1400" baseline="-25000" dirty="0" err="1" smtClean="0">
                <a:latin typeface="Times New Roman" panose="02020603050405020304" pitchFamily="18" charset="0"/>
                <a:cs typeface="Times New Roman" panose="02020603050405020304" pitchFamily="18" charset="0"/>
              </a:rPr>
              <a:t>soil</a:t>
            </a:r>
            <a:r>
              <a:rPr lang="en-US" sz="1400" dirty="0" smtClean="0">
                <a:latin typeface="Times New Roman" panose="02020603050405020304" pitchFamily="18" charset="0"/>
                <a:cs typeface="Times New Roman" panose="02020603050405020304" pitchFamily="18" charset="0"/>
              </a:rPr>
              <a:t> = Contaminant conc. In soil (mg/kg)</a:t>
            </a:r>
          </a:p>
          <a:p>
            <a:r>
              <a:rPr lang="en-US" sz="1400" dirty="0" smtClean="0">
                <a:latin typeface="Times New Roman" panose="02020603050405020304" pitchFamily="18" charset="0"/>
                <a:cs typeface="Times New Roman" panose="02020603050405020304" pitchFamily="18" charset="0"/>
              </a:rPr>
              <a:t>CSF = Carcinogen slope factor (mg/kg/day)</a:t>
            </a:r>
            <a:r>
              <a:rPr lang="en-US" sz="1400" baseline="30000" dirty="0" smtClean="0">
                <a:latin typeface="Times New Roman" panose="02020603050405020304" pitchFamily="18" charset="0"/>
                <a:cs typeface="Times New Roman" panose="02020603050405020304" pitchFamily="18" charset="0"/>
              </a:rPr>
              <a:t>-1</a:t>
            </a:r>
            <a:endParaRPr lang="en-US" sz="1400" dirty="0" smtClean="0">
              <a:latin typeface="Times New Roman" panose="02020603050405020304" pitchFamily="18" charset="0"/>
              <a:cs typeface="Times New Roman" panose="02020603050405020304" pitchFamily="18" charset="0"/>
            </a:endParaRPr>
          </a:p>
          <a:p>
            <a:r>
              <a:rPr lang="en-US" sz="1400" dirty="0" err="1" smtClean="0">
                <a:latin typeface="Times New Roman" panose="02020603050405020304" pitchFamily="18" charset="0"/>
                <a:cs typeface="Times New Roman" panose="02020603050405020304" pitchFamily="18" charset="0"/>
              </a:rPr>
              <a:t>IngR</a:t>
            </a:r>
            <a:r>
              <a:rPr lang="en-US" sz="1400" dirty="0" smtClean="0">
                <a:latin typeface="Times New Roman" panose="02020603050405020304" pitchFamily="18" charset="0"/>
                <a:cs typeface="Times New Roman" panose="02020603050405020304" pitchFamily="18" charset="0"/>
              </a:rPr>
              <a:t> = soil ingestion rate (mg/day)</a:t>
            </a:r>
          </a:p>
          <a:p>
            <a:r>
              <a:rPr lang="en-US" sz="1400" dirty="0" smtClean="0">
                <a:latin typeface="Times New Roman" panose="02020603050405020304" pitchFamily="18" charset="0"/>
                <a:cs typeface="Times New Roman" panose="02020603050405020304" pitchFamily="18" charset="0"/>
              </a:rPr>
              <a:t>EF = frequency of exposure (day/year)</a:t>
            </a:r>
          </a:p>
          <a:p>
            <a:r>
              <a:rPr lang="en-US" sz="1400" dirty="0" smtClean="0">
                <a:latin typeface="Times New Roman" panose="02020603050405020304" pitchFamily="18" charset="0"/>
                <a:cs typeface="Times New Roman" panose="02020603050405020304" pitchFamily="18" charset="0"/>
              </a:rPr>
              <a:t>ED = Exposure duration (year)</a:t>
            </a:r>
          </a:p>
          <a:p>
            <a:r>
              <a:rPr lang="en-US" sz="1400" dirty="0" smtClean="0">
                <a:latin typeface="Times New Roman" panose="02020603050405020304" pitchFamily="18" charset="0"/>
                <a:cs typeface="Times New Roman" panose="02020603050405020304" pitchFamily="18" charset="0"/>
              </a:rPr>
              <a:t>BW = average body weight (kg)</a:t>
            </a:r>
          </a:p>
          <a:p>
            <a:r>
              <a:rPr lang="en-US" sz="1400" dirty="0" smtClean="0">
                <a:latin typeface="Times New Roman" panose="02020603050405020304" pitchFamily="18" charset="0"/>
                <a:cs typeface="Times New Roman" panose="02020603050405020304" pitchFamily="18" charset="0"/>
              </a:rPr>
              <a:t>AT = average lifespan (day)</a:t>
            </a:r>
          </a:p>
          <a:p>
            <a:r>
              <a:rPr lang="en-US" sz="1400" dirty="0" smtClean="0">
                <a:latin typeface="Times New Roman" panose="02020603050405020304" pitchFamily="18" charset="0"/>
                <a:cs typeface="Times New Roman" panose="02020603050405020304" pitchFamily="18" charset="0"/>
              </a:rPr>
              <a:t>CF = convention factor (10</a:t>
            </a:r>
            <a:r>
              <a:rPr lang="en-US" sz="1400" baseline="30000" dirty="0" smtClean="0">
                <a:latin typeface="Times New Roman" panose="02020603050405020304" pitchFamily="18" charset="0"/>
                <a:cs typeface="Times New Roman" panose="02020603050405020304" pitchFamily="18" charset="0"/>
              </a:rPr>
              <a:t>-6</a:t>
            </a:r>
            <a:r>
              <a:rPr lang="en-US" sz="1400" dirty="0" smtClean="0">
                <a:latin typeface="Times New Roman" panose="02020603050405020304" pitchFamily="18" charset="0"/>
                <a:cs typeface="Times New Roman" panose="02020603050405020304" pitchFamily="18" charset="0"/>
              </a:rPr>
              <a:t> kg/mg)</a:t>
            </a:r>
          </a:p>
          <a:p>
            <a:r>
              <a:rPr lang="en-US" sz="1400" dirty="0" smtClean="0">
                <a:latin typeface="Times New Roman" panose="02020603050405020304" pitchFamily="18" charset="0"/>
                <a:cs typeface="Times New Roman" panose="02020603050405020304" pitchFamily="18" charset="0"/>
              </a:rPr>
              <a:t>SA = surface area of the skin (cm</a:t>
            </a:r>
            <a:r>
              <a:rPr lang="en-US" sz="1400" baseline="30000" dirty="0" smtClean="0">
                <a:latin typeface="Times New Roman" panose="02020603050405020304" pitchFamily="18" charset="0"/>
                <a:cs typeface="Times New Roman" panose="02020603050405020304" pitchFamily="18" charset="0"/>
              </a:rPr>
              <a:t>2</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FE = fraction of dermal exposure ration to soil</a:t>
            </a:r>
          </a:p>
          <a:p>
            <a:r>
              <a:rPr lang="en-US" sz="1400" dirty="0" err="1" smtClean="0">
                <a:latin typeface="Times New Roman" panose="02020603050405020304" pitchFamily="18" charset="0"/>
                <a:cs typeface="Times New Roman" panose="02020603050405020304" pitchFamily="18" charset="0"/>
              </a:rPr>
              <a:t>AF</a:t>
            </a:r>
            <a:r>
              <a:rPr lang="en-US" sz="1400" baseline="-25000" dirty="0" err="1" smtClean="0">
                <a:latin typeface="Times New Roman" panose="02020603050405020304" pitchFamily="18" charset="0"/>
                <a:cs typeface="Times New Roman" panose="02020603050405020304" pitchFamily="18" charset="0"/>
              </a:rPr>
              <a:t>Soil</a:t>
            </a:r>
            <a:r>
              <a:rPr lang="en-US" sz="1400" dirty="0" smtClean="0">
                <a:latin typeface="Times New Roman" panose="02020603050405020304" pitchFamily="18" charset="0"/>
                <a:cs typeface="Times New Roman" panose="02020603050405020304" pitchFamily="18" charset="0"/>
              </a:rPr>
              <a:t> = skin adherence factor for soil (mg*cm</a:t>
            </a:r>
            <a:r>
              <a:rPr lang="en-US" sz="1400" baseline="30000" dirty="0" smtClean="0">
                <a:latin typeface="Times New Roman" panose="02020603050405020304" pitchFamily="18" charset="0"/>
                <a:cs typeface="Times New Roman" panose="02020603050405020304" pitchFamily="18" charset="0"/>
              </a:rPr>
              <a:t>2</a:t>
            </a:r>
            <a:r>
              <a:rPr lang="en-US" sz="1400"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ABS = dermal absorption factor (chemical-specific)</a:t>
            </a:r>
          </a:p>
          <a:p>
            <a:r>
              <a:rPr lang="en-US" sz="1400" dirty="0" smtClean="0">
                <a:latin typeface="Times New Roman" panose="02020603050405020304" pitchFamily="18" charset="0"/>
                <a:cs typeface="Times New Roman" panose="02020603050405020304" pitchFamily="18" charset="0"/>
              </a:rPr>
              <a:t>ABS</a:t>
            </a:r>
            <a:r>
              <a:rPr lang="en-US" sz="1400" baseline="-25000" dirty="0" smtClean="0">
                <a:latin typeface="Times New Roman" panose="02020603050405020304" pitchFamily="18" charset="0"/>
                <a:cs typeface="Times New Roman" panose="02020603050405020304" pitchFamily="18" charset="0"/>
              </a:rPr>
              <a:t>GI</a:t>
            </a:r>
            <a:r>
              <a:rPr lang="en-US" sz="1400" dirty="0" smtClean="0">
                <a:latin typeface="Times New Roman" panose="02020603050405020304" pitchFamily="18" charset="0"/>
                <a:cs typeface="Times New Roman" panose="02020603050405020304" pitchFamily="18" charset="0"/>
              </a:rPr>
              <a:t> = fraction of contaminant absorbed in the gastrointestinal tract</a:t>
            </a:r>
          </a:p>
          <a:p>
            <a:r>
              <a:rPr lang="en-US" sz="1400" dirty="0" err="1" smtClean="0">
                <a:latin typeface="Times New Roman" panose="02020603050405020304" pitchFamily="18" charset="0"/>
                <a:cs typeface="Times New Roman" panose="02020603050405020304" pitchFamily="18" charset="0"/>
              </a:rPr>
              <a:t>InhR</a:t>
            </a:r>
            <a:r>
              <a:rPr lang="en-US" sz="1400" dirty="0" smtClean="0">
                <a:latin typeface="Times New Roman" panose="02020603050405020304" pitchFamily="18" charset="0"/>
                <a:cs typeface="Times New Roman" panose="02020603050405020304" pitchFamily="18" charset="0"/>
              </a:rPr>
              <a:t> = inhalation rate (m</a:t>
            </a:r>
            <a:r>
              <a:rPr lang="en-US" sz="1400" baseline="30000" dirty="0" smtClean="0">
                <a:latin typeface="Times New Roman" panose="02020603050405020304" pitchFamily="18" charset="0"/>
                <a:cs typeface="Times New Roman" panose="02020603050405020304" pitchFamily="18" charset="0"/>
              </a:rPr>
              <a:t>3</a:t>
            </a:r>
            <a:r>
              <a:rPr lang="en-US" sz="1400" dirty="0" smtClean="0">
                <a:latin typeface="Times New Roman" panose="02020603050405020304" pitchFamily="18" charset="0"/>
                <a:cs typeface="Times New Roman" panose="02020603050405020304" pitchFamily="18" charset="0"/>
              </a:rPr>
              <a:t>/day)</a:t>
            </a:r>
          </a:p>
          <a:p>
            <a:r>
              <a:rPr lang="en-US" sz="1400" dirty="0" smtClean="0">
                <a:latin typeface="Times New Roman" panose="02020603050405020304" pitchFamily="18" charset="0"/>
                <a:cs typeface="Times New Roman" panose="02020603050405020304" pitchFamily="18" charset="0"/>
              </a:rPr>
              <a:t>PEF = particle emission factor</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639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66344"/>
            <a:ext cx="2793158" cy="755904"/>
          </a:xfrm>
        </p:spPr>
        <p:txBody>
          <a:bodyPr>
            <a:normAutofit/>
          </a:bodyPr>
          <a:lstStyle/>
          <a:p>
            <a:pPr algn="ctr"/>
            <a:r>
              <a:rPr lang="en-US" sz="4000" dirty="0" smtClean="0">
                <a:latin typeface="Times New Roman" panose="02020603050405020304" pitchFamily="18" charset="0"/>
                <a:cs typeface="Times New Roman" panose="02020603050405020304" pitchFamily="18" charset="0"/>
              </a:rPr>
              <a:t>Results</a:t>
            </a:r>
            <a:endParaRPr lang="en-US" sz="40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612648" y="1313689"/>
            <a:ext cx="4059936" cy="4706111"/>
          </a:xfrm>
        </p:spPr>
        <p:txBody>
          <a:bodyPr>
            <a:normAutofit/>
          </a:bodyPr>
          <a:lstStyle/>
          <a:p>
            <a:pPr marL="285750" indent="-285750">
              <a:buFont typeface="Times New Roman" panose="02020603050405020304" pitchFamily="18" charset="0"/>
              <a:buChar char="►"/>
            </a:pPr>
            <a:r>
              <a:rPr lang="en-US" sz="1600" dirty="0">
                <a:latin typeface="Times New Roman" panose="02020603050405020304" pitchFamily="18" charset="0"/>
                <a:cs typeface="Times New Roman" panose="02020603050405020304" pitchFamily="18" charset="0"/>
              </a:rPr>
              <a:t>Mean St. deviation for pH and EC of samples were 7.85 ± .31 and 2.20 ± 1.51 </a:t>
            </a:r>
            <a:r>
              <a:rPr lang="en-US" sz="1600" dirty="0" err="1">
                <a:latin typeface="Times New Roman" panose="02020603050405020304" pitchFamily="18" charset="0"/>
                <a:cs typeface="Times New Roman" panose="02020603050405020304" pitchFamily="18" charset="0"/>
              </a:rPr>
              <a:t>ms</a:t>
            </a:r>
            <a:r>
              <a:rPr lang="en-US" sz="1600" dirty="0">
                <a:latin typeface="Times New Roman" panose="02020603050405020304" pitchFamily="18" charset="0"/>
                <a:cs typeface="Times New Roman" panose="02020603050405020304" pitchFamily="18" charset="0"/>
              </a:rPr>
              <a:t>/cm.</a:t>
            </a:r>
          </a:p>
          <a:p>
            <a:pPr marL="285750" indent="-285750">
              <a:buFont typeface="Times New Roman" panose="02020603050405020304" pitchFamily="18" charset="0"/>
              <a:buChar char="►"/>
            </a:pPr>
            <a:r>
              <a:rPr lang="en-US" sz="1600" dirty="0">
                <a:latin typeface="Times New Roman" panose="02020603050405020304" pitchFamily="18" charset="0"/>
                <a:cs typeface="Times New Roman" panose="02020603050405020304" pitchFamily="18" charset="0"/>
              </a:rPr>
              <a:t>16 of 20 analyzed compounds were below the detection limit in all samples. </a:t>
            </a:r>
          </a:p>
          <a:p>
            <a:pPr marL="285750" indent="-285750">
              <a:buFont typeface="Times New Roman" panose="02020603050405020304" pitchFamily="18" charset="0"/>
              <a:buChar char="►"/>
            </a:pPr>
            <a:r>
              <a:rPr lang="en-US" sz="1600" dirty="0">
                <a:latin typeface="Times New Roman" panose="02020603050405020304" pitchFamily="18" charset="0"/>
                <a:cs typeface="Times New Roman" panose="02020603050405020304" pitchFamily="18" charset="0"/>
              </a:rPr>
              <a:t>OCPs detected above the detection limit include:</a:t>
            </a:r>
          </a:p>
          <a:p>
            <a:r>
              <a:rPr lang="en-US" sz="1600" dirty="0" smtClean="0">
                <a:latin typeface="Times New Roman" panose="02020603050405020304" pitchFamily="18" charset="0"/>
                <a:cs typeface="Times New Roman" panose="02020603050405020304" pitchFamily="18" charset="0"/>
              </a:rPr>
              <a:t>	- Aldrin</a:t>
            </a:r>
            <a:r>
              <a:rPr lang="en-US" sz="1600" dirty="0">
                <a:latin typeface="Times New Roman" panose="02020603050405020304" pitchFamily="18" charset="0"/>
                <a:cs typeface="Times New Roman" panose="02020603050405020304" pitchFamily="18" charset="0"/>
                <a:sym typeface="Wingdings" panose="05000000000000000000" pitchFamily="2" charset="2"/>
              </a:rPr>
              <a:t>(ND) to 1.52 ng/g with mean </a:t>
            </a:r>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	value </a:t>
            </a:r>
            <a:r>
              <a:rPr lang="en-US" sz="1600" dirty="0">
                <a:latin typeface="Times New Roman" panose="02020603050405020304" pitchFamily="18" charset="0"/>
                <a:cs typeface="Times New Roman" panose="02020603050405020304" pitchFamily="18" charset="0"/>
                <a:sym typeface="Wingdings" panose="05000000000000000000" pitchFamily="2" charset="2"/>
              </a:rPr>
              <a:t>of .54 ng/g.</a:t>
            </a:r>
          </a:p>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	- </a:t>
            </a:r>
            <a:r>
              <a:rPr lang="en-US" sz="1600" dirty="0" err="1" smtClean="0">
                <a:latin typeface="Times New Roman" panose="02020603050405020304" pitchFamily="18" charset="0"/>
                <a:cs typeface="Times New Roman" panose="02020603050405020304" pitchFamily="18" charset="0"/>
                <a:sym typeface="Wingdings" panose="05000000000000000000" pitchFamily="2" charset="2"/>
              </a:rPr>
              <a:t>Dieldrin</a:t>
            </a:r>
            <a:r>
              <a:rPr lang="en-US" sz="1600" dirty="0">
                <a:latin typeface="Times New Roman" panose="02020603050405020304" pitchFamily="18" charset="0"/>
                <a:cs typeface="Times New Roman" panose="02020603050405020304" pitchFamily="18" charset="0"/>
                <a:sym typeface="Wingdings" panose="05000000000000000000" pitchFamily="2" charset="2"/>
              </a:rPr>
              <a:t> (ND) to .27 ng/g with a </a:t>
            </a:r>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	mean </a:t>
            </a:r>
            <a:r>
              <a:rPr lang="en-US" sz="1600" dirty="0">
                <a:latin typeface="Times New Roman" panose="02020603050405020304" pitchFamily="18" charset="0"/>
                <a:cs typeface="Times New Roman" panose="02020603050405020304" pitchFamily="18" charset="0"/>
                <a:sym typeface="Wingdings" panose="05000000000000000000" pitchFamily="2" charset="2"/>
              </a:rPr>
              <a:t>of .15 ng/g.</a:t>
            </a:r>
          </a:p>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	- 4,4-DDE</a:t>
            </a:r>
            <a:r>
              <a:rPr lang="en-US" sz="1600" dirty="0">
                <a:latin typeface="Times New Roman" panose="02020603050405020304" pitchFamily="18" charset="0"/>
                <a:cs typeface="Times New Roman" panose="02020603050405020304" pitchFamily="18" charset="0"/>
                <a:sym typeface="Wingdings" panose="05000000000000000000" pitchFamily="2" charset="2"/>
              </a:rPr>
              <a:t> (ND) to 2.08 ng/g with </a:t>
            </a:r>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	mean </a:t>
            </a:r>
            <a:r>
              <a:rPr lang="en-US" sz="1600" dirty="0">
                <a:latin typeface="Times New Roman" panose="02020603050405020304" pitchFamily="18" charset="0"/>
                <a:cs typeface="Times New Roman" panose="02020603050405020304" pitchFamily="18" charset="0"/>
                <a:sym typeface="Wingdings" panose="05000000000000000000" pitchFamily="2" charset="2"/>
              </a:rPr>
              <a:t>of .31 ng/g.</a:t>
            </a:r>
          </a:p>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	- 4,4-DDD</a:t>
            </a:r>
            <a:r>
              <a:rPr lang="en-US" sz="1600" dirty="0">
                <a:latin typeface="Times New Roman" panose="02020603050405020304" pitchFamily="18" charset="0"/>
                <a:cs typeface="Times New Roman" panose="02020603050405020304" pitchFamily="18" charset="0"/>
                <a:sym typeface="Wingdings" panose="05000000000000000000" pitchFamily="2" charset="2"/>
              </a:rPr>
              <a:t> (ND) to 1.29 ng/g with </a:t>
            </a:r>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	mean </a:t>
            </a:r>
            <a:r>
              <a:rPr lang="en-US" sz="1600" dirty="0">
                <a:latin typeface="Times New Roman" panose="02020603050405020304" pitchFamily="18" charset="0"/>
                <a:cs typeface="Times New Roman" panose="02020603050405020304" pitchFamily="18" charset="0"/>
                <a:sym typeface="Wingdings" panose="05000000000000000000" pitchFamily="2" charset="2"/>
              </a:rPr>
              <a:t>of .54 ng/g.</a:t>
            </a:r>
            <a:endParaRPr lang="en-US" sz="1600" dirty="0">
              <a:latin typeface="Times New Roman" panose="02020603050405020304" pitchFamily="18" charset="0"/>
              <a:cs typeface="Times New Roman" panose="02020603050405020304" pitchFamily="18" charset="0"/>
            </a:endParaRPr>
          </a:p>
          <a:p>
            <a:endParaRPr lang="en-US" dirty="0"/>
          </a:p>
        </p:txBody>
      </p:sp>
      <p:pic>
        <p:nvPicPr>
          <p:cNvPr id="5" name="Picture 4"/>
          <p:cNvPicPr>
            <a:picLocks noChangeAspect="1"/>
          </p:cNvPicPr>
          <p:nvPr/>
        </p:nvPicPr>
        <p:blipFill>
          <a:blip r:embed="rId2"/>
          <a:stretch>
            <a:fillRect/>
          </a:stretch>
        </p:blipFill>
        <p:spPr>
          <a:xfrm>
            <a:off x="5125344" y="1222248"/>
            <a:ext cx="5884928" cy="5209798"/>
          </a:xfrm>
          <a:prstGeom prst="rect">
            <a:avLst/>
          </a:prstGeom>
          <a:ln w="12700">
            <a:solidFill>
              <a:schemeClr val="tx1"/>
            </a:solidFill>
          </a:ln>
        </p:spPr>
      </p:pic>
    </p:spTree>
    <p:extLst>
      <p:ext uri="{BB962C8B-B14F-4D97-AF65-F5344CB8AC3E}">
        <p14:creationId xmlns:p14="http://schemas.microsoft.com/office/powerpoint/2010/main" val="859678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02465"/>
            <a:ext cx="2793158" cy="693938"/>
          </a:xfrm>
        </p:spPr>
        <p:txBody>
          <a:bodyPr/>
          <a:lstStyle/>
          <a:p>
            <a:r>
              <a:rPr lang="en-US" sz="4000" dirty="0" smtClean="0">
                <a:latin typeface="Times New Roman" panose="02020603050405020304" pitchFamily="18" charset="0"/>
                <a:cs typeface="Times New Roman" panose="02020603050405020304" pitchFamily="18" charset="0"/>
              </a:rPr>
              <a:t>Conclusion</a:t>
            </a:r>
            <a:endParaRPr lang="en-US" sz="40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656948" y="1882065"/>
            <a:ext cx="3941685" cy="3861047"/>
          </a:xfrm>
        </p:spPr>
        <p:txBody>
          <a:bodyPr>
            <a:normAutofit/>
          </a:bodyPr>
          <a:lstStyle/>
          <a:p>
            <a:pPr marL="285750" indent="-285750">
              <a:buFont typeface="Century Gothic" panose="020B0502020202020204" pitchFamily="34" charset="0"/>
              <a:buChar char="►"/>
            </a:pPr>
            <a:r>
              <a:rPr lang="en-US" sz="1800" dirty="0" smtClean="0">
                <a:latin typeface="Times New Roman" panose="02020603050405020304" pitchFamily="18" charset="0"/>
                <a:cs typeface="Times New Roman" panose="02020603050405020304" pitchFamily="18" charset="0"/>
              </a:rPr>
              <a:t>Agricultural soils were contaminated with OCPs and recent application of OCPs was highly unlikely.</a:t>
            </a:r>
          </a:p>
          <a:p>
            <a:pPr marL="285750" indent="-285750">
              <a:buFont typeface="Century Gothic" panose="020B0502020202020204" pitchFamily="34" charset="0"/>
              <a:buChar char="►"/>
            </a:pPr>
            <a:r>
              <a:rPr lang="en-US" sz="1800" dirty="0" smtClean="0">
                <a:latin typeface="Times New Roman" panose="02020603050405020304" pitchFamily="18" charset="0"/>
                <a:cs typeface="Times New Roman" panose="02020603050405020304" pitchFamily="18" charset="0"/>
              </a:rPr>
              <a:t>Aldrin was the most used OCP in the study area.</a:t>
            </a:r>
          </a:p>
          <a:p>
            <a:pPr marL="285750" indent="-285750">
              <a:buFont typeface="Century Gothic" panose="020B0502020202020204" pitchFamily="34" charset="0"/>
              <a:buChar char="►"/>
            </a:pPr>
            <a:r>
              <a:rPr lang="en-US" sz="1800" dirty="0" smtClean="0">
                <a:latin typeface="Times New Roman" panose="02020603050405020304" pitchFamily="18" charset="0"/>
                <a:cs typeface="Times New Roman" panose="02020603050405020304" pitchFamily="18" charset="0"/>
              </a:rPr>
              <a:t> Residual compounds of </a:t>
            </a:r>
            <a:r>
              <a:rPr lang="en-US" sz="1800" dirty="0" err="1" smtClean="0">
                <a:latin typeface="Times New Roman" panose="02020603050405020304" pitchFamily="18" charset="0"/>
                <a:cs typeface="Times New Roman" panose="02020603050405020304" pitchFamily="18" charset="0"/>
              </a:rPr>
              <a:t>dieldrin</a:t>
            </a:r>
            <a:r>
              <a:rPr lang="en-US" sz="1800" dirty="0" smtClean="0">
                <a:latin typeface="Times New Roman" panose="02020603050405020304" pitchFamily="18" charset="0"/>
                <a:cs typeface="Times New Roman" panose="02020603050405020304" pitchFamily="18" charset="0"/>
              </a:rPr>
              <a:t>, 4,4-DDE, and 4,4-DDD were detected in the soil.</a:t>
            </a:r>
          </a:p>
          <a:p>
            <a:pPr marL="285750" indent="-285750">
              <a:buFont typeface="Century Gothic" panose="020B0502020202020204" pitchFamily="34" charset="0"/>
              <a:buChar char="►"/>
            </a:pPr>
            <a:r>
              <a:rPr lang="en-US" sz="1800" dirty="0" smtClean="0">
                <a:latin typeface="Times New Roman" panose="02020603050405020304" pitchFamily="18" charset="0"/>
                <a:cs typeface="Times New Roman" panose="02020603050405020304" pitchFamily="18" charset="0"/>
              </a:rPr>
              <a:t>Carcinogenic risk assessment revealed very low level risk (value &lt; 10</a:t>
            </a:r>
            <a:r>
              <a:rPr lang="en-US" sz="1800" baseline="30000" dirty="0" smtClean="0">
                <a:latin typeface="Times New Roman" panose="02020603050405020304" pitchFamily="18" charset="0"/>
                <a:cs typeface="Times New Roman" panose="02020603050405020304" pitchFamily="18" charset="0"/>
              </a:rPr>
              <a:t>-6</a:t>
            </a:r>
            <a:r>
              <a:rPr lang="en-US" sz="1800" dirty="0" smtClean="0">
                <a:latin typeface="Times New Roman" panose="02020603050405020304" pitchFamily="18" charset="0"/>
                <a:cs typeface="Times New Roman" panose="02020603050405020304" pitchFamily="18" charset="0"/>
              </a:rPr>
              <a:t>) for residence living in the study area.</a:t>
            </a:r>
            <a:endParaRPr lang="en-US" sz="18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975" y="1596403"/>
            <a:ext cx="5921501" cy="4146709"/>
          </a:xfrm>
          <a:prstGeom prst="rect">
            <a:avLst/>
          </a:prstGeom>
          <a:ln w="12700">
            <a:solidFill>
              <a:schemeClr val="tx1"/>
            </a:solidFill>
          </a:ln>
        </p:spPr>
      </p:pic>
    </p:spTree>
    <p:extLst>
      <p:ext uri="{BB962C8B-B14F-4D97-AF65-F5344CB8AC3E}">
        <p14:creationId xmlns:p14="http://schemas.microsoft.com/office/powerpoint/2010/main" val="2484241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Times New Roman" panose="02020603050405020304" pitchFamily="18" charset="0"/>
                <a:cs typeface="Times New Roman" panose="02020603050405020304" pitchFamily="18" charset="0"/>
              </a:rPr>
              <a:t>References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solidFill>
                  <a:schemeClr val="tx1"/>
                </a:solidFill>
                <a:latin typeface="Times New Roman" panose="02020603050405020304" pitchFamily="18" charset="0"/>
                <a:cs typeface="Times New Roman" panose="02020603050405020304" pitchFamily="18" charset="0"/>
                <a:hlinkClick r:id="rId2"/>
              </a:rPr>
              <a:t>http://</a:t>
            </a:r>
            <a:r>
              <a:rPr lang="en-US" dirty="0" smtClean="0">
                <a:solidFill>
                  <a:schemeClr val="tx1"/>
                </a:solidFill>
                <a:latin typeface="Times New Roman" panose="02020603050405020304" pitchFamily="18" charset="0"/>
                <a:cs typeface="Times New Roman" panose="02020603050405020304" pitchFamily="18" charset="0"/>
                <a:hlinkClick r:id="rId2"/>
              </a:rPr>
              <a:t>pakagrifarming.blogspot.com/2013/08/88-organochlorines-history-use-and-toxicity.html</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hlinkClick r:id="rId3"/>
              </a:rPr>
              <a:t>https://</a:t>
            </a:r>
            <a:r>
              <a:rPr lang="en-US" dirty="0" smtClean="0">
                <a:solidFill>
                  <a:schemeClr val="tx1"/>
                </a:solidFill>
                <a:latin typeface="Times New Roman" panose="02020603050405020304" pitchFamily="18" charset="0"/>
                <a:cs typeface="Times New Roman" panose="02020603050405020304" pitchFamily="18" charset="0"/>
                <a:hlinkClick r:id="rId3"/>
              </a:rPr>
              <a:t>www.researchgate.net/figure/Examples-of-organochlorine-pesticides-associated-with-endocrine-disruption_fig2_228702441</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hlinkClick r:id="rId4"/>
              </a:rPr>
              <a:t>http://trip-suggest.com/iran/Khuzestan/kursharan/</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hlinkClick r:id="rId5"/>
              </a:rPr>
              <a:t>http://faculty.uml.edu/nelson_eby/89.315/Professional%20Papers/Jorfi2019_ArticleDistributionAndHealthRiskAsses.pdf</a:t>
            </a:r>
            <a:endParaRPr lang="en-US" dirty="0">
              <a:solidFill>
                <a:schemeClr val="tx1"/>
              </a:solidFill>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66137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1573</TotalTime>
  <Words>574</Words>
  <Application>Microsoft Office PowerPoint</Application>
  <PresentationFormat>Custom</PresentationFormat>
  <Paragraphs>57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Ion Boardroom</vt:lpstr>
      <vt:lpstr>Distribution and Health Risk Assessment of Organochlorine Pesticides in Agricultural Soils of the Aghili Plain, Southwest Iran</vt:lpstr>
      <vt:lpstr>Background Information</vt:lpstr>
      <vt:lpstr>Goal of Scientific Study</vt:lpstr>
      <vt:lpstr>Procedure and Analytical Tests</vt:lpstr>
      <vt:lpstr>Results</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 and Health Risk Assessment of Organochlorine Pesticides in Agricultural Soils of the Aghili Plain, Southwest Iran</dc:title>
  <dc:creator>Brennan Masucci</dc:creator>
  <cp:lastModifiedBy>Nelson</cp:lastModifiedBy>
  <cp:revision>49</cp:revision>
  <dcterms:created xsi:type="dcterms:W3CDTF">2019-11-15T22:28:40Z</dcterms:created>
  <dcterms:modified xsi:type="dcterms:W3CDTF">2019-12-06T15:52:49Z</dcterms:modified>
</cp:coreProperties>
</file>