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57" r:id="rId4"/>
    <p:sldId id="260" r:id="rId5"/>
    <p:sldId id="261" r:id="rId6"/>
    <p:sldId id="262" r:id="rId7"/>
    <p:sldId id="277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8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45"/>
    <p:restoredTop sz="94694"/>
  </p:normalViewPr>
  <p:slideViewPr>
    <p:cSldViewPr snapToGrid="0" snapToObjects="1">
      <p:cViewPr>
        <p:scale>
          <a:sx n="101" d="100"/>
          <a:sy n="101" d="100"/>
        </p:scale>
        <p:origin x="-125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A41032E-1991-8A44-90A3-6CB237A521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9E42931-7888-2545-A444-DE1902850F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5683201-FEBD-4240-8B01-06F015B9E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D3FA4-17A0-8642-9FE4-1F41942244E0}" type="datetimeFigureOut">
              <a:rPr lang="en-US" smtClean="0"/>
              <a:t>12/06/2019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140D57E-2415-2B4B-B15A-5462EE036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2A9A036-2497-334B-9EDA-A148B76CA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83F76-2B5E-5C40-85B1-268B65119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559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9B17A7-E2F7-C142-AB95-5D698DAC4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DC7D25A-613A-D04C-836C-3BED4B2108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83DCA60-15EB-364D-90DD-468F78753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D3FA4-17A0-8642-9FE4-1F41942244E0}" type="datetimeFigureOut">
              <a:rPr lang="en-US" smtClean="0"/>
              <a:t>12/06/2019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DE8E03E-666F-8441-8AAA-C8AD7051C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D9C2B81-88AD-0D4A-9348-F2369AAA2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83F76-2B5E-5C40-85B1-268B65119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628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6A83760-713B-A643-945F-85F418DA46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ACA0F2C-9A2C-0D41-A552-288D213D81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0FE123F-7566-CA48-8772-84393D14D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D3FA4-17A0-8642-9FE4-1F41942244E0}" type="datetimeFigureOut">
              <a:rPr lang="en-US" smtClean="0"/>
              <a:t>12/06/2019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3A2CCEB-4361-F340-BA79-B133B19C8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6F52FA0-B98E-1F48-8B40-AB62BB27A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83F76-2B5E-5C40-85B1-268B65119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658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1405C8-AB02-1B46-9E7A-5B6A534BA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4D8D2C3-4881-AD4B-BC3F-781DBA1AA3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B45BDD8-E7BB-014E-BE4D-A27FED7F0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D3FA4-17A0-8642-9FE4-1F41942244E0}" type="datetimeFigureOut">
              <a:rPr lang="en-US" smtClean="0"/>
              <a:t>12/06/2019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9A801A5-B245-5644-AE6D-F5AFFB0F3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0CCB3BC-47E0-9E44-A9A5-43F084817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83F76-2B5E-5C40-85B1-268B65119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451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2D7575-EF75-4D48-A358-5628192AD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72BC6B6-472B-4943-A092-3542AB8FEE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3554794-CEA8-9B4A-AC8E-9E20C1D51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D3FA4-17A0-8642-9FE4-1F41942244E0}" type="datetimeFigureOut">
              <a:rPr lang="en-US" smtClean="0"/>
              <a:t>12/06/2019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0B80D3A-70B0-624E-A16C-5B6BC707E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9C05F9C-63AB-5C48-B589-C8317DAB3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83F76-2B5E-5C40-85B1-268B65119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191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F05E6F-1AA7-334D-844F-2885D7722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D0E6209-83FF-FB4E-8965-8FED93DA28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5341057-34C0-B444-9F2F-3A6FD054AA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095220A-B2BD-024B-8B11-0ED2279EA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D3FA4-17A0-8642-9FE4-1F41942244E0}" type="datetimeFigureOut">
              <a:rPr lang="en-US" smtClean="0"/>
              <a:t>12/06/2019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585CA03-4F60-174F-9A97-19FA21BD4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3956C7A-0D85-A646-914D-EE337478A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83F76-2B5E-5C40-85B1-268B65119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255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C0042E-011E-4D4D-9133-6D5604C7C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FB3C320-8391-A24F-A3F5-93571089DB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1075A6D-71D6-D94D-86D8-396608DA8B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1444790-A051-C64B-BC13-598018D193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5FE6E15-4E9F-C446-BBED-6AB2AF1680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1448C2AE-B46B-BE47-AB0C-C2C409A3D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D3FA4-17A0-8642-9FE4-1F41942244E0}" type="datetimeFigureOut">
              <a:rPr lang="en-US" smtClean="0"/>
              <a:t>12/06/2019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D378808-0C0F-EA4B-9BF3-2BD09C724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EA9F8BA-E29D-1B48-94D8-83F13E483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83F76-2B5E-5C40-85B1-268B65119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45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7BBB798-DE50-084F-A3F1-61C7BE38A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F05E55F-F152-6B4C-96CA-AC300778C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D3FA4-17A0-8642-9FE4-1F41942244E0}" type="datetimeFigureOut">
              <a:rPr lang="en-US" smtClean="0"/>
              <a:t>12/06/2019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BC756D7-F104-1C41-A2B3-3A5494B49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B92AB75-7620-6744-A355-47F9B6997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83F76-2B5E-5C40-85B1-268B65119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639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83057DB-B084-E740-ACA1-A31453E39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D3FA4-17A0-8642-9FE4-1F41942244E0}" type="datetimeFigureOut">
              <a:rPr lang="en-US" smtClean="0"/>
              <a:t>12/06/2019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EC2B86E-3804-4646-9077-ABCA4F79C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B1D21B5-1089-8D40-A5AF-91DB8A93F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83F76-2B5E-5C40-85B1-268B65119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191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B34D69-41F8-5343-88BB-2074A2472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136466F-E9A1-874C-9CE1-B00FF702A5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8A84796-A27A-984D-899C-E61E242FB8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2FC385E-480A-3344-98E1-B2EAB5DCB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D3FA4-17A0-8642-9FE4-1F41942244E0}" type="datetimeFigureOut">
              <a:rPr lang="en-US" smtClean="0"/>
              <a:t>12/06/2019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5E2B507-1D0E-964A-8CF8-EA944E894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9C462F0-8B66-BD44-AE5D-A5E49F707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83F76-2B5E-5C40-85B1-268B65119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463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607932-463A-7A4E-A93D-D9A004024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1FC0F70-8B27-3E41-9107-7E679BC3E6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3A83606-5E4C-D148-BAB1-66774FAC64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ECBC540-B58A-034F-94F8-86753D243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D3FA4-17A0-8642-9FE4-1F41942244E0}" type="datetimeFigureOut">
              <a:rPr lang="en-US" smtClean="0"/>
              <a:t>12/06/2019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1EE6001-8905-8A4C-8ACF-3A1D767D4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056AB6B-8FF7-8548-A54F-4A6999CF9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83F76-2B5E-5C40-85B1-268B65119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569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BC23569-FEB2-F240-B875-FF2484307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0B9E1AC-5C7A-104F-AE55-D470A19A38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A014899-64EA-584B-AAA2-BA873D861A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7D3FA4-17A0-8642-9FE4-1F41942244E0}" type="datetimeFigureOut">
              <a:rPr lang="en-US" smtClean="0"/>
              <a:t>12/06/2019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95928F6-4A4A-E54A-8B4D-97B9C156E7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04D2F1F-EB87-024A-AEDF-1FCF266E7B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83F76-2B5E-5C40-85B1-268B65119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677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D6D6CBC-0FC7-C643-854B-554AD10CDC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95" t="12164" r="-1" b="768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2" name="Rectangle 8">
            <a:extLst>
              <a:ext uri="{FF2B5EF4-FFF2-40B4-BE49-F238E27FC236}">
                <a16:creationId xmlns:a16="http://schemas.microsoft.com/office/drawing/2014/main" xmlns="" id="{ED49FE6D-E54D-4A15-9572-966ED42F81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176" y="4251489"/>
            <a:ext cx="12188824" cy="2077327"/>
          </a:xfrm>
          <a:prstGeom prst="rect">
            <a:avLst/>
          </a:prstGeom>
          <a:solidFill>
            <a:schemeClr val="bg2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E38FD62-7CB9-E246-A5C0-46752FEB70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560" y="4612417"/>
            <a:ext cx="10918056" cy="777593"/>
          </a:xfrm>
        </p:spPr>
        <p:txBody>
          <a:bodyPr>
            <a:noAutofit/>
          </a:bodyPr>
          <a:lstStyle/>
          <a:p>
            <a:r>
              <a:rPr lang="en-US" sz="4000" dirty="0"/>
              <a:t>Heavy Metal Contamination History of Renuka Lake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964FB69-660B-F047-B13B-6346745377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560" y="5443879"/>
            <a:ext cx="10918056" cy="46888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Sarah Perkins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EAFC8083-BBFA-464C-A805-4E844F66B2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 bwMode="white">
          <a:xfrm>
            <a:off x="0" y="4126832"/>
            <a:ext cx="12188824" cy="0"/>
          </a:xfrm>
          <a:prstGeom prst="line">
            <a:avLst/>
          </a:prstGeom>
          <a:ln w="50800">
            <a:solidFill>
              <a:schemeClr val="bg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CC752BC6-CDD2-4020-8DCF-B5E813CD3A5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 bwMode="white">
          <a:xfrm>
            <a:off x="0" y="6448927"/>
            <a:ext cx="12188824" cy="0"/>
          </a:xfrm>
          <a:prstGeom prst="line">
            <a:avLst/>
          </a:prstGeom>
          <a:ln w="50800">
            <a:solidFill>
              <a:schemeClr val="bg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5092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xmlns="" id="{0B9EE3F3-89B7-43C3-8651-C4C9683099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ADDFF4-D4B6-7A48-BA18-1DBB1D718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91443"/>
            <a:ext cx="4443154" cy="1087819"/>
          </a:xfrm>
        </p:spPr>
        <p:txBody>
          <a:bodyPr anchor="b">
            <a:normAutofit/>
          </a:bodyPr>
          <a:lstStyle/>
          <a:p>
            <a:r>
              <a:rPr lang="en-US" sz="3400" dirty="0"/>
              <a:t>Results- Lead (Pb)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33AE4636-AEEC-45D6-84D4-7AC2DA48EC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8D9CE0F4-2EB2-4F1F-8AAC-DB3571D9FE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11480" y="2285541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34C33E6F-F969-5D41-9201-6B81144DEA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80" y="2684095"/>
            <a:ext cx="4443154" cy="3492868"/>
          </a:xfrm>
        </p:spPr>
        <p:txBody>
          <a:bodyPr>
            <a:normAutofit/>
          </a:bodyPr>
          <a:lstStyle/>
          <a:p>
            <a:r>
              <a:rPr lang="en-US" sz="1800"/>
              <a:t>Natural sources</a:t>
            </a:r>
          </a:p>
          <a:p>
            <a:pPr lvl="1"/>
            <a:r>
              <a:rPr lang="en-US" sz="1800"/>
              <a:t>Detrital quaternary sediments (K-feldspar, plagioclase, carbonates)</a:t>
            </a:r>
          </a:p>
          <a:p>
            <a:pPr lvl="1"/>
            <a:r>
              <a:rPr lang="en-US" sz="1800"/>
              <a:t>Shale</a:t>
            </a:r>
          </a:p>
          <a:p>
            <a:pPr lvl="1"/>
            <a:r>
              <a:rPr lang="en-US" sz="1800"/>
              <a:t>Lake based sulfide minerals</a:t>
            </a:r>
          </a:p>
          <a:p>
            <a:r>
              <a:rPr lang="en-US" sz="1800"/>
              <a:t>Anthropogenic sources</a:t>
            </a:r>
          </a:p>
          <a:p>
            <a:pPr lvl="1"/>
            <a:r>
              <a:rPr lang="en-US" sz="1800"/>
              <a:t>Vehicle emissions</a:t>
            </a:r>
          </a:p>
          <a:p>
            <a:pPr lvl="1"/>
            <a:r>
              <a:rPr lang="en-US" sz="1800"/>
              <a:t>Acid batteries</a:t>
            </a:r>
          </a:p>
          <a:p>
            <a:pPr lvl="1"/>
            <a:r>
              <a:rPr lang="en-US" sz="1800"/>
              <a:t>Paints</a:t>
            </a:r>
          </a:p>
          <a:p>
            <a:pPr lvl="1"/>
            <a:r>
              <a:rPr lang="en-US" sz="1800"/>
              <a:t>Sewage</a:t>
            </a:r>
          </a:p>
        </p:txBody>
      </p:sp>
      <p:pic>
        <p:nvPicPr>
          <p:cNvPr id="11" name="Picture 10" descr="A close up of a device&#10;&#10;Description automatically generated">
            <a:extLst>
              <a:ext uri="{FF2B5EF4-FFF2-40B4-BE49-F238E27FC236}">
                <a16:creationId xmlns:a16="http://schemas.microsoft.com/office/drawing/2014/main" xmlns="" id="{FEF5159D-91EA-3049-928D-7CA9E802D9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0670" y="2451100"/>
            <a:ext cx="6675570" cy="1835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6613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xmlns="" id="{0B9EE3F3-89B7-43C3-8651-C4C9683099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FAAF9E8-9A9D-2E48-B9C7-D1E9DDB5A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91443"/>
            <a:ext cx="4443154" cy="1087819"/>
          </a:xfrm>
        </p:spPr>
        <p:txBody>
          <a:bodyPr anchor="b">
            <a:normAutofit/>
          </a:bodyPr>
          <a:lstStyle/>
          <a:p>
            <a:r>
              <a:rPr lang="en-US" sz="3400"/>
              <a:t>Results- Chromium (Cr)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33AE4636-AEEC-45D6-84D4-7AC2DA48EC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8D9CE0F4-2EB2-4F1F-8AAC-DB3571D9FE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11480" y="2285541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FDF0D03-3C70-9847-B573-DC03D40925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80" y="2684095"/>
            <a:ext cx="4443154" cy="3492868"/>
          </a:xfrm>
        </p:spPr>
        <p:txBody>
          <a:bodyPr>
            <a:normAutofit/>
          </a:bodyPr>
          <a:lstStyle/>
          <a:p>
            <a:r>
              <a:rPr lang="en-US" sz="1800"/>
              <a:t>Natural sources</a:t>
            </a:r>
          </a:p>
          <a:p>
            <a:pPr lvl="1"/>
            <a:r>
              <a:rPr lang="en-US" sz="1800"/>
              <a:t>Quartzite</a:t>
            </a:r>
          </a:p>
          <a:p>
            <a:pPr lvl="1"/>
            <a:r>
              <a:rPr lang="en-US" sz="1800"/>
              <a:t>Chlorite</a:t>
            </a:r>
          </a:p>
          <a:p>
            <a:r>
              <a:rPr lang="en-US" sz="1800"/>
              <a:t>Anthropogenic sources</a:t>
            </a:r>
          </a:p>
          <a:p>
            <a:pPr lvl="1"/>
            <a:r>
              <a:rPr lang="en-US" sz="1800"/>
              <a:t>Stock farms</a:t>
            </a:r>
          </a:p>
          <a:p>
            <a:pPr lvl="1"/>
            <a:r>
              <a:rPr lang="en-US" sz="1800"/>
              <a:t>Industries</a:t>
            </a:r>
          </a:p>
          <a:p>
            <a:pPr lvl="1"/>
            <a:r>
              <a:rPr lang="en-US" sz="1800"/>
              <a:t>Agro-chemicals</a:t>
            </a:r>
          </a:p>
          <a:p>
            <a:pPr marL="457200" lvl="1" indent="0">
              <a:buNone/>
            </a:pPr>
            <a:endParaRPr lang="en-US" sz="1800"/>
          </a:p>
        </p:txBody>
      </p:sp>
      <p:pic>
        <p:nvPicPr>
          <p:cNvPr id="5" name="Picture 4" descr="A picture containing object&#10;&#10;Description automatically generated">
            <a:extLst>
              <a:ext uri="{FF2B5EF4-FFF2-40B4-BE49-F238E27FC236}">
                <a16:creationId xmlns:a16="http://schemas.microsoft.com/office/drawing/2014/main" xmlns="" id="{ACCA5F5C-3DE3-8A40-99EA-A29802559F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5816" y="2395007"/>
            <a:ext cx="6440424" cy="2012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4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0B9EE3F3-89B7-43C3-8651-C4C9683099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27829D-E872-C94C-A836-1006A0000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91443"/>
            <a:ext cx="4443154" cy="1087819"/>
          </a:xfrm>
        </p:spPr>
        <p:txBody>
          <a:bodyPr anchor="b">
            <a:normAutofit/>
          </a:bodyPr>
          <a:lstStyle/>
          <a:p>
            <a:r>
              <a:rPr lang="en-US" sz="3400"/>
              <a:t>Results- Cobalt (Co)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3AE4636-AEEC-45D6-84D4-7AC2DA48EC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D9CE0F4-2EB2-4F1F-8AAC-DB3571D9FE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11480" y="2285541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BA56861-0BBF-D84F-9B45-6FC8277A46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80" y="2684095"/>
            <a:ext cx="4443154" cy="3492868"/>
          </a:xfrm>
        </p:spPr>
        <p:txBody>
          <a:bodyPr>
            <a:normAutofit/>
          </a:bodyPr>
          <a:lstStyle/>
          <a:p>
            <a:r>
              <a:rPr lang="en-US" sz="1800"/>
              <a:t>Natural sources</a:t>
            </a:r>
          </a:p>
          <a:p>
            <a:pPr lvl="1"/>
            <a:r>
              <a:rPr lang="en-US" sz="1800"/>
              <a:t>Olivine</a:t>
            </a:r>
          </a:p>
          <a:p>
            <a:pPr lvl="1"/>
            <a:r>
              <a:rPr lang="en-US" sz="1800"/>
              <a:t>Pyroxine</a:t>
            </a:r>
          </a:p>
          <a:p>
            <a:pPr lvl="1"/>
            <a:r>
              <a:rPr lang="en-US" sz="1800"/>
              <a:t>Mica</a:t>
            </a:r>
          </a:p>
          <a:p>
            <a:pPr lvl="1"/>
            <a:r>
              <a:rPr lang="en-US" sz="1800"/>
              <a:t>Garnet</a:t>
            </a:r>
          </a:p>
          <a:p>
            <a:r>
              <a:rPr lang="en-US" sz="1800"/>
              <a:t>Anthropogenic sources</a:t>
            </a:r>
          </a:p>
        </p:txBody>
      </p:sp>
      <p:pic>
        <p:nvPicPr>
          <p:cNvPr id="5" name="Picture 4" descr="A picture containing object, tripod&#10;&#10;Description automatically generated">
            <a:extLst>
              <a:ext uri="{FF2B5EF4-FFF2-40B4-BE49-F238E27FC236}">
                <a16:creationId xmlns:a16="http://schemas.microsoft.com/office/drawing/2014/main" xmlns="" id="{7B34AA64-6CB4-1346-975A-88354EB807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8369" y="2475512"/>
            <a:ext cx="6717871" cy="1931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2099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0B9EE3F3-89B7-43C3-8651-C4C9683099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966F49-2BA6-6842-B5FD-8E6D54E21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91443"/>
            <a:ext cx="4443154" cy="1087819"/>
          </a:xfrm>
        </p:spPr>
        <p:txBody>
          <a:bodyPr anchor="b">
            <a:normAutofit/>
          </a:bodyPr>
          <a:lstStyle/>
          <a:p>
            <a:r>
              <a:rPr lang="en-US" sz="3400"/>
              <a:t>Results- Copper (Cu)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3AE4636-AEEC-45D6-84D4-7AC2DA48EC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D9CE0F4-2EB2-4F1F-8AAC-DB3571D9FE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11480" y="2285541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84D0EBE-B087-A246-946B-BC4010F627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80" y="2684095"/>
            <a:ext cx="4443154" cy="3492868"/>
          </a:xfrm>
        </p:spPr>
        <p:txBody>
          <a:bodyPr>
            <a:normAutofit/>
          </a:bodyPr>
          <a:lstStyle/>
          <a:p>
            <a:r>
              <a:rPr lang="en-US" sz="1700"/>
              <a:t>Natural sources</a:t>
            </a:r>
          </a:p>
          <a:p>
            <a:pPr lvl="1"/>
            <a:r>
              <a:rPr lang="en-US" sz="1700"/>
              <a:t>Silicates</a:t>
            </a:r>
          </a:p>
          <a:p>
            <a:pPr lvl="1"/>
            <a:r>
              <a:rPr lang="en-US" sz="1700"/>
              <a:t>Carbonates</a:t>
            </a:r>
          </a:p>
          <a:p>
            <a:pPr lvl="1"/>
            <a:r>
              <a:rPr lang="en-US" sz="1700"/>
              <a:t>Copper sulfides</a:t>
            </a:r>
          </a:p>
          <a:p>
            <a:pPr lvl="1"/>
            <a:r>
              <a:rPr lang="en-US" sz="1700"/>
              <a:t>Other evaporate minerals</a:t>
            </a:r>
          </a:p>
          <a:p>
            <a:pPr lvl="1"/>
            <a:r>
              <a:rPr lang="en-US" sz="1700"/>
              <a:t>Enriched in shale</a:t>
            </a:r>
          </a:p>
          <a:p>
            <a:r>
              <a:rPr lang="en-US" sz="1700"/>
              <a:t>Anthropogenic sources</a:t>
            </a:r>
          </a:p>
          <a:p>
            <a:pPr lvl="1"/>
            <a:r>
              <a:rPr lang="en-US" sz="1700"/>
              <a:t>Coal burning</a:t>
            </a:r>
          </a:p>
          <a:p>
            <a:pPr lvl="1"/>
            <a:r>
              <a:rPr lang="en-US" sz="1700"/>
              <a:t>Atmospheric deposition</a:t>
            </a:r>
          </a:p>
          <a:p>
            <a:pPr lvl="1"/>
            <a:r>
              <a:rPr lang="en-US" sz="1700"/>
              <a:t>Vehicle emissions</a:t>
            </a:r>
          </a:p>
          <a:p>
            <a:pPr lvl="1"/>
            <a:r>
              <a:rPr lang="en-US" sz="1700"/>
              <a:t>Gas, diesel, and lubricant combustion</a:t>
            </a:r>
          </a:p>
        </p:txBody>
      </p:sp>
      <p:pic>
        <p:nvPicPr>
          <p:cNvPr id="5" name="Picture 4" descr="A close up of a tripod&#10;&#10;Description automatically generated">
            <a:extLst>
              <a:ext uri="{FF2B5EF4-FFF2-40B4-BE49-F238E27FC236}">
                <a16:creationId xmlns:a16="http://schemas.microsoft.com/office/drawing/2014/main" xmlns="" id="{C41AE9FE-7D5D-5849-A7BB-AE2BF85C3F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700" y="2431256"/>
            <a:ext cx="6687820" cy="2089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8416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0B9EE3F3-89B7-43C3-8651-C4C9683099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BC77F1-B4C4-0F42-9190-30F6ED695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91443"/>
            <a:ext cx="4443154" cy="1087819"/>
          </a:xfrm>
        </p:spPr>
        <p:txBody>
          <a:bodyPr anchor="b">
            <a:normAutofit/>
          </a:bodyPr>
          <a:lstStyle/>
          <a:p>
            <a:r>
              <a:rPr lang="en-US" sz="3400"/>
              <a:t>Results- Zinc (Zn)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3AE4636-AEEC-45D6-84D4-7AC2DA48EC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D9CE0F4-2EB2-4F1F-8AAC-DB3571D9FE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11480" y="2285541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9778FC2-132B-D548-968F-5CF65AACEF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80" y="2684095"/>
            <a:ext cx="4443154" cy="3492868"/>
          </a:xfrm>
        </p:spPr>
        <p:txBody>
          <a:bodyPr>
            <a:normAutofit/>
          </a:bodyPr>
          <a:lstStyle/>
          <a:p>
            <a:r>
              <a:rPr lang="en-US" sz="1800"/>
              <a:t>Natural sources</a:t>
            </a:r>
          </a:p>
          <a:p>
            <a:r>
              <a:rPr lang="en-US" sz="1800"/>
              <a:t>Anthropogenic sources</a:t>
            </a:r>
          </a:p>
          <a:p>
            <a:pPr lvl="1"/>
            <a:r>
              <a:rPr lang="en-US" sz="1800"/>
              <a:t>Metal plating and related works</a:t>
            </a:r>
          </a:p>
        </p:txBody>
      </p:sp>
      <p:pic>
        <p:nvPicPr>
          <p:cNvPr id="7" name="Picture 6" descr="A picture containing boat&#10;&#10;Description automatically generated">
            <a:extLst>
              <a:ext uri="{FF2B5EF4-FFF2-40B4-BE49-F238E27FC236}">
                <a16:creationId xmlns:a16="http://schemas.microsoft.com/office/drawing/2014/main" xmlns="" id="{FB889164-26C8-C546-A324-301895921D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8007" y="2303829"/>
            <a:ext cx="6230620" cy="1742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8211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0B9EE3F3-89B7-43C3-8651-C4C9683099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0EF3ED-C07A-0C49-B805-87AC922C4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91443"/>
            <a:ext cx="4443154" cy="1087819"/>
          </a:xfrm>
        </p:spPr>
        <p:txBody>
          <a:bodyPr anchor="b">
            <a:normAutofit/>
          </a:bodyPr>
          <a:lstStyle/>
          <a:p>
            <a:r>
              <a:rPr lang="en-US" sz="3400"/>
              <a:t>Results- Nickel (Ni)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3AE4636-AEEC-45D6-84D4-7AC2DA48EC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D9CE0F4-2EB2-4F1F-8AAC-DB3571D9FE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11480" y="2285541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78F2960-3645-854C-89FE-CFE3645894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80" y="2684095"/>
            <a:ext cx="4443154" cy="3492868"/>
          </a:xfrm>
        </p:spPr>
        <p:txBody>
          <a:bodyPr>
            <a:normAutofit/>
          </a:bodyPr>
          <a:lstStyle/>
          <a:p>
            <a:r>
              <a:rPr lang="en-US" sz="1800"/>
              <a:t>Natural sources</a:t>
            </a:r>
          </a:p>
          <a:p>
            <a:pPr lvl="1"/>
            <a:r>
              <a:rPr lang="en-US" sz="1800"/>
              <a:t>Mafic and ultra mafic rocks</a:t>
            </a:r>
          </a:p>
          <a:p>
            <a:r>
              <a:rPr lang="en-US" sz="1800"/>
              <a:t>Anthropogenic sources</a:t>
            </a:r>
          </a:p>
          <a:p>
            <a:pPr lvl="1"/>
            <a:r>
              <a:rPr lang="en-US" sz="1800"/>
              <a:t>1975- metallic waste dumping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638A2EA-81CE-DE4A-AA47-92C30D8A4A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6114" y="2463801"/>
            <a:ext cx="6321000" cy="1794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6657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0B9EE3F3-89B7-43C3-8651-C4C9683099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A612BE-1B4F-634E-8481-90E8363EE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91443"/>
            <a:ext cx="4443154" cy="1087819"/>
          </a:xfrm>
        </p:spPr>
        <p:txBody>
          <a:bodyPr anchor="b">
            <a:normAutofit/>
          </a:bodyPr>
          <a:lstStyle/>
          <a:p>
            <a:r>
              <a:rPr lang="en-US" sz="3400"/>
              <a:t>Results- Manganese (Mn)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3AE4636-AEEC-45D6-84D4-7AC2DA48EC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D9CE0F4-2EB2-4F1F-8AAC-DB3571D9FE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11480" y="2285541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CD7FD48-7FFC-4740-A75F-B111C7DFB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80" y="2684095"/>
            <a:ext cx="4443154" cy="3492868"/>
          </a:xfrm>
        </p:spPr>
        <p:txBody>
          <a:bodyPr>
            <a:normAutofit/>
          </a:bodyPr>
          <a:lstStyle/>
          <a:p>
            <a:r>
              <a:rPr lang="en-US" sz="1800"/>
              <a:t>Natural sources</a:t>
            </a:r>
          </a:p>
          <a:p>
            <a:pPr lvl="1"/>
            <a:r>
              <a:rPr lang="en-US" sz="1800"/>
              <a:t>Shale</a:t>
            </a:r>
          </a:p>
          <a:p>
            <a:pPr lvl="1"/>
            <a:r>
              <a:rPr lang="en-US" sz="1800"/>
              <a:t>Dolomite</a:t>
            </a:r>
          </a:p>
          <a:p>
            <a:r>
              <a:rPr lang="en-US" sz="1800"/>
              <a:t>Anthropogenic sources</a:t>
            </a:r>
          </a:p>
          <a:p>
            <a:pPr lvl="1"/>
            <a:r>
              <a:rPr lang="en-US" sz="1800"/>
              <a:t>Burning fossil fuels</a:t>
            </a:r>
          </a:p>
          <a:p>
            <a:pPr lvl="1"/>
            <a:r>
              <a:rPr lang="en-US" sz="1800"/>
              <a:t>Sewage</a:t>
            </a:r>
          </a:p>
          <a:p>
            <a:pPr lvl="1"/>
            <a:r>
              <a:rPr lang="en-US" sz="1800"/>
              <a:t>Mining </a:t>
            </a:r>
          </a:p>
        </p:txBody>
      </p:sp>
      <p:pic>
        <p:nvPicPr>
          <p:cNvPr id="5" name="Picture 4" descr="A close up of a device&#10;&#10;Description automatically generated">
            <a:extLst>
              <a:ext uri="{FF2B5EF4-FFF2-40B4-BE49-F238E27FC236}">
                <a16:creationId xmlns:a16="http://schemas.microsoft.com/office/drawing/2014/main" xmlns="" id="{7DE6A47F-4175-6F46-8B8C-C0FE07C78E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2080" y="2298400"/>
            <a:ext cx="6614160" cy="226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2161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9ABD64-FEF3-0F42-9131-87B4AF267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204" y="606564"/>
            <a:ext cx="10451592" cy="1325563"/>
          </a:xfrm>
        </p:spPr>
        <p:txBody>
          <a:bodyPr anchor="ctr">
            <a:normAutofit/>
          </a:bodyPr>
          <a:lstStyle/>
          <a:p>
            <a:r>
              <a:rPr lang="en-US"/>
              <a:t>Results- Contamination Factors</a:t>
            </a:r>
          </a:p>
        </p:txBody>
      </p:sp>
      <p:sp>
        <p:nvSpPr>
          <p:cNvPr id="54" name="Rectangle 45">
            <a:extLst>
              <a:ext uri="{FF2B5EF4-FFF2-40B4-BE49-F238E27FC236}">
                <a16:creationId xmlns:a16="http://schemas.microsoft.com/office/drawing/2014/main" xmlns="" id="{A5711A0E-A428-4ED1-96CB-33D69FD842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00874" y="2043803"/>
            <a:ext cx="10190252" cy="80683"/>
          </a:xfrm>
          <a:prstGeom prst="rect">
            <a:avLst/>
          </a:prstGeom>
          <a:solidFill>
            <a:schemeClr val="tx1">
              <a:lumMod val="50000"/>
              <a:lumOff val="5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A close up of a map&#10;&#10;Description automatically generated">
            <a:extLst>
              <a:ext uri="{FF2B5EF4-FFF2-40B4-BE49-F238E27FC236}">
                <a16:creationId xmlns:a16="http://schemas.microsoft.com/office/drawing/2014/main" xmlns="" id="{A38A7DDA-23F0-9E4B-8C28-879B0FB1BF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5238" y="2425700"/>
            <a:ext cx="4702175" cy="3535363"/>
          </a:xfrm>
          <a:prstGeom prst="rect">
            <a:avLst/>
          </a:prstGeom>
        </p:spPr>
      </p:pic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42E1DDB5-E93F-2E4E-BAB3-2EB18C8D33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1550" y="2425700"/>
            <a:ext cx="4872038" cy="3535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7684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xmlns="" id="{2029D5AD-8348-4446-B191-6A9B6FE03F2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6" name="Freeform: Shape 45">
            <a:extLst>
              <a:ext uri="{FF2B5EF4-FFF2-40B4-BE49-F238E27FC236}">
                <a16:creationId xmlns:a16="http://schemas.microsoft.com/office/drawing/2014/main" xmlns="" id="{A3F395A2-2B64-4749-BD93-2F159C7E1F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1899601"/>
          </a:xfrm>
          <a:custGeom>
            <a:avLst/>
            <a:gdLst>
              <a:gd name="connsiteX0" fmla="*/ 0 w 12188952"/>
              <a:gd name="connsiteY0" fmla="*/ 0 h 1899601"/>
              <a:gd name="connsiteX1" fmla="*/ 12188952 w 12188952"/>
              <a:gd name="connsiteY1" fmla="*/ 0 h 1899601"/>
              <a:gd name="connsiteX2" fmla="*/ 12188952 w 12188952"/>
              <a:gd name="connsiteY2" fmla="*/ 1635106 h 1899601"/>
              <a:gd name="connsiteX3" fmla="*/ 11356325 w 12188952"/>
              <a:gd name="connsiteY3" fmla="*/ 1707615 h 1899601"/>
              <a:gd name="connsiteX4" fmla="*/ 6096001 w 12188952"/>
              <a:gd name="connsiteY4" fmla="*/ 1899601 h 1899601"/>
              <a:gd name="connsiteX5" fmla="*/ 835678 w 12188952"/>
              <a:gd name="connsiteY5" fmla="*/ 1707615 h 1899601"/>
              <a:gd name="connsiteX6" fmla="*/ 0 w 12188952"/>
              <a:gd name="connsiteY6" fmla="*/ 1634841 h 189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8952" h="1899601">
                <a:moveTo>
                  <a:pt x="0" y="0"/>
                </a:moveTo>
                <a:lnTo>
                  <a:pt x="12188952" y="0"/>
                </a:lnTo>
                <a:lnTo>
                  <a:pt x="12188952" y="1635106"/>
                </a:lnTo>
                <a:lnTo>
                  <a:pt x="11356325" y="1707615"/>
                </a:lnTo>
                <a:cubicBezTo>
                  <a:pt x="9739512" y="1831240"/>
                  <a:pt x="7961919" y="1899601"/>
                  <a:pt x="6096001" y="1899601"/>
                </a:cubicBezTo>
                <a:cubicBezTo>
                  <a:pt x="4230084" y="1899601"/>
                  <a:pt x="2452490" y="1831240"/>
                  <a:pt x="835678" y="1707615"/>
                </a:cubicBezTo>
                <a:lnTo>
                  <a:pt x="0" y="1634841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8" name="Freeform: Shape 47">
            <a:extLst>
              <a:ext uri="{FF2B5EF4-FFF2-40B4-BE49-F238E27FC236}">
                <a16:creationId xmlns:a16="http://schemas.microsoft.com/office/drawing/2014/main" xmlns="" id="{5CF0135B-EAB8-4CA0-896C-2D897ECD28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1890722"/>
          </a:xfrm>
          <a:custGeom>
            <a:avLst/>
            <a:gdLst>
              <a:gd name="connsiteX0" fmla="*/ 0 w 12192000"/>
              <a:gd name="connsiteY0" fmla="*/ 0 h 1890722"/>
              <a:gd name="connsiteX1" fmla="*/ 12192000 w 12192000"/>
              <a:gd name="connsiteY1" fmla="*/ 0 h 1890722"/>
              <a:gd name="connsiteX2" fmla="*/ 12192000 w 12192000"/>
              <a:gd name="connsiteY2" fmla="*/ 1626227 h 1890722"/>
              <a:gd name="connsiteX3" fmla="*/ 11359165 w 12192000"/>
              <a:gd name="connsiteY3" fmla="*/ 1698736 h 1890722"/>
              <a:gd name="connsiteX4" fmla="*/ 6097526 w 12192000"/>
              <a:gd name="connsiteY4" fmla="*/ 1890722 h 1890722"/>
              <a:gd name="connsiteX5" fmla="*/ 835887 w 12192000"/>
              <a:gd name="connsiteY5" fmla="*/ 1698736 h 1890722"/>
              <a:gd name="connsiteX6" fmla="*/ 0 w 12192000"/>
              <a:gd name="connsiteY6" fmla="*/ 1625962 h 1890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1890722">
                <a:moveTo>
                  <a:pt x="0" y="0"/>
                </a:moveTo>
                <a:lnTo>
                  <a:pt x="12192000" y="0"/>
                </a:lnTo>
                <a:lnTo>
                  <a:pt x="12192000" y="1626227"/>
                </a:lnTo>
                <a:lnTo>
                  <a:pt x="11359165" y="1698736"/>
                </a:lnTo>
                <a:cubicBezTo>
                  <a:pt x="9741947" y="1822361"/>
                  <a:pt x="7963910" y="1890722"/>
                  <a:pt x="6097526" y="1890722"/>
                </a:cubicBezTo>
                <a:cubicBezTo>
                  <a:pt x="4231142" y="1890722"/>
                  <a:pt x="2453104" y="1822361"/>
                  <a:pt x="835887" y="1698736"/>
                </a:cubicBezTo>
                <a:lnTo>
                  <a:pt x="0" y="1625962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425F6E-F7D1-D745-BAAD-1E51241BD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3397"/>
            <a:ext cx="10515600" cy="127323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262626"/>
                </a:solidFill>
              </a:rPr>
              <a:t>Results- Positive Correlation</a:t>
            </a:r>
            <a:endParaRPr lang="en-US" sz="4000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92C3387C-D24F-4737-8A37-1DC5CFF09C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52452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xmlns="" id="{ABA03E64-B532-C14C-8BF3-A8416BDBB6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78024"/>
            <a:ext cx="10515600" cy="3694176"/>
          </a:xfrm>
        </p:spPr>
        <p:txBody>
          <a:bodyPr>
            <a:normAutofit/>
          </a:bodyPr>
          <a:lstStyle/>
          <a:p>
            <a:r>
              <a:rPr lang="en-US" sz="2200" dirty="0"/>
              <a:t>Strong</a:t>
            </a:r>
          </a:p>
          <a:p>
            <a:pPr lvl="1"/>
            <a:r>
              <a:rPr lang="en-US" sz="2200" dirty="0"/>
              <a:t>Cr- Cu, Ni, Pb</a:t>
            </a:r>
          </a:p>
          <a:p>
            <a:pPr lvl="1"/>
            <a:r>
              <a:rPr lang="en-US" sz="2200" dirty="0"/>
              <a:t>Cu- Zn, Ni, Pb</a:t>
            </a:r>
          </a:p>
          <a:p>
            <a:pPr lvl="1"/>
            <a:r>
              <a:rPr lang="en-US" sz="2200" dirty="0"/>
              <a:t>Zn- Ni, Pb</a:t>
            </a:r>
          </a:p>
          <a:p>
            <a:pPr lvl="1"/>
            <a:r>
              <a:rPr lang="en-US" sz="2200" dirty="0"/>
              <a:t>Ni- Pb</a:t>
            </a:r>
          </a:p>
          <a:p>
            <a:r>
              <a:rPr lang="en-US" sz="2200" dirty="0"/>
              <a:t>Moderate</a:t>
            </a:r>
          </a:p>
          <a:p>
            <a:pPr lvl="1"/>
            <a:r>
              <a:rPr lang="en-US" sz="2200" dirty="0"/>
              <a:t>Cr- Zn</a:t>
            </a:r>
          </a:p>
          <a:p>
            <a:pPr lvl="1"/>
            <a:r>
              <a:rPr lang="en-US" sz="2200" dirty="0"/>
              <a:t>Co- Cr, Cu, Ni, Pb</a:t>
            </a:r>
          </a:p>
          <a:p>
            <a:pPr marL="0" indent="0"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6567301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xmlns="" id="{017517EF-BD4D-4055-BDB4-A322C53568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xmlns="" id="{0ADDB668-2CA4-4D2B-9C34-3487CA330B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51553" y="304802"/>
            <a:ext cx="11097349" cy="1573149"/>
          </a:xfrm>
          <a:prstGeom prst="rect">
            <a:avLst/>
          </a:prstGeom>
          <a:ln w="12700">
            <a:solidFill>
              <a:srgbClr val="EFEFEF"/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B80F45-1CA7-A04C-B357-B8FBE3BC0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1690" y="405575"/>
            <a:ext cx="6430414" cy="1371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Results- Comparison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2568BC19-F052-4108-93E1-6A3D1DEC072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4784" y="76442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D5FD337D-4D6B-4C8B-B6F5-121097E098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7130604" y="1071836"/>
            <a:ext cx="1021458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1" name="Content Placeholder 10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F3932C25-50B0-9B46-AF8A-C6471A072E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591" y="2091095"/>
            <a:ext cx="10450282" cy="420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746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xmlns="" id="{B082622D-AAF3-4897-8629-FC918530DD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xmlns="" id="{A7457DD9-5A45-400A-AB4B-4B4EDECA25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54416" y="365125"/>
            <a:ext cx="11167447" cy="2089317"/>
          </a:xfrm>
          <a:prstGeom prst="rect">
            <a:avLst/>
          </a:prstGeom>
          <a:ln w="12700">
            <a:solidFill>
              <a:srgbClr val="EFEFEF"/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17235D-0727-C148-91E7-C1682D988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746" y="641850"/>
            <a:ext cx="3611880" cy="1535865"/>
          </a:xfrm>
        </p:spPr>
        <p:txBody>
          <a:bodyPr>
            <a:normAutofit/>
          </a:bodyPr>
          <a:lstStyle/>
          <a:p>
            <a:r>
              <a:rPr lang="en-US" sz="3200"/>
              <a:t>About the Lake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441CF7D6-A660-431A-B0BB-140A0D5556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0408" y="105773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0570A85B-3810-4F95-97B0-CBF4CCDB38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4248113" y="1405210"/>
            <a:ext cx="1463040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B24C885-1904-DA4B-9F99-24AC104AFF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0640" y="918576"/>
            <a:ext cx="6053160" cy="1535865"/>
          </a:xfrm>
        </p:spPr>
        <p:txBody>
          <a:bodyPr anchor="ctr">
            <a:normAutofit/>
          </a:bodyPr>
          <a:lstStyle/>
          <a:p>
            <a:r>
              <a:rPr lang="en-US" sz="1500" dirty="0"/>
              <a:t>Between the Lesser Himalaya sedimentary rocks</a:t>
            </a:r>
          </a:p>
          <a:p>
            <a:pPr lvl="1"/>
            <a:r>
              <a:rPr lang="en-US" sz="1500" dirty="0"/>
              <a:t>Dolomitic limestone, slate, quartzite, calcareous, carbonate, shale, sericite, etc.</a:t>
            </a:r>
          </a:p>
          <a:p>
            <a:r>
              <a:rPr lang="en-US" sz="1500" dirty="0"/>
              <a:t>150-200 cm of rainfall annually</a:t>
            </a:r>
          </a:p>
          <a:p>
            <a:r>
              <a:rPr lang="en-US" sz="1500" dirty="0"/>
              <a:t>Main sources of water are from monsoon rain and underground seepage</a:t>
            </a:r>
          </a:p>
          <a:p>
            <a:pPr lvl="1"/>
            <a:endParaRPr lang="en-US" sz="1500" dirty="0"/>
          </a:p>
          <a:p>
            <a:pPr lvl="1"/>
            <a:endParaRPr lang="en-US" sz="1500" dirty="0"/>
          </a:p>
        </p:txBody>
      </p:sp>
      <p:pic>
        <p:nvPicPr>
          <p:cNvPr id="4" name="Content Placeholder 4" descr="A close up of a map&#10;&#10;Description automatically generated">
            <a:extLst>
              <a:ext uri="{FF2B5EF4-FFF2-40B4-BE49-F238E27FC236}">
                <a16:creationId xmlns:a16="http://schemas.microsoft.com/office/drawing/2014/main" xmlns="" id="{0626D1DC-4AB7-8A4B-99C8-0FA9D83D7E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905" r="1" b="21083"/>
          <a:stretch/>
        </p:blipFill>
        <p:spPr>
          <a:xfrm>
            <a:off x="554416" y="2731167"/>
            <a:ext cx="11167447" cy="3484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9924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ush greenery can be seen on a weekend getaway to Renuka Lake">
            <a:extLst>
              <a:ext uri="{FF2B5EF4-FFF2-40B4-BE49-F238E27FC236}">
                <a16:creationId xmlns:a16="http://schemas.microsoft.com/office/drawing/2014/main" xmlns="" id="{6653525E-2D7A-B14B-B275-AA249AE4F8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66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 5">
            <a:extLst>
              <a:ext uri="{FF2B5EF4-FFF2-40B4-BE49-F238E27FC236}">
                <a16:creationId xmlns:a16="http://schemas.microsoft.com/office/drawing/2014/main" xmlns="" id="{87CC2527-562A-4F69-B487-4371E5B243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D0FBBF-DED1-9D48-B444-61BB0E47B6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2021" y="3231931"/>
            <a:ext cx="3852041" cy="1834056"/>
          </a:xfrm>
        </p:spPr>
        <p:txBody>
          <a:bodyPr>
            <a:normAutofit/>
          </a:bodyPr>
          <a:lstStyle/>
          <a:p>
            <a:r>
              <a:rPr lang="en-US" sz="4000"/>
              <a:t>Conclusion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xmlns="" id="{6A9FCC2D-6233-7841-8E69-3D800936EB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82910" y="5242675"/>
            <a:ext cx="4330262" cy="683284"/>
          </a:xfrm>
        </p:spPr>
        <p:txBody>
          <a:bodyPr>
            <a:normAutofit/>
          </a:bodyPr>
          <a:lstStyle/>
          <a:p>
            <a:endParaRPr lang="en-US" sz="2000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xmlns="" id="{BCDAEC91-5BCE-4B55-9CC0-43EF94CB73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8602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xmlns="" id="{2029D5AD-8348-4446-B191-6A9B6FE03F2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" name="Freeform: Shape 18">
            <a:extLst>
              <a:ext uri="{FF2B5EF4-FFF2-40B4-BE49-F238E27FC236}">
                <a16:creationId xmlns:a16="http://schemas.microsoft.com/office/drawing/2014/main" xmlns="" id="{A3F395A2-2B64-4749-BD93-2F159C7E1F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1899601"/>
          </a:xfrm>
          <a:custGeom>
            <a:avLst/>
            <a:gdLst>
              <a:gd name="connsiteX0" fmla="*/ 0 w 12188952"/>
              <a:gd name="connsiteY0" fmla="*/ 0 h 1899601"/>
              <a:gd name="connsiteX1" fmla="*/ 12188952 w 12188952"/>
              <a:gd name="connsiteY1" fmla="*/ 0 h 1899601"/>
              <a:gd name="connsiteX2" fmla="*/ 12188952 w 12188952"/>
              <a:gd name="connsiteY2" fmla="*/ 1635106 h 1899601"/>
              <a:gd name="connsiteX3" fmla="*/ 11356325 w 12188952"/>
              <a:gd name="connsiteY3" fmla="*/ 1707615 h 1899601"/>
              <a:gd name="connsiteX4" fmla="*/ 6096001 w 12188952"/>
              <a:gd name="connsiteY4" fmla="*/ 1899601 h 1899601"/>
              <a:gd name="connsiteX5" fmla="*/ 835678 w 12188952"/>
              <a:gd name="connsiteY5" fmla="*/ 1707615 h 1899601"/>
              <a:gd name="connsiteX6" fmla="*/ 0 w 12188952"/>
              <a:gd name="connsiteY6" fmla="*/ 1634841 h 189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8952" h="1899601">
                <a:moveTo>
                  <a:pt x="0" y="0"/>
                </a:moveTo>
                <a:lnTo>
                  <a:pt x="12188952" y="0"/>
                </a:lnTo>
                <a:lnTo>
                  <a:pt x="12188952" y="1635106"/>
                </a:lnTo>
                <a:lnTo>
                  <a:pt x="11356325" y="1707615"/>
                </a:lnTo>
                <a:cubicBezTo>
                  <a:pt x="9739512" y="1831240"/>
                  <a:pt x="7961919" y="1899601"/>
                  <a:pt x="6096001" y="1899601"/>
                </a:cubicBezTo>
                <a:cubicBezTo>
                  <a:pt x="4230084" y="1899601"/>
                  <a:pt x="2452490" y="1831240"/>
                  <a:pt x="835678" y="1707615"/>
                </a:cubicBezTo>
                <a:lnTo>
                  <a:pt x="0" y="1634841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1" name="Freeform: Shape 20">
            <a:extLst>
              <a:ext uri="{FF2B5EF4-FFF2-40B4-BE49-F238E27FC236}">
                <a16:creationId xmlns:a16="http://schemas.microsoft.com/office/drawing/2014/main" xmlns="" id="{5CF0135B-EAB8-4CA0-896C-2D897ECD28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1890722"/>
          </a:xfrm>
          <a:custGeom>
            <a:avLst/>
            <a:gdLst>
              <a:gd name="connsiteX0" fmla="*/ 0 w 12192000"/>
              <a:gd name="connsiteY0" fmla="*/ 0 h 1890722"/>
              <a:gd name="connsiteX1" fmla="*/ 12192000 w 12192000"/>
              <a:gd name="connsiteY1" fmla="*/ 0 h 1890722"/>
              <a:gd name="connsiteX2" fmla="*/ 12192000 w 12192000"/>
              <a:gd name="connsiteY2" fmla="*/ 1626227 h 1890722"/>
              <a:gd name="connsiteX3" fmla="*/ 11359165 w 12192000"/>
              <a:gd name="connsiteY3" fmla="*/ 1698736 h 1890722"/>
              <a:gd name="connsiteX4" fmla="*/ 6097526 w 12192000"/>
              <a:gd name="connsiteY4" fmla="*/ 1890722 h 1890722"/>
              <a:gd name="connsiteX5" fmla="*/ 835887 w 12192000"/>
              <a:gd name="connsiteY5" fmla="*/ 1698736 h 1890722"/>
              <a:gd name="connsiteX6" fmla="*/ 0 w 12192000"/>
              <a:gd name="connsiteY6" fmla="*/ 1625962 h 1890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1890722">
                <a:moveTo>
                  <a:pt x="0" y="0"/>
                </a:moveTo>
                <a:lnTo>
                  <a:pt x="12192000" y="0"/>
                </a:lnTo>
                <a:lnTo>
                  <a:pt x="12192000" y="1626227"/>
                </a:lnTo>
                <a:lnTo>
                  <a:pt x="11359165" y="1698736"/>
                </a:lnTo>
                <a:cubicBezTo>
                  <a:pt x="9741947" y="1822361"/>
                  <a:pt x="7963910" y="1890722"/>
                  <a:pt x="6097526" y="1890722"/>
                </a:cubicBezTo>
                <a:cubicBezTo>
                  <a:pt x="4231142" y="1890722"/>
                  <a:pt x="2453104" y="1822361"/>
                  <a:pt x="835887" y="1698736"/>
                </a:cubicBezTo>
                <a:lnTo>
                  <a:pt x="0" y="1625962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6843791-4838-464B-AEFD-52ACF1DDB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3397"/>
            <a:ext cx="10515600" cy="1273233"/>
          </a:xfrm>
        </p:spPr>
        <p:txBody>
          <a:bodyPr>
            <a:normAutofit/>
          </a:bodyPr>
          <a:lstStyle/>
          <a:p>
            <a:r>
              <a:rPr lang="en-US" sz="4000"/>
              <a:t>Introduction</a:t>
            </a:r>
          </a:p>
        </p:txBody>
      </p:sp>
      <p:sp>
        <p:nvSpPr>
          <p:cNvPr id="27" name="Rectangle 22">
            <a:extLst>
              <a:ext uri="{FF2B5EF4-FFF2-40B4-BE49-F238E27FC236}">
                <a16:creationId xmlns:a16="http://schemas.microsoft.com/office/drawing/2014/main" xmlns="" id="{92C3387C-D24F-4737-8A37-1DC5CFF09C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52452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F2B0F66-D1DB-614E-AC15-0D88EC8E4B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78024"/>
            <a:ext cx="10515600" cy="3694176"/>
          </a:xfrm>
        </p:spPr>
        <p:txBody>
          <a:bodyPr>
            <a:normAutofit/>
          </a:bodyPr>
          <a:lstStyle/>
          <a:p>
            <a:r>
              <a:rPr lang="en-US" sz="2200" dirty="0"/>
              <a:t>Purpose- Determine the heavy metal contamination history of Renuka Lake from 1893-2003</a:t>
            </a:r>
          </a:p>
          <a:p>
            <a:r>
              <a:rPr lang="en-US" sz="2200" dirty="0"/>
              <a:t>Reason- Himalayan lakes are facing an acute problem of survival due to an increase in toxic elements in the water and sediments</a:t>
            </a:r>
          </a:p>
          <a:p>
            <a:r>
              <a:rPr lang="en-US" sz="2200" dirty="0"/>
              <a:t>Goal- To understand the heavy metal load and possible sources</a:t>
            </a:r>
          </a:p>
        </p:txBody>
      </p:sp>
    </p:spTree>
    <p:extLst>
      <p:ext uri="{BB962C8B-B14F-4D97-AF65-F5344CB8AC3E}">
        <p14:creationId xmlns:p14="http://schemas.microsoft.com/office/powerpoint/2010/main" val="25029489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xmlns="" id="{0B9EE3F3-89B7-43C3-8651-C4C9683099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D2CCC5-447A-7E41-8983-AC6282D74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91443"/>
            <a:ext cx="4443154" cy="1087819"/>
          </a:xfrm>
        </p:spPr>
        <p:txBody>
          <a:bodyPr anchor="b">
            <a:normAutofit/>
          </a:bodyPr>
          <a:lstStyle/>
          <a:p>
            <a:r>
              <a:rPr lang="en-US" sz="3400"/>
              <a:t>Materials and Methods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33AE4636-AEEC-45D6-84D4-7AC2DA48EC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8D9CE0F4-2EB2-4F1F-8AAC-DB3571D9FE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11480" y="2285541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8A486E3-ED2A-BD48-9C12-50DAB53E7A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80" y="2684095"/>
            <a:ext cx="4443154" cy="3492868"/>
          </a:xfrm>
        </p:spPr>
        <p:txBody>
          <a:bodyPr>
            <a:normAutofit/>
          </a:bodyPr>
          <a:lstStyle/>
          <a:p>
            <a:r>
              <a:rPr lang="en-US" sz="1800"/>
              <a:t>Sampling</a:t>
            </a:r>
          </a:p>
          <a:p>
            <a:r>
              <a:rPr lang="en-US" sz="1800"/>
              <a:t>ICP-MS analysis</a:t>
            </a:r>
          </a:p>
        </p:txBody>
      </p:sp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xmlns="" id="{7DC707CC-E964-5241-98C8-1250C5391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9796" y="625683"/>
            <a:ext cx="4732464" cy="555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33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xmlns="" id="{2029D5AD-8348-4446-B191-6A9B6FE03F2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6" name="Freeform: Shape 45">
            <a:extLst>
              <a:ext uri="{FF2B5EF4-FFF2-40B4-BE49-F238E27FC236}">
                <a16:creationId xmlns:a16="http://schemas.microsoft.com/office/drawing/2014/main" xmlns="" id="{A3F395A2-2B64-4749-BD93-2F159C7E1F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1899601"/>
          </a:xfrm>
          <a:custGeom>
            <a:avLst/>
            <a:gdLst>
              <a:gd name="connsiteX0" fmla="*/ 0 w 12188952"/>
              <a:gd name="connsiteY0" fmla="*/ 0 h 1899601"/>
              <a:gd name="connsiteX1" fmla="*/ 12188952 w 12188952"/>
              <a:gd name="connsiteY1" fmla="*/ 0 h 1899601"/>
              <a:gd name="connsiteX2" fmla="*/ 12188952 w 12188952"/>
              <a:gd name="connsiteY2" fmla="*/ 1635106 h 1899601"/>
              <a:gd name="connsiteX3" fmla="*/ 11356325 w 12188952"/>
              <a:gd name="connsiteY3" fmla="*/ 1707615 h 1899601"/>
              <a:gd name="connsiteX4" fmla="*/ 6096001 w 12188952"/>
              <a:gd name="connsiteY4" fmla="*/ 1899601 h 1899601"/>
              <a:gd name="connsiteX5" fmla="*/ 835678 w 12188952"/>
              <a:gd name="connsiteY5" fmla="*/ 1707615 h 1899601"/>
              <a:gd name="connsiteX6" fmla="*/ 0 w 12188952"/>
              <a:gd name="connsiteY6" fmla="*/ 1634841 h 189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8952" h="1899601">
                <a:moveTo>
                  <a:pt x="0" y="0"/>
                </a:moveTo>
                <a:lnTo>
                  <a:pt x="12188952" y="0"/>
                </a:lnTo>
                <a:lnTo>
                  <a:pt x="12188952" y="1635106"/>
                </a:lnTo>
                <a:lnTo>
                  <a:pt x="11356325" y="1707615"/>
                </a:lnTo>
                <a:cubicBezTo>
                  <a:pt x="9739512" y="1831240"/>
                  <a:pt x="7961919" y="1899601"/>
                  <a:pt x="6096001" y="1899601"/>
                </a:cubicBezTo>
                <a:cubicBezTo>
                  <a:pt x="4230084" y="1899601"/>
                  <a:pt x="2452490" y="1831240"/>
                  <a:pt x="835678" y="1707615"/>
                </a:cubicBezTo>
                <a:lnTo>
                  <a:pt x="0" y="1634841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8" name="Freeform: Shape 47">
            <a:extLst>
              <a:ext uri="{FF2B5EF4-FFF2-40B4-BE49-F238E27FC236}">
                <a16:creationId xmlns:a16="http://schemas.microsoft.com/office/drawing/2014/main" xmlns="" id="{5CF0135B-EAB8-4CA0-896C-2D897ECD28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1890722"/>
          </a:xfrm>
          <a:custGeom>
            <a:avLst/>
            <a:gdLst>
              <a:gd name="connsiteX0" fmla="*/ 0 w 12192000"/>
              <a:gd name="connsiteY0" fmla="*/ 0 h 1890722"/>
              <a:gd name="connsiteX1" fmla="*/ 12192000 w 12192000"/>
              <a:gd name="connsiteY1" fmla="*/ 0 h 1890722"/>
              <a:gd name="connsiteX2" fmla="*/ 12192000 w 12192000"/>
              <a:gd name="connsiteY2" fmla="*/ 1626227 h 1890722"/>
              <a:gd name="connsiteX3" fmla="*/ 11359165 w 12192000"/>
              <a:gd name="connsiteY3" fmla="*/ 1698736 h 1890722"/>
              <a:gd name="connsiteX4" fmla="*/ 6097526 w 12192000"/>
              <a:gd name="connsiteY4" fmla="*/ 1890722 h 1890722"/>
              <a:gd name="connsiteX5" fmla="*/ 835887 w 12192000"/>
              <a:gd name="connsiteY5" fmla="*/ 1698736 h 1890722"/>
              <a:gd name="connsiteX6" fmla="*/ 0 w 12192000"/>
              <a:gd name="connsiteY6" fmla="*/ 1625962 h 1890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1890722">
                <a:moveTo>
                  <a:pt x="0" y="0"/>
                </a:moveTo>
                <a:lnTo>
                  <a:pt x="12192000" y="0"/>
                </a:lnTo>
                <a:lnTo>
                  <a:pt x="12192000" y="1626227"/>
                </a:lnTo>
                <a:lnTo>
                  <a:pt x="11359165" y="1698736"/>
                </a:lnTo>
                <a:cubicBezTo>
                  <a:pt x="9741947" y="1822361"/>
                  <a:pt x="7963910" y="1890722"/>
                  <a:pt x="6097526" y="1890722"/>
                </a:cubicBezTo>
                <a:cubicBezTo>
                  <a:pt x="4231142" y="1890722"/>
                  <a:pt x="2453104" y="1822361"/>
                  <a:pt x="835887" y="1698736"/>
                </a:cubicBezTo>
                <a:lnTo>
                  <a:pt x="0" y="1625962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425F6E-F7D1-D745-BAAD-1E51241BD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3397"/>
            <a:ext cx="10515600" cy="1273233"/>
          </a:xfrm>
        </p:spPr>
        <p:txBody>
          <a:bodyPr>
            <a:normAutofit/>
          </a:bodyPr>
          <a:lstStyle/>
          <a:p>
            <a:r>
              <a:rPr lang="en-US" sz="4000"/>
              <a:t>Dating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92C3387C-D24F-4737-8A37-1DC5CFF09C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52452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xmlns="" id="{ABA03E64-B532-C14C-8BF3-A8416BDBB6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78024"/>
            <a:ext cx="10515600" cy="3694176"/>
          </a:xfrm>
        </p:spPr>
        <p:txBody>
          <a:bodyPr>
            <a:normAutofit/>
          </a:bodyPr>
          <a:lstStyle/>
          <a:p>
            <a:r>
              <a:rPr lang="en-US" sz="2200" baseline="30000" dirty="0"/>
              <a:t>210</a:t>
            </a:r>
            <a:r>
              <a:rPr lang="en-US" sz="2200" dirty="0"/>
              <a:t>Pb</a:t>
            </a:r>
          </a:p>
          <a:p>
            <a:pPr lvl="1"/>
            <a:r>
              <a:rPr lang="en-US" sz="2200" dirty="0"/>
              <a:t>Half life of 22.26 years</a:t>
            </a:r>
          </a:p>
          <a:p>
            <a:pPr lvl="1"/>
            <a:r>
              <a:rPr lang="en-US" sz="2200" dirty="0"/>
              <a:t>Supported </a:t>
            </a:r>
            <a:r>
              <a:rPr lang="en-US" sz="2200" baseline="30000" dirty="0"/>
              <a:t>210</a:t>
            </a:r>
            <a:r>
              <a:rPr lang="en-US" sz="2200" dirty="0"/>
              <a:t>Pb from surrounding rocks</a:t>
            </a:r>
          </a:p>
          <a:p>
            <a:pPr lvl="1"/>
            <a:r>
              <a:rPr lang="en-US" sz="2200" dirty="0"/>
              <a:t>Unsupported </a:t>
            </a:r>
            <a:r>
              <a:rPr lang="en-US" sz="2200" baseline="30000" dirty="0"/>
              <a:t>210</a:t>
            </a:r>
            <a:r>
              <a:rPr lang="en-US" sz="2200" dirty="0"/>
              <a:t>Pb from atmosphere</a:t>
            </a:r>
          </a:p>
          <a:p>
            <a:pPr lvl="1"/>
            <a:endParaRPr lang="en-US" sz="2200" baseline="30000" dirty="0"/>
          </a:p>
          <a:p>
            <a:r>
              <a:rPr lang="en-US" sz="2200" baseline="30000" dirty="0"/>
              <a:t>137</a:t>
            </a:r>
            <a:r>
              <a:rPr lang="en-US" sz="2200" dirty="0"/>
              <a:t>Cs</a:t>
            </a:r>
          </a:p>
          <a:p>
            <a:pPr lvl="1"/>
            <a:r>
              <a:rPr lang="en-US" sz="2200" dirty="0"/>
              <a:t>Half life of 30 years</a:t>
            </a:r>
          </a:p>
          <a:p>
            <a:pPr lvl="1"/>
            <a:r>
              <a:rPr lang="en-US" sz="2200" dirty="0"/>
              <a:t>Maximum fallout in 1963</a:t>
            </a:r>
          </a:p>
          <a:p>
            <a:pPr marL="0" indent="0"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538179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8F7AFB9A-7364-478C-B48B-8523CDD9AE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xmlns="" id="{36678033-86B6-40E6-BE90-78D8ED4E3A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6096002" cy="6858000"/>
          </a:xfrm>
          <a:custGeom>
            <a:avLst/>
            <a:gdLst>
              <a:gd name="connsiteX0" fmla="*/ 0 w 6096002"/>
              <a:gd name="connsiteY0" fmla="*/ 0 h 6858000"/>
              <a:gd name="connsiteX1" fmla="*/ 4885967 w 6096002"/>
              <a:gd name="connsiteY1" fmla="*/ 0 h 6858000"/>
              <a:gd name="connsiteX2" fmla="*/ 4946007 w 6096002"/>
              <a:gd name="connsiteY2" fmla="*/ 69271 h 6858000"/>
              <a:gd name="connsiteX3" fmla="*/ 6096002 w 6096002"/>
              <a:gd name="connsiteY3" fmla="*/ 3429000 h 6858000"/>
              <a:gd name="connsiteX4" fmla="*/ 4946007 w 6096002"/>
              <a:gd name="connsiteY4" fmla="*/ 6788730 h 6858000"/>
              <a:gd name="connsiteX5" fmla="*/ 4885967 w 6096002"/>
              <a:gd name="connsiteY5" fmla="*/ 6858000 h 6858000"/>
              <a:gd name="connsiteX6" fmla="*/ 0 w 609600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2" h="6858000">
                <a:moveTo>
                  <a:pt x="0" y="0"/>
                </a:moveTo>
                <a:lnTo>
                  <a:pt x="4885967" y="0"/>
                </a:lnTo>
                <a:lnTo>
                  <a:pt x="4946007" y="69271"/>
                </a:lnTo>
                <a:cubicBezTo>
                  <a:pt x="5656533" y="929100"/>
                  <a:pt x="6096002" y="2116944"/>
                  <a:pt x="6096002" y="3429000"/>
                </a:cubicBezTo>
                <a:cubicBezTo>
                  <a:pt x="6096002" y="4741056"/>
                  <a:pt x="5656533" y="5928900"/>
                  <a:pt x="4946007" y="6788730"/>
                </a:cubicBezTo>
                <a:lnTo>
                  <a:pt x="4885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xmlns="" id="{D2542E1A-076E-4A34-BB67-2BF961754E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6085370" cy="6858000"/>
          </a:xfrm>
          <a:custGeom>
            <a:avLst/>
            <a:gdLst>
              <a:gd name="connsiteX0" fmla="*/ 0 w 6085370"/>
              <a:gd name="connsiteY0" fmla="*/ 0 h 6858000"/>
              <a:gd name="connsiteX1" fmla="*/ 4875335 w 6085370"/>
              <a:gd name="connsiteY1" fmla="*/ 0 h 6858000"/>
              <a:gd name="connsiteX2" fmla="*/ 4935375 w 6085370"/>
              <a:gd name="connsiteY2" fmla="*/ 69271 h 6858000"/>
              <a:gd name="connsiteX3" fmla="*/ 6085370 w 6085370"/>
              <a:gd name="connsiteY3" fmla="*/ 3429000 h 6858000"/>
              <a:gd name="connsiteX4" fmla="*/ 4935375 w 6085370"/>
              <a:gd name="connsiteY4" fmla="*/ 6788730 h 6858000"/>
              <a:gd name="connsiteX5" fmla="*/ 4875335 w 6085370"/>
              <a:gd name="connsiteY5" fmla="*/ 6858000 h 6858000"/>
              <a:gd name="connsiteX6" fmla="*/ 0 w 60853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5370" h="6858000">
                <a:moveTo>
                  <a:pt x="0" y="0"/>
                </a:moveTo>
                <a:lnTo>
                  <a:pt x="4875335" y="0"/>
                </a:lnTo>
                <a:lnTo>
                  <a:pt x="4935375" y="69271"/>
                </a:lnTo>
                <a:cubicBezTo>
                  <a:pt x="5645901" y="929100"/>
                  <a:pt x="6085370" y="2116944"/>
                  <a:pt x="6085370" y="3429000"/>
                </a:cubicBezTo>
                <a:cubicBezTo>
                  <a:pt x="6085370" y="4741056"/>
                  <a:pt x="5645901" y="5928900"/>
                  <a:pt x="4935375" y="6788730"/>
                </a:cubicBezTo>
                <a:lnTo>
                  <a:pt x="4875335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E16FB6-87CD-6A47-9BA8-05A95EFED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13" y="859536"/>
            <a:ext cx="4832802" cy="1243584"/>
          </a:xfrm>
        </p:spPr>
        <p:txBody>
          <a:bodyPr>
            <a:normAutofit/>
          </a:bodyPr>
          <a:lstStyle/>
          <a:p>
            <a:r>
              <a:rPr lang="en-US" sz="3400"/>
              <a:t>Statistical Analysis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75C56826-D4E5-42ED-8529-079651CB30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82095FCE-EF05-4443-B97A-85DEE3A5CA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38912" y="2185062"/>
            <a:ext cx="49834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C74E78F-F838-CD40-A8A7-92025BD8A4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912" y="2512611"/>
            <a:ext cx="4832803" cy="3664351"/>
          </a:xfrm>
        </p:spPr>
        <p:txBody>
          <a:bodyPr>
            <a:normAutofit/>
          </a:bodyPr>
          <a:lstStyle/>
          <a:p>
            <a:r>
              <a:rPr lang="en-US" sz="1800"/>
              <a:t>Contamination factor</a:t>
            </a:r>
          </a:p>
          <a:p>
            <a:r>
              <a:rPr lang="en-US" sz="1800"/>
              <a:t>Degree of contamination</a:t>
            </a:r>
          </a:p>
          <a:p>
            <a:endParaRPr lang="en-US" sz="1800"/>
          </a:p>
          <a:p>
            <a:endParaRPr lang="en-US" sz="1800"/>
          </a:p>
          <a:p>
            <a:endParaRPr lang="en-US" sz="1800"/>
          </a:p>
        </p:txBody>
      </p:sp>
      <p:pic>
        <p:nvPicPr>
          <p:cNvPr id="5" name="Picture 4" descr="A picture containing clock&#10;&#10;Description automatically generated">
            <a:extLst>
              <a:ext uri="{FF2B5EF4-FFF2-40B4-BE49-F238E27FC236}">
                <a16:creationId xmlns:a16="http://schemas.microsoft.com/office/drawing/2014/main" xmlns="" id="{F2ABE9AC-7DA9-6D4B-866F-F8708FD5E8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6177" y="1686154"/>
            <a:ext cx="2775646" cy="1652914"/>
          </a:xfrm>
          <a:prstGeom prst="rect">
            <a:avLst/>
          </a:prstGeom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521C10E4-EC40-A848-B399-619D735476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7368" y="3998144"/>
            <a:ext cx="5135719" cy="1604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808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8F7AFB9A-7364-478C-B48B-8523CDD9AE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xmlns="" id="{36678033-86B6-40E6-BE90-78D8ED4E3A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6096002" cy="6858000"/>
          </a:xfrm>
          <a:custGeom>
            <a:avLst/>
            <a:gdLst>
              <a:gd name="connsiteX0" fmla="*/ 0 w 6096002"/>
              <a:gd name="connsiteY0" fmla="*/ 0 h 6858000"/>
              <a:gd name="connsiteX1" fmla="*/ 4885967 w 6096002"/>
              <a:gd name="connsiteY1" fmla="*/ 0 h 6858000"/>
              <a:gd name="connsiteX2" fmla="*/ 4946007 w 6096002"/>
              <a:gd name="connsiteY2" fmla="*/ 69271 h 6858000"/>
              <a:gd name="connsiteX3" fmla="*/ 6096002 w 6096002"/>
              <a:gd name="connsiteY3" fmla="*/ 3429000 h 6858000"/>
              <a:gd name="connsiteX4" fmla="*/ 4946007 w 6096002"/>
              <a:gd name="connsiteY4" fmla="*/ 6788730 h 6858000"/>
              <a:gd name="connsiteX5" fmla="*/ 4885967 w 6096002"/>
              <a:gd name="connsiteY5" fmla="*/ 6858000 h 6858000"/>
              <a:gd name="connsiteX6" fmla="*/ 0 w 609600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2" h="6858000">
                <a:moveTo>
                  <a:pt x="0" y="0"/>
                </a:moveTo>
                <a:lnTo>
                  <a:pt x="4885967" y="0"/>
                </a:lnTo>
                <a:lnTo>
                  <a:pt x="4946007" y="69271"/>
                </a:lnTo>
                <a:cubicBezTo>
                  <a:pt x="5656533" y="929100"/>
                  <a:pt x="6096002" y="2116944"/>
                  <a:pt x="6096002" y="3429000"/>
                </a:cubicBezTo>
                <a:cubicBezTo>
                  <a:pt x="6096002" y="4741056"/>
                  <a:pt x="5656533" y="5928900"/>
                  <a:pt x="4946007" y="6788730"/>
                </a:cubicBezTo>
                <a:lnTo>
                  <a:pt x="4885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xmlns="" id="{D2542E1A-076E-4A34-BB67-2BF961754E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6085370" cy="6858000"/>
          </a:xfrm>
          <a:custGeom>
            <a:avLst/>
            <a:gdLst>
              <a:gd name="connsiteX0" fmla="*/ 0 w 6085370"/>
              <a:gd name="connsiteY0" fmla="*/ 0 h 6858000"/>
              <a:gd name="connsiteX1" fmla="*/ 4875335 w 6085370"/>
              <a:gd name="connsiteY1" fmla="*/ 0 h 6858000"/>
              <a:gd name="connsiteX2" fmla="*/ 4935375 w 6085370"/>
              <a:gd name="connsiteY2" fmla="*/ 69271 h 6858000"/>
              <a:gd name="connsiteX3" fmla="*/ 6085370 w 6085370"/>
              <a:gd name="connsiteY3" fmla="*/ 3429000 h 6858000"/>
              <a:gd name="connsiteX4" fmla="*/ 4935375 w 6085370"/>
              <a:gd name="connsiteY4" fmla="*/ 6788730 h 6858000"/>
              <a:gd name="connsiteX5" fmla="*/ 4875335 w 6085370"/>
              <a:gd name="connsiteY5" fmla="*/ 6858000 h 6858000"/>
              <a:gd name="connsiteX6" fmla="*/ 0 w 60853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5370" h="6858000">
                <a:moveTo>
                  <a:pt x="0" y="0"/>
                </a:moveTo>
                <a:lnTo>
                  <a:pt x="4875335" y="0"/>
                </a:lnTo>
                <a:lnTo>
                  <a:pt x="4935375" y="69271"/>
                </a:lnTo>
                <a:cubicBezTo>
                  <a:pt x="5645901" y="929100"/>
                  <a:pt x="6085370" y="2116944"/>
                  <a:pt x="6085370" y="3429000"/>
                </a:cubicBezTo>
                <a:cubicBezTo>
                  <a:pt x="6085370" y="4741056"/>
                  <a:pt x="5645901" y="5928900"/>
                  <a:pt x="4935375" y="6788730"/>
                </a:cubicBezTo>
                <a:lnTo>
                  <a:pt x="4875335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E16FB6-87CD-6A47-9BA8-05A95EFED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13" y="859536"/>
            <a:ext cx="4832802" cy="1243584"/>
          </a:xfrm>
        </p:spPr>
        <p:txBody>
          <a:bodyPr>
            <a:normAutofit/>
          </a:bodyPr>
          <a:lstStyle/>
          <a:p>
            <a:r>
              <a:rPr lang="en-US" sz="3400"/>
              <a:t>Statistical Analysis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75C56826-D4E5-42ED-8529-079651CB30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82095FCE-EF05-4443-B97A-85DEE3A5CA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38912" y="2185062"/>
            <a:ext cx="49834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C74E78F-F838-CD40-A8A7-92025BD8A4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912" y="2512611"/>
            <a:ext cx="4832803" cy="3664351"/>
          </a:xfrm>
        </p:spPr>
        <p:txBody>
          <a:bodyPr>
            <a:normAutofit/>
          </a:bodyPr>
          <a:lstStyle/>
          <a:p>
            <a:r>
              <a:rPr lang="en-US" sz="1800" dirty="0"/>
              <a:t>Geo-accumulation Index</a:t>
            </a:r>
          </a:p>
          <a:p>
            <a:r>
              <a:rPr lang="en-US" sz="1800" dirty="0"/>
              <a:t>Pollution load index</a:t>
            </a: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  <p:pic>
        <p:nvPicPr>
          <p:cNvPr id="11" name="Picture 10" descr="A picture containing clock, table&#10;&#10;Description automatically generated">
            <a:extLst>
              <a:ext uri="{FF2B5EF4-FFF2-40B4-BE49-F238E27FC236}">
                <a16:creationId xmlns:a16="http://schemas.microsoft.com/office/drawing/2014/main" xmlns="" id="{44E804F6-19D7-504F-B8D9-B58D343216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1921" y="2203350"/>
            <a:ext cx="3164158" cy="599742"/>
          </a:xfrm>
          <a:prstGeom prst="rect">
            <a:avLst/>
          </a:prstGeom>
        </p:spPr>
      </p:pic>
      <p:pic>
        <p:nvPicPr>
          <p:cNvPr id="13" name="Picture 12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99518E45-82A7-8E49-BE59-A15AA2F231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5477" y="3429000"/>
            <a:ext cx="4509123" cy="2072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143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xmlns="" id="{0B9EE3F3-89B7-43C3-8651-C4C9683099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4ECF0A-8814-1447-89D1-CD8B26137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91443"/>
            <a:ext cx="4443154" cy="1087819"/>
          </a:xfrm>
        </p:spPr>
        <p:txBody>
          <a:bodyPr anchor="b">
            <a:normAutofit/>
          </a:bodyPr>
          <a:lstStyle/>
          <a:p>
            <a:r>
              <a:rPr lang="en-US" sz="3400" dirty="0"/>
              <a:t>Results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33AE4636-AEEC-45D6-84D4-7AC2DA48EC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8D9CE0F4-2EB2-4F1F-8AAC-DB3571D9FE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11480" y="2285541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C79566A-256C-534C-A4BF-7028695091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80" y="2684095"/>
            <a:ext cx="4443154" cy="3492868"/>
          </a:xfrm>
        </p:spPr>
        <p:txBody>
          <a:bodyPr>
            <a:normAutofit/>
          </a:bodyPr>
          <a:lstStyle/>
          <a:p>
            <a:r>
              <a:rPr lang="en-US" sz="1700" baseline="30000" dirty="0"/>
              <a:t>210</a:t>
            </a:r>
            <a:r>
              <a:rPr lang="en-US" sz="1700" dirty="0"/>
              <a:t>Pb</a:t>
            </a:r>
          </a:p>
          <a:p>
            <a:pPr lvl="1"/>
            <a:r>
              <a:rPr lang="en-US" sz="1700" dirty="0"/>
              <a:t>Top 0-19 cm </a:t>
            </a:r>
            <a:r>
              <a:rPr lang="en-US" sz="1700" dirty="0">
                <a:sym typeface="Wingdings" pitchFamily="2" charset="2"/>
              </a:rPr>
              <a:t> 2011-1974	</a:t>
            </a:r>
          </a:p>
          <a:p>
            <a:pPr lvl="2"/>
            <a:r>
              <a:rPr lang="en-US" sz="1700" dirty="0">
                <a:sym typeface="Wingdings" pitchFamily="2" charset="2"/>
              </a:rPr>
              <a:t>Sedimentation rate= 0.51 cm/</a:t>
            </a:r>
            <a:r>
              <a:rPr lang="en-US" sz="1700" dirty="0" err="1">
                <a:sym typeface="Wingdings" pitchFamily="2" charset="2"/>
              </a:rPr>
              <a:t>yr</a:t>
            </a:r>
            <a:endParaRPr lang="en-US" sz="1700" dirty="0">
              <a:sym typeface="Wingdings" pitchFamily="2" charset="2"/>
            </a:endParaRPr>
          </a:p>
          <a:p>
            <a:pPr lvl="1"/>
            <a:r>
              <a:rPr lang="en-US" sz="1700" dirty="0">
                <a:sym typeface="Wingdings" pitchFamily="2" charset="2"/>
              </a:rPr>
              <a:t>19-37 cm  1974-1950		</a:t>
            </a:r>
          </a:p>
          <a:p>
            <a:pPr lvl="2"/>
            <a:r>
              <a:rPr lang="en-US" sz="1700" dirty="0">
                <a:sym typeface="Wingdings" pitchFamily="2" charset="2"/>
              </a:rPr>
              <a:t>Sedimentation rate= 0.78 cm/</a:t>
            </a:r>
            <a:r>
              <a:rPr lang="en-US" sz="1700" dirty="0" err="1">
                <a:sym typeface="Wingdings" pitchFamily="2" charset="2"/>
              </a:rPr>
              <a:t>yr</a:t>
            </a:r>
            <a:endParaRPr lang="en-US" sz="1700" dirty="0">
              <a:sym typeface="Wingdings" pitchFamily="2" charset="2"/>
            </a:endParaRPr>
          </a:p>
          <a:p>
            <a:pPr lvl="1"/>
            <a:r>
              <a:rPr lang="en-US" sz="1700" dirty="0">
                <a:sym typeface="Wingdings" pitchFamily="2" charset="2"/>
              </a:rPr>
              <a:t>Average sedimentation rate= 0.64 cm/</a:t>
            </a:r>
            <a:r>
              <a:rPr lang="en-US" sz="1700" dirty="0" err="1">
                <a:sym typeface="Wingdings" pitchFamily="2" charset="2"/>
              </a:rPr>
              <a:t>yr</a:t>
            </a:r>
            <a:endParaRPr lang="en-US" sz="1700" dirty="0">
              <a:sym typeface="Wingdings" pitchFamily="2" charset="2"/>
            </a:endParaRPr>
          </a:p>
          <a:p>
            <a:r>
              <a:rPr lang="en-US" sz="1700" baseline="30000" dirty="0"/>
              <a:t>137</a:t>
            </a:r>
            <a:r>
              <a:rPr lang="en-US" sz="1700" dirty="0"/>
              <a:t>Cs</a:t>
            </a:r>
          </a:p>
          <a:p>
            <a:pPr lvl="1"/>
            <a:r>
              <a:rPr lang="en-US" sz="1700" dirty="0"/>
              <a:t>Highest concentration at 37.5 cm </a:t>
            </a:r>
            <a:r>
              <a:rPr lang="en-US" sz="1700" dirty="0">
                <a:sym typeface="Wingdings" pitchFamily="2" charset="2"/>
              </a:rPr>
              <a:t>1963</a:t>
            </a:r>
          </a:p>
          <a:p>
            <a:pPr lvl="1"/>
            <a:r>
              <a:rPr lang="en-US" sz="1700" dirty="0">
                <a:sym typeface="Wingdings" pitchFamily="2" charset="2"/>
              </a:rPr>
              <a:t>Sedimentation rate= 0.79 cm/</a:t>
            </a:r>
            <a:r>
              <a:rPr lang="en-US" sz="1700" dirty="0" err="1">
                <a:sym typeface="Wingdings" pitchFamily="2" charset="2"/>
              </a:rPr>
              <a:t>yr</a:t>
            </a:r>
            <a:endParaRPr lang="en-US" sz="1700" dirty="0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878AD85D-F822-5244-AC73-F34FB55EC0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2503" y="625683"/>
            <a:ext cx="2387049" cy="555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8236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xmlns="" id="{2C9A9DA9-7DC8-488B-A882-123947B0F3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xmlns="" id="{57F6BDD4-E066-4008-8011-6CC31AEB45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09575" y="633619"/>
            <a:ext cx="4279383" cy="5495925"/>
          </a:xfrm>
          <a:prstGeom prst="rect">
            <a:avLst/>
          </a:prstGeom>
          <a:ln w="9525">
            <a:solidFill>
              <a:srgbClr val="EFEFEF"/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79D891-2E5F-124A-BF7A-5B03CDEA4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7" y="978619"/>
            <a:ext cx="3410712" cy="1106424"/>
          </a:xfrm>
        </p:spPr>
        <p:txBody>
          <a:bodyPr>
            <a:normAutofit/>
          </a:bodyPr>
          <a:lstStyle/>
          <a:p>
            <a:r>
              <a:rPr lang="en-US" sz="2800" dirty="0"/>
              <a:t>Results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2711A8FB-68FC-45FC-B01E-38F809E2D4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45567" y="1171300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2A865FE3-5FC9-4049-87CF-30019C46C0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77459" y="2093976"/>
            <a:ext cx="3328416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68D7D73-AA39-EF4D-B91E-840F6AED3C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2252870"/>
            <a:ext cx="3412219" cy="3560251"/>
          </a:xfrm>
        </p:spPr>
        <p:txBody>
          <a:bodyPr>
            <a:normAutofit/>
          </a:bodyPr>
          <a:lstStyle/>
          <a:p>
            <a:r>
              <a:rPr lang="en-US" sz="2000" dirty="0"/>
              <a:t>Lead, chromium, cobalt, copper, zinc, and nickel all showed similar trends from 2003-1839 but with different amplitudes</a:t>
            </a:r>
          </a:p>
          <a:p>
            <a:endParaRPr lang="en-US" sz="1700" dirty="0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A78FA0C7-F280-CE4B-8C78-4B8116E6AF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0640" y="924002"/>
            <a:ext cx="6656832" cy="4909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8171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349</Words>
  <Application>Microsoft Office PowerPoint</Application>
  <PresentationFormat>Custom</PresentationFormat>
  <Paragraphs>109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Heavy Metal Contamination History of Renuka Lake</vt:lpstr>
      <vt:lpstr>About the Lake</vt:lpstr>
      <vt:lpstr>Introduction</vt:lpstr>
      <vt:lpstr>Materials and Methods</vt:lpstr>
      <vt:lpstr>Dating</vt:lpstr>
      <vt:lpstr>Statistical Analysis</vt:lpstr>
      <vt:lpstr>Statistical Analysis</vt:lpstr>
      <vt:lpstr>Results</vt:lpstr>
      <vt:lpstr>Results</vt:lpstr>
      <vt:lpstr>Results- Lead (Pb)</vt:lpstr>
      <vt:lpstr>Results- Chromium (Cr)</vt:lpstr>
      <vt:lpstr>Results- Cobalt (Co)</vt:lpstr>
      <vt:lpstr>Results- Copper (Cu)</vt:lpstr>
      <vt:lpstr>Results- Zinc (Zn)</vt:lpstr>
      <vt:lpstr>Results- Nickel (Ni)</vt:lpstr>
      <vt:lpstr>Results- Manganese (Mn)</vt:lpstr>
      <vt:lpstr>Results- Contamination Factors</vt:lpstr>
      <vt:lpstr>Results- Positive Correlation</vt:lpstr>
      <vt:lpstr>Results- Comparison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Heavy Metal Contamination History of Renuka Lake</dc:title>
  <dc:creator>Sarah Perkins</dc:creator>
  <cp:lastModifiedBy>Nelson</cp:lastModifiedBy>
  <cp:revision>3</cp:revision>
  <dcterms:created xsi:type="dcterms:W3CDTF">2019-12-06T03:58:19Z</dcterms:created>
  <dcterms:modified xsi:type="dcterms:W3CDTF">2019-12-06T17:27:50Z</dcterms:modified>
</cp:coreProperties>
</file>