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5"/>
  </p:sldMasterIdLst>
  <p:notesMasterIdLst>
    <p:notesMasterId r:id="rId25"/>
  </p:notesMasterIdLst>
  <p:handoutMasterIdLst>
    <p:handoutMasterId r:id="rId26"/>
  </p:handoutMasterIdLst>
  <p:sldIdLst>
    <p:sldId id="259" r:id="rId6"/>
    <p:sldId id="261" r:id="rId7"/>
    <p:sldId id="260" r:id="rId8"/>
    <p:sldId id="266" r:id="rId9"/>
    <p:sldId id="264" r:id="rId10"/>
    <p:sldId id="262" r:id="rId11"/>
    <p:sldId id="276" r:id="rId12"/>
    <p:sldId id="263" r:id="rId13"/>
    <p:sldId id="277" r:id="rId14"/>
    <p:sldId id="267" r:id="rId15"/>
    <p:sldId id="268" r:id="rId16"/>
    <p:sldId id="269" r:id="rId17"/>
    <p:sldId id="270" r:id="rId18"/>
    <p:sldId id="272" r:id="rId19"/>
    <p:sldId id="273" r:id="rId20"/>
    <p:sldId id="271" r:id="rId21"/>
    <p:sldId id="275" r:id="rId22"/>
    <p:sldId id="274" r:id="rId23"/>
    <p:sldId id="265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86924" autoAdjust="0"/>
  </p:normalViewPr>
  <p:slideViewPr>
    <p:cSldViewPr showGuides="1">
      <p:cViewPr>
        <p:scale>
          <a:sx n="90" d="100"/>
          <a:sy n="90" d="100"/>
        </p:scale>
        <p:origin x="-848" y="-6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Decadal data does not us all 573 samples every decade.  573 samples used throughout the study.</a:t>
            </a:r>
          </a:p>
          <a:p>
            <a:r>
              <a:rPr lang="en-US" dirty="0"/>
              <a:t>Ion to Ion concentration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Schoeller</a:t>
            </a:r>
            <a:r>
              <a:rPr lang="en-US" dirty="0"/>
              <a:t> diagram shows all log concentrations of solids in solution showing further evidence of Cl concentrations in the groundwater.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Sulfate is the only ion that showed a decrease in concentration over time.  Points to likelihood that Na and Cl concentrations are being influenced from an outside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Piper Plots: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6a- diagram shows “fresh” water during this period, dominated by Ca(HCO3)2 Calcium Bicarbonate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6b- diagram shows switch in domination of species with +Cl, consistent with other trends in study, TDS continues to show “fresh”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-6c- controlled by sampling area which became a larger area including the metamorphic region in the </a:t>
            </a:r>
            <a:r>
              <a:rPr lang="en-US" dirty="0" err="1"/>
              <a:t>UPRB</a:t>
            </a:r>
            <a:endParaRPr lang="en-US" dirty="0"/>
          </a:p>
          <a:p>
            <a:r>
              <a:rPr lang="en-US" dirty="0"/>
              <a:t>-6d- Dominated by both bicarbonate and NaCl species, Bicarbonate presence from metamorphic area and influx of Sodium Chloride can be from high porosity and permeability of the sedimentary rock.</a:t>
            </a:r>
          </a:p>
          <a:p>
            <a:r>
              <a:rPr lang="en-US" dirty="0"/>
              <a:t>- Even though the TDS stayed below 1000mg/L, that of freshwater, this naturally uncontaminated water should have little to no chloride.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Prediction interval plots were completed for Magnesium, Sodium, Chloride, Calcium and Sulfates.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Predictability equation used in comparison to 1960s USGS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5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Decadal analysis does not use all 573 wells for every decade.</a:t>
            </a:r>
          </a:p>
          <a:p>
            <a:pPr marL="228600" indent="-228600">
              <a:buAutoNum type="arabicPeriod"/>
            </a:pPr>
            <a:r>
              <a:rPr lang="en-US" dirty="0"/>
              <a:t>Spatial distribution of the data sets varies slightly over some decades.</a:t>
            </a:r>
          </a:p>
          <a:p>
            <a:pPr marL="228600" indent="-228600">
              <a:buAutoNum type="arabicPeriod"/>
            </a:pPr>
            <a:r>
              <a:rPr lang="en-US" dirty="0"/>
              <a:t>It is considered that the conclusions of this study will not be significantly affected by these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Collected data from USGS </a:t>
            </a:r>
            <a:r>
              <a:rPr lang="en-US" dirty="0" err="1"/>
              <a:t>UPRB</a:t>
            </a:r>
            <a:r>
              <a:rPr lang="en-US" dirty="0"/>
              <a:t> analysis of major ion concentration in ground water.</a:t>
            </a:r>
          </a:p>
          <a:p>
            <a:pPr marL="228600" indent="-228600">
              <a:buAutoNum type="arabicPeriod"/>
            </a:pPr>
            <a:r>
              <a:rPr lang="en-US" dirty="0"/>
              <a:t>Ions include Sodium, Magnesium, Calcium, Chloride, Sulfate, Potassium, Bicarbonate, TDS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1960 – 2010, conducting an analysis of geostatistical and </a:t>
            </a:r>
            <a:r>
              <a:rPr lang="en-US" dirty="0" err="1"/>
              <a:t>hydrochemical</a:t>
            </a:r>
            <a:r>
              <a:rPr lang="en-US" dirty="0"/>
              <a:t> trends of groundwater samples.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Passaic river runs through bedrock transition.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Passaic river basin along a transition in bedrock.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7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Jersey location in reference to geology and location of bedrock facies.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Watershed Management Area 6 represents the area drained by waters from the upper reaches of the Passaic River Basin including the Passaic River. </a:t>
            </a:r>
          </a:p>
          <a:p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WMA 6 is characterized by extensive suburban development and reliance upon ground water sources for water supply. </a:t>
            </a:r>
          </a:p>
          <a:p>
            <a:r>
              <a:rPr lang="en-US" sz="12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WMA 6 lies in portions of 3 separate counties and includes the over 4 River Watersheds.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Mean, Standard deviation and range of major ion concentration.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 data count variations, later explained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well samples are different. R2 distance average from line.</a:t>
            </a:r>
          </a:p>
          <a:p>
            <a:r>
              <a:rPr lang="en-US" dirty="0"/>
              <a:t>Ion to Ion Relationships bivariate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dep/watershedrestoration/wma6_info.html" TargetMode="External"/><Relationship Id="rId2" Type="http://schemas.openxmlformats.org/officeDocument/2006/relationships/hyperlink" Target="https://www.montclair.edu/profilepages/view_profile.php?username=ophor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er.usgs.gov/publication/i2540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Road Deicing, Upper Passaic River Basin (</a:t>
            </a:r>
            <a:r>
              <a:rPr lang="en-US" dirty="0" err="1"/>
              <a:t>UPRB</a:t>
            </a:r>
            <a:r>
              <a:rPr lang="en-US" dirty="0"/>
              <a:t>), New Jersey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Michael A. Turner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A210FD8-2A89-4FDF-8AD7-EA323FD7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A3D21BE-7026-4317-9039-6B20B7976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5236" y="1294837"/>
            <a:ext cx="9134576" cy="55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97AFC-3A16-4B8C-9DF5-078DD5D7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D7AA393-2EA6-47D5-A226-0C8475B5D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2336" y="1051139"/>
            <a:ext cx="9525000" cy="58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FFF35-9168-4F00-9852-E01BB0DD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660400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C6FC64D-36ED-4145-9A75-075266D23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2807" y="917199"/>
            <a:ext cx="7424057" cy="58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BD199-BA2F-45BA-A781-10636800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660400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160DB46-19E2-4550-8F1C-95B6C6FF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7812" y="2057400"/>
            <a:ext cx="733129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987F7-8414-49B3-B05A-25E71BDE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17A811D-F37E-4099-821B-242586015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7612" y="1112619"/>
            <a:ext cx="10971213" cy="57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28268-A59A-4FF8-A13D-4344ABC8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C16BA8D-0B92-435B-84F2-7696FC58F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012" y="869432"/>
            <a:ext cx="9782800" cy="59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836BF-A8DB-4755-AAA7-3ADA2C55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 Interval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0F82B-0213-454A-B5C5-C496F370E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219200"/>
            <a:ext cx="3293422" cy="4953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a 95% prediction interval plot.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prediction intervals were derived using the results collected and tested from the USGS 1960 – 1969 collected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Predictions were carried out for: Mg, Na, Cl, Ca, Sulfates.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8E9EBCE-F220-4746-B6DF-52BEB0F9C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2019" y="2817812"/>
            <a:ext cx="46767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E8FE0D0-7C2B-4198-9724-290B12AE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762000"/>
          </a:xfrm>
        </p:spPr>
        <p:txBody>
          <a:bodyPr/>
          <a:lstStyle/>
          <a:p>
            <a:r>
              <a:rPr lang="en-US" dirty="0"/>
              <a:t>95%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11A275-B6B5-4573-B842-0CD0FA1CA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295400"/>
            <a:ext cx="3293422" cy="487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Statistically predicted increase was juxtaposed by the actual recorded increase.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9D45087-0DF1-4FD2-A773-7A53D651C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3811" y="41054"/>
            <a:ext cx="7085013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8FC7F-EE83-4983-B21F-DC10D7CF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>
            <a:normAutofit/>
          </a:bodyPr>
          <a:lstStyle/>
          <a:p>
            <a:r>
              <a:rPr lang="en-US" dirty="0"/>
              <a:t>Limitations: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8C8E8-B1AC-4FFD-9AA4-7888E814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Results in this study were obtained from a spatially variable dataset of wells.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573 well samples were used but not continually sampled for each decade.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samples taken in the 1980’s and 1990’s than 1960’s and 2000’s.</a:t>
            </a:r>
          </a:p>
        </p:txBody>
      </p:sp>
    </p:spTree>
    <p:extLst>
      <p:ext uri="{BB962C8B-B14F-4D97-AF65-F5344CB8AC3E}">
        <p14:creationId xmlns:p14="http://schemas.microsoft.com/office/powerpoint/2010/main" val="23630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40D8-B665-40C3-92DB-2D16E1C6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A40ECF-2251-4289-93CF-B275BEAA7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432877"/>
            <a:ext cx="97828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Montclair State University (November 20, 2019) </a:t>
            </a:r>
            <a:r>
              <a:rPr lang="en-US" sz="1800" i="1" dirty="0"/>
              <a:t>Faculty Profile </a:t>
            </a:r>
            <a:r>
              <a:rPr lang="en-US" sz="1800" dirty="0">
                <a:hlinkClick r:id="rId2"/>
              </a:rPr>
              <a:t>Dr. Duke U. </a:t>
            </a:r>
            <a:r>
              <a:rPr lang="en-US" sz="1800" dirty="0" err="1">
                <a:hlinkClick r:id="rId2"/>
              </a:rPr>
              <a:t>Ophori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>
              <a:hlinkClick r:id="rId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New Jersey DEP, (November 20, 2019)  </a:t>
            </a:r>
            <a:r>
              <a:rPr lang="en-US" sz="1600" i="1" dirty="0"/>
              <a:t>Watershed Management Area 6</a:t>
            </a:r>
          </a:p>
          <a:p>
            <a:pPr marL="0" indent="0">
              <a:buNone/>
            </a:pPr>
            <a:r>
              <a:rPr lang="en-US" sz="1600" i="1" dirty="0"/>
              <a:t>     Upper and Mid Passaic, Whippany, Rockaway </a:t>
            </a:r>
            <a:r>
              <a:rPr lang="en-US" sz="1600" dirty="0">
                <a:hlinkClick r:id="rId3"/>
              </a:rPr>
              <a:t>Water Management Area 6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New Jersey Geological Survey (June 30, 1999) </a:t>
            </a:r>
            <a:r>
              <a:rPr lang="en-US" sz="1600" i="1" dirty="0"/>
              <a:t>Bedrock Geology for New Jersey, </a:t>
            </a:r>
            <a:r>
              <a:rPr lang="en-US" sz="1600" dirty="0">
                <a:hlinkClick r:id="rId4"/>
              </a:rPr>
              <a:t>USGS/</a:t>
            </a:r>
            <a:r>
              <a:rPr lang="en-US" sz="1600" dirty="0" err="1">
                <a:hlinkClick r:id="rId4"/>
              </a:rPr>
              <a:t>NewJerseyBedrock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 err="1"/>
              <a:t>Ophori</a:t>
            </a:r>
            <a:r>
              <a:rPr lang="en-US" sz="1600" i="1" dirty="0"/>
              <a:t>, Duke (2019/08/06) Impact of road deicing salts on the Upper Passaic River Basin, New Jersey: a geochemical analysis of the major ions in groundwater VL:78, Environmental Earth Sciences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400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990600"/>
          </a:xfrm>
        </p:spPr>
        <p:txBody>
          <a:bodyPr/>
          <a:lstStyle/>
          <a:p>
            <a:r>
              <a:rPr lang="en-US" dirty="0"/>
              <a:t>About the Author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D4CB5F-7038-4AE0-9E8F-E0A148D5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752600"/>
            <a:ext cx="5488782" cy="4419600"/>
          </a:xfrm>
        </p:spPr>
        <p:txBody>
          <a:bodyPr>
            <a:normAutofit/>
          </a:bodyPr>
          <a:lstStyle/>
          <a:p>
            <a:r>
              <a:rPr lang="en-US" dirty="0"/>
              <a:t>Dr. Duke U. </a:t>
            </a:r>
            <a:r>
              <a:rPr lang="en-US" dirty="0" err="1"/>
              <a:t>Ophori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Professor at Montclair State University, New Jersey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Geo-Environmental Scientist and Specialist, with extensive experience in the mapping and modeling of large-scale groundwater flow and contaminant transport for application to the solution of environmental problems.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D669ED4-CB96-4508-B48E-5801475CA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7394" y="1812925"/>
            <a:ext cx="24860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“Impact of road deicing salts on the Upper Passaic River Basin, New Jersey: a geochemical analysis of the major ions in groundwater”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676400"/>
            <a:ext cx="9782801" cy="45720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Contents of the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Ions observed and their concentrations in groundwater. (USGS data)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Statistical analysis of major ion concentration in groundwater. (USGS data)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Study Area: Water Management Area 6 </a:t>
            </a:r>
            <a:r>
              <a:rPr lang="en-US" dirty="0" err="1"/>
              <a:t>UPRB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Bivariate plots of ions observed in study.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Analysis using linear regression, averaged statistical analysis and prediction interval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Results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DD1B1-9BC6-4FC0-BC3B-8BC37F05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the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E981D-147C-4B9C-AC77-3BA6BBB7F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 whether road deicing application has had a significant effect on the groundwater composition of the </a:t>
            </a:r>
            <a:r>
              <a:rPr lang="en-US" dirty="0" err="1"/>
              <a:t>UPRB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Analyze geostatistical and </a:t>
            </a:r>
            <a:r>
              <a:rPr lang="en-US" dirty="0" err="1"/>
              <a:t>hydrochemical</a:t>
            </a:r>
            <a:r>
              <a:rPr lang="en-US" dirty="0"/>
              <a:t> trends of groundwater samples over a 50-year time-frame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Determine correlations in ion to ion relationships using single linear regression.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trends in major ionic concentrations over time.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Ions included Magnesium, Sodium, Chloride, Calcium and Sulfates.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Evaluate the </a:t>
            </a:r>
            <a:r>
              <a:rPr lang="en-US" dirty="0" err="1"/>
              <a:t>hydrochemical</a:t>
            </a:r>
            <a:r>
              <a:rPr lang="en-US" dirty="0"/>
              <a:t> composition of groundwater facies in decadal segments.</a:t>
            </a:r>
          </a:p>
        </p:txBody>
      </p:sp>
    </p:spTree>
    <p:extLst>
      <p:ext uri="{BB962C8B-B14F-4D97-AF65-F5344CB8AC3E}">
        <p14:creationId xmlns:p14="http://schemas.microsoft.com/office/powerpoint/2010/main" val="39309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1C5B0-8F97-4ABA-A5E5-307CFD8A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4DC4CD-3291-442E-B43E-59FB24A0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710184"/>
          </a:xfrm>
        </p:spPr>
        <p:txBody>
          <a:bodyPr/>
          <a:lstStyle/>
          <a:p>
            <a:r>
              <a:rPr lang="en-US" dirty="0"/>
              <a:t>Passaic River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5AF295B-ABD5-4C12-A2EA-8021C49BF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3437" y="2514600"/>
            <a:ext cx="4348576" cy="43400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D662F9-AC22-4EC0-9147-D7BD7569D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710184"/>
          </a:xfrm>
        </p:spPr>
        <p:txBody>
          <a:bodyPr/>
          <a:lstStyle/>
          <a:p>
            <a:r>
              <a:rPr lang="en-US" dirty="0"/>
              <a:t>Bedrock Map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740B7FF-D6D0-4ED5-BD0C-CFD038DE58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09523" y="2514600"/>
            <a:ext cx="4207427" cy="42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7" y="177801"/>
            <a:ext cx="9606376" cy="584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Study Area: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593436" y="762001"/>
            <a:ext cx="7548976" cy="135419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Upper Passaic River Basin Bedrock Map.</a:t>
            </a:r>
          </a:p>
          <a:p>
            <a:r>
              <a:rPr lang="en-US" dirty="0"/>
              <a:t>Metamorphic to Sedimentary west to east.</a:t>
            </a:r>
          </a:p>
          <a:p>
            <a:r>
              <a:rPr lang="en-US" dirty="0"/>
              <a:t>Metasedimentary, Metavolcanics (Mesoproterozoic)</a:t>
            </a:r>
          </a:p>
          <a:p>
            <a:r>
              <a:rPr lang="en-US" dirty="0"/>
              <a:t>Sandstone, Siltstone, Silty-Mudstone (Lower Jurassic)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966BDA-6C34-4213-AF36-ADAEF85D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36" y="2116192"/>
            <a:ext cx="2406620" cy="4615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7E0487-D9E3-4BB8-90AC-F53F3646E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68" y="2438400"/>
            <a:ext cx="4006262" cy="4242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DD43D7-C914-4FB7-8A74-8684E8160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130" y="2477769"/>
            <a:ext cx="4074564" cy="39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3302ABB-0F13-481E-B575-5DA1AFB5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762000"/>
          </a:xfrm>
        </p:spPr>
        <p:txBody>
          <a:bodyPr/>
          <a:lstStyle/>
          <a:p>
            <a:r>
              <a:rPr lang="en-US" dirty="0"/>
              <a:t>Study area: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4A3B98A-374C-41D0-89AC-1EF1B40AD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447800"/>
            <a:ext cx="3293422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Management Area 6 location.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Road Networks.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D166BD-5DD9-4953-BF0B-849B6DC9D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5812" y="383370"/>
            <a:ext cx="5029200" cy="60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Area: Water Management Area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8F03E-10B6-4E21-9512-761FFAF23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WMA6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B4FE4CF-688A-42DB-BA07-1AD9C9F3D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6811" y="44528"/>
            <a:ext cx="5105401" cy="63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4CE1FAF-42AD-41C0-B58F-86997144FE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22412" y="0"/>
            <a:ext cx="9144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Records_x0020_Status xmlns="e7bb6e0c-6959-4ab8-9a83-9b479f5507a8">Pending</Records_x0020_Status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2019-11-12T14:20:37+00:00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Records_x0020_Date xmlns="e7bb6e0c-6959-4ab8-9a83-9b479f5507a8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197FB1766A044B78FE502353CA552" ma:contentTypeVersion="11" ma:contentTypeDescription="Create a new document." ma:contentTypeScope="" ma:versionID="7a29ba6c4ae9c424900e234709b2a573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b14da55e-f6a6-4603-beb6-01c6fabda2aa" xmlns:ns7="e7bb6e0c-6959-4ab8-9a83-9b479f5507a8" targetNamespace="http://schemas.microsoft.com/office/2006/metadata/properties" ma:root="true" ma:fieldsID="312bc0dfd21463eca4093a4299589305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b14da55e-f6a6-4603-beb6-01c6fabda2aa"/>
    <xsd:import namespace="e7bb6e0c-6959-4ab8-9a83-9b479f5507a8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MediaServiceMetadata" minOccurs="0"/>
                <xsd:element ref="ns6:MediaServiceFastMetadata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7:Records_x0020_Status" minOccurs="0"/>
                <xsd:element ref="ns7:Records_x0020_Date" minOccurs="0"/>
                <xsd:element ref="ns6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70a1700c-6653-408b-bd52-0f5461f4ee48}" ma:internalName="TaxCatchAllLabel" ma:readOnly="true" ma:showField="CatchAllDataLabel" ma:web="e7bb6e0c-6959-4ab8-9a83-9b479f5507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70a1700c-6653-408b-bd52-0f5461f4ee48}" ma:internalName="TaxCatchAll" ma:showField="CatchAllData" ma:web="e7bb6e0c-6959-4ab8-9a83-9b479f5507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da55e-f6a6-4603-beb6-01c6fabda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b6e0c-6959-4ab8-9a83-9b479f5507a8" elementFormDefault="qualified">
    <xsd:import namespace="http://schemas.microsoft.com/office/2006/documentManagement/types"/>
    <xsd:import namespace="http://schemas.microsoft.com/office/infopath/2007/PartnerControls"/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e7bb6e0c-6959-4ab8-9a83-9b479f5507a8"/>
    <ds:schemaRef ds:uri="4ffa91fb-a0ff-4ac5-b2db-65c790d184a4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b14da55e-f6a6-4603-beb6-01c6fabda2aa"/>
    <ds:schemaRef ds:uri="http://schemas.microsoft.com/sharepoint.v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8F86046-6B1E-48DC-9852-C4E024231C7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1D142FA-1B8E-434A-98A6-7B209FA1C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b14da55e-f6a6-4603-beb6-01c6fabda2aa"/>
    <ds:schemaRef ds:uri="e7bb6e0c-6959-4ab8-9a83-9b479f5507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8486</TotalTime>
  <Words>947</Words>
  <Application>Microsoft Office PowerPoint</Application>
  <PresentationFormat>Custom</PresentationFormat>
  <Paragraphs>106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Snowflakes design template</vt:lpstr>
      <vt:lpstr>Road Deicing, Upper Passaic River Basin (UPRB), New Jersey</vt:lpstr>
      <vt:lpstr>About the Author</vt:lpstr>
      <vt:lpstr>“Impact of road deicing salts on the Upper Passaic River Basin, New Jersey: a geochemical analysis of the major ions in groundwater”</vt:lpstr>
      <vt:lpstr>Objective of the Study:</vt:lpstr>
      <vt:lpstr>Study Area:</vt:lpstr>
      <vt:lpstr>        Study Area:</vt:lpstr>
      <vt:lpstr>Study area:</vt:lpstr>
      <vt:lpstr>Study Area: Water Management Area 6</vt:lpstr>
      <vt:lpstr>PowerPoint Presentation</vt:lpstr>
      <vt:lpstr>Results:</vt:lpstr>
      <vt:lpstr>Results:</vt:lpstr>
      <vt:lpstr>Results:</vt:lpstr>
      <vt:lpstr>Results:</vt:lpstr>
      <vt:lpstr>Results:</vt:lpstr>
      <vt:lpstr>Results:</vt:lpstr>
      <vt:lpstr>Prediction Interval Analysis</vt:lpstr>
      <vt:lpstr>95%</vt:lpstr>
      <vt:lpstr>Limitations: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Turner, Michael</dc:creator>
  <cp:lastModifiedBy>Nelson</cp:lastModifiedBy>
  <cp:revision>60</cp:revision>
  <dcterms:created xsi:type="dcterms:W3CDTF">2019-11-12T14:18:51Z</dcterms:created>
  <dcterms:modified xsi:type="dcterms:W3CDTF">2019-12-11T17:10:34Z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0x010100B63197FB1766A044B78FE502353CA552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