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61" r:id="rId6"/>
    <p:sldId id="273" r:id="rId7"/>
    <p:sldId id="264" r:id="rId8"/>
    <p:sldId id="265" r:id="rId9"/>
    <p:sldId id="276" r:id="rId10"/>
    <p:sldId id="266" r:id="rId11"/>
    <p:sldId id="262" r:id="rId12"/>
    <p:sldId id="259" r:id="rId13"/>
    <p:sldId id="279" r:id="rId14"/>
    <p:sldId id="280" r:id="rId15"/>
    <p:sldId id="275" r:id="rId16"/>
    <p:sldId id="281" r:id="rId17"/>
    <p:sldId id="257" r:id="rId18"/>
    <p:sldId id="282" r:id="rId19"/>
    <p:sldId id="283" r:id="rId20"/>
    <p:sldId id="272" r:id="rId21"/>
    <p:sldId id="267" r:id="rId22"/>
    <p:sldId id="268" r:id="rId23"/>
    <p:sldId id="270" r:id="rId24"/>
    <p:sldId id="269" r:id="rId25"/>
    <p:sldId id="274" r:id="rId26"/>
    <p:sldId id="277" r:id="rId27"/>
    <p:sldId id="278"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DF3650-66C5-649D-A99F-DF338B2E6FFF}" v="45" dt="2020-03-23T00:56:43.174"/>
    <p1510:client id="{3C4FC566-B077-FE9B-6E10-05DA96D0DD4E}" v="1828" dt="2020-03-25T06:01:23.201"/>
    <p1510:client id="{4AB02A80-24E2-3514-1D3F-7DBE5CC08C95}" v="366" dt="2020-03-25T14:51:30.823"/>
    <p1510:client id="{5071D8DC-94AD-8A32-90EF-839E6EF2B3AA}" v="2801" dt="2020-03-25T07:35:08.417"/>
    <p1510:client id="{8A5017F7-81DF-F257-EA35-2857DC9EDCD1}" v="4" dt="2020-03-25T07:36:47.942"/>
    <p1510:client id="{94B9E3C0-BF27-00DD-2F08-100F9AC7C14B}" v="1921" dt="2020-03-17T15:22:13.749"/>
    <p1510:client id="{991FB43E-806A-DFE6-8923-C242665F3E39}" v="18" dt="2020-03-24T14:26:27.618"/>
    <p1510:client id="{B7011A2A-2446-1B5B-973C-341E989A1918}" v="349" dt="2020-03-25T02:30:27.346"/>
    <p1510:client id="{BDF7FD09-9112-8CF5-DB3E-3329B3575B3C}" v="1058" dt="2020-03-22T21:32:50.554"/>
    <p1510:client id="{D15BA2DF-113B-DCF2-F1BE-B2FA7E791878}" v="772" dt="2020-03-25T14:33:34.201"/>
    <p1510:client id="{D7D05E36-D72D-85D5-65EF-31EAB364A2B1}" v="90" dt="2020-03-25T17:04:06.451"/>
    <p1510:client id="{E4C4EFC9-FB07-61BA-F37B-DB0F0B74F168}" v="3128" dt="2020-03-25T03:50:19.968"/>
    <p1510:client id="{EBE49CC6-0C40-66F0-7F22-0DC1455A83A8}" v="1667" dt="2020-03-25T16:51:13.789"/>
    <p1510:client id="{F3871EF9-EA81-9D63-CF02-27E1E8E91612}" v="76" dt="2020-03-25T03:06:44.6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3" d="100"/>
          <a:sy n="73" d="100"/>
        </p:scale>
        <p:origin x="52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 Id="rId8" Type="http://schemas.openxmlformats.org/officeDocument/2006/relationships/slide" Target="slides/slide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279A8-2ECC-466F-B3AE-EF7365FDD73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ECA1CCF-BA16-4E8A-BA7E-A62C8B2465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64542B3-C1E0-419B-8ABB-791D780F68B3}"/>
              </a:ext>
            </a:extLst>
          </p:cNvPr>
          <p:cNvSpPr>
            <a:spLocks noGrp="1"/>
          </p:cNvSpPr>
          <p:nvPr>
            <p:ph type="dt" sz="half" idx="10"/>
          </p:nvPr>
        </p:nvSpPr>
        <p:spPr/>
        <p:txBody>
          <a:bodyPr/>
          <a:lstStyle/>
          <a:p>
            <a:fld id="{06F425A7-051D-4BAD-BCF1-9648F8759B17}" type="datetimeFigureOut">
              <a:rPr lang="en-US" smtClean="0"/>
              <a:t>3/28/2020</a:t>
            </a:fld>
            <a:endParaRPr lang="en-US"/>
          </a:p>
        </p:txBody>
      </p:sp>
      <p:sp>
        <p:nvSpPr>
          <p:cNvPr id="5" name="Footer Placeholder 4">
            <a:extLst>
              <a:ext uri="{FF2B5EF4-FFF2-40B4-BE49-F238E27FC236}">
                <a16:creationId xmlns:a16="http://schemas.microsoft.com/office/drawing/2014/main" id="{8B82372F-5DE7-4F44-AAC7-34E238EFC5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BF6002-159A-49FF-BE79-CBB4E453CEAA}"/>
              </a:ext>
            </a:extLst>
          </p:cNvPr>
          <p:cNvSpPr>
            <a:spLocks noGrp="1"/>
          </p:cNvSpPr>
          <p:nvPr>
            <p:ph type="sldNum" sz="quarter" idx="12"/>
          </p:nvPr>
        </p:nvSpPr>
        <p:spPr/>
        <p:txBody>
          <a:bodyPr/>
          <a:lstStyle/>
          <a:p>
            <a:fld id="{BB84A2E7-9AFB-4C34-9DB8-3769C0CF6FEC}" type="slidenum">
              <a:rPr lang="en-US" smtClean="0"/>
              <a:t>‹#›</a:t>
            </a:fld>
            <a:endParaRPr lang="en-US"/>
          </a:p>
        </p:txBody>
      </p:sp>
    </p:spTree>
    <p:extLst>
      <p:ext uri="{BB962C8B-B14F-4D97-AF65-F5344CB8AC3E}">
        <p14:creationId xmlns:p14="http://schemas.microsoft.com/office/powerpoint/2010/main" val="10688591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C205B-C3E6-4842-A3A6-A1EA2DAF2E2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CEDC5B-0E56-4D0B-AD24-20201384108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FEB9B6-DCA9-4B98-9096-17EB72E9EB51}"/>
              </a:ext>
            </a:extLst>
          </p:cNvPr>
          <p:cNvSpPr>
            <a:spLocks noGrp="1"/>
          </p:cNvSpPr>
          <p:nvPr>
            <p:ph type="dt" sz="half" idx="10"/>
          </p:nvPr>
        </p:nvSpPr>
        <p:spPr/>
        <p:txBody>
          <a:bodyPr/>
          <a:lstStyle/>
          <a:p>
            <a:fld id="{06F425A7-051D-4BAD-BCF1-9648F8759B17}" type="datetimeFigureOut">
              <a:rPr lang="en-US" smtClean="0"/>
              <a:t>3/28/2020</a:t>
            </a:fld>
            <a:endParaRPr lang="en-US"/>
          </a:p>
        </p:txBody>
      </p:sp>
      <p:sp>
        <p:nvSpPr>
          <p:cNvPr id="5" name="Footer Placeholder 4">
            <a:extLst>
              <a:ext uri="{FF2B5EF4-FFF2-40B4-BE49-F238E27FC236}">
                <a16:creationId xmlns:a16="http://schemas.microsoft.com/office/drawing/2014/main" id="{07842FBA-B6E7-4FD8-9367-2885DF0739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069D94-0F10-4DCE-AE54-49A42EB7DA07}"/>
              </a:ext>
            </a:extLst>
          </p:cNvPr>
          <p:cNvSpPr>
            <a:spLocks noGrp="1"/>
          </p:cNvSpPr>
          <p:nvPr>
            <p:ph type="sldNum" sz="quarter" idx="12"/>
          </p:nvPr>
        </p:nvSpPr>
        <p:spPr/>
        <p:txBody>
          <a:bodyPr/>
          <a:lstStyle/>
          <a:p>
            <a:fld id="{BB84A2E7-9AFB-4C34-9DB8-3769C0CF6FEC}" type="slidenum">
              <a:rPr lang="en-US" smtClean="0"/>
              <a:t>‹#›</a:t>
            </a:fld>
            <a:endParaRPr lang="en-US"/>
          </a:p>
        </p:txBody>
      </p:sp>
    </p:spTree>
    <p:extLst>
      <p:ext uri="{BB962C8B-B14F-4D97-AF65-F5344CB8AC3E}">
        <p14:creationId xmlns:p14="http://schemas.microsoft.com/office/powerpoint/2010/main" val="24513523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A9CA56-B237-47D2-A95C-4BD295ED2FC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2417BEC-89DE-46B0-8035-2A147DA752A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2B13E4-2922-4D3B-8195-BBB03936975F}"/>
              </a:ext>
            </a:extLst>
          </p:cNvPr>
          <p:cNvSpPr>
            <a:spLocks noGrp="1"/>
          </p:cNvSpPr>
          <p:nvPr>
            <p:ph type="dt" sz="half" idx="10"/>
          </p:nvPr>
        </p:nvSpPr>
        <p:spPr/>
        <p:txBody>
          <a:bodyPr/>
          <a:lstStyle/>
          <a:p>
            <a:fld id="{06F425A7-051D-4BAD-BCF1-9648F8759B17}" type="datetimeFigureOut">
              <a:rPr lang="en-US" smtClean="0"/>
              <a:t>3/28/2020</a:t>
            </a:fld>
            <a:endParaRPr lang="en-US"/>
          </a:p>
        </p:txBody>
      </p:sp>
      <p:sp>
        <p:nvSpPr>
          <p:cNvPr id="5" name="Footer Placeholder 4">
            <a:extLst>
              <a:ext uri="{FF2B5EF4-FFF2-40B4-BE49-F238E27FC236}">
                <a16:creationId xmlns:a16="http://schemas.microsoft.com/office/drawing/2014/main" id="{7C06B1FE-6210-4257-8B56-EBE3AA5B63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5FF0EC-BBA0-4814-85E7-BA4ABA376121}"/>
              </a:ext>
            </a:extLst>
          </p:cNvPr>
          <p:cNvSpPr>
            <a:spLocks noGrp="1"/>
          </p:cNvSpPr>
          <p:nvPr>
            <p:ph type="sldNum" sz="quarter" idx="12"/>
          </p:nvPr>
        </p:nvSpPr>
        <p:spPr/>
        <p:txBody>
          <a:bodyPr/>
          <a:lstStyle/>
          <a:p>
            <a:fld id="{BB84A2E7-9AFB-4C34-9DB8-3769C0CF6FEC}" type="slidenum">
              <a:rPr lang="en-US" smtClean="0"/>
              <a:t>‹#›</a:t>
            </a:fld>
            <a:endParaRPr lang="en-US"/>
          </a:p>
        </p:txBody>
      </p:sp>
    </p:spTree>
    <p:extLst>
      <p:ext uri="{BB962C8B-B14F-4D97-AF65-F5344CB8AC3E}">
        <p14:creationId xmlns:p14="http://schemas.microsoft.com/office/powerpoint/2010/main" val="24224029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E5F97-103A-49B6-BDB3-3B3E4AC091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F730C4-0B55-49DB-A782-2FC31637AC1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AAF728-6B5D-4466-B7AD-F23E03ADCEAF}"/>
              </a:ext>
            </a:extLst>
          </p:cNvPr>
          <p:cNvSpPr>
            <a:spLocks noGrp="1"/>
          </p:cNvSpPr>
          <p:nvPr>
            <p:ph type="dt" sz="half" idx="10"/>
          </p:nvPr>
        </p:nvSpPr>
        <p:spPr/>
        <p:txBody>
          <a:bodyPr/>
          <a:lstStyle/>
          <a:p>
            <a:fld id="{06F425A7-051D-4BAD-BCF1-9648F8759B17}" type="datetimeFigureOut">
              <a:rPr lang="en-US" smtClean="0"/>
              <a:t>3/28/2020</a:t>
            </a:fld>
            <a:endParaRPr lang="en-US"/>
          </a:p>
        </p:txBody>
      </p:sp>
      <p:sp>
        <p:nvSpPr>
          <p:cNvPr id="5" name="Footer Placeholder 4">
            <a:extLst>
              <a:ext uri="{FF2B5EF4-FFF2-40B4-BE49-F238E27FC236}">
                <a16:creationId xmlns:a16="http://schemas.microsoft.com/office/drawing/2014/main" id="{55D27E99-5E13-4B64-954E-8391859856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223231-E783-4105-AAE9-8352F3023067}"/>
              </a:ext>
            </a:extLst>
          </p:cNvPr>
          <p:cNvSpPr>
            <a:spLocks noGrp="1"/>
          </p:cNvSpPr>
          <p:nvPr>
            <p:ph type="sldNum" sz="quarter" idx="12"/>
          </p:nvPr>
        </p:nvSpPr>
        <p:spPr/>
        <p:txBody>
          <a:bodyPr/>
          <a:lstStyle/>
          <a:p>
            <a:fld id="{BB84A2E7-9AFB-4C34-9DB8-3769C0CF6FEC}" type="slidenum">
              <a:rPr lang="en-US" smtClean="0"/>
              <a:t>‹#›</a:t>
            </a:fld>
            <a:endParaRPr lang="en-US"/>
          </a:p>
        </p:txBody>
      </p:sp>
    </p:spTree>
    <p:extLst>
      <p:ext uri="{BB962C8B-B14F-4D97-AF65-F5344CB8AC3E}">
        <p14:creationId xmlns:p14="http://schemas.microsoft.com/office/powerpoint/2010/main" val="3865623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DA8C6-47CB-45CB-905D-18087A1054D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55D72C2-76F5-45B5-985E-799BDEDB78D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34C1987-9283-439A-8AD9-0C64773DBF14}"/>
              </a:ext>
            </a:extLst>
          </p:cNvPr>
          <p:cNvSpPr>
            <a:spLocks noGrp="1"/>
          </p:cNvSpPr>
          <p:nvPr>
            <p:ph type="dt" sz="half" idx="10"/>
          </p:nvPr>
        </p:nvSpPr>
        <p:spPr/>
        <p:txBody>
          <a:bodyPr/>
          <a:lstStyle/>
          <a:p>
            <a:fld id="{06F425A7-051D-4BAD-BCF1-9648F8759B17}" type="datetimeFigureOut">
              <a:rPr lang="en-US" smtClean="0"/>
              <a:t>3/28/2020</a:t>
            </a:fld>
            <a:endParaRPr lang="en-US"/>
          </a:p>
        </p:txBody>
      </p:sp>
      <p:sp>
        <p:nvSpPr>
          <p:cNvPr id="5" name="Footer Placeholder 4">
            <a:extLst>
              <a:ext uri="{FF2B5EF4-FFF2-40B4-BE49-F238E27FC236}">
                <a16:creationId xmlns:a16="http://schemas.microsoft.com/office/drawing/2014/main" id="{CA437A90-CF29-4E67-B797-C43F52A44F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2DB70A-3163-4794-8EED-7302924F4336}"/>
              </a:ext>
            </a:extLst>
          </p:cNvPr>
          <p:cNvSpPr>
            <a:spLocks noGrp="1"/>
          </p:cNvSpPr>
          <p:nvPr>
            <p:ph type="sldNum" sz="quarter" idx="12"/>
          </p:nvPr>
        </p:nvSpPr>
        <p:spPr/>
        <p:txBody>
          <a:bodyPr/>
          <a:lstStyle/>
          <a:p>
            <a:fld id="{BB84A2E7-9AFB-4C34-9DB8-3769C0CF6FEC}" type="slidenum">
              <a:rPr lang="en-US" smtClean="0"/>
              <a:t>‹#›</a:t>
            </a:fld>
            <a:endParaRPr lang="en-US"/>
          </a:p>
        </p:txBody>
      </p:sp>
    </p:spTree>
    <p:extLst>
      <p:ext uri="{BB962C8B-B14F-4D97-AF65-F5344CB8AC3E}">
        <p14:creationId xmlns:p14="http://schemas.microsoft.com/office/powerpoint/2010/main" val="2558435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0DA36-5EB3-4D9A-BB55-FD683AD125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0BA3C5-63E1-4073-8DFE-6A633AC772F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19BF01-EB5B-4752-84AE-2AC79CC087E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4684E1-E48A-4E4C-88CE-5836A9704D54}"/>
              </a:ext>
            </a:extLst>
          </p:cNvPr>
          <p:cNvSpPr>
            <a:spLocks noGrp="1"/>
          </p:cNvSpPr>
          <p:nvPr>
            <p:ph type="dt" sz="half" idx="10"/>
          </p:nvPr>
        </p:nvSpPr>
        <p:spPr/>
        <p:txBody>
          <a:bodyPr/>
          <a:lstStyle/>
          <a:p>
            <a:fld id="{06F425A7-051D-4BAD-BCF1-9648F8759B17}" type="datetimeFigureOut">
              <a:rPr lang="en-US" smtClean="0"/>
              <a:t>3/28/2020</a:t>
            </a:fld>
            <a:endParaRPr lang="en-US"/>
          </a:p>
        </p:txBody>
      </p:sp>
      <p:sp>
        <p:nvSpPr>
          <p:cNvPr id="6" name="Footer Placeholder 5">
            <a:extLst>
              <a:ext uri="{FF2B5EF4-FFF2-40B4-BE49-F238E27FC236}">
                <a16:creationId xmlns:a16="http://schemas.microsoft.com/office/drawing/2014/main" id="{3F95982F-DD72-4BA6-AAC7-6DFE0540A7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8B9547-8EA2-45B7-8BF2-526295F6CFF5}"/>
              </a:ext>
            </a:extLst>
          </p:cNvPr>
          <p:cNvSpPr>
            <a:spLocks noGrp="1"/>
          </p:cNvSpPr>
          <p:nvPr>
            <p:ph type="sldNum" sz="quarter" idx="12"/>
          </p:nvPr>
        </p:nvSpPr>
        <p:spPr/>
        <p:txBody>
          <a:bodyPr/>
          <a:lstStyle/>
          <a:p>
            <a:fld id="{BB84A2E7-9AFB-4C34-9DB8-3769C0CF6FEC}" type="slidenum">
              <a:rPr lang="en-US" smtClean="0"/>
              <a:t>‹#›</a:t>
            </a:fld>
            <a:endParaRPr lang="en-US"/>
          </a:p>
        </p:txBody>
      </p:sp>
    </p:spTree>
    <p:extLst>
      <p:ext uri="{BB962C8B-B14F-4D97-AF65-F5344CB8AC3E}">
        <p14:creationId xmlns:p14="http://schemas.microsoft.com/office/powerpoint/2010/main" val="21662411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A6E80-20BD-44C7-9F9B-542DA218083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C22292A-7874-47EA-BAD2-1EF6D7EA8D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9722778-FD4B-4224-931E-4A876AB8D6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9153262-732D-4B81-B0CD-DDB5647F27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47D129-6DC3-48C3-A916-16F6CC8E014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518F46-3F69-44B4-B0D4-99DF08D218A6}"/>
              </a:ext>
            </a:extLst>
          </p:cNvPr>
          <p:cNvSpPr>
            <a:spLocks noGrp="1"/>
          </p:cNvSpPr>
          <p:nvPr>
            <p:ph type="dt" sz="half" idx="10"/>
          </p:nvPr>
        </p:nvSpPr>
        <p:spPr/>
        <p:txBody>
          <a:bodyPr/>
          <a:lstStyle/>
          <a:p>
            <a:fld id="{06F425A7-051D-4BAD-BCF1-9648F8759B17}" type="datetimeFigureOut">
              <a:rPr lang="en-US" smtClean="0"/>
              <a:t>3/28/2020</a:t>
            </a:fld>
            <a:endParaRPr lang="en-US"/>
          </a:p>
        </p:txBody>
      </p:sp>
      <p:sp>
        <p:nvSpPr>
          <p:cNvPr id="8" name="Footer Placeholder 7">
            <a:extLst>
              <a:ext uri="{FF2B5EF4-FFF2-40B4-BE49-F238E27FC236}">
                <a16:creationId xmlns:a16="http://schemas.microsoft.com/office/drawing/2014/main" id="{DCDEB4CC-F027-426F-B704-A754A033B4B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9C4CED6-E5C1-4C31-8283-91A334E7946C}"/>
              </a:ext>
            </a:extLst>
          </p:cNvPr>
          <p:cNvSpPr>
            <a:spLocks noGrp="1"/>
          </p:cNvSpPr>
          <p:nvPr>
            <p:ph type="sldNum" sz="quarter" idx="12"/>
          </p:nvPr>
        </p:nvSpPr>
        <p:spPr/>
        <p:txBody>
          <a:bodyPr/>
          <a:lstStyle/>
          <a:p>
            <a:fld id="{BB84A2E7-9AFB-4C34-9DB8-3769C0CF6FEC}" type="slidenum">
              <a:rPr lang="en-US" smtClean="0"/>
              <a:t>‹#›</a:t>
            </a:fld>
            <a:endParaRPr lang="en-US"/>
          </a:p>
        </p:txBody>
      </p:sp>
    </p:spTree>
    <p:extLst>
      <p:ext uri="{BB962C8B-B14F-4D97-AF65-F5344CB8AC3E}">
        <p14:creationId xmlns:p14="http://schemas.microsoft.com/office/powerpoint/2010/main" val="3348909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4B210-9737-4928-ACE6-B1A05A6A26C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DEE9393-30B7-4834-8C1B-3A8BFBD91AD4}"/>
              </a:ext>
            </a:extLst>
          </p:cNvPr>
          <p:cNvSpPr>
            <a:spLocks noGrp="1"/>
          </p:cNvSpPr>
          <p:nvPr>
            <p:ph type="dt" sz="half" idx="10"/>
          </p:nvPr>
        </p:nvSpPr>
        <p:spPr/>
        <p:txBody>
          <a:bodyPr/>
          <a:lstStyle/>
          <a:p>
            <a:fld id="{06F425A7-051D-4BAD-BCF1-9648F8759B17}" type="datetimeFigureOut">
              <a:rPr lang="en-US" smtClean="0"/>
              <a:t>3/28/2020</a:t>
            </a:fld>
            <a:endParaRPr lang="en-US"/>
          </a:p>
        </p:txBody>
      </p:sp>
      <p:sp>
        <p:nvSpPr>
          <p:cNvPr id="4" name="Footer Placeholder 3">
            <a:extLst>
              <a:ext uri="{FF2B5EF4-FFF2-40B4-BE49-F238E27FC236}">
                <a16:creationId xmlns:a16="http://schemas.microsoft.com/office/drawing/2014/main" id="{1FB9340F-D252-46B2-AB44-46A3F8B9F23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A08DF7A-4981-4688-8D55-892D6B47117D}"/>
              </a:ext>
            </a:extLst>
          </p:cNvPr>
          <p:cNvSpPr>
            <a:spLocks noGrp="1"/>
          </p:cNvSpPr>
          <p:nvPr>
            <p:ph type="sldNum" sz="quarter" idx="12"/>
          </p:nvPr>
        </p:nvSpPr>
        <p:spPr/>
        <p:txBody>
          <a:bodyPr/>
          <a:lstStyle/>
          <a:p>
            <a:fld id="{BB84A2E7-9AFB-4C34-9DB8-3769C0CF6FEC}" type="slidenum">
              <a:rPr lang="en-US" smtClean="0"/>
              <a:t>‹#›</a:t>
            </a:fld>
            <a:endParaRPr lang="en-US"/>
          </a:p>
        </p:txBody>
      </p:sp>
    </p:spTree>
    <p:extLst>
      <p:ext uri="{BB962C8B-B14F-4D97-AF65-F5344CB8AC3E}">
        <p14:creationId xmlns:p14="http://schemas.microsoft.com/office/powerpoint/2010/main" val="5366448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1E9747-8520-4981-AED3-766BBF2917C9}"/>
              </a:ext>
            </a:extLst>
          </p:cNvPr>
          <p:cNvSpPr>
            <a:spLocks noGrp="1"/>
          </p:cNvSpPr>
          <p:nvPr>
            <p:ph type="dt" sz="half" idx="10"/>
          </p:nvPr>
        </p:nvSpPr>
        <p:spPr/>
        <p:txBody>
          <a:bodyPr/>
          <a:lstStyle/>
          <a:p>
            <a:fld id="{06F425A7-051D-4BAD-BCF1-9648F8759B17}" type="datetimeFigureOut">
              <a:rPr lang="en-US" smtClean="0"/>
              <a:t>3/28/2020</a:t>
            </a:fld>
            <a:endParaRPr lang="en-US"/>
          </a:p>
        </p:txBody>
      </p:sp>
      <p:sp>
        <p:nvSpPr>
          <p:cNvPr id="3" name="Footer Placeholder 2">
            <a:extLst>
              <a:ext uri="{FF2B5EF4-FFF2-40B4-BE49-F238E27FC236}">
                <a16:creationId xmlns:a16="http://schemas.microsoft.com/office/drawing/2014/main" id="{97572AF7-69A0-4D18-AE76-95992FB4D7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49D9BD0-DD0D-449E-B539-E95A6F41D519}"/>
              </a:ext>
            </a:extLst>
          </p:cNvPr>
          <p:cNvSpPr>
            <a:spLocks noGrp="1"/>
          </p:cNvSpPr>
          <p:nvPr>
            <p:ph type="sldNum" sz="quarter" idx="12"/>
          </p:nvPr>
        </p:nvSpPr>
        <p:spPr/>
        <p:txBody>
          <a:bodyPr/>
          <a:lstStyle/>
          <a:p>
            <a:fld id="{BB84A2E7-9AFB-4C34-9DB8-3769C0CF6FEC}" type="slidenum">
              <a:rPr lang="en-US" smtClean="0"/>
              <a:t>‹#›</a:t>
            </a:fld>
            <a:endParaRPr lang="en-US"/>
          </a:p>
        </p:txBody>
      </p:sp>
    </p:spTree>
    <p:extLst>
      <p:ext uri="{BB962C8B-B14F-4D97-AF65-F5344CB8AC3E}">
        <p14:creationId xmlns:p14="http://schemas.microsoft.com/office/powerpoint/2010/main" val="2491286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C6309-BE45-4BE8-B3DD-09AB34F799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09171F-B4EB-4383-AFA9-81819E191D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114D4E6-BB33-4D78-9368-7C70CCF277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F2C887-75F7-45CE-BAC7-85C9F7F89ED5}"/>
              </a:ext>
            </a:extLst>
          </p:cNvPr>
          <p:cNvSpPr>
            <a:spLocks noGrp="1"/>
          </p:cNvSpPr>
          <p:nvPr>
            <p:ph type="dt" sz="half" idx="10"/>
          </p:nvPr>
        </p:nvSpPr>
        <p:spPr/>
        <p:txBody>
          <a:bodyPr/>
          <a:lstStyle/>
          <a:p>
            <a:fld id="{06F425A7-051D-4BAD-BCF1-9648F8759B17}" type="datetimeFigureOut">
              <a:rPr lang="en-US" smtClean="0"/>
              <a:t>3/28/2020</a:t>
            </a:fld>
            <a:endParaRPr lang="en-US"/>
          </a:p>
        </p:txBody>
      </p:sp>
      <p:sp>
        <p:nvSpPr>
          <p:cNvPr id="6" name="Footer Placeholder 5">
            <a:extLst>
              <a:ext uri="{FF2B5EF4-FFF2-40B4-BE49-F238E27FC236}">
                <a16:creationId xmlns:a16="http://schemas.microsoft.com/office/drawing/2014/main" id="{8ACAA85B-F239-4F5D-B1FC-6C3806D679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43917C-DFD6-4E2A-B440-60CF52B906ED}"/>
              </a:ext>
            </a:extLst>
          </p:cNvPr>
          <p:cNvSpPr>
            <a:spLocks noGrp="1"/>
          </p:cNvSpPr>
          <p:nvPr>
            <p:ph type="sldNum" sz="quarter" idx="12"/>
          </p:nvPr>
        </p:nvSpPr>
        <p:spPr/>
        <p:txBody>
          <a:bodyPr/>
          <a:lstStyle/>
          <a:p>
            <a:fld id="{BB84A2E7-9AFB-4C34-9DB8-3769C0CF6FEC}" type="slidenum">
              <a:rPr lang="en-US" smtClean="0"/>
              <a:t>‹#›</a:t>
            </a:fld>
            <a:endParaRPr lang="en-US"/>
          </a:p>
        </p:txBody>
      </p:sp>
    </p:spTree>
    <p:extLst>
      <p:ext uri="{BB962C8B-B14F-4D97-AF65-F5344CB8AC3E}">
        <p14:creationId xmlns:p14="http://schemas.microsoft.com/office/powerpoint/2010/main" val="41511988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75839-1613-4B05-9A8C-BC640C42FD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D71A543-ED59-4BB7-BD10-E9B0EDA455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248C3EF-25AC-4700-B908-3479B289EF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A70EAC-ABC9-4F3B-8FD6-CD31F5E2508D}"/>
              </a:ext>
            </a:extLst>
          </p:cNvPr>
          <p:cNvSpPr>
            <a:spLocks noGrp="1"/>
          </p:cNvSpPr>
          <p:nvPr>
            <p:ph type="dt" sz="half" idx="10"/>
          </p:nvPr>
        </p:nvSpPr>
        <p:spPr/>
        <p:txBody>
          <a:bodyPr/>
          <a:lstStyle/>
          <a:p>
            <a:fld id="{06F425A7-051D-4BAD-BCF1-9648F8759B17}" type="datetimeFigureOut">
              <a:rPr lang="en-US" smtClean="0"/>
              <a:t>3/28/2020</a:t>
            </a:fld>
            <a:endParaRPr lang="en-US"/>
          </a:p>
        </p:txBody>
      </p:sp>
      <p:sp>
        <p:nvSpPr>
          <p:cNvPr id="6" name="Footer Placeholder 5">
            <a:extLst>
              <a:ext uri="{FF2B5EF4-FFF2-40B4-BE49-F238E27FC236}">
                <a16:creationId xmlns:a16="http://schemas.microsoft.com/office/drawing/2014/main" id="{AE5520C3-CB43-4D27-BDD0-ED6D00C83C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A41917-FB5A-451B-9AB3-A5962A048337}"/>
              </a:ext>
            </a:extLst>
          </p:cNvPr>
          <p:cNvSpPr>
            <a:spLocks noGrp="1"/>
          </p:cNvSpPr>
          <p:nvPr>
            <p:ph type="sldNum" sz="quarter" idx="12"/>
          </p:nvPr>
        </p:nvSpPr>
        <p:spPr/>
        <p:txBody>
          <a:bodyPr/>
          <a:lstStyle/>
          <a:p>
            <a:fld id="{BB84A2E7-9AFB-4C34-9DB8-3769C0CF6FEC}" type="slidenum">
              <a:rPr lang="en-US" smtClean="0"/>
              <a:t>‹#›</a:t>
            </a:fld>
            <a:endParaRPr lang="en-US"/>
          </a:p>
        </p:txBody>
      </p:sp>
    </p:spTree>
    <p:extLst>
      <p:ext uri="{BB962C8B-B14F-4D97-AF65-F5344CB8AC3E}">
        <p14:creationId xmlns:p14="http://schemas.microsoft.com/office/powerpoint/2010/main" val="23160022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46F284-303E-406F-BFCA-9B249BE16F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0234C3E-FB8F-4BBF-A3A4-8D51534B21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FC31C8-425C-4D05-A592-A5FB72DE70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F425A7-051D-4BAD-BCF1-9648F8759B17}" type="datetimeFigureOut">
              <a:rPr lang="en-US" smtClean="0"/>
              <a:t>3/28/2020</a:t>
            </a:fld>
            <a:endParaRPr lang="en-US"/>
          </a:p>
        </p:txBody>
      </p:sp>
      <p:sp>
        <p:nvSpPr>
          <p:cNvPr id="5" name="Footer Placeholder 4">
            <a:extLst>
              <a:ext uri="{FF2B5EF4-FFF2-40B4-BE49-F238E27FC236}">
                <a16:creationId xmlns:a16="http://schemas.microsoft.com/office/drawing/2014/main" id="{DC998827-7127-409F-BF89-7F083D9D5B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BFBF496-11A3-48EF-A7AA-E9AF466B5E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84A2E7-9AFB-4C34-9DB8-3769C0CF6FEC}" type="slidenum">
              <a:rPr lang="en-US" smtClean="0"/>
              <a:t>‹#›</a:t>
            </a:fld>
            <a:endParaRPr lang="en-US"/>
          </a:p>
        </p:txBody>
      </p:sp>
    </p:spTree>
    <p:extLst>
      <p:ext uri="{BB962C8B-B14F-4D97-AF65-F5344CB8AC3E}">
        <p14:creationId xmlns:p14="http://schemas.microsoft.com/office/powerpoint/2010/main" val="8737521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hyperlink" Target="https://www.researchgate.net/figure/Image-of-Ocean-Storage_fig1_267603546" TargetMode="External"/><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jamstec.go.jp/e/about/equipment/ships/kairei.html" TargetMode="External"/><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oceancurrents.rsmas.miami.edu/ocean-gyres.html" TargetMode="External"/><Relationship Id="rId2" Type="http://schemas.openxmlformats.org/officeDocument/2006/relationships/hyperlink" Target="https://www.sciencedirect.com/science/article/pii/S1877705816310669" TargetMode="External"/><Relationship Id="rId1" Type="http://schemas.openxmlformats.org/officeDocument/2006/relationships/slideLayout" Target="../slideLayouts/slideLayout2.xml"/><Relationship Id="rId6" Type="http://schemas.openxmlformats.org/officeDocument/2006/relationships/hyperlink" Target="https://coraloha.weebly.com/blog/ocean-acidification-learning-resources" TargetMode="External"/><Relationship Id="rId5" Type="http://schemas.openxmlformats.org/officeDocument/2006/relationships/hyperlink" Target="https://www.nbcnews.com/science/environment/great-barrier-reef-hit-third-major-bleaching-event-five-years-n1166676" TargetMode="External"/><Relationship Id="rId4" Type="http://schemas.openxmlformats.org/officeDocument/2006/relationships/hyperlink" Target="https://www.globalminingreview.com/mining/17102018/wirtgen-surface-miners-offer-limestone-mining-without-drilling-and-blasting/"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www.noaa.gov/education/resource-collections/ocean-coasts-education-resources/ocean-currents"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www.biocab.org/carbon_dioxide_geological_timescale.html" TargetMode="External"/><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7">
            <a:extLst>
              <a:ext uri="{FF2B5EF4-FFF2-40B4-BE49-F238E27FC236}">
                <a16:creationId xmlns:a16="http://schemas.microsoft.com/office/drawing/2014/main" id="{559AE206-7EBA-4D33-8BC9-9D8158553F0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BDACFBA-7F1A-47F5-BFF4-F40A21DA7750}"/>
              </a:ext>
            </a:extLst>
          </p:cNvPr>
          <p:cNvSpPr>
            <a:spLocks noGrp="1"/>
          </p:cNvSpPr>
          <p:nvPr>
            <p:ph type="ctrTitle"/>
          </p:nvPr>
        </p:nvSpPr>
        <p:spPr>
          <a:xfrm>
            <a:off x="838199" y="4525347"/>
            <a:ext cx="6801321" cy="1737360"/>
          </a:xfrm>
        </p:spPr>
        <p:txBody>
          <a:bodyPr anchor="ctr">
            <a:normAutofit/>
          </a:bodyPr>
          <a:lstStyle/>
          <a:p>
            <a:pPr algn="r"/>
            <a:r>
              <a:rPr lang="en-US"/>
              <a:t>CO2 Ocean Storage</a:t>
            </a:r>
          </a:p>
        </p:txBody>
      </p:sp>
      <p:sp>
        <p:nvSpPr>
          <p:cNvPr id="3" name="Subtitle 2">
            <a:extLst>
              <a:ext uri="{FF2B5EF4-FFF2-40B4-BE49-F238E27FC236}">
                <a16:creationId xmlns:a16="http://schemas.microsoft.com/office/drawing/2014/main" id="{55D70E42-DAC3-46AA-8BD2-EB310819CF65}"/>
              </a:ext>
            </a:extLst>
          </p:cNvPr>
          <p:cNvSpPr>
            <a:spLocks noGrp="1"/>
          </p:cNvSpPr>
          <p:nvPr>
            <p:ph type="subTitle" idx="1"/>
          </p:nvPr>
        </p:nvSpPr>
        <p:spPr>
          <a:xfrm>
            <a:off x="7961258" y="4525347"/>
            <a:ext cx="3258675" cy="1737360"/>
          </a:xfrm>
        </p:spPr>
        <p:txBody>
          <a:bodyPr anchor="ctr">
            <a:normAutofit/>
          </a:bodyPr>
          <a:lstStyle/>
          <a:p>
            <a:pPr algn="l"/>
            <a:r>
              <a:rPr lang="en-US"/>
              <a:t>By Ericka Boudreau and Erin McGuire</a:t>
            </a:r>
          </a:p>
        </p:txBody>
      </p:sp>
      <p:sp>
        <p:nvSpPr>
          <p:cNvPr id="23" name="Oval 9">
            <a:extLst>
              <a:ext uri="{FF2B5EF4-FFF2-40B4-BE49-F238E27FC236}">
                <a16:creationId xmlns:a16="http://schemas.microsoft.com/office/drawing/2014/main" id="{6437D937-A7F1-4011-92B4-328E5BE1B16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8567" y="620480"/>
            <a:ext cx="2243800" cy="22437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11">
            <a:extLst>
              <a:ext uri="{FF2B5EF4-FFF2-40B4-BE49-F238E27FC236}">
                <a16:creationId xmlns:a16="http://schemas.microsoft.com/office/drawing/2014/main" id="{B672F332-AF08-46C6-94F0-77684310D7B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5001" y="2466604"/>
            <a:ext cx="962395" cy="9623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13">
            <a:extLst>
              <a:ext uri="{FF2B5EF4-FFF2-40B4-BE49-F238E27FC236}">
                <a16:creationId xmlns:a16="http://schemas.microsoft.com/office/drawing/2014/main" id="{34244EF8-D73A-40E1-BE73-D46E6B4B04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5829" y="2327988"/>
            <a:ext cx="293695" cy="29369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Shape 15">
            <a:extLst>
              <a:ext uri="{FF2B5EF4-FFF2-40B4-BE49-F238E27FC236}">
                <a16:creationId xmlns:a16="http://schemas.microsoft.com/office/drawing/2014/main" id="{AB84D7E8-4ECB-42D7-ADBF-01689B0F24A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2113" y="0"/>
            <a:ext cx="5699887" cy="405924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7" name="Straight Connector 17">
            <a:extLst>
              <a:ext uri="{FF2B5EF4-FFF2-40B4-BE49-F238E27FC236}">
                <a16:creationId xmlns:a16="http://schemas.microsoft.com/office/drawing/2014/main" id="{9E8E38ED-369A-44C2-B635-0BED0E48A6E8}"/>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00392" y="4525347"/>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49607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9CFCE6-877F-4858-B8BD-2C52CA8AFBC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213F8A0-12AE-4514-8372-0DD766EC28E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screenshot of a cell phone&#10;&#10;Description generated with high confidence">
            <a:extLst>
              <a:ext uri="{FF2B5EF4-FFF2-40B4-BE49-F238E27FC236}">
                <a16:creationId xmlns:a16="http://schemas.microsoft.com/office/drawing/2014/main" id="{01312269-0F45-465C-BE0B-67D926B52CD1}"/>
              </a:ext>
            </a:extLst>
          </p:cNvPr>
          <p:cNvPicPr>
            <a:picLocks noChangeAspect="1"/>
          </p:cNvPicPr>
          <p:nvPr/>
        </p:nvPicPr>
        <p:blipFill>
          <a:blip r:embed="rId2"/>
          <a:stretch>
            <a:fillRect/>
          </a:stretch>
        </p:blipFill>
        <p:spPr>
          <a:xfrm>
            <a:off x="6527858" y="862649"/>
            <a:ext cx="4859168" cy="4555862"/>
          </a:xfrm>
          <a:prstGeom prst="rect">
            <a:avLst/>
          </a:prstGeom>
        </p:spPr>
      </p:pic>
      <p:sp>
        <p:nvSpPr>
          <p:cNvPr id="15" name="Rectangle 14">
            <a:extLst>
              <a:ext uri="{FF2B5EF4-FFF2-40B4-BE49-F238E27FC236}">
                <a16:creationId xmlns:a16="http://schemas.microsoft.com/office/drawing/2014/main" id="{9EFF17D4-9A8C-4CE5-B096-D8CCD440043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descr="A close up of a map&#10;&#10;Description generated with high confidence">
            <a:extLst>
              <a:ext uri="{FF2B5EF4-FFF2-40B4-BE49-F238E27FC236}">
                <a16:creationId xmlns:a16="http://schemas.microsoft.com/office/drawing/2014/main" id="{F1526E3D-0595-4B4B-8C52-407057C377F9}"/>
              </a:ext>
            </a:extLst>
          </p:cNvPr>
          <p:cNvPicPr>
            <a:picLocks noChangeAspect="1"/>
          </p:cNvPicPr>
          <p:nvPr/>
        </p:nvPicPr>
        <p:blipFill>
          <a:blip r:embed="rId3"/>
          <a:stretch>
            <a:fillRect/>
          </a:stretch>
        </p:blipFill>
        <p:spPr>
          <a:xfrm>
            <a:off x="819217" y="1152072"/>
            <a:ext cx="4766588" cy="4233388"/>
          </a:xfrm>
          <a:prstGeom prst="rect">
            <a:avLst/>
          </a:prstGeom>
        </p:spPr>
      </p:pic>
      <p:sp>
        <p:nvSpPr>
          <p:cNvPr id="8" name="TextBox 7">
            <a:extLst>
              <a:ext uri="{FF2B5EF4-FFF2-40B4-BE49-F238E27FC236}">
                <a16:creationId xmlns:a16="http://schemas.microsoft.com/office/drawing/2014/main" id="{48328EAA-E461-4D4B-8F34-230B44CA7E36}"/>
              </a:ext>
            </a:extLst>
          </p:cNvPr>
          <p:cNvSpPr txBox="1"/>
          <p:nvPr/>
        </p:nvSpPr>
        <p:spPr>
          <a:xfrm>
            <a:off x="593933" y="5550494"/>
            <a:ext cx="5214358" cy="738664"/>
          </a:xfrm>
          <a:prstGeom prst="rect">
            <a:avLst/>
          </a:prstGeom>
          <a:noFill/>
          <a:ln w="28575">
            <a:solidFill>
              <a:schemeClr val="accent1">
                <a:lumMod val="60000"/>
                <a:lumOff val="4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ea typeface="+mn-lt"/>
                <a:cs typeface="+mn-lt"/>
              </a:rPr>
              <a:t>CO2 sea water phase diagram – below 10</a:t>
            </a:r>
            <a:r>
              <a:rPr lang="en-US" sz="1400" b="1" baseline="30000">
                <a:ea typeface="+mn-lt"/>
                <a:cs typeface="+mn-lt"/>
              </a:rPr>
              <a:t>o</a:t>
            </a:r>
            <a:r>
              <a:rPr lang="en-US" sz="1400" b="1">
                <a:ea typeface="+mn-lt"/>
                <a:cs typeface="+mn-lt"/>
              </a:rPr>
              <a:t>C reactions between CO2 and ocean water form a solid hydrate that is stable at a wide range of depths.</a:t>
            </a:r>
            <a:endParaRPr lang="en-US" sz="1400">
              <a:cs typeface="Calibri" panose="020F0502020204030204"/>
            </a:endParaRPr>
          </a:p>
        </p:txBody>
      </p:sp>
      <p:sp>
        <p:nvSpPr>
          <p:cNvPr id="12" name="TextBox 11">
            <a:extLst>
              <a:ext uri="{FF2B5EF4-FFF2-40B4-BE49-F238E27FC236}">
                <a16:creationId xmlns:a16="http://schemas.microsoft.com/office/drawing/2014/main" id="{4F99DC48-655C-42B3-8B41-674062E3D902}"/>
              </a:ext>
            </a:extLst>
          </p:cNvPr>
          <p:cNvSpPr txBox="1"/>
          <p:nvPr/>
        </p:nvSpPr>
        <p:spPr>
          <a:xfrm>
            <a:off x="6376586" y="5643072"/>
            <a:ext cx="5214358" cy="646331"/>
          </a:xfrm>
          <a:prstGeom prst="rect">
            <a:avLst/>
          </a:prstGeom>
          <a:noFill/>
          <a:ln w="28575">
            <a:solidFill>
              <a:schemeClr val="accent1">
                <a:lumMod val="60000"/>
                <a:lumOff val="4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ea typeface="+mn-lt"/>
                <a:cs typeface="+mn-lt"/>
              </a:rPr>
              <a:t>Behavior of liquid CO2 – in order for liquid CO2 to be stored effectively, it must be injected below 3000m. Behavior in the transition zone varies with temperature and shallower than 2500m, CO2 will float. </a:t>
            </a:r>
            <a:endParaRPr lang="en-US" sz="1200"/>
          </a:p>
        </p:txBody>
      </p:sp>
    </p:spTree>
    <p:extLst>
      <p:ext uri="{BB962C8B-B14F-4D97-AF65-F5344CB8AC3E}">
        <p14:creationId xmlns:p14="http://schemas.microsoft.com/office/powerpoint/2010/main" val="10293428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F9CFCE6-877F-4858-B8BD-2C52CA8AFBC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554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213F8A0-12AE-4514-8372-0DD766EC28E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bowl of food&#10;&#10;Description generated with high confidence">
            <a:extLst>
              <a:ext uri="{FF2B5EF4-FFF2-40B4-BE49-F238E27FC236}">
                <a16:creationId xmlns:a16="http://schemas.microsoft.com/office/drawing/2014/main" id="{309DB3FE-5D16-4F02-B836-45B478ED9050}"/>
              </a:ext>
            </a:extLst>
          </p:cNvPr>
          <p:cNvPicPr>
            <a:picLocks noChangeAspect="1"/>
          </p:cNvPicPr>
          <p:nvPr/>
        </p:nvPicPr>
        <p:blipFill>
          <a:blip r:embed="rId2"/>
          <a:stretch>
            <a:fillRect/>
          </a:stretch>
        </p:blipFill>
        <p:spPr>
          <a:xfrm>
            <a:off x="6421035" y="1616008"/>
            <a:ext cx="5129784" cy="3625984"/>
          </a:xfrm>
          <a:prstGeom prst="rect">
            <a:avLst/>
          </a:prstGeom>
        </p:spPr>
      </p:pic>
      <p:sp>
        <p:nvSpPr>
          <p:cNvPr id="13" name="Rectangle 12">
            <a:extLst>
              <a:ext uri="{FF2B5EF4-FFF2-40B4-BE49-F238E27FC236}">
                <a16:creationId xmlns:a16="http://schemas.microsoft.com/office/drawing/2014/main" id="{9EFF17D4-9A8C-4CE5-B096-D8CCD440043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A picture containing food, photo, grass, bowl&#10;&#10;Description generated with very high confidence">
            <a:extLst>
              <a:ext uri="{FF2B5EF4-FFF2-40B4-BE49-F238E27FC236}">
                <a16:creationId xmlns:a16="http://schemas.microsoft.com/office/drawing/2014/main" id="{DAD6D3AA-A35F-4DC8-ACD1-04F0B9A684A2}"/>
              </a:ext>
            </a:extLst>
          </p:cNvPr>
          <p:cNvPicPr>
            <a:picLocks noChangeAspect="1"/>
          </p:cNvPicPr>
          <p:nvPr/>
        </p:nvPicPr>
        <p:blipFill>
          <a:blip r:embed="rId3"/>
          <a:stretch>
            <a:fillRect/>
          </a:stretch>
        </p:blipFill>
        <p:spPr>
          <a:xfrm>
            <a:off x="641180" y="1774645"/>
            <a:ext cx="5129784" cy="3308709"/>
          </a:xfrm>
          <a:prstGeom prst="rect">
            <a:avLst/>
          </a:prstGeom>
        </p:spPr>
      </p:pic>
      <p:sp>
        <p:nvSpPr>
          <p:cNvPr id="6" name="TextBox 5">
            <a:extLst>
              <a:ext uri="{FF2B5EF4-FFF2-40B4-BE49-F238E27FC236}">
                <a16:creationId xmlns:a16="http://schemas.microsoft.com/office/drawing/2014/main" id="{21F2EBAE-2381-4C79-860F-B7C4EDBB2968}"/>
              </a:ext>
            </a:extLst>
          </p:cNvPr>
          <p:cNvSpPr txBox="1"/>
          <p:nvPr/>
        </p:nvSpPr>
        <p:spPr>
          <a:xfrm>
            <a:off x="612551" y="602479"/>
            <a:ext cx="5192994" cy="1015663"/>
          </a:xfrm>
          <a:prstGeom prst="rect">
            <a:avLst/>
          </a:prstGeom>
          <a:noFill/>
          <a:ln w="28575">
            <a:solidFill>
              <a:schemeClr val="bg2">
                <a:lumMod val="5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t>Experiment of liquid CO2 released at 3600m forming a pool and then reacting with sea water overtime to create a solid CO2 hydrate.</a:t>
            </a:r>
          </a:p>
        </p:txBody>
      </p:sp>
    </p:spTree>
    <p:extLst>
      <p:ext uri="{BB962C8B-B14F-4D97-AF65-F5344CB8AC3E}">
        <p14:creationId xmlns:p14="http://schemas.microsoft.com/office/powerpoint/2010/main" val="37828571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45A142-4255-493C-8284-5D566C121B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A4C6E2CE-3485-47C7-A929-F52070384A81}"/>
              </a:ext>
            </a:extLst>
          </p:cNvPr>
          <p:cNvSpPr>
            <a:spLocks noGrp="1"/>
          </p:cNvSpPr>
          <p:nvPr>
            <p:ph type="title"/>
          </p:nvPr>
        </p:nvSpPr>
        <p:spPr>
          <a:xfrm>
            <a:off x="652466" y="816428"/>
            <a:ext cx="3657600" cy="1559522"/>
          </a:xfrm>
        </p:spPr>
        <p:txBody>
          <a:bodyPr vert="horz" lIns="91440" tIns="45720" rIns="91440" bIns="45720" rtlCol="0" anchor="b">
            <a:normAutofit/>
          </a:bodyPr>
          <a:lstStyle/>
          <a:p>
            <a:pPr algn="ctr"/>
            <a:r>
              <a:rPr lang="en-US" sz="4800">
                <a:solidFill>
                  <a:srgbClr val="FFFFFF"/>
                </a:solidFill>
                <a:cs typeface="Calibri Light"/>
              </a:rPr>
              <a:t>Selecting an Injection Site</a:t>
            </a:r>
            <a:endParaRPr lang="en-US" sz="4800" kern="1200">
              <a:solidFill>
                <a:srgbClr val="FFFFFF"/>
              </a:solidFill>
              <a:latin typeface="+mj-lt"/>
              <a:ea typeface="+mj-ea"/>
              <a:cs typeface="+mj-cs"/>
            </a:endParaRPr>
          </a:p>
        </p:txBody>
      </p:sp>
      <p:sp>
        <p:nvSpPr>
          <p:cNvPr id="5" name="Text Placeholder 4">
            <a:extLst>
              <a:ext uri="{FF2B5EF4-FFF2-40B4-BE49-F238E27FC236}">
                <a16:creationId xmlns:a16="http://schemas.microsoft.com/office/drawing/2014/main" id="{3F568126-9CFE-4E1D-B2F8-0BCED6E8F598}"/>
              </a:ext>
            </a:extLst>
          </p:cNvPr>
          <p:cNvSpPr>
            <a:spLocks noGrp="1"/>
          </p:cNvSpPr>
          <p:nvPr>
            <p:ph type="body" idx="1"/>
          </p:nvPr>
        </p:nvSpPr>
        <p:spPr>
          <a:xfrm>
            <a:off x="674237" y="4170501"/>
            <a:ext cx="3657600" cy="1971911"/>
          </a:xfrm>
        </p:spPr>
        <p:txBody>
          <a:bodyPr vert="horz" lIns="91440" tIns="45720" rIns="91440" bIns="45720" rtlCol="0" anchor="t">
            <a:normAutofit/>
          </a:bodyPr>
          <a:lstStyle/>
          <a:p>
            <a:pPr algn="ctr"/>
            <a:r>
              <a:rPr lang="en-US" sz="2000">
                <a:solidFill>
                  <a:srgbClr val="FFFFFF"/>
                </a:solidFill>
                <a:cs typeface="Calibri"/>
              </a:rPr>
              <a:t>Although evaluation of individual CO2 injection operation sites is necessary, in general, the yellow colored areas (0-400 km distance from land to water) would be the most cost-effective settings.</a:t>
            </a:r>
            <a:endParaRPr lang="en-US" sz="2000" kern="1200">
              <a:solidFill>
                <a:srgbClr val="FFFFFF"/>
              </a:solidFill>
              <a:latin typeface="+mn-lt"/>
              <a:cs typeface="Calibri"/>
            </a:endParaRPr>
          </a:p>
        </p:txBody>
      </p:sp>
      <p:cxnSp>
        <p:nvCxnSpPr>
          <p:cNvPr id="12" name="Straight Connector 11">
            <a:extLst>
              <a:ext uri="{FF2B5EF4-FFF2-40B4-BE49-F238E27FC236}">
                <a16:creationId xmlns:a16="http://schemas.microsoft.com/office/drawing/2014/main" id="{38FB9660-F42F-4313-BBC4-47C007FE484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Picture 4" descr="A close up of text on a white background&#10;&#10;Description generated with high confidence">
            <a:extLst>
              <a:ext uri="{FF2B5EF4-FFF2-40B4-BE49-F238E27FC236}">
                <a16:creationId xmlns:a16="http://schemas.microsoft.com/office/drawing/2014/main" id="{970BAFF3-7D97-4A01-93FE-0A9873E82424}"/>
              </a:ext>
            </a:extLst>
          </p:cNvPr>
          <p:cNvPicPr>
            <a:picLocks noGrp="1" noChangeAspect="1"/>
          </p:cNvPicPr>
          <p:nvPr>
            <p:ph idx="4294967295"/>
          </p:nvPr>
        </p:nvPicPr>
        <p:blipFill rotWithShape="1">
          <a:blip r:embed="rId2"/>
          <a:srcRect r="226" b="30608"/>
          <a:stretch/>
        </p:blipFill>
        <p:spPr>
          <a:xfrm>
            <a:off x="5153822" y="619430"/>
            <a:ext cx="6553545" cy="5627082"/>
          </a:xfrm>
          <a:prstGeom prst="rect">
            <a:avLst/>
          </a:prstGeom>
        </p:spPr>
      </p:pic>
    </p:spTree>
    <p:extLst>
      <p:ext uri="{BB962C8B-B14F-4D97-AF65-F5344CB8AC3E}">
        <p14:creationId xmlns:p14="http://schemas.microsoft.com/office/powerpoint/2010/main" val="19746563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065D3F1-1E0F-4BC6-9846-BCE0BCC9DC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F03570-69D8-4695-833E-0C8ED726F027}"/>
              </a:ext>
            </a:extLst>
          </p:cNvPr>
          <p:cNvSpPr>
            <a:spLocks noGrp="1"/>
          </p:cNvSpPr>
          <p:nvPr>
            <p:ph type="title"/>
          </p:nvPr>
        </p:nvSpPr>
        <p:spPr>
          <a:xfrm>
            <a:off x="8186056" y="485192"/>
            <a:ext cx="3582955" cy="1885032"/>
          </a:xfrm>
        </p:spPr>
        <p:txBody>
          <a:bodyPr vert="horz" lIns="91440" tIns="45720" rIns="91440" bIns="45720" rtlCol="0" anchor="ctr">
            <a:normAutofit fontScale="90000"/>
          </a:bodyPr>
          <a:lstStyle/>
          <a:p>
            <a:pPr algn="ctr"/>
            <a:r>
              <a:rPr lang="en-US" sz="4800" b="1">
                <a:cs typeface="Calibri Light"/>
              </a:rPr>
              <a:t>Effect of Injection Mode on pH</a:t>
            </a:r>
            <a:endParaRPr lang="en-US" sz="4800" b="1" kern="1200">
              <a:solidFill>
                <a:schemeClr val="tx1"/>
              </a:solidFill>
              <a:latin typeface="+mj-lt"/>
              <a:cs typeface="Calibri Light"/>
            </a:endParaRPr>
          </a:p>
        </p:txBody>
      </p:sp>
      <p:pic>
        <p:nvPicPr>
          <p:cNvPr id="7" name="Picture 7" descr="A screenshot of a cell phone&#10;&#10;Description generated with very high confidence">
            <a:extLst>
              <a:ext uri="{FF2B5EF4-FFF2-40B4-BE49-F238E27FC236}">
                <a16:creationId xmlns:a16="http://schemas.microsoft.com/office/drawing/2014/main" id="{56996C8A-8E93-4C04-BC0E-9E6F380A6F48}"/>
              </a:ext>
            </a:extLst>
          </p:cNvPr>
          <p:cNvPicPr>
            <a:picLocks noGrp="1" noChangeAspect="1"/>
          </p:cNvPicPr>
          <p:nvPr>
            <p:ph sz="half" idx="2"/>
          </p:nvPr>
        </p:nvPicPr>
        <p:blipFill rotWithShape="1">
          <a:blip r:embed="rId2"/>
          <a:srcRect t="80" r="-2" b="-2"/>
          <a:stretch/>
        </p:blipFill>
        <p:spPr>
          <a:xfrm>
            <a:off x="1" y="7"/>
            <a:ext cx="7680960" cy="2820489"/>
          </a:xfrm>
          <a:prstGeom prst="rect">
            <a:avLst/>
          </a:prstGeom>
        </p:spPr>
      </p:pic>
      <p:sp>
        <p:nvSpPr>
          <p:cNvPr id="11" name="Content Placeholder 10">
            <a:extLst>
              <a:ext uri="{FF2B5EF4-FFF2-40B4-BE49-F238E27FC236}">
                <a16:creationId xmlns:a16="http://schemas.microsoft.com/office/drawing/2014/main" id="{82A8C946-04F1-449A-83E9-FA722E247D3D}"/>
              </a:ext>
            </a:extLst>
          </p:cNvPr>
          <p:cNvSpPr>
            <a:spLocks noGrp="1"/>
          </p:cNvSpPr>
          <p:nvPr>
            <p:ph sz="half" idx="1"/>
          </p:nvPr>
        </p:nvSpPr>
        <p:spPr>
          <a:xfrm>
            <a:off x="444572" y="3340361"/>
            <a:ext cx="6817754" cy="3078483"/>
          </a:xfrm>
        </p:spPr>
        <p:txBody>
          <a:bodyPr vert="horz" lIns="91440" tIns="45720" rIns="91440" bIns="45720" rtlCol="0" anchor="ctr">
            <a:normAutofit/>
          </a:bodyPr>
          <a:lstStyle/>
          <a:p>
            <a:r>
              <a:rPr lang="en-US" sz="2000">
                <a:cs typeface="Calibri"/>
              </a:rPr>
              <a:t>(Above) Visual of simulated plumes resulting from injection by fixed pipe vs. moving ship. Injection via fixed pipe is shallower and causes greater fluctuation in pH compared to the deep injection and dispersion possible by moving ship. </a:t>
            </a:r>
          </a:p>
          <a:p>
            <a:r>
              <a:rPr lang="en-US" sz="2000">
                <a:cs typeface="Calibri"/>
              </a:rPr>
              <a:t>(Right) Injection via fixed pipe changes the pH of a specified volume of water significantly while injection by moving ship effects the pH of a large volume of sea water, but only by a small amount. </a:t>
            </a:r>
          </a:p>
        </p:txBody>
      </p:sp>
      <p:pic>
        <p:nvPicPr>
          <p:cNvPr id="5" name="Picture 5" descr="A close up of a map&#10;&#10;Description generated with very high confidence">
            <a:extLst>
              <a:ext uri="{FF2B5EF4-FFF2-40B4-BE49-F238E27FC236}">
                <a16:creationId xmlns:a16="http://schemas.microsoft.com/office/drawing/2014/main" id="{E9E04B14-7079-40D3-AB81-5E7CB18F3FEC}"/>
              </a:ext>
            </a:extLst>
          </p:cNvPr>
          <p:cNvPicPr>
            <a:picLocks noChangeAspect="1"/>
          </p:cNvPicPr>
          <p:nvPr/>
        </p:nvPicPr>
        <p:blipFill rotWithShape="1">
          <a:blip r:embed="rId3"/>
          <a:srcRect l="4304" r="2925" b="-4"/>
          <a:stretch/>
        </p:blipFill>
        <p:spPr>
          <a:xfrm>
            <a:off x="7671072" y="2768742"/>
            <a:ext cx="4520928" cy="4089256"/>
          </a:xfrm>
          <a:prstGeom prst="rect">
            <a:avLst/>
          </a:prstGeom>
        </p:spPr>
      </p:pic>
      <p:sp>
        <p:nvSpPr>
          <p:cNvPr id="16" name="Rectangle 15">
            <a:extLst>
              <a:ext uri="{FF2B5EF4-FFF2-40B4-BE49-F238E27FC236}">
                <a16:creationId xmlns:a16="http://schemas.microsoft.com/office/drawing/2014/main" id="{CD84038B-4A56-439B-A184-79B2D450669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768743"/>
            <a:ext cx="1219200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8" name="Rectangle 17">
            <a:extLst>
              <a:ext uri="{FF2B5EF4-FFF2-40B4-BE49-F238E27FC236}">
                <a16:creationId xmlns:a16="http://schemas.microsoft.com/office/drawing/2014/main" id="{4F96EE13-2C4D-4262-812E-DDE5FC35F0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75569" y="3396995"/>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Tree>
    <p:extLst>
      <p:ext uri="{BB962C8B-B14F-4D97-AF65-F5344CB8AC3E}">
        <p14:creationId xmlns:p14="http://schemas.microsoft.com/office/powerpoint/2010/main" val="37822057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4038CB10-1F5C-4D54-9DF7-12586DE5B0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5E4F3E">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A35C03F-7AD8-4D2E-B27F-D02F190D1695}"/>
              </a:ext>
            </a:extLst>
          </p:cNvPr>
          <p:cNvSpPr>
            <a:spLocks noGrp="1"/>
          </p:cNvSpPr>
          <p:nvPr>
            <p:ph type="title"/>
          </p:nvPr>
        </p:nvSpPr>
        <p:spPr>
          <a:xfrm>
            <a:off x="524256" y="491260"/>
            <a:ext cx="6594189" cy="1625210"/>
          </a:xfrm>
        </p:spPr>
        <p:txBody>
          <a:bodyPr vert="horz" lIns="91440" tIns="45720" rIns="91440" bIns="45720" rtlCol="0">
            <a:normAutofit/>
          </a:bodyPr>
          <a:lstStyle/>
          <a:p>
            <a:pPr algn="ctr"/>
            <a:r>
              <a:rPr lang="en-US">
                <a:solidFill>
                  <a:srgbClr val="FFFFFF"/>
                </a:solidFill>
              </a:rPr>
              <a:t>Behavior of CO2 Lakes</a:t>
            </a:r>
            <a:endParaRPr lang="en-US"/>
          </a:p>
        </p:txBody>
      </p:sp>
      <p:pic>
        <p:nvPicPr>
          <p:cNvPr id="3" name="Picture 4" descr="A screenshot of a cell phone screen with text&#10;&#10;Description generated with high confidence">
            <a:extLst>
              <a:ext uri="{FF2B5EF4-FFF2-40B4-BE49-F238E27FC236}">
                <a16:creationId xmlns:a16="http://schemas.microsoft.com/office/drawing/2014/main" id="{E8315254-C88B-4232-9BDD-4D8B4C8261D5}"/>
              </a:ext>
            </a:extLst>
          </p:cNvPr>
          <p:cNvPicPr>
            <a:picLocks noChangeAspect="1"/>
          </p:cNvPicPr>
          <p:nvPr/>
        </p:nvPicPr>
        <p:blipFill rotWithShape="1">
          <a:blip r:embed="rId2"/>
          <a:srcRect t="3250" r="1" b="1"/>
          <a:stretch/>
        </p:blipFill>
        <p:spPr>
          <a:xfrm>
            <a:off x="327547" y="2454903"/>
            <a:ext cx="7058306" cy="4080254"/>
          </a:xfrm>
          <a:prstGeom prst="rect">
            <a:avLst/>
          </a:prstGeom>
        </p:spPr>
      </p:pic>
      <p:sp>
        <p:nvSpPr>
          <p:cNvPr id="50" name="Rectangle 49">
            <a:extLst>
              <a:ext uri="{FF2B5EF4-FFF2-40B4-BE49-F238E27FC236}">
                <a16:creationId xmlns:a16="http://schemas.microsoft.com/office/drawing/2014/main" id="{73ED6512-6858-4552-B699-9A97FE9A4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Content Placeholder 22">
            <a:extLst>
              <a:ext uri="{FF2B5EF4-FFF2-40B4-BE49-F238E27FC236}">
                <a16:creationId xmlns:a16="http://schemas.microsoft.com/office/drawing/2014/main" id="{C4184E9C-B679-463B-BDC9-AD55602DEDEE}"/>
              </a:ext>
            </a:extLst>
          </p:cNvPr>
          <p:cNvSpPr>
            <a:spLocks noGrp="1"/>
          </p:cNvSpPr>
          <p:nvPr>
            <p:ph idx="1"/>
          </p:nvPr>
        </p:nvSpPr>
        <p:spPr>
          <a:xfrm>
            <a:off x="8029319" y="917725"/>
            <a:ext cx="3424739" cy="4852362"/>
          </a:xfrm>
        </p:spPr>
        <p:txBody>
          <a:bodyPr vert="horz" lIns="91440" tIns="45720" rIns="91440" bIns="45720" rtlCol="0" anchor="ctr">
            <a:noAutofit/>
          </a:bodyPr>
          <a:lstStyle/>
          <a:p>
            <a:pPr marL="0" indent="0">
              <a:buNone/>
            </a:pPr>
            <a:endParaRPr lang="en-US" sz="1600">
              <a:solidFill>
                <a:srgbClr val="FFFFFF"/>
              </a:solidFill>
              <a:cs typeface="Calibri" panose="020F0502020204030204"/>
            </a:endParaRPr>
          </a:p>
          <a:p>
            <a:r>
              <a:rPr lang="en-US" sz="1800">
                <a:solidFill>
                  <a:srgbClr val="FFFFFF"/>
                </a:solidFill>
                <a:cs typeface="Calibri" panose="020F0502020204030204"/>
              </a:rPr>
              <a:t>Has only been carried out in small scale laboratory models</a:t>
            </a:r>
          </a:p>
          <a:p>
            <a:r>
              <a:rPr lang="en-US" sz="1800">
                <a:solidFill>
                  <a:srgbClr val="FFFFFF"/>
                </a:solidFill>
                <a:cs typeface="Calibri" panose="020F0502020204030204"/>
              </a:rPr>
              <a:t>Eventual dissolution of CO2 into the surrounding ocean water would occur without a physical barrier</a:t>
            </a:r>
          </a:p>
          <a:p>
            <a:r>
              <a:rPr lang="en-US" sz="1800">
                <a:solidFill>
                  <a:srgbClr val="FFFFFF"/>
                </a:solidFill>
                <a:ea typeface="+mn-lt"/>
                <a:cs typeface="+mn-lt"/>
              </a:rPr>
              <a:t>Deposition of CO2 below 3 km would fill topographic depressions and form a hydrate layer which would impede dissolution</a:t>
            </a:r>
          </a:p>
          <a:p>
            <a:r>
              <a:rPr lang="en-US" sz="1800">
                <a:solidFill>
                  <a:srgbClr val="FFFFFF"/>
                </a:solidFill>
                <a:ea typeface="+mn-lt"/>
                <a:cs typeface="+mn-lt"/>
              </a:rPr>
              <a:t>Time to dissolve a CO2 lake depends on its depth, complex dynamics of the ocean bottom boundary layer and its turbulence characteristics, mechanism of CO2 hydrate dissolution, and properties of CO2 in solution </a:t>
            </a:r>
            <a:endParaRPr lang="en-US" sz="1800">
              <a:solidFill>
                <a:srgbClr val="FFFFFF"/>
              </a:solidFill>
              <a:cs typeface="Calibri" panose="020F0502020204030204"/>
            </a:endParaRPr>
          </a:p>
          <a:p>
            <a:pPr marL="0" indent="0">
              <a:buNone/>
            </a:pPr>
            <a:endParaRPr lang="en-US" sz="1800">
              <a:solidFill>
                <a:srgbClr val="FFFFFF"/>
              </a:solidFill>
              <a:cs typeface="Calibri" panose="020F0502020204030204"/>
            </a:endParaRPr>
          </a:p>
        </p:txBody>
      </p:sp>
      <p:sp>
        <p:nvSpPr>
          <p:cNvPr id="6" name="TextBox 5">
            <a:extLst>
              <a:ext uri="{FF2B5EF4-FFF2-40B4-BE49-F238E27FC236}">
                <a16:creationId xmlns:a16="http://schemas.microsoft.com/office/drawing/2014/main" id="{7F652870-9EBF-4D0A-8E3D-345608E92743}"/>
              </a:ext>
            </a:extLst>
          </p:cNvPr>
          <p:cNvSpPr txBox="1"/>
          <p:nvPr/>
        </p:nvSpPr>
        <p:spPr>
          <a:xfrm>
            <a:off x="2849" y="6618718"/>
            <a:ext cx="6830938"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
                <a:hlinkClick r:id="rId3"/>
              </a:rPr>
              <a:t>https://www.researchgate.net/figure/Image-of-Ocean-Storage_fig1_267603546</a:t>
            </a:r>
            <a:endParaRPr lang="en-US" sz="600">
              <a:cs typeface="Calibri" panose="020F0502020204030204"/>
            </a:endParaRPr>
          </a:p>
        </p:txBody>
      </p:sp>
    </p:spTree>
    <p:extLst>
      <p:ext uri="{BB962C8B-B14F-4D97-AF65-F5344CB8AC3E}">
        <p14:creationId xmlns:p14="http://schemas.microsoft.com/office/powerpoint/2010/main" val="5033125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D0E3EA-9E66-4DEF-AC86-67020C5CD726}"/>
              </a:ext>
            </a:extLst>
          </p:cNvPr>
          <p:cNvSpPr>
            <a:spLocks noGrp="1"/>
          </p:cNvSpPr>
          <p:nvPr>
            <p:ph type="title"/>
          </p:nvPr>
        </p:nvSpPr>
        <p:spPr>
          <a:xfrm>
            <a:off x="643468" y="637634"/>
            <a:ext cx="3363974" cy="1151285"/>
          </a:xfrm>
          <a:noFill/>
          <a:ln w="19050">
            <a:solidFill>
              <a:schemeClr val="tx1"/>
            </a:solidFill>
          </a:ln>
        </p:spPr>
        <p:txBody>
          <a:bodyPr wrap="square" anchor="ctr">
            <a:noAutofit/>
          </a:bodyPr>
          <a:lstStyle/>
          <a:p>
            <a:pPr algn="ctr"/>
            <a:r>
              <a:rPr lang="en-US" sz="4000" b="1">
                <a:cs typeface="Calibri Light"/>
              </a:rPr>
              <a:t>Near Field Monitoring</a:t>
            </a:r>
            <a:endParaRPr lang="en-US" sz="4000" b="1"/>
          </a:p>
        </p:txBody>
      </p:sp>
      <p:sp>
        <p:nvSpPr>
          <p:cNvPr id="7" name="Content Placeholder 6">
            <a:extLst>
              <a:ext uri="{FF2B5EF4-FFF2-40B4-BE49-F238E27FC236}">
                <a16:creationId xmlns:a16="http://schemas.microsoft.com/office/drawing/2014/main" id="{ED2F40E5-46CA-4517-ADAD-07EDF78E6B08}"/>
              </a:ext>
            </a:extLst>
          </p:cNvPr>
          <p:cNvSpPr>
            <a:spLocks noGrp="1"/>
          </p:cNvSpPr>
          <p:nvPr>
            <p:ph idx="1"/>
          </p:nvPr>
        </p:nvSpPr>
        <p:spPr>
          <a:xfrm>
            <a:off x="280272" y="2075445"/>
            <a:ext cx="4247038" cy="4334295"/>
          </a:xfrm>
        </p:spPr>
        <p:txBody>
          <a:bodyPr vert="horz" lIns="91440" tIns="45720" rIns="91440" bIns="45720" rtlCol="0" anchor="t">
            <a:normAutofit/>
          </a:bodyPr>
          <a:lstStyle/>
          <a:p>
            <a:r>
              <a:rPr lang="en-US" sz="2000">
                <a:cs typeface="Calibri"/>
              </a:rPr>
              <a:t>Fixed location injection compliance verification involves monitoring supra and sub terranean facilities</a:t>
            </a:r>
          </a:p>
          <a:p>
            <a:pPr lvl="1"/>
            <a:r>
              <a:rPr lang="en-US" sz="2000">
                <a:ea typeface="+mn-lt"/>
                <a:cs typeface="+mn-lt"/>
              </a:rPr>
              <a:t>Significant contrast in density between CO2 plume and ocean water permits use of sonar for subterranean evaluation</a:t>
            </a:r>
            <a:endParaRPr lang="en-US" sz="2000">
              <a:cs typeface="Calibri"/>
            </a:endParaRPr>
          </a:p>
          <a:p>
            <a:pPr lvl="1"/>
            <a:r>
              <a:rPr lang="en-US" sz="1800">
                <a:cs typeface="Calibri"/>
              </a:rPr>
              <a:t>Above ground inspection allows for complete power plant carbon audit</a:t>
            </a:r>
          </a:p>
          <a:p>
            <a:r>
              <a:rPr lang="en-US" sz="2000">
                <a:cs typeface="Calibri"/>
              </a:rPr>
              <a:t>CO2 lake on the ocean floor is verified using acoustics, pH, and velocity measurements</a:t>
            </a:r>
          </a:p>
          <a:p>
            <a:pPr lvl="1"/>
            <a:endParaRPr lang="en-US" sz="2000">
              <a:cs typeface="Calibri"/>
            </a:endParaRPr>
          </a:p>
        </p:txBody>
      </p:sp>
      <p:pic>
        <p:nvPicPr>
          <p:cNvPr id="8" name="Picture 8" descr="A picture containing photo, ship, boat, large&#10;&#10;Description generated with very high confidence">
            <a:extLst>
              <a:ext uri="{FF2B5EF4-FFF2-40B4-BE49-F238E27FC236}">
                <a16:creationId xmlns:a16="http://schemas.microsoft.com/office/drawing/2014/main" id="{289F6FAA-2D64-4BE0-A389-4ABA3C291CBB}"/>
              </a:ext>
            </a:extLst>
          </p:cNvPr>
          <p:cNvPicPr>
            <a:picLocks noChangeAspect="1"/>
          </p:cNvPicPr>
          <p:nvPr/>
        </p:nvPicPr>
        <p:blipFill>
          <a:blip r:embed="rId2"/>
          <a:stretch>
            <a:fillRect/>
          </a:stretch>
        </p:blipFill>
        <p:spPr>
          <a:xfrm>
            <a:off x="5826252" y="643467"/>
            <a:ext cx="5193791" cy="5410199"/>
          </a:xfrm>
          <a:prstGeom prst="rect">
            <a:avLst/>
          </a:prstGeom>
        </p:spPr>
      </p:pic>
    </p:spTree>
    <p:extLst>
      <p:ext uri="{BB962C8B-B14F-4D97-AF65-F5344CB8AC3E}">
        <p14:creationId xmlns:p14="http://schemas.microsoft.com/office/powerpoint/2010/main" val="1294526176"/>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EB41C5C-0F34-4DDA-9D7C-5E717F35F60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4334256"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425BCA-4EF4-4BB1-ADFA-945AB6C24BFF}"/>
              </a:ext>
            </a:extLst>
          </p:cNvPr>
          <p:cNvSpPr>
            <a:spLocks noGrp="1"/>
          </p:cNvSpPr>
          <p:nvPr>
            <p:ph type="title"/>
          </p:nvPr>
        </p:nvSpPr>
        <p:spPr>
          <a:xfrm>
            <a:off x="594360" y="640263"/>
            <a:ext cx="3822192" cy="1344975"/>
          </a:xfrm>
        </p:spPr>
        <p:txBody>
          <a:bodyPr>
            <a:normAutofit/>
          </a:bodyPr>
          <a:lstStyle/>
          <a:p>
            <a:pPr algn="ctr"/>
            <a:r>
              <a:rPr lang="en-US" sz="3300">
                <a:solidFill>
                  <a:schemeClr val="bg1"/>
                </a:solidFill>
                <a:cs typeface="Calibri Light"/>
              </a:rPr>
              <a:t>Far Field Monitoring Methods</a:t>
            </a:r>
          </a:p>
        </p:txBody>
      </p:sp>
      <p:cxnSp>
        <p:nvCxnSpPr>
          <p:cNvPr id="11" name="Straight Connector 10">
            <a:extLst>
              <a:ext uri="{FF2B5EF4-FFF2-40B4-BE49-F238E27FC236}">
                <a16:creationId xmlns:a16="http://schemas.microsoft.com/office/drawing/2014/main" id="{57E1E5E6-F385-4E9C-B201-BA5BDE5CAD52}"/>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4088" y="2050687"/>
            <a:ext cx="3685032"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78F849E-EA31-4A38-AE92-A10E6D50E512}"/>
              </a:ext>
            </a:extLst>
          </p:cNvPr>
          <p:cNvSpPr>
            <a:spLocks noGrp="1"/>
          </p:cNvSpPr>
          <p:nvPr>
            <p:ph idx="1"/>
          </p:nvPr>
        </p:nvSpPr>
        <p:spPr>
          <a:xfrm>
            <a:off x="593610" y="2121763"/>
            <a:ext cx="3822192" cy="3773010"/>
          </a:xfrm>
        </p:spPr>
        <p:txBody>
          <a:bodyPr vert="horz" lIns="91440" tIns="45720" rIns="91440" bIns="45720" rtlCol="0">
            <a:normAutofit/>
          </a:bodyPr>
          <a:lstStyle/>
          <a:p>
            <a:r>
              <a:rPr lang="en-US" sz="2000">
                <a:solidFill>
                  <a:schemeClr val="bg1"/>
                </a:solidFill>
                <a:cs typeface="Calibri"/>
              </a:rPr>
              <a:t>Far field monitoring involves shipboard measurements and computer modeling</a:t>
            </a:r>
          </a:p>
          <a:p>
            <a:r>
              <a:rPr lang="en-US" sz="2000">
                <a:solidFill>
                  <a:schemeClr val="bg1"/>
                </a:solidFill>
                <a:cs typeface="Calibri"/>
              </a:rPr>
              <a:t>High density surveys before CO2 injection can be used to detect miniscule variations in the dispersal area</a:t>
            </a:r>
          </a:p>
          <a:p>
            <a:r>
              <a:rPr lang="en-US" sz="2000">
                <a:solidFill>
                  <a:schemeClr val="bg1"/>
                </a:solidFill>
                <a:cs typeface="Calibri"/>
              </a:rPr>
              <a:t>Variability in the mixed layer of the upper ocean presents difficulties monitoring small changes at depths less than 800m</a:t>
            </a:r>
          </a:p>
        </p:txBody>
      </p:sp>
      <p:pic>
        <p:nvPicPr>
          <p:cNvPr id="4" name="Picture 4" descr="A screenshot of a cell phone&#10;&#10;Description generated with very high confidence">
            <a:extLst>
              <a:ext uri="{FF2B5EF4-FFF2-40B4-BE49-F238E27FC236}">
                <a16:creationId xmlns:a16="http://schemas.microsoft.com/office/drawing/2014/main" id="{A6724870-72CF-41C2-B097-259817786758}"/>
              </a:ext>
            </a:extLst>
          </p:cNvPr>
          <p:cNvPicPr>
            <a:picLocks noChangeAspect="1"/>
          </p:cNvPicPr>
          <p:nvPr/>
        </p:nvPicPr>
        <p:blipFill>
          <a:blip r:embed="rId2"/>
          <a:stretch>
            <a:fillRect/>
          </a:stretch>
        </p:blipFill>
        <p:spPr>
          <a:xfrm>
            <a:off x="5293125" y="484632"/>
            <a:ext cx="6231834" cy="5733287"/>
          </a:xfrm>
          <a:prstGeom prst="rect">
            <a:avLst/>
          </a:prstGeom>
        </p:spPr>
      </p:pic>
    </p:spTree>
    <p:extLst>
      <p:ext uri="{BB962C8B-B14F-4D97-AF65-F5344CB8AC3E}">
        <p14:creationId xmlns:p14="http://schemas.microsoft.com/office/powerpoint/2010/main" val="6298405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D3E17859-C5F0-476F-A082-A4CB8841DB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4375"/>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CB438A97-38AC-4831-B7D6-D0E67C1C7B32}"/>
              </a:ext>
            </a:extLst>
          </p:cNvPr>
          <p:cNvSpPr>
            <a:spLocks noGrp="1"/>
          </p:cNvSpPr>
          <p:nvPr>
            <p:ph type="title"/>
          </p:nvPr>
        </p:nvSpPr>
        <p:spPr>
          <a:xfrm>
            <a:off x="838200" y="365125"/>
            <a:ext cx="10515599" cy="1325563"/>
          </a:xfrm>
        </p:spPr>
        <p:txBody>
          <a:bodyPr>
            <a:normAutofit/>
          </a:bodyPr>
          <a:lstStyle/>
          <a:p>
            <a:r>
              <a:rPr lang="en-US">
                <a:cs typeface="Calibri Light"/>
              </a:rPr>
              <a:t>Impacts of CO2 Lake Leakage</a:t>
            </a:r>
          </a:p>
        </p:txBody>
      </p:sp>
      <p:sp>
        <p:nvSpPr>
          <p:cNvPr id="3" name="Content Placeholder 2">
            <a:extLst>
              <a:ext uri="{FF2B5EF4-FFF2-40B4-BE49-F238E27FC236}">
                <a16:creationId xmlns:a16="http://schemas.microsoft.com/office/drawing/2014/main" id="{B1C62646-81FA-403A-B58D-1343F2DEC559}"/>
              </a:ext>
            </a:extLst>
          </p:cNvPr>
          <p:cNvSpPr>
            <a:spLocks noGrp="1"/>
          </p:cNvSpPr>
          <p:nvPr>
            <p:ph idx="1"/>
          </p:nvPr>
        </p:nvSpPr>
        <p:spPr>
          <a:xfrm>
            <a:off x="838200" y="1825625"/>
            <a:ext cx="5393361" cy="4351338"/>
          </a:xfrm>
        </p:spPr>
        <p:txBody>
          <a:bodyPr vert="horz" lIns="91440" tIns="45720" rIns="91440" bIns="45720" rtlCol="0">
            <a:normAutofit/>
          </a:bodyPr>
          <a:lstStyle/>
          <a:p>
            <a:r>
              <a:rPr lang="en-US" sz="2200">
                <a:cs typeface="Calibri"/>
              </a:rPr>
              <a:t>Increase in carbonic acid causes greater stress on organisms compared to an equivalent change in pH from other acids</a:t>
            </a:r>
          </a:p>
          <a:p>
            <a:r>
              <a:rPr lang="en-US" sz="2200">
                <a:cs typeface="Calibri"/>
              </a:rPr>
              <a:t>Tolerance of pH variation amongst species is highly variable</a:t>
            </a:r>
          </a:p>
          <a:p>
            <a:r>
              <a:rPr lang="en-US" sz="2200">
                <a:cs typeface="Calibri"/>
              </a:rPr>
              <a:t>Duration and level of ecosystem stress plays a significant role </a:t>
            </a:r>
          </a:p>
          <a:p>
            <a:r>
              <a:rPr lang="en-US" sz="2200">
                <a:cs typeface="Calibri"/>
              </a:rPr>
              <a:t>Small bottom dwelling organisms like sea cucumbers and stars have been shown to  perish immediately after contact with liquid CO2 , and its associated higher acidity levels</a:t>
            </a:r>
          </a:p>
        </p:txBody>
      </p:sp>
      <p:pic>
        <p:nvPicPr>
          <p:cNvPr id="13" name="Picture 15" descr="A picture containing grass, sitting, animal, water&#10;&#10;Description generated with very high confidence">
            <a:extLst>
              <a:ext uri="{FF2B5EF4-FFF2-40B4-BE49-F238E27FC236}">
                <a16:creationId xmlns:a16="http://schemas.microsoft.com/office/drawing/2014/main" id="{57B0DB9F-A284-4DDB-9FF0-AC91E43A4E8C}"/>
              </a:ext>
            </a:extLst>
          </p:cNvPr>
          <p:cNvPicPr>
            <a:picLocks noChangeAspect="1"/>
          </p:cNvPicPr>
          <p:nvPr/>
        </p:nvPicPr>
        <p:blipFill rotWithShape="1">
          <a:blip r:embed="rId2"/>
          <a:srcRect l="16041" r="17460" b="2"/>
          <a:stretch/>
        </p:blipFill>
        <p:spPr>
          <a:xfrm>
            <a:off x="6848918" y="1771078"/>
            <a:ext cx="4504881" cy="4504881"/>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77" name="Arc 76">
            <a:extLst>
              <a:ext uri="{FF2B5EF4-FFF2-40B4-BE49-F238E27FC236}">
                <a16:creationId xmlns:a16="http://schemas.microsoft.com/office/drawing/2014/main" id="{70BEB1E7-2F88-40BC-B73D-42E5B6F80BF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980527" y="1929807"/>
            <a:ext cx="4556632" cy="455663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9" name="Oval 78">
            <a:extLst>
              <a:ext uri="{FF2B5EF4-FFF2-40B4-BE49-F238E27FC236}">
                <a16:creationId xmlns:a16="http://schemas.microsoft.com/office/drawing/2014/main" id="{A7B99495-F43F-4D80-A44F-2CB4764EB9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00988" y="1969050"/>
            <a:ext cx="666675" cy="64859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79540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4CC68-BE22-4147-B8A2-8DBC8AD52221}"/>
              </a:ext>
            </a:extLst>
          </p:cNvPr>
          <p:cNvSpPr>
            <a:spLocks noGrp="1"/>
          </p:cNvSpPr>
          <p:nvPr>
            <p:ph type="title"/>
          </p:nvPr>
        </p:nvSpPr>
        <p:spPr>
          <a:xfrm>
            <a:off x="762001" y="803325"/>
            <a:ext cx="5314536" cy="1325563"/>
          </a:xfrm>
        </p:spPr>
        <p:txBody>
          <a:bodyPr>
            <a:normAutofit/>
          </a:bodyPr>
          <a:lstStyle/>
          <a:p>
            <a:r>
              <a:rPr lang="en-US">
                <a:cs typeface="Calibri Light"/>
              </a:rPr>
              <a:t>Carbonation Process</a:t>
            </a:r>
            <a:endParaRPr lang="en-US"/>
          </a:p>
        </p:txBody>
      </p:sp>
      <p:sp>
        <p:nvSpPr>
          <p:cNvPr id="3" name="Content Placeholder 2">
            <a:extLst>
              <a:ext uri="{FF2B5EF4-FFF2-40B4-BE49-F238E27FC236}">
                <a16:creationId xmlns:a16="http://schemas.microsoft.com/office/drawing/2014/main" id="{1809369F-C9D9-4264-9E24-4FCC09A423BD}"/>
              </a:ext>
            </a:extLst>
          </p:cNvPr>
          <p:cNvSpPr>
            <a:spLocks noGrp="1"/>
          </p:cNvSpPr>
          <p:nvPr>
            <p:ph idx="1"/>
          </p:nvPr>
        </p:nvSpPr>
        <p:spPr>
          <a:xfrm>
            <a:off x="762000" y="2279018"/>
            <a:ext cx="5314543" cy="3375920"/>
          </a:xfrm>
        </p:spPr>
        <p:txBody>
          <a:bodyPr vert="horz" lIns="91440" tIns="45720" rIns="91440" bIns="45720" rtlCol="0" anchor="t">
            <a:noAutofit/>
          </a:bodyPr>
          <a:lstStyle/>
          <a:p>
            <a:r>
              <a:rPr lang="en-US" sz="2000">
                <a:ea typeface="+mn-lt"/>
                <a:cs typeface="+mn-lt"/>
              </a:rPr>
              <a:t>Because most Dissolved Inorganic Carbon is in the form of HCO3(–), the main effect of dissolving CaCO3 produces calcium bicarbonate</a:t>
            </a:r>
          </a:p>
          <a:p>
            <a:pPr lvl="1"/>
            <a:r>
              <a:rPr lang="en-US" sz="2000">
                <a:ea typeface="+mn-lt"/>
                <a:cs typeface="+mn-lt"/>
              </a:rPr>
              <a:t>CaCO3(s) + CO2 (g) + H2O &lt;-&gt;  Ca (2+)  + 2HCO3(-)</a:t>
            </a:r>
          </a:p>
          <a:p>
            <a:r>
              <a:rPr lang="en-US" sz="2000">
                <a:ea typeface="+mn-lt"/>
                <a:cs typeface="+mn-lt"/>
              </a:rPr>
              <a:t>This neutralization allows the ocean to absorb more CO2 from the atmosphere with less of a change in ocean </a:t>
            </a:r>
            <a:r>
              <a:rPr lang="en-US" sz="2000" i="1">
                <a:ea typeface="+mn-lt"/>
                <a:cs typeface="+mn-lt"/>
              </a:rPr>
              <a:t>p</a:t>
            </a:r>
            <a:r>
              <a:rPr lang="en-US" sz="2000">
                <a:ea typeface="+mn-lt"/>
                <a:cs typeface="+mn-lt"/>
              </a:rPr>
              <a:t>H, carbonate ion concentration, and pCO2. </a:t>
            </a:r>
          </a:p>
          <a:p>
            <a:r>
              <a:rPr lang="en-US" sz="2000">
                <a:ea typeface="+mn-lt"/>
                <a:cs typeface="+mn-lt"/>
              </a:rPr>
              <a:t>The process for adding carbonates would need to avoid rapid re-precipitation of CaCO3.</a:t>
            </a:r>
          </a:p>
          <a:p>
            <a:pPr marL="457200" lvl="1" indent="0">
              <a:buNone/>
            </a:pPr>
            <a:endParaRPr lang="en-US" sz="2000">
              <a:ea typeface="+mn-lt"/>
              <a:cs typeface="+mn-lt"/>
            </a:endParaRPr>
          </a:p>
        </p:txBody>
      </p:sp>
      <p:sp>
        <p:nvSpPr>
          <p:cNvPr id="85" name="Freeform: Shape 84">
            <a:extLst>
              <a:ext uri="{FF2B5EF4-FFF2-40B4-BE49-F238E27FC236}">
                <a16:creationId xmlns:a16="http://schemas.microsoft.com/office/drawing/2014/main" id="{CF62D2A7-8207-488C-9F46-316BA81A16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7" name="Picture 57">
            <a:extLst>
              <a:ext uri="{FF2B5EF4-FFF2-40B4-BE49-F238E27FC236}">
                <a16:creationId xmlns:a16="http://schemas.microsoft.com/office/drawing/2014/main" id="{F680B0FA-DF9C-4932-9267-3C23949AC6D8}"/>
              </a:ext>
            </a:extLst>
          </p:cNvPr>
          <p:cNvPicPr>
            <a:picLocks noChangeAspect="1"/>
          </p:cNvPicPr>
          <p:nvPr/>
        </p:nvPicPr>
        <p:blipFill rotWithShape="1">
          <a:blip r:embed="rId2"/>
          <a:srcRect l="8882" r="26644" b="2"/>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319913403"/>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7966E-0301-4BB7-87EC-9606EB3ECE0E}"/>
              </a:ext>
            </a:extLst>
          </p:cNvPr>
          <p:cNvSpPr>
            <a:spLocks noGrp="1"/>
          </p:cNvSpPr>
          <p:nvPr>
            <p:ph type="title"/>
          </p:nvPr>
        </p:nvSpPr>
        <p:spPr>
          <a:xfrm>
            <a:off x="801099" y="1396289"/>
            <a:ext cx="4399093" cy="1325563"/>
          </a:xfrm>
        </p:spPr>
        <p:txBody>
          <a:bodyPr>
            <a:normAutofit/>
          </a:bodyPr>
          <a:lstStyle/>
          <a:p>
            <a:r>
              <a:rPr lang="en-US" sz="4100">
                <a:cs typeface="Calibri Light"/>
              </a:rPr>
              <a:t>CO2 Storage and Carbonate Minerals</a:t>
            </a:r>
            <a:endParaRPr lang="en-US" sz="4100"/>
          </a:p>
        </p:txBody>
      </p:sp>
      <p:sp>
        <p:nvSpPr>
          <p:cNvPr id="3" name="Content Placeholder 2">
            <a:extLst>
              <a:ext uri="{FF2B5EF4-FFF2-40B4-BE49-F238E27FC236}">
                <a16:creationId xmlns:a16="http://schemas.microsoft.com/office/drawing/2014/main" id="{A5185937-6656-4E8A-AA2D-06FA83EE4D26}"/>
              </a:ext>
            </a:extLst>
          </p:cNvPr>
          <p:cNvSpPr>
            <a:spLocks noGrp="1"/>
          </p:cNvSpPr>
          <p:nvPr>
            <p:ph idx="1"/>
          </p:nvPr>
        </p:nvSpPr>
        <p:spPr>
          <a:xfrm>
            <a:off x="805544" y="2871982"/>
            <a:ext cx="4399094" cy="3181684"/>
          </a:xfrm>
        </p:spPr>
        <p:txBody>
          <a:bodyPr vert="horz" lIns="91440" tIns="45720" rIns="91440" bIns="45720" rtlCol="0" anchor="t">
            <a:normAutofit/>
          </a:bodyPr>
          <a:lstStyle/>
          <a:p>
            <a:r>
              <a:rPr lang="en-US" sz="1800">
                <a:ea typeface="+mn-lt"/>
                <a:cs typeface="+mn-lt"/>
              </a:rPr>
              <a:t>Carbonate neutralization approaches require large amounts of carbonate minerals. Sedimentary carbonates are abundant with estimates of 5 x 10^17 </a:t>
            </a:r>
            <a:r>
              <a:rPr lang="en-US" sz="1800" err="1">
                <a:ea typeface="+mn-lt"/>
                <a:cs typeface="+mn-lt"/>
              </a:rPr>
              <a:t>tonnes</a:t>
            </a:r>
            <a:r>
              <a:rPr lang="en-US" sz="1800">
                <a:ea typeface="+mn-lt"/>
                <a:cs typeface="+mn-lt"/>
              </a:rPr>
              <a:t>, roughly 10,000 times greater than the mass of fossil-fuel carbon</a:t>
            </a:r>
            <a:endParaRPr lang="en-US" sz="1800">
              <a:cs typeface="Calibri" panose="020F0502020204030204"/>
            </a:endParaRPr>
          </a:p>
          <a:p>
            <a:r>
              <a:rPr lang="en-US" sz="1800">
                <a:ea typeface="+mn-lt"/>
                <a:cs typeface="+mn-lt"/>
              </a:rPr>
              <a:t>1.5 mole of carbonate mineral must be dissolved for each mole of anthropogenic CO2 permanently  stored in the ocean</a:t>
            </a:r>
          </a:p>
          <a:p>
            <a:endParaRPr lang="en-US" sz="1800">
              <a:cs typeface="Calibri"/>
            </a:endParaRPr>
          </a:p>
          <a:p>
            <a:endParaRPr lang="en-US" sz="1800">
              <a:cs typeface="Calibri"/>
            </a:endParaRPr>
          </a:p>
          <a:p>
            <a:pPr marL="0" indent="0">
              <a:buNone/>
            </a:pPr>
            <a:endParaRPr lang="en-US" sz="1800">
              <a:cs typeface="Calibri"/>
            </a:endParaRPr>
          </a:p>
        </p:txBody>
      </p:sp>
      <p:sp>
        <p:nvSpPr>
          <p:cNvPr id="26" name="Freeform: Shape 28">
            <a:extLst>
              <a:ext uri="{FF2B5EF4-FFF2-40B4-BE49-F238E27FC236}">
                <a16:creationId xmlns:a16="http://schemas.microsoft.com/office/drawing/2014/main" id="{C62225A2-D3F0-45D1-9C47-B103753165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11927"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30">
            <a:extLst>
              <a:ext uri="{FF2B5EF4-FFF2-40B4-BE49-F238E27FC236}">
                <a16:creationId xmlns:a16="http://schemas.microsoft.com/office/drawing/2014/main" id="{1B9FBFA8-6AF4-4091-9C8B-DEC6D89338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42784"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7" descr="A close up of a map&#10;&#10;Description generated with very high confidence">
            <a:extLst>
              <a:ext uri="{FF2B5EF4-FFF2-40B4-BE49-F238E27FC236}">
                <a16:creationId xmlns:a16="http://schemas.microsoft.com/office/drawing/2014/main" id="{3007FFC7-D485-43E9-9F42-29609E2060FB}"/>
              </a:ext>
            </a:extLst>
          </p:cNvPr>
          <p:cNvPicPr>
            <a:picLocks noChangeAspect="1"/>
          </p:cNvPicPr>
          <p:nvPr/>
        </p:nvPicPr>
        <p:blipFill>
          <a:blip r:embed="rId2"/>
          <a:stretch>
            <a:fillRect/>
          </a:stretch>
        </p:blipFill>
        <p:spPr>
          <a:xfrm>
            <a:off x="7176920" y="99264"/>
            <a:ext cx="4619623" cy="3431738"/>
          </a:xfrm>
          <a:prstGeom prst="rect">
            <a:avLst/>
          </a:prstGeom>
        </p:spPr>
      </p:pic>
      <p:pic>
        <p:nvPicPr>
          <p:cNvPr id="12" name="Picture 13" descr="A close up of a map&#10;&#10;Description generated with high confidence">
            <a:extLst>
              <a:ext uri="{FF2B5EF4-FFF2-40B4-BE49-F238E27FC236}">
                <a16:creationId xmlns:a16="http://schemas.microsoft.com/office/drawing/2014/main" id="{4C834FCE-67E4-4C75-B729-204B89267F25}"/>
              </a:ext>
            </a:extLst>
          </p:cNvPr>
          <p:cNvPicPr>
            <a:picLocks noChangeAspect="1"/>
          </p:cNvPicPr>
          <p:nvPr/>
        </p:nvPicPr>
        <p:blipFill>
          <a:blip r:embed="rId3"/>
          <a:stretch>
            <a:fillRect/>
          </a:stretch>
        </p:blipFill>
        <p:spPr>
          <a:xfrm>
            <a:off x="7183385" y="3602640"/>
            <a:ext cx="4606694" cy="3074551"/>
          </a:xfrm>
          <a:prstGeom prst="rect">
            <a:avLst/>
          </a:prstGeom>
        </p:spPr>
      </p:pic>
    </p:spTree>
    <p:extLst>
      <p:ext uri="{BB962C8B-B14F-4D97-AF65-F5344CB8AC3E}">
        <p14:creationId xmlns:p14="http://schemas.microsoft.com/office/powerpoint/2010/main" val="3476859744"/>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4038CB10-1F5C-4D54-9DF7-12586DE5B0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3A5A7E">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791803A-64F5-4417-88F2-996ED20D236E}"/>
              </a:ext>
            </a:extLst>
          </p:cNvPr>
          <p:cNvSpPr>
            <a:spLocks noGrp="1"/>
          </p:cNvSpPr>
          <p:nvPr>
            <p:ph type="title"/>
          </p:nvPr>
        </p:nvSpPr>
        <p:spPr>
          <a:xfrm>
            <a:off x="524256" y="4767072"/>
            <a:ext cx="6594189" cy="1625210"/>
          </a:xfrm>
        </p:spPr>
        <p:txBody>
          <a:bodyPr>
            <a:normAutofit/>
          </a:bodyPr>
          <a:lstStyle/>
          <a:p>
            <a:pPr algn="ctr"/>
            <a:r>
              <a:rPr lang="en-US">
                <a:solidFill>
                  <a:srgbClr val="FFFFFF"/>
                </a:solidFill>
                <a:cs typeface="Calibri Light"/>
              </a:rPr>
              <a:t>Ocean Background</a:t>
            </a:r>
          </a:p>
        </p:txBody>
      </p:sp>
      <p:pic>
        <p:nvPicPr>
          <p:cNvPr id="16" name="Picture 17" descr="A picture containing table, sitting, water, bird&#10;&#10;Description generated with very high confidence">
            <a:extLst>
              <a:ext uri="{FF2B5EF4-FFF2-40B4-BE49-F238E27FC236}">
                <a16:creationId xmlns:a16="http://schemas.microsoft.com/office/drawing/2014/main" id="{32F08854-E38B-4511-8C55-BABDD735A6B6}"/>
              </a:ext>
            </a:extLst>
          </p:cNvPr>
          <p:cNvPicPr>
            <a:picLocks noChangeAspect="1"/>
          </p:cNvPicPr>
          <p:nvPr/>
        </p:nvPicPr>
        <p:blipFill rotWithShape="1">
          <a:blip r:embed="rId2"/>
          <a:srcRect l="2450" r="11628"/>
          <a:stretch/>
        </p:blipFill>
        <p:spPr>
          <a:xfrm>
            <a:off x="327547" y="321733"/>
            <a:ext cx="7058306" cy="4107392"/>
          </a:xfrm>
          <a:prstGeom prst="rect">
            <a:avLst/>
          </a:prstGeom>
        </p:spPr>
      </p:pic>
      <p:sp>
        <p:nvSpPr>
          <p:cNvPr id="49" name="Rectangle 48">
            <a:extLst>
              <a:ext uri="{FF2B5EF4-FFF2-40B4-BE49-F238E27FC236}">
                <a16:creationId xmlns:a16="http://schemas.microsoft.com/office/drawing/2014/main" id="{73ED6512-6858-4552-B699-9A97FE9A4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9E89473E-1E02-4966-B950-35ABF925090A}"/>
              </a:ext>
            </a:extLst>
          </p:cNvPr>
          <p:cNvSpPr>
            <a:spLocks noGrp="1"/>
          </p:cNvSpPr>
          <p:nvPr>
            <p:ph idx="1"/>
          </p:nvPr>
        </p:nvSpPr>
        <p:spPr>
          <a:xfrm>
            <a:off x="8029319" y="917725"/>
            <a:ext cx="3424739" cy="4852362"/>
          </a:xfrm>
        </p:spPr>
        <p:txBody>
          <a:bodyPr vert="horz" lIns="91440" tIns="45720" rIns="91440" bIns="45720" rtlCol="0" anchor="ctr">
            <a:normAutofit/>
          </a:bodyPr>
          <a:lstStyle/>
          <a:p>
            <a:r>
              <a:rPr lang="en-US" sz="1900">
                <a:solidFill>
                  <a:srgbClr val="FFFFFF"/>
                </a:solidFill>
                <a:ea typeface="+mn-lt"/>
                <a:cs typeface="+mn-lt"/>
              </a:rPr>
              <a:t>The oceans cover 71% of the Earth’s surface</a:t>
            </a:r>
          </a:p>
          <a:p>
            <a:r>
              <a:rPr lang="en-US" sz="1900">
                <a:solidFill>
                  <a:srgbClr val="FFFFFF"/>
                </a:solidFill>
                <a:ea typeface="+mn-lt"/>
                <a:cs typeface="+mn-lt"/>
              </a:rPr>
              <a:t> Has an average depth of 3,800 m </a:t>
            </a:r>
          </a:p>
          <a:p>
            <a:r>
              <a:rPr lang="en-US" sz="1900">
                <a:solidFill>
                  <a:srgbClr val="FFFFFF"/>
                </a:solidFill>
                <a:ea typeface="+mn-lt"/>
                <a:cs typeface="+mn-lt"/>
              </a:rPr>
              <a:t>Contain roughly 50 times the quantity of carbon currently in the atmosphere </a:t>
            </a:r>
          </a:p>
          <a:p>
            <a:r>
              <a:rPr lang="en-US" sz="1900">
                <a:solidFill>
                  <a:srgbClr val="FFFFFF"/>
                </a:solidFill>
                <a:ea typeface="+mn-lt"/>
                <a:cs typeface="+mn-lt"/>
              </a:rPr>
              <a:t>Contains roughly 20 times the quantity of carbon currently in plants and soils.</a:t>
            </a:r>
          </a:p>
          <a:p>
            <a:r>
              <a:rPr lang="en-US" sz="1900">
                <a:solidFill>
                  <a:srgbClr val="FFFFFF"/>
                </a:solidFill>
                <a:ea typeface="+mn-lt"/>
                <a:cs typeface="+mn-lt"/>
              </a:rPr>
              <a:t>The capability of oceans to absorb CO2 in equilibrium with the atmosphere is dependant on the chemistry of sea water and ocean mixing rate.</a:t>
            </a:r>
            <a:endParaRPr lang="en-US" sz="1900">
              <a:solidFill>
                <a:srgbClr val="FFFFFF"/>
              </a:solidFill>
              <a:cs typeface="Calibri"/>
            </a:endParaRPr>
          </a:p>
        </p:txBody>
      </p:sp>
    </p:spTree>
    <p:extLst>
      <p:ext uri="{BB962C8B-B14F-4D97-AF65-F5344CB8AC3E}">
        <p14:creationId xmlns:p14="http://schemas.microsoft.com/office/powerpoint/2010/main" val="41741202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60B0EFB-53ED-4F35-B05D-F658EA021C6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4" descr="A person walking down a dirt road&#10;&#10;Description generated with high confidence">
            <a:extLst>
              <a:ext uri="{FF2B5EF4-FFF2-40B4-BE49-F238E27FC236}">
                <a16:creationId xmlns:a16="http://schemas.microsoft.com/office/drawing/2014/main" id="{30509F80-8FB9-4B0D-BD45-43DC5A21FF2A}"/>
              </a:ext>
            </a:extLst>
          </p:cNvPr>
          <p:cNvPicPr>
            <a:picLocks noChangeAspect="1"/>
          </p:cNvPicPr>
          <p:nvPr/>
        </p:nvPicPr>
        <p:blipFill rotWithShape="1">
          <a:blip r:embed="rId2"/>
          <a:srcRect l="22650" r="30089" b="-1"/>
          <a:stretch/>
        </p:blipFill>
        <p:spPr>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11" name="Arc 10">
            <a:extLst>
              <a:ext uri="{FF2B5EF4-FFF2-40B4-BE49-F238E27FC236}">
                <a16:creationId xmlns:a16="http://schemas.microsoft.com/office/drawing/2014/main" id="{835EF3DD-7D43-4A27-8967-A92FD8CC936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8ED569A-EB08-40F7-BBE6-FD9E3459C8A3}"/>
              </a:ext>
            </a:extLst>
          </p:cNvPr>
          <p:cNvSpPr>
            <a:spLocks noGrp="1"/>
          </p:cNvSpPr>
          <p:nvPr>
            <p:ph type="title"/>
          </p:nvPr>
        </p:nvSpPr>
        <p:spPr>
          <a:xfrm>
            <a:off x="5827048" y="407987"/>
            <a:ext cx="5721484" cy="1325563"/>
          </a:xfrm>
        </p:spPr>
        <p:txBody>
          <a:bodyPr>
            <a:normAutofit/>
          </a:bodyPr>
          <a:lstStyle/>
          <a:p>
            <a:r>
              <a:rPr lang="en-US">
                <a:cs typeface="Calibri Light"/>
              </a:rPr>
              <a:t>Carbonate Neutralization Impacts</a:t>
            </a:r>
            <a:endParaRPr lang="en-US"/>
          </a:p>
        </p:txBody>
      </p:sp>
      <p:sp>
        <p:nvSpPr>
          <p:cNvPr id="3" name="Content Placeholder 2">
            <a:extLst>
              <a:ext uri="{FF2B5EF4-FFF2-40B4-BE49-F238E27FC236}">
                <a16:creationId xmlns:a16="http://schemas.microsoft.com/office/drawing/2014/main" id="{2B49C320-131C-4F29-A037-158D4F9EE970}"/>
              </a:ext>
            </a:extLst>
          </p:cNvPr>
          <p:cNvSpPr>
            <a:spLocks noGrp="1"/>
          </p:cNvSpPr>
          <p:nvPr>
            <p:ph idx="1"/>
          </p:nvPr>
        </p:nvSpPr>
        <p:spPr>
          <a:xfrm>
            <a:off x="5827048" y="1868487"/>
            <a:ext cx="5721484" cy="4351338"/>
          </a:xfrm>
        </p:spPr>
        <p:txBody>
          <a:bodyPr vert="horz" lIns="91440" tIns="45720" rIns="91440" bIns="45720" rtlCol="0" anchor="t">
            <a:normAutofit/>
          </a:bodyPr>
          <a:lstStyle/>
          <a:p>
            <a:r>
              <a:rPr lang="en-US" sz="2600">
                <a:ea typeface="+mn-lt"/>
                <a:cs typeface="+mn-lt"/>
              </a:rPr>
              <a:t>Large-scale deployment of carbonate neutralization approaches would require greatly expanded mining and transport of limestone and associated environmental impacts</a:t>
            </a:r>
          </a:p>
          <a:p>
            <a:r>
              <a:rPr lang="en-US" sz="2600">
                <a:ea typeface="+mn-lt"/>
                <a:cs typeface="+mn-lt"/>
              </a:rPr>
              <a:t>The addition of calcium bicarbonate, reduces acidification caused by carbon concentration that is detrimental to coral growth and shellfish</a:t>
            </a:r>
          </a:p>
          <a:p>
            <a:endParaRPr lang="en-US" sz="2600">
              <a:ea typeface="+mn-lt"/>
              <a:cs typeface="+mn-lt"/>
            </a:endParaRPr>
          </a:p>
        </p:txBody>
      </p:sp>
    </p:spTree>
    <p:extLst>
      <p:ext uri="{BB962C8B-B14F-4D97-AF65-F5344CB8AC3E}">
        <p14:creationId xmlns:p14="http://schemas.microsoft.com/office/powerpoint/2010/main" val="11944804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87EA4E9-DFD6-45D4-965D-8A79984EF4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42930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0389264-1708-41FB-BE72-D076ACFDF576}"/>
              </a:ext>
            </a:extLst>
          </p:cNvPr>
          <p:cNvSpPr>
            <a:spLocks noGrp="1"/>
          </p:cNvSpPr>
          <p:nvPr>
            <p:ph type="title"/>
          </p:nvPr>
        </p:nvSpPr>
        <p:spPr>
          <a:xfrm>
            <a:off x="847344" y="300505"/>
            <a:ext cx="10506456" cy="1197864"/>
          </a:xfrm>
        </p:spPr>
        <p:txBody>
          <a:bodyPr vert="horz" lIns="91440" tIns="45720" rIns="91440" bIns="45720" rtlCol="0" anchor="b">
            <a:normAutofit/>
          </a:bodyPr>
          <a:lstStyle/>
          <a:p>
            <a:pPr algn="ctr"/>
            <a:r>
              <a:rPr lang="en-US" sz="5400">
                <a:solidFill>
                  <a:schemeClr val="bg1"/>
                </a:solidFill>
              </a:rPr>
              <a:t>Cost of CO2 Ocean Storage</a:t>
            </a:r>
          </a:p>
        </p:txBody>
      </p:sp>
      <p:sp>
        <p:nvSpPr>
          <p:cNvPr id="10" name="Content Placeholder 9">
            <a:extLst>
              <a:ext uri="{FF2B5EF4-FFF2-40B4-BE49-F238E27FC236}">
                <a16:creationId xmlns:a16="http://schemas.microsoft.com/office/drawing/2014/main" id="{257F7B7C-04F0-430A-B32A-CCC61FCE9186}"/>
              </a:ext>
            </a:extLst>
          </p:cNvPr>
          <p:cNvSpPr>
            <a:spLocks noGrp="1"/>
          </p:cNvSpPr>
          <p:nvPr>
            <p:ph idx="1"/>
          </p:nvPr>
        </p:nvSpPr>
        <p:spPr>
          <a:xfrm>
            <a:off x="7433200" y="3061121"/>
            <a:ext cx="4497543" cy="3295324"/>
          </a:xfrm>
        </p:spPr>
        <p:txBody>
          <a:bodyPr vert="horz" lIns="91440" tIns="45720" rIns="91440" bIns="45720" rtlCol="0" anchor="t">
            <a:normAutofit lnSpcReduction="10000"/>
          </a:bodyPr>
          <a:lstStyle/>
          <a:p>
            <a:pPr marL="342900" indent="-342900"/>
            <a:r>
              <a:rPr lang="en-US" sz="2000"/>
              <a:t>Estimates for transport and storage at 2 – 2.5 km depth from a moving ship (top)</a:t>
            </a:r>
            <a:endParaRPr lang="en-US">
              <a:cs typeface="Calibri" panose="020F0502020204030204"/>
            </a:endParaRPr>
          </a:p>
          <a:p>
            <a:pPr marL="342900" indent="-342900"/>
            <a:r>
              <a:rPr lang="en-US" sz="2000">
                <a:cs typeface="Calibri" panose="020F0502020204030204"/>
              </a:rPr>
              <a:t>Estimates for transport and storage of CO2 at 3 km depth from a floating platform (bottom)</a:t>
            </a:r>
          </a:p>
          <a:p>
            <a:pPr marL="342900" indent="-342900"/>
            <a:r>
              <a:rPr lang="en-US" sz="2000">
                <a:cs typeface="Calibri" panose="020F0502020204030204"/>
              </a:rPr>
              <a:t>Pipeline transport of CO2 estimates depend on the power facility's distance from the ocean</a:t>
            </a:r>
          </a:p>
          <a:p>
            <a:pPr marL="800100" lvl="1" indent="-342900"/>
            <a:r>
              <a:rPr lang="en-US" sz="1600">
                <a:cs typeface="Calibri" panose="020F0502020204030204"/>
              </a:rPr>
              <a:t>100 – 500 m on land for an injection at 3000m would range from $6/tCO2 to $31/tCO2</a:t>
            </a:r>
          </a:p>
        </p:txBody>
      </p:sp>
      <p:pic>
        <p:nvPicPr>
          <p:cNvPr id="4" name="Picture 4" descr="A screenshot of a cell phone&#10;&#10;Description generated with very high confidence">
            <a:extLst>
              <a:ext uri="{FF2B5EF4-FFF2-40B4-BE49-F238E27FC236}">
                <a16:creationId xmlns:a16="http://schemas.microsoft.com/office/drawing/2014/main" id="{28EB6AF3-3E96-4B0A-A497-1840B38F791A}"/>
              </a:ext>
            </a:extLst>
          </p:cNvPr>
          <p:cNvPicPr>
            <a:picLocks noChangeAspect="1"/>
          </p:cNvPicPr>
          <p:nvPr/>
        </p:nvPicPr>
        <p:blipFill>
          <a:blip r:embed="rId2"/>
          <a:stretch>
            <a:fillRect/>
          </a:stretch>
        </p:blipFill>
        <p:spPr>
          <a:xfrm>
            <a:off x="112106" y="3066478"/>
            <a:ext cx="7032705" cy="1242207"/>
          </a:xfrm>
          <a:prstGeom prst="rect">
            <a:avLst/>
          </a:prstGeom>
        </p:spPr>
      </p:pic>
      <p:pic>
        <p:nvPicPr>
          <p:cNvPr id="7" name="Picture 7" descr="A screenshot of a cell phone&#10;&#10;Description generated with very high confidence">
            <a:extLst>
              <a:ext uri="{FF2B5EF4-FFF2-40B4-BE49-F238E27FC236}">
                <a16:creationId xmlns:a16="http://schemas.microsoft.com/office/drawing/2014/main" id="{C9ED405D-EF49-43F9-8240-AB0947964626}"/>
              </a:ext>
            </a:extLst>
          </p:cNvPr>
          <p:cNvPicPr>
            <a:picLocks noChangeAspect="1"/>
          </p:cNvPicPr>
          <p:nvPr/>
        </p:nvPicPr>
        <p:blipFill>
          <a:blip r:embed="rId3"/>
          <a:stretch>
            <a:fillRect/>
          </a:stretch>
        </p:blipFill>
        <p:spPr>
          <a:xfrm>
            <a:off x="108857" y="4905078"/>
            <a:ext cx="7043057" cy="1249731"/>
          </a:xfrm>
          <a:prstGeom prst="rect">
            <a:avLst/>
          </a:prstGeom>
        </p:spPr>
      </p:pic>
    </p:spTree>
    <p:extLst>
      <p:ext uri="{BB962C8B-B14F-4D97-AF65-F5344CB8AC3E}">
        <p14:creationId xmlns:p14="http://schemas.microsoft.com/office/powerpoint/2010/main" val="38887512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75CD93-9DF2-48CB-9F57-1BCA9A46C7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448055"/>
            <a:ext cx="3414370" cy="3801257"/>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Rectangle 9">
            <a:extLst>
              <a:ext uri="{FF2B5EF4-FFF2-40B4-BE49-F238E27FC236}">
                <a16:creationId xmlns:a16="http://schemas.microsoft.com/office/drawing/2014/main" id="{6166C6D1-23AC-49C4-BA07-238E4E9F8C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19227"/>
            <a:ext cx="3414369" cy="1979852"/>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a:extLst>
              <a:ext uri="{FF2B5EF4-FFF2-40B4-BE49-F238E27FC236}">
                <a16:creationId xmlns:a16="http://schemas.microsoft.com/office/drawing/2014/main" id="{1C091803-41C2-48E0-9228-5148460C747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4603" y="448055"/>
            <a:ext cx="7688475" cy="595274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64EE768-49BE-4380-A47D-6BACA3EB63BD}"/>
              </a:ext>
            </a:extLst>
          </p:cNvPr>
          <p:cNvSpPr>
            <a:spLocks noGrp="1"/>
          </p:cNvSpPr>
          <p:nvPr>
            <p:ph idx="1"/>
          </p:nvPr>
        </p:nvSpPr>
        <p:spPr>
          <a:xfrm>
            <a:off x="4379709" y="686862"/>
            <a:ext cx="7037591" cy="5475129"/>
          </a:xfrm>
        </p:spPr>
        <p:txBody>
          <a:bodyPr vert="horz" lIns="91440" tIns="45720" rIns="91440" bIns="45720" rtlCol="0" anchor="ctr">
            <a:normAutofit/>
          </a:bodyPr>
          <a:lstStyle/>
          <a:p>
            <a:r>
              <a:rPr lang="en-US" sz="2600">
                <a:cs typeface="Calibri"/>
              </a:rPr>
              <a:t>Extensive studies on deep sea biological systems response to the addition of CO2 – Long Term</a:t>
            </a:r>
          </a:p>
          <a:p>
            <a:r>
              <a:rPr lang="en-US" sz="2600">
                <a:cs typeface="Calibri"/>
              </a:rPr>
              <a:t>Research facilities are needed for simulation of small-scale CO2 storage methods to assess effectiveness and impact before implementation in the open ocean</a:t>
            </a:r>
          </a:p>
          <a:p>
            <a:r>
              <a:rPr lang="en-US" sz="2600">
                <a:cs typeface="Calibri"/>
              </a:rPr>
              <a:t>Technological advancement in deep ocean equipment (pipes, nozzles, diffusers, etc..) to enhance operation and maintenance</a:t>
            </a:r>
          </a:p>
          <a:p>
            <a:r>
              <a:rPr lang="en-US" sz="2600">
                <a:cs typeface="Calibri"/>
              </a:rPr>
              <a:t>Development of monitoring sensors that detect CO2 plumes and track ecosystem impacts</a:t>
            </a:r>
          </a:p>
          <a:p>
            <a:pPr marL="0" indent="0">
              <a:buNone/>
            </a:pPr>
            <a:endParaRPr lang="en-US" sz="2600">
              <a:cs typeface="Calibri"/>
            </a:endParaRPr>
          </a:p>
        </p:txBody>
      </p:sp>
      <p:pic>
        <p:nvPicPr>
          <p:cNvPr id="4" name="Picture 4" descr="A close up of a map&#10;&#10;Description generated with very high confidence">
            <a:extLst>
              <a:ext uri="{FF2B5EF4-FFF2-40B4-BE49-F238E27FC236}">
                <a16:creationId xmlns:a16="http://schemas.microsoft.com/office/drawing/2014/main" id="{1D63139B-F2C4-4479-AED3-3DCF1771E3F8}"/>
              </a:ext>
            </a:extLst>
          </p:cNvPr>
          <p:cNvPicPr>
            <a:picLocks noChangeAspect="1"/>
          </p:cNvPicPr>
          <p:nvPr/>
        </p:nvPicPr>
        <p:blipFill>
          <a:blip r:embed="rId2"/>
          <a:stretch>
            <a:fillRect/>
          </a:stretch>
        </p:blipFill>
        <p:spPr>
          <a:xfrm>
            <a:off x="620486" y="695263"/>
            <a:ext cx="3102427" cy="3246788"/>
          </a:xfrm>
          <a:prstGeom prst="rect">
            <a:avLst/>
          </a:prstGeom>
        </p:spPr>
      </p:pic>
      <p:sp>
        <p:nvSpPr>
          <p:cNvPr id="2" name="Title 1">
            <a:extLst>
              <a:ext uri="{FF2B5EF4-FFF2-40B4-BE49-F238E27FC236}">
                <a16:creationId xmlns:a16="http://schemas.microsoft.com/office/drawing/2014/main" id="{4DE7FE6B-3977-48CF-B9BF-D9B01107EBE2}"/>
              </a:ext>
            </a:extLst>
          </p:cNvPr>
          <p:cNvSpPr>
            <a:spLocks noGrp="1"/>
          </p:cNvSpPr>
          <p:nvPr>
            <p:ph type="title"/>
          </p:nvPr>
        </p:nvSpPr>
        <p:spPr>
          <a:xfrm>
            <a:off x="744583" y="4421776"/>
            <a:ext cx="2845191" cy="1953065"/>
          </a:xfrm>
        </p:spPr>
        <p:txBody>
          <a:bodyPr>
            <a:normAutofit/>
          </a:bodyPr>
          <a:lstStyle/>
          <a:p>
            <a:pPr algn="ctr"/>
            <a:r>
              <a:rPr lang="en-US" b="1">
                <a:solidFill>
                  <a:srgbClr val="FFFFFF"/>
                </a:solidFill>
                <a:cs typeface="Calibri Light"/>
              </a:rPr>
              <a:t>Knowledge Gaps</a:t>
            </a:r>
          </a:p>
        </p:txBody>
      </p:sp>
      <p:sp>
        <p:nvSpPr>
          <p:cNvPr id="6" name="TextBox 5">
            <a:extLst>
              <a:ext uri="{FF2B5EF4-FFF2-40B4-BE49-F238E27FC236}">
                <a16:creationId xmlns:a16="http://schemas.microsoft.com/office/drawing/2014/main" id="{22DD7F66-9B13-4264-8732-C7E1F787F39E}"/>
              </a:ext>
            </a:extLst>
          </p:cNvPr>
          <p:cNvSpPr txBox="1"/>
          <p:nvPr/>
        </p:nvSpPr>
        <p:spPr>
          <a:xfrm>
            <a:off x="529838" y="6376586"/>
            <a:ext cx="3270193"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hlinkClick r:id="rId3"/>
              </a:rPr>
              <a:t>https://www.jamstec.go.jp/e/about/equipment/ships/kairei.html</a:t>
            </a:r>
            <a:endParaRPr lang="en-US" sz="900">
              <a:cs typeface="Calibri" panose="020F0502020204030204"/>
            </a:endParaRPr>
          </a:p>
        </p:txBody>
      </p:sp>
    </p:spTree>
    <p:extLst>
      <p:ext uri="{BB962C8B-B14F-4D97-AF65-F5344CB8AC3E}">
        <p14:creationId xmlns:p14="http://schemas.microsoft.com/office/powerpoint/2010/main" val="3918426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CCADF-2868-4B71-9016-9FBD2954AD96}"/>
              </a:ext>
            </a:extLst>
          </p:cNvPr>
          <p:cNvSpPr>
            <a:spLocks noGrp="1"/>
          </p:cNvSpPr>
          <p:nvPr>
            <p:ph type="title"/>
          </p:nvPr>
        </p:nvSpPr>
        <p:spPr/>
        <p:txBody>
          <a:bodyPr/>
          <a:lstStyle/>
          <a:p>
            <a:r>
              <a:rPr lang="en-US">
                <a:cs typeface="Calibri Light"/>
              </a:rPr>
              <a:t>Works Cited</a:t>
            </a:r>
            <a:endParaRPr lang="en-US"/>
          </a:p>
        </p:txBody>
      </p:sp>
      <p:sp>
        <p:nvSpPr>
          <p:cNvPr id="3" name="Content Placeholder 2">
            <a:extLst>
              <a:ext uri="{FF2B5EF4-FFF2-40B4-BE49-F238E27FC236}">
                <a16:creationId xmlns:a16="http://schemas.microsoft.com/office/drawing/2014/main" id="{956D6269-38FB-4D3F-9C40-E0F7562DAEDA}"/>
              </a:ext>
            </a:extLst>
          </p:cNvPr>
          <p:cNvSpPr>
            <a:spLocks noGrp="1"/>
          </p:cNvSpPr>
          <p:nvPr>
            <p:ph idx="1"/>
          </p:nvPr>
        </p:nvSpPr>
        <p:spPr/>
        <p:txBody>
          <a:bodyPr vert="horz" lIns="91440" tIns="45720" rIns="91440" bIns="45720" rtlCol="0" anchor="t">
            <a:normAutofit fontScale="92500"/>
          </a:bodyPr>
          <a:lstStyle/>
          <a:p>
            <a:r>
              <a:rPr lang="en-US">
                <a:cs typeface="Calibri"/>
              </a:rPr>
              <a:t>Caldeira, Ken. &amp; Akai, Makoto. (2005) Chapter 6 – Ocean Storage.. </a:t>
            </a:r>
            <a:r>
              <a:rPr lang="en-US" i="1">
                <a:cs typeface="Calibri"/>
              </a:rPr>
              <a:t>IPCC Special Report on Carbon Dioxide Capture and Sequestration, Cambridge University Press,</a:t>
            </a:r>
            <a:r>
              <a:rPr lang="en-US">
                <a:cs typeface="Calibri"/>
              </a:rPr>
              <a:t> 278-312</a:t>
            </a:r>
          </a:p>
          <a:p>
            <a:r>
              <a:rPr lang="en-US">
                <a:ea typeface="+mn-lt"/>
                <a:cs typeface="+mn-lt"/>
                <a:hlinkClick r:id="rId2"/>
              </a:rPr>
              <a:t>https://www.sciencedirect.com/science/article/pii/S1877705816310669</a:t>
            </a:r>
          </a:p>
          <a:p>
            <a:r>
              <a:rPr lang="en-US">
                <a:ea typeface="+mn-lt"/>
                <a:cs typeface="+mn-lt"/>
                <a:hlinkClick r:id="rId3"/>
              </a:rPr>
              <a:t>https://oceancurrents.rsmas.miami.edu/ocean-gyres.html</a:t>
            </a:r>
          </a:p>
          <a:p>
            <a:r>
              <a:rPr lang="en-US">
                <a:ea typeface="+mn-lt"/>
                <a:cs typeface="+mn-lt"/>
                <a:hlinkClick r:id="rId4"/>
              </a:rPr>
              <a:t>https://www.globalminingreview.com/mining/17102018/wirtgen-surface-miners-offer-limestone-mining-without-drilling-and-blasting/</a:t>
            </a:r>
          </a:p>
          <a:p>
            <a:r>
              <a:rPr lang="en-US">
                <a:ea typeface="+mn-lt"/>
                <a:cs typeface="+mn-lt"/>
                <a:hlinkClick r:id="rId5"/>
              </a:rPr>
              <a:t>https://www.nbcnews.com/science/environment/great-barrier-reef-hit-third-major-bleaching-event-five-years-n1166676</a:t>
            </a:r>
            <a:endParaRPr lang="en-US">
              <a:cs typeface="Calibri"/>
            </a:endParaRPr>
          </a:p>
          <a:p>
            <a:r>
              <a:rPr lang="en-US">
                <a:ea typeface="+mn-lt"/>
                <a:cs typeface="+mn-lt"/>
                <a:hlinkClick r:id="rId6"/>
              </a:rPr>
              <a:t>https://coraloha.weebly.com/blog/ocean-acidification-learning-resources</a:t>
            </a:r>
            <a:endParaRPr lang="en-US">
              <a:cs typeface="Calibri"/>
            </a:endParaRPr>
          </a:p>
          <a:p>
            <a:endParaRPr lang="en-US">
              <a:cs typeface="Calibri"/>
            </a:endParaRPr>
          </a:p>
        </p:txBody>
      </p:sp>
    </p:spTree>
    <p:extLst>
      <p:ext uri="{BB962C8B-B14F-4D97-AF65-F5344CB8AC3E}">
        <p14:creationId xmlns:p14="http://schemas.microsoft.com/office/powerpoint/2010/main" val="34107367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B32A67F-3598-4A13-8552-DA884FFCCE5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47B7FF-5BDA-480D-8AF4-8AC16217E8F1}"/>
              </a:ext>
            </a:extLst>
          </p:cNvPr>
          <p:cNvSpPr>
            <a:spLocks noGrp="1"/>
          </p:cNvSpPr>
          <p:nvPr>
            <p:ph type="title"/>
          </p:nvPr>
        </p:nvSpPr>
        <p:spPr>
          <a:xfrm>
            <a:off x="804673" y="3320859"/>
            <a:ext cx="4573475" cy="2076333"/>
          </a:xfrm>
        </p:spPr>
        <p:txBody>
          <a:bodyPr vert="horz" lIns="91440" tIns="45720" rIns="91440" bIns="45720" rtlCol="0" anchor="t">
            <a:normAutofit/>
          </a:bodyPr>
          <a:lstStyle/>
          <a:p>
            <a:r>
              <a:rPr lang="en-US" sz="4800" kern="1200">
                <a:solidFill>
                  <a:schemeClr val="bg1"/>
                </a:solidFill>
                <a:latin typeface="+mj-lt"/>
                <a:ea typeface="+mj-ea"/>
                <a:cs typeface="+mj-cs"/>
              </a:rPr>
              <a:t>Questions</a:t>
            </a:r>
          </a:p>
        </p:txBody>
      </p:sp>
      <p:sp>
        <p:nvSpPr>
          <p:cNvPr id="11" name="Freeform: Shape 10">
            <a:extLst>
              <a:ext uri="{FF2B5EF4-FFF2-40B4-BE49-F238E27FC236}">
                <a16:creationId xmlns:a16="http://schemas.microsoft.com/office/drawing/2014/main" id="{BCC55ACC-A2F6-403C-A3A4-D59B3734D45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598EBA13-C937-430B-9523-439FE21096E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21086" y="544777"/>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Graphic 5" descr="Help">
            <a:extLst>
              <a:ext uri="{FF2B5EF4-FFF2-40B4-BE49-F238E27FC236}">
                <a16:creationId xmlns:a16="http://schemas.microsoft.com/office/drawing/2014/main" id="{FD30816F-5496-43BA-8953-D7E45568324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7210424" y="1845770"/>
            <a:ext cx="4333875" cy="4333875"/>
          </a:xfrm>
          <a:prstGeom prst="rect">
            <a:avLst/>
          </a:prstGeom>
        </p:spPr>
      </p:pic>
    </p:spTree>
    <p:extLst>
      <p:ext uri="{BB962C8B-B14F-4D97-AF65-F5344CB8AC3E}">
        <p14:creationId xmlns:p14="http://schemas.microsoft.com/office/powerpoint/2010/main" val="8395334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 name="Rectangle 24">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0FCA21-748E-4937-9299-EAA64C35930D}"/>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a:cs typeface="Calibri Light"/>
              </a:rPr>
              <a:t>Ocean Currents</a:t>
            </a:r>
            <a:endParaRPr lang="en-US" sz="2800"/>
          </a:p>
        </p:txBody>
      </p:sp>
      <p:sp>
        <p:nvSpPr>
          <p:cNvPr id="3" name="Content Placeholder 2">
            <a:extLst>
              <a:ext uri="{FF2B5EF4-FFF2-40B4-BE49-F238E27FC236}">
                <a16:creationId xmlns:a16="http://schemas.microsoft.com/office/drawing/2014/main" id="{4FB3D6A8-DB48-4B89-AA7C-AF79F64A26DF}"/>
              </a:ext>
            </a:extLst>
          </p:cNvPr>
          <p:cNvSpPr>
            <a:spLocks noGrp="1"/>
          </p:cNvSpPr>
          <p:nvPr>
            <p:ph idx="1"/>
          </p:nvPr>
        </p:nvSpPr>
        <p:spPr>
          <a:xfrm>
            <a:off x="643468" y="2638043"/>
            <a:ext cx="3363974" cy="3415623"/>
          </a:xfrm>
        </p:spPr>
        <p:txBody>
          <a:bodyPr vert="horz" lIns="91440" tIns="45720" rIns="91440" bIns="45720" rtlCol="0" anchor="t">
            <a:normAutofit/>
          </a:bodyPr>
          <a:lstStyle/>
          <a:p>
            <a:r>
              <a:rPr lang="en-US" sz="1600">
                <a:cs typeface="Calibri"/>
              </a:rPr>
              <a:t>Currents in the deep ocean are produced through thermohaline circulation: differences in water density and salinity</a:t>
            </a:r>
            <a:endParaRPr lang="en-US" sz="1600"/>
          </a:p>
          <a:p>
            <a:r>
              <a:rPr lang="en-US" sz="1600">
                <a:cs typeface="Calibri"/>
              </a:rPr>
              <a:t>In the poles, water becomes cold and dense and sinks to the ocean floor</a:t>
            </a:r>
          </a:p>
          <a:p>
            <a:pPr lvl="1"/>
            <a:r>
              <a:rPr lang="en-US" sz="1600">
                <a:cs typeface="Calibri"/>
              </a:rPr>
              <a:t>Formation of sea ice causes surrounding water to become saltier and therefore more dense</a:t>
            </a:r>
          </a:p>
          <a:p>
            <a:r>
              <a:rPr lang="en-US" sz="1600">
                <a:cs typeface="Calibri"/>
              </a:rPr>
              <a:t>Surface water flows in to replace the sinking water</a:t>
            </a:r>
          </a:p>
        </p:txBody>
      </p:sp>
      <p:sp>
        <p:nvSpPr>
          <p:cNvPr id="23" name="TextBox 1">
            <a:extLst>
              <a:ext uri="{FF2B5EF4-FFF2-40B4-BE49-F238E27FC236}">
                <a16:creationId xmlns:a16="http://schemas.microsoft.com/office/drawing/2014/main" id="{3253D3DD-FC9F-4B64-AA8E-85E9A1FEAE64}"/>
              </a:ext>
            </a:extLst>
          </p:cNvPr>
          <p:cNvSpPr txBox="1"/>
          <p:nvPr/>
        </p:nvSpPr>
        <p:spPr>
          <a:xfrm>
            <a:off x="4685523" y="6574971"/>
            <a:ext cx="5223588"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a:hlinkClick r:id="rId2"/>
              </a:rPr>
              <a:t>https://www.noaa.gov/education/resource-collections/ocean-coasts-education-resources/ocean-currents</a:t>
            </a:r>
            <a:endParaRPr lang="en-US" sz="900"/>
          </a:p>
        </p:txBody>
      </p:sp>
      <p:pic>
        <p:nvPicPr>
          <p:cNvPr id="11" name="Picture 18" descr="A close up of a map&#10;&#10;Description generated with high confidence">
            <a:extLst>
              <a:ext uri="{FF2B5EF4-FFF2-40B4-BE49-F238E27FC236}">
                <a16:creationId xmlns:a16="http://schemas.microsoft.com/office/drawing/2014/main" id="{FEF2AA6B-DC47-4008-9856-39F62EDF40BD}"/>
              </a:ext>
            </a:extLst>
          </p:cNvPr>
          <p:cNvPicPr>
            <a:picLocks noChangeAspect="1"/>
          </p:cNvPicPr>
          <p:nvPr/>
        </p:nvPicPr>
        <p:blipFill>
          <a:blip r:embed="rId3"/>
          <a:stretch>
            <a:fillRect/>
          </a:stretch>
        </p:blipFill>
        <p:spPr>
          <a:xfrm>
            <a:off x="5043196" y="942737"/>
            <a:ext cx="6778688" cy="4762586"/>
          </a:xfrm>
          <a:prstGeom prst="rect">
            <a:avLst/>
          </a:prstGeom>
        </p:spPr>
      </p:pic>
    </p:spTree>
    <p:extLst>
      <p:ext uri="{BB962C8B-B14F-4D97-AF65-F5344CB8AC3E}">
        <p14:creationId xmlns:p14="http://schemas.microsoft.com/office/powerpoint/2010/main" val="3440242749"/>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9">
            <a:extLst>
              <a:ext uri="{FF2B5EF4-FFF2-40B4-BE49-F238E27FC236}">
                <a16:creationId xmlns:a16="http://schemas.microsoft.com/office/drawing/2014/main" id="{81AEB8A9-B768-4E30-BA55-D919E66873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01" y="-2"/>
            <a:ext cx="4069936"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81AEB8A9-B768-4E30-BA55-D919E66873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01" y="-2"/>
            <a:ext cx="4069936"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6C42F90-7EF0-437B-BAEB-A5EC8F8B7838}"/>
              </a:ext>
            </a:extLst>
          </p:cNvPr>
          <p:cNvSpPr>
            <a:spLocks noGrp="1"/>
          </p:cNvSpPr>
          <p:nvPr>
            <p:ph type="title"/>
          </p:nvPr>
        </p:nvSpPr>
        <p:spPr>
          <a:xfrm>
            <a:off x="62897" y="301845"/>
            <a:ext cx="3924518" cy="1502584"/>
          </a:xfrm>
          <a:ln w="28575">
            <a:solidFill>
              <a:schemeClr val="bg1">
                <a:lumMod val="95000"/>
              </a:schemeClr>
            </a:solidFill>
          </a:ln>
        </p:spPr>
        <p:txBody>
          <a:bodyPr anchor="ctr">
            <a:normAutofit/>
          </a:bodyPr>
          <a:lstStyle/>
          <a:p>
            <a:pPr algn="ctr"/>
            <a:r>
              <a:rPr lang="en-US" sz="3200" b="1">
                <a:solidFill>
                  <a:srgbClr val="FFFFFF"/>
                </a:solidFill>
                <a:cs typeface="Calibri Light"/>
              </a:rPr>
              <a:t>Ocean and CO2 Chemical Properties</a:t>
            </a:r>
          </a:p>
        </p:txBody>
      </p:sp>
      <p:sp>
        <p:nvSpPr>
          <p:cNvPr id="3" name="Content Placeholder 2">
            <a:extLst>
              <a:ext uri="{FF2B5EF4-FFF2-40B4-BE49-F238E27FC236}">
                <a16:creationId xmlns:a16="http://schemas.microsoft.com/office/drawing/2014/main" id="{9EC72B8F-D8F3-4DB7-BDDF-F92B865A1D20}"/>
              </a:ext>
            </a:extLst>
          </p:cNvPr>
          <p:cNvSpPr>
            <a:spLocks noGrp="1"/>
          </p:cNvSpPr>
          <p:nvPr>
            <p:ph idx="1"/>
          </p:nvPr>
        </p:nvSpPr>
        <p:spPr>
          <a:xfrm>
            <a:off x="4699819" y="4332153"/>
            <a:ext cx="6848715" cy="2484884"/>
          </a:xfrm>
        </p:spPr>
        <p:txBody>
          <a:bodyPr vert="horz" lIns="91440" tIns="45720" rIns="91440" bIns="45720" rtlCol="0" anchor="ctr">
            <a:normAutofit/>
          </a:bodyPr>
          <a:lstStyle/>
          <a:p>
            <a:r>
              <a:rPr lang="en-US" sz="1800">
                <a:cs typeface="Calibri"/>
              </a:rPr>
              <a:t>Adding CO2 to ocean water to form bicarbonate ion</a:t>
            </a:r>
          </a:p>
          <a:p>
            <a:pPr lvl="1"/>
            <a:r>
              <a:rPr lang="en-US" sz="1700">
                <a:cs typeface="Calibri"/>
              </a:rPr>
              <a:t>  </a:t>
            </a:r>
            <a:r>
              <a:rPr lang="en-US" sz="1600">
                <a:ea typeface="+mn-lt"/>
                <a:cs typeface="+mn-lt"/>
              </a:rPr>
              <a:t>CO</a:t>
            </a:r>
            <a:r>
              <a:rPr lang="en-US" sz="1600" baseline="-25000">
                <a:ea typeface="+mn-lt"/>
                <a:cs typeface="+mn-lt"/>
              </a:rPr>
              <a:t>2</a:t>
            </a:r>
            <a:r>
              <a:rPr lang="en-US" sz="1600">
                <a:ea typeface="+mn-lt"/>
                <a:cs typeface="+mn-lt"/>
              </a:rPr>
              <a:t> + H</a:t>
            </a:r>
            <a:r>
              <a:rPr lang="en-US" sz="1600" baseline="-25000">
                <a:ea typeface="+mn-lt"/>
                <a:cs typeface="+mn-lt"/>
              </a:rPr>
              <a:t>2</a:t>
            </a:r>
            <a:r>
              <a:rPr lang="en-US" sz="1600">
                <a:ea typeface="+mn-lt"/>
                <a:cs typeface="+mn-lt"/>
              </a:rPr>
              <a:t>O + CO</a:t>
            </a:r>
            <a:r>
              <a:rPr lang="en-US" sz="1600" baseline="-25000">
                <a:ea typeface="+mn-lt"/>
                <a:cs typeface="+mn-lt"/>
              </a:rPr>
              <a:t>3</a:t>
            </a:r>
            <a:r>
              <a:rPr lang="en-US" sz="1600" baseline="30000">
                <a:ea typeface="+mn-lt"/>
                <a:cs typeface="+mn-lt"/>
              </a:rPr>
              <a:t>2–</a:t>
            </a:r>
            <a:r>
              <a:rPr lang="en-US" sz="1600">
                <a:ea typeface="+mn-lt"/>
                <a:cs typeface="+mn-lt"/>
              </a:rPr>
              <a:t>  → 2HCO</a:t>
            </a:r>
            <a:r>
              <a:rPr lang="en-US" sz="1600" baseline="-25000">
                <a:ea typeface="+mn-lt"/>
                <a:cs typeface="+mn-lt"/>
              </a:rPr>
              <a:t>3</a:t>
            </a:r>
            <a:r>
              <a:rPr lang="en-US" sz="1600" baseline="30000">
                <a:ea typeface="+mn-lt"/>
                <a:cs typeface="+mn-lt"/>
              </a:rPr>
              <a:t>–</a:t>
            </a:r>
            <a:r>
              <a:rPr lang="en-US" sz="1600">
                <a:ea typeface="+mn-lt"/>
                <a:cs typeface="+mn-lt"/>
              </a:rPr>
              <a:t> </a:t>
            </a:r>
          </a:p>
          <a:p>
            <a:r>
              <a:rPr lang="en-US" sz="1800">
                <a:cs typeface="Calibri"/>
              </a:rPr>
              <a:t>Simple reaction of CO2 and water</a:t>
            </a:r>
          </a:p>
          <a:p>
            <a:pPr lvl="1"/>
            <a:r>
              <a:rPr lang="en-US" sz="1600">
                <a:ea typeface="+mn-lt"/>
                <a:cs typeface="+mn-lt"/>
              </a:rPr>
              <a:t>CO</a:t>
            </a:r>
            <a:r>
              <a:rPr lang="en-US" sz="1600" baseline="-25000">
                <a:ea typeface="+mn-lt"/>
                <a:cs typeface="+mn-lt"/>
              </a:rPr>
              <a:t>2 </a:t>
            </a:r>
            <a:r>
              <a:rPr lang="en-US" sz="1600">
                <a:ea typeface="+mn-lt"/>
                <a:cs typeface="+mn-lt"/>
              </a:rPr>
              <a:t>+ H</a:t>
            </a:r>
            <a:r>
              <a:rPr lang="en-US" sz="1600" baseline="-25000">
                <a:ea typeface="+mn-lt"/>
                <a:cs typeface="+mn-lt"/>
              </a:rPr>
              <a:t>2</a:t>
            </a:r>
            <a:r>
              <a:rPr lang="en-US" sz="1600">
                <a:ea typeface="+mn-lt"/>
                <a:cs typeface="+mn-lt"/>
              </a:rPr>
              <a:t>O &lt;-&gt; H</a:t>
            </a:r>
            <a:r>
              <a:rPr lang="en-US" sz="1600" baseline="30000">
                <a:ea typeface="+mn-lt"/>
                <a:cs typeface="+mn-lt"/>
              </a:rPr>
              <a:t>+</a:t>
            </a:r>
            <a:r>
              <a:rPr lang="en-US" sz="1600">
                <a:ea typeface="+mn-lt"/>
                <a:cs typeface="+mn-lt"/>
              </a:rPr>
              <a:t> + HCO</a:t>
            </a:r>
            <a:r>
              <a:rPr lang="en-US" sz="1600" baseline="-25000">
                <a:ea typeface="+mn-lt"/>
                <a:cs typeface="+mn-lt"/>
              </a:rPr>
              <a:t>3</a:t>
            </a:r>
            <a:r>
              <a:rPr lang="en-US" sz="1600" baseline="30000">
                <a:ea typeface="+mn-lt"/>
                <a:cs typeface="+mn-lt"/>
              </a:rPr>
              <a:t>–</a:t>
            </a:r>
            <a:endParaRPr lang="en-US" sz="1600">
              <a:cs typeface="Calibri"/>
            </a:endParaRPr>
          </a:p>
          <a:p>
            <a:r>
              <a:rPr lang="en-US" sz="1800">
                <a:ea typeface="+mn-lt"/>
                <a:cs typeface="+mn-lt"/>
              </a:rPr>
              <a:t>The above reactions lower pH and carbonate ion concentration</a:t>
            </a:r>
          </a:p>
          <a:p>
            <a:r>
              <a:rPr lang="en-US" sz="1800">
                <a:cs typeface="Calibri"/>
              </a:rPr>
              <a:t>Total alkalinity is increased during dissolution of calcium carbonate </a:t>
            </a:r>
          </a:p>
          <a:p>
            <a:pPr lvl="1"/>
            <a:r>
              <a:rPr lang="en-US" sz="1600">
                <a:ea typeface="+mn-lt"/>
                <a:cs typeface="+mn-lt"/>
              </a:rPr>
              <a:t>CaCO</a:t>
            </a:r>
            <a:r>
              <a:rPr lang="en-US" sz="1600" baseline="-25000">
                <a:ea typeface="+mn-lt"/>
                <a:cs typeface="+mn-lt"/>
              </a:rPr>
              <a:t>3</a:t>
            </a:r>
            <a:r>
              <a:rPr lang="en-US" sz="1600">
                <a:ea typeface="+mn-lt"/>
                <a:cs typeface="+mn-lt"/>
              </a:rPr>
              <a:t> </a:t>
            </a:r>
            <a:r>
              <a:rPr lang="en-US" sz="1600" i="1">
                <a:ea typeface="+mn-lt"/>
                <a:cs typeface="+mn-lt"/>
              </a:rPr>
              <a:t>(s)</a:t>
            </a:r>
            <a:r>
              <a:rPr lang="en-US" sz="1600">
                <a:ea typeface="+mn-lt"/>
                <a:cs typeface="+mn-lt"/>
              </a:rPr>
              <a:t> &lt;-&gt;  Ca</a:t>
            </a:r>
            <a:r>
              <a:rPr lang="en-US" sz="1600" baseline="30000">
                <a:ea typeface="+mn-lt"/>
                <a:cs typeface="+mn-lt"/>
              </a:rPr>
              <a:t>2+</a:t>
            </a:r>
            <a:r>
              <a:rPr lang="en-US" sz="1600">
                <a:ea typeface="+mn-lt"/>
                <a:cs typeface="+mn-lt"/>
              </a:rPr>
              <a:t> + CO</a:t>
            </a:r>
            <a:r>
              <a:rPr lang="en-US" sz="1600" baseline="-25000">
                <a:ea typeface="+mn-lt"/>
                <a:cs typeface="+mn-lt"/>
              </a:rPr>
              <a:t>3</a:t>
            </a:r>
            <a:r>
              <a:rPr lang="en-US" sz="1600" baseline="30000">
                <a:ea typeface="+mn-lt"/>
                <a:cs typeface="+mn-lt"/>
              </a:rPr>
              <a:t>2-</a:t>
            </a:r>
            <a:endParaRPr lang="en-US" sz="1600">
              <a:cs typeface="Calibri"/>
            </a:endParaRPr>
          </a:p>
          <a:p>
            <a:pPr lvl="1" algn="ctr"/>
            <a:endParaRPr lang="en-US" sz="1300">
              <a:cs typeface="Calibri"/>
            </a:endParaRPr>
          </a:p>
          <a:p>
            <a:endParaRPr lang="en-US" sz="1700">
              <a:cs typeface="Calibri"/>
            </a:endParaRPr>
          </a:p>
          <a:p>
            <a:endParaRPr lang="en-US" sz="1700">
              <a:cs typeface="Calibri"/>
            </a:endParaRPr>
          </a:p>
        </p:txBody>
      </p:sp>
      <p:pic>
        <p:nvPicPr>
          <p:cNvPr id="5" name="Picture 5" descr="A picture containing sitting, small, little, orange&#10;&#10;Description generated with very high confidence">
            <a:extLst>
              <a:ext uri="{FF2B5EF4-FFF2-40B4-BE49-F238E27FC236}">
                <a16:creationId xmlns:a16="http://schemas.microsoft.com/office/drawing/2014/main" id="{3F2ABC39-6B65-4E76-9689-F2FD08E5A7FC}"/>
              </a:ext>
            </a:extLst>
          </p:cNvPr>
          <p:cNvPicPr>
            <a:picLocks noChangeAspect="1"/>
          </p:cNvPicPr>
          <p:nvPr/>
        </p:nvPicPr>
        <p:blipFill>
          <a:blip r:embed="rId2"/>
          <a:stretch>
            <a:fillRect/>
          </a:stretch>
        </p:blipFill>
        <p:spPr>
          <a:xfrm>
            <a:off x="4623133" y="416841"/>
            <a:ext cx="7065421" cy="2778620"/>
          </a:xfrm>
          <a:prstGeom prst="rect">
            <a:avLst/>
          </a:prstGeom>
        </p:spPr>
      </p:pic>
      <p:sp>
        <p:nvSpPr>
          <p:cNvPr id="4" name="Content Placeholder 2">
            <a:extLst>
              <a:ext uri="{FF2B5EF4-FFF2-40B4-BE49-F238E27FC236}">
                <a16:creationId xmlns:a16="http://schemas.microsoft.com/office/drawing/2014/main" id="{94C3F559-1215-4C0D-B3DF-420A0EAE920B}"/>
              </a:ext>
            </a:extLst>
          </p:cNvPr>
          <p:cNvSpPr>
            <a:spLocks noGrp="1"/>
          </p:cNvSpPr>
          <p:nvPr/>
        </p:nvSpPr>
        <p:spPr>
          <a:xfrm>
            <a:off x="126652" y="1926575"/>
            <a:ext cx="3864880" cy="4428136"/>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400" baseline="30000">
              <a:cs typeface="Calibri"/>
            </a:endParaRPr>
          </a:p>
          <a:p>
            <a:r>
              <a:rPr lang="en-US" sz="2000">
                <a:solidFill>
                  <a:schemeClr val="bg1"/>
                </a:solidFill>
                <a:ea typeface="+mn-lt"/>
                <a:cs typeface="+mn-lt"/>
              </a:rPr>
              <a:t>Total dissolved inorganic carbon (DIC) is the sum of carbon contained in H</a:t>
            </a:r>
            <a:r>
              <a:rPr lang="en-US" sz="2000" baseline="-25000">
                <a:solidFill>
                  <a:schemeClr val="bg1"/>
                </a:solidFill>
                <a:ea typeface="+mn-lt"/>
                <a:cs typeface="+mn-lt"/>
              </a:rPr>
              <a:t>2</a:t>
            </a:r>
            <a:r>
              <a:rPr lang="en-US" sz="2000">
                <a:solidFill>
                  <a:schemeClr val="bg1"/>
                </a:solidFill>
                <a:ea typeface="+mn-lt"/>
                <a:cs typeface="+mn-lt"/>
              </a:rPr>
              <a:t>CO</a:t>
            </a:r>
            <a:r>
              <a:rPr lang="en-US" sz="2000" baseline="-25000">
                <a:solidFill>
                  <a:schemeClr val="bg1"/>
                </a:solidFill>
                <a:ea typeface="+mn-lt"/>
                <a:cs typeface="+mn-lt"/>
              </a:rPr>
              <a:t>3</a:t>
            </a:r>
            <a:r>
              <a:rPr lang="en-US" sz="2000">
                <a:solidFill>
                  <a:schemeClr val="bg1"/>
                </a:solidFill>
                <a:ea typeface="+mn-lt"/>
                <a:cs typeface="+mn-lt"/>
              </a:rPr>
              <a:t>, HCO</a:t>
            </a:r>
            <a:r>
              <a:rPr lang="en-US" sz="2000" baseline="-25000">
                <a:solidFill>
                  <a:schemeClr val="bg1"/>
                </a:solidFill>
                <a:ea typeface="+mn-lt"/>
                <a:cs typeface="+mn-lt"/>
              </a:rPr>
              <a:t>3</a:t>
            </a:r>
            <a:r>
              <a:rPr lang="en-US" sz="2000" baseline="30000">
                <a:solidFill>
                  <a:schemeClr val="bg1"/>
                </a:solidFill>
                <a:ea typeface="+mn-lt"/>
                <a:cs typeface="+mn-lt"/>
              </a:rPr>
              <a:t>-</a:t>
            </a:r>
            <a:r>
              <a:rPr lang="en-US" sz="2000">
                <a:solidFill>
                  <a:schemeClr val="bg1"/>
                </a:solidFill>
                <a:ea typeface="+mn-lt"/>
                <a:cs typeface="+mn-lt"/>
              </a:rPr>
              <a:t>, and CO</a:t>
            </a:r>
            <a:r>
              <a:rPr lang="en-US" sz="2000" baseline="-25000">
                <a:solidFill>
                  <a:schemeClr val="bg1"/>
                </a:solidFill>
                <a:ea typeface="+mn-lt"/>
                <a:cs typeface="+mn-lt"/>
              </a:rPr>
              <a:t>3</a:t>
            </a:r>
            <a:r>
              <a:rPr lang="en-US" sz="2000">
                <a:solidFill>
                  <a:schemeClr val="bg1"/>
                </a:solidFill>
                <a:ea typeface="+mn-lt"/>
                <a:cs typeface="+mn-lt"/>
              </a:rPr>
              <a:t> </a:t>
            </a:r>
            <a:r>
              <a:rPr lang="en-US" sz="2000" baseline="30000">
                <a:solidFill>
                  <a:schemeClr val="bg1"/>
                </a:solidFill>
                <a:ea typeface="+mn-lt"/>
                <a:cs typeface="+mn-lt"/>
              </a:rPr>
              <a:t>2-</a:t>
            </a:r>
            <a:r>
              <a:rPr lang="en-US" sz="2000">
                <a:solidFill>
                  <a:schemeClr val="bg1"/>
                </a:solidFill>
                <a:ea typeface="+mn-lt"/>
                <a:cs typeface="+mn-lt"/>
              </a:rPr>
              <a:t> </a:t>
            </a:r>
            <a:endParaRPr lang="en-US" sz="2000">
              <a:solidFill>
                <a:schemeClr val="bg1"/>
              </a:solidFill>
              <a:cs typeface="Calibri"/>
            </a:endParaRPr>
          </a:p>
          <a:p>
            <a:r>
              <a:rPr lang="en-US" sz="2000">
                <a:solidFill>
                  <a:schemeClr val="bg1"/>
                </a:solidFill>
                <a:cs typeface="Calibri"/>
              </a:rPr>
              <a:t>Highly buffered system</a:t>
            </a:r>
          </a:p>
          <a:p>
            <a:pPr lvl="1"/>
            <a:r>
              <a:rPr lang="en-US" sz="1600">
                <a:solidFill>
                  <a:schemeClr val="bg1"/>
                </a:solidFill>
                <a:cs typeface="Calibri"/>
              </a:rPr>
              <a:t>Concentrations of H+ and OH – are much lower than equalibrated chemical species that control pH</a:t>
            </a:r>
          </a:p>
          <a:p>
            <a:r>
              <a:rPr lang="en-US" sz="2000">
                <a:solidFill>
                  <a:schemeClr val="bg1"/>
                </a:solidFill>
                <a:cs typeface="Calibri"/>
              </a:rPr>
              <a:t>Ocean alkalinity</a:t>
            </a:r>
          </a:p>
          <a:p>
            <a:pPr lvl="1"/>
            <a:r>
              <a:rPr lang="en-US" sz="1600">
                <a:solidFill>
                  <a:schemeClr val="bg1"/>
                </a:solidFill>
                <a:cs typeface="Calibri"/>
              </a:rPr>
              <a:t>Amount of strong acid required for sea water to contain equal concentrations of bicarbonate ion and carbonic acid</a:t>
            </a:r>
          </a:p>
        </p:txBody>
      </p:sp>
    </p:spTree>
    <p:extLst>
      <p:ext uri="{BB962C8B-B14F-4D97-AF65-F5344CB8AC3E}">
        <p14:creationId xmlns:p14="http://schemas.microsoft.com/office/powerpoint/2010/main" val="25386423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84B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A close up of a map&#10;&#10;Description generated with very high confidence">
            <a:extLst>
              <a:ext uri="{FF2B5EF4-FFF2-40B4-BE49-F238E27FC236}">
                <a16:creationId xmlns:a16="http://schemas.microsoft.com/office/drawing/2014/main" id="{6BAA7B41-0542-435F-9E9F-51023DCE1465}"/>
              </a:ext>
            </a:extLst>
          </p:cNvPr>
          <p:cNvPicPr>
            <a:picLocks noChangeAspect="1"/>
          </p:cNvPicPr>
          <p:nvPr/>
        </p:nvPicPr>
        <p:blipFill>
          <a:blip r:embed="rId2"/>
          <a:stretch>
            <a:fillRect/>
          </a:stretch>
        </p:blipFill>
        <p:spPr>
          <a:xfrm>
            <a:off x="643467" y="934466"/>
            <a:ext cx="10905066" cy="4989067"/>
          </a:xfrm>
          <a:prstGeom prst="rect">
            <a:avLst/>
          </a:prstGeom>
        </p:spPr>
      </p:pic>
    </p:spTree>
    <p:extLst>
      <p:ext uri="{BB962C8B-B14F-4D97-AF65-F5344CB8AC3E}">
        <p14:creationId xmlns:p14="http://schemas.microsoft.com/office/powerpoint/2010/main" val="27585901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4038CB10-1F5C-4D54-9DF7-12586DE5B0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E5D6B">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AB85D6B-3D4D-4CCF-8353-43BA4FAA3C71}"/>
              </a:ext>
            </a:extLst>
          </p:cNvPr>
          <p:cNvSpPr>
            <a:spLocks noGrp="1"/>
          </p:cNvSpPr>
          <p:nvPr>
            <p:ph type="title"/>
          </p:nvPr>
        </p:nvSpPr>
        <p:spPr>
          <a:xfrm>
            <a:off x="524256" y="4767072"/>
            <a:ext cx="6594189" cy="1625210"/>
          </a:xfrm>
        </p:spPr>
        <p:txBody>
          <a:bodyPr>
            <a:normAutofit/>
          </a:bodyPr>
          <a:lstStyle/>
          <a:p>
            <a:pPr algn="ctr"/>
            <a:r>
              <a:rPr lang="en-US">
                <a:solidFill>
                  <a:srgbClr val="FFFFFF"/>
                </a:solidFill>
                <a:cs typeface="Calibri Light"/>
              </a:rPr>
              <a:t>Relationship Between Ocean and Atmosphere</a:t>
            </a:r>
          </a:p>
        </p:txBody>
      </p:sp>
      <p:pic>
        <p:nvPicPr>
          <p:cNvPr id="12" name="Picture 12" descr="A close up of a sign&#10;&#10;Description generated with high confidence">
            <a:extLst>
              <a:ext uri="{FF2B5EF4-FFF2-40B4-BE49-F238E27FC236}">
                <a16:creationId xmlns:a16="http://schemas.microsoft.com/office/drawing/2014/main" id="{D3E9E72F-61C1-4E92-9B94-37CC9FD0433E}"/>
              </a:ext>
            </a:extLst>
          </p:cNvPr>
          <p:cNvPicPr>
            <a:picLocks noChangeAspect="1"/>
          </p:cNvPicPr>
          <p:nvPr/>
        </p:nvPicPr>
        <p:blipFill rotWithShape="1">
          <a:blip r:embed="rId2"/>
          <a:srcRect r="3337"/>
          <a:stretch/>
        </p:blipFill>
        <p:spPr>
          <a:xfrm>
            <a:off x="327547" y="321733"/>
            <a:ext cx="7058306" cy="4107392"/>
          </a:xfrm>
          <a:prstGeom prst="rect">
            <a:avLst/>
          </a:prstGeom>
        </p:spPr>
      </p:pic>
      <p:sp>
        <p:nvSpPr>
          <p:cNvPr id="32" name="Rectangle 31">
            <a:extLst>
              <a:ext uri="{FF2B5EF4-FFF2-40B4-BE49-F238E27FC236}">
                <a16:creationId xmlns:a16="http://schemas.microsoft.com/office/drawing/2014/main" id="{73ED6512-6858-4552-B699-9A97FE9A4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AB5F2092-AB0F-4AC7-9688-C921959E7F25}"/>
              </a:ext>
            </a:extLst>
          </p:cNvPr>
          <p:cNvSpPr>
            <a:spLocks noGrp="1"/>
          </p:cNvSpPr>
          <p:nvPr>
            <p:ph idx="1"/>
          </p:nvPr>
        </p:nvSpPr>
        <p:spPr>
          <a:xfrm>
            <a:off x="7815675" y="917725"/>
            <a:ext cx="3837784" cy="5229801"/>
          </a:xfrm>
        </p:spPr>
        <p:txBody>
          <a:bodyPr vert="horz" lIns="91440" tIns="45720" rIns="91440" bIns="45720" rtlCol="0" anchor="ctr">
            <a:normAutofit/>
          </a:bodyPr>
          <a:lstStyle/>
          <a:p>
            <a:r>
              <a:rPr lang="en-US" sz="1800">
                <a:solidFill>
                  <a:srgbClr val="FFFFFF"/>
                </a:solidFill>
                <a:ea typeface="+mn-lt"/>
                <a:cs typeface="+mn-lt"/>
              </a:rPr>
              <a:t>Exchange of atmospheric CO2 with ocean surface waters</a:t>
            </a:r>
          </a:p>
          <a:p>
            <a:pPr lvl="1"/>
            <a:r>
              <a:rPr lang="en-US" sz="1600">
                <a:solidFill>
                  <a:srgbClr val="FFFFFF"/>
                </a:solidFill>
                <a:ea typeface="+mn-lt"/>
                <a:cs typeface="+mn-lt"/>
              </a:rPr>
              <a:t>Generated by a disequilibrium between CO2 and carbonic acid in sea water, partial pressure of CO2 in the atmosphere, and air/sea diffusion rate of CO2</a:t>
            </a:r>
          </a:p>
          <a:p>
            <a:r>
              <a:rPr lang="en-US" sz="1800">
                <a:solidFill>
                  <a:srgbClr val="FFFFFF"/>
                </a:solidFill>
                <a:cs typeface="Calibri"/>
              </a:rPr>
              <a:t>Requires approximately one year for atmospheric and surface ocean CO2 to equilibrate </a:t>
            </a:r>
          </a:p>
          <a:p>
            <a:r>
              <a:rPr lang="en-US" sz="1800">
                <a:solidFill>
                  <a:srgbClr val="FFFFFF"/>
                </a:solidFill>
                <a:cs typeface="Calibri"/>
              </a:rPr>
              <a:t>Oceans are a critical atmospheric CO2 sink</a:t>
            </a:r>
          </a:p>
          <a:p>
            <a:pPr lvl="1"/>
            <a:r>
              <a:rPr lang="en-US" sz="1600">
                <a:solidFill>
                  <a:srgbClr val="FFFFFF"/>
                </a:solidFill>
                <a:cs typeface="Calibri"/>
              </a:rPr>
              <a:t>Uptake over the last 200 years is greater than 500 GtCO2</a:t>
            </a:r>
          </a:p>
          <a:p>
            <a:pPr lvl="1"/>
            <a:r>
              <a:rPr lang="en-US" sz="1600">
                <a:solidFill>
                  <a:srgbClr val="FFFFFF"/>
                </a:solidFill>
                <a:cs typeface="Calibri"/>
              </a:rPr>
              <a:t>Average between 1980 – 2000 was 7 GtCO2 per year</a:t>
            </a:r>
          </a:p>
          <a:p>
            <a:pPr marL="0" indent="0">
              <a:buNone/>
            </a:pPr>
            <a:endParaRPr lang="en-US" sz="1700">
              <a:solidFill>
                <a:srgbClr val="FFFFFF"/>
              </a:solidFill>
              <a:cs typeface="Calibri"/>
            </a:endParaRPr>
          </a:p>
          <a:p>
            <a:endParaRPr lang="en-US" sz="1700">
              <a:solidFill>
                <a:srgbClr val="FFFFFF"/>
              </a:solidFill>
              <a:cs typeface="Calibri"/>
            </a:endParaRPr>
          </a:p>
        </p:txBody>
      </p:sp>
    </p:spTree>
    <p:extLst>
      <p:ext uri="{BB962C8B-B14F-4D97-AF65-F5344CB8AC3E}">
        <p14:creationId xmlns:p14="http://schemas.microsoft.com/office/powerpoint/2010/main" val="24246189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04FF54-3B30-47EE-8BD3-B37CBF679011}"/>
              </a:ext>
            </a:extLst>
          </p:cNvPr>
          <p:cNvSpPr>
            <a:spLocks noGrp="1"/>
          </p:cNvSpPr>
          <p:nvPr>
            <p:ph type="title"/>
          </p:nvPr>
        </p:nvSpPr>
        <p:spPr>
          <a:xfrm>
            <a:off x="371326" y="250167"/>
            <a:ext cx="3978238" cy="1607060"/>
          </a:xfrm>
          <a:noFill/>
          <a:ln w="19050">
            <a:solidFill>
              <a:schemeClr val="tx1"/>
            </a:solidFill>
          </a:ln>
        </p:spPr>
        <p:txBody>
          <a:bodyPr wrap="square" anchor="ctr">
            <a:normAutofit/>
          </a:bodyPr>
          <a:lstStyle/>
          <a:p>
            <a:pPr algn="ctr"/>
            <a:r>
              <a:rPr lang="en-US" sz="2800">
                <a:cs typeface="Calibri Light"/>
              </a:rPr>
              <a:t>Changes in CO2 Over Geologic Time</a:t>
            </a:r>
          </a:p>
        </p:txBody>
      </p:sp>
      <p:sp>
        <p:nvSpPr>
          <p:cNvPr id="3" name="Content Placeholder 2">
            <a:extLst>
              <a:ext uri="{FF2B5EF4-FFF2-40B4-BE49-F238E27FC236}">
                <a16:creationId xmlns:a16="http://schemas.microsoft.com/office/drawing/2014/main" id="{35C02DB3-DB5A-47F4-BA7D-75C3C294A113}"/>
              </a:ext>
            </a:extLst>
          </p:cNvPr>
          <p:cNvSpPr>
            <a:spLocks noGrp="1"/>
          </p:cNvSpPr>
          <p:nvPr>
            <p:ph idx="1"/>
          </p:nvPr>
        </p:nvSpPr>
        <p:spPr>
          <a:xfrm>
            <a:off x="309121" y="2000451"/>
            <a:ext cx="4102646" cy="4659703"/>
          </a:xfrm>
        </p:spPr>
        <p:txBody>
          <a:bodyPr vert="horz" lIns="91440" tIns="45720" rIns="91440" bIns="45720" rtlCol="0" anchor="t">
            <a:noAutofit/>
          </a:bodyPr>
          <a:lstStyle/>
          <a:p>
            <a:r>
              <a:rPr lang="en-US" sz="1800">
                <a:cs typeface="Calibri"/>
              </a:rPr>
              <a:t>Cambrian CO2 levels reached a maximum of 5000 ppm </a:t>
            </a:r>
          </a:p>
          <a:p>
            <a:pPr lvl="1"/>
            <a:r>
              <a:rPr lang="en-US" sz="1800">
                <a:ea typeface="+mn-lt"/>
                <a:cs typeface="+mn-lt"/>
              </a:rPr>
              <a:t>Coral calcification only occurred because Ca concentrations were 3x as high as present day levels</a:t>
            </a:r>
            <a:endParaRPr lang="en-US" sz="1800">
              <a:cs typeface="Calibri"/>
            </a:endParaRPr>
          </a:p>
          <a:p>
            <a:r>
              <a:rPr lang="en-US" sz="1800">
                <a:cs typeface="Calibri"/>
              </a:rPr>
              <a:t>CO2 was a major factor in the Permian-Triassic mass extinction event</a:t>
            </a:r>
          </a:p>
          <a:p>
            <a:pPr lvl="1"/>
            <a:r>
              <a:rPr lang="en-US" sz="1800">
                <a:ea typeface="+mn-lt"/>
                <a:cs typeface="+mn-lt"/>
              </a:rPr>
              <a:t>High levels of CO2 have a corrosive effects on heavily calcified organisms</a:t>
            </a:r>
            <a:endParaRPr lang="en-US" sz="1800">
              <a:cs typeface="Calibri"/>
            </a:endParaRPr>
          </a:p>
          <a:p>
            <a:r>
              <a:rPr lang="en-US" sz="1800">
                <a:cs typeface="Calibri"/>
              </a:rPr>
              <a:t>Changes in carbonate mineral saturation states in surface ocean during glacial-interglacial fluctuations is negatively correlated to atmospheric CO2 based on the global distribution of calcifying organisms in the geologic record</a:t>
            </a:r>
          </a:p>
          <a:p>
            <a:pPr lvl="1"/>
            <a:endParaRPr lang="en-US" sz="1300">
              <a:cs typeface="Calibri"/>
            </a:endParaRPr>
          </a:p>
          <a:p>
            <a:endParaRPr lang="en-US" sz="1300">
              <a:cs typeface="Calibri"/>
            </a:endParaRPr>
          </a:p>
          <a:p>
            <a:pPr lvl="1"/>
            <a:endParaRPr lang="en-US" sz="1300">
              <a:cs typeface="Calibri"/>
            </a:endParaRPr>
          </a:p>
        </p:txBody>
      </p:sp>
      <p:pic>
        <p:nvPicPr>
          <p:cNvPr id="4" name="Picture 4" descr="A close up of a map&#10;&#10;Description generated with high confidence">
            <a:extLst>
              <a:ext uri="{FF2B5EF4-FFF2-40B4-BE49-F238E27FC236}">
                <a16:creationId xmlns:a16="http://schemas.microsoft.com/office/drawing/2014/main" id="{A419758A-5B6F-4287-934F-B53022F8CB59}"/>
              </a:ext>
            </a:extLst>
          </p:cNvPr>
          <p:cNvPicPr>
            <a:picLocks noChangeAspect="1"/>
          </p:cNvPicPr>
          <p:nvPr/>
        </p:nvPicPr>
        <p:blipFill>
          <a:blip r:embed="rId2"/>
          <a:stretch>
            <a:fillRect/>
          </a:stretch>
        </p:blipFill>
        <p:spPr>
          <a:xfrm>
            <a:off x="4745701" y="623528"/>
            <a:ext cx="7214931" cy="5411197"/>
          </a:xfrm>
          <a:prstGeom prst="rect">
            <a:avLst/>
          </a:prstGeom>
        </p:spPr>
      </p:pic>
      <p:sp>
        <p:nvSpPr>
          <p:cNvPr id="6" name="TextBox 5">
            <a:extLst>
              <a:ext uri="{FF2B5EF4-FFF2-40B4-BE49-F238E27FC236}">
                <a16:creationId xmlns:a16="http://schemas.microsoft.com/office/drawing/2014/main" id="{BB8DC6EC-D101-40B3-992E-9158EC7138C1}"/>
              </a:ext>
            </a:extLst>
          </p:cNvPr>
          <p:cNvSpPr txBox="1"/>
          <p:nvPr/>
        </p:nvSpPr>
        <p:spPr>
          <a:xfrm>
            <a:off x="8868747" y="6598297"/>
            <a:ext cx="3326364" cy="2386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hlinkClick r:id="rId3"/>
              </a:rPr>
              <a:t>http://www.biocab.org/carbon_dioxide_geological_timescale.html</a:t>
            </a:r>
            <a:endParaRPr lang="en-US" sz="900"/>
          </a:p>
        </p:txBody>
      </p:sp>
    </p:spTree>
    <p:extLst>
      <p:ext uri="{BB962C8B-B14F-4D97-AF65-F5344CB8AC3E}">
        <p14:creationId xmlns:p14="http://schemas.microsoft.com/office/powerpoint/2010/main" val="1086969649"/>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B775CD93-9DF2-48CB-9F57-1BCA9A46C7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448055"/>
            <a:ext cx="3414370" cy="3801257"/>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0434613B-7EED-4F38-B341-2D618FE56068}"/>
              </a:ext>
            </a:extLst>
          </p:cNvPr>
          <p:cNvSpPr>
            <a:spLocks noGrp="1"/>
          </p:cNvSpPr>
          <p:nvPr>
            <p:ph type="title"/>
          </p:nvPr>
        </p:nvSpPr>
        <p:spPr>
          <a:xfrm>
            <a:off x="777240" y="731519"/>
            <a:ext cx="2845191" cy="3237579"/>
          </a:xfrm>
        </p:spPr>
        <p:txBody>
          <a:bodyPr>
            <a:normAutofit/>
          </a:bodyPr>
          <a:lstStyle/>
          <a:p>
            <a:pPr algn="ctr"/>
            <a:r>
              <a:rPr lang="en-US" sz="3800">
                <a:solidFill>
                  <a:srgbClr val="FFFFFF"/>
                </a:solidFill>
                <a:cs typeface="Calibri Light"/>
              </a:rPr>
              <a:t>Humans and the Ocean</a:t>
            </a:r>
          </a:p>
        </p:txBody>
      </p:sp>
      <p:sp>
        <p:nvSpPr>
          <p:cNvPr id="6" name="Rectangle 9">
            <a:extLst>
              <a:ext uri="{FF2B5EF4-FFF2-40B4-BE49-F238E27FC236}">
                <a16:creationId xmlns:a16="http://schemas.microsoft.com/office/drawing/2014/main" id="{6166C6D1-23AC-49C4-BA07-238E4E9F8C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19227"/>
            <a:ext cx="3414369" cy="1979852"/>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Rectangle 11">
            <a:extLst>
              <a:ext uri="{FF2B5EF4-FFF2-40B4-BE49-F238E27FC236}">
                <a16:creationId xmlns:a16="http://schemas.microsoft.com/office/drawing/2014/main" id="{1C091803-41C2-48E0-9228-5148460C747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4603" y="448055"/>
            <a:ext cx="7688475" cy="595274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88F8487-0FED-4A28-AC0E-4EE503FC72C4}"/>
              </a:ext>
            </a:extLst>
          </p:cNvPr>
          <p:cNvSpPr>
            <a:spLocks noGrp="1"/>
          </p:cNvSpPr>
          <p:nvPr>
            <p:ph idx="1"/>
          </p:nvPr>
        </p:nvSpPr>
        <p:spPr>
          <a:xfrm>
            <a:off x="4379709" y="686862"/>
            <a:ext cx="7037591" cy="5475129"/>
          </a:xfrm>
        </p:spPr>
        <p:txBody>
          <a:bodyPr vert="horz" lIns="91440" tIns="45720" rIns="91440" bIns="45720" rtlCol="0" anchor="ctr">
            <a:normAutofit/>
          </a:bodyPr>
          <a:lstStyle/>
          <a:p>
            <a:r>
              <a:rPr lang="en-US" sz="2600">
                <a:ea typeface="+mn-lt"/>
                <a:cs typeface="+mn-lt"/>
              </a:rPr>
              <a:t>Average anthropogenic CO2 signature is detectable to approximately 1000 m depth; its scarcity in the deep ocean is due to the slow exchange between ocean surface and deep-sea waters</a:t>
            </a:r>
          </a:p>
          <a:p>
            <a:r>
              <a:rPr lang="en-US" sz="2600">
                <a:ea typeface="+mn-lt"/>
                <a:cs typeface="+mn-lt"/>
              </a:rPr>
              <a:t>Investigation of human injection of CO2 into sea water is limited to small-scale laboratory simulations and computer generated models.</a:t>
            </a:r>
          </a:p>
          <a:p>
            <a:r>
              <a:rPr lang="en-US" sz="2600">
                <a:ea typeface="+mn-lt"/>
                <a:cs typeface="+mn-lt"/>
              </a:rPr>
              <a:t>Large-scale</a:t>
            </a:r>
            <a:r>
              <a:rPr lang="en-US" sz="2600" i="1">
                <a:ea typeface="+mn-lt"/>
                <a:cs typeface="+mn-lt"/>
              </a:rPr>
              <a:t> </a:t>
            </a:r>
            <a:r>
              <a:rPr lang="en-US" sz="2600">
                <a:ea typeface="+mn-lt"/>
                <a:cs typeface="+mn-lt"/>
              </a:rPr>
              <a:t>experiments have not been carried out due to:</a:t>
            </a:r>
            <a:endParaRPr lang="en-US"/>
          </a:p>
          <a:p>
            <a:pPr lvl="1"/>
            <a:r>
              <a:rPr lang="en-US" sz="2600">
                <a:cs typeface="Calibri"/>
              </a:rPr>
              <a:t>International Environmental Regulations</a:t>
            </a:r>
          </a:p>
          <a:p>
            <a:pPr lvl="1"/>
            <a:r>
              <a:rPr lang="en-US" sz="2600">
                <a:cs typeface="Calibri"/>
              </a:rPr>
              <a:t>Compliance with International Marine Law</a:t>
            </a:r>
          </a:p>
          <a:p>
            <a:pPr lvl="1"/>
            <a:endParaRPr lang="en-US" sz="2600">
              <a:cs typeface="Calibri"/>
            </a:endParaRPr>
          </a:p>
          <a:p>
            <a:pPr marL="457200" lvl="1" indent="0">
              <a:buNone/>
            </a:pPr>
            <a:endParaRPr lang="en-US" sz="2600">
              <a:cs typeface="Calibri"/>
            </a:endParaRPr>
          </a:p>
        </p:txBody>
      </p:sp>
      <p:pic>
        <p:nvPicPr>
          <p:cNvPr id="4" name="Picture 8" descr="A screen shot of a computer&#10;&#10;Description generated with very high confidence">
            <a:extLst>
              <a:ext uri="{FF2B5EF4-FFF2-40B4-BE49-F238E27FC236}">
                <a16:creationId xmlns:a16="http://schemas.microsoft.com/office/drawing/2014/main" id="{395BBCCA-8A9F-4C51-9C03-8F946FC955ED}"/>
              </a:ext>
            </a:extLst>
          </p:cNvPr>
          <p:cNvPicPr>
            <a:picLocks noChangeAspect="1"/>
          </p:cNvPicPr>
          <p:nvPr/>
        </p:nvPicPr>
        <p:blipFill>
          <a:blip r:embed="rId2"/>
          <a:stretch>
            <a:fillRect/>
          </a:stretch>
        </p:blipFill>
        <p:spPr>
          <a:xfrm>
            <a:off x="525625" y="4483578"/>
            <a:ext cx="3303036" cy="1864131"/>
          </a:xfrm>
          <a:prstGeom prst="rect">
            <a:avLst/>
          </a:prstGeom>
        </p:spPr>
      </p:pic>
    </p:spTree>
    <p:extLst>
      <p:ext uri="{BB962C8B-B14F-4D97-AF65-F5344CB8AC3E}">
        <p14:creationId xmlns:p14="http://schemas.microsoft.com/office/powerpoint/2010/main" val="11252721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456E60">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2C0E231-2CFE-4468-873C-6F195CD1F41F}"/>
              </a:ext>
            </a:extLst>
          </p:cNvPr>
          <p:cNvSpPr>
            <a:spLocks noGrp="1"/>
          </p:cNvSpPr>
          <p:nvPr>
            <p:ph type="title"/>
          </p:nvPr>
        </p:nvSpPr>
        <p:spPr>
          <a:xfrm>
            <a:off x="328314" y="491260"/>
            <a:ext cx="7051388" cy="1625210"/>
          </a:xfrm>
        </p:spPr>
        <p:txBody>
          <a:bodyPr>
            <a:normAutofit/>
          </a:bodyPr>
          <a:lstStyle/>
          <a:p>
            <a:pPr algn="ctr"/>
            <a:r>
              <a:rPr lang="en-US" sz="4000">
                <a:solidFill>
                  <a:srgbClr val="FFFFFF"/>
                </a:solidFill>
                <a:cs typeface="Calibri Light"/>
              </a:rPr>
              <a:t>Different Forms of Injected CO2</a:t>
            </a:r>
          </a:p>
        </p:txBody>
      </p:sp>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AF1EA4FD-8132-4C0B-B44F-D5C669612882}"/>
              </a:ext>
            </a:extLst>
          </p:cNvPr>
          <p:cNvSpPr>
            <a:spLocks noGrp="1"/>
          </p:cNvSpPr>
          <p:nvPr>
            <p:ph idx="1"/>
          </p:nvPr>
        </p:nvSpPr>
        <p:spPr>
          <a:xfrm>
            <a:off x="7778948" y="634697"/>
            <a:ext cx="3860167" cy="5603475"/>
          </a:xfrm>
        </p:spPr>
        <p:txBody>
          <a:bodyPr vert="horz" lIns="91440" tIns="45720" rIns="91440" bIns="45720" rtlCol="0" anchor="ctr">
            <a:normAutofit/>
          </a:bodyPr>
          <a:lstStyle/>
          <a:p>
            <a:r>
              <a:rPr lang="en-US" sz="2000" b="1">
                <a:solidFill>
                  <a:srgbClr val="FFFFFF"/>
                </a:solidFill>
                <a:cs typeface="Calibri"/>
              </a:rPr>
              <a:t>Gas </a:t>
            </a:r>
            <a:r>
              <a:rPr lang="en-US" sz="2000">
                <a:solidFill>
                  <a:srgbClr val="FFFFFF"/>
                </a:solidFill>
                <a:cs typeface="Calibri"/>
              </a:rPr>
              <a:t>-</a:t>
            </a:r>
            <a:r>
              <a:rPr lang="en-US" sz="1800">
                <a:solidFill>
                  <a:srgbClr val="FFFFFF"/>
                </a:solidFill>
                <a:cs typeface="Calibri"/>
              </a:rPr>
              <a:t> released above 500m, less dense, would rise and dissolve, </a:t>
            </a:r>
            <a:r>
              <a:rPr lang="en-US" sz="1800">
                <a:solidFill>
                  <a:srgbClr val="FFFFFF"/>
                </a:solidFill>
                <a:ea typeface="+mn-lt"/>
                <a:cs typeface="+mn-lt"/>
              </a:rPr>
              <a:t>CO2 diffusers could produce gaseous CO2 bubbles that are small enough to dissolve completely before reaching the surface</a:t>
            </a:r>
          </a:p>
          <a:p>
            <a:r>
              <a:rPr lang="en-US" sz="2000" b="1">
                <a:solidFill>
                  <a:srgbClr val="FFFFFF"/>
                </a:solidFill>
                <a:cs typeface="Calibri"/>
              </a:rPr>
              <a:t>Liquid </a:t>
            </a:r>
            <a:r>
              <a:rPr lang="en-US" sz="2000">
                <a:solidFill>
                  <a:srgbClr val="FFFFFF"/>
                </a:solidFill>
                <a:cs typeface="Calibri"/>
              </a:rPr>
              <a:t>- </a:t>
            </a:r>
            <a:r>
              <a:rPr lang="en-US" sz="1800">
                <a:solidFill>
                  <a:srgbClr val="FFFFFF"/>
                </a:solidFill>
                <a:cs typeface="Calibri"/>
              </a:rPr>
              <a:t>between 2500m and 500m depth, would rise, at 500m becomes gas bubble</a:t>
            </a:r>
          </a:p>
          <a:p>
            <a:r>
              <a:rPr lang="en-US" sz="2000" b="1">
                <a:solidFill>
                  <a:srgbClr val="FFFFFF"/>
                </a:solidFill>
                <a:cs typeface="Calibri"/>
              </a:rPr>
              <a:t>Solid</a:t>
            </a:r>
            <a:r>
              <a:rPr lang="en-US" sz="2000">
                <a:solidFill>
                  <a:srgbClr val="FFFFFF"/>
                </a:solidFill>
                <a:cs typeface="Calibri"/>
              </a:rPr>
              <a:t> – </a:t>
            </a:r>
            <a:r>
              <a:rPr lang="en-US" sz="1800">
                <a:solidFill>
                  <a:srgbClr val="FFFFFF"/>
                </a:solidFill>
                <a:cs typeface="Calibri"/>
              </a:rPr>
              <a:t>below 3000m, tends to sink</a:t>
            </a:r>
          </a:p>
          <a:p>
            <a:r>
              <a:rPr lang="en-US" sz="2000" b="1">
                <a:solidFill>
                  <a:srgbClr val="FFFFFF"/>
                </a:solidFill>
                <a:cs typeface="Calibri"/>
              </a:rPr>
              <a:t>Hydrate  </a:t>
            </a:r>
            <a:r>
              <a:rPr lang="en-US" sz="2000">
                <a:solidFill>
                  <a:srgbClr val="FFFFFF"/>
                </a:solidFill>
                <a:cs typeface="Calibri"/>
              </a:rPr>
              <a:t>- </a:t>
            </a:r>
            <a:r>
              <a:rPr lang="en-US" sz="1800">
                <a:solidFill>
                  <a:srgbClr val="FFFFFF"/>
                </a:solidFill>
                <a:cs typeface="Calibri"/>
              </a:rPr>
              <a:t>can form below 400m depth, is</a:t>
            </a:r>
            <a:r>
              <a:rPr lang="en-US" sz="1800">
                <a:solidFill>
                  <a:srgbClr val="FFFFFF"/>
                </a:solidFill>
                <a:ea typeface="+mn-lt"/>
                <a:cs typeface="+mn-lt"/>
              </a:rPr>
              <a:t> a form of CO2 in which a cage of water molecules surrounds each molecule of CO2, would have to be made from pure solid to a "paste"</a:t>
            </a:r>
            <a:endParaRPr lang="en-US" sz="1800">
              <a:solidFill>
                <a:srgbClr val="FFFFFF"/>
              </a:solidFill>
              <a:cs typeface="Calibri"/>
            </a:endParaRPr>
          </a:p>
          <a:p>
            <a:endParaRPr lang="en-US" sz="1700">
              <a:solidFill>
                <a:srgbClr val="FFFFFF"/>
              </a:solidFill>
              <a:cs typeface="Calibri"/>
            </a:endParaRPr>
          </a:p>
        </p:txBody>
      </p:sp>
      <p:pic>
        <p:nvPicPr>
          <p:cNvPr id="5" name="Picture 5" descr="A picture containing text&#10;&#10;Description generated with very high confidence">
            <a:extLst>
              <a:ext uri="{FF2B5EF4-FFF2-40B4-BE49-F238E27FC236}">
                <a16:creationId xmlns:a16="http://schemas.microsoft.com/office/drawing/2014/main" id="{36EEAF3A-4F79-4A8D-8767-A49EC053F5BD}"/>
              </a:ext>
            </a:extLst>
          </p:cNvPr>
          <p:cNvPicPr>
            <a:picLocks noChangeAspect="1"/>
          </p:cNvPicPr>
          <p:nvPr/>
        </p:nvPicPr>
        <p:blipFill>
          <a:blip r:embed="rId2"/>
          <a:stretch>
            <a:fillRect/>
          </a:stretch>
        </p:blipFill>
        <p:spPr>
          <a:xfrm>
            <a:off x="564124" y="2354313"/>
            <a:ext cx="6455230" cy="4277683"/>
          </a:xfrm>
          <a:prstGeom prst="rect">
            <a:avLst/>
          </a:prstGeom>
        </p:spPr>
      </p:pic>
    </p:spTree>
    <p:extLst>
      <p:ext uri="{BB962C8B-B14F-4D97-AF65-F5344CB8AC3E}">
        <p14:creationId xmlns:p14="http://schemas.microsoft.com/office/powerpoint/2010/main" val="27056324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5B4A4D08D1718499BB4FBE6FE029BE6" ma:contentTypeVersion="11" ma:contentTypeDescription="Create a new document." ma:contentTypeScope="" ma:versionID="85ed3545a0950473d40c317f4e6474c2">
  <xsd:schema xmlns:xsd="http://www.w3.org/2001/XMLSchema" xmlns:xs="http://www.w3.org/2001/XMLSchema" xmlns:p="http://schemas.microsoft.com/office/2006/metadata/properties" xmlns:ns3="19f6d576-8689-4943-8958-3d5bfe81c7d2" xmlns:ns4="17e1f8c6-46e1-44be-8a05-8d8e57a32604" targetNamespace="http://schemas.microsoft.com/office/2006/metadata/properties" ma:root="true" ma:fieldsID="ea99ea1e4b67e499469426a3e77ee277" ns3:_="" ns4:_="">
    <xsd:import namespace="19f6d576-8689-4943-8958-3d5bfe81c7d2"/>
    <xsd:import namespace="17e1f8c6-46e1-44be-8a05-8d8e57a32604"/>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4:SharedWithUsers" minOccurs="0"/>
                <xsd:element ref="ns4:SharedWithDetails" minOccurs="0"/>
                <xsd:element ref="ns4:SharingHintHash"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9f6d576-8689-4943-8958-3d5bfe81c7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7e1f8c6-46e1-44be-8a05-8d8e57a32604"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1CCBDD0-00CF-460B-8326-FB59C990D6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9f6d576-8689-4943-8958-3d5bfe81c7d2"/>
    <ds:schemaRef ds:uri="17e1f8c6-46e1-44be-8a05-8d8e57a3260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2EBBD4D-DD34-43B5-A185-25D308872EA9}">
  <ds:schemaRefs>
    <ds:schemaRef ds:uri="http://purl.org/dc/terms/"/>
    <ds:schemaRef ds:uri="http://www.w3.org/XML/1998/namespace"/>
    <ds:schemaRef ds:uri="http://purl.org/dc/elements/1.1/"/>
    <ds:schemaRef ds:uri="http://schemas.microsoft.com/office/2006/metadata/properties"/>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17e1f8c6-46e1-44be-8a05-8d8e57a32604"/>
    <ds:schemaRef ds:uri="19f6d576-8689-4943-8958-3d5bfe81c7d2"/>
  </ds:schemaRefs>
</ds:datastoreItem>
</file>

<file path=customXml/itemProps3.xml><?xml version="1.0" encoding="utf-8"?>
<ds:datastoreItem xmlns:ds="http://schemas.openxmlformats.org/officeDocument/2006/customXml" ds:itemID="{6EC3B3A2-559A-4B6E-BB3F-714958F6F3E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1517</Words>
  <Application>Microsoft Office PowerPoint</Application>
  <PresentationFormat>Widescreen</PresentationFormat>
  <Paragraphs>115</Paragraphs>
  <Slides>24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Calibri</vt:lpstr>
      <vt:lpstr>Calibri Light</vt:lpstr>
      <vt:lpstr>Office Theme</vt:lpstr>
      <vt:lpstr>CO2 Ocean Storage</vt:lpstr>
      <vt:lpstr>Ocean Background</vt:lpstr>
      <vt:lpstr>Ocean Currents</vt:lpstr>
      <vt:lpstr>Ocean and CO2 Chemical Properties</vt:lpstr>
      <vt:lpstr>PowerPoint Presentation</vt:lpstr>
      <vt:lpstr>Relationship Between Ocean and Atmosphere</vt:lpstr>
      <vt:lpstr>Changes in CO2 Over Geologic Time</vt:lpstr>
      <vt:lpstr>Humans and the Ocean</vt:lpstr>
      <vt:lpstr>Different Forms of Injected CO2</vt:lpstr>
      <vt:lpstr>PowerPoint Presentation</vt:lpstr>
      <vt:lpstr>PowerPoint Presentation</vt:lpstr>
      <vt:lpstr>Selecting an Injection Site</vt:lpstr>
      <vt:lpstr>Effect of Injection Mode on pH</vt:lpstr>
      <vt:lpstr>Behavior of CO2 Lakes</vt:lpstr>
      <vt:lpstr>Near Field Monitoring</vt:lpstr>
      <vt:lpstr>Far Field Monitoring Methods</vt:lpstr>
      <vt:lpstr>Impacts of CO2 Lake Leakage</vt:lpstr>
      <vt:lpstr>Carbonation Process</vt:lpstr>
      <vt:lpstr>CO2 Storage and Carbonate Minerals</vt:lpstr>
      <vt:lpstr>Carbonate Neutralization Impacts</vt:lpstr>
      <vt:lpstr>Cost of CO2 Ocean Storage</vt:lpstr>
      <vt:lpstr>Knowledge Gaps</vt:lpstr>
      <vt:lpstr>Works Cited</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Ocean Storage</dc:title>
  <dc:creator>Erin</dc:creator>
  <cp:lastModifiedBy>Nelson Eby</cp:lastModifiedBy>
  <cp:revision>3</cp:revision>
  <dcterms:created xsi:type="dcterms:W3CDTF">2020-03-11T01:13:15Z</dcterms:created>
  <dcterms:modified xsi:type="dcterms:W3CDTF">2020-03-28T19:01:58Z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0x010100F5B4A4D08D1718499BB4FBE6FE029BE6</vt:lpwstr>
  </property>
</Properties>
</file>