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15"/>
  </p:notesMasterIdLst>
  <p:sldIdLst>
    <p:sldId id="256" r:id="rId2"/>
    <p:sldId id="268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18"/>
    <p:restoredTop sz="94656"/>
  </p:normalViewPr>
  <p:slideViewPr>
    <p:cSldViewPr snapToGrid="0">
      <p:cViewPr varScale="1">
        <p:scale>
          <a:sx n="97" d="100"/>
          <a:sy n="97" d="100"/>
        </p:scale>
        <p:origin x="24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1f662f18c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1f662f18c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1f662f18c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1f662f18c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1f432a09d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1f432a09d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1f662f1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1f662f1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1f432a09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1f432a09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1f662f18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1f662f18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1f432a09d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1f432a09d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1f432a09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1f432a09d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1f662f18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1f662f18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1f662f18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1f662f18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B7C2-A5F7-904F-AF26-49EEF49C050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6390786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B7C2-A5F7-904F-AF26-49EEF49C050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9726266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B7C2-A5F7-904F-AF26-49EEF49C050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0333495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754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B7C2-A5F7-904F-AF26-49EEF49C050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9987491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B7C2-A5F7-904F-AF26-49EEF49C050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4188950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B7C2-A5F7-904F-AF26-49EEF49C050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5233381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B7C2-A5F7-904F-AF26-49EEF49C050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8040825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B7C2-A5F7-904F-AF26-49EEF49C050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1055726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B7C2-A5F7-904F-AF26-49EEF49C050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51099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B7C2-A5F7-904F-AF26-49EEF49C050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2105139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B7C2-A5F7-904F-AF26-49EEF49C050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7972867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5B7C2-A5F7-904F-AF26-49EEF49C050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4695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cc.ch/site/assets/uploads/2018/03/srccs_chapter8-1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globalchange.mit.edu/publication/1457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68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70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3309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72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413971"/>
            <a:ext cx="8249304" cy="34639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143000" y="970003"/>
            <a:ext cx="6858000" cy="2455944"/>
          </a:xfrm>
          <a:prstGeom prst="rect">
            <a:avLst/>
          </a:prstGeom>
        </p:spPr>
        <p:txBody>
          <a:bodyPr spcFirstLastPara="1" lIns="91425" tIns="91425" rIns="91425" bIns="91425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Cost and Economic Potential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143000" y="4135539"/>
            <a:ext cx="6858000" cy="488932"/>
          </a:xfrm>
          <a:prstGeom prst="rect">
            <a:avLst/>
          </a:prstGeom>
        </p:spPr>
        <p:txBody>
          <a:bodyPr spcFirstLastPara="1" lIns="91425" tIns="91425" rIns="91425" bIns="91425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500"/>
              <a:t>Maggie Hensel</a:t>
            </a:r>
          </a:p>
        </p:txBody>
      </p:sp>
      <p:cxnSp>
        <p:nvCxnSpPr>
          <p:cNvPr id="90" name="Straight Connector 74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4766031"/>
            <a:ext cx="8250174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7" name="Rectangle 116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912447"/>
            <a:ext cx="548639" cy="505095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460465"/>
            <a:ext cx="8180615" cy="1420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782723" y="607423"/>
            <a:ext cx="7457037" cy="116586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Conclusions</a:t>
            </a:r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783771" y="1901735"/>
            <a:ext cx="7455989" cy="2833352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fontScale="92500" lnSpcReduction="20000"/>
          </a:bodyPr>
          <a:lstStyle/>
          <a:p>
            <a:pPr marL="457200" lvl="0" indent="-228600" defTabSz="9144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800" dirty="0"/>
              <a:t>Without proper policies in place CCS will not be deployed </a:t>
            </a:r>
          </a:p>
          <a:p>
            <a:pPr marL="457200" lvl="0" indent="-228600" defTabSz="9144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800" dirty="0"/>
              <a:t>The market for CCS not only depends on policies, but also the energy mix</a:t>
            </a:r>
          </a:p>
          <a:p>
            <a:pPr marL="457200" lvl="0" indent="-228600" defTabSz="9144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800" dirty="0"/>
              <a:t>There are still many unknowns about CCS deployment and cost of different technologies </a:t>
            </a:r>
          </a:p>
          <a:p>
            <a:pPr marL="457200" lvl="0" indent="-228600" defTabSz="9144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800" dirty="0"/>
              <a:t>Recommendations include that policymakers should focus on reducing CO</a:t>
            </a:r>
            <a:r>
              <a:rPr lang="en-US" sz="1800" baseline="-25000" dirty="0"/>
              <a:t>2</a:t>
            </a:r>
            <a:r>
              <a:rPr lang="en-US" sz="1800" dirty="0"/>
              <a:t> emissions, instead of technologies, which will allow the market to determine the energy mix</a:t>
            </a:r>
          </a:p>
        </p:txBody>
      </p:sp>
      <p:cxnSp>
        <p:nvCxnSpPr>
          <p:cNvPr id="131" name="Straight Connector 12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4863984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" name="Rectangle 121">
            <a:extLst>
              <a:ext uri="{FF2B5EF4-FFF2-40B4-BE49-F238E27FC236}">
                <a16:creationId xmlns:a16="http://schemas.microsoft.com/office/drawing/2014/main" id="{0E42565C-E3CC-4EF0-8093-88FCC788A3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952744" y="2526955"/>
            <a:ext cx="24003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780856" y="780353"/>
            <a:ext cx="5143502" cy="3582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0935" y="643339"/>
            <a:ext cx="6020510" cy="39066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Google Shape;117;p22"/>
          <p:cNvSpPr txBox="1">
            <a:spLocks noGrp="1"/>
          </p:cNvSpPr>
          <p:nvPr>
            <p:ph type="ctrTitle"/>
          </p:nvPr>
        </p:nvSpPr>
        <p:spPr>
          <a:xfrm>
            <a:off x="659715" y="1103513"/>
            <a:ext cx="5331683" cy="3012466"/>
          </a:xfrm>
          <a:prstGeom prst="rect">
            <a:avLst/>
          </a:prstGeom>
        </p:spPr>
        <p:txBody>
          <a:bodyPr spcFirstLastPara="1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/>
              <a:t>What are your thoughts on the recommendation of imposing emissions reductions and allowing the market to figure out the best way to meet those requirements?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143007" y="2524594"/>
            <a:ext cx="24003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5" name="Rectangle 164">
            <a:extLst>
              <a:ext uri="{FF2B5EF4-FFF2-40B4-BE49-F238E27FC236}">
                <a16:creationId xmlns:a16="http://schemas.microsoft.com/office/drawing/2014/main" id="{0E42565C-E3CC-4EF0-8093-88FCC788A3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952744" y="2526955"/>
            <a:ext cx="24003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780856" y="780353"/>
            <a:ext cx="5143502" cy="3582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0935" y="643339"/>
            <a:ext cx="6020510" cy="39066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Google Shape;122;p23"/>
          <p:cNvSpPr txBox="1">
            <a:spLocks noGrp="1"/>
          </p:cNvSpPr>
          <p:nvPr>
            <p:ph type="ctrTitle"/>
          </p:nvPr>
        </p:nvSpPr>
        <p:spPr>
          <a:xfrm>
            <a:off x="659715" y="1103513"/>
            <a:ext cx="5331683" cy="3012466"/>
          </a:xfrm>
          <a:prstGeom prst="rect">
            <a:avLst/>
          </a:prstGeom>
        </p:spPr>
        <p:txBody>
          <a:bodyPr spcFirstLastPara="1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dirty="0"/>
              <a:t>Do you think CCS will play a major role in carbon reductions? 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143007" y="2524594"/>
            <a:ext cx="24003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" name="Rectangle 132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725" y="1788826"/>
            <a:ext cx="430568" cy="1565847"/>
            <a:chOff x="209668" y="2857422"/>
            <a:chExt cx="463662" cy="2087796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473825"/>
            <a:ext cx="8333796" cy="43143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865213" y="929945"/>
            <a:ext cx="3006440" cy="351043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References</a:t>
            </a:r>
          </a:p>
        </p:txBody>
      </p:sp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4718942" y="929945"/>
            <a:ext cx="3728868" cy="351043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-457200" defTabSz="9144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highlight>
                  <a:schemeClr val="lt1"/>
                </a:highlight>
              </a:rPr>
              <a:t>Herzog, H et al. Cost and Economic Potential. IPCC Special Report on Carbon Dioxide Capture and Storage. </a:t>
            </a:r>
            <a:r>
              <a:rPr lang="en-US" sz="1100" u="sng" dirty="0">
                <a:highlight>
                  <a:schemeClr val="lt1"/>
                </a:highlight>
                <a:hlinkClick r:id="rId3"/>
              </a:rPr>
              <a:t>https://www.ipcc.ch/site/assets/uploads/2018/03/srccs_chapter8-1.pdf</a:t>
            </a:r>
            <a:r>
              <a:rPr lang="en-US" sz="1100" dirty="0">
                <a:highlight>
                  <a:schemeClr val="lt1"/>
                </a:highlight>
              </a:rPr>
              <a:t>. </a:t>
            </a:r>
          </a:p>
          <a:p>
            <a:pPr marL="0" lvl="0" indent="-457200" defTabSz="91440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highlight>
                <a:schemeClr val="lt1"/>
              </a:highlight>
            </a:endParaRPr>
          </a:p>
          <a:p>
            <a:pPr marL="0" lvl="0" indent="-457200" defTabSz="9144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highlight>
                  <a:schemeClr val="lt1"/>
                </a:highlight>
              </a:rPr>
              <a:t>Morris, J., </a:t>
            </a:r>
            <a:r>
              <a:rPr lang="en-US" sz="1100" dirty="0" err="1">
                <a:highlight>
                  <a:schemeClr val="lt1"/>
                </a:highlight>
              </a:rPr>
              <a:t>Paltsev</a:t>
            </a:r>
            <a:r>
              <a:rPr lang="en-US" sz="1100" dirty="0">
                <a:highlight>
                  <a:schemeClr val="lt1"/>
                </a:highlight>
              </a:rPr>
              <a:t>, S., &amp; Ku, A. Y. (2019). Impacts of China’s Emissions Trading Schemes on Deployment of Power Generation with Carbon Capture and Storage. </a:t>
            </a:r>
            <a:r>
              <a:rPr lang="en-US" sz="1100" i="1" dirty="0">
                <a:highlight>
                  <a:schemeClr val="lt1"/>
                </a:highlight>
              </a:rPr>
              <a:t>Energy Economics</a:t>
            </a:r>
            <a:r>
              <a:rPr lang="en-US" sz="1100" dirty="0">
                <a:highlight>
                  <a:schemeClr val="lt1"/>
                </a:highlight>
              </a:rPr>
              <a:t>, </a:t>
            </a:r>
            <a:r>
              <a:rPr lang="en-US" sz="1100" i="1" dirty="0">
                <a:highlight>
                  <a:schemeClr val="lt1"/>
                </a:highlight>
              </a:rPr>
              <a:t>81</a:t>
            </a:r>
            <a:r>
              <a:rPr lang="en-US" sz="1100" dirty="0">
                <a:highlight>
                  <a:schemeClr val="lt1"/>
                </a:highlight>
              </a:rPr>
              <a:t>, 848–858.</a:t>
            </a:r>
          </a:p>
          <a:p>
            <a:pPr marL="0" lvl="0" indent="-457200" defTabSz="91440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highlight>
                <a:schemeClr val="lt1"/>
              </a:highlight>
            </a:endParaRPr>
          </a:p>
          <a:p>
            <a:pPr marL="0" lvl="0" indent="-457200" defTabSz="9144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highlight>
                  <a:schemeClr val="lt1"/>
                </a:highlight>
              </a:rPr>
              <a:t>Paltsev</a:t>
            </a:r>
            <a:r>
              <a:rPr lang="en-US" sz="1100" dirty="0">
                <a:highlight>
                  <a:schemeClr val="lt1"/>
                </a:highlight>
              </a:rPr>
              <a:t>, S., et al. (2005). The MIT Emissions Prediction and Policy Analysis (EPPA) Model: Version 4, Report 125, MIT Joint Program on the Science and Policy of Global Change. MA, Cambridge </a:t>
            </a:r>
            <a:r>
              <a:rPr lang="en-US" sz="1100" dirty="0">
                <a:highlight>
                  <a:schemeClr val="lt1"/>
                </a:highlight>
                <a:hlinkClick r:id="rId4"/>
              </a:rPr>
              <a:t>http://globalchange.mit.edu/publication/14578</a:t>
            </a:r>
            <a:r>
              <a:rPr lang="en-US" sz="1100" dirty="0">
                <a:highlight>
                  <a:schemeClr val="lt1"/>
                </a:highlight>
              </a:rPr>
              <a:t>.</a:t>
            </a:r>
          </a:p>
          <a:p>
            <a:pPr marL="0" lvl="0" indent="-457200" defTabSz="91440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highlight>
                <a:schemeClr val="lt1"/>
              </a:highlight>
            </a:endParaRPr>
          </a:p>
          <a:p>
            <a:pPr marL="0" lvl="0" indent="-457200" defTabSz="9144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highlight>
                  <a:schemeClr val="lt1"/>
                </a:highlight>
              </a:rPr>
              <a:t>Størset</a:t>
            </a:r>
            <a:r>
              <a:rPr lang="en-US" sz="1100" dirty="0">
                <a:highlight>
                  <a:schemeClr val="lt1"/>
                </a:highlight>
              </a:rPr>
              <a:t>, S. </a:t>
            </a:r>
            <a:r>
              <a:rPr lang="en-US" sz="1100" dirty="0" err="1">
                <a:highlight>
                  <a:schemeClr val="lt1"/>
                </a:highlight>
              </a:rPr>
              <a:t>Ø</a:t>
            </a:r>
            <a:r>
              <a:rPr lang="en-US" sz="1100" dirty="0">
                <a:highlight>
                  <a:schemeClr val="lt1"/>
                </a:highlight>
              </a:rPr>
              <a:t>., et al. (2019). Profiting from CCS innovations: A study to measure potential value creation from CCS research and development. </a:t>
            </a:r>
            <a:r>
              <a:rPr lang="en-US" sz="1100" i="1" dirty="0">
                <a:highlight>
                  <a:schemeClr val="lt1"/>
                </a:highlight>
              </a:rPr>
              <a:t>International Journal of Greenhouse Gas Control</a:t>
            </a:r>
            <a:r>
              <a:rPr lang="en-US" sz="1100" dirty="0">
                <a:highlight>
                  <a:schemeClr val="lt1"/>
                </a:highlight>
              </a:rPr>
              <a:t>, </a:t>
            </a:r>
            <a:r>
              <a:rPr lang="en-US" sz="1100" i="1" dirty="0">
                <a:highlight>
                  <a:schemeClr val="lt1"/>
                </a:highlight>
              </a:rPr>
              <a:t>83</a:t>
            </a:r>
            <a:r>
              <a:rPr lang="en-US" sz="1100" dirty="0">
                <a:highlight>
                  <a:schemeClr val="lt1"/>
                </a:highlight>
              </a:rPr>
              <a:t>, 208–215. https://</a:t>
            </a:r>
            <a:r>
              <a:rPr lang="en-US" sz="1100" dirty="0" err="1">
                <a:highlight>
                  <a:schemeClr val="lt1"/>
                </a:highlight>
              </a:rPr>
              <a:t>doi-org.umasslowell.idm.oclc.org</a:t>
            </a:r>
            <a:r>
              <a:rPr lang="en-US" sz="1100" dirty="0">
                <a:highlight>
                  <a:schemeClr val="lt1"/>
                </a:highlight>
              </a:rPr>
              <a:t>/10.1016/j.ijggc.2019.02.015.</a:t>
            </a:r>
          </a:p>
          <a:p>
            <a:pPr marL="0" lvl="0" indent="-228600" defTabSz="914400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US" sz="1100" dirty="0">
              <a:highlight>
                <a:srgbClr val="F5F5F5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223477" y="1768"/>
            <a:ext cx="1407490" cy="1324506"/>
            <a:chOff x="-648769" y="2358"/>
            <a:chExt cx="1876653" cy="176600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052897" y="4525250"/>
            <a:ext cx="484026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77" y="4290831"/>
            <a:ext cx="1696473" cy="852668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F59571B9-EA53-CC41-B596-060FAE68F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276306" y="-880575"/>
            <a:ext cx="4367192" cy="6904650"/>
          </a:xfrm>
          <a:prstGeom prst="rect">
            <a:avLst/>
          </a:prstGeom>
          <a:ln>
            <a:noFill/>
          </a:ln>
        </p:spPr>
      </p:pic>
      <p:sp>
        <p:nvSpPr>
          <p:cNvPr id="17" name="Right Arrow 16">
            <a:extLst>
              <a:ext uri="{FF2B5EF4-FFF2-40B4-BE49-F238E27FC236}">
                <a16:creationId xmlns:a16="http://schemas.microsoft.com/office/drawing/2014/main" id="{F2D7387B-A24F-304E-8CBC-2FC170AFDEA1}"/>
              </a:ext>
            </a:extLst>
          </p:cNvPr>
          <p:cNvSpPr/>
          <p:nvPr/>
        </p:nvSpPr>
        <p:spPr>
          <a:xfrm>
            <a:off x="406942" y="1501785"/>
            <a:ext cx="600635" cy="20618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>
              <a:ln/>
              <a:solidFill>
                <a:schemeClr val="accent4"/>
              </a:solidFill>
            </a:endParaRP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5AA90819-0B9A-1449-A7F3-9755B9E1C631}"/>
              </a:ext>
            </a:extLst>
          </p:cNvPr>
          <p:cNvSpPr/>
          <p:nvPr/>
        </p:nvSpPr>
        <p:spPr>
          <a:xfrm>
            <a:off x="406941" y="2718510"/>
            <a:ext cx="600635" cy="20618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>
              <a:ln/>
              <a:solidFill>
                <a:schemeClr val="accent4"/>
              </a:solidFill>
            </a:endParaRP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53D4E49E-FC31-194D-9EE2-8A47B599A553}"/>
              </a:ext>
            </a:extLst>
          </p:cNvPr>
          <p:cNvSpPr/>
          <p:nvPr/>
        </p:nvSpPr>
        <p:spPr>
          <a:xfrm>
            <a:off x="406940" y="3736928"/>
            <a:ext cx="600635" cy="20618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2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442170" y="642135"/>
            <a:ext cx="3420438" cy="846051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000"/>
              <a:t>Avoided Costs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812613"/>
            <a:ext cx="266396" cy="505095"/>
            <a:chOff x="0" y="823811"/>
            <a:chExt cx="355196" cy="673460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1567926"/>
            <a:ext cx="3223260" cy="205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443039" y="1747878"/>
            <a:ext cx="3419569" cy="298468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457200" lvl="0" indent="-228600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500" dirty="0"/>
              <a:t>CO</a:t>
            </a:r>
            <a:r>
              <a:rPr lang="en-US" sz="1500" baseline="-25000" dirty="0"/>
              <a:t>2</a:t>
            </a:r>
            <a:r>
              <a:rPr lang="en-US" sz="1500" dirty="0"/>
              <a:t> captured ≠ CO</a:t>
            </a:r>
            <a:r>
              <a:rPr lang="en-US" sz="1500" baseline="-25000" dirty="0"/>
              <a:t>2</a:t>
            </a:r>
            <a:r>
              <a:rPr lang="en-US" sz="1500" dirty="0"/>
              <a:t> avoided</a:t>
            </a:r>
          </a:p>
          <a:p>
            <a:pPr marL="457200" lvl="0" indent="-228600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500" dirty="0"/>
              <a:t>CCS requires energy and creates new emissions</a:t>
            </a:r>
          </a:p>
          <a:p>
            <a:pPr marL="457200" lvl="0" indent="-228600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500" dirty="0"/>
              <a:t>Therefore, plant with CCS needs to be compared to the reference plant to calculate the avoided costs</a:t>
            </a:r>
          </a:p>
          <a:p>
            <a:pPr lvl="0" indent="-2286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Avoided costs = US$/tCO</a:t>
            </a:r>
            <a:r>
              <a:rPr lang="en-US" sz="1500" baseline="-25000" dirty="0"/>
              <a:t>2</a:t>
            </a:r>
            <a:r>
              <a:rPr lang="en-US" sz="1500" dirty="0"/>
              <a:t> avoided</a:t>
            </a:r>
          </a:p>
          <a:p>
            <a:pPr marL="0" lvl="0" indent="-228600" defTabSz="914400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85389"/>
            <a:ext cx="4507025" cy="43759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Google Shape;69;p15"/>
          <p:cNvSpPr txBox="1"/>
          <p:nvPr/>
        </p:nvSpPr>
        <p:spPr>
          <a:xfrm>
            <a:off x="4454473" y="4217179"/>
            <a:ext cx="4069057" cy="39444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00">
                <a:solidFill>
                  <a:srgbClr val="FFFFFF"/>
                </a:solidFill>
              </a:rPr>
              <a:t>Figure 8.2 (IPCC, SRCCS)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CC61B6C-6E87-FC47-92BC-6D2C616661D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36946" y="729097"/>
            <a:ext cx="4161846" cy="3394635"/>
            <a:chOff x="6050" y="343"/>
            <a:chExt cx="5046" cy="4493"/>
          </a:xfrm>
        </p:grpSpPr>
        <p:cxnSp>
          <p:nvCxnSpPr>
            <p:cNvPr id="15" name="Line 80">
              <a:extLst>
                <a:ext uri="{FF2B5EF4-FFF2-40B4-BE49-F238E27FC236}">
                  <a16:creationId xmlns:a16="http://schemas.microsoft.com/office/drawing/2014/main" id="{BD0A9702-2268-4044-9E27-D09051D8EC7A}"/>
                </a:ext>
              </a:extLst>
            </p:cNvPr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7733" y="502"/>
              <a:ext cx="0" cy="560"/>
            </a:xfrm>
            <a:prstGeom prst="line">
              <a:avLst/>
            </a:prstGeom>
            <a:noFill/>
            <a:ln w="1219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79">
              <a:extLst>
                <a:ext uri="{FF2B5EF4-FFF2-40B4-BE49-F238E27FC236}">
                  <a16:creationId xmlns:a16="http://schemas.microsoft.com/office/drawing/2014/main" id="{C9CCD101-964B-4A40-BE4C-41885504DD0D}"/>
                </a:ext>
              </a:extLst>
            </p:cNvPr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7733" y="1821"/>
              <a:ext cx="0" cy="1135"/>
            </a:xfrm>
            <a:prstGeom prst="line">
              <a:avLst/>
            </a:prstGeom>
            <a:noFill/>
            <a:ln w="1219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78">
              <a:extLst>
                <a:ext uri="{FF2B5EF4-FFF2-40B4-BE49-F238E27FC236}">
                  <a16:creationId xmlns:a16="http://schemas.microsoft.com/office/drawing/2014/main" id="{D136A2B9-626D-0745-8C38-125F87CFF1CC}"/>
                </a:ext>
              </a:extLst>
            </p:cNvPr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8538" y="502"/>
              <a:ext cx="0" cy="560"/>
            </a:xfrm>
            <a:prstGeom prst="line">
              <a:avLst/>
            </a:prstGeom>
            <a:noFill/>
            <a:ln w="1219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77">
              <a:extLst>
                <a:ext uri="{FF2B5EF4-FFF2-40B4-BE49-F238E27FC236}">
                  <a16:creationId xmlns:a16="http://schemas.microsoft.com/office/drawing/2014/main" id="{C15ED6C5-0E13-6147-84E3-0C456F10E946}"/>
                </a:ext>
              </a:extLst>
            </p:cNvPr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8538" y="1821"/>
              <a:ext cx="0" cy="100"/>
            </a:xfrm>
            <a:prstGeom prst="line">
              <a:avLst/>
            </a:prstGeom>
            <a:noFill/>
            <a:ln w="1219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76">
              <a:extLst>
                <a:ext uri="{FF2B5EF4-FFF2-40B4-BE49-F238E27FC236}">
                  <a16:creationId xmlns:a16="http://schemas.microsoft.com/office/drawing/2014/main" id="{107C8E23-9876-FF4C-B010-83A701F973EA}"/>
                </a:ext>
              </a:extLst>
            </p:cNvPr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9352" y="502"/>
              <a:ext cx="0" cy="560"/>
            </a:xfrm>
            <a:prstGeom prst="line">
              <a:avLst/>
            </a:prstGeom>
            <a:noFill/>
            <a:ln w="1219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75">
              <a:extLst>
                <a:ext uri="{FF2B5EF4-FFF2-40B4-BE49-F238E27FC236}">
                  <a16:creationId xmlns:a16="http://schemas.microsoft.com/office/drawing/2014/main" id="{82BB2B37-7971-A64F-95D0-C2729637FB62}"/>
                </a:ext>
              </a:extLst>
            </p:cNvPr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9352" y="1821"/>
              <a:ext cx="0" cy="494"/>
            </a:xfrm>
            <a:prstGeom prst="line">
              <a:avLst/>
            </a:prstGeom>
            <a:noFill/>
            <a:ln w="1219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9370E57-56B1-3D4C-960B-90BB04FDFFD4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6938" y="1061"/>
              <a:ext cx="2710" cy="760"/>
            </a:xfrm>
            <a:prstGeom prst="rect">
              <a:avLst/>
            </a:prstGeom>
            <a:solidFill>
              <a:srgbClr val="F299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2A02B5-A2CE-8542-A430-60FF75050E9B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6938" y="1061"/>
              <a:ext cx="2710" cy="760"/>
            </a:xfrm>
            <a:prstGeom prst="rect">
              <a:avLst/>
            </a:prstGeom>
            <a:noFill/>
            <a:ln w="12192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23" name="Line 72">
              <a:extLst>
                <a:ext uri="{FF2B5EF4-FFF2-40B4-BE49-F238E27FC236}">
                  <a16:creationId xmlns:a16="http://schemas.microsoft.com/office/drawing/2014/main" id="{3C122CC6-2C31-DB47-BA89-39F68751099D}"/>
                </a:ext>
              </a:extLst>
            </p:cNvPr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7733" y="3716"/>
              <a:ext cx="0" cy="574"/>
            </a:xfrm>
            <a:prstGeom prst="line">
              <a:avLst/>
            </a:prstGeom>
            <a:noFill/>
            <a:ln w="1219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71">
              <a:extLst>
                <a:ext uri="{FF2B5EF4-FFF2-40B4-BE49-F238E27FC236}">
                  <a16:creationId xmlns:a16="http://schemas.microsoft.com/office/drawing/2014/main" id="{57233156-B850-3C44-8511-E86A4163B9B1}"/>
                </a:ext>
              </a:extLst>
            </p:cNvPr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8538" y="2171"/>
              <a:ext cx="0" cy="785"/>
            </a:xfrm>
            <a:prstGeom prst="line">
              <a:avLst/>
            </a:prstGeom>
            <a:noFill/>
            <a:ln w="1219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Line 70">
              <a:extLst>
                <a:ext uri="{FF2B5EF4-FFF2-40B4-BE49-F238E27FC236}">
                  <a16:creationId xmlns:a16="http://schemas.microsoft.com/office/drawing/2014/main" id="{BD8437A7-241C-7D41-8CF6-AD6361B533D7}"/>
                </a:ext>
              </a:extLst>
            </p:cNvPr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8538" y="3716"/>
              <a:ext cx="0" cy="574"/>
            </a:xfrm>
            <a:prstGeom prst="line">
              <a:avLst/>
            </a:prstGeom>
            <a:noFill/>
            <a:ln w="1219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69">
              <a:extLst>
                <a:ext uri="{FF2B5EF4-FFF2-40B4-BE49-F238E27FC236}">
                  <a16:creationId xmlns:a16="http://schemas.microsoft.com/office/drawing/2014/main" id="{B5F740B8-4168-BE45-B30D-14C915DA9985}"/>
                </a:ext>
              </a:extLst>
            </p:cNvPr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9352" y="2566"/>
              <a:ext cx="0" cy="390"/>
            </a:xfrm>
            <a:prstGeom prst="line">
              <a:avLst/>
            </a:prstGeom>
            <a:noFill/>
            <a:ln w="1219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68">
              <a:extLst>
                <a:ext uri="{FF2B5EF4-FFF2-40B4-BE49-F238E27FC236}">
                  <a16:creationId xmlns:a16="http://schemas.microsoft.com/office/drawing/2014/main" id="{58B65B90-11A2-2F4E-8748-7F48FCA43067}"/>
                </a:ext>
              </a:extLst>
            </p:cNvPr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9352" y="3716"/>
              <a:ext cx="0" cy="574"/>
            </a:xfrm>
            <a:prstGeom prst="line">
              <a:avLst/>
            </a:prstGeom>
            <a:noFill/>
            <a:ln w="1219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Line 67">
              <a:extLst>
                <a:ext uri="{FF2B5EF4-FFF2-40B4-BE49-F238E27FC236}">
                  <a16:creationId xmlns:a16="http://schemas.microsoft.com/office/drawing/2014/main" id="{5BA3B9D2-122F-C74B-A4CD-5330B13CC584}"/>
                </a:ext>
              </a:extLst>
            </p:cNvPr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10157" y="1240"/>
              <a:ext cx="0" cy="1716"/>
            </a:xfrm>
            <a:prstGeom prst="line">
              <a:avLst/>
            </a:prstGeom>
            <a:noFill/>
            <a:ln w="1219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Line 66">
              <a:extLst>
                <a:ext uri="{FF2B5EF4-FFF2-40B4-BE49-F238E27FC236}">
                  <a16:creationId xmlns:a16="http://schemas.microsoft.com/office/drawing/2014/main" id="{BE45263C-F1F8-B048-86B4-1EA059C775E5}"/>
                </a:ext>
              </a:extLst>
            </p:cNvPr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10157" y="3716"/>
              <a:ext cx="0" cy="574"/>
            </a:xfrm>
            <a:prstGeom prst="line">
              <a:avLst/>
            </a:prstGeom>
            <a:noFill/>
            <a:ln w="1219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1E28CE7-FDBF-4344-8531-AF6D1765E6FF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7295" y="2956"/>
              <a:ext cx="3086" cy="760"/>
            </a:xfrm>
            <a:prstGeom prst="rect">
              <a:avLst/>
            </a:prstGeom>
            <a:solidFill>
              <a:srgbClr val="007A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A4CDB54-E809-A84B-A753-7D273EA0DB44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7183" y="2956"/>
              <a:ext cx="3199" cy="760"/>
            </a:xfrm>
            <a:prstGeom prst="rect">
              <a:avLst/>
            </a:prstGeom>
            <a:noFill/>
            <a:ln w="12192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9CFC1B3-96F1-1E47-84B7-D120F2FB029D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6938" y="2956"/>
              <a:ext cx="357" cy="760"/>
            </a:xfrm>
            <a:prstGeom prst="rect">
              <a:avLst/>
            </a:prstGeom>
            <a:solidFill>
              <a:srgbClr val="F299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2C4B741-2379-9042-9309-071D6DDEDB9D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6938" y="2956"/>
              <a:ext cx="357" cy="760"/>
            </a:xfrm>
            <a:prstGeom prst="rect">
              <a:avLst/>
            </a:prstGeom>
            <a:noFill/>
            <a:ln w="12192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34" name="Line 61">
              <a:extLst>
                <a:ext uri="{FF2B5EF4-FFF2-40B4-BE49-F238E27FC236}">
                  <a16:creationId xmlns:a16="http://schemas.microsoft.com/office/drawing/2014/main" id="{D0837E9B-6949-CA4D-8725-04EF36CDE84F}"/>
                </a:ext>
              </a:extLst>
            </p:cNvPr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10157" y="502"/>
              <a:ext cx="0" cy="53"/>
            </a:xfrm>
            <a:prstGeom prst="line">
              <a:avLst/>
            </a:prstGeom>
            <a:noFill/>
            <a:ln w="1219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41A085B-D5A1-0B45-89E2-09E542D4BDE1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6938" y="491"/>
              <a:ext cx="3962" cy="3799"/>
            </a:xfrm>
            <a:prstGeom prst="rect">
              <a:avLst/>
            </a:prstGeom>
            <a:noFill/>
            <a:ln w="12192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F055254-D2FD-194C-A124-024EF4A4CB20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0053" y="685"/>
              <a:ext cx="115" cy="115"/>
            </a:xfrm>
            <a:prstGeom prst="rect">
              <a:avLst/>
            </a:prstGeom>
            <a:solidFill>
              <a:srgbClr val="F299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8904DA0-8679-BB40-85D8-1C80D5FFFC72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0053" y="685"/>
              <a:ext cx="115" cy="115"/>
            </a:xfrm>
            <a:prstGeom prst="rect">
              <a:avLst/>
            </a:prstGeom>
            <a:noFill/>
            <a:ln w="12192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3AD76AD-5BC1-BA45-8637-E45ACBDBD8AA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0053" y="1031"/>
              <a:ext cx="115" cy="115"/>
            </a:xfrm>
            <a:prstGeom prst="rect">
              <a:avLst/>
            </a:prstGeom>
            <a:solidFill>
              <a:srgbClr val="007A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3717D52-C38E-B648-99C8-C580987A9170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0053" y="1031"/>
              <a:ext cx="115" cy="115"/>
            </a:xfrm>
            <a:prstGeom prst="rect">
              <a:avLst/>
            </a:prstGeom>
            <a:noFill/>
            <a:ln w="12192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8558F9A-0A42-4F47-A5F2-CA909D048A1A}"/>
                </a:ext>
              </a:extLst>
            </p:cNvPr>
            <p:cNvPicPr>
              <a:picLocks noChangeAspect="1" noEditPoint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8" y="696"/>
              <a:ext cx="49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DF94A34-CCBB-9842-8A96-EDD4EA31AB3A}"/>
                </a:ext>
              </a:extLst>
            </p:cNvPr>
            <p:cNvPicPr>
              <a:picLocks noChangeAspect="1" noEditPoint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9" y="1296"/>
              <a:ext cx="77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D05CDCC-C7A3-5345-ADE2-9C62DC1C0779}"/>
                </a:ext>
              </a:extLst>
            </p:cNvPr>
            <p:cNvPicPr>
              <a:picLocks noChangeAspect="1" noEditPoints="1" noChangeArrowheads="1" noChangeShapeType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2" y="3113"/>
              <a:ext cx="37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69B40CC-A753-5D41-97F6-3C3BFFECC33C}"/>
                </a:ext>
              </a:extLst>
            </p:cNvPr>
            <p:cNvPicPr>
              <a:picLocks noChangeAspect="1" noEditPoints="1" noChangeArrowheads="1" noChangeShapeType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" y="3321"/>
              <a:ext cx="29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393878CE-9AC6-214E-993A-D474F39440DD}"/>
                </a:ext>
              </a:extLst>
            </p:cNvPr>
            <p:cNvPicPr>
              <a:picLocks noChangeAspect="1" noEditPoints="1" noChangeArrowheads="1" noChangeShapeType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7" y="3318"/>
              <a:ext cx="347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E5396B49-1C71-CB41-BA0D-2624AA20BE14}"/>
                </a:ext>
              </a:extLst>
            </p:cNvPr>
            <p:cNvPicPr>
              <a:picLocks noChangeAspect="1" noEditPoints="1" noChangeArrowheads="1" noChangeShapeType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2" y="1025"/>
              <a:ext cx="615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05669C15-E15B-784B-BD2E-EF72CCEA5478}"/>
                </a:ext>
              </a:extLst>
            </p:cNvPr>
            <p:cNvPicPr>
              <a:picLocks noChangeAspect="1" noEditPoints="1" noChangeArrowheads="1" noChangeShapeType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4" y="1830"/>
              <a:ext cx="3106" cy="1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D9E4754B-55B1-EE4E-BD88-1F278FBF7C34}"/>
                </a:ext>
              </a:extLst>
            </p:cNvPr>
            <p:cNvPicPr>
              <a:picLocks noChangeAspect="1" noEditPoints="1" noChangeArrowheads="1" noChangeShapeType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4" y="4483"/>
              <a:ext cx="1823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60E9880-E6E2-8640-91F8-8BCDAC874107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6050" y="343"/>
              <a:ext cx="5046" cy="449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190252"/>
            <a:ext cx="1370728" cy="1032741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316609"/>
            <a:ext cx="484026" cy="48402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491355"/>
            <a:ext cx="515604" cy="5156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11062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4586625"/>
            <a:ext cx="1120884" cy="5568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D0D229F-FB21-0D40-9852-BF927F68C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067" y="482600"/>
            <a:ext cx="7081864" cy="4178299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4839857"/>
            <a:ext cx="611177" cy="303643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B2F24729-FC64-5647-A4A9-F3673AAE865D}"/>
              </a:ext>
            </a:extLst>
          </p:cNvPr>
          <p:cNvSpPr/>
          <p:nvPr/>
        </p:nvSpPr>
        <p:spPr>
          <a:xfrm>
            <a:off x="4304512" y="1696072"/>
            <a:ext cx="3240349" cy="390617"/>
          </a:xfrm>
          <a:prstGeom prst="frame">
            <a:avLst>
              <a:gd name="adj1" fmla="val 3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C92A5BAB-C9AF-A348-B20F-091A14F85480}"/>
              </a:ext>
            </a:extLst>
          </p:cNvPr>
          <p:cNvSpPr/>
          <p:nvPr/>
        </p:nvSpPr>
        <p:spPr>
          <a:xfrm>
            <a:off x="4304511" y="2861503"/>
            <a:ext cx="3240349" cy="195309"/>
          </a:xfrm>
          <a:prstGeom prst="frame">
            <a:avLst>
              <a:gd name="adj1" fmla="val 3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9FA969D3-EE2E-AA45-890C-9C8E0026879F}"/>
              </a:ext>
            </a:extLst>
          </p:cNvPr>
          <p:cNvSpPr/>
          <p:nvPr/>
        </p:nvSpPr>
        <p:spPr>
          <a:xfrm>
            <a:off x="4304511" y="4052362"/>
            <a:ext cx="3240349" cy="195309"/>
          </a:xfrm>
          <a:prstGeom prst="frame">
            <a:avLst>
              <a:gd name="adj1" fmla="val 3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34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8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442170" y="642135"/>
            <a:ext cx="3420438" cy="846051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000"/>
              <a:t>Economic Modeling</a:t>
            </a:r>
          </a:p>
        </p:txBody>
      </p:sp>
      <p:grpSp>
        <p:nvGrpSpPr>
          <p:cNvPr id="93" name="Group 8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812613"/>
            <a:ext cx="266396" cy="505095"/>
            <a:chOff x="0" y="823811"/>
            <a:chExt cx="355196" cy="673460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8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Rectangle 8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1567926"/>
            <a:ext cx="3223260" cy="205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443039" y="1747878"/>
            <a:ext cx="3419569" cy="298468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457200" lvl="0" indent="-228600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400" dirty="0"/>
              <a:t>Many different types of economic modeling</a:t>
            </a:r>
          </a:p>
          <a:p>
            <a:pPr marL="457200" lvl="0" indent="-228600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400" dirty="0"/>
              <a:t>Special Report on Emissions Scenarios (SRES)</a:t>
            </a:r>
          </a:p>
          <a:p>
            <a:pPr marL="457200" lvl="0" indent="-228600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400" dirty="0"/>
              <a:t>SRES show there is a wide range of futures possible for the world </a:t>
            </a:r>
          </a:p>
          <a:p>
            <a:pPr marL="457200" lvl="0" indent="-228600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400" dirty="0"/>
              <a:t>A1F1 (high economic growth, high carbon emissions)</a:t>
            </a:r>
          </a:p>
          <a:p>
            <a:pPr marL="0" lvl="0" indent="-228600" defTabSz="914400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85389"/>
            <a:ext cx="4507025" cy="43759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Google Shape;77;p16"/>
          <p:cNvSpPr txBox="1"/>
          <p:nvPr/>
        </p:nvSpPr>
        <p:spPr>
          <a:xfrm>
            <a:off x="4483341" y="4149539"/>
            <a:ext cx="4069057" cy="39444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rgbClr val="FFFFFF"/>
                </a:solidFill>
              </a:rPr>
              <a:t>Figure 8.3 (IPCC, SRCCS)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900">
              <a:solidFill>
                <a:srgbClr val="FFFFFF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2C1C178-2D8E-CC4F-A3EC-084A095A5E57}"/>
              </a:ext>
            </a:extLst>
          </p:cNvPr>
          <p:cNvGrpSpPr>
            <a:grpSpLocks noRot="1" noChangeAspect="1"/>
          </p:cNvGrpSpPr>
          <p:nvPr/>
        </p:nvGrpSpPr>
        <p:grpSpPr bwMode="auto">
          <a:xfrm>
            <a:off x="4412353" y="812613"/>
            <a:ext cx="4211032" cy="3188496"/>
            <a:chOff x="5" y="5"/>
            <a:chExt cx="10370" cy="704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F5AAD73-28D3-CD4B-B961-B25C4F1C782F}"/>
                </a:ext>
              </a:extLst>
            </p:cNvPr>
            <p:cNvPicPr>
              <a:picLocks noRot="1" noChangeAspect="1" noEditPoint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" y="249"/>
              <a:ext cx="9440" cy="6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E637AB3-3186-7746-9E13-A4243895976F}"/>
                </a:ext>
              </a:extLst>
            </p:cNvPr>
            <p:cNvSpPr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182" y="911"/>
              <a:ext cx="348" cy="52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AE02372-FAC7-D949-8A8A-480BD05699AE}"/>
                </a:ext>
              </a:extLst>
            </p:cNvPr>
            <p:cNvPicPr>
              <a:picLocks noRot="1" noChangeAspect="1" noEditPoint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" y="1063"/>
              <a:ext cx="173" cy="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6A2DEB5-9671-E448-80B0-BFDDA526365F}"/>
                </a:ext>
              </a:extLst>
            </p:cNvPr>
            <p:cNvSpPr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529" y="39"/>
              <a:ext cx="511" cy="65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153BA03-3638-F64B-8ACA-E6E1D4C4325A}"/>
                </a:ext>
              </a:extLst>
            </p:cNvPr>
            <p:cNvSpPr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548" y="264"/>
              <a:ext cx="42" cy="112"/>
            </a:xfrm>
            <a:custGeom>
              <a:avLst/>
              <a:gdLst>
                <a:gd name="T0" fmla="+- 0 590 548"/>
                <a:gd name="T1" fmla="*/ T0 w 42"/>
                <a:gd name="T2" fmla="+- 0 264 264"/>
                <a:gd name="T3" fmla="*/ 264 h 112"/>
                <a:gd name="T4" fmla="+- 0 578 548"/>
                <a:gd name="T5" fmla="*/ T4 w 42"/>
                <a:gd name="T6" fmla="+- 0 264 264"/>
                <a:gd name="T7" fmla="*/ 264 h 112"/>
                <a:gd name="T8" fmla="+- 0 576 548"/>
                <a:gd name="T9" fmla="*/ T8 w 42"/>
                <a:gd name="T10" fmla="+- 0 273 264"/>
                <a:gd name="T11" fmla="*/ 273 h 112"/>
                <a:gd name="T12" fmla="+- 0 574 548"/>
                <a:gd name="T13" fmla="*/ T12 w 42"/>
                <a:gd name="T14" fmla="+- 0 278 264"/>
                <a:gd name="T15" fmla="*/ 278 h 112"/>
                <a:gd name="T16" fmla="+- 0 566 548"/>
                <a:gd name="T17" fmla="*/ T16 w 42"/>
                <a:gd name="T18" fmla="+- 0 283 264"/>
                <a:gd name="T19" fmla="*/ 283 h 112"/>
                <a:gd name="T20" fmla="+- 0 558 548"/>
                <a:gd name="T21" fmla="*/ T20 w 42"/>
                <a:gd name="T22" fmla="+- 0 285 264"/>
                <a:gd name="T23" fmla="*/ 285 h 112"/>
                <a:gd name="T24" fmla="+- 0 548 548"/>
                <a:gd name="T25" fmla="*/ T24 w 42"/>
                <a:gd name="T26" fmla="+- 0 286 264"/>
                <a:gd name="T27" fmla="*/ 286 h 112"/>
                <a:gd name="T28" fmla="+- 0 548 548"/>
                <a:gd name="T29" fmla="*/ T28 w 42"/>
                <a:gd name="T30" fmla="+- 0 297 264"/>
                <a:gd name="T31" fmla="*/ 297 h 112"/>
                <a:gd name="T32" fmla="+- 0 575 548"/>
                <a:gd name="T33" fmla="*/ T32 w 42"/>
                <a:gd name="T34" fmla="+- 0 297 264"/>
                <a:gd name="T35" fmla="*/ 297 h 112"/>
                <a:gd name="T36" fmla="+- 0 575 548"/>
                <a:gd name="T37" fmla="*/ T36 w 42"/>
                <a:gd name="T38" fmla="+- 0 376 264"/>
                <a:gd name="T39" fmla="*/ 376 h 112"/>
                <a:gd name="T40" fmla="+- 0 590 548"/>
                <a:gd name="T41" fmla="*/ T40 w 42"/>
                <a:gd name="T42" fmla="+- 0 376 264"/>
                <a:gd name="T43" fmla="*/ 376 h 112"/>
                <a:gd name="T44" fmla="+- 0 590 548"/>
                <a:gd name="T45" fmla="*/ T44 w 42"/>
                <a:gd name="T46" fmla="+- 0 264 264"/>
                <a:gd name="T47" fmla="*/ 264 h 1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42" h="112">
                  <a:moveTo>
                    <a:pt x="42" y="0"/>
                  </a:moveTo>
                  <a:lnTo>
                    <a:pt x="30" y="0"/>
                  </a:lnTo>
                  <a:lnTo>
                    <a:pt x="28" y="9"/>
                  </a:lnTo>
                  <a:lnTo>
                    <a:pt x="26" y="14"/>
                  </a:lnTo>
                  <a:lnTo>
                    <a:pt x="18" y="19"/>
                  </a:lnTo>
                  <a:lnTo>
                    <a:pt x="10" y="21"/>
                  </a:lnTo>
                  <a:lnTo>
                    <a:pt x="0" y="22"/>
                  </a:lnTo>
                  <a:lnTo>
                    <a:pt x="0" y="33"/>
                  </a:lnTo>
                  <a:lnTo>
                    <a:pt x="27" y="33"/>
                  </a:lnTo>
                  <a:lnTo>
                    <a:pt x="27" y="112"/>
                  </a:lnTo>
                  <a:lnTo>
                    <a:pt x="42" y="11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E887B6D-97E3-8145-A462-8EAA5FF0840F}"/>
                </a:ext>
              </a:extLst>
            </p:cNvPr>
            <p:cNvPicPr>
              <a:picLocks noRot="1" noChangeAspect="1" noEditPoints="1" noChangeArrowheads="1" noChangeShapeType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" y="263"/>
              <a:ext cx="38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48F5DF6-243E-554B-81D0-D57E4F5DED05}"/>
                </a:ext>
              </a:extLst>
            </p:cNvPr>
            <p:cNvPicPr>
              <a:picLocks noRot="1" noChangeAspect="1" noEditPoints="1" noChangeArrowheads="1" noChangeShapeType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" y="883"/>
              <a:ext cx="38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8463348-3CD3-6F4F-9C50-756B42863791}"/>
                </a:ext>
              </a:extLst>
            </p:cNvPr>
            <p:cNvPicPr>
              <a:picLocks noRot="1" noChangeAspect="1" noEditPoints="1" noChangeArrowheads="1" noChangeShapeType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" y="1503"/>
              <a:ext cx="38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00320D8-159B-284B-BFD8-46F3CEAC156A}"/>
                </a:ext>
              </a:extLst>
            </p:cNvPr>
            <p:cNvPicPr>
              <a:picLocks noRot="1" noChangeAspect="1" noEditPoints="1" noChangeArrowheads="1" noChangeShapeType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" y="2123"/>
              <a:ext cx="38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DCBAC2A-D3D3-7A49-B476-08FF75B41F2A}"/>
                </a:ext>
              </a:extLst>
            </p:cNvPr>
            <p:cNvPicPr>
              <a:picLocks noRot="1" noChangeAspect="1" noEditPoints="1" noChangeArrowheads="1" noChangeShapeType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" y="2743"/>
              <a:ext cx="38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75E9830-E01B-D54A-AE71-29F6992FF9B9}"/>
                </a:ext>
              </a:extLst>
            </p:cNvPr>
            <p:cNvPicPr>
              <a:picLocks noRot="1" noChangeAspect="1" noEditPoints="1" noChangeArrowheads="1" noChangeShapeType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" y="3363"/>
              <a:ext cx="38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BA9FC42-ADA7-9941-9A37-C98C9C9CF3F3}"/>
                </a:ext>
              </a:extLst>
            </p:cNvPr>
            <p:cNvPicPr>
              <a:picLocks noRot="1" noChangeAspect="1" noEditPoints="1" noChangeArrowheads="1" noChangeShapeType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" y="3983"/>
              <a:ext cx="39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47DCBF5-4CFF-304F-AE21-BED6133DD123}"/>
                </a:ext>
              </a:extLst>
            </p:cNvPr>
            <p:cNvPicPr>
              <a:picLocks noRot="1" noChangeAspect="1" noEditPoints="1" noChangeArrowheads="1" noChangeShapeType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" y="4603"/>
              <a:ext cx="3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252777B-8F79-8D48-A2A3-BD8F4BED635D}"/>
                </a:ext>
              </a:extLst>
            </p:cNvPr>
            <p:cNvPicPr>
              <a:picLocks noRot="1" noChangeAspect="1" noEditPoints="1" noChangeArrowheads="1" noChangeShapeType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" y="5223"/>
              <a:ext cx="38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A9BABF77-9F0A-8941-9256-16689DD4EA7F}"/>
                </a:ext>
              </a:extLst>
            </p:cNvPr>
            <p:cNvSpPr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637" y="5844"/>
              <a:ext cx="42" cy="112"/>
            </a:xfrm>
            <a:custGeom>
              <a:avLst/>
              <a:gdLst>
                <a:gd name="T0" fmla="+- 0 679 637"/>
                <a:gd name="T1" fmla="*/ T0 w 42"/>
                <a:gd name="T2" fmla="+- 0 5844 5844"/>
                <a:gd name="T3" fmla="*/ 5844 h 112"/>
                <a:gd name="T4" fmla="+- 0 667 637"/>
                <a:gd name="T5" fmla="*/ T4 w 42"/>
                <a:gd name="T6" fmla="+- 0 5844 5844"/>
                <a:gd name="T7" fmla="*/ 5844 h 112"/>
                <a:gd name="T8" fmla="+- 0 665 637"/>
                <a:gd name="T9" fmla="*/ T8 w 42"/>
                <a:gd name="T10" fmla="+- 0 5853 5844"/>
                <a:gd name="T11" fmla="*/ 5853 h 112"/>
                <a:gd name="T12" fmla="+- 0 662 637"/>
                <a:gd name="T13" fmla="*/ T12 w 42"/>
                <a:gd name="T14" fmla="+- 0 5858 5844"/>
                <a:gd name="T15" fmla="*/ 5858 h 112"/>
                <a:gd name="T16" fmla="+- 0 654 637"/>
                <a:gd name="T17" fmla="*/ T16 w 42"/>
                <a:gd name="T18" fmla="+- 0 5863 5844"/>
                <a:gd name="T19" fmla="*/ 5863 h 112"/>
                <a:gd name="T20" fmla="+- 0 647 637"/>
                <a:gd name="T21" fmla="*/ T20 w 42"/>
                <a:gd name="T22" fmla="+- 0 5865 5844"/>
                <a:gd name="T23" fmla="*/ 5865 h 112"/>
                <a:gd name="T24" fmla="+- 0 637 637"/>
                <a:gd name="T25" fmla="*/ T24 w 42"/>
                <a:gd name="T26" fmla="+- 0 5866 5844"/>
                <a:gd name="T27" fmla="*/ 5866 h 112"/>
                <a:gd name="T28" fmla="+- 0 637 637"/>
                <a:gd name="T29" fmla="*/ T28 w 42"/>
                <a:gd name="T30" fmla="+- 0 5877 5844"/>
                <a:gd name="T31" fmla="*/ 5877 h 112"/>
                <a:gd name="T32" fmla="+- 0 664 637"/>
                <a:gd name="T33" fmla="*/ T32 w 42"/>
                <a:gd name="T34" fmla="+- 0 5877 5844"/>
                <a:gd name="T35" fmla="*/ 5877 h 112"/>
                <a:gd name="T36" fmla="+- 0 664 637"/>
                <a:gd name="T37" fmla="*/ T36 w 42"/>
                <a:gd name="T38" fmla="+- 0 5956 5844"/>
                <a:gd name="T39" fmla="*/ 5956 h 112"/>
                <a:gd name="T40" fmla="+- 0 679 637"/>
                <a:gd name="T41" fmla="*/ T40 w 42"/>
                <a:gd name="T42" fmla="+- 0 5956 5844"/>
                <a:gd name="T43" fmla="*/ 5956 h 112"/>
                <a:gd name="T44" fmla="+- 0 679 637"/>
                <a:gd name="T45" fmla="*/ T44 w 42"/>
                <a:gd name="T46" fmla="+- 0 5844 5844"/>
                <a:gd name="T47" fmla="*/ 5844 h 1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42" h="112">
                  <a:moveTo>
                    <a:pt x="42" y="0"/>
                  </a:moveTo>
                  <a:lnTo>
                    <a:pt x="30" y="0"/>
                  </a:lnTo>
                  <a:lnTo>
                    <a:pt x="28" y="9"/>
                  </a:lnTo>
                  <a:lnTo>
                    <a:pt x="25" y="14"/>
                  </a:lnTo>
                  <a:lnTo>
                    <a:pt x="17" y="19"/>
                  </a:lnTo>
                  <a:lnTo>
                    <a:pt x="10" y="21"/>
                  </a:lnTo>
                  <a:lnTo>
                    <a:pt x="0" y="22"/>
                  </a:lnTo>
                  <a:lnTo>
                    <a:pt x="0" y="33"/>
                  </a:lnTo>
                  <a:lnTo>
                    <a:pt x="27" y="33"/>
                  </a:lnTo>
                  <a:lnTo>
                    <a:pt x="27" y="112"/>
                  </a:lnTo>
                  <a:lnTo>
                    <a:pt x="42" y="11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C3F0E49-FA64-9E48-B3A0-DAFE637282D0}"/>
                </a:ext>
              </a:extLst>
            </p:cNvPr>
            <p:cNvPicPr>
              <a:picLocks noRot="1" noChangeAspect="1" noEditPoints="1" noChangeArrowheads="1" noChangeShapeType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" y="5843"/>
              <a:ext cx="29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AutoShape 27">
              <a:extLst>
                <a:ext uri="{FF2B5EF4-FFF2-40B4-BE49-F238E27FC236}">
                  <a16:creationId xmlns:a16="http://schemas.microsoft.com/office/drawing/2014/main" id="{F803A86C-3683-4A44-B923-DFA178F741F4}"/>
                </a:ext>
              </a:extLst>
            </p:cNvPr>
            <p:cNvSpPr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938" y="6463"/>
              <a:ext cx="78" cy="115"/>
            </a:xfrm>
            <a:custGeom>
              <a:avLst/>
              <a:gdLst>
                <a:gd name="T0" fmla="+- 0 991 938"/>
                <a:gd name="T1" fmla="*/ T0 w 78"/>
                <a:gd name="T2" fmla="+- 0 6464 6464"/>
                <a:gd name="T3" fmla="*/ 6464 h 115"/>
                <a:gd name="T4" fmla="+- 0 977 938"/>
                <a:gd name="T5" fmla="*/ T4 w 78"/>
                <a:gd name="T6" fmla="+- 0 6464 6464"/>
                <a:gd name="T7" fmla="*/ 6464 h 115"/>
                <a:gd name="T8" fmla="+- 0 966 938"/>
                <a:gd name="T9" fmla="*/ T8 w 78"/>
                <a:gd name="T10" fmla="+- 0 6465 6464"/>
                <a:gd name="T11" fmla="*/ 6465 h 115"/>
                <a:gd name="T12" fmla="+- 0 956 938"/>
                <a:gd name="T13" fmla="*/ T12 w 78"/>
                <a:gd name="T14" fmla="+- 0 6470 6464"/>
                <a:gd name="T15" fmla="*/ 6470 h 115"/>
                <a:gd name="T16" fmla="+- 0 949 938"/>
                <a:gd name="T17" fmla="*/ T16 w 78"/>
                <a:gd name="T18" fmla="+- 0 6478 6464"/>
                <a:gd name="T19" fmla="*/ 6478 h 115"/>
                <a:gd name="T20" fmla="+- 0 943 938"/>
                <a:gd name="T21" fmla="*/ T20 w 78"/>
                <a:gd name="T22" fmla="+- 0 6489 6464"/>
                <a:gd name="T23" fmla="*/ 6489 h 115"/>
                <a:gd name="T24" fmla="+- 0 940 938"/>
                <a:gd name="T25" fmla="*/ T24 w 78"/>
                <a:gd name="T26" fmla="+- 0 6498 6464"/>
                <a:gd name="T27" fmla="*/ 6498 h 115"/>
                <a:gd name="T28" fmla="+- 0 938 938"/>
                <a:gd name="T29" fmla="*/ T28 w 78"/>
                <a:gd name="T30" fmla="+- 0 6509 6464"/>
                <a:gd name="T31" fmla="*/ 6509 h 115"/>
                <a:gd name="T32" fmla="+- 0 938 938"/>
                <a:gd name="T33" fmla="*/ T32 w 78"/>
                <a:gd name="T34" fmla="+- 0 6522 6464"/>
                <a:gd name="T35" fmla="*/ 6522 h 115"/>
                <a:gd name="T36" fmla="+- 0 939 938"/>
                <a:gd name="T37" fmla="*/ T36 w 78"/>
                <a:gd name="T38" fmla="+- 0 6534 6464"/>
                <a:gd name="T39" fmla="*/ 6534 h 115"/>
                <a:gd name="T40" fmla="+- 0 940 938"/>
                <a:gd name="T41" fmla="*/ T40 w 78"/>
                <a:gd name="T42" fmla="+- 0 6544 6464"/>
                <a:gd name="T43" fmla="*/ 6544 h 115"/>
                <a:gd name="T44" fmla="+- 0 943 938"/>
                <a:gd name="T45" fmla="*/ T44 w 78"/>
                <a:gd name="T46" fmla="+- 0 6553 6464"/>
                <a:gd name="T47" fmla="*/ 6553 h 115"/>
                <a:gd name="T48" fmla="+- 0 947 938"/>
                <a:gd name="T49" fmla="*/ T48 w 78"/>
                <a:gd name="T50" fmla="+- 0 6561 6464"/>
                <a:gd name="T51" fmla="*/ 6561 h 115"/>
                <a:gd name="T52" fmla="+- 0 953 938"/>
                <a:gd name="T53" fmla="*/ T52 w 78"/>
                <a:gd name="T54" fmla="+- 0 6573 6464"/>
                <a:gd name="T55" fmla="*/ 6573 h 115"/>
                <a:gd name="T56" fmla="+- 0 963 938"/>
                <a:gd name="T57" fmla="*/ T56 w 78"/>
                <a:gd name="T58" fmla="+- 0 6579 6464"/>
                <a:gd name="T59" fmla="*/ 6579 h 115"/>
                <a:gd name="T60" fmla="+- 0 991 938"/>
                <a:gd name="T61" fmla="*/ T60 w 78"/>
                <a:gd name="T62" fmla="+- 0 6579 6464"/>
                <a:gd name="T63" fmla="*/ 6579 h 115"/>
                <a:gd name="T64" fmla="+- 0 1002 938"/>
                <a:gd name="T65" fmla="*/ T64 w 78"/>
                <a:gd name="T66" fmla="+- 0 6572 6464"/>
                <a:gd name="T67" fmla="*/ 6572 h 115"/>
                <a:gd name="T68" fmla="+- 0 1005 938"/>
                <a:gd name="T69" fmla="*/ T68 w 78"/>
                <a:gd name="T70" fmla="+- 0 6566 6464"/>
                <a:gd name="T71" fmla="*/ 6566 h 115"/>
                <a:gd name="T72" fmla="+- 0 967 938"/>
                <a:gd name="T73" fmla="*/ T72 w 78"/>
                <a:gd name="T74" fmla="+- 0 6566 6464"/>
                <a:gd name="T75" fmla="*/ 6566 h 115"/>
                <a:gd name="T76" fmla="+- 0 961 938"/>
                <a:gd name="T77" fmla="*/ T76 w 78"/>
                <a:gd name="T78" fmla="+- 0 6561 6464"/>
                <a:gd name="T79" fmla="*/ 6561 h 115"/>
                <a:gd name="T80" fmla="+- 0 955 938"/>
                <a:gd name="T81" fmla="*/ T80 w 78"/>
                <a:gd name="T82" fmla="+- 0 6543 6464"/>
                <a:gd name="T83" fmla="*/ 6543 h 115"/>
                <a:gd name="T84" fmla="+- 0 954 938"/>
                <a:gd name="T85" fmla="*/ T84 w 78"/>
                <a:gd name="T86" fmla="+- 0 6535 6464"/>
                <a:gd name="T87" fmla="*/ 6535 h 115"/>
                <a:gd name="T88" fmla="+- 0 954 938"/>
                <a:gd name="T89" fmla="*/ T88 w 78"/>
                <a:gd name="T90" fmla="+- 0 6508 6464"/>
                <a:gd name="T91" fmla="*/ 6508 h 115"/>
                <a:gd name="T92" fmla="+- 0 956 938"/>
                <a:gd name="T93" fmla="*/ T92 w 78"/>
                <a:gd name="T94" fmla="+- 0 6496 6464"/>
                <a:gd name="T95" fmla="*/ 6496 h 115"/>
                <a:gd name="T96" fmla="+- 0 963 938"/>
                <a:gd name="T97" fmla="*/ T96 w 78"/>
                <a:gd name="T98" fmla="+- 0 6481 6464"/>
                <a:gd name="T99" fmla="*/ 6481 h 115"/>
                <a:gd name="T100" fmla="+- 0 969 938"/>
                <a:gd name="T101" fmla="*/ T100 w 78"/>
                <a:gd name="T102" fmla="+- 0 6477 6464"/>
                <a:gd name="T103" fmla="*/ 6477 h 115"/>
                <a:gd name="T104" fmla="+- 0 1005 938"/>
                <a:gd name="T105" fmla="*/ T104 w 78"/>
                <a:gd name="T106" fmla="+- 0 6477 6464"/>
                <a:gd name="T107" fmla="*/ 6477 h 115"/>
                <a:gd name="T108" fmla="+- 0 1002 938"/>
                <a:gd name="T109" fmla="*/ T108 w 78"/>
                <a:gd name="T110" fmla="+- 0 6470 6464"/>
                <a:gd name="T111" fmla="*/ 6470 h 115"/>
                <a:gd name="T112" fmla="+- 0 991 938"/>
                <a:gd name="T113" fmla="*/ T112 w 78"/>
                <a:gd name="T114" fmla="+- 0 6464 6464"/>
                <a:gd name="T115" fmla="*/ 6464 h 115"/>
                <a:gd name="T116" fmla="+- 0 1005 938"/>
                <a:gd name="T117" fmla="*/ T116 w 78"/>
                <a:gd name="T118" fmla="+- 0 6477 6464"/>
                <a:gd name="T119" fmla="*/ 6477 h 115"/>
                <a:gd name="T120" fmla="+- 0 986 938"/>
                <a:gd name="T121" fmla="*/ T120 w 78"/>
                <a:gd name="T122" fmla="+- 0 6477 6464"/>
                <a:gd name="T123" fmla="*/ 6477 h 115"/>
                <a:gd name="T124" fmla="+- 0 992 938"/>
                <a:gd name="T125" fmla="*/ T124 w 78"/>
                <a:gd name="T126" fmla="+- 0 6481 6464"/>
                <a:gd name="T127" fmla="*/ 6481 h 115"/>
                <a:gd name="T128" fmla="+- 0 999 938"/>
                <a:gd name="T129" fmla="*/ T128 w 78"/>
                <a:gd name="T130" fmla="+- 0 6497 6464"/>
                <a:gd name="T131" fmla="*/ 6497 h 115"/>
                <a:gd name="T132" fmla="+- 0 1000 938"/>
                <a:gd name="T133" fmla="*/ T132 w 78"/>
                <a:gd name="T134" fmla="+- 0 6508 6464"/>
                <a:gd name="T135" fmla="*/ 6508 h 115"/>
                <a:gd name="T136" fmla="+- 0 1000 938"/>
                <a:gd name="T137" fmla="*/ T136 w 78"/>
                <a:gd name="T138" fmla="+- 0 6538 6464"/>
                <a:gd name="T139" fmla="*/ 6538 h 115"/>
                <a:gd name="T140" fmla="+- 0 998 938"/>
                <a:gd name="T141" fmla="*/ T140 w 78"/>
                <a:gd name="T142" fmla="+- 0 6550 6464"/>
                <a:gd name="T143" fmla="*/ 6550 h 115"/>
                <a:gd name="T144" fmla="+- 0 989 938"/>
                <a:gd name="T145" fmla="*/ T144 w 78"/>
                <a:gd name="T146" fmla="+- 0 6563 6464"/>
                <a:gd name="T147" fmla="*/ 6563 h 115"/>
                <a:gd name="T148" fmla="+- 0 984 938"/>
                <a:gd name="T149" fmla="*/ T148 w 78"/>
                <a:gd name="T150" fmla="+- 0 6566 6464"/>
                <a:gd name="T151" fmla="*/ 6566 h 115"/>
                <a:gd name="T152" fmla="+- 0 1005 938"/>
                <a:gd name="T153" fmla="*/ T152 w 78"/>
                <a:gd name="T154" fmla="+- 0 6566 6464"/>
                <a:gd name="T155" fmla="*/ 6566 h 115"/>
                <a:gd name="T156" fmla="+- 0 1013 938"/>
                <a:gd name="T157" fmla="*/ T156 w 78"/>
                <a:gd name="T158" fmla="+- 0 6547 6464"/>
                <a:gd name="T159" fmla="*/ 6547 h 115"/>
                <a:gd name="T160" fmla="+- 0 1016 938"/>
                <a:gd name="T161" fmla="*/ T160 w 78"/>
                <a:gd name="T162" fmla="+- 0 6535 6464"/>
                <a:gd name="T163" fmla="*/ 6535 h 115"/>
                <a:gd name="T164" fmla="+- 0 1016 938"/>
                <a:gd name="T165" fmla="*/ T164 w 78"/>
                <a:gd name="T166" fmla="+- 0 6504 6464"/>
                <a:gd name="T167" fmla="*/ 6504 h 115"/>
                <a:gd name="T168" fmla="+- 0 1013 938"/>
                <a:gd name="T169" fmla="*/ T168 w 78"/>
                <a:gd name="T170" fmla="+- 0 6491 6464"/>
                <a:gd name="T171" fmla="*/ 6491 h 115"/>
                <a:gd name="T172" fmla="+- 0 1005 938"/>
                <a:gd name="T173" fmla="*/ T172 w 78"/>
                <a:gd name="T174" fmla="+- 0 6477 6464"/>
                <a:gd name="T175" fmla="*/ 6477 h 1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</a:cxnLst>
              <a:rect l="0" t="0" r="r" b="b"/>
              <a:pathLst>
                <a:path w="78" h="115">
                  <a:moveTo>
                    <a:pt x="53" y="0"/>
                  </a:moveTo>
                  <a:lnTo>
                    <a:pt x="39" y="0"/>
                  </a:lnTo>
                  <a:lnTo>
                    <a:pt x="28" y="1"/>
                  </a:lnTo>
                  <a:lnTo>
                    <a:pt x="18" y="6"/>
                  </a:lnTo>
                  <a:lnTo>
                    <a:pt x="11" y="14"/>
                  </a:lnTo>
                  <a:lnTo>
                    <a:pt x="5" y="25"/>
                  </a:lnTo>
                  <a:lnTo>
                    <a:pt x="2" y="34"/>
                  </a:lnTo>
                  <a:lnTo>
                    <a:pt x="0" y="45"/>
                  </a:lnTo>
                  <a:lnTo>
                    <a:pt x="0" y="58"/>
                  </a:lnTo>
                  <a:lnTo>
                    <a:pt x="1" y="70"/>
                  </a:lnTo>
                  <a:lnTo>
                    <a:pt x="2" y="80"/>
                  </a:lnTo>
                  <a:lnTo>
                    <a:pt x="5" y="89"/>
                  </a:lnTo>
                  <a:lnTo>
                    <a:pt x="9" y="97"/>
                  </a:lnTo>
                  <a:lnTo>
                    <a:pt x="15" y="109"/>
                  </a:lnTo>
                  <a:lnTo>
                    <a:pt x="25" y="115"/>
                  </a:lnTo>
                  <a:lnTo>
                    <a:pt x="53" y="115"/>
                  </a:lnTo>
                  <a:lnTo>
                    <a:pt x="64" y="108"/>
                  </a:lnTo>
                  <a:lnTo>
                    <a:pt x="67" y="102"/>
                  </a:lnTo>
                  <a:lnTo>
                    <a:pt x="29" y="102"/>
                  </a:lnTo>
                  <a:lnTo>
                    <a:pt x="23" y="97"/>
                  </a:lnTo>
                  <a:lnTo>
                    <a:pt x="17" y="79"/>
                  </a:lnTo>
                  <a:lnTo>
                    <a:pt x="16" y="71"/>
                  </a:lnTo>
                  <a:lnTo>
                    <a:pt x="16" y="44"/>
                  </a:lnTo>
                  <a:lnTo>
                    <a:pt x="18" y="32"/>
                  </a:lnTo>
                  <a:lnTo>
                    <a:pt x="25" y="17"/>
                  </a:lnTo>
                  <a:lnTo>
                    <a:pt x="31" y="13"/>
                  </a:lnTo>
                  <a:lnTo>
                    <a:pt x="67" y="13"/>
                  </a:lnTo>
                  <a:lnTo>
                    <a:pt x="64" y="6"/>
                  </a:lnTo>
                  <a:lnTo>
                    <a:pt x="53" y="0"/>
                  </a:lnTo>
                  <a:close/>
                  <a:moveTo>
                    <a:pt x="67" y="13"/>
                  </a:moveTo>
                  <a:lnTo>
                    <a:pt x="48" y="13"/>
                  </a:lnTo>
                  <a:lnTo>
                    <a:pt x="54" y="17"/>
                  </a:lnTo>
                  <a:lnTo>
                    <a:pt x="61" y="33"/>
                  </a:lnTo>
                  <a:lnTo>
                    <a:pt x="62" y="44"/>
                  </a:lnTo>
                  <a:lnTo>
                    <a:pt x="62" y="74"/>
                  </a:lnTo>
                  <a:lnTo>
                    <a:pt x="60" y="86"/>
                  </a:lnTo>
                  <a:lnTo>
                    <a:pt x="51" y="99"/>
                  </a:lnTo>
                  <a:lnTo>
                    <a:pt x="46" y="102"/>
                  </a:lnTo>
                  <a:lnTo>
                    <a:pt x="67" y="102"/>
                  </a:lnTo>
                  <a:lnTo>
                    <a:pt x="75" y="83"/>
                  </a:lnTo>
                  <a:lnTo>
                    <a:pt x="78" y="71"/>
                  </a:lnTo>
                  <a:lnTo>
                    <a:pt x="78" y="40"/>
                  </a:lnTo>
                  <a:lnTo>
                    <a:pt x="75" y="27"/>
                  </a:lnTo>
                  <a:lnTo>
                    <a:pt x="67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3C74BEA-98BD-644E-BF70-58F8B3FC2D38}"/>
                </a:ext>
              </a:extLst>
            </p:cNvPr>
            <p:cNvSpPr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5" y="5"/>
              <a:ext cx="10370" cy="7041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3" name="Left Arrow 2">
            <a:extLst>
              <a:ext uri="{FF2B5EF4-FFF2-40B4-BE49-F238E27FC236}">
                <a16:creationId xmlns:a16="http://schemas.microsoft.com/office/drawing/2014/main" id="{210AE375-78A2-CF41-8C48-F13F5ED3EBCD}"/>
              </a:ext>
            </a:extLst>
          </p:cNvPr>
          <p:cNvSpPr/>
          <p:nvPr/>
        </p:nvSpPr>
        <p:spPr>
          <a:xfrm>
            <a:off x="8265459" y="1317708"/>
            <a:ext cx="318167" cy="199308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442170" y="642135"/>
            <a:ext cx="3420438" cy="846051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2600"/>
              <a:t>Drivers of CCS deployment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812613"/>
            <a:ext cx="266396" cy="505095"/>
            <a:chOff x="0" y="823811"/>
            <a:chExt cx="355196" cy="673460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1567926"/>
            <a:ext cx="3223260" cy="205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442169" y="1362073"/>
            <a:ext cx="3419569" cy="298468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457200" lvl="0" indent="-228600" defTabSz="9144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500" dirty="0"/>
              <a:t>Policy</a:t>
            </a:r>
          </a:p>
          <a:p>
            <a:pPr marL="457200" lvl="0" indent="-228600" defTabSz="9144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500" dirty="0"/>
              <a:t>Baseline</a:t>
            </a:r>
          </a:p>
          <a:p>
            <a:pPr marL="457200" lvl="0" indent="-228600" defTabSz="9144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500" dirty="0"/>
              <a:t>Carbon Intensity</a:t>
            </a:r>
          </a:p>
          <a:p>
            <a:pPr marL="457200" lvl="0" indent="-228600" defTabSz="9144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500" dirty="0"/>
              <a:t>Emissions Trading</a:t>
            </a:r>
          </a:p>
          <a:p>
            <a:pPr marL="457200" lvl="0" indent="-228600" defTabSz="9144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500" dirty="0"/>
              <a:t>Rate of technological improvements 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85389"/>
            <a:ext cx="4507025" cy="43759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Google Shape;87;p17"/>
          <p:cNvSpPr txBox="1"/>
          <p:nvPr/>
        </p:nvSpPr>
        <p:spPr>
          <a:xfrm>
            <a:off x="4483340" y="4259393"/>
            <a:ext cx="4069057" cy="39444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rgbClr val="FFFFFF"/>
                </a:solidFill>
              </a:rPr>
              <a:t>Figure 8.7 (IPCC, SRCCS)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900">
              <a:solidFill>
                <a:srgbClr val="FFFFFF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7967E9-2763-6F4B-97B8-30762EFEE23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46733" y="613581"/>
            <a:ext cx="3342270" cy="3538330"/>
            <a:chOff x="1138" y="94"/>
            <a:chExt cx="5063" cy="536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353260C-F856-584F-B453-A9AEC01A4645}"/>
                </a:ext>
              </a:extLst>
            </p:cNvPr>
            <p:cNvPicPr>
              <a:picLocks noChangeAspect="1" noEditPoint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" y="245"/>
              <a:ext cx="4860" cy="4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B842CEF-E96A-AC43-B210-B8D64F4E28BE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138" y="94"/>
              <a:ext cx="5063" cy="536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8" name="Left Arrow 17">
            <a:extLst>
              <a:ext uri="{FF2B5EF4-FFF2-40B4-BE49-F238E27FC236}">
                <a16:creationId xmlns:a16="http://schemas.microsoft.com/office/drawing/2014/main" id="{777D72D1-6EFB-0048-A899-0D05CB0EBDAC}"/>
              </a:ext>
            </a:extLst>
          </p:cNvPr>
          <p:cNvSpPr/>
          <p:nvPr/>
        </p:nvSpPr>
        <p:spPr>
          <a:xfrm>
            <a:off x="8063257" y="1488846"/>
            <a:ext cx="318167" cy="199308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912447"/>
            <a:ext cx="548639" cy="505095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460465"/>
            <a:ext cx="8180615" cy="1420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782723" y="607423"/>
            <a:ext cx="7457037" cy="116586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1200"/>
              </a:spcAft>
            </a:pPr>
            <a:r>
              <a:rPr lang="en-US" sz="20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Impacts of China's emissions trading schemes on deployment of power generation with carbon capture and storage</a:t>
            </a:r>
            <a:r>
              <a:rPr lang="en-US" sz="2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(Morris et al. 2019)</a:t>
            </a:r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783771" y="1920240"/>
            <a:ext cx="7455989" cy="29437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fontScale="92500" lnSpcReduction="10000"/>
          </a:bodyPr>
          <a:lstStyle/>
          <a:p>
            <a:pPr marL="457200" lvl="0" indent="-228600" defTabSz="9144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300" dirty="0"/>
              <a:t>China’s pledge by 2030</a:t>
            </a:r>
          </a:p>
          <a:p>
            <a:pPr marL="914400" lvl="1" indent="-228600" defTabSz="9144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sz="1300" dirty="0"/>
              <a:t>60 - 65% reduction of CO</a:t>
            </a:r>
            <a:r>
              <a:rPr lang="en-US" sz="1300" baseline="-25000" dirty="0"/>
              <a:t>2</a:t>
            </a:r>
            <a:r>
              <a:rPr lang="en-US" sz="1300" dirty="0"/>
              <a:t> intensity of GDP (2005 baseline)</a:t>
            </a:r>
          </a:p>
          <a:p>
            <a:pPr marL="914400" lvl="1" indent="-228600" defTabSz="9144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sz="1300" dirty="0"/>
              <a:t>Stopping increases in CO</a:t>
            </a:r>
            <a:r>
              <a:rPr lang="en-US" sz="1300" baseline="-25000" dirty="0"/>
              <a:t>2</a:t>
            </a:r>
            <a:r>
              <a:rPr lang="en-US" sz="1300" dirty="0"/>
              <a:t> emissions</a:t>
            </a:r>
          </a:p>
          <a:p>
            <a:pPr marL="457200" lvl="0" indent="-228600" defTabSz="9144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300" dirty="0"/>
              <a:t>This is a global issue and we need all in - China’s decisions alone could lead to a 1.1 - 1.3 deg C difference in global surface temperature</a:t>
            </a:r>
          </a:p>
          <a:p>
            <a:pPr marL="457200" lvl="0" indent="-228600" defTabSz="9144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300" dirty="0"/>
              <a:t>IPCC recommends emissions trading as a means to reduce CO</a:t>
            </a:r>
            <a:r>
              <a:rPr lang="en-US" sz="1300" baseline="-25000" dirty="0"/>
              <a:t>2</a:t>
            </a:r>
            <a:r>
              <a:rPr lang="en-US" sz="1300" dirty="0"/>
              <a:t> emissions</a:t>
            </a:r>
          </a:p>
          <a:p>
            <a:pPr marL="457200" lvl="0" indent="-228600" defTabSz="9144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300" dirty="0"/>
              <a:t>Goal of this study is to understand how different economic conditions influence feasibility of energy producing technologies</a:t>
            </a:r>
          </a:p>
          <a:p>
            <a:pPr marL="457200" lvl="0" indent="-228600" defTabSz="9144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300" dirty="0"/>
              <a:t>MIT Economic Projection and Policy Analysis (EPPA) model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4863984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6950931" y="1349406"/>
            <a:ext cx="1852218" cy="230248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defTabSz="914400">
              <a:spcBef>
                <a:spcPct val="0"/>
              </a:spcBef>
            </a:pPr>
            <a:r>
              <a:rPr lang="en-US" sz="2800" dirty="0"/>
              <a:t>Results: Morris et al. 2019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575480" y="-620425"/>
            <a:ext cx="1286609" cy="64375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6563" y="498231"/>
            <a:ext cx="6061974" cy="42002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62835" y="2544073"/>
            <a:ext cx="1289304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0D0020-C20C-4F47-A331-BC5B920CA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33" y="906083"/>
            <a:ext cx="5951394" cy="33230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Google Shape;106;p20"/>
          <p:cNvSpPr txBox="1"/>
          <p:nvPr/>
        </p:nvSpPr>
        <p:spPr>
          <a:xfrm>
            <a:off x="6950931" y="1447060"/>
            <a:ext cx="1852218" cy="22048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atin typeface="+mj-lt"/>
                <a:ea typeface="+mj-ea"/>
                <a:cs typeface="+mj-cs"/>
              </a:rPr>
              <a:t>Results: Morris et al. 2019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575480" y="-620425"/>
            <a:ext cx="1286609" cy="64375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6563" y="498231"/>
            <a:ext cx="6061974" cy="42002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62835" y="2544073"/>
            <a:ext cx="1289304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B7AD11-84AA-554C-AFB7-7BC5296897F6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75" y="615711"/>
            <a:ext cx="5201320" cy="40295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508</Words>
  <Application>Microsoft Office PowerPoint</Application>
  <PresentationFormat>On-screen Show (16:9)</PresentationFormat>
  <Paragraphs>46</Paragraphs>
  <Slides>13</Slides>
  <Notes>11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Cost and Economic Potential</vt:lpstr>
      <vt:lpstr>PowerPoint Presentation</vt:lpstr>
      <vt:lpstr>Avoided Costs</vt:lpstr>
      <vt:lpstr>PowerPoint Presentation</vt:lpstr>
      <vt:lpstr>Economic Modeling</vt:lpstr>
      <vt:lpstr>Drivers of CCS deployment</vt:lpstr>
      <vt:lpstr>Impacts of China's emissions trading schemes on deployment of power generation with carbon capture and storage (Morris et al. 2019)</vt:lpstr>
      <vt:lpstr>Results: Morris et al. 2019</vt:lpstr>
      <vt:lpstr>PowerPoint Presentation</vt:lpstr>
      <vt:lpstr>Conclusions</vt:lpstr>
      <vt:lpstr>What are your thoughts on the recommendation of imposing emissions reductions and allowing the market to figure out the best way to meet those requirements?</vt:lpstr>
      <vt:lpstr>Do you think CCS will play a major role in carbon reductions? 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 and Economic Potential</dc:title>
  <dc:creator>Hensel, Margaret A</dc:creator>
  <cp:lastModifiedBy>Nelson Eby</cp:lastModifiedBy>
  <cp:revision>9</cp:revision>
  <dcterms:created xsi:type="dcterms:W3CDTF">2020-03-27T14:19:07Z</dcterms:created>
  <dcterms:modified xsi:type="dcterms:W3CDTF">2020-03-28T18:59:33Z</dcterms:modified>
</cp:coreProperties>
</file>