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Roboto" panose="020B0604020202020204" charset="0"/>
      <p:regular r:id="rId30"/>
      <p:bold r:id="rId31"/>
      <p:italic r:id="rId32"/>
      <p:boldItalic r:id="rId33"/>
    </p:embeddedFont>
    <p:embeddedFont>
      <p:font typeface="Ultra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son Pelletier" initials="" lastIdx="1" clrIdx="0"/>
  <p:cmAuthor id="1" name="Tim Richard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1" d="100"/>
          <a:sy n="131" d="100"/>
        </p:scale>
        <p:origin x="-478" y="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26T15:18:02.715" idx="1">
    <p:pos x="6000" y="0"/>
    <p:text>Yoooo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2T16:04:53.627" idx="1">
    <p:pos x="6000" y="0"/>
    <p:text>Should we get rid of this slide? I wasn't sure who was responsible for it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0520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305750X11000611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thebrazilbusiness.com/article/brazilian-sugarcane-industry" TargetMode="External"/><Relationship Id="rId5" Type="http://schemas.openxmlformats.org/officeDocument/2006/relationships/hyperlink" Target="http://us-east.ln.thebrazilbusiness.com/www/images/media/700_394/586.jpg" TargetMode="External"/><Relationship Id="rId4" Type="http://schemas.openxmlformats.org/officeDocument/2006/relationships/hyperlink" Target="http://www.autoguide.com/gallery/d/664215-4/Flex-Fuel-Logo.jpg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populationreview.com/countries/brazil-populatio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Flag_of_Brazil#/media/File:Flag_of_Brazil.svg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87661021200793X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Itaipu_Dam#/media/File:ItaipuAerea2AAL.jpg" TargetMode="External"/><Relationship Id="rId5" Type="http://schemas.openxmlformats.org/officeDocument/2006/relationships/hyperlink" Target="https://www.wartsila.com/encyclopedia/term/oil-tanker" TargetMode="External"/><Relationship Id="rId4" Type="http://schemas.openxmlformats.org/officeDocument/2006/relationships/hyperlink" Target="https://www.sciencedirect.com/science/article/pii/S0305750X11000611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364032116000290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direct.com/science/article/pii/S1470160X16303685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</a:rPr>
              <a:t>https://aemstatic-ww1.azureedge.net/content/elp/en/articles/2015/08/germany-to-invest-in-brazil-infrastructure-renewable-energy-projects/_jcr_content/leftcolumn/article/headerimage.img.jpg/1440199825287.jpg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https://en.wikipedia.org/wiki/Solar_power_in_Brazil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https://www.sciencedirect.com/science/article/pii/S0305750X11000611</a:t>
            </a:r>
            <a:r>
              <a:rPr lang="en"/>
              <a:t>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FF logo: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http://www.autoguide.com/gallery/d/664215-4/Flex-Fuel-Logo.jpg</a:t>
            </a:r>
            <a:r>
              <a:rPr lang="en"/>
              <a:t>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Sugarcane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http://us-east.ln.thebrazilbusiness.com/www/images/media/700_394/586.jpg</a:t>
            </a:r>
            <a:r>
              <a:rPr lang="en"/>
              <a:t> also attached article has good info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http://thebrazilbusiness.com/article/brazilian-sugarcane-industry</a:t>
            </a:r>
            <a:r>
              <a:rPr lang="en"/>
              <a:t>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https://techieibrazil.wordpress.com/2011/10/11/wind-power-in-brazil-great-potential-even-better-opportunities/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Capacity = the maximum electric output under specific conditions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Generation = the amount of electricity a generator produces over a certain period of time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https://www.hydropower.org/country-profiles/brazil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BP Energy Statistics (2016)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Population source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http://worldpopulationreview.com/countries/brazil-population/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Flag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https://en.wikipedia.org/wiki/Flag_of_Brazil#/media/File:Flag_of_Brazil.svg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Positives and negatives of hydro: </a:t>
            </a: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https://www.sciencedirect.com/science/article/pii/S187661021200793X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Biomass: </a:t>
            </a: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https://www.sciencedirect.com/science/article/pii/S0305750X11000611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Oil tanker: </a:t>
            </a: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https://www.wartsila.com/encyclopedia/term/oil-tanker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30000"/>
              </a:lnSpc>
              <a:spcBef>
                <a:spcPts val="1600"/>
              </a:spcBef>
              <a:spcAft>
                <a:spcPts val="60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Itaipu Dam: </a:t>
            </a: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https://en.wikipedia.org/wiki/Itaipu_Dam#/media/File:ItaipuAerea2AAL.jpg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 is an independent scientific analysis produced by three research organisations tracking climate action since 2009. They track progress towards the globally agreed aim of holding warming well below 2°C, and pursuing efforts to limit warming to 1.5°C.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used(i think) but good articles: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>
                <a:solidFill>
                  <a:srgbClr val="505050"/>
                </a:solidFill>
              </a:rPr>
              <a:t>Electricity supply security and the future role of renewable energy sources in Brazil</a:t>
            </a:r>
            <a:endParaRPr>
              <a:solidFill>
                <a:srgbClr val="50505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hlinkClick r:id="rId3"/>
              </a:rPr>
              <a:t>https://www.sciencedirect.com/science/article/pii/S1364032116000290</a:t>
            </a:r>
            <a:r>
              <a:rPr lang="en"/>
              <a:t> </a:t>
            </a:r>
            <a:endParaRPr/>
          </a:p>
          <a:p>
            <a:pPr marL="0" lvl="0" indent="0" rtl="0">
              <a:lnSpc>
                <a:spcPct val="1043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05050"/>
                </a:solidFill>
              </a:rPr>
              <a:t>Relationships among carbon emissions, economic growth, energy consumption and population growth: Testing Environmental Kuznets Curve hypothesis for Brazil, China, India and Indonesia</a:t>
            </a:r>
            <a:endParaRPr>
              <a:solidFill>
                <a:srgbClr val="505050"/>
              </a:solidFill>
            </a:endParaRPr>
          </a:p>
          <a:p>
            <a:pPr marL="0" lvl="0" indent="0">
              <a:spcBef>
                <a:spcPts val="5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hlinkClick r:id="rId4"/>
              </a:rPr>
              <a:t>https://www.sciencedirect.com/science/article/pii/S1470160X16303685</a:t>
            </a:r>
            <a:r>
              <a:rPr lang="en"/>
              <a:t>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BP. (2017). </a:t>
            </a:r>
            <a:r>
              <a:rPr lang="en" i="1"/>
              <a:t>BP Statistical Review of World Energy June 2017</a:t>
            </a:r>
            <a:r>
              <a:rPr lang="en"/>
              <a:t>. Retrieved April 16 from https://www.bp.com/content/dam/bp/en/corporate/pdf/energy-economics/statistical-review-2017/bp-statistical-review-of-world-energy-2017-full-report.pdf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rdc.org/experts/han-chen/implementing-paris-agreement-first-year-progress-repor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populationreview.com/countries/brazil-population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hydropower.org/country-profiles/brazil" TargetMode="External"/><Relationship Id="rId5" Type="http://schemas.openxmlformats.org/officeDocument/2006/relationships/hyperlink" Target="https://atlas.media.mit.edu/en/profile/country/bra/" TargetMode="External"/><Relationship Id="rId4" Type="http://schemas.openxmlformats.org/officeDocument/2006/relationships/hyperlink" Target="http://www.oecd.org/eco/outlook/brazil-economic-forecast-summary.htm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rtsila.com/encyclopedia/term/oil-tanker" TargetMode="External"/><Relationship Id="rId3" Type="http://schemas.openxmlformats.org/officeDocument/2006/relationships/hyperlink" Target="https://en.wikipedia.org/wiki/Flag_of_Brazil#/media/File:Flag_of_Brazil.svg" TargetMode="External"/><Relationship Id="rId7" Type="http://schemas.openxmlformats.org/officeDocument/2006/relationships/hyperlink" Target="http://us-east.ln.thebrazilbusiness.com/www/images/media/700_394/586.jp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autoguide.com/gallery/d/664215-4/Flex-Fuel-Logo.jpg" TargetMode="External"/><Relationship Id="rId5" Type="http://schemas.openxmlformats.org/officeDocument/2006/relationships/hyperlink" Target="http://www.oecd.org/eco/outlook/brazil-economic-forecast-summary.htm" TargetMode="External"/><Relationship Id="rId4" Type="http://schemas.openxmlformats.org/officeDocument/2006/relationships/hyperlink" Target="https://atlas.media.mit.edu/en/profile/country/bra/" TargetMode="External"/><Relationship Id="rId9" Type="http://schemas.openxmlformats.org/officeDocument/2006/relationships/hyperlink" Target="https://en.wikipedia.org/wiki/Itaipu_Dam#/media/File:ItaipuAerea2AAL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Brazil: The current and future state of energy</a:t>
            </a: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 Spaulding, Alison Pelletier, Devin Resnik, Tim Richards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Coal</a:t>
            </a: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75" y="1775875"/>
            <a:ext cx="3210274" cy="32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3988575" y="1839850"/>
            <a:ext cx="4705500" cy="29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of 2016 end: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6% of primary energy consumption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6596 million tonnes proven</a:t>
            </a:r>
            <a:endParaRPr/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Production:                                                  3.5 million tonnes oil equivalent</a:t>
            </a:r>
            <a:endParaRPr/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Consumption:                                            16.5 million tonnes oil equivalent</a:t>
            </a:r>
            <a:endParaRPr/>
          </a:p>
          <a:p>
            <a: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Decrease of 6%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Nuclear</a:t>
            </a:r>
            <a:endParaRPr/>
          </a:p>
        </p:txBody>
      </p:sp>
      <p:sp>
        <p:nvSpPr>
          <p:cNvPr id="141" name="Shape 141"/>
          <p:cNvSpPr txBox="1"/>
          <p:nvPr/>
        </p:nvSpPr>
        <p:spPr>
          <a:xfrm>
            <a:off x="3238425" y="1789650"/>
            <a:ext cx="2148600" cy="15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3% of primary energy consumption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Consumption: </a:t>
            </a:r>
            <a:endParaRPr/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3.6 million tonnes oil equivalent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Produced by pressurized water reactors</a:t>
            </a:r>
            <a:endParaRPr/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250" y="1779875"/>
            <a:ext cx="2882675" cy="31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9525" y="1789650"/>
            <a:ext cx="3356235" cy="304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51650" y="698650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Current Renewable Energy Sources</a:t>
            </a:r>
            <a:endParaRPr sz="3000"/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50" y="1781800"/>
            <a:ext cx="2630183" cy="17534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0425" y="3065663"/>
            <a:ext cx="3145950" cy="19662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1" name="Shape 151"/>
          <p:cNvSpPr txBox="1"/>
          <p:nvPr/>
        </p:nvSpPr>
        <p:spPr>
          <a:xfrm>
            <a:off x="5910425" y="4572300"/>
            <a:ext cx="21198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lt1"/>
              </a:solidFill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2771050" y="4787625"/>
            <a:ext cx="29127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</a:rPr>
              <a:t>https://www.elp.com/content/dam/elp/online-articles/2014/09/wind%20energy%20turbines%20ELP.png</a:t>
            </a:r>
            <a:endParaRPr sz="600">
              <a:solidFill>
                <a:schemeClr val="lt1"/>
              </a:solidFill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618888" y="1781800"/>
            <a:ext cx="1608300" cy="459600"/>
          </a:xfrm>
          <a:prstGeom prst="rect">
            <a:avLst/>
          </a:prstGeom>
          <a:noFill/>
          <a:ln>
            <a:noFill/>
          </a:ln>
          <a:effectLst>
            <a:outerShdw blurRad="57150" dist="28575" dir="1680000" algn="bl" rotWithShape="0">
              <a:srgbClr val="000000">
                <a:alpha val="8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Ultra"/>
                <a:ea typeface="Ultra"/>
                <a:cs typeface="Ultra"/>
                <a:sym typeface="Ultra"/>
              </a:rPr>
              <a:t>Solar</a:t>
            </a:r>
            <a:endParaRPr>
              <a:solidFill>
                <a:srgbClr val="FFFF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6742250" y="3149775"/>
            <a:ext cx="1608300" cy="459600"/>
          </a:xfrm>
          <a:prstGeom prst="rect">
            <a:avLst/>
          </a:prstGeom>
          <a:noFill/>
          <a:ln>
            <a:noFill/>
          </a:ln>
          <a:effectLst>
            <a:outerShdw blurRad="57150" dist="28575" dir="1680000" algn="bl" rotWithShape="0">
              <a:srgbClr val="000000">
                <a:alpha val="8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Ultra"/>
                <a:ea typeface="Ultra"/>
                <a:cs typeface="Ultra"/>
                <a:sym typeface="Ultra"/>
              </a:rPr>
              <a:t>Hydro</a:t>
            </a:r>
            <a:endParaRPr>
              <a:solidFill>
                <a:srgbClr val="FFFF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155" name="Shape 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4450" y="3223875"/>
            <a:ext cx="2468075" cy="18510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Shape 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2462" y="1781798"/>
            <a:ext cx="2675450" cy="19990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7" name="Shape 157"/>
          <p:cNvSpPr txBox="1"/>
          <p:nvPr/>
        </p:nvSpPr>
        <p:spPr>
          <a:xfrm>
            <a:off x="4075438" y="1839288"/>
            <a:ext cx="1608300" cy="459600"/>
          </a:xfrm>
          <a:prstGeom prst="rect">
            <a:avLst/>
          </a:prstGeom>
          <a:noFill/>
          <a:ln>
            <a:noFill/>
          </a:ln>
          <a:effectLst>
            <a:outerShdw blurRad="57150" dist="28575" dir="1680000" algn="bl" rotWithShape="0">
              <a:srgbClr val="000000">
                <a:alpha val="8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Ultra"/>
                <a:ea typeface="Ultra"/>
                <a:cs typeface="Ultra"/>
                <a:sym typeface="Ultra"/>
              </a:rPr>
              <a:t>Wind</a:t>
            </a:r>
            <a:endParaRPr>
              <a:solidFill>
                <a:srgbClr val="FFFF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2771050" y="4572288"/>
            <a:ext cx="1608300" cy="459600"/>
          </a:xfrm>
          <a:prstGeom prst="rect">
            <a:avLst/>
          </a:prstGeom>
          <a:noFill/>
          <a:ln>
            <a:noFill/>
          </a:ln>
          <a:effectLst>
            <a:outerShdw blurRad="57150" dist="28575" dir="1680000" algn="bl" rotWithShape="0">
              <a:srgbClr val="000000">
                <a:alpha val="8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Ultra"/>
                <a:ea typeface="Ultra"/>
                <a:cs typeface="Ultra"/>
                <a:sym typeface="Ultra"/>
              </a:rPr>
              <a:t>Biomass</a:t>
            </a:r>
            <a:endParaRPr>
              <a:solidFill>
                <a:srgbClr val="FFFF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6173675" y="1845425"/>
            <a:ext cx="2882700" cy="1067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Renewable energy consumption accounts for </a:t>
            </a:r>
            <a:r>
              <a:rPr lang="en">
                <a:solidFill>
                  <a:schemeClr val="accent2"/>
                </a:solidFill>
              </a:rPr>
              <a:t>21% of total energy</a:t>
            </a:r>
            <a:r>
              <a:rPr lang="en"/>
              <a:t> consumption and consumption increased by 18.4% in 2016</a:t>
            </a:r>
            <a:endParaRPr/>
          </a:p>
        </p:txBody>
      </p:sp>
      <p:sp>
        <p:nvSpPr>
          <p:cNvPr id="160" name="Shape 160"/>
          <p:cNvSpPr txBox="1"/>
          <p:nvPr/>
        </p:nvSpPr>
        <p:spPr>
          <a:xfrm>
            <a:off x="5910425" y="4750200"/>
            <a:ext cx="13932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Itaipu Dam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</a:t>
            </a:r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4338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Consumption increased by 50.5% in 2016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Less than 0.05 MTOE of solar energy consumed</a:t>
            </a:r>
            <a:endParaRPr sz="1400">
              <a:solidFill>
                <a:srgbClr val="000000"/>
              </a:solidFill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US consumed 12.8 MTOE</a:t>
            </a:r>
            <a:endParaRPr sz="12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High solar incidence, large potential to increase</a:t>
            </a:r>
            <a:endParaRPr sz="1400">
              <a:solidFill>
                <a:srgbClr val="000000"/>
              </a:solidFill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4.5-6.5 sun hrs/day</a:t>
            </a:r>
            <a:endParaRPr sz="12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50% telecom systems/50% rural energy systems</a:t>
            </a:r>
            <a:endParaRPr sz="140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3625" y="1750701"/>
            <a:ext cx="2501225" cy="1532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1050" y="1749075"/>
            <a:ext cx="2681100" cy="33054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Shape 1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3937" y="3400800"/>
            <a:ext cx="2480639" cy="1653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Biomass</a:t>
            </a:r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4100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Involves use of organic garbage, agricultural remains, wood shavings, vegetable oil, refuse sugarcane, eucalyptus</a:t>
            </a:r>
            <a:endParaRPr>
              <a:solidFill>
                <a:srgbClr val="000000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Represents 27% of Brazil’s energy matrix</a:t>
            </a:r>
            <a:endParaRPr>
              <a:solidFill>
                <a:srgbClr val="000000"/>
              </a:solidFill>
            </a:endParaRP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Potential as a low-cost, indigenous supply of power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6400" y="3740600"/>
            <a:ext cx="1957495" cy="13079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013" y="3740600"/>
            <a:ext cx="2016375" cy="13079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Shape 1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3800" y="1713875"/>
            <a:ext cx="4100100" cy="18192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Ethanol</a:t>
            </a:r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51393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Government backed Alcohol fuel program phased out (1975-2003)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Alcohol fuel demand is now market dirven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Production of ethanol 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Low additional cost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Sugarcane crops efficient</a:t>
            </a:r>
            <a:endParaRPr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Efficient crop effluent treatment and reuse (98% reclamation)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0" y="-3"/>
            <a:ext cx="4578110" cy="19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1200" y="2706422"/>
            <a:ext cx="3227999" cy="1816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48775" y="1465800"/>
            <a:ext cx="33162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Wind energy consumption increased by 51.8% in 2016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Consumption = 7.4 MTOE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US = 19.1 MTOE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Current installed capacity = 12.5 GW (2018)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Highest capacity in Latin America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Large potential for offshore wind farms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Wind strength is greater during low-rainfall months</a:t>
            </a:r>
            <a:endParaRPr sz="1400"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Wind is a complementary source to hydro</a:t>
            </a:r>
            <a:endParaRPr sz="1400"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7875" y="36400"/>
            <a:ext cx="2371524" cy="242646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9426" y="2571750"/>
            <a:ext cx="3795424" cy="25353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5" name="Shape 1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2300" y="68868"/>
            <a:ext cx="2477949" cy="236868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Hydropower</a:t>
            </a:r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4100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Largest hydropower resources in South America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Installed capacity = 98,015 MW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Current generation = 410.24 TWh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Current consumption = 86.9 MTOE</a:t>
            </a:r>
            <a:endParaRPr sz="1400">
              <a:solidFill>
                <a:srgbClr val="000000"/>
              </a:solidFill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US = 59.2 MTOE</a:t>
            </a:r>
            <a:endParaRPr sz="1200">
              <a:solidFill>
                <a:srgbClr val="000000"/>
              </a:solidFill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China = 263.1 MTOE</a:t>
            </a:r>
            <a:endParaRPr sz="12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Brazil is the 2nd largest consumer of hydropower in the world</a:t>
            </a:r>
            <a:endParaRPr sz="1400">
              <a:solidFill>
                <a:srgbClr val="000000"/>
              </a:solidFill>
            </a:endParaRPr>
          </a:p>
          <a:p>
            <a:pPr marL="457200" lvl="0" indent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5438575" y="17741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4950" y="1919075"/>
            <a:ext cx="4822074" cy="309102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4" name="Shape 204"/>
          <p:cNvSpPr txBox="1"/>
          <p:nvPr/>
        </p:nvSpPr>
        <p:spPr>
          <a:xfrm>
            <a:off x="0" y="4718700"/>
            <a:ext cx="44196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https://www.hydropower.org/country-profiles/brazil</a:t>
            </a:r>
            <a:endParaRPr sz="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Number of Large Dams Planned or Under Construction</a:t>
            </a:r>
            <a:endParaRPr/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725" y="729325"/>
            <a:ext cx="6810151" cy="43033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1" name="Shape 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5550" y="1414353"/>
            <a:ext cx="2999299" cy="258879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12" name="Shape 212"/>
          <p:cNvCxnSpPr/>
          <p:nvPr/>
        </p:nvCxnSpPr>
        <p:spPr>
          <a:xfrm rot="10800000" flipH="1">
            <a:off x="3389125" y="1422950"/>
            <a:ext cx="2547300" cy="192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Shape 213"/>
          <p:cNvCxnSpPr/>
          <p:nvPr/>
        </p:nvCxnSpPr>
        <p:spPr>
          <a:xfrm>
            <a:off x="3397100" y="3381150"/>
            <a:ext cx="2546700" cy="61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" name="Shape 214"/>
          <p:cNvSpPr txBox="1"/>
          <p:nvPr/>
        </p:nvSpPr>
        <p:spPr>
          <a:xfrm>
            <a:off x="5951350" y="4187425"/>
            <a:ext cx="2999400" cy="7782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Brazil has </a:t>
            </a:r>
            <a:r>
              <a:rPr lang="en">
                <a:solidFill>
                  <a:srgbClr val="FF0000"/>
                </a:solidFill>
              </a:rPr>
              <a:t>1709</a:t>
            </a:r>
            <a:r>
              <a:rPr lang="en"/>
              <a:t> dams planned or under construction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Electricity Production</a:t>
            </a:r>
            <a:endParaRPr/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0825" y="2583425"/>
            <a:ext cx="2838450" cy="2390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888" y="2511988"/>
            <a:ext cx="4276725" cy="25336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2" name="Shape 222"/>
          <p:cNvSpPr txBox="1"/>
          <p:nvPr/>
        </p:nvSpPr>
        <p:spPr>
          <a:xfrm>
            <a:off x="1422975" y="1926950"/>
            <a:ext cx="6136500" cy="511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2016, Brazil produced </a:t>
            </a:r>
            <a:r>
              <a:rPr lang="en">
                <a:solidFill>
                  <a:schemeClr val="accent2"/>
                </a:solidFill>
              </a:rPr>
              <a:t>581.7 TWh</a:t>
            </a:r>
            <a:r>
              <a:rPr lang="en"/>
              <a:t> (2.3% of world’s electricity generation)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Brazil Overview</a:t>
            </a: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4294967295"/>
          </p:nvPr>
        </p:nvSpPr>
        <p:spPr>
          <a:xfrm>
            <a:off x="399800" y="1044000"/>
            <a:ext cx="3247500" cy="3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Population: 210 million</a:t>
            </a:r>
            <a:endParaRPr>
              <a:solidFill>
                <a:schemeClr val="lt2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Growth Rate of 0.75%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Positive trade Balance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427" y="699200"/>
            <a:ext cx="3136625" cy="354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1350" y="2732800"/>
            <a:ext cx="3247501" cy="2273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460950" y="4026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Potential issues with current sources</a:t>
            </a:r>
            <a:endParaRPr sz="3000"/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471900" y="1910150"/>
            <a:ext cx="3401400" cy="2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Hydropower: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Decrease in water quality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Relocation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Increased seismicity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Oil and Gas: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Refined oil and gas need to be imported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0325" y="2912600"/>
            <a:ext cx="2953675" cy="22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3300" y="1170376"/>
            <a:ext cx="3401399" cy="221235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3996075" y="3382725"/>
            <a:ext cx="21942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Itaipu Dam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Future energy/projections</a:t>
            </a:r>
            <a:endParaRPr sz="3000"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BP Energy Outlook</a:t>
            </a:r>
            <a:endParaRPr sz="240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60% growth in Brazil’s energy consumption to 2040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2.0% p.a. energy consumption growth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3% share of global energy (2040)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By 2040, 47% energy use from renewable source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42% in 2016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4% share of global oil production in 2040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275" y="1693075"/>
            <a:ext cx="1921725" cy="9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x="1300175" y="4786325"/>
            <a:ext cx="7843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https://www.bp.com/en/global/corporate/energy-economics/energy-outlook/country-and-regional-insights/brazil-insights.html</a:t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231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4623150" y="0"/>
            <a:ext cx="4521000" cy="5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BP Energy Outlook - Brazil</a:t>
            </a:r>
            <a:endParaRPr sz="24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Energy consumption shares by 2040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Reduced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■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Oil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■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Coal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■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Hydro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Increased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■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Gas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■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Nuclear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■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Renewable (incl. biofuels)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Production by 2040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Oil and gas increase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Coal decreases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8600" y="0"/>
            <a:ext cx="1328725" cy="66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/>
        </p:nvSpPr>
        <p:spPr>
          <a:xfrm>
            <a:off x="4623000" y="4663500"/>
            <a:ext cx="45210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https://www.bp.com/en/global/corporate/energy-economics/energy-outlook/country-and-regional-insights/brazil-insights.html</a:t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 Action Plan</a:t>
            </a:r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1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 major developing country to put forward a climate pledge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37% cut in greenhouse gas (GHG) emissions from 2005 levels by 2025</a:t>
            </a:r>
            <a:endParaRPr/>
          </a:p>
          <a:p>
            <a: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43% cut by 2030</a:t>
            </a:r>
            <a:endParaRPr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Plans Include: Reforestation, limiting illegal deforestation in the Amazon, and increasing shares in non-hydropower renewables</a:t>
            </a:r>
            <a:endParaRPr/>
          </a:p>
        </p:txBody>
      </p:sp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8250" y="3333900"/>
            <a:ext cx="4676574" cy="153815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/>
        </p:nvSpPr>
        <p:spPr>
          <a:xfrm>
            <a:off x="3543300" y="4805900"/>
            <a:ext cx="56007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9D9D9"/>
                </a:solidFill>
                <a:uFill>
                  <a:noFill/>
                </a:uFill>
                <a:hlinkClick r:id="rId4"/>
              </a:rPr>
              <a:t>https://www.nrdc.org/experts/han-chen/implementing-paris-agreement-first-year-progress-report</a:t>
            </a:r>
            <a:endParaRPr sz="100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00" y="171450"/>
            <a:ext cx="8839200" cy="379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700" y="3963625"/>
            <a:ext cx="6450799" cy="11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7450" y="3733800"/>
            <a:ext cx="2388400" cy="134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50" y="280875"/>
            <a:ext cx="8839202" cy="458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75" y="3026575"/>
            <a:ext cx="1683525" cy="95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6986600" y="4807800"/>
            <a:ext cx="21573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9D9D9"/>
                </a:solidFill>
              </a:rPr>
              <a:t>http://climateactiontracker.org/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</a:t>
            </a:r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body" idx="4294967295"/>
          </p:nvPr>
        </p:nvSpPr>
        <p:spPr>
          <a:xfrm>
            <a:off x="78600" y="707225"/>
            <a:ext cx="8986800" cy="3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Non-Renewables: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BP. (2017). </a:t>
            </a:r>
            <a:r>
              <a:rPr lang="en" sz="7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BP Statistical Review of World Energy June 2017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Retrieved April 16 from 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https://www.bp.com/content/dam/bp/en/corporate/pdf/energy-economics/statistical-review-2017/bp-statistical-review-of-world-energy-2017-full-report.pdf 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U.S. Energy Information Administration. (2017). Country Analysis Brief: Brazil. Retrieved April 16 from https://www.connaissancedesenergies.org/sites/default/files/pdf-pt-vue/brazil_2017.pdf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Population 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"Brazil Population 2018." </a:t>
            </a:r>
            <a:r>
              <a:rPr lang="en" sz="700" i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worldpopulationreview</a:t>
            </a: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worldpopulationreview.com/countries/brazil-population/. Accessed 2018.</a:t>
            </a:r>
            <a:endParaRPr sz="700">
              <a:solidFill>
                <a:srgbClr val="000000"/>
              </a:solidFill>
              <a:uFill>
                <a:noFill/>
              </a:uFill>
              <a:latin typeface="Arial"/>
              <a:ea typeface="Arial"/>
              <a:cs typeface="Arial"/>
              <a:sym typeface="Arial"/>
              <a:hlinkClick r:id="rId3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Economic information: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"Brazil - Economic forecast summary (November 2017)." , OECD,</a:t>
            </a: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 </a:t>
            </a:r>
            <a:r>
              <a:rPr lang="en" sz="7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www.oecd.org/eco/outlook/brazil-economic-forecast-summary.htm</a:t>
            </a: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7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"OEC Brazil ." </a:t>
            </a:r>
            <a:r>
              <a:rPr lang="en" sz="7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Observatory of Economic Complexity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7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https://atlas.media.mit.edu/en/profile/country/bra/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rial"/>
                <a:ea typeface="Arial"/>
                <a:cs typeface="Arial"/>
                <a:sym typeface="Arial"/>
              </a:rPr>
              <a:t> </a:t>
            </a:r>
            <a:endParaRPr sz="70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Ethanol: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La Rovere, Emilio L., André S. Pereira, and André F. Simões. "Biofuels and Sustainable Energy Development in Brazil." </a:t>
            </a:r>
            <a:r>
              <a:rPr lang="en" sz="7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World Development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vol. 39, no. 6, June 2011.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Wind: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"Wind Power in Brazil: great potential, even better opportunities!." </a:t>
            </a:r>
            <a:r>
              <a:rPr lang="en" sz="700" i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Engineering &amp; Development in Brazil</a:t>
            </a: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https://techieibrazil.wordpress.com/2011/10/11/wind-power-in-brazil-great-potential-even-better-opportunities/. Accessed 2018.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Hydropower: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"Brazil ." </a:t>
            </a:r>
            <a:r>
              <a:rPr lang="en" sz="700" i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International Hydropower Association</a:t>
            </a: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International Hydropower Association, https://www.hydropower.org/country-profiles/brazil. Accessed 2018.</a:t>
            </a:r>
            <a:endParaRPr sz="700">
              <a:solidFill>
                <a:srgbClr val="000000"/>
              </a:solidFill>
              <a:uFill>
                <a:noFill/>
              </a:uFill>
              <a:latin typeface="Arial"/>
              <a:ea typeface="Arial"/>
              <a:cs typeface="Arial"/>
              <a:sym typeface="Arial"/>
              <a:hlinkClick r:id="rId6"/>
            </a:endParaRPr>
          </a:p>
          <a:p>
            <a:pPr marL="0" lvl="0" indent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Sperling, Eduardo. "Hydropower in Brazil: Overview of Positive and Negative Environmental Aspects." </a:t>
            </a:r>
            <a:r>
              <a:rPr lang="en" sz="7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 Procedia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vol. 18, 2012.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Outlook/Projections: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“Country Insight – Brazil.” </a:t>
            </a:r>
            <a:r>
              <a:rPr lang="en" sz="7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Bp.com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www.bp.com/en/global/corporate/energy-economics/energy-outlook/country-and-regional-insights/brazil-insights.html. 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Chen, Han. “Implementing the Paris Agreement: 1st Year Progress Report.” </a:t>
            </a:r>
            <a:r>
              <a:rPr lang="en" sz="7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NRDC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 Nov. 2017, www.nrdc.org/experts/han-chen/implementing-paris-agreement-first-year-progress-report. 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“Brazil.” </a:t>
            </a:r>
            <a:r>
              <a:rPr lang="en" sz="7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Brazil | Climate Action Tracker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30 Apr. 2018, climateactiontracker.org/countries/brazil/. 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Sources</a:t>
            </a:r>
            <a:endParaRPr/>
          </a:p>
        </p:txBody>
      </p:sp>
      <p:sp>
        <p:nvSpPr>
          <p:cNvPr id="281" name="Shape 281"/>
          <p:cNvSpPr txBox="1"/>
          <p:nvPr/>
        </p:nvSpPr>
        <p:spPr>
          <a:xfrm>
            <a:off x="309900" y="961900"/>
            <a:ext cx="8403300" cy="3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Flag:</a:t>
            </a:r>
            <a:r>
              <a:rPr lang="en" sz="12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 </a:t>
            </a:r>
            <a:r>
              <a:rPr lang="en" sz="1200" u="sng">
                <a:solidFill>
                  <a:srgbClr val="2200CC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https://en.wikipedia.org/wiki/Flag_of_Brazil#/media/File:Flag_of_Brazil.svg</a:t>
            </a:r>
            <a:endParaRPr sz="1200" u="sng">
              <a:solidFill>
                <a:srgbClr val="2200CC"/>
              </a:solidFill>
              <a:latin typeface="Roboto"/>
              <a:ea typeface="Roboto"/>
              <a:cs typeface="Roboto"/>
              <a:sym typeface="Roboto"/>
              <a:hlinkClick r:id="rId3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Trade graph:</a:t>
            </a:r>
            <a:r>
              <a:rPr lang="en" sz="12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 </a:t>
            </a: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https://atlas.media.mit.edu/en/profile/country/bra/</a:t>
            </a:r>
            <a:endParaRPr sz="1200"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  <a:hlinkClick r:id="rId4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Economic growth:</a:t>
            </a:r>
            <a:r>
              <a:rPr lang="en" sz="12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 </a:t>
            </a: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http://www.oecd.org/eco/outlook/brazil-economic-forecast-summary.htm</a:t>
            </a:r>
            <a:endParaRPr sz="1200"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  <a:hlinkClick r:id="rId5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FF logo:</a:t>
            </a:r>
            <a:r>
              <a:rPr lang="en" sz="12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/>
              </a:rPr>
              <a:t> </a:t>
            </a:r>
            <a:r>
              <a:rPr lang="en" sz="1200" u="sng">
                <a:solidFill>
                  <a:srgbClr val="2200CC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http://www.autoguide.com/gallery/d/664215-4/Flex-Fuel-Logo.jpg</a:t>
            </a:r>
            <a:endParaRPr sz="1200" u="sng">
              <a:solidFill>
                <a:srgbClr val="2200CC"/>
              </a:solidFill>
              <a:latin typeface="Roboto"/>
              <a:ea typeface="Roboto"/>
              <a:cs typeface="Roboto"/>
              <a:sym typeface="Roboto"/>
              <a:hlinkClick r:id="rId6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Sugarcane:</a:t>
            </a:r>
            <a:br>
              <a:rPr lang="en" sz="1200">
                <a:latin typeface="Roboto"/>
                <a:ea typeface="Roboto"/>
                <a:cs typeface="Roboto"/>
                <a:sym typeface="Roboto"/>
              </a:rPr>
            </a:br>
            <a:r>
              <a:rPr lang="en" sz="1200" u="sng">
                <a:solidFill>
                  <a:srgbClr val="2200CC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http://us-east.ln.thebrazilbusiness.com/www/images/media/700_394/586.jpg</a:t>
            </a:r>
            <a:endParaRPr sz="1200" u="sng">
              <a:solidFill>
                <a:srgbClr val="2200CC"/>
              </a:solidFill>
              <a:latin typeface="Roboto"/>
              <a:ea typeface="Roboto"/>
              <a:cs typeface="Roboto"/>
              <a:sym typeface="Roboto"/>
              <a:hlinkClick r:id="rId7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Oil tanker:</a:t>
            </a:r>
            <a:r>
              <a:rPr lang="en" sz="12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/>
              </a:rPr>
              <a:t> </a:t>
            </a:r>
            <a:r>
              <a:rPr lang="en" sz="1200" u="sng">
                <a:solidFill>
                  <a:srgbClr val="2200CC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https://www.wartsila.com/encyclopedia/term/oil-tanker</a:t>
            </a:r>
            <a:endParaRPr sz="1200" u="sng">
              <a:solidFill>
                <a:srgbClr val="2200CC"/>
              </a:solidFill>
              <a:latin typeface="Roboto"/>
              <a:ea typeface="Roboto"/>
              <a:cs typeface="Roboto"/>
              <a:sym typeface="Roboto"/>
              <a:hlinkClick r:id="rId8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Itaipu Dam:</a:t>
            </a:r>
            <a:r>
              <a:rPr lang="en" sz="1200"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/>
              </a:rPr>
              <a:t> </a:t>
            </a:r>
            <a:r>
              <a:rPr lang="en" sz="1200" u="sng">
                <a:solidFill>
                  <a:srgbClr val="2200CC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https://en.wikipedia.org/wiki/Itaipu_Dam#/media/File:ItaipuAerea2AAL.jpg</a:t>
            </a:r>
            <a:endParaRPr sz="1200" u="sng">
              <a:solidFill>
                <a:srgbClr val="2200CC"/>
              </a:solidFill>
              <a:latin typeface="Roboto"/>
              <a:ea typeface="Roboto"/>
              <a:cs typeface="Roboto"/>
              <a:sym typeface="Roboto"/>
              <a:hlinkClick r:id="rId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International Trade</a:t>
            </a:r>
            <a:endParaRPr/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50" y="994475"/>
            <a:ext cx="8839200" cy="296751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98250" y="3961975"/>
            <a:ext cx="2591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line = exports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 line =  imports</a:t>
            </a:r>
            <a:endParaRPr/>
          </a:p>
        </p:txBody>
      </p:sp>
      <p:sp>
        <p:nvSpPr>
          <p:cNvPr id="84" name="Shape 84"/>
          <p:cNvSpPr txBox="1"/>
          <p:nvPr/>
        </p:nvSpPr>
        <p:spPr>
          <a:xfrm>
            <a:off x="2391400" y="4114800"/>
            <a:ext cx="65397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Export Destinations: China 19%, U.S. 13%, Argentina 7.4%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 Origins: China147%, U.S. 18%, Germany 6.7%, Argentina 6.7%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Economic overview</a:t>
            </a:r>
            <a:endParaRPr sz="300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68400" cy="28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Ranked 8th in global GDP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Nominal GDP </a:t>
            </a:r>
            <a:r>
              <a:rPr lang="en">
                <a:highlight>
                  <a:srgbClr val="FFFFFF"/>
                </a:highlight>
              </a:rPr>
              <a:t>$2.14 trillion economy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Economic growth returned after two year decline</a:t>
            </a:r>
            <a:endParaRPr/>
          </a:p>
        </p:txBody>
      </p:sp>
      <p:sp>
        <p:nvSpPr>
          <p:cNvPr id="91" name="Shape 91"/>
          <p:cNvSpPr txBox="1"/>
          <p:nvPr/>
        </p:nvSpPr>
        <p:spPr>
          <a:xfrm>
            <a:off x="5421900" y="4883700"/>
            <a:ext cx="37221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http://www.oecd.org/eco/outlook/brazil-economic-forecast-summary.htm</a:t>
            </a:r>
            <a:endParaRPr sz="800"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775" y="1860425"/>
            <a:ext cx="4100701" cy="2044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Imports and Exports</a:t>
            </a:r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$182 Billion USD in exports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Main exports </a:t>
            </a:r>
            <a:endParaRPr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 Iron ore - 9.1% $20.5B</a:t>
            </a:r>
            <a:endParaRPr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Soybeans - 8.6% $19.5B</a:t>
            </a:r>
            <a:endParaRPr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Raw Sugar - 5.2% $11.7B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21st Largest Exporting country</a:t>
            </a:r>
            <a:endParaRPr/>
          </a:p>
        </p:txBody>
      </p:sp>
      <p:sp>
        <p:nvSpPr>
          <p:cNvPr id="99" name="Shape 99"/>
          <p:cNvSpPr txBox="1"/>
          <p:nvPr/>
        </p:nvSpPr>
        <p:spPr>
          <a:xfrm>
            <a:off x="4797075" y="4744375"/>
            <a:ext cx="3765300" cy="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https://atlas.media.mit.edu/en/profile/country/bra/</a:t>
            </a:r>
            <a:endParaRPr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572000" y="1919075"/>
            <a:ext cx="44724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$135 Billion USD in imports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Main Imports</a:t>
            </a:r>
            <a:endParaRPr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Petroleum (Refined 4.8%, Crude 1.6%, Gas  1.5%)</a:t>
            </a:r>
            <a:endParaRPr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Machinery 27%</a:t>
            </a:r>
            <a:endParaRPr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Misc. Chemicals 19%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Imports have decreased from 2011-2016 at an annual rate of 19%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Current Energy Sources: Non-Renewables</a:t>
            </a:r>
            <a:endParaRPr sz="3000"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 baseline="30000"/>
              <a:t>Oil</a:t>
            </a:r>
            <a:endParaRPr sz="3000" baseline="3000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 baseline="30000"/>
              <a:t>Natural Gas</a:t>
            </a:r>
            <a:endParaRPr sz="3000" baseline="3000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 baseline="30000"/>
              <a:t>Coal</a:t>
            </a:r>
            <a:endParaRPr sz="3000" baseline="3000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 baseline="30000"/>
              <a:t>Nuclear</a:t>
            </a:r>
            <a:endParaRPr sz="3000" baseline="300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3000" baseline="3000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baseline="30000"/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925" y="1776663"/>
            <a:ext cx="4959199" cy="29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Oil</a:t>
            </a: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16025"/>
            <a:ext cx="5031400" cy="24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5303000" y="1814875"/>
            <a:ext cx="3654600" cy="30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of 2016 end: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47% of primary energy consumption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1.8 thousand million tonnes proven</a:t>
            </a:r>
            <a:endParaRPr/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Production:                        136.7 million tonnes</a:t>
            </a:r>
            <a:endParaRPr/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Consumption:                    138.8 million tonnes</a:t>
            </a:r>
            <a:endParaRPr/>
          </a:p>
          <a:p>
            <a: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Decrease of 5.6%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Refinery rate of 216.7 thousand barrels/day</a:t>
            </a:r>
            <a:endParaRPr/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Capacity of 270.9 thousand barrels/day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Oil Continued</a:t>
            </a:r>
            <a:endParaRPr/>
          </a:p>
        </p:txBody>
      </p:sp>
      <p:sp>
        <p:nvSpPr>
          <p:cNvPr id="120" name="Shape 120"/>
          <p:cNvSpPr txBox="1"/>
          <p:nvPr/>
        </p:nvSpPr>
        <p:spPr>
          <a:xfrm>
            <a:off x="4144500" y="2093588"/>
            <a:ext cx="49305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of 2016 end: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Ninth largest producer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Exported 34.5 million tonnes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/>
              <a:t>Fifteenth largest exporter 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8% increase from 2015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Imported 21.1 million tonnes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Top importer is China:                                    12.8 million tonnes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Second is Uruguay:                                        4.3 million tonnes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825" y="1800375"/>
            <a:ext cx="2515959" cy="319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Natural Gas</a:t>
            </a:r>
            <a:endParaRPr/>
          </a:p>
        </p:txBody>
      </p:sp>
      <p:sp>
        <p:nvSpPr>
          <p:cNvPr id="127" name="Shape 127"/>
          <p:cNvSpPr txBox="1"/>
          <p:nvPr/>
        </p:nvSpPr>
        <p:spPr>
          <a:xfrm>
            <a:off x="282025" y="1947275"/>
            <a:ext cx="4914600" cy="29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of 2016 end: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11% of primary energy consumption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10.4 Bcm imported by pipeline from Bolivia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3.0 Bcm imported by liquified natural gas</a:t>
            </a:r>
            <a:endParaRPr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0.4 trillion cubic metres proven</a:t>
            </a:r>
            <a:endParaRPr/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Production:                                                    23.5 Bcm</a:t>
            </a:r>
            <a:endParaRPr/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Equal to 21.1 million tonnes of oil</a:t>
            </a:r>
            <a:endParaRPr/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Consumption:                                                36.6 Bcm</a:t>
            </a:r>
            <a:endParaRPr/>
          </a:p>
          <a:p>
            <a:pPr marL="9144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Equal to 32.9 million tonnes of oil</a:t>
            </a:r>
            <a:endParaRPr/>
          </a:p>
          <a:p>
            <a: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Decrease of 12.5%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300" y="1765088"/>
            <a:ext cx="3103707" cy="333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1327</Words>
  <Application>Microsoft Office PowerPoint</Application>
  <PresentationFormat>On-screen Show (16:9)</PresentationFormat>
  <Paragraphs>225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Roboto</vt:lpstr>
      <vt:lpstr>Ultra</vt:lpstr>
      <vt:lpstr>Material</vt:lpstr>
      <vt:lpstr>Brazil: The current and future state of energy</vt:lpstr>
      <vt:lpstr>Brazil Overview</vt:lpstr>
      <vt:lpstr>International Trade</vt:lpstr>
      <vt:lpstr>Economic overview</vt:lpstr>
      <vt:lpstr>Imports and Exports</vt:lpstr>
      <vt:lpstr>Current Energy Sources: Non-Renewables</vt:lpstr>
      <vt:lpstr>Oil</vt:lpstr>
      <vt:lpstr>Oil Continued</vt:lpstr>
      <vt:lpstr>Natural Gas</vt:lpstr>
      <vt:lpstr>Coal</vt:lpstr>
      <vt:lpstr>Nuclear</vt:lpstr>
      <vt:lpstr>Current Renewable Energy Sources</vt:lpstr>
      <vt:lpstr>Solar</vt:lpstr>
      <vt:lpstr>Biomass</vt:lpstr>
      <vt:lpstr>Ethanol</vt:lpstr>
      <vt:lpstr>Wind</vt:lpstr>
      <vt:lpstr>Hydropower</vt:lpstr>
      <vt:lpstr>Number of Large Dams Planned or Under Construction</vt:lpstr>
      <vt:lpstr>Current Electricity Production</vt:lpstr>
      <vt:lpstr>Potential issues with current sources</vt:lpstr>
      <vt:lpstr>Future energy/projections</vt:lpstr>
      <vt:lpstr>PowerPoint Presentation</vt:lpstr>
      <vt:lpstr>Climate Action Plan</vt:lpstr>
      <vt:lpstr>PowerPoint Presentation</vt:lpstr>
      <vt:lpstr>PowerPoint Presentation</vt:lpstr>
      <vt:lpstr>Sources</vt:lpstr>
      <vt:lpstr>Image 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Brazil: The current and future state of energy</dc:title>
  <dc:creator>Nelson</dc:creator>
  <cp:lastModifiedBy>Nelson</cp:lastModifiedBy>
  <cp:revision>1</cp:revision>
  <dcterms:modified xsi:type="dcterms:W3CDTF">2018-05-03T20:32:27Z</dcterms:modified>
</cp:coreProperties>
</file>