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1" d="100"/>
          <a:sy n="131" d="100"/>
        </p:scale>
        <p:origin x="-478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5407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u.de/fileadmin/Daten_BMU/Pools/Broschueren/klimaschutzplan_2050_en_bf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gora-energiewende.de/fileadmin/downloads/publikationen/CountryProfiles/Agora_CP_Germany_web.pdf" TargetMode="External"/><Relationship Id="rId4" Type="http://schemas.openxmlformats.org/officeDocument/2006/relationships/hyperlink" Target="https://www.cleanenergywir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the German Energy Industry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050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Andrew Horton, Sean Crawford, &amp; Joe Fontaine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Erneuerbare Energien Gesetz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EEG or Renewable Energy Law</a:t>
            </a:r>
            <a:endParaRPr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Passed in 1991 with the goal of stimulating growth in renewable energy sector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EEG obligated power companies to buy power put onto the grid by renewable sources at above market rate prices  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allowed new power companies to form, as they had guaranteed prices and a market for their energy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300" y="1234287"/>
            <a:ext cx="3831999" cy="277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 Solar Power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Germany already has invested heavily in solar power</a:t>
            </a:r>
            <a:endParaRPr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PV power has increased significantly since the implementation of EEG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PV accounted for 4.2 GW in 2007, increased 10-fold by 2017 to 43 GW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PV panels can be distributed on buildings, which is an advantage over other power sources which usually need dedicated locations</a:t>
            </a:r>
            <a:endParaRPr sz="1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l="5770" r="-4584"/>
          <a:stretch/>
        </p:blipFill>
        <p:spPr>
          <a:xfrm>
            <a:off x="4886350" y="1152475"/>
            <a:ext cx="4257651" cy="301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 Wind Power</a:t>
            </a: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power makes up a significant portion of total power generation in Germany</a:t>
            </a:r>
            <a:endParaRPr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Total wind power accounted for 17% of total production in 2017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Most is onshore generation (~14%) offshore (~3%)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Revised EEG regulation implemented an auction system for energy prices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Uncertain prices my slow the growth of wind power industry and research into offshore technologies</a:t>
            </a:r>
            <a:endParaRPr sz="1400"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675" y="549500"/>
            <a:ext cx="365965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 Nuclear Power</a:t>
            </a: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4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 power plants in Germany are planned to be completely shut down by 2022</a:t>
            </a:r>
            <a:endParaRPr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Decision to close plants following Fukushima disaster and public perception of them being unsafe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Nuclear power provided about 20 GW of power in 2010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Down to 12 GW in 2011 following plant closings, was down to 10 GW in 2017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Gaps in generation left by nuclear filled mostly by non renewable sources like coal </a:t>
            </a:r>
            <a:endParaRPr sz="1400"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601" y="262401"/>
            <a:ext cx="1171850" cy="11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000" y="1716488"/>
            <a:ext cx="3784200" cy="2674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German Coal Power</a:t>
            </a: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Germany is still heavily reliant on coal to fulfill its energy requirements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Coal accounts for about 2/5ths of German power production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Germany has ‘hard’ coal seams, but the cost to extract is about 180 euros per tonne, compared to about 70 to import foreign hard coal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Germany is the world’s largest ‘brown coal’ (lignite) producer, but it is a dirtier fuel to burn 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							Lusatia open pit Lignite mine </a:t>
            </a:r>
            <a:endParaRPr sz="1400"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250" y="2893100"/>
            <a:ext cx="5206051" cy="20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Complications - Infrastructure</a:t>
            </a: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254800" y="1423938"/>
            <a:ext cx="2726700" cy="22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North - South Divide</a:t>
            </a:r>
            <a:endParaRPr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Lacking high voltage transmission lines</a:t>
            </a:r>
            <a:endParaRPr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Lacking technology for increasingly decentralized grid</a:t>
            </a:r>
            <a:endParaRPr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400" y="1194850"/>
            <a:ext cx="5922400" cy="33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7978300" y="4337275"/>
            <a:ext cx="9825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Clean Energy Wire</a:t>
            </a:r>
            <a:endParaRPr sz="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Costs of Lacking infrastructure:</a:t>
            </a:r>
            <a:endParaRPr/>
          </a:p>
        </p:txBody>
      </p:sp>
      <p:sp>
        <p:nvSpPr>
          <p:cNvPr id="151" name="Shape 151"/>
          <p:cNvSpPr/>
          <p:nvPr/>
        </p:nvSpPr>
        <p:spPr>
          <a:xfrm rot="5400000">
            <a:off x="1655700" y="39875"/>
            <a:ext cx="3504900" cy="59286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1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Re-dispatch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Flood of cheap renewable electricity → clogs current grid → forces south/west Germany to produce at above market value</a:t>
            </a:r>
            <a:endParaRPr/>
          </a:p>
          <a:p>
            <a:pPr marL="457200" lvl="0" indent="-342900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Feed - in management</a:t>
            </a:r>
            <a:endParaRPr/>
          </a:p>
          <a:p>
            <a:pPr marL="914400" lvl="1" indent="-317500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produced by renewables reduced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impede production of more renewables</a:t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6532341" y="1774079"/>
            <a:ext cx="1034375" cy="15953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Arial"/>
              </a:rPr>
              <a:t>$</a:t>
            </a:r>
          </a:p>
        </p:txBody>
      </p:sp>
      <p:sp>
        <p:nvSpPr>
          <p:cNvPr id="154" name="Shape 154"/>
          <p:cNvSpPr/>
          <p:nvPr/>
        </p:nvSpPr>
        <p:spPr>
          <a:xfrm>
            <a:off x="7726629" y="1774079"/>
            <a:ext cx="1034375" cy="15953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Arial"/>
              </a:rPr>
              <a:t>$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6372450" y="3415825"/>
            <a:ext cx="283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880 million euros in 2015</a:t>
            </a:r>
            <a:endParaRPr sz="180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on the Grid: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4304900" y="1518875"/>
            <a:ext cx="4741747" cy="291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197900" y="1017725"/>
            <a:ext cx="4107000" cy="3416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 &amp; GHG goals call for: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Continual implementation of more renewables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Lower dependence of fossil fuel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Nuclear phase out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Which means....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Grid must account for nuclear power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Grid must account for partial decrease in fossil fuel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Increased renewables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Electric grid needs updates...fast.</a:t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5462900" y="4434125"/>
            <a:ext cx="31497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Pietruszkiewicz, Jon. “Utilities Should Avoid Over-Investing When Integrating Renewable Energy Into Their Grid” </a:t>
            </a:r>
            <a:r>
              <a:rPr lang="en" sz="600" i="1"/>
              <a:t>Breaking Energy</a:t>
            </a:r>
            <a:r>
              <a:rPr lang="en" sz="600"/>
              <a:t>, 2015, Accessed May 1, 2018.</a:t>
            </a:r>
            <a:endParaRPr sz="60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Solution: Grid Expansion</a:t>
            </a: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91350" y="1367100"/>
            <a:ext cx="3363900" cy="24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4650 km of high voltage north-south transmission lines</a:t>
            </a:r>
            <a:endParaRPr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Planned: 2025; expected: up to 2027</a:t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r="32596"/>
          <a:stretch/>
        </p:blipFill>
        <p:spPr>
          <a:xfrm>
            <a:off x="3994175" y="1017725"/>
            <a:ext cx="4160000" cy="381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7312075" y="4575700"/>
            <a:ext cx="8421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Clean Energy Wire</a:t>
            </a:r>
            <a:endParaRPr sz="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- Digitalization</a:t>
            </a: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1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“Smarter” grid; increase flexibility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“Smart meters”; fast response and management of supply and demand for electricity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substation distributors &amp; management tech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Especially important for decentralized power to grid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Increasing local &amp; municipal PV &amp; wind farms</a:t>
            </a:r>
            <a:endParaRPr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500" y="1682200"/>
            <a:ext cx="4412701" cy="251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5736900" y="4200875"/>
            <a:ext cx="3102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Grothaus, Michael.“How Smart Meters Like NEST Save You Money: What You Need To Know”. 2017. Accessed May 1 2018.</a:t>
            </a:r>
            <a:endParaRPr sz="600"/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625" y="152400"/>
            <a:ext cx="68467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- Sector Coupling </a:t>
            </a: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-97975" y="1017725"/>
            <a:ext cx="463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Renewables powering transport, vehicles, heat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Heat: renewable power → synthetic methane, hydrogen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Critical to emission and climate-neutral targets</a:t>
            </a:r>
            <a:endParaRPr/>
          </a:p>
          <a:p>
            <a: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100% renewable power in energy sector not sufficient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Pros: Excess power outlet</a:t>
            </a:r>
            <a:endParaRPr/>
          </a:p>
          <a:p>
            <a:pPr marL="457200" lvl="0" indent="-342900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Cons: Increased demand from grid (more pressure on grid)</a:t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650" y="1580725"/>
            <a:ext cx="4635000" cy="276996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5499650" y="4434125"/>
            <a:ext cx="35130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“CARREGAMENTO DE VIATURAS ELÉCTRICAS NAS GARAGENS COMUNS PARTICULARES”. </a:t>
            </a:r>
            <a:r>
              <a:rPr lang="en" sz="600" i="1"/>
              <a:t>Prado Condominios</a:t>
            </a:r>
            <a:r>
              <a:rPr lang="en" sz="600"/>
              <a:t>, 2017, Accessed May 1, 2018.</a:t>
            </a:r>
            <a:endParaRPr sz="600"/>
          </a:p>
          <a:p>
            <a:pPr marL="0" lvl="0" indent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 Energy: Future</a:t>
            </a: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Germany is moving aggressively towards a decarbonized future and the share of renewables in energy production is increasing rapidly. (34% increase in renewable TWh generation between 2014-2017)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Germany will likely come close to achieving their targets if they do not actually reach them.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increase the chances of meeting them Germany should strongly reconsider the planned closing of their nuclear plants to avoid relying on CO2 producing coal and gas for backup.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terms of increasing renewable energy, Germany does not appear to need to change its course of action due to the rapid increase that is already occurring.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References:</a:t>
            </a: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Federal Ministry for the Environment, Nature Conservation, Building and Nuclear Safety. </a:t>
            </a:r>
            <a:r>
              <a:rPr lang="en"/>
              <a:t>Climate Action Plan 2050,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http://www.bmu.de/fileadmin/Daten_BMU/Pools/Broschueren/klimaschutzplan_2050_en_bf.pdf</a:t>
            </a:r>
            <a:r>
              <a:rPr lang="en"/>
              <a:t>. Accessed 5/1/2018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/>
              <a:t>Clean Energy Wire</a:t>
            </a:r>
            <a:r>
              <a:rPr lang="en"/>
              <a:t>. Clean Energy Wire CLEW,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https://www.cleanenergywire.org/</a:t>
            </a:r>
            <a:r>
              <a:rPr lang="en"/>
              <a:t>. Accessed 5/1/2018.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Angora.</a:t>
            </a:r>
            <a:r>
              <a:rPr lang="en"/>
              <a:t> Report on the German Power System,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https://www.agora-energiewende.de/fileadmin/downloads/publikationen/CountryProfiles/Agora_CP_Germany_web.pdf</a:t>
            </a:r>
            <a:r>
              <a:rPr lang="en"/>
              <a:t>. Accessed 5/1/2018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128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German Energy: Past to Present</a:t>
            </a:r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675" y="701050"/>
            <a:ext cx="7523351" cy="433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625" y="152400"/>
            <a:ext cx="68467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Installed Capacity vs Energy Produced</a:t>
            </a: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Total installed power capacity in Germany in 2014 was 192 GW.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43.7% Renewable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25.7% Coal with 11% being Lignite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610.3 TWh of energy produced in 2014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Renewables produced 157.3 TWh or 25.8%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Lignite produced 156 TWh or 25.6%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Combined coal production was 265.9 TWh or 43.6%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Energiewende - “Energy Revolution”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256750" y="837800"/>
            <a:ext cx="7434300" cy="31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Nuclear phase out by 2022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defined date of coal phase out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Major investments: solar &amp; onshore wind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 Goals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Gross Power Consumption: 80%-95% renewables by 2050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Increased incorporation of renewables beyond electricity sector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Emission Goals (relative to 1990)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40 % reduction by 2020 (Currently on track to hit 37%)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95 % reduction by 2050</a:t>
            </a:r>
            <a:endParaRPr/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Action Plan 2050</a:t>
            </a: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Published in 2016, the plan sets out the German government’s climate policy.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Germany sees the Climate Action Plan 2050 as a way to modernize their economy and provide guidance, particularly through 2030.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is believed that the document will help to avoid bad investments and structural breaks during the transition to a decarbonized world. 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Action Plan 2050 Goals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CO2  emissions by 55%-56% of 1990 levels by 2030.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reduction goal for the energy sector is 61%-62% from 1990 levels.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reduction from the energy sector is planned to be met through increased renewable energy and increasing energy efficiency.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2050 energy production is to be almost entirely decarbonized.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Action Plan 2050 Challenges</a:t>
            </a: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Acknowledges necessity of coal and gas plants during the transition to renewables and need for gas plants to remain as backup to meet surges.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Admits that in order to phase out the coal plants the areas producing the coal and hosting the plants need replacement investments and jobs.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40% of German emissions are from energy production.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Claims renewables are the current principal form of energy production with 32% in 2015. (33% by 2017). However, only true when the different types of coal are seperated. Coal provides 36% with lignite accounting for over half of that production.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Microsoft Office PowerPoint</Application>
  <PresentationFormat>On-screen Show (16:9)</PresentationFormat>
  <Paragraphs>123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Simple Dark</vt:lpstr>
      <vt:lpstr>Evaluation of the German Energy Industry</vt:lpstr>
      <vt:lpstr>PowerPoint Presentation</vt:lpstr>
      <vt:lpstr>German Energy: Past to Present</vt:lpstr>
      <vt:lpstr>PowerPoint Presentation</vt:lpstr>
      <vt:lpstr>Installed Capacity vs Energy Produced</vt:lpstr>
      <vt:lpstr>Energiewende - “Energy Revolution”</vt:lpstr>
      <vt:lpstr>Climate Action Plan 2050</vt:lpstr>
      <vt:lpstr>Climate Action Plan 2050 Goals</vt:lpstr>
      <vt:lpstr>Climate Action Plan 2050 Challenges</vt:lpstr>
      <vt:lpstr>Erneuerbare Energien Gesetz</vt:lpstr>
      <vt:lpstr>German Solar Power</vt:lpstr>
      <vt:lpstr>German Wind Power</vt:lpstr>
      <vt:lpstr>German Nuclear Power</vt:lpstr>
      <vt:lpstr>  German Coal Power</vt:lpstr>
      <vt:lpstr>Complications - Infrastructure</vt:lpstr>
      <vt:lpstr> Costs of Lacking infrastructure:</vt:lpstr>
      <vt:lpstr>Pressure on the Grid:</vt:lpstr>
      <vt:lpstr>Partial Solution: Grid Expansion</vt:lpstr>
      <vt:lpstr>Solution - Digitalization</vt:lpstr>
      <vt:lpstr>Solutions - Sector Coupling </vt:lpstr>
      <vt:lpstr>German Energy: Future</vt:lpstr>
      <vt:lpstr>References: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the German Energy Industry</dc:title>
  <dc:creator>Nelson</dc:creator>
  <cp:lastModifiedBy>Nelson</cp:lastModifiedBy>
  <cp:revision>1</cp:revision>
  <dcterms:modified xsi:type="dcterms:W3CDTF">2018-05-07T16:32:02Z</dcterms:modified>
</cp:coreProperties>
</file>