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9"/>
  </p:handoutMasterIdLst>
  <p:sldIdLst>
    <p:sldId id="258" r:id="rId2"/>
    <p:sldId id="259" r:id="rId3"/>
    <p:sldId id="309" r:id="rId4"/>
    <p:sldId id="260" r:id="rId5"/>
    <p:sldId id="257" r:id="rId6"/>
    <p:sldId id="256" r:id="rId7"/>
    <p:sldId id="261" r:id="rId8"/>
    <p:sldId id="264" r:id="rId9"/>
    <p:sldId id="262" r:id="rId10"/>
    <p:sldId id="263" r:id="rId11"/>
    <p:sldId id="265" r:id="rId12"/>
    <p:sldId id="266" r:id="rId13"/>
    <p:sldId id="276" r:id="rId14"/>
    <p:sldId id="312" r:id="rId15"/>
    <p:sldId id="277" r:id="rId16"/>
    <p:sldId id="274" r:id="rId17"/>
    <p:sldId id="310" r:id="rId18"/>
    <p:sldId id="275" r:id="rId19"/>
    <p:sldId id="324" r:id="rId20"/>
    <p:sldId id="272" r:id="rId21"/>
    <p:sldId id="311" r:id="rId22"/>
    <p:sldId id="314" r:id="rId23"/>
    <p:sldId id="273" r:id="rId24"/>
    <p:sldId id="321" r:id="rId25"/>
    <p:sldId id="313" r:id="rId26"/>
    <p:sldId id="316" r:id="rId27"/>
    <p:sldId id="267" r:id="rId2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2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84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image" Target="../media/image13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12" Type="http://schemas.openxmlformats.org/officeDocument/2006/relationships/image" Target="../media/image12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11" Type="http://schemas.openxmlformats.org/officeDocument/2006/relationships/image" Target="../media/image11.wmf"/><Relationship Id="rId5" Type="http://schemas.openxmlformats.org/officeDocument/2006/relationships/image" Target="../media/image5.wmf"/><Relationship Id="rId10" Type="http://schemas.openxmlformats.org/officeDocument/2006/relationships/image" Target="../media/image10.wmf"/><Relationship Id="rId4" Type="http://schemas.openxmlformats.org/officeDocument/2006/relationships/image" Target="../media/image4.wmf"/><Relationship Id="rId9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4" Type="http://schemas.openxmlformats.org/officeDocument/2006/relationships/image" Target="../media/image48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4" Type="http://schemas.openxmlformats.org/officeDocument/2006/relationships/image" Target="../media/image48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4" Type="http://schemas.openxmlformats.org/officeDocument/2006/relationships/image" Target="../media/image48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49.wmf"/><Relationship Id="rId4" Type="http://schemas.openxmlformats.org/officeDocument/2006/relationships/image" Target="../media/image6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49.wmf"/><Relationship Id="rId6" Type="http://schemas.openxmlformats.org/officeDocument/2006/relationships/image" Target="../media/image50.wmf"/><Relationship Id="rId5" Type="http://schemas.openxmlformats.org/officeDocument/2006/relationships/image" Target="../media/image11.wmf"/><Relationship Id="rId4" Type="http://schemas.openxmlformats.org/officeDocument/2006/relationships/image" Target="../media/image6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Relationship Id="rId9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1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1.wmf"/><Relationship Id="rId6" Type="http://schemas.openxmlformats.org/officeDocument/2006/relationships/image" Target="../media/image26.wmf"/><Relationship Id="rId5" Type="http://schemas.openxmlformats.org/officeDocument/2006/relationships/image" Target="../media/image5.wmf"/><Relationship Id="rId4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image" Target="../media/image40.wmf"/><Relationship Id="rId3" Type="http://schemas.openxmlformats.org/officeDocument/2006/relationships/image" Target="../media/image30.wmf"/><Relationship Id="rId7" Type="http://schemas.openxmlformats.org/officeDocument/2006/relationships/image" Target="../media/image34.wmf"/><Relationship Id="rId12" Type="http://schemas.openxmlformats.org/officeDocument/2006/relationships/image" Target="../media/image39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3.wmf"/><Relationship Id="rId11" Type="http://schemas.openxmlformats.org/officeDocument/2006/relationships/image" Target="../media/image38.wmf"/><Relationship Id="rId5" Type="http://schemas.openxmlformats.org/officeDocument/2006/relationships/image" Target="../media/image32.wmf"/><Relationship Id="rId10" Type="http://schemas.openxmlformats.org/officeDocument/2006/relationships/image" Target="../media/image37.wmf"/><Relationship Id="rId4" Type="http://schemas.openxmlformats.org/officeDocument/2006/relationships/image" Target="../media/image31.wmf"/><Relationship Id="rId9" Type="http://schemas.openxmlformats.org/officeDocument/2006/relationships/image" Target="../media/image36.wmf"/><Relationship Id="rId14" Type="http://schemas.openxmlformats.org/officeDocument/2006/relationships/image" Target="../media/image4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43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image" Target="../media/image18.wmf"/><Relationship Id="rId7" Type="http://schemas.openxmlformats.org/officeDocument/2006/relationships/image" Target="../media/image34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43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427" y="0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B2213-F063-411B-9805-F022839FD134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72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03B781-CA31-4056-A135-DBCFEDA70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816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039A0-CEF6-4F77-A674-F3AC01B0BD6F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DD727-53CA-4A79-97DE-F5ED6C079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283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039A0-CEF6-4F77-A674-F3AC01B0BD6F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DD727-53CA-4A79-97DE-F5ED6C079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13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039A0-CEF6-4F77-A674-F3AC01B0BD6F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DD727-53CA-4A79-97DE-F5ED6C079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844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039A0-CEF6-4F77-A674-F3AC01B0BD6F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DD727-53CA-4A79-97DE-F5ED6C079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085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039A0-CEF6-4F77-A674-F3AC01B0BD6F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DD727-53CA-4A79-97DE-F5ED6C079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27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039A0-CEF6-4F77-A674-F3AC01B0BD6F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DD727-53CA-4A79-97DE-F5ED6C079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38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039A0-CEF6-4F77-A674-F3AC01B0BD6F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DD727-53CA-4A79-97DE-F5ED6C079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8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039A0-CEF6-4F77-A674-F3AC01B0BD6F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DD727-53CA-4A79-97DE-F5ED6C079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541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039A0-CEF6-4F77-A674-F3AC01B0BD6F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DD727-53CA-4A79-97DE-F5ED6C079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529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039A0-CEF6-4F77-A674-F3AC01B0BD6F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DD727-53CA-4A79-97DE-F5ED6C079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163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039A0-CEF6-4F77-A674-F3AC01B0BD6F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DD727-53CA-4A79-97DE-F5ED6C079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59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039A0-CEF6-4F77-A674-F3AC01B0BD6F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DD727-53CA-4A79-97DE-F5ED6C079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52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8.wmf"/><Relationship Id="rId26" Type="http://schemas.openxmlformats.org/officeDocument/2006/relationships/image" Target="../media/image12.w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5.wmf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2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7.wmf"/><Relationship Id="rId20" Type="http://schemas.openxmlformats.org/officeDocument/2006/relationships/image" Target="../media/image9.wmf"/><Relationship Id="rId29" Type="http://schemas.openxmlformats.org/officeDocument/2006/relationships/image" Target="../media/image14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28" Type="http://schemas.openxmlformats.org/officeDocument/2006/relationships/image" Target="../media/image13.wmf"/><Relationship Id="rId10" Type="http://schemas.openxmlformats.org/officeDocument/2006/relationships/image" Target="../media/image4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1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6.wmf"/><Relationship Id="rId22" Type="http://schemas.openxmlformats.org/officeDocument/2006/relationships/image" Target="../media/image10.wmf"/><Relationship Id="rId27" Type="http://schemas.openxmlformats.org/officeDocument/2006/relationships/oleObject" Target="../embeddings/oleObject13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18" Type="http://schemas.openxmlformats.org/officeDocument/2006/relationships/oleObject" Target="../embeddings/oleObject65.bin"/><Relationship Id="rId26" Type="http://schemas.openxmlformats.org/officeDocument/2006/relationships/oleObject" Target="../embeddings/oleObject70.bin"/><Relationship Id="rId3" Type="http://schemas.openxmlformats.org/officeDocument/2006/relationships/image" Target="../media/image460.png"/><Relationship Id="rId21" Type="http://schemas.openxmlformats.org/officeDocument/2006/relationships/image" Target="../media/image19.wmf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17" Type="http://schemas.openxmlformats.org/officeDocument/2006/relationships/image" Target="../media/image17.wmf"/><Relationship Id="rId25" Type="http://schemas.openxmlformats.org/officeDocument/2006/relationships/oleObject" Target="../embeddings/oleObject69.bin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64.bin"/><Relationship Id="rId20" Type="http://schemas.openxmlformats.org/officeDocument/2006/relationships/oleObject" Target="../embeddings/oleObject66.bin"/><Relationship Id="rId1" Type="http://schemas.openxmlformats.org/officeDocument/2006/relationships/vmlDrawing" Target="../drawings/vmlDrawing8.v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24" Type="http://schemas.openxmlformats.org/officeDocument/2006/relationships/oleObject" Target="../embeddings/oleObject68.bin"/><Relationship Id="rId5" Type="http://schemas.openxmlformats.org/officeDocument/2006/relationships/image" Target="../media/image48.png"/><Relationship Id="rId15" Type="http://schemas.openxmlformats.org/officeDocument/2006/relationships/image" Target="../media/image16.wmf"/><Relationship Id="rId23" Type="http://schemas.openxmlformats.org/officeDocument/2006/relationships/image" Target="../media/image20.wmf"/><Relationship Id="rId10" Type="http://schemas.openxmlformats.org/officeDocument/2006/relationships/image" Target="../media/image53.png"/><Relationship Id="rId19" Type="http://schemas.openxmlformats.org/officeDocument/2006/relationships/image" Target="../media/image18.wmf"/><Relationship Id="rId4" Type="http://schemas.openxmlformats.org/officeDocument/2006/relationships/image" Target="../media/image470.png"/><Relationship Id="rId9" Type="http://schemas.openxmlformats.org/officeDocument/2006/relationships/image" Target="../media/image52.png"/><Relationship Id="rId14" Type="http://schemas.openxmlformats.org/officeDocument/2006/relationships/oleObject" Target="../embeddings/oleObject63.bin"/><Relationship Id="rId22" Type="http://schemas.openxmlformats.org/officeDocument/2006/relationships/oleObject" Target="../embeddings/oleObject67.bin"/><Relationship Id="rId27" Type="http://schemas.openxmlformats.org/officeDocument/2006/relationships/image" Target="../media/image4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76.bin"/><Relationship Id="rId18" Type="http://schemas.openxmlformats.org/officeDocument/2006/relationships/image" Target="../media/image34.wmf"/><Relationship Id="rId39" Type="http://schemas.openxmlformats.org/officeDocument/2006/relationships/image" Target="../media/image63.png"/><Relationship Id="rId3" Type="http://schemas.openxmlformats.org/officeDocument/2006/relationships/oleObject" Target="../embeddings/oleObject71.bin"/><Relationship Id="rId34" Type="http://schemas.openxmlformats.org/officeDocument/2006/relationships/image" Target="../media/image44.wmf"/><Relationship Id="rId7" Type="http://schemas.openxmlformats.org/officeDocument/2006/relationships/oleObject" Target="../embeddings/oleObject73.bin"/><Relationship Id="rId12" Type="http://schemas.openxmlformats.org/officeDocument/2006/relationships/image" Target="../media/image20.wmf"/><Relationship Id="rId17" Type="http://schemas.openxmlformats.org/officeDocument/2006/relationships/oleObject" Target="../embeddings/oleObject79.bin"/><Relationship Id="rId33" Type="http://schemas.openxmlformats.org/officeDocument/2006/relationships/oleObject" Target="../embeddings/oleObject80.bin"/><Relationship Id="rId38" Type="http://schemas.openxmlformats.org/officeDocument/2006/relationships/image" Target="../media/image62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43.wmf"/><Relationship Id="rId41" Type="http://schemas.openxmlformats.org/officeDocument/2006/relationships/image" Target="../media/image65.png"/><Relationship Id="rId1" Type="http://schemas.openxmlformats.org/officeDocument/2006/relationships/vmlDrawing" Target="../drawings/vmlDrawing9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75.bin"/><Relationship Id="rId32" Type="http://schemas.openxmlformats.org/officeDocument/2006/relationships/image" Target="../media/image37.wmf"/><Relationship Id="rId37" Type="http://schemas.openxmlformats.org/officeDocument/2006/relationships/image" Target="../media/image45.png"/><Relationship Id="rId40" Type="http://schemas.openxmlformats.org/officeDocument/2006/relationships/image" Target="../media/image64.png"/><Relationship Id="rId5" Type="http://schemas.openxmlformats.org/officeDocument/2006/relationships/oleObject" Target="../embeddings/oleObject72.bin"/><Relationship Id="rId15" Type="http://schemas.openxmlformats.org/officeDocument/2006/relationships/oleObject" Target="../embeddings/oleObject78.bin"/><Relationship Id="rId36" Type="http://schemas.openxmlformats.org/officeDocument/2006/relationships/image" Target="../media/image44.wmf"/><Relationship Id="rId10" Type="http://schemas.openxmlformats.org/officeDocument/2006/relationships/image" Target="../media/image19.wmf"/><Relationship Id="rId31" Type="http://schemas.openxmlformats.org/officeDocument/2006/relationships/oleObject" Target="../embeddings/oleObject830.bin"/><Relationship Id="rId4" Type="http://schemas.openxmlformats.org/officeDocument/2006/relationships/image" Target="../media/image16.wmf"/><Relationship Id="rId9" Type="http://schemas.openxmlformats.org/officeDocument/2006/relationships/oleObject" Target="../embeddings/oleObject74.bin"/><Relationship Id="rId14" Type="http://schemas.openxmlformats.org/officeDocument/2006/relationships/oleObject" Target="../embeddings/oleObject77.bin"/><Relationship Id="rId35" Type="http://schemas.openxmlformats.org/officeDocument/2006/relationships/oleObject" Target="../embeddings/oleObject800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png"/><Relationship Id="rId26" Type="http://schemas.openxmlformats.org/officeDocument/2006/relationships/image" Target="../media/image95.png"/><Relationship Id="rId3" Type="http://schemas.openxmlformats.org/officeDocument/2006/relationships/image" Target="../media/image67.pn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25" Type="http://schemas.openxmlformats.org/officeDocument/2006/relationships/image" Target="../media/image94.png"/><Relationship Id="rId2" Type="http://schemas.openxmlformats.org/officeDocument/2006/relationships/image" Target="../media/image66.png"/><Relationship Id="rId29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80.png"/><Relationship Id="rId24" Type="http://schemas.openxmlformats.org/officeDocument/2006/relationships/image" Target="../media/image93.png"/><Relationship Id="rId6" Type="http://schemas.openxmlformats.org/officeDocument/2006/relationships/image" Target="../media/image70.png"/><Relationship Id="rId23" Type="http://schemas.openxmlformats.org/officeDocument/2006/relationships/image" Target="../media/image92.png"/><Relationship Id="rId5" Type="http://schemas.openxmlformats.org/officeDocument/2006/relationships/image" Target="../media/image69.png"/><Relationship Id="rId28" Type="http://schemas.openxmlformats.org/officeDocument/2006/relationships/image" Target="../media/image71.png"/><Relationship Id="rId10" Type="http://schemas.openxmlformats.org/officeDocument/2006/relationships/image" Target="../media/image79.png"/><Relationship Id="rId9" Type="http://schemas.openxmlformats.org/officeDocument/2006/relationships/image" Target="../media/image78.png"/><Relationship Id="rId14" Type="http://schemas.openxmlformats.org/officeDocument/2006/relationships/image" Target="../media/image83.png"/><Relationship Id="rId22" Type="http://schemas.openxmlformats.org/officeDocument/2006/relationships/image" Target="../media/image91.png"/><Relationship Id="rId27" Type="http://schemas.openxmlformats.org/officeDocument/2006/relationships/image" Target="../media/image96.png"/><Relationship Id="rId4" Type="http://schemas.openxmlformats.org/officeDocument/2006/relationships/image" Target="../media/image68.png"/><Relationship Id="rId30" Type="http://schemas.openxmlformats.org/officeDocument/2006/relationships/image" Target="../media/image7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101.png"/><Relationship Id="rId18" Type="http://schemas.openxmlformats.org/officeDocument/2006/relationships/image" Target="../media/image106.png"/><Relationship Id="rId26" Type="http://schemas.openxmlformats.org/officeDocument/2006/relationships/image" Target="../media/image114.png"/><Relationship Id="rId3" Type="http://schemas.openxmlformats.org/officeDocument/2006/relationships/image" Target="../media/image85.png"/><Relationship Id="rId21" Type="http://schemas.openxmlformats.org/officeDocument/2006/relationships/image" Target="../media/image109.png"/><Relationship Id="rId7" Type="http://schemas.openxmlformats.org/officeDocument/2006/relationships/image" Target="../media/image89.png"/><Relationship Id="rId12" Type="http://schemas.openxmlformats.org/officeDocument/2006/relationships/image" Target="../media/image100.png"/><Relationship Id="rId17" Type="http://schemas.openxmlformats.org/officeDocument/2006/relationships/image" Target="../media/image105.png"/><Relationship Id="rId25" Type="http://schemas.openxmlformats.org/officeDocument/2006/relationships/image" Target="../media/image113.png"/><Relationship Id="rId2" Type="http://schemas.openxmlformats.org/officeDocument/2006/relationships/image" Target="../media/image84.png"/><Relationship Id="rId16" Type="http://schemas.openxmlformats.org/officeDocument/2006/relationships/image" Target="../media/image104.png"/><Relationship Id="rId20" Type="http://schemas.openxmlformats.org/officeDocument/2006/relationships/image" Target="../media/image10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8.png"/><Relationship Id="rId11" Type="http://schemas.openxmlformats.org/officeDocument/2006/relationships/image" Target="../media/image99.png"/><Relationship Id="rId24" Type="http://schemas.openxmlformats.org/officeDocument/2006/relationships/image" Target="../media/image112.png"/><Relationship Id="rId5" Type="http://schemas.openxmlformats.org/officeDocument/2006/relationships/image" Target="../media/image87.png"/><Relationship Id="rId15" Type="http://schemas.openxmlformats.org/officeDocument/2006/relationships/image" Target="../media/image103.png"/><Relationship Id="rId23" Type="http://schemas.openxmlformats.org/officeDocument/2006/relationships/image" Target="../media/image111.png"/><Relationship Id="rId10" Type="http://schemas.openxmlformats.org/officeDocument/2006/relationships/image" Target="../media/image98.png"/><Relationship Id="rId19" Type="http://schemas.openxmlformats.org/officeDocument/2006/relationships/image" Target="../media/image107.png"/><Relationship Id="rId4" Type="http://schemas.openxmlformats.org/officeDocument/2006/relationships/image" Target="../media/image86.png"/><Relationship Id="rId9" Type="http://schemas.openxmlformats.org/officeDocument/2006/relationships/image" Target="../media/image97.png"/><Relationship Id="rId14" Type="http://schemas.openxmlformats.org/officeDocument/2006/relationships/image" Target="../media/image102.png"/><Relationship Id="rId22" Type="http://schemas.openxmlformats.org/officeDocument/2006/relationships/image" Target="../media/image1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45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image" Target="../media/image731.png"/><Relationship Id="rId3" Type="http://schemas.openxmlformats.org/officeDocument/2006/relationships/oleObject" Target="../embeddings/oleObject82.bin"/><Relationship Id="rId7" Type="http://schemas.openxmlformats.org/officeDocument/2006/relationships/oleObject" Target="../embeddings/oleObject84.bin"/><Relationship Id="rId12" Type="http://schemas.openxmlformats.org/officeDocument/2006/relationships/image" Target="../media/image72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7.wmf"/><Relationship Id="rId11" Type="http://schemas.openxmlformats.org/officeDocument/2006/relationships/image" Target="../media/image711.png"/><Relationship Id="rId5" Type="http://schemas.openxmlformats.org/officeDocument/2006/relationships/oleObject" Target="../embeddings/oleObject83.bin"/><Relationship Id="rId10" Type="http://schemas.openxmlformats.org/officeDocument/2006/relationships/image" Target="../media/image48.wmf"/><Relationship Id="rId4" Type="http://schemas.openxmlformats.org/officeDocument/2006/relationships/image" Target="../media/image46.wmf"/><Relationship Id="rId9" Type="http://schemas.openxmlformats.org/officeDocument/2006/relationships/oleObject" Target="../embeddings/oleObject85.bin"/><Relationship Id="rId14" Type="http://schemas.openxmlformats.org/officeDocument/2006/relationships/image" Target="../media/image1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19.bin"/><Relationship Id="rId18" Type="http://schemas.openxmlformats.org/officeDocument/2006/relationships/oleObject" Target="../embeddings/oleObject22.bin"/><Relationship Id="rId3" Type="http://schemas.openxmlformats.org/officeDocument/2006/relationships/oleObject" Target="../embeddings/oleObject14.bin"/><Relationship Id="rId21" Type="http://schemas.openxmlformats.org/officeDocument/2006/relationships/oleObject" Target="../embeddings/oleObject2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18.wmf"/><Relationship Id="rId17" Type="http://schemas.openxmlformats.org/officeDocument/2006/relationships/oleObject" Target="../embeddings/oleObject21.bin"/><Relationship Id="rId25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0.wmf"/><Relationship Id="rId20" Type="http://schemas.openxmlformats.org/officeDocument/2006/relationships/image" Target="../media/image21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18.bin"/><Relationship Id="rId24" Type="http://schemas.openxmlformats.org/officeDocument/2006/relationships/image" Target="../media/image24.png"/><Relationship Id="rId5" Type="http://schemas.openxmlformats.org/officeDocument/2006/relationships/oleObject" Target="../embeddings/oleObject15.bin"/><Relationship Id="rId15" Type="http://schemas.openxmlformats.org/officeDocument/2006/relationships/oleObject" Target="../embeddings/oleObject20.bin"/><Relationship Id="rId23" Type="http://schemas.openxmlformats.org/officeDocument/2006/relationships/image" Target="../media/image23.png"/><Relationship Id="rId10" Type="http://schemas.openxmlformats.org/officeDocument/2006/relationships/image" Target="../media/image17.wmf"/><Relationship Id="rId19" Type="http://schemas.openxmlformats.org/officeDocument/2006/relationships/oleObject" Target="../embeddings/oleObject23.bin"/><Relationship Id="rId4" Type="http://schemas.openxmlformats.org/officeDocument/2006/relationships/image" Target="../media/image14.wmf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19.wmf"/><Relationship Id="rId22" Type="http://schemas.openxmlformats.org/officeDocument/2006/relationships/image" Target="../media/image22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86.bin"/><Relationship Id="rId7" Type="http://schemas.openxmlformats.org/officeDocument/2006/relationships/oleObject" Target="../embeddings/oleObject88.bin"/><Relationship Id="rId12" Type="http://schemas.openxmlformats.org/officeDocument/2006/relationships/image" Target="../media/image76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7.wmf"/><Relationship Id="rId11" Type="http://schemas.openxmlformats.org/officeDocument/2006/relationships/image" Target="../media/image751.png"/><Relationship Id="rId5" Type="http://schemas.openxmlformats.org/officeDocument/2006/relationships/oleObject" Target="../embeddings/oleObject87.bin"/><Relationship Id="rId10" Type="http://schemas.openxmlformats.org/officeDocument/2006/relationships/image" Target="../media/image48.wmf"/><Relationship Id="rId4" Type="http://schemas.openxmlformats.org/officeDocument/2006/relationships/image" Target="../media/image46.wmf"/><Relationship Id="rId9" Type="http://schemas.openxmlformats.org/officeDocument/2006/relationships/oleObject" Target="../embeddings/oleObject89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image" Target="../media/image790.png"/><Relationship Id="rId18" Type="http://schemas.openxmlformats.org/officeDocument/2006/relationships/image" Target="../media/image710.png"/><Relationship Id="rId3" Type="http://schemas.openxmlformats.org/officeDocument/2006/relationships/oleObject" Target="../embeddings/oleObject90.bin"/><Relationship Id="rId7" Type="http://schemas.openxmlformats.org/officeDocument/2006/relationships/oleObject" Target="../embeddings/oleObject92.bin"/><Relationship Id="rId12" Type="http://schemas.openxmlformats.org/officeDocument/2006/relationships/image" Target="../media/image780.png"/><Relationship Id="rId17" Type="http://schemas.openxmlformats.org/officeDocument/2006/relationships/image" Target="../media/image810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800.png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7.wmf"/><Relationship Id="rId11" Type="http://schemas.openxmlformats.org/officeDocument/2006/relationships/image" Target="../media/image750.png"/><Relationship Id="rId5" Type="http://schemas.openxmlformats.org/officeDocument/2006/relationships/oleObject" Target="../embeddings/oleObject91.bin"/><Relationship Id="rId15" Type="http://schemas.openxmlformats.org/officeDocument/2006/relationships/image" Target="../media/image811.png"/><Relationship Id="rId10" Type="http://schemas.openxmlformats.org/officeDocument/2006/relationships/image" Target="../media/image48.wmf"/><Relationship Id="rId19" Type="http://schemas.openxmlformats.org/officeDocument/2006/relationships/image" Target="../media/image821.png"/><Relationship Id="rId4" Type="http://schemas.openxmlformats.org/officeDocument/2006/relationships/image" Target="../media/image46.wmf"/><Relationship Id="rId9" Type="http://schemas.openxmlformats.org/officeDocument/2006/relationships/oleObject" Target="../embeddings/oleObject93.bin"/><Relationship Id="rId14" Type="http://schemas.openxmlformats.org/officeDocument/2006/relationships/image" Target="../media/image80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5.bin"/><Relationship Id="rId13" Type="http://schemas.openxmlformats.org/officeDocument/2006/relationships/image" Target="../media/image5.wmf"/><Relationship Id="rId18" Type="http://schemas.openxmlformats.org/officeDocument/2006/relationships/oleObject" Target="../embeddings/oleObject1300.bin"/><Relationship Id="rId3" Type="http://schemas.openxmlformats.org/officeDocument/2006/relationships/image" Target="../media/image720.png"/><Relationship Id="rId7" Type="http://schemas.openxmlformats.org/officeDocument/2006/relationships/image" Target="../media/image49.wmf"/><Relationship Id="rId12" Type="http://schemas.openxmlformats.org/officeDocument/2006/relationships/oleObject" Target="../embeddings/oleObject96.bin"/><Relationship Id="rId17" Type="http://schemas.openxmlformats.org/officeDocument/2006/relationships/image" Target="../media/image6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97.bin"/><Relationship Id="rId29" Type="http://schemas.openxmlformats.org/officeDocument/2006/relationships/image" Target="../media/image740.png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270.bin"/><Relationship Id="rId11" Type="http://schemas.openxmlformats.org/officeDocument/2006/relationships/image" Target="../media/image4.wmf"/><Relationship Id="rId32" Type="http://schemas.openxmlformats.org/officeDocument/2006/relationships/image" Target="../media/image841.png"/><Relationship Id="rId5" Type="http://schemas.openxmlformats.org/officeDocument/2006/relationships/image" Target="../media/image49.wmf"/><Relationship Id="rId15" Type="http://schemas.openxmlformats.org/officeDocument/2006/relationships/image" Target="../media/image5.wmf"/><Relationship Id="rId28" Type="http://schemas.openxmlformats.org/officeDocument/2006/relationships/image" Target="../media/image730.png"/><Relationship Id="rId10" Type="http://schemas.openxmlformats.org/officeDocument/2006/relationships/oleObject" Target="../embeddings/oleObject1280.bin"/><Relationship Id="rId19" Type="http://schemas.openxmlformats.org/officeDocument/2006/relationships/image" Target="../media/image6.wmf"/><Relationship Id="rId31" Type="http://schemas.openxmlformats.org/officeDocument/2006/relationships/image" Target="../media/image831.png"/><Relationship Id="rId4" Type="http://schemas.openxmlformats.org/officeDocument/2006/relationships/oleObject" Target="../embeddings/oleObject94.bin"/><Relationship Id="rId9" Type="http://schemas.openxmlformats.org/officeDocument/2006/relationships/image" Target="../media/image4.wmf"/><Relationship Id="rId14" Type="http://schemas.openxmlformats.org/officeDocument/2006/relationships/oleObject" Target="../embeddings/oleObject1290.bin"/><Relationship Id="rId30" Type="http://schemas.openxmlformats.org/officeDocument/2006/relationships/image" Target="../media/image82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9.bin"/><Relationship Id="rId13" Type="http://schemas.openxmlformats.org/officeDocument/2006/relationships/image" Target="../media/image5.wmf"/><Relationship Id="rId18" Type="http://schemas.openxmlformats.org/officeDocument/2006/relationships/oleObject" Target="../embeddings/oleObject1360.bin"/><Relationship Id="rId39" Type="http://schemas.openxmlformats.org/officeDocument/2006/relationships/image" Target="../media/image770.png"/><Relationship Id="rId3" Type="http://schemas.openxmlformats.org/officeDocument/2006/relationships/image" Target="../media/image840.png"/><Relationship Id="rId34" Type="http://schemas.openxmlformats.org/officeDocument/2006/relationships/image" Target="../media/image11.wmf"/><Relationship Id="rId42" Type="http://schemas.openxmlformats.org/officeDocument/2006/relationships/image" Target="../media/image940.png"/><Relationship Id="rId47" Type="http://schemas.openxmlformats.org/officeDocument/2006/relationships/image" Target="../media/image991.png"/><Relationship Id="rId7" Type="http://schemas.openxmlformats.org/officeDocument/2006/relationships/image" Target="../media/image49.wmf"/><Relationship Id="rId12" Type="http://schemas.openxmlformats.org/officeDocument/2006/relationships/oleObject" Target="../embeddings/oleObject100.bin"/><Relationship Id="rId17" Type="http://schemas.openxmlformats.org/officeDocument/2006/relationships/image" Target="../media/image6.wmf"/><Relationship Id="rId33" Type="http://schemas.openxmlformats.org/officeDocument/2006/relationships/oleObject" Target="../embeddings/oleObject102.bin"/><Relationship Id="rId38" Type="http://schemas.openxmlformats.org/officeDocument/2006/relationships/image" Target="../media/image900.png"/><Relationship Id="rId46" Type="http://schemas.openxmlformats.org/officeDocument/2006/relationships/image" Target="../media/image950.png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01.bin"/><Relationship Id="rId29" Type="http://schemas.openxmlformats.org/officeDocument/2006/relationships/image" Target="../media/image860.png"/><Relationship Id="rId41" Type="http://schemas.openxmlformats.org/officeDocument/2006/relationships/image" Target="../media/image930.png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330.bin"/><Relationship Id="rId11" Type="http://schemas.openxmlformats.org/officeDocument/2006/relationships/image" Target="../media/image4.wmf"/><Relationship Id="rId32" Type="http://schemas.openxmlformats.org/officeDocument/2006/relationships/image" Target="../media/image870.png"/><Relationship Id="rId37" Type="http://schemas.openxmlformats.org/officeDocument/2006/relationships/image" Target="../media/image890.png"/><Relationship Id="rId40" Type="http://schemas.openxmlformats.org/officeDocument/2006/relationships/image" Target="../media/image920.png"/><Relationship Id="rId45" Type="http://schemas.openxmlformats.org/officeDocument/2006/relationships/image" Target="../media/image980.png"/><Relationship Id="rId5" Type="http://schemas.openxmlformats.org/officeDocument/2006/relationships/image" Target="../media/image49.wmf"/><Relationship Id="rId15" Type="http://schemas.openxmlformats.org/officeDocument/2006/relationships/image" Target="../media/image5.wmf"/><Relationship Id="rId28" Type="http://schemas.openxmlformats.org/officeDocument/2006/relationships/image" Target="../media/image850.png"/><Relationship Id="rId36" Type="http://schemas.openxmlformats.org/officeDocument/2006/relationships/image" Target="../media/image50.wmf"/><Relationship Id="rId49" Type="http://schemas.openxmlformats.org/officeDocument/2006/relationships/image" Target="../media/image910.png"/><Relationship Id="rId10" Type="http://schemas.openxmlformats.org/officeDocument/2006/relationships/oleObject" Target="../embeddings/oleObject1340.bin"/><Relationship Id="rId19" Type="http://schemas.openxmlformats.org/officeDocument/2006/relationships/image" Target="../media/image6.wmf"/><Relationship Id="rId31" Type="http://schemas.openxmlformats.org/officeDocument/2006/relationships/image" Target="../media/image880.png"/><Relationship Id="rId44" Type="http://schemas.openxmlformats.org/officeDocument/2006/relationships/image" Target="../media/image970.png"/><Relationship Id="rId4" Type="http://schemas.openxmlformats.org/officeDocument/2006/relationships/oleObject" Target="../embeddings/oleObject98.bin"/><Relationship Id="rId9" Type="http://schemas.openxmlformats.org/officeDocument/2006/relationships/image" Target="../media/image4.wmf"/><Relationship Id="rId14" Type="http://schemas.openxmlformats.org/officeDocument/2006/relationships/oleObject" Target="../embeddings/oleObject1350.bin"/><Relationship Id="rId30" Type="http://schemas.openxmlformats.org/officeDocument/2006/relationships/image" Target="../media/image830.png"/><Relationship Id="rId35" Type="http://schemas.openxmlformats.org/officeDocument/2006/relationships/oleObject" Target="../embeddings/oleObject103.bin"/><Relationship Id="rId43" Type="http://schemas.openxmlformats.org/officeDocument/2006/relationships/image" Target="../media/image960.png"/><Relationship Id="rId48" Type="http://schemas.openxmlformats.org/officeDocument/2006/relationships/image" Target="../media/image100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6.bin"/><Relationship Id="rId13" Type="http://schemas.openxmlformats.org/officeDocument/2006/relationships/image" Target="../media/image1020.png"/><Relationship Id="rId3" Type="http://schemas.openxmlformats.org/officeDocument/2006/relationships/image" Target="../media/image951.png"/><Relationship Id="rId7" Type="http://schemas.openxmlformats.org/officeDocument/2006/relationships/image" Target="../media/image5.wmf"/><Relationship Id="rId12" Type="http://schemas.openxmlformats.org/officeDocument/2006/relationships/image" Target="../media/image101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05.bin"/><Relationship Id="rId11" Type="http://schemas.openxmlformats.org/officeDocument/2006/relationships/image" Target="../media/image1000.png"/><Relationship Id="rId5" Type="http://schemas.openxmlformats.org/officeDocument/2006/relationships/image" Target="../media/image4.wmf"/><Relationship Id="rId15" Type="http://schemas.openxmlformats.org/officeDocument/2006/relationships/image" Target="../media/image1040.png"/><Relationship Id="rId10" Type="http://schemas.openxmlformats.org/officeDocument/2006/relationships/image" Target="../media/image990.png"/><Relationship Id="rId4" Type="http://schemas.openxmlformats.org/officeDocument/2006/relationships/oleObject" Target="../embeddings/oleObject104.bin"/><Relationship Id="rId9" Type="http://schemas.openxmlformats.org/officeDocument/2006/relationships/image" Target="../media/image6.wmf"/><Relationship Id="rId14" Type="http://schemas.openxmlformats.org/officeDocument/2006/relationships/image" Target="../media/image10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20.png"/><Relationship Id="rId5" Type="http://schemas.openxmlformats.org/officeDocument/2006/relationships/image" Target="../media/image51.wmf"/><Relationship Id="rId4" Type="http://schemas.openxmlformats.org/officeDocument/2006/relationships/oleObject" Target="../embeddings/oleObject107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1.png"/><Relationship Id="rId13" Type="http://schemas.openxmlformats.org/officeDocument/2006/relationships/image" Target="../media/image124.png"/><Relationship Id="rId18" Type="http://schemas.openxmlformats.org/officeDocument/2006/relationships/image" Target="../media/image129.png"/><Relationship Id="rId3" Type="http://schemas.openxmlformats.org/officeDocument/2006/relationships/oleObject" Target="../embeddings/oleObject108.bin"/><Relationship Id="rId21" Type="http://schemas.openxmlformats.org/officeDocument/2006/relationships/image" Target="../media/image132.png"/><Relationship Id="rId7" Type="http://schemas.openxmlformats.org/officeDocument/2006/relationships/image" Target="../media/image1181.png"/><Relationship Id="rId12" Type="http://schemas.openxmlformats.org/officeDocument/2006/relationships/image" Target="../media/image123.png"/><Relationship Id="rId17" Type="http://schemas.openxmlformats.org/officeDocument/2006/relationships/image" Target="../media/image128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27.png"/><Relationship Id="rId20" Type="http://schemas.openxmlformats.org/officeDocument/2006/relationships/image" Target="../media/image131.png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09.bin"/><Relationship Id="rId11" Type="http://schemas.openxmlformats.org/officeDocument/2006/relationships/image" Target="../media/image122.png"/><Relationship Id="rId5" Type="http://schemas.openxmlformats.org/officeDocument/2006/relationships/image" Target="../media/image1171.png"/><Relationship Id="rId15" Type="http://schemas.openxmlformats.org/officeDocument/2006/relationships/image" Target="../media/image126.png"/><Relationship Id="rId10" Type="http://schemas.openxmlformats.org/officeDocument/2006/relationships/image" Target="../media/image121.png"/><Relationship Id="rId19" Type="http://schemas.openxmlformats.org/officeDocument/2006/relationships/image" Target="../media/image130.png"/><Relationship Id="rId4" Type="http://schemas.openxmlformats.org/officeDocument/2006/relationships/image" Target="../media/image51.wmf"/><Relationship Id="rId9" Type="http://schemas.openxmlformats.org/officeDocument/2006/relationships/image" Target="../media/image1201.png"/><Relationship Id="rId14" Type="http://schemas.openxmlformats.org/officeDocument/2006/relationships/image" Target="../media/image1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52.wmf"/><Relationship Id="rId4" Type="http://schemas.openxmlformats.org/officeDocument/2006/relationships/oleObject" Target="../embeddings/oleObject110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7.png"/><Relationship Id="rId5" Type="http://schemas.openxmlformats.org/officeDocument/2006/relationships/image" Target="../media/image250.png"/><Relationship Id="rId4" Type="http://schemas.openxmlformats.org/officeDocument/2006/relationships/image" Target="../media/image23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oleObject" Target="../embeddings/oleObject31.bin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2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5.w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29.bin"/><Relationship Id="rId14" Type="http://schemas.openxmlformats.org/officeDocument/2006/relationships/image" Target="../media/image27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oleObject" Target="../embeddings/oleObject37.bin"/><Relationship Id="rId18" Type="http://schemas.openxmlformats.org/officeDocument/2006/relationships/oleObject" Target="../embeddings/oleObject41.bin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5.wmf"/><Relationship Id="rId17" Type="http://schemas.openxmlformats.org/officeDocument/2006/relationships/oleObject" Target="../embeddings/oleObject40.bin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39.bin"/><Relationship Id="rId20" Type="http://schemas.openxmlformats.org/officeDocument/2006/relationships/oleObject" Target="../embeddings/oleObject43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36.bin"/><Relationship Id="rId5" Type="http://schemas.openxmlformats.org/officeDocument/2006/relationships/oleObject" Target="../embeddings/oleObject33.bin"/><Relationship Id="rId15" Type="http://schemas.openxmlformats.org/officeDocument/2006/relationships/oleObject" Target="../embeddings/oleObject38.bin"/><Relationship Id="rId10" Type="http://schemas.openxmlformats.org/officeDocument/2006/relationships/image" Target="../media/image27.wmf"/><Relationship Id="rId19" Type="http://schemas.openxmlformats.org/officeDocument/2006/relationships/oleObject" Target="../embeddings/oleObject42.bin"/><Relationship Id="rId4" Type="http://schemas.openxmlformats.org/officeDocument/2006/relationships/image" Target="../media/image1.wmf"/><Relationship Id="rId9" Type="http://schemas.openxmlformats.org/officeDocument/2006/relationships/oleObject" Target="../embeddings/oleObject35.bin"/><Relationship Id="rId14" Type="http://schemas.openxmlformats.org/officeDocument/2006/relationships/image" Target="../media/image26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oleObject" Target="../embeddings/oleObject49.bin"/><Relationship Id="rId18" Type="http://schemas.openxmlformats.org/officeDocument/2006/relationships/image" Target="../media/image35.wmf"/><Relationship Id="rId26" Type="http://schemas.openxmlformats.org/officeDocument/2006/relationships/image" Target="../media/image39.wmf"/><Relationship Id="rId3" Type="http://schemas.openxmlformats.org/officeDocument/2006/relationships/oleObject" Target="../embeddings/oleObject44.bin"/><Relationship Id="rId21" Type="http://schemas.openxmlformats.org/officeDocument/2006/relationships/oleObject" Target="../embeddings/oleObject53.bin"/><Relationship Id="rId34" Type="http://schemas.openxmlformats.org/officeDocument/2006/relationships/image" Target="../media/image41.wmf"/><Relationship Id="rId7" Type="http://schemas.openxmlformats.org/officeDocument/2006/relationships/oleObject" Target="../embeddings/oleObject46.bin"/><Relationship Id="rId12" Type="http://schemas.openxmlformats.org/officeDocument/2006/relationships/image" Target="../media/image32.wmf"/><Relationship Id="rId17" Type="http://schemas.openxmlformats.org/officeDocument/2006/relationships/oleObject" Target="../embeddings/oleObject51.bin"/><Relationship Id="rId25" Type="http://schemas.openxmlformats.org/officeDocument/2006/relationships/oleObject" Target="../embeddings/oleObject55.bin"/><Relationship Id="rId33" Type="http://schemas.openxmlformats.org/officeDocument/2006/relationships/oleObject" Target="../embeddings/oleObject61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4.wmf"/><Relationship Id="rId20" Type="http://schemas.openxmlformats.org/officeDocument/2006/relationships/image" Target="../media/image36.wmf"/><Relationship Id="rId29" Type="http://schemas.openxmlformats.org/officeDocument/2006/relationships/oleObject" Target="../embeddings/oleObject57.bin"/><Relationship Id="rId1" Type="http://schemas.openxmlformats.org/officeDocument/2006/relationships/vmlDrawing" Target="../drawings/vmlDrawing6.vml"/><Relationship Id="rId6" Type="http://schemas.openxmlformats.org/officeDocument/2006/relationships/image" Target="../media/image29.wmf"/><Relationship Id="rId11" Type="http://schemas.openxmlformats.org/officeDocument/2006/relationships/oleObject" Target="../embeddings/oleObject48.bin"/><Relationship Id="rId24" Type="http://schemas.openxmlformats.org/officeDocument/2006/relationships/image" Target="../media/image38.wmf"/><Relationship Id="rId32" Type="http://schemas.openxmlformats.org/officeDocument/2006/relationships/oleObject" Target="../embeddings/oleObject60.bin"/><Relationship Id="rId37" Type="http://schemas.openxmlformats.org/officeDocument/2006/relationships/image" Target="../media/image44.png"/><Relationship Id="rId5" Type="http://schemas.openxmlformats.org/officeDocument/2006/relationships/oleObject" Target="../embeddings/oleObject45.bin"/><Relationship Id="rId15" Type="http://schemas.openxmlformats.org/officeDocument/2006/relationships/oleObject" Target="../embeddings/oleObject50.bin"/><Relationship Id="rId23" Type="http://schemas.openxmlformats.org/officeDocument/2006/relationships/oleObject" Target="../embeddings/oleObject54.bin"/><Relationship Id="rId28" Type="http://schemas.openxmlformats.org/officeDocument/2006/relationships/image" Target="../media/image40.wmf"/><Relationship Id="rId36" Type="http://schemas.openxmlformats.org/officeDocument/2006/relationships/image" Target="../media/image42.png"/><Relationship Id="rId10" Type="http://schemas.openxmlformats.org/officeDocument/2006/relationships/image" Target="../media/image31.wmf"/><Relationship Id="rId19" Type="http://schemas.openxmlformats.org/officeDocument/2006/relationships/oleObject" Target="../embeddings/oleObject52.bin"/><Relationship Id="rId31" Type="http://schemas.openxmlformats.org/officeDocument/2006/relationships/oleObject" Target="../embeddings/oleObject59.bin"/><Relationship Id="rId4" Type="http://schemas.openxmlformats.org/officeDocument/2006/relationships/image" Target="../media/image28.wmf"/><Relationship Id="rId9" Type="http://schemas.openxmlformats.org/officeDocument/2006/relationships/oleObject" Target="../embeddings/oleObject47.bin"/><Relationship Id="rId14" Type="http://schemas.openxmlformats.org/officeDocument/2006/relationships/image" Target="../media/image33.wmf"/><Relationship Id="rId22" Type="http://schemas.openxmlformats.org/officeDocument/2006/relationships/image" Target="../media/image37.wmf"/><Relationship Id="rId27" Type="http://schemas.openxmlformats.org/officeDocument/2006/relationships/oleObject" Target="../embeddings/oleObject56.bin"/><Relationship Id="rId30" Type="http://schemas.openxmlformats.org/officeDocument/2006/relationships/oleObject" Target="../embeddings/oleObject58.bin"/><Relationship Id="rId35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441.png"/><Relationship Id="rId4" Type="http://schemas.openxmlformats.org/officeDocument/2006/relationships/image" Target="../media/image3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444500" y="439737"/>
            <a:ext cx="3138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/>
              <a:t>Chapter 2  Basic Laws</a:t>
            </a:r>
          </a:p>
        </p:txBody>
      </p:sp>
      <p:sp>
        <p:nvSpPr>
          <p:cNvPr id="3" name="TextBox 21"/>
          <p:cNvSpPr txBox="1">
            <a:spLocks noChangeArrowheads="1"/>
          </p:cNvSpPr>
          <p:nvPr/>
        </p:nvSpPr>
        <p:spPr bwMode="auto">
          <a:xfrm>
            <a:off x="243761" y="1169313"/>
            <a:ext cx="35800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A typical circuit in </a:t>
            </a:r>
            <a:r>
              <a:rPr lang="en-US" sz="2000" dirty="0" smtClean="0"/>
              <a:t>Chapters 2, 3: </a:t>
            </a:r>
            <a:endParaRPr lang="en-US" sz="2000" dirty="0"/>
          </a:p>
        </p:txBody>
      </p:sp>
      <p:grpSp>
        <p:nvGrpSpPr>
          <p:cNvPr id="4" name="Group 3"/>
          <p:cNvGrpSpPr/>
          <p:nvPr/>
        </p:nvGrpSpPr>
        <p:grpSpPr>
          <a:xfrm>
            <a:off x="209550" y="1689100"/>
            <a:ext cx="5003800" cy="3111500"/>
            <a:chOff x="444500" y="1866900"/>
            <a:chExt cx="5003800" cy="3111500"/>
          </a:xfrm>
        </p:grpSpPr>
        <p:sp>
          <p:nvSpPr>
            <p:cNvPr id="5" name="Rectangle 22"/>
            <p:cNvSpPr>
              <a:spLocks noChangeArrowheads="1"/>
            </p:cNvSpPr>
            <p:nvPr/>
          </p:nvSpPr>
          <p:spPr bwMode="auto">
            <a:xfrm>
              <a:off x="723900" y="2667000"/>
              <a:ext cx="3975100" cy="231140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4699000" y="1866900"/>
              <a:ext cx="749300" cy="2286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grpSp>
          <p:nvGrpSpPr>
            <p:cNvPr id="7" name="Group 20"/>
            <p:cNvGrpSpPr>
              <a:grpSpLocks/>
            </p:cNvGrpSpPr>
            <p:nvPr/>
          </p:nvGrpSpPr>
          <p:grpSpPr bwMode="auto">
            <a:xfrm>
              <a:off x="1346200" y="2514600"/>
              <a:ext cx="901700" cy="317500"/>
              <a:chOff x="2565400" y="4241800"/>
              <a:chExt cx="901700" cy="317500"/>
            </a:xfrm>
          </p:grpSpPr>
          <p:sp>
            <p:nvSpPr>
              <p:cNvPr id="34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35" name="Freeform 34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cxnSp>
          <p:nvCxnSpPr>
            <p:cNvPr id="8" name="Straight Connector 24"/>
            <p:cNvCxnSpPr>
              <a:cxnSpLocks noChangeShapeType="1"/>
            </p:cNvCxnSpPr>
            <p:nvPr/>
          </p:nvCxnSpPr>
          <p:spPr bwMode="auto">
            <a:xfrm flipH="1">
              <a:off x="3124200" y="2679700"/>
              <a:ext cx="12700" cy="22987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9" name="Oval 25"/>
            <p:cNvSpPr>
              <a:spLocks noChangeArrowheads="1"/>
            </p:cNvSpPr>
            <p:nvPr/>
          </p:nvSpPr>
          <p:spPr bwMode="auto">
            <a:xfrm>
              <a:off x="444500" y="3467100"/>
              <a:ext cx="558800" cy="5715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10" name="Diamond 26"/>
            <p:cNvSpPr>
              <a:spLocks noChangeArrowheads="1"/>
            </p:cNvSpPr>
            <p:nvPr/>
          </p:nvSpPr>
          <p:spPr bwMode="auto">
            <a:xfrm>
              <a:off x="4343400" y="3390900"/>
              <a:ext cx="685800" cy="774700"/>
            </a:xfrm>
            <a:prstGeom prst="diamond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graphicFrame>
          <p:nvGraphicFramePr>
            <p:cNvPr id="11" name="Object 5"/>
            <p:cNvGraphicFramePr>
              <a:graphicFrameLocks noChangeAspect="1"/>
            </p:cNvGraphicFramePr>
            <p:nvPr/>
          </p:nvGraphicFramePr>
          <p:xfrm>
            <a:off x="663575" y="3479800"/>
            <a:ext cx="238125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850" name="Equation" r:id="rId3" imgW="139680" imgH="330120" progId="Equation.DSMT4">
                    <p:embed/>
                  </p:oleObj>
                </mc:Choice>
                <mc:Fallback>
                  <p:oleObj name="Equation" r:id="rId3" imgW="139680" imgH="3301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3575" y="3479800"/>
                          <a:ext cx="238125" cy="508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6"/>
            <p:cNvGraphicFramePr>
              <a:graphicFrameLocks noChangeAspect="1"/>
            </p:cNvGraphicFramePr>
            <p:nvPr/>
          </p:nvGraphicFramePr>
          <p:xfrm>
            <a:off x="4587875" y="3530600"/>
            <a:ext cx="238125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851" name="Equation" r:id="rId5" imgW="139680" imgH="330120" progId="Equation.DSMT4">
                    <p:embed/>
                  </p:oleObj>
                </mc:Choice>
                <mc:Fallback>
                  <p:oleObj name="Equation" r:id="rId5" imgW="139680" imgH="3301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87875" y="3530600"/>
                          <a:ext cx="238125" cy="508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3" name="Group 29"/>
            <p:cNvGrpSpPr>
              <a:grpSpLocks/>
            </p:cNvGrpSpPr>
            <p:nvPr/>
          </p:nvGrpSpPr>
          <p:grpSpPr bwMode="auto">
            <a:xfrm>
              <a:off x="3467100" y="2503365"/>
              <a:ext cx="901700" cy="328735"/>
              <a:chOff x="2565400" y="4217865"/>
              <a:chExt cx="901700" cy="328735"/>
            </a:xfrm>
          </p:grpSpPr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33" name="Freeform 32"/>
              <p:cNvSpPr/>
              <p:nvPr/>
            </p:nvSpPr>
            <p:spPr bwMode="auto">
              <a:xfrm>
                <a:off x="2565400" y="4217865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14" name="Group 32"/>
            <p:cNvGrpSpPr>
              <a:grpSpLocks/>
            </p:cNvGrpSpPr>
            <p:nvPr/>
          </p:nvGrpSpPr>
          <p:grpSpPr bwMode="auto">
            <a:xfrm rot="-5400000">
              <a:off x="2679700" y="3670300"/>
              <a:ext cx="901700" cy="317500"/>
              <a:chOff x="2565400" y="4241800"/>
              <a:chExt cx="901700" cy="317500"/>
            </a:xfrm>
          </p:grpSpPr>
          <p:sp>
            <p:nvSpPr>
              <p:cNvPr id="30" name="Rectangle 33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31" name="Freeform 30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aphicFrame>
          <p:nvGraphicFramePr>
            <p:cNvPr id="15" name="Object 7"/>
            <p:cNvGraphicFramePr>
              <a:graphicFrameLocks noChangeAspect="1"/>
            </p:cNvGraphicFramePr>
            <p:nvPr/>
          </p:nvGraphicFramePr>
          <p:xfrm>
            <a:off x="1030288" y="3416300"/>
            <a:ext cx="368300" cy="25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852" name="Equation" r:id="rId7" imgW="215640" imgH="164880" progId="Equation.DSMT4">
                    <p:embed/>
                  </p:oleObj>
                </mc:Choice>
                <mc:Fallback>
                  <p:oleObj name="Equation" r:id="rId7" imgW="21564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30288" y="3416300"/>
                          <a:ext cx="368300" cy="254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8"/>
            <p:cNvGraphicFramePr>
              <a:graphicFrameLocks noChangeAspect="1"/>
            </p:cNvGraphicFramePr>
            <p:nvPr/>
          </p:nvGraphicFramePr>
          <p:xfrm>
            <a:off x="1616075" y="2886075"/>
            <a:ext cx="390525" cy="274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853" name="Equation" r:id="rId9" imgW="228600" imgH="177480" progId="Equation.DSMT4">
                    <p:embed/>
                  </p:oleObj>
                </mc:Choice>
                <mc:Fallback>
                  <p:oleObj name="Equation" r:id="rId9" imgW="22860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16075" y="2886075"/>
                          <a:ext cx="390525" cy="2746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9"/>
            <p:cNvGraphicFramePr>
              <a:graphicFrameLocks noChangeAspect="1"/>
            </p:cNvGraphicFramePr>
            <p:nvPr/>
          </p:nvGraphicFramePr>
          <p:xfrm>
            <a:off x="3321050" y="3606800"/>
            <a:ext cx="411163" cy="255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854" name="Equation" r:id="rId11" imgW="241200" imgH="164880" progId="Equation.DSMT4">
                    <p:embed/>
                  </p:oleObj>
                </mc:Choice>
                <mc:Fallback>
                  <p:oleObj name="Equation" r:id="rId11" imgW="24120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21050" y="3606800"/>
                          <a:ext cx="411163" cy="2555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10"/>
            <p:cNvGraphicFramePr>
              <a:graphicFrameLocks noChangeAspect="1"/>
            </p:cNvGraphicFramePr>
            <p:nvPr/>
          </p:nvGraphicFramePr>
          <p:xfrm>
            <a:off x="3778250" y="2895600"/>
            <a:ext cx="411163" cy="255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855" name="Equation" r:id="rId13" imgW="241200" imgH="164880" progId="Equation.DSMT4">
                    <p:embed/>
                  </p:oleObj>
                </mc:Choice>
                <mc:Fallback>
                  <p:oleObj name="Equation" r:id="rId13" imgW="24120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78250" y="2895600"/>
                          <a:ext cx="411163" cy="2555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11"/>
            <p:cNvGraphicFramePr>
              <a:graphicFrameLocks noChangeAspect="1"/>
            </p:cNvGraphicFramePr>
            <p:nvPr/>
          </p:nvGraphicFramePr>
          <p:xfrm>
            <a:off x="4900613" y="3098800"/>
            <a:ext cx="433387" cy="447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856" name="Equation" r:id="rId15" imgW="190440" imgH="215640" progId="Equation.DSMT4">
                    <p:embed/>
                  </p:oleObj>
                </mc:Choice>
                <mc:Fallback>
                  <p:oleObj name="Equation" r:id="rId15" imgW="190440" imgH="215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00613" y="3098800"/>
                          <a:ext cx="433387" cy="4476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0" name="Straight Arrow Connector 41"/>
            <p:cNvCxnSpPr>
              <a:cxnSpLocks noChangeShapeType="1"/>
            </p:cNvCxnSpPr>
            <p:nvPr/>
          </p:nvCxnSpPr>
          <p:spPr bwMode="auto">
            <a:xfrm>
              <a:off x="2171700" y="2667000"/>
              <a:ext cx="647700" cy="0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graphicFrame>
          <p:nvGraphicFramePr>
            <p:cNvPr id="21" name="Object 12"/>
            <p:cNvGraphicFramePr>
              <a:graphicFrameLocks noChangeAspect="1"/>
            </p:cNvGraphicFramePr>
            <p:nvPr/>
          </p:nvGraphicFramePr>
          <p:xfrm>
            <a:off x="2446338" y="2692400"/>
            <a:ext cx="260350" cy="447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857" name="Equation" r:id="rId17" imgW="114120" imgH="215640" progId="Equation.DSMT4">
                    <p:embed/>
                  </p:oleObj>
                </mc:Choice>
                <mc:Fallback>
                  <p:oleObj name="Equation" r:id="rId17" imgW="114120" imgH="215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46338" y="2692400"/>
                          <a:ext cx="260350" cy="4476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2" name="Straight Arrow Connector 44"/>
            <p:cNvCxnSpPr>
              <a:cxnSpLocks noChangeShapeType="1"/>
            </p:cNvCxnSpPr>
            <p:nvPr/>
          </p:nvCxnSpPr>
          <p:spPr bwMode="auto">
            <a:xfrm>
              <a:off x="3124200" y="4381500"/>
              <a:ext cx="12700" cy="419100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3" name="Straight Arrow Connector 46"/>
            <p:cNvCxnSpPr>
              <a:cxnSpLocks noChangeShapeType="1"/>
            </p:cNvCxnSpPr>
            <p:nvPr/>
          </p:nvCxnSpPr>
          <p:spPr bwMode="auto">
            <a:xfrm flipH="1">
              <a:off x="4686300" y="4343400"/>
              <a:ext cx="12700" cy="508000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graphicFrame>
          <p:nvGraphicFramePr>
            <p:cNvPr id="24" name="Object 13"/>
            <p:cNvGraphicFramePr>
              <a:graphicFrameLocks noChangeAspect="1"/>
            </p:cNvGraphicFramePr>
            <p:nvPr/>
          </p:nvGraphicFramePr>
          <p:xfrm>
            <a:off x="4768850" y="4343400"/>
            <a:ext cx="288925" cy="474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858" name="Equation" r:id="rId19" imgW="126720" imgH="228600" progId="Equation.DSMT4">
                    <p:embed/>
                  </p:oleObj>
                </mc:Choice>
                <mc:Fallback>
                  <p:oleObj name="Equation" r:id="rId19" imgW="12672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68850" y="4343400"/>
                          <a:ext cx="288925" cy="4746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14"/>
            <p:cNvGraphicFramePr>
              <a:graphicFrameLocks noChangeAspect="1"/>
            </p:cNvGraphicFramePr>
            <p:nvPr/>
          </p:nvGraphicFramePr>
          <p:xfrm>
            <a:off x="3181350" y="4381500"/>
            <a:ext cx="288925" cy="447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859" name="Equation" r:id="rId21" imgW="126720" imgH="215640" progId="Equation.DSMT4">
                    <p:embed/>
                  </p:oleObj>
                </mc:Choice>
                <mc:Fallback>
                  <p:oleObj name="Equation" r:id="rId21" imgW="126720" imgH="215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81350" y="4381500"/>
                          <a:ext cx="288925" cy="4476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15"/>
            <p:cNvGraphicFramePr>
              <a:graphicFrameLocks noChangeAspect="1"/>
            </p:cNvGraphicFramePr>
            <p:nvPr/>
          </p:nvGraphicFramePr>
          <p:xfrm>
            <a:off x="1095375" y="2108200"/>
            <a:ext cx="1416050" cy="447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860" name="Equation" r:id="rId23" imgW="622080" imgH="215640" progId="Equation.DSMT4">
                    <p:embed/>
                  </p:oleObj>
                </mc:Choice>
                <mc:Fallback>
                  <p:oleObj name="Equation" r:id="rId23" imgW="622080" imgH="215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95375" y="2108200"/>
                          <a:ext cx="1416050" cy="4476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17"/>
            <p:cNvGraphicFramePr>
              <a:graphicFrameLocks noChangeAspect="1"/>
            </p:cNvGraphicFramePr>
            <p:nvPr/>
          </p:nvGraphicFramePr>
          <p:xfrm>
            <a:off x="2566988" y="3340100"/>
            <a:ext cx="374650" cy="1184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861" name="Equation" r:id="rId25" imgW="164880" imgH="571320" progId="Equation.DSMT4">
                    <p:embed/>
                  </p:oleObj>
                </mc:Choice>
                <mc:Fallback>
                  <p:oleObj name="Equation" r:id="rId25" imgW="164880" imgH="571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66988" y="3340100"/>
                          <a:ext cx="374650" cy="1184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18"/>
            <p:cNvGraphicFramePr>
              <a:graphicFrameLocks noChangeAspect="1"/>
            </p:cNvGraphicFramePr>
            <p:nvPr/>
          </p:nvGraphicFramePr>
          <p:xfrm>
            <a:off x="4051300" y="3276600"/>
            <a:ext cx="403225" cy="1184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862" name="Equation" r:id="rId27" imgW="177480" imgH="571320" progId="Equation.DSMT4">
                    <p:embed/>
                  </p:oleObj>
                </mc:Choice>
                <mc:Fallback>
                  <p:oleObj name="Equation" r:id="rId27" imgW="177480" imgH="571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51300" y="3276600"/>
                          <a:ext cx="403225" cy="1184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6" name="TextBox 53"/>
          <p:cNvSpPr txBox="1">
            <a:spLocks noChangeArrowheads="1"/>
          </p:cNvSpPr>
          <p:nvPr/>
        </p:nvSpPr>
        <p:spPr bwMode="auto">
          <a:xfrm>
            <a:off x="292275" y="5248656"/>
            <a:ext cx="50851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We will be asked to find some of the variables: </a:t>
            </a:r>
            <a:br>
              <a:rPr lang="en-US" sz="2000" dirty="0"/>
            </a:br>
            <a:r>
              <a:rPr lang="en-US" sz="2000" dirty="0"/>
              <a:t> v</a:t>
            </a:r>
            <a:r>
              <a:rPr lang="en-US" sz="2000" baseline="-25000" dirty="0"/>
              <a:t>1</a:t>
            </a:r>
            <a:r>
              <a:rPr lang="en-US" sz="2000" dirty="0"/>
              <a:t>, v</a:t>
            </a:r>
            <a:r>
              <a:rPr lang="en-US" sz="2000" baseline="-25000" dirty="0"/>
              <a:t>2</a:t>
            </a:r>
            <a:r>
              <a:rPr lang="en-US" sz="2000" dirty="0"/>
              <a:t>, v</a:t>
            </a:r>
            <a:r>
              <a:rPr lang="en-US" sz="2000" baseline="-25000" dirty="0"/>
              <a:t>3</a:t>
            </a:r>
            <a:r>
              <a:rPr lang="en-US" sz="2000" dirty="0"/>
              <a:t>, v</a:t>
            </a:r>
            <a:r>
              <a:rPr lang="en-US" sz="2000" baseline="-25000" dirty="0"/>
              <a:t>4</a:t>
            </a:r>
            <a:r>
              <a:rPr lang="en-US" sz="2000" dirty="0"/>
              <a:t>, i</a:t>
            </a:r>
            <a:r>
              <a:rPr lang="en-US" sz="2000" baseline="-25000" dirty="0"/>
              <a:t>1</a:t>
            </a:r>
            <a:r>
              <a:rPr lang="en-US" sz="2000" dirty="0"/>
              <a:t>, i</a:t>
            </a:r>
            <a:r>
              <a:rPr lang="en-US" sz="2000" baseline="-25000" dirty="0"/>
              <a:t>2</a:t>
            </a:r>
            <a:r>
              <a:rPr lang="en-US" sz="2000" dirty="0"/>
              <a:t>, i</a:t>
            </a:r>
            <a:r>
              <a:rPr lang="en-US" sz="2000" baseline="-25000" dirty="0"/>
              <a:t>3</a:t>
            </a:r>
            <a:r>
              <a:rPr lang="en-US" sz="2000" dirty="0"/>
              <a:t>.</a:t>
            </a:r>
          </a:p>
        </p:txBody>
      </p:sp>
      <p:sp>
        <p:nvSpPr>
          <p:cNvPr id="37" name="TextBox 54"/>
          <p:cNvSpPr txBox="1">
            <a:spLocks noChangeArrowheads="1"/>
          </p:cNvSpPr>
          <p:nvPr/>
        </p:nvSpPr>
        <p:spPr bwMode="auto">
          <a:xfrm>
            <a:off x="5371588" y="1019344"/>
            <a:ext cx="377825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/>
              <a:t>We need three basic Laws:</a:t>
            </a:r>
          </a:p>
          <a:p>
            <a:endParaRPr lang="en-US" sz="2000" dirty="0"/>
          </a:p>
          <a:p>
            <a:pPr>
              <a:buFont typeface="Arial" charset="0"/>
              <a:buChar char="•"/>
            </a:pPr>
            <a:r>
              <a:rPr lang="en-US" sz="2000" dirty="0"/>
              <a:t> Ohm’s law </a:t>
            </a:r>
          </a:p>
          <a:p>
            <a:pPr>
              <a:buFont typeface="Arial" charset="0"/>
              <a:buChar char="•"/>
            </a:pPr>
            <a:r>
              <a:rPr lang="en-US" sz="2000" dirty="0"/>
              <a:t> Kirchhoff’s  current law  (KCL)</a:t>
            </a:r>
          </a:p>
          <a:p>
            <a:pPr>
              <a:buFont typeface="Arial" charset="0"/>
              <a:buChar char="•"/>
            </a:pPr>
            <a:r>
              <a:rPr lang="en-US" sz="2000" dirty="0"/>
              <a:t> Kirchhoff’s voltage law  (KVL)</a:t>
            </a:r>
          </a:p>
          <a:p>
            <a:pPr>
              <a:buFont typeface="Arial" charset="0"/>
              <a:buChar char="•"/>
            </a:pPr>
            <a:endParaRPr lang="en-US" sz="2000" dirty="0"/>
          </a:p>
          <a:p>
            <a:r>
              <a:rPr lang="en-US" sz="2000" dirty="0"/>
              <a:t>Chapter </a:t>
            </a:r>
            <a:r>
              <a:rPr lang="en-US" sz="2000" dirty="0" smtClean="0"/>
              <a:t> 2 will </a:t>
            </a:r>
            <a:r>
              <a:rPr lang="en-US" sz="2000" dirty="0"/>
              <a:t>use these laws to 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>    solve simple </a:t>
            </a:r>
            <a:r>
              <a:rPr lang="en-US" sz="2000" dirty="0"/>
              <a:t>circuits</a:t>
            </a:r>
          </a:p>
          <a:p>
            <a:r>
              <a:rPr lang="en-US" sz="2000" dirty="0"/>
              <a:t>Chapter 3, 4, develop </a:t>
            </a:r>
            <a:r>
              <a:rPr lang="en-US" sz="2000" dirty="0" smtClean="0"/>
              <a:t>systematic</a:t>
            </a:r>
            <a:br>
              <a:rPr lang="en-US" sz="2000" dirty="0" smtClean="0"/>
            </a:br>
            <a:r>
              <a:rPr lang="en-US" sz="2000" dirty="0" smtClean="0"/>
              <a:t>    methods </a:t>
            </a:r>
            <a:r>
              <a:rPr lang="en-US" sz="2000" dirty="0"/>
              <a:t>to solve </a:t>
            </a:r>
            <a:r>
              <a:rPr lang="en-US" sz="2000" dirty="0" smtClean="0"/>
              <a:t>complex   </a:t>
            </a:r>
            <a:br>
              <a:rPr lang="en-US" sz="2000" dirty="0" smtClean="0"/>
            </a:br>
            <a:r>
              <a:rPr lang="en-US" sz="2000" dirty="0" smtClean="0"/>
              <a:t>     circuits</a:t>
            </a:r>
            <a:r>
              <a:rPr lang="en-US" sz="2000" dirty="0"/>
              <a:t>.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12367" y="149361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L3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3096245" y="1938601"/>
                <a:ext cx="138954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+   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    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6245" y="1938601"/>
                <a:ext cx="1389548" cy="400110"/>
              </a:xfrm>
              <a:prstGeom prst="rect">
                <a:avLst/>
              </a:prstGeom>
              <a:blipFill rotWithShape="1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6999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6" grpId="0"/>
      <p:bldP spid="37" grpId="0" build="p"/>
      <p:bldP spid="4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001095"/>
            <a:ext cx="5410200" cy="265650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00200" y="1618734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Loop 1</a:t>
            </a: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3709369" y="1434068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Loop 2</a:t>
            </a:r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3709368" y="2878169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Loop 3</a:t>
            </a: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1806852" y="2896006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Loop 4</a:t>
            </a:r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1360711" y="3918466"/>
            <a:ext cx="216918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KVL along loop 3</a:t>
            </a:r>
          </a:p>
          <a:p>
            <a:r>
              <a:rPr lang="en-US" sz="2000" dirty="0" smtClean="0"/>
              <a:t>2+5-v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=0,  v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=7V</a:t>
            </a:r>
          </a:p>
          <a:p>
            <a:r>
              <a:rPr lang="en-US" sz="2000" dirty="0" smtClean="0"/>
              <a:t>Loop 4: </a:t>
            </a:r>
            <a:br>
              <a:rPr lang="en-US" sz="2000" dirty="0" smtClean="0"/>
            </a:br>
            <a:r>
              <a:rPr lang="en-US" sz="2000" dirty="0" smtClean="0"/>
              <a:t>v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+v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+4=0, v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=-11V</a:t>
            </a:r>
          </a:p>
          <a:p>
            <a:r>
              <a:rPr lang="en-US" sz="2000" dirty="0" smtClean="0"/>
              <a:t>Loop 1: </a:t>
            </a:r>
          </a:p>
          <a:p>
            <a:r>
              <a:rPr lang="en-US" sz="2000" dirty="0" smtClean="0"/>
              <a:t>v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-v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-3=0, v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=-8V</a:t>
            </a:r>
            <a:br>
              <a:rPr lang="en-US" sz="2000" dirty="0" smtClean="0"/>
            </a:br>
            <a:r>
              <a:rPr lang="en-US" sz="2000" dirty="0" smtClean="0"/>
              <a:t>Loop 2:</a:t>
            </a:r>
            <a:br>
              <a:rPr lang="en-US" sz="2000" dirty="0" smtClean="0"/>
            </a:br>
            <a:r>
              <a:rPr lang="en-US" sz="2000" dirty="0" smtClean="0"/>
              <a:t>-v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-2-v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=0, v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=6V.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31465" y="304800"/>
            <a:ext cx="1392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Example: </a:t>
            </a:r>
            <a:endParaRPr lang="en-US" sz="2400" dirty="0"/>
          </a:p>
        </p:txBody>
      </p:sp>
      <p:sp>
        <p:nvSpPr>
          <p:cNvPr id="12" name="Freeform 11"/>
          <p:cNvSpPr/>
          <p:nvPr/>
        </p:nvSpPr>
        <p:spPr>
          <a:xfrm>
            <a:off x="1724026" y="1326463"/>
            <a:ext cx="809323" cy="779284"/>
          </a:xfrm>
          <a:custGeom>
            <a:avLst/>
            <a:gdLst>
              <a:gd name="connsiteX0" fmla="*/ 0 w 809323"/>
              <a:gd name="connsiteY0" fmla="*/ 285761 h 779284"/>
              <a:gd name="connsiteX1" fmla="*/ 316523 w 809323"/>
              <a:gd name="connsiteY1" fmla="*/ 4407 h 779284"/>
              <a:gd name="connsiteX2" fmla="*/ 656493 w 809323"/>
              <a:gd name="connsiteY2" fmla="*/ 133361 h 779284"/>
              <a:gd name="connsiteX3" fmla="*/ 808893 w 809323"/>
              <a:gd name="connsiteY3" fmla="*/ 391268 h 779284"/>
              <a:gd name="connsiteX4" fmla="*/ 691662 w 809323"/>
              <a:gd name="connsiteY4" fmla="*/ 672622 h 779284"/>
              <a:gd name="connsiteX5" fmla="*/ 398585 w 809323"/>
              <a:gd name="connsiteY5" fmla="*/ 778130 h 779284"/>
              <a:gd name="connsiteX6" fmla="*/ 199293 w 809323"/>
              <a:gd name="connsiteY6" fmla="*/ 719515 h 779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9323" h="779284">
                <a:moveTo>
                  <a:pt x="0" y="285761"/>
                </a:moveTo>
                <a:cubicBezTo>
                  <a:pt x="103554" y="157784"/>
                  <a:pt x="207108" y="29807"/>
                  <a:pt x="316523" y="4407"/>
                </a:cubicBezTo>
                <a:cubicBezTo>
                  <a:pt x="425938" y="-20993"/>
                  <a:pt x="574431" y="68884"/>
                  <a:pt x="656493" y="133361"/>
                </a:cubicBezTo>
                <a:cubicBezTo>
                  <a:pt x="738555" y="197838"/>
                  <a:pt x="803032" y="301391"/>
                  <a:pt x="808893" y="391268"/>
                </a:cubicBezTo>
                <a:cubicBezTo>
                  <a:pt x="814754" y="481145"/>
                  <a:pt x="760047" y="608145"/>
                  <a:pt x="691662" y="672622"/>
                </a:cubicBezTo>
                <a:cubicBezTo>
                  <a:pt x="623277" y="737099"/>
                  <a:pt x="480646" y="770315"/>
                  <a:pt x="398585" y="778130"/>
                </a:cubicBezTo>
                <a:cubicBezTo>
                  <a:pt x="316524" y="785945"/>
                  <a:pt x="257908" y="752730"/>
                  <a:pt x="199293" y="719515"/>
                </a:cubicBezTo>
              </a:path>
            </a:pathLst>
          </a:custGeom>
          <a:noFill/>
          <a:ln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3962400" y="1208782"/>
            <a:ext cx="809323" cy="779284"/>
          </a:xfrm>
          <a:custGeom>
            <a:avLst/>
            <a:gdLst>
              <a:gd name="connsiteX0" fmla="*/ 0 w 809323"/>
              <a:gd name="connsiteY0" fmla="*/ 285761 h 779284"/>
              <a:gd name="connsiteX1" fmla="*/ 316523 w 809323"/>
              <a:gd name="connsiteY1" fmla="*/ 4407 h 779284"/>
              <a:gd name="connsiteX2" fmla="*/ 656493 w 809323"/>
              <a:gd name="connsiteY2" fmla="*/ 133361 h 779284"/>
              <a:gd name="connsiteX3" fmla="*/ 808893 w 809323"/>
              <a:gd name="connsiteY3" fmla="*/ 391268 h 779284"/>
              <a:gd name="connsiteX4" fmla="*/ 691662 w 809323"/>
              <a:gd name="connsiteY4" fmla="*/ 672622 h 779284"/>
              <a:gd name="connsiteX5" fmla="*/ 398585 w 809323"/>
              <a:gd name="connsiteY5" fmla="*/ 778130 h 779284"/>
              <a:gd name="connsiteX6" fmla="*/ 199293 w 809323"/>
              <a:gd name="connsiteY6" fmla="*/ 719515 h 779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9323" h="779284">
                <a:moveTo>
                  <a:pt x="0" y="285761"/>
                </a:moveTo>
                <a:cubicBezTo>
                  <a:pt x="103554" y="157784"/>
                  <a:pt x="207108" y="29807"/>
                  <a:pt x="316523" y="4407"/>
                </a:cubicBezTo>
                <a:cubicBezTo>
                  <a:pt x="425938" y="-20993"/>
                  <a:pt x="574431" y="68884"/>
                  <a:pt x="656493" y="133361"/>
                </a:cubicBezTo>
                <a:cubicBezTo>
                  <a:pt x="738555" y="197838"/>
                  <a:pt x="803032" y="301391"/>
                  <a:pt x="808893" y="391268"/>
                </a:cubicBezTo>
                <a:cubicBezTo>
                  <a:pt x="814754" y="481145"/>
                  <a:pt x="760047" y="608145"/>
                  <a:pt x="691662" y="672622"/>
                </a:cubicBezTo>
                <a:cubicBezTo>
                  <a:pt x="623277" y="737099"/>
                  <a:pt x="480646" y="770315"/>
                  <a:pt x="398585" y="778130"/>
                </a:cubicBezTo>
                <a:cubicBezTo>
                  <a:pt x="316524" y="785945"/>
                  <a:pt x="257908" y="752730"/>
                  <a:pt x="199293" y="719515"/>
                </a:cubicBezTo>
              </a:path>
            </a:pathLst>
          </a:custGeom>
          <a:noFill/>
          <a:ln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1913401" y="2612951"/>
            <a:ext cx="809323" cy="779284"/>
          </a:xfrm>
          <a:custGeom>
            <a:avLst/>
            <a:gdLst>
              <a:gd name="connsiteX0" fmla="*/ 0 w 809323"/>
              <a:gd name="connsiteY0" fmla="*/ 285761 h 779284"/>
              <a:gd name="connsiteX1" fmla="*/ 316523 w 809323"/>
              <a:gd name="connsiteY1" fmla="*/ 4407 h 779284"/>
              <a:gd name="connsiteX2" fmla="*/ 656493 w 809323"/>
              <a:gd name="connsiteY2" fmla="*/ 133361 h 779284"/>
              <a:gd name="connsiteX3" fmla="*/ 808893 w 809323"/>
              <a:gd name="connsiteY3" fmla="*/ 391268 h 779284"/>
              <a:gd name="connsiteX4" fmla="*/ 691662 w 809323"/>
              <a:gd name="connsiteY4" fmla="*/ 672622 h 779284"/>
              <a:gd name="connsiteX5" fmla="*/ 398585 w 809323"/>
              <a:gd name="connsiteY5" fmla="*/ 778130 h 779284"/>
              <a:gd name="connsiteX6" fmla="*/ 199293 w 809323"/>
              <a:gd name="connsiteY6" fmla="*/ 719515 h 779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9323" h="779284">
                <a:moveTo>
                  <a:pt x="0" y="285761"/>
                </a:moveTo>
                <a:cubicBezTo>
                  <a:pt x="103554" y="157784"/>
                  <a:pt x="207108" y="29807"/>
                  <a:pt x="316523" y="4407"/>
                </a:cubicBezTo>
                <a:cubicBezTo>
                  <a:pt x="425938" y="-20993"/>
                  <a:pt x="574431" y="68884"/>
                  <a:pt x="656493" y="133361"/>
                </a:cubicBezTo>
                <a:cubicBezTo>
                  <a:pt x="738555" y="197838"/>
                  <a:pt x="803032" y="301391"/>
                  <a:pt x="808893" y="391268"/>
                </a:cubicBezTo>
                <a:cubicBezTo>
                  <a:pt x="814754" y="481145"/>
                  <a:pt x="760047" y="608145"/>
                  <a:pt x="691662" y="672622"/>
                </a:cubicBezTo>
                <a:cubicBezTo>
                  <a:pt x="623277" y="737099"/>
                  <a:pt x="480646" y="770315"/>
                  <a:pt x="398585" y="778130"/>
                </a:cubicBezTo>
                <a:cubicBezTo>
                  <a:pt x="316524" y="785945"/>
                  <a:pt x="257908" y="752730"/>
                  <a:pt x="199293" y="719515"/>
                </a:cubicBezTo>
              </a:path>
            </a:pathLst>
          </a:custGeom>
          <a:noFill/>
          <a:ln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3757303" y="2562947"/>
            <a:ext cx="809323" cy="779284"/>
          </a:xfrm>
          <a:custGeom>
            <a:avLst/>
            <a:gdLst>
              <a:gd name="connsiteX0" fmla="*/ 0 w 809323"/>
              <a:gd name="connsiteY0" fmla="*/ 285761 h 779284"/>
              <a:gd name="connsiteX1" fmla="*/ 316523 w 809323"/>
              <a:gd name="connsiteY1" fmla="*/ 4407 h 779284"/>
              <a:gd name="connsiteX2" fmla="*/ 656493 w 809323"/>
              <a:gd name="connsiteY2" fmla="*/ 133361 h 779284"/>
              <a:gd name="connsiteX3" fmla="*/ 808893 w 809323"/>
              <a:gd name="connsiteY3" fmla="*/ 391268 h 779284"/>
              <a:gd name="connsiteX4" fmla="*/ 691662 w 809323"/>
              <a:gd name="connsiteY4" fmla="*/ 672622 h 779284"/>
              <a:gd name="connsiteX5" fmla="*/ 398585 w 809323"/>
              <a:gd name="connsiteY5" fmla="*/ 778130 h 779284"/>
              <a:gd name="connsiteX6" fmla="*/ 199293 w 809323"/>
              <a:gd name="connsiteY6" fmla="*/ 719515 h 779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9323" h="779284">
                <a:moveTo>
                  <a:pt x="0" y="285761"/>
                </a:moveTo>
                <a:cubicBezTo>
                  <a:pt x="103554" y="157784"/>
                  <a:pt x="207108" y="29807"/>
                  <a:pt x="316523" y="4407"/>
                </a:cubicBezTo>
                <a:cubicBezTo>
                  <a:pt x="425938" y="-20993"/>
                  <a:pt x="574431" y="68884"/>
                  <a:pt x="656493" y="133361"/>
                </a:cubicBezTo>
                <a:cubicBezTo>
                  <a:pt x="738555" y="197838"/>
                  <a:pt x="803032" y="301391"/>
                  <a:pt x="808893" y="391268"/>
                </a:cubicBezTo>
                <a:cubicBezTo>
                  <a:pt x="814754" y="481145"/>
                  <a:pt x="760047" y="608145"/>
                  <a:pt x="691662" y="672622"/>
                </a:cubicBezTo>
                <a:cubicBezTo>
                  <a:pt x="623277" y="737099"/>
                  <a:pt x="480646" y="770315"/>
                  <a:pt x="398585" y="778130"/>
                </a:cubicBezTo>
                <a:cubicBezTo>
                  <a:pt x="316524" y="785945"/>
                  <a:pt x="257908" y="752730"/>
                  <a:pt x="199293" y="719515"/>
                </a:cubicBezTo>
              </a:path>
            </a:pathLst>
          </a:custGeom>
          <a:noFill/>
          <a:ln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612367" y="149361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L3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34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 build="p" bldLvl="2"/>
      <p:bldP spid="12" grpId="0" animBg="1"/>
      <p:bldP spid="23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5994" y="533399"/>
            <a:ext cx="37038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Use KVL to add up voltages: </a:t>
            </a:r>
            <a:endParaRPr lang="en-US" sz="2400" dirty="0"/>
          </a:p>
        </p:txBody>
      </p:sp>
      <p:sp>
        <p:nvSpPr>
          <p:cNvPr id="3" name="Freeform 2"/>
          <p:cNvSpPr/>
          <p:nvPr/>
        </p:nvSpPr>
        <p:spPr bwMode="auto">
          <a:xfrm>
            <a:off x="762000" y="1914673"/>
            <a:ext cx="787400" cy="2222500"/>
          </a:xfrm>
          <a:custGeom>
            <a:avLst/>
            <a:gdLst>
              <a:gd name="connsiteX0" fmla="*/ 38100 w 787400"/>
              <a:gd name="connsiteY0" fmla="*/ 0 h 2222500"/>
              <a:gd name="connsiteX1" fmla="*/ 787400 w 787400"/>
              <a:gd name="connsiteY1" fmla="*/ 0 h 2222500"/>
              <a:gd name="connsiteX2" fmla="*/ 787400 w 787400"/>
              <a:gd name="connsiteY2" fmla="*/ 2222500 h 2222500"/>
              <a:gd name="connsiteX3" fmla="*/ 0 w 787400"/>
              <a:gd name="connsiteY3" fmla="*/ 2209800 h 222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7400" h="2222500">
                <a:moveTo>
                  <a:pt x="38100" y="0"/>
                </a:moveTo>
                <a:lnTo>
                  <a:pt x="787400" y="0"/>
                </a:lnTo>
                <a:lnTo>
                  <a:pt x="787400" y="2222500"/>
                </a:lnTo>
                <a:lnTo>
                  <a:pt x="0" y="2209800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498600" y="2054373"/>
            <a:ext cx="101600" cy="3429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498600" y="2841773"/>
            <a:ext cx="101600" cy="355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485900" y="3679973"/>
            <a:ext cx="127000" cy="3683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23219" y="1686073"/>
            <a:ext cx="5902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+</a:t>
            </a:r>
            <a:r>
              <a:rPr lang="en-US" sz="2000" dirty="0" smtClean="0"/>
              <a:t>    </a:t>
            </a:r>
          </a:p>
          <a:p>
            <a:r>
              <a:rPr lang="en-US" sz="2000" dirty="0" smtClean="0"/>
              <a:t>v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  </a:t>
            </a:r>
          </a:p>
          <a:p>
            <a:r>
              <a:rPr lang="en-US" sz="2000" dirty="0" smtClean="0">
                <a:latin typeface="Symbol" pitchFamily="18" charset="2"/>
              </a:rPr>
              <a:t>-</a:t>
            </a:r>
            <a:endParaRPr lang="en-US" sz="2000" dirty="0">
              <a:latin typeface="Symbol" pitchFamily="18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85119" y="2486173"/>
            <a:ext cx="5902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Symbol" pitchFamily="18" charset="2"/>
              </a:rPr>
              <a:t>-</a:t>
            </a:r>
            <a:r>
              <a:rPr lang="en-US" sz="2000" dirty="0" smtClean="0"/>
              <a:t>    </a:t>
            </a:r>
          </a:p>
          <a:p>
            <a:r>
              <a:rPr lang="en-US" sz="2000" dirty="0" smtClean="0"/>
              <a:t>v</a:t>
            </a:r>
            <a:r>
              <a:rPr lang="en-US" sz="2000" baseline="-25000" dirty="0"/>
              <a:t>2</a:t>
            </a:r>
            <a:r>
              <a:rPr lang="en-US" sz="2000" dirty="0" smtClean="0"/>
              <a:t>   </a:t>
            </a:r>
          </a:p>
          <a:p>
            <a:r>
              <a:rPr lang="en-US" sz="2000" dirty="0" smtClean="0">
                <a:latin typeface="Symbol" pitchFamily="18" charset="2"/>
              </a:rPr>
              <a:t>+</a:t>
            </a:r>
            <a:endParaRPr lang="en-US" sz="2000" dirty="0">
              <a:latin typeface="Symbol" pitchFamily="18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0519" y="3400573"/>
            <a:ext cx="5902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Symbol" pitchFamily="18" charset="2"/>
              </a:rPr>
              <a:t>-</a:t>
            </a:r>
            <a:r>
              <a:rPr lang="en-US" sz="2000" dirty="0" smtClean="0"/>
              <a:t>    </a:t>
            </a:r>
          </a:p>
          <a:p>
            <a:r>
              <a:rPr lang="en-US" sz="2000" dirty="0" smtClean="0"/>
              <a:t>v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   </a:t>
            </a:r>
          </a:p>
          <a:p>
            <a:r>
              <a:rPr lang="en-US" sz="2000" dirty="0" smtClean="0">
                <a:latin typeface="Symbol" pitchFamily="18" charset="2"/>
              </a:rPr>
              <a:t>+</a:t>
            </a:r>
            <a:endParaRPr lang="en-US" sz="2000" dirty="0">
              <a:latin typeface="Symbol" pitchFamily="18" charset="2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73100" y="1825773"/>
            <a:ext cx="1397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647700" y="4022873"/>
            <a:ext cx="1397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8300" y="1673373"/>
            <a:ext cx="3097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1000" y="3756173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64319" y="2016273"/>
            <a:ext cx="76335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+</a:t>
            </a:r>
          </a:p>
          <a:p>
            <a:r>
              <a:rPr lang="en-US" sz="2400" dirty="0" smtClean="0"/>
              <a:t>    </a:t>
            </a:r>
          </a:p>
          <a:p>
            <a:r>
              <a:rPr lang="en-US" sz="2400" dirty="0" err="1" smtClean="0"/>
              <a:t>v</a:t>
            </a:r>
            <a:r>
              <a:rPr lang="en-US" sz="2400" baseline="-25000" dirty="0" err="1" smtClean="0"/>
              <a:t>ab</a:t>
            </a:r>
            <a:r>
              <a:rPr lang="en-US" sz="2400" dirty="0" smtClean="0"/>
              <a:t>   </a:t>
            </a:r>
          </a:p>
          <a:p>
            <a:endParaRPr lang="en-US" sz="2400" dirty="0" smtClean="0">
              <a:latin typeface="Symbol" pitchFamily="18" charset="2"/>
            </a:endParaRPr>
          </a:p>
          <a:p>
            <a:r>
              <a:rPr lang="en-US" sz="2400" dirty="0" smtClean="0">
                <a:latin typeface="Symbol" pitchFamily="18" charset="2"/>
              </a:rPr>
              <a:t>-</a:t>
            </a:r>
            <a:endParaRPr lang="en-US" sz="2400" dirty="0">
              <a:latin typeface="Symbol" pitchFamily="18" charset="2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749300" y="2244873"/>
            <a:ext cx="558800" cy="16383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lgDashDot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flipV="1">
            <a:off x="774700" y="2765573"/>
            <a:ext cx="0" cy="4699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1308100" y="2663973"/>
            <a:ext cx="0" cy="4889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2455014" y="1888816"/>
            <a:ext cx="5062796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Make a loop to include the open circuit</a:t>
            </a:r>
            <a:br>
              <a:rPr lang="en-US" sz="2400" dirty="0" smtClean="0"/>
            </a:br>
            <a:r>
              <a:rPr lang="en-US" sz="2400" dirty="0" smtClean="0"/>
              <a:t>from b to a.  </a:t>
            </a:r>
          </a:p>
          <a:p>
            <a:r>
              <a:rPr lang="en-US" sz="2400" dirty="0" smtClean="0"/>
              <a:t>KVL along clockwise direction,</a:t>
            </a:r>
          </a:p>
          <a:p>
            <a:endParaRPr lang="en-US" dirty="0"/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 0</a:t>
            </a:r>
            <a:r>
              <a:rPr lang="en-US" sz="2400" dirty="0" smtClean="0"/>
              <a:t>,  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2298700" y="3819673"/>
            <a:ext cx="45547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voltage drop from a to b is the </a:t>
            </a:r>
            <a:br>
              <a:rPr lang="en-US" sz="2400" dirty="0" smtClean="0"/>
            </a:br>
            <a:r>
              <a:rPr lang="en-US" sz="2400" dirty="0" smtClean="0"/>
              <a:t>sum of voltage drops along a path </a:t>
            </a:r>
            <a:br>
              <a:rPr lang="en-US" sz="2400" dirty="0" smtClean="0"/>
            </a:br>
            <a:r>
              <a:rPr lang="en-US" sz="2400" dirty="0" smtClean="0"/>
              <a:t>from a to b.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89725" y="3294855"/>
            <a:ext cx="1757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 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ight Arrow 20"/>
          <p:cNvSpPr/>
          <p:nvPr/>
        </p:nvSpPr>
        <p:spPr bwMode="auto">
          <a:xfrm>
            <a:off x="4445178" y="3400573"/>
            <a:ext cx="355600" cy="2286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00173" y="1110734"/>
                <a:ext cx="39228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,   </m:t>
                    </m:r>
                  </m:oMath>
                </a14:m>
                <a:r>
                  <a:rPr lang="en-US" sz="2400" dirty="0" smtClean="0"/>
                  <a:t>  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𝑎𝑏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?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173" y="1110734"/>
                <a:ext cx="3922805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2488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8612367" y="149361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L3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/>
      <p:bldP spid="8" grpId="0"/>
      <p:bldP spid="9" grpId="0"/>
      <p:bldP spid="10" grpId="0" animBg="1"/>
      <p:bldP spid="11" grpId="0" animBg="1"/>
      <p:bldP spid="12" grpId="0"/>
      <p:bldP spid="13" grpId="0"/>
      <p:bldP spid="14" grpId="0"/>
      <p:bldP spid="15" grpId="0" animBg="1"/>
      <p:bldP spid="18" grpId="0" build="p" bldLvl="2"/>
      <p:bldP spid="19" grpId="0" build="p" bldLvl="2"/>
      <p:bldP spid="20" grpId="0" build="p" bldLvl="2"/>
      <p:bldP spid="21" grpId="0" animBg="1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4464" y="247508"/>
                <a:ext cx="5971507" cy="4242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Practice problem 1: 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 in the following circuits</a:t>
                </a:r>
                <a:endParaRPr lang="en-US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464" y="247508"/>
                <a:ext cx="5971507" cy="424283"/>
              </a:xfrm>
              <a:prstGeom prst="rect">
                <a:avLst/>
              </a:prstGeom>
              <a:blipFill rotWithShape="1">
                <a:blip r:embed="rId3"/>
                <a:stretch>
                  <a:fillRect l="-1122" t="-5797" r="-102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5" name="Group 84"/>
          <p:cNvGrpSpPr/>
          <p:nvPr/>
        </p:nvGrpSpPr>
        <p:grpSpPr>
          <a:xfrm>
            <a:off x="339481" y="868347"/>
            <a:ext cx="2907346" cy="2370812"/>
            <a:chOff x="534150" y="1614198"/>
            <a:chExt cx="2907346" cy="2370812"/>
          </a:xfrm>
        </p:grpSpPr>
        <p:sp>
          <p:nvSpPr>
            <p:cNvPr id="3" name="Rectangle 2"/>
            <p:cNvSpPr/>
            <p:nvPr/>
          </p:nvSpPr>
          <p:spPr bwMode="auto">
            <a:xfrm>
              <a:off x="759907" y="1614198"/>
              <a:ext cx="2100569" cy="168780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5" name="Group 20"/>
            <p:cNvGrpSpPr>
              <a:grpSpLocks/>
            </p:cNvGrpSpPr>
            <p:nvPr/>
          </p:nvGrpSpPr>
          <p:grpSpPr bwMode="auto">
            <a:xfrm rot="5400000">
              <a:off x="2451894" y="2257425"/>
              <a:ext cx="812800" cy="260350"/>
              <a:chOff x="2565400" y="4241800"/>
              <a:chExt cx="901700" cy="317500"/>
            </a:xfrm>
          </p:grpSpPr>
          <p:sp>
            <p:nvSpPr>
              <p:cNvPr id="6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7" name="Freeform 6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 rot="16200000">
              <a:off x="521450" y="2119827"/>
              <a:ext cx="469900" cy="444500"/>
              <a:chOff x="2133600" y="1143000"/>
              <a:chExt cx="469900" cy="444500"/>
            </a:xfrm>
          </p:grpSpPr>
          <p:sp>
            <p:nvSpPr>
              <p:cNvPr id="9" name="Oval 11"/>
              <p:cNvSpPr>
                <a:spLocks noChangeArrowheads="1"/>
              </p:cNvSpPr>
              <p:nvPr/>
            </p:nvSpPr>
            <p:spPr bwMode="auto">
              <a:xfrm>
                <a:off x="2133600" y="1143000"/>
                <a:ext cx="469900" cy="4445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cxnSp>
            <p:nvCxnSpPr>
              <p:cNvPr id="10" name="Straight Arrow Connector 13"/>
              <p:cNvCxnSpPr>
                <a:cxnSpLocks noChangeShapeType="1"/>
                <a:stCxn id="9" idx="2"/>
                <a:endCxn id="9" idx="6"/>
              </p:cNvCxnSpPr>
              <p:nvPr/>
            </p:nvCxnSpPr>
            <p:spPr bwMode="auto">
              <a:xfrm rot="16200000">
                <a:off x="2368550" y="1130300"/>
                <a:ext cx="0" cy="469900"/>
              </a:xfrm>
              <a:prstGeom prst="straightConnector1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  <p:sp>
          <p:nvSpPr>
            <p:cNvPr id="14" name="TextBox 13"/>
            <p:cNvSpPr txBox="1"/>
            <p:nvPr/>
          </p:nvSpPr>
          <p:spPr>
            <a:xfrm>
              <a:off x="2963480" y="2198813"/>
              <a:ext cx="4780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5</a:t>
              </a:r>
              <a:r>
                <a:rPr lang="en-US" sz="1800" dirty="0" smtClean="0">
                  <a:sym typeface="Symbol"/>
                </a:rPr>
                <a:t></a:t>
              </a:r>
              <a:endParaRPr lang="en-US" sz="18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66169" y="2290499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3A</a:t>
              </a:r>
              <a:endParaRPr lang="en-US" sz="1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2258882" y="1904101"/>
                  <a:ext cx="531619" cy="11079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</m:oMath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</m:oMath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58882" y="1904101"/>
                  <a:ext cx="531619" cy="110799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8" name="TextBox 57"/>
            <p:cNvSpPr txBox="1"/>
            <p:nvPr/>
          </p:nvSpPr>
          <p:spPr>
            <a:xfrm>
              <a:off x="1560763" y="3554123"/>
              <a:ext cx="49885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(a)</a:t>
              </a:r>
              <a:endParaRPr lang="en-US" dirty="0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3909090" y="3250145"/>
            <a:ext cx="3038736" cy="2971233"/>
            <a:chOff x="4242874" y="4212195"/>
            <a:chExt cx="3038736" cy="2971233"/>
          </a:xfrm>
        </p:grpSpPr>
        <p:sp>
          <p:nvSpPr>
            <p:cNvPr id="43" name="Rectangle 42"/>
            <p:cNvSpPr/>
            <p:nvPr/>
          </p:nvSpPr>
          <p:spPr bwMode="auto">
            <a:xfrm>
              <a:off x="4490383" y="4810403"/>
              <a:ext cx="2104077" cy="161811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44" name="Group 20"/>
            <p:cNvGrpSpPr>
              <a:grpSpLocks/>
            </p:cNvGrpSpPr>
            <p:nvPr/>
          </p:nvGrpSpPr>
          <p:grpSpPr bwMode="auto">
            <a:xfrm>
              <a:off x="5063576" y="4643082"/>
              <a:ext cx="929290" cy="337467"/>
              <a:chOff x="2565400" y="4241800"/>
              <a:chExt cx="901700" cy="317500"/>
            </a:xfrm>
          </p:grpSpPr>
          <p:sp>
            <p:nvSpPr>
              <p:cNvPr id="45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46" name="Freeform 45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6357328" y="5125609"/>
              <a:ext cx="469900" cy="707886"/>
              <a:chOff x="1143000" y="2057401"/>
              <a:chExt cx="469900" cy="707886"/>
            </a:xfrm>
          </p:grpSpPr>
          <p:sp>
            <p:nvSpPr>
              <p:cNvPr id="48" name="Oval 10"/>
              <p:cNvSpPr>
                <a:spLocks noChangeArrowheads="1"/>
              </p:cNvSpPr>
              <p:nvPr/>
            </p:nvSpPr>
            <p:spPr bwMode="auto">
              <a:xfrm>
                <a:off x="1143000" y="2133600"/>
                <a:ext cx="469900" cy="5334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1219200" y="2057401"/>
                <a:ext cx="3175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+</a:t>
                </a:r>
              </a:p>
              <a:p>
                <a:r>
                  <a:rPr lang="en-US" sz="2000" dirty="0">
                    <a:latin typeface="Symbol" pitchFamily="18" charset="2"/>
                  </a:rPr>
                  <a:t>-</a:t>
                </a:r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5267810" y="5059936"/>
              <a:ext cx="4780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2</a:t>
              </a:r>
              <a:r>
                <a:rPr lang="en-US" sz="1800" dirty="0" smtClean="0">
                  <a:sym typeface="Symbol"/>
                </a:rPr>
                <a:t></a:t>
              </a:r>
              <a:endParaRPr lang="en-US" sz="18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803594" y="5597611"/>
              <a:ext cx="4780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5</a:t>
              </a:r>
              <a:r>
                <a:rPr lang="en-US" sz="1800" dirty="0" smtClean="0">
                  <a:sym typeface="Symbol"/>
                </a:rPr>
                <a:t>V</a:t>
              </a:r>
              <a:endParaRPr lang="en-US" sz="1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4943241" y="4212195"/>
                  <a:ext cx="1201867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− 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 +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43241" y="4212195"/>
                  <a:ext cx="1201867" cy="43088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5861475" y="4980549"/>
                  <a:ext cx="536685" cy="11079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</m:oMath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1475" y="4980549"/>
                  <a:ext cx="536685" cy="110799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4525807" y="5682775"/>
                  <a:ext cx="905376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1.5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25807" y="5682775"/>
                  <a:ext cx="905376" cy="430887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5" name="Group 54"/>
            <p:cNvGrpSpPr/>
            <p:nvPr/>
          </p:nvGrpSpPr>
          <p:grpSpPr>
            <a:xfrm rot="10800000">
              <a:off x="4242874" y="5281275"/>
              <a:ext cx="533400" cy="571500"/>
              <a:chOff x="5981700" y="2730500"/>
              <a:chExt cx="533400" cy="571500"/>
            </a:xfrm>
          </p:grpSpPr>
          <p:sp>
            <p:nvSpPr>
              <p:cNvPr id="56" name="Diamond 55"/>
              <p:cNvSpPr/>
              <p:nvPr/>
            </p:nvSpPr>
            <p:spPr bwMode="auto">
              <a:xfrm>
                <a:off x="5981700" y="2730500"/>
                <a:ext cx="533400" cy="571500"/>
              </a:xfrm>
              <a:prstGeom prst="diamond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080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57" name="Straight Arrow Connector 56"/>
              <p:cNvCxnSpPr>
                <a:stCxn id="56" idx="2"/>
              </p:cNvCxnSpPr>
              <p:nvPr/>
            </p:nvCxnSpPr>
            <p:spPr bwMode="auto">
              <a:xfrm flipV="1">
                <a:off x="6248400" y="2857500"/>
                <a:ext cx="0" cy="44450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59" name="TextBox 58"/>
            <p:cNvSpPr txBox="1"/>
            <p:nvPr/>
          </p:nvSpPr>
          <p:spPr>
            <a:xfrm>
              <a:off x="5431183" y="6752541"/>
              <a:ext cx="51488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(d)</a:t>
              </a:r>
              <a:endParaRPr lang="en-US" dirty="0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45839" y="3177492"/>
            <a:ext cx="3477534" cy="2870051"/>
            <a:chOff x="214973" y="4198696"/>
            <a:chExt cx="3477534" cy="2870051"/>
          </a:xfrm>
        </p:grpSpPr>
        <p:sp>
          <p:nvSpPr>
            <p:cNvPr id="2" name="Rectangle 1"/>
            <p:cNvSpPr/>
            <p:nvPr/>
          </p:nvSpPr>
          <p:spPr bwMode="auto">
            <a:xfrm>
              <a:off x="901280" y="4796904"/>
              <a:ext cx="2104077" cy="161811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11" name="Group 20"/>
            <p:cNvGrpSpPr>
              <a:grpSpLocks/>
            </p:cNvGrpSpPr>
            <p:nvPr/>
          </p:nvGrpSpPr>
          <p:grpSpPr bwMode="auto">
            <a:xfrm>
              <a:off x="1474473" y="4629583"/>
              <a:ext cx="929290" cy="337467"/>
              <a:chOff x="2565400" y="4241800"/>
              <a:chExt cx="901700" cy="317500"/>
            </a:xfrm>
          </p:grpSpPr>
          <p:sp>
            <p:nvSpPr>
              <p:cNvPr id="12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13" name="Freeform 12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 rot="16200000">
              <a:off x="669838" y="5243803"/>
              <a:ext cx="469900" cy="444500"/>
              <a:chOff x="2133600" y="1143000"/>
              <a:chExt cx="469900" cy="444500"/>
            </a:xfrm>
          </p:grpSpPr>
          <p:sp>
            <p:nvSpPr>
              <p:cNvPr id="16" name="Oval 11"/>
              <p:cNvSpPr>
                <a:spLocks noChangeArrowheads="1"/>
              </p:cNvSpPr>
              <p:nvPr/>
            </p:nvSpPr>
            <p:spPr bwMode="auto">
              <a:xfrm>
                <a:off x="2133600" y="1143000"/>
                <a:ext cx="469900" cy="4445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cxnSp>
            <p:nvCxnSpPr>
              <p:cNvPr id="17" name="Straight Arrow Connector 13"/>
              <p:cNvCxnSpPr>
                <a:cxnSpLocks noChangeShapeType="1"/>
                <a:stCxn id="16" idx="2"/>
                <a:endCxn id="16" idx="6"/>
              </p:cNvCxnSpPr>
              <p:nvPr/>
            </p:nvCxnSpPr>
            <p:spPr bwMode="auto">
              <a:xfrm rot="16200000">
                <a:off x="2368550" y="1130300"/>
                <a:ext cx="0" cy="469900"/>
              </a:xfrm>
              <a:prstGeom prst="straightConnector1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  <p:grpSp>
          <p:nvGrpSpPr>
            <p:cNvPr id="18" name="Group 17"/>
            <p:cNvGrpSpPr/>
            <p:nvPr/>
          </p:nvGrpSpPr>
          <p:grpSpPr>
            <a:xfrm>
              <a:off x="2768225" y="5112110"/>
              <a:ext cx="469900" cy="707886"/>
              <a:chOff x="1143000" y="2057401"/>
              <a:chExt cx="469900" cy="707886"/>
            </a:xfrm>
          </p:grpSpPr>
          <p:sp>
            <p:nvSpPr>
              <p:cNvPr id="19" name="Oval 10"/>
              <p:cNvSpPr>
                <a:spLocks noChangeArrowheads="1"/>
              </p:cNvSpPr>
              <p:nvPr/>
            </p:nvSpPr>
            <p:spPr bwMode="auto">
              <a:xfrm>
                <a:off x="1143000" y="2133600"/>
                <a:ext cx="469900" cy="5334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219200" y="2057401"/>
                <a:ext cx="3175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+</a:t>
                </a:r>
              </a:p>
              <a:p>
                <a:r>
                  <a:rPr lang="en-US" sz="2000" dirty="0">
                    <a:latin typeface="Symbol" pitchFamily="18" charset="2"/>
                  </a:rPr>
                  <a:t>-</a:t>
                </a: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1678707" y="5046437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3k</a:t>
              </a:r>
              <a:r>
                <a:rPr lang="en-US" sz="1800" dirty="0" smtClean="0">
                  <a:sym typeface="Symbol"/>
                </a:rPr>
                <a:t></a:t>
              </a:r>
              <a:endParaRPr lang="en-US" sz="18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214491" y="5584112"/>
              <a:ext cx="4780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5</a:t>
              </a:r>
              <a:r>
                <a:rPr lang="en-US" sz="1800" dirty="0" smtClean="0">
                  <a:sym typeface="Symbol"/>
                </a:rPr>
                <a:t>V</a:t>
              </a:r>
              <a:endParaRPr lang="en-US" sz="1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1354138" y="4198696"/>
                  <a:ext cx="1201867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− 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 +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4138" y="4198696"/>
                  <a:ext cx="1201867" cy="430887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214973" y="4938657"/>
                  <a:ext cx="539122" cy="11346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</m:oMath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</m:oMath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973" y="4938657"/>
                  <a:ext cx="539122" cy="113467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834829" y="5553334"/>
                  <a:ext cx="1038618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−2</m:t>
                        </m:r>
                        <m:r>
                          <a:rPr lang="en-US" b="0" i="1" smtClean="0">
                            <a:latin typeface="Cambria Math"/>
                          </a:rPr>
                          <m:t>𝑚𝐴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829" y="5553334"/>
                  <a:ext cx="1038618" cy="430887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TextBox 59"/>
            <p:cNvSpPr txBox="1"/>
            <p:nvPr/>
          </p:nvSpPr>
          <p:spPr>
            <a:xfrm>
              <a:off x="1703890" y="6637860"/>
              <a:ext cx="49885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(c)</a:t>
              </a:r>
              <a:endParaRPr lang="en-US" dirty="0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3393066" y="512651"/>
            <a:ext cx="3477534" cy="2832510"/>
            <a:chOff x="3695148" y="1285399"/>
            <a:chExt cx="3477534" cy="2832510"/>
          </a:xfrm>
        </p:grpSpPr>
        <p:sp>
          <p:nvSpPr>
            <p:cNvPr id="28" name="Rectangle 27"/>
            <p:cNvSpPr/>
            <p:nvPr/>
          </p:nvSpPr>
          <p:spPr bwMode="auto">
            <a:xfrm>
              <a:off x="4381455" y="1883607"/>
              <a:ext cx="2104077" cy="161811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29" name="Group 20"/>
            <p:cNvGrpSpPr>
              <a:grpSpLocks/>
            </p:cNvGrpSpPr>
            <p:nvPr/>
          </p:nvGrpSpPr>
          <p:grpSpPr bwMode="auto">
            <a:xfrm>
              <a:off x="4954648" y="1716286"/>
              <a:ext cx="929290" cy="337467"/>
              <a:chOff x="2565400" y="4241800"/>
              <a:chExt cx="901700" cy="317500"/>
            </a:xfrm>
          </p:grpSpPr>
          <p:sp>
            <p:nvSpPr>
              <p:cNvPr id="30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31" name="Freeform 30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 rot="16200000">
              <a:off x="4150013" y="2330506"/>
              <a:ext cx="469900" cy="444500"/>
              <a:chOff x="2133600" y="1143000"/>
              <a:chExt cx="469900" cy="444500"/>
            </a:xfrm>
          </p:grpSpPr>
          <p:sp>
            <p:nvSpPr>
              <p:cNvPr id="33" name="Oval 11"/>
              <p:cNvSpPr>
                <a:spLocks noChangeArrowheads="1"/>
              </p:cNvSpPr>
              <p:nvPr/>
            </p:nvSpPr>
            <p:spPr bwMode="auto">
              <a:xfrm>
                <a:off x="2133600" y="1143000"/>
                <a:ext cx="469900" cy="4445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cxnSp>
            <p:nvCxnSpPr>
              <p:cNvPr id="34" name="Straight Arrow Connector 13"/>
              <p:cNvCxnSpPr>
                <a:cxnSpLocks noChangeShapeType="1"/>
                <a:stCxn id="33" idx="2"/>
                <a:endCxn id="33" idx="6"/>
              </p:cNvCxnSpPr>
              <p:nvPr/>
            </p:nvCxnSpPr>
            <p:spPr bwMode="auto">
              <a:xfrm rot="16200000">
                <a:off x="2368550" y="1130300"/>
                <a:ext cx="0" cy="469900"/>
              </a:xfrm>
              <a:prstGeom prst="straightConnector1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  <p:grpSp>
          <p:nvGrpSpPr>
            <p:cNvPr id="35" name="Group 34"/>
            <p:cNvGrpSpPr/>
            <p:nvPr/>
          </p:nvGrpSpPr>
          <p:grpSpPr>
            <a:xfrm>
              <a:off x="6248400" y="2198813"/>
              <a:ext cx="469900" cy="707886"/>
              <a:chOff x="1143000" y="2057401"/>
              <a:chExt cx="469900" cy="707886"/>
            </a:xfrm>
          </p:grpSpPr>
          <p:sp>
            <p:nvSpPr>
              <p:cNvPr id="36" name="Oval 10"/>
              <p:cNvSpPr>
                <a:spLocks noChangeArrowheads="1"/>
              </p:cNvSpPr>
              <p:nvPr/>
            </p:nvSpPr>
            <p:spPr bwMode="auto">
              <a:xfrm>
                <a:off x="1143000" y="2133600"/>
                <a:ext cx="469900" cy="5334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1219200" y="2057401"/>
                <a:ext cx="3175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+</a:t>
                </a:r>
              </a:p>
              <a:p>
                <a:r>
                  <a:rPr lang="en-US" sz="2000" dirty="0">
                    <a:latin typeface="Symbol" pitchFamily="18" charset="2"/>
                  </a:rPr>
                  <a:t>-</a:t>
                </a: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5158882" y="2133140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4k</a:t>
              </a:r>
              <a:r>
                <a:rPr lang="en-US" sz="1800" dirty="0" smtClean="0">
                  <a:sym typeface="Symbol"/>
                </a:rPr>
                <a:t></a:t>
              </a:r>
              <a:endParaRPr lang="en-US" sz="18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694666" y="2670815"/>
              <a:ext cx="4780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5</a:t>
              </a:r>
              <a:r>
                <a:rPr lang="en-US" sz="1800" dirty="0" smtClean="0">
                  <a:sym typeface="Symbol"/>
                </a:rPr>
                <a:t>V</a:t>
              </a:r>
              <a:endParaRPr lang="en-US" sz="1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4834313" y="1285399"/>
                  <a:ext cx="1201867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− 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 +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34313" y="1285399"/>
                  <a:ext cx="1201867" cy="430887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3695148" y="2025360"/>
                  <a:ext cx="539122" cy="11346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</m:oMath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</m:oMath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5148" y="2025360"/>
                  <a:ext cx="539122" cy="1134670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4393422" y="2679619"/>
                  <a:ext cx="1041824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</a:rPr>
                          <m:t>.5</m:t>
                        </m:r>
                        <m:r>
                          <a:rPr lang="en-US" b="0" i="1" smtClean="0">
                            <a:latin typeface="Cambria Math"/>
                          </a:rPr>
                          <m:t>𝑚𝐴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93422" y="2679619"/>
                  <a:ext cx="1041824" cy="430887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1" name="TextBox 60"/>
            <p:cNvSpPr txBox="1"/>
            <p:nvPr/>
          </p:nvSpPr>
          <p:spPr>
            <a:xfrm>
              <a:off x="5185818" y="3687022"/>
              <a:ext cx="51488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(b)</a:t>
              </a:r>
              <a:endParaRPr lang="en-US" dirty="0"/>
            </a:p>
          </p:txBody>
        </p:sp>
      </p:grpSp>
      <p:sp>
        <p:nvSpPr>
          <p:cNvPr id="62" name="TextBox 29"/>
          <p:cNvSpPr txBox="1">
            <a:spLocks noChangeArrowheads="1"/>
          </p:cNvSpPr>
          <p:nvPr/>
        </p:nvSpPr>
        <p:spPr bwMode="auto">
          <a:xfrm>
            <a:off x="6979157" y="538650"/>
            <a:ext cx="13823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Ohm’s Law:</a:t>
            </a:r>
            <a:endParaRPr lang="en-US" sz="2000" dirty="0"/>
          </a:p>
        </p:txBody>
      </p:sp>
      <p:grpSp>
        <p:nvGrpSpPr>
          <p:cNvPr id="63" name="Group 62"/>
          <p:cNvGrpSpPr/>
          <p:nvPr/>
        </p:nvGrpSpPr>
        <p:grpSpPr>
          <a:xfrm>
            <a:off x="7000404" y="1258437"/>
            <a:ext cx="1854200" cy="1003300"/>
            <a:chOff x="2895600" y="6275388"/>
            <a:chExt cx="1854200" cy="1003300"/>
          </a:xfrm>
        </p:grpSpPr>
        <p:grpSp>
          <p:nvGrpSpPr>
            <p:cNvPr id="64" name="Group 36"/>
            <p:cNvGrpSpPr>
              <a:grpSpLocks/>
            </p:cNvGrpSpPr>
            <p:nvPr/>
          </p:nvGrpSpPr>
          <p:grpSpPr bwMode="auto">
            <a:xfrm>
              <a:off x="2933700" y="6591300"/>
              <a:ext cx="1816100" cy="317500"/>
              <a:chOff x="2895600" y="6489700"/>
              <a:chExt cx="1816100" cy="317500"/>
            </a:xfrm>
          </p:grpSpPr>
          <p:cxnSp>
            <p:nvCxnSpPr>
              <p:cNvPr id="69" name="Straight Connector 34"/>
              <p:cNvCxnSpPr>
                <a:cxnSpLocks noChangeShapeType="1"/>
              </p:cNvCxnSpPr>
              <p:nvPr/>
            </p:nvCxnSpPr>
            <p:spPr bwMode="auto">
              <a:xfrm>
                <a:off x="2895600" y="6642100"/>
                <a:ext cx="18161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grpSp>
            <p:nvGrpSpPr>
              <p:cNvPr id="70" name="Group 30"/>
              <p:cNvGrpSpPr>
                <a:grpSpLocks/>
              </p:cNvGrpSpPr>
              <p:nvPr/>
            </p:nvGrpSpPr>
            <p:grpSpPr bwMode="auto">
              <a:xfrm>
                <a:off x="3352800" y="6489700"/>
                <a:ext cx="901700" cy="317500"/>
                <a:chOff x="2565400" y="4241800"/>
                <a:chExt cx="901700" cy="317500"/>
              </a:xfrm>
            </p:grpSpPr>
            <p:sp>
              <p:nvSpPr>
                <p:cNvPr id="71" name="Rectangle 31"/>
                <p:cNvSpPr>
                  <a:spLocks noChangeArrowheads="1"/>
                </p:cNvSpPr>
                <p:nvPr/>
              </p:nvSpPr>
              <p:spPr bwMode="auto">
                <a:xfrm>
                  <a:off x="2705100" y="4254500"/>
                  <a:ext cx="613156" cy="292100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08063"/>
                  <a:endParaRPr lang="en-US"/>
                </a:p>
              </p:txBody>
            </p:sp>
            <p:sp>
              <p:nvSpPr>
                <p:cNvPr id="72" name="Freeform 71"/>
                <p:cNvSpPr/>
                <p:nvPr/>
              </p:nvSpPr>
              <p:spPr bwMode="auto">
                <a:xfrm>
                  <a:off x="2565400" y="4241800"/>
                  <a:ext cx="901700" cy="317500"/>
                </a:xfrm>
                <a:custGeom>
                  <a:avLst/>
                  <a:gdLst>
                    <a:gd name="connsiteX0" fmla="*/ 0 w 4102100"/>
                    <a:gd name="connsiteY0" fmla="*/ 304800 h 622300"/>
                    <a:gd name="connsiteX1" fmla="*/ 673100 w 4102100"/>
                    <a:gd name="connsiteY1" fmla="*/ 304800 h 622300"/>
                    <a:gd name="connsiteX2" fmla="*/ 889000 w 4102100"/>
                    <a:gd name="connsiteY2" fmla="*/ 12700 h 622300"/>
                    <a:gd name="connsiteX3" fmla="*/ 1066800 w 4102100"/>
                    <a:gd name="connsiteY3" fmla="*/ 609600 h 622300"/>
                    <a:gd name="connsiteX4" fmla="*/ 1473200 w 4102100"/>
                    <a:gd name="connsiteY4" fmla="*/ 0 h 622300"/>
                    <a:gd name="connsiteX5" fmla="*/ 1727200 w 4102100"/>
                    <a:gd name="connsiteY5" fmla="*/ 596900 h 622300"/>
                    <a:gd name="connsiteX6" fmla="*/ 2082800 w 4102100"/>
                    <a:gd name="connsiteY6" fmla="*/ 25400 h 622300"/>
                    <a:gd name="connsiteX7" fmla="*/ 2438400 w 4102100"/>
                    <a:gd name="connsiteY7" fmla="*/ 596900 h 622300"/>
                    <a:gd name="connsiteX8" fmla="*/ 2806700 w 4102100"/>
                    <a:gd name="connsiteY8" fmla="*/ 0 h 622300"/>
                    <a:gd name="connsiteX9" fmla="*/ 3136900 w 4102100"/>
                    <a:gd name="connsiteY9" fmla="*/ 622300 h 622300"/>
                    <a:gd name="connsiteX10" fmla="*/ 3365500 w 4102100"/>
                    <a:gd name="connsiteY10" fmla="*/ 279400 h 622300"/>
                    <a:gd name="connsiteX11" fmla="*/ 4102100 w 4102100"/>
                    <a:gd name="connsiteY11" fmla="*/ 292100 h 622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102100" h="622300">
                      <a:moveTo>
                        <a:pt x="0" y="304800"/>
                      </a:moveTo>
                      <a:lnTo>
                        <a:pt x="673100" y="304800"/>
                      </a:lnTo>
                      <a:lnTo>
                        <a:pt x="889000" y="12700"/>
                      </a:lnTo>
                      <a:lnTo>
                        <a:pt x="1066800" y="609600"/>
                      </a:lnTo>
                      <a:lnTo>
                        <a:pt x="1473200" y="0"/>
                      </a:lnTo>
                      <a:lnTo>
                        <a:pt x="1727200" y="596900"/>
                      </a:lnTo>
                      <a:lnTo>
                        <a:pt x="2082800" y="25400"/>
                      </a:lnTo>
                      <a:lnTo>
                        <a:pt x="2438400" y="596900"/>
                      </a:lnTo>
                      <a:lnTo>
                        <a:pt x="2806700" y="0"/>
                      </a:lnTo>
                      <a:lnTo>
                        <a:pt x="3136900" y="622300"/>
                      </a:lnTo>
                      <a:lnTo>
                        <a:pt x="3365500" y="279400"/>
                      </a:lnTo>
                      <a:lnTo>
                        <a:pt x="4102100" y="292100"/>
                      </a:lnTo>
                    </a:path>
                  </a:pathLst>
                </a:cu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 defTabSz="1008063">
                    <a:defRPr/>
                  </a:pPr>
                  <a:endParaRPr lang="en-US"/>
                </a:p>
              </p:txBody>
            </p:sp>
          </p:grpSp>
        </p:grpSp>
        <p:graphicFrame>
          <p:nvGraphicFramePr>
            <p:cNvPr id="65" name="Object 5"/>
            <p:cNvGraphicFramePr>
              <a:graphicFrameLocks noChangeAspect="1"/>
            </p:cNvGraphicFramePr>
            <p:nvPr/>
          </p:nvGraphicFramePr>
          <p:xfrm>
            <a:off x="3182938" y="6275388"/>
            <a:ext cx="1328737" cy="36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786" name="Equation" r:id="rId14" imgW="583920" imgH="177480" progId="Equation.DSMT4">
                    <p:embed/>
                  </p:oleObj>
                </mc:Choice>
                <mc:Fallback>
                  <p:oleObj name="Equation" r:id="rId14" imgW="58392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82938" y="6275388"/>
                          <a:ext cx="1328737" cy="368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6" name="Object 6"/>
            <p:cNvGraphicFramePr>
              <a:graphicFrameLocks noChangeAspect="1"/>
            </p:cNvGraphicFramePr>
            <p:nvPr/>
          </p:nvGraphicFramePr>
          <p:xfrm>
            <a:off x="3021013" y="6884988"/>
            <a:ext cx="203200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787" name="Equation" r:id="rId16" imgW="88560" imgH="164880" progId="Equation.DSMT4">
                    <p:embed/>
                  </p:oleObj>
                </mc:Choice>
                <mc:Fallback>
                  <p:oleObj name="Equation" r:id="rId16" imgW="8856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21013" y="6884988"/>
                          <a:ext cx="203200" cy="342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7" name="Object 7"/>
            <p:cNvGraphicFramePr>
              <a:graphicFrameLocks noChangeAspect="1"/>
            </p:cNvGraphicFramePr>
            <p:nvPr/>
          </p:nvGraphicFramePr>
          <p:xfrm>
            <a:off x="3700463" y="6961188"/>
            <a:ext cx="319087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788" name="Equation" r:id="rId18" imgW="139680" imgH="152280" progId="Equation.DSMT4">
                    <p:embed/>
                  </p:oleObj>
                </mc:Choice>
                <mc:Fallback>
                  <p:oleObj name="Equation" r:id="rId18" imgW="139680" imgH="1522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00463" y="6961188"/>
                          <a:ext cx="319087" cy="317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8" name="Straight Arrow Connector 39"/>
            <p:cNvCxnSpPr>
              <a:cxnSpLocks noChangeShapeType="1"/>
            </p:cNvCxnSpPr>
            <p:nvPr/>
          </p:nvCxnSpPr>
          <p:spPr bwMode="auto">
            <a:xfrm>
              <a:off x="2895600" y="6756400"/>
              <a:ext cx="520700" cy="0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graphicFrame>
        <p:nvGraphicFramePr>
          <p:cNvPr id="7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8521836"/>
              </p:ext>
            </p:extLst>
          </p:nvPr>
        </p:nvGraphicFramePr>
        <p:xfrm>
          <a:off x="7424266" y="2438384"/>
          <a:ext cx="1044575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89" name="Equation" r:id="rId20" imgW="457200" imgH="177480" progId="Equation.DSMT4">
                  <p:embed/>
                </p:oleObj>
              </mc:Choice>
              <mc:Fallback>
                <p:oleObj name="Equation" r:id="rId20" imgW="457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4266" y="2438384"/>
                        <a:ext cx="1044575" cy="369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4" name="Group 73"/>
          <p:cNvGrpSpPr/>
          <p:nvPr/>
        </p:nvGrpSpPr>
        <p:grpSpPr>
          <a:xfrm>
            <a:off x="7038504" y="3442259"/>
            <a:ext cx="1854200" cy="1003300"/>
            <a:chOff x="1536700" y="8294688"/>
            <a:chExt cx="1854200" cy="1003300"/>
          </a:xfrm>
        </p:grpSpPr>
        <p:grpSp>
          <p:nvGrpSpPr>
            <p:cNvPr id="75" name="Group 74"/>
            <p:cNvGrpSpPr>
              <a:grpSpLocks/>
            </p:cNvGrpSpPr>
            <p:nvPr/>
          </p:nvGrpSpPr>
          <p:grpSpPr bwMode="auto">
            <a:xfrm>
              <a:off x="1574800" y="8610600"/>
              <a:ext cx="1816100" cy="317500"/>
              <a:chOff x="2895600" y="6489700"/>
              <a:chExt cx="1816100" cy="317500"/>
            </a:xfrm>
          </p:grpSpPr>
          <p:cxnSp>
            <p:nvCxnSpPr>
              <p:cNvPr id="80" name="Straight Connector 43"/>
              <p:cNvCxnSpPr>
                <a:cxnSpLocks noChangeShapeType="1"/>
              </p:cNvCxnSpPr>
              <p:nvPr/>
            </p:nvCxnSpPr>
            <p:spPr bwMode="auto">
              <a:xfrm>
                <a:off x="2895600" y="6642100"/>
                <a:ext cx="18161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grpSp>
            <p:nvGrpSpPr>
              <p:cNvPr id="81" name="Group 30"/>
              <p:cNvGrpSpPr>
                <a:grpSpLocks/>
              </p:cNvGrpSpPr>
              <p:nvPr/>
            </p:nvGrpSpPr>
            <p:grpSpPr bwMode="auto">
              <a:xfrm>
                <a:off x="3352800" y="6489700"/>
                <a:ext cx="901700" cy="317500"/>
                <a:chOff x="2565400" y="4241800"/>
                <a:chExt cx="901700" cy="317500"/>
              </a:xfrm>
            </p:grpSpPr>
            <p:sp>
              <p:nvSpPr>
                <p:cNvPr id="82" name="Rectangle 45"/>
                <p:cNvSpPr>
                  <a:spLocks noChangeArrowheads="1"/>
                </p:cNvSpPr>
                <p:nvPr/>
              </p:nvSpPr>
              <p:spPr bwMode="auto">
                <a:xfrm>
                  <a:off x="2705100" y="4254500"/>
                  <a:ext cx="613156" cy="292100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08063"/>
                  <a:endParaRPr lang="en-US"/>
                </a:p>
              </p:txBody>
            </p:sp>
            <p:sp>
              <p:nvSpPr>
                <p:cNvPr id="83" name="Freeform 82"/>
                <p:cNvSpPr/>
                <p:nvPr/>
              </p:nvSpPr>
              <p:spPr bwMode="auto">
                <a:xfrm>
                  <a:off x="2565400" y="4241800"/>
                  <a:ext cx="901700" cy="317500"/>
                </a:xfrm>
                <a:custGeom>
                  <a:avLst/>
                  <a:gdLst>
                    <a:gd name="connsiteX0" fmla="*/ 0 w 4102100"/>
                    <a:gd name="connsiteY0" fmla="*/ 304800 h 622300"/>
                    <a:gd name="connsiteX1" fmla="*/ 673100 w 4102100"/>
                    <a:gd name="connsiteY1" fmla="*/ 304800 h 622300"/>
                    <a:gd name="connsiteX2" fmla="*/ 889000 w 4102100"/>
                    <a:gd name="connsiteY2" fmla="*/ 12700 h 622300"/>
                    <a:gd name="connsiteX3" fmla="*/ 1066800 w 4102100"/>
                    <a:gd name="connsiteY3" fmla="*/ 609600 h 622300"/>
                    <a:gd name="connsiteX4" fmla="*/ 1473200 w 4102100"/>
                    <a:gd name="connsiteY4" fmla="*/ 0 h 622300"/>
                    <a:gd name="connsiteX5" fmla="*/ 1727200 w 4102100"/>
                    <a:gd name="connsiteY5" fmla="*/ 596900 h 622300"/>
                    <a:gd name="connsiteX6" fmla="*/ 2082800 w 4102100"/>
                    <a:gd name="connsiteY6" fmla="*/ 25400 h 622300"/>
                    <a:gd name="connsiteX7" fmla="*/ 2438400 w 4102100"/>
                    <a:gd name="connsiteY7" fmla="*/ 596900 h 622300"/>
                    <a:gd name="connsiteX8" fmla="*/ 2806700 w 4102100"/>
                    <a:gd name="connsiteY8" fmla="*/ 0 h 622300"/>
                    <a:gd name="connsiteX9" fmla="*/ 3136900 w 4102100"/>
                    <a:gd name="connsiteY9" fmla="*/ 622300 h 622300"/>
                    <a:gd name="connsiteX10" fmla="*/ 3365500 w 4102100"/>
                    <a:gd name="connsiteY10" fmla="*/ 279400 h 622300"/>
                    <a:gd name="connsiteX11" fmla="*/ 4102100 w 4102100"/>
                    <a:gd name="connsiteY11" fmla="*/ 292100 h 622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102100" h="622300">
                      <a:moveTo>
                        <a:pt x="0" y="304800"/>
                      </a:moveTo>
                      <a:lnTo>
                        <a:pt x="673100" y="304800"/>
                      </a:lnTo>
                      <a:lnTo>
                        <a:pt x="889000" y="12700"/>
                      </a:lnTo>
                      <a:lnTo>
                        <a:pt x="1066800" y="609600"/>
                      </a:lnTo>
                      <a:lnTo>
                        <a:pt x="1473200" y="0"/>
                      </a:lnTo>
                      <a:lnTo>
                        <a:pt x="1727200" y="596900"/>
                      </a:lnTo>
                      <a:lnTo>
                        <a:pt x="2082800" y="25400"/>
                      </a:lnTo>
                      <a:lnTo>
                        <a:pt x="2438400" y="596900"/>
                      </a:lnTo>
                      <a:lnTo>
                        <a:pt x="2806700" y="0"/>
                      </a:lnTo>
                      <a:lnTo>
                        <a:pt x="3136900" y="622300"/>
                      </a:lnTo>
                      <a:lnTo>
                        <a:pt x="3365500" y="279400"/>
                      </a:lnTo>
                      <a:lnTo>
                        <a:pt x="4102100" y="292100"/>
                      </a:lnTo>
                    </a:path>
                  </a:pathLst>
                </a:cu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 defTabSz="1008063">
                    <a:defRPr/>
                  </a:pPr>
                  <a:endParaRPr lang="en-US"/>
                </a:p>
              </p:txBody>
            </p:sp>
          </p:grpSp>
        </p:grpSp>
        <p:graphicFrame>
          <p:nvGraphicFramePr>
            <p:cNvPr id="76" name="Object 9"/>
            <p:cNvGraphicFramePr>
              <a:graphicFrameLocks noChangeAspect="1"/>
            </p:cNvGraphicFramePr>
            <p:nvPr/>
          </p:nvGraphicFramePr>
          <p:xfrm>
            <a:off x="1824038" y="8294688"/>
            <a:ext cx="1328737" cy="36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790" name="Equation" r:id="rId22" imgW="583920" imgH="177480" progId="Equation.DSMT4">
                    <p:embed/>
                  </p:oleObj>
                </mc:Choice>
                <mc:Fallback>
                  <p:oleObj name="Equation" r:id="rId22" imgW="58392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24038" y="8294688"/>
                          <a:ext cx="1328737" cy="368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7" name="Object 10"/>
            <p:cNvGraphicFramePr>
              <a:graphicFrameLocks noChangeAspect="1"/>
            </p:cNvGraphicFramePr>
            <p:nvPr/>
          </p:nvGraphicFramePr>
          <p:xfrm>
            <a:off x="1662113" y="8904288"/>
            <a:ext cx="203200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791" name="Equation" r:id="rId24" imgW="88560" imgH="164880" progId="Equation.DSMT4">
                    <p:embed/>
                  </p:oleObj>
                </mc:Choice>
                <mc:Fallback>
                  <p:oleObj name="Equation" r:id="rId24" imgW="8856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62113" y="8904288"/>
                          <a:ext cx="203200" cy="342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8" name="Object 11"/>
            <p:cNvGraphicFramePr>
              <a:graphicFrameLocks noChangeAspect="1"/>
            </p:cNvGraphicFramePr>
            <p:nvPr/>
          </p:nvGraphicFramePr>
          <p:xfrm>
            <a:off x="2341563" y="8980488"/>
            <a:ext cx="319087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792" name="Equation" r:id="rId25" imgW="139680" imgH="152280" progId="Equation.DSMT4">
                    <p:embed/>
                  </p:oleObj>
                </mc:Choice>
                <mc:Fallback>
                  <p:oleObj name="Equation" r:id="rId25" imgW="139680" imgH="1522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41563" y="8980488"/>
                          <a:ext cx="319087" cy="317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9" name="Straight Arrow Connector 50"/>
            <p:cNvCxnSpPr>
              <a:cxnSpLocks noChangeShapeType="1"/>
            </p:cNvCxnSpPr>
            <p:nvPr/>
          </p:nvCxnSpPr>
          <p:spPr bwMode="auto">
            <a:xfrm>
              <a:off x="1536700" y="8775700"/>
              <a:ext cx="520700" cy="0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graphicFrame>
        <p:nvGraphicFramePr>
          <p:cNvPr id="8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999234"/>
              </p:ext>
            </p:extLst>
          </p:nvPr>
        </p:nvGraphicFramePr>
        <p:xfrm>
          <a:off x="7514664" y="4613054"/>
          <a:ext cx="1041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93" name="Equation" r:id="rId26" imgW="507960" imgH="164880" progId="Equation.DSMT4">
                  <p:embed/>
                </p:oleObj>
              </mc:Choice>
              <mc:Fallback>
                <p:oleObj name="Equation" r:id="rId26" imgW="5079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4664" y="4613054"/>
                        <a:ext cx="1041400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" name="TextBox 88"/>
          <p:cNvSpPr txBox="1"/>
          <p:nvPr/>
        </p:nvSpPr>
        <p:spPr>
          <a:xfrm>
            <a:off x="8686800" y="247508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R3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79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1472362" y="1700050"/>
            <a:ext cx="1569686" cy="59715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809999" y="2297209"/>
            <a:ext cx="2958223" cy="179147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1711370" y="2128475"/>
            <a:ext cx="929290" cy="337467"/>
            <a:chOff x="2565400" y="4241800"/>
            <a:chExt cx="901700" cy="317500"/>
          </a:xfrm>
        </p:grpSpPr>
        <p:sp>
          <p:nvSpPr>
            <p:cNvPr id="5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6" name="Freeform 5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75049" y="2839005"/>
            <a:ext cx="469900" cy="707886"/>
            <a:chOff x="1143000" y="2057401"/>
            <a:chExt cx="469900" cy="707886"/>
          </a:xfrm>
        </p:grpSpPr>
        <p:sp>
          <p:nvSpPr>
            <p:cNvPr id="8" name="Oval 10"/>
            <p:cNvSpPr>
              <a:spLocks noChangeArrowheads="1"/>
            </p:cNvSpPr>
            <p:nvPr/>
          </p:nvSpPr>
          <p:spPr bwMode="auto">
            <a:xfrm>
              <a:off x="1143000" y="2133600"/>
              <a:ext cx="469900" cy="5334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219200" y="2057401"/>
              <a:ext cx="3175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+</a:t>
              </a:r>
            </a:p>
            <a:p>
              <a:r>
                <a:rPr lang="en-US" sz="2000" dirty="0">
                  <a:latin typeface="Symbol" pitchFamily="18" charset="2"/>
                </a:rPr>
                <a:t>-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055237" y="3008282"/>
            <a:ext cx="590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10V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352674" y="1857231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3</a:t>
            </a:r>
            <a:r>
              <a:rPr lang="en-US" sz="1800" dirty="0" smtClean="0">
                <a:sym typeface="Symbol"/>
              </a:rPr>
              <a:t></a:t>
            </a:r>
            <a:endParaRPr lang="en-US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2111784" y="3564120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5</a:t>
            </a:r>
            <a:r>
              <a:rPr lang="en-US" sz="1800" dirty="0" smtClean="0">
                <a:sym typeface="Symbol"/>
              </a:rPr>
              <a:t></a:t>
            </a:r>
            <a:endParaRPr lang="en-US" sz="1800" dirty="0"/>
          </a:p>
        </p:txBody>
      </p:sp>
      <p:sp>
        <p:nvSpPr>
          <p:cNvPr id="13" name="TextBox 12"/>
          <p:cNvSpPr txBox="1"/>
          <p:nvPr/>
        </p:nvSpPr>
        <p:spPr>
          <a:xfrm>
            <a:off x="2289110" y="1156995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2A</a:t>
            </a:r>
            <a:endParaRPr lang="en-US" sz="1800" dirty="0"/>
          </a:p>
        </p:txBody>
      </p:sp>
      <p:grpSp>
        <p:nvGrpSpPr>
          <p:cNvPr id="14" name="Group 13"/>
          <p:cNvGrpSpPr/>
          <p:nvPr/>
        </p:nvGrpSpPr>
        <p:grpSpPr>
          <a:xfrm rot="10800000">
            <a:off x="1936353" y="1477800"/>
            <a:ext cx="469900" cy="444500"/>
            <a:chOff x="2133600" y="1143000"/>
            <a:chExt cx="469900" cy="444500"/>
          </a:xfrm>
        </p:grpSpPr>
        <p:sp>
          <p:nvSpPr>
            <p:cNvPr id="15" name="Oval 11"/>
            <p:cNvSpPr>
              <a:spLocks noChangeArrowheads="1"/>
            </p:cNvSpPr>
            <p:nvPr/>
          </p:nvSpPr>
          <p:spPr bwMode="auto">
            <a:xfrm>
              <a:off x="2133600" y="1143000"/>
              <a:ext cx="469900" cy="4445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cxnSp>
          <p:nvCxnSpPr>
            <p:cNvPr id="16" name="Straight Arrow Connector 13"/>
            <p:cNvCxnSpPr>
              <a:cxnSpLocks noChangeShapeType="1"/>
              <a:stCxn id="15" idx="2"/>
              <a:endCxn id="15" idx="6"/>
            </p:cNvCxnSpPr>
            <p:nvPr/>
          </p:nvCxnSpPr>
          <p:spPr bwMode="auto">
            <a:xfrm rot="16200000">
              <a:off x="2368550" y="1130300"/>
              <a:ext cx="0" cy="46990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74313" y="371545"/>
                <a:ext cx="214533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Practice 2: 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313" y="371545"/>
                <a:ext cx="2145331" cy="400110"/>
              </a:xfrm>
              <a:prstGeom prst="rect">
                <a:avLst/>
              </a:prstGeom>
              <a:blipFill rotWithShape="1">
                <a:blip r:embed="rId2"/>
                <a:stretch>
                  <a:fillRect l="-3125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 bwMode="auto">
          <a:xfrm>
            <a:off x="1472362" y="4088687"/>
            <a:ext cx="1569686" cy="61582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3699370" y="2297209"/>
            <a:ext cx="291102" cy="179147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20" name="Group 20"/>
          <p:cNvGrpSpPr>
            <a:grpSpLocks/>
          </p:cNvGrpSpPr>
          <p:nvPr/>
        </p:nvGrpSpPr>
        <p:grpSpPr bwMode="auto">
          <a:xfrm>
            <a:off x="1792560" y="3919953"/>
            <a:ext cx="929290" cy="337467"/>
            <a:chOff x="2565400" y="4241800"/>
            <a:chExt cx="901700" cy="317500"/>
          </a:xfrm>
        </p:grpSpPr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 rot="16200000">
            <a:off x="1930550" y="4418757"/>
            <a:ext cx="533400" cy="571500"/>
            <a:chOff x="5981700" y="2730500"/>
            <a:chExt cx="533400" cy="571500"/>
          </a:xfrm>
        </p:grpSpPr>
        <p:sp>
          <p:nvSpPr>
            <p:cNvPr id="24" name="Diamond 23"/>
            <p:cNvSpPr/>
            <p:nvPr/>
          </p:nvSpPr>
          <p:spPr bwMode="auto">
            <a:xfrm>
              <a:off x="5981700" y="2730500"/>
              <a:ext cx="533400" cy="571500"/>
            </a:xfrm>
            <a:prstGeom prst="diamond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5" name="Straight Arrow Connector 24"/>
            <p:cNvCxnSpPr>
              <a:stCxn id="24" idx="2"/>
            </p:cNvCxnSpPr>
            <p:nvPr/>
          </p:nvCxnSpPr>
          <p:spPr bwMode="auto">
            <a:xfrm flipV="1">
              <a:off x="6248400" y="2857500"/>
              <a:ext cx="0" cy="4445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342404" y="4755763"/>
                <a:ext cx="8372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0.3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2404" y="4755763"/>
                <a:ext cx="837216" cy="400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628557" y="2460061"/>
                <a:ext cx="116512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+ 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  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8557" y="2460061"/>
                <a:ext cx="1165127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289641" y="2450826"/>
                <a:ext cx="555280" cy="1631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sz="2000" b="0" dirty="0" smtClean="0"/>
              </a:p>
              <a:p>
                <a:pPr/>
                <a:r>
                  <a:rPr lang="en-US" sz="2000" b="0" dirty="0" smtClean="0"/>
                  <a:t/>
                </a:r>
                <a:br>
                  <a:rPr lang="en-US" sz="2000" b="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r>
                  <a:rPr lang="en-US" sz="2000" b="0" dirty="0" smtClean="0"/>
                  <a:t/>
                </a:r>
                <a:br>
                  <a:rPr lang="en-US" sz="2000" b="0" dirty="0" smtClean="0"/>
                </a:br>
                <a:endParaRPr lang="en-US" sz="20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9641" y="2450826"/>
                <a:ext cx="555280" cy="163121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/>
          <p:cNvCxnSpPr/>
          <p:nvPr/>
        </p:nvCxnSpPr>
        <p:spPr bwMode="auto">
          <a:xfrm flipH="1" flipV="1">
            <a:off x="968749" y="4088686"/>
            <a:ext cx="373655" cy="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984248" y="3619174"/>
                <a:ext cx="59138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0</m:t>
                      </m:r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248" y="3619174"/>
                <a:ext cx="591380" cy="43088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879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04771" y="7513638"/>
            <a:ext cx="1581150" cy="671512"/>
          </a:xfrm>
          <a:noFill/>
        </p:spPr>
        <p:txBody>
          <a:bodyPr/>
          <a:lstStyle/>
          <a:p>
            <a:pPr defTabSz="1008063"/>
            <a:fld id="{09173376-B469-4EB6-9DF5-1327B025476D}" type="slidenum">
              <a:rPr lang="en-US" smtClean="0"/>
              <a:pPr defTabSz="1008063"/>
              <a:t>14</a:t>
            </a:fld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93652" y="118583"/>
            <a:ext cx="1367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Segoe UI"/>
                <a:cs typeface="Segoe UI"/>
              </a:rPr>
              <a:t>Basic Laws</a:t>
            </a:r>
            <a:endParaRPr lang="en-US" sz="2000" dirty="0"/>
          </a:p>
        </p:txBody>
      </p:sp>
      <p:sp>
        <p:nvSpPr>
          <p:cNvPr id="64" name="TextBox 63"/>
          <p:cNvSpPr txBox="1"/>
          <p:nvPr/>
        </p:nvSpPr>
        <p:spPr>
          <a:xfrm>
            <a:off x="8612367" y="149361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L4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20" name="Group 119"/>
          <p:cNvGrpSpPr/>
          <p:nvPr/>
        </p:nvGrpSpPr>
        <p:grpSpPr>
          <a:xfrm>
            <a:off x="217068" y="553327"/>
            <a:ext cx="4546603" cy="2103057"/>
            <a:chOff x="217068" y="553327"/>
            <a:chExt cx="4546603" cy="2103057"/>
          </a:xfrm>
        </p:grpSpPr>
        <p:sp>
          <p:nvSpPr>
            <p:cNvPr id="70" name="TextBox 29"/>
            <p:cNvSpPr txBox="1">
              <a:spLocks noChangeArrowheads="1"/>
            </p:cNvSpPr>
            <p:nvPr/>
          </p:nvSpPr>
          <p:spPr bwMode="auto">
            <a:xfrm>
              <a:off x="217068" y="684769"/>
              <a:ext cx="138236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 smtClean="0"/>
                <a:t>Ohm’s Law:</a:t>
              </a:r>
              <a:endParaRPr lang="en-US" sz="2000" dirty="0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494534" y="1150832"/>
              <a:ext cx="1854200" cy="1003300"/>
              <a:chOff x="2895600" y="6275388"/>
              <a:chExt cx="1854200" cy="1003300"/>
            </a:xfrm>
          </p:grpSpPr>
          <p:grpSp>
            <p:nvGrpSpPr>
              <p:cNvPr id="74" name="Group 36"/>
              <p:cNvGrpSpPr>
                <a:grpSpLocks/>
              </p:cNvGrpSpPr>
              <p:nvPr/>
            </p:nvGrpSpPr>
            <p:grpSpPr bwMode="auto">
              <a:xfrm>
                <a:off x="2933700" y="6591300"/>
                <a:ext cx="1816100" cy="317500"/>
                <a:chOff x="2895600" y="6489700"/>
                <a:chExt cx="1816100" cy="317500"/>
              </a:xfrm>
            </p:grpSpPr>
            <p:cxnSp>
              <p:nvCxnSpPr>
                <p:cNvPr id="79" name="Straight Connector 34"/>
                <p:cNvCxnSpPr>
                  <a:cxnSpLocks noChangeShapeType="1"/>
                </p:cNvCxnSpPr>
                <p:nvPr/>
              </p:nvCxnSpPr>
              <p:spPr bwMode="auto">
                <a:xfrm>
                  <a:off x="2895600" y="6642100"/>
                  <a:ext cx="1816100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grpSp>
              <p:nvGrpSpPr>
                <p:cNvPr id="80" name="Group 30"/>
                <p:cNvGrpSpPr>
                  <a:grpSpLocks/>
                </p:cNvGrpSpPr>
                <p:nvPr/>
              </p:nvGrpSpPr>
              <p:grpSpPr bwMode="auto">
                <a:xfrm>
                  <a:off x="3352800" y="6489700"/>
                  <a:ext cx="901700" cy="317500"/>
                  <a:chOff x="2565400" y="4241800"/>
                  <a:chExt cx="901700" cy="317500"/>
                </a:xfrm>
              </p:grpSpPr>
              <p:sp>
                <p:nvSpPr>
                  <p:cNvPr id="81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2705100" y="4254500"/>
                    <a:ext cx="613156" cy="2921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008063"/>
                    <a:endParaRPr lang="en-US"/>
                  </a:p>
                </p:txBody>
              </p:sp>
              <p:sp>
                <p:nvSpPr>
                  <p:cNvPr id="82" name="Freeform 81"/>
                  <p:cNvSpPr/>
                  <p:nvPr/>
                </p:nvSpPr>
                <p:spPr bwMode="auto">
                  <a:xfrm>
                    <a:off x="2565400" y="4241800"/>
                    <a:ext cx="901700" cy="317500"/>
                  </a:xfrm>
                  <a:custGeom>
                    <a:avLst/>
                    <a:gdLst>
                      <a:gd name="connsiteX0" fmla="*/ 0 w 4102100"/>
                      <a:gd name="connsiteY0" fmla="*/ 304800 h 622300"/>
                      <a:gd name="connsiteX1" fmla="*/ 673100 w 4102100"/>
                      <a:gd name="connsiteY1" fmla="*/ 304800 h 622300"/>
                      <a:gd name="connsiteX2" fmla="*/ 889000 w 4102100"/>
                      <a:gd name="connsiteY2" fmla="*/ 12700 h 622300"/>
                      <a:gd name="connsiteX3" fmla="*/ 1066800 w 4102100"/>
                      <a:gd name="connsiteY3" fmla="*/ 609600 h 622300"/>
                      <a:gd name="connsiteX4" fmla="*/ 1473200 w 4102100"/>
                      <a:gd name="connsiteY4" fmla="*/ 0 h 622300"/>
                      <a:gd name="connsiteX5" fmla="*/ 1727200 w 4102100"/>
                      <a:gd name="connsiteY5" fmla="*/ 596900 h 622300"/>
                      <a:gd name="connsiteX6" fmla="*/ 2082800 w 4102100"/>
                      <a:gd name="connsiteY6" fmla="*/ 25400 h 622300"/>
                      <a:gd name="connsiteX7" fmla="*/ 2438400 w 4102100"/>
                      <a:gd name="connsiteY7" fmla="*/ 596900 h 622300"/>
                      <a:gd name="connsiteX8" fmla="*/ 2806700 w 4102100"/>
                      <a:gd name="connsiteY8" fmla="*/ 0 h 622300"/>
                      <a:gd name="connsiteX9" fmla="*/ 3136900 w 4102100"/>
                      <a:gd name="connsiteY9" fmla="*/ 622300 h 622300"/>
                      <a:gd name="connsiteX10" fmla="*/ 3365500 w 4102100"/>
                      <a:gd name="connsiteY10" fmla="*/ 279400 h 622300"/>
                      <a:gd name="connsiteX11" fmla="*/ 4102100 w 4102100"/>
                      <a:gd name="connsiteY11" fmla="*/ 292100 h 622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4102100" h="622300">
                        <a:moveTo>
                          <a:pt x="0" y="304800"/>
                        </a:moveTo>
                        <a:lnTo>
                          <a:pt x="673100" y="304800"/>
                        </a:lnTo>
                        <a:lnTo>
                          <a:pt x="889000" y="12700"/>
                        </a:lnTo>
                        <a:lnTo>
                          <a:pt x="1066800" y="609600"/>
                        </a:lnTo>
                        <a:lnTo>
                          <a:pt x="1473200" y="0"/>
                        </a:lnTo>
                        <a:lnTo>
                          <a:pt x="1727200" y="596900"/>
                        </a:lnTo>
                        <a:lnTo>
                          <a:pt x="2082800" y="25400"/>
                        </a:lnTo>
                        <a:lnTo>
                          <a:pt x="2438400" y="596900"/>
                        </a:lnTo>
                        <a:lnTo>
                          <a:pt x="2806700" y="0"/>
                        </a:lnTo>
                        <a:lnTo>
                          <a:pt x="3136900" y="622300"/>
                        </a:lnTo>
                        <a:lnTo>
                          <a:pt x="3365500" y="279400"/>
                        </a:lnTo>
                        <a:lnTo>
                          <a:pt x="4102100" y="292100"/>
                        </a:lnTo>
                      </a:path>
                    </a:pathLst>
                  </a:cu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/>
                  <a:lstStyle/>
                  <a:p>
                    <a:pPr defTabSz="1008063">
                      <a:defRPr/>
                    </a:pPr>
                    <a:endParaRPr lang="en-US"/>
                  </a:p>
                </p:txBody>
              </p:sp>
            </p:grpSp>
          </p:grpSp>
          <p:graphicFrame>
            <p:nvGraphicFramePr>
              <p:cNvPr id="75" name="Object 5"/>
              <p:cNvGraphicFramePr>
                <a:graphicFrameLocks noChangeAspect="1"/>
              </p:cNvGraphicFramePr>
              <p:nvPr/>
            </p:nvGraphicFramePr>
            <p:xfrm>
              <a:off x="3182938" y="6275388"/>
              <a:ext cx="1328737" cy="3683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5821" name="Equation" r:id="rId3" imgW="583920" imgH="177480" progId="Equation.DSMT4">
                      <p:embed/>
                    </p:oleObj>
                  </mc:Choice>
                  <mc:Fallback>
                    <p:oleObj name="Equation" r:id="rId3" imgW="583920" imgH="1774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82938" y="6275388"/>
                            <a:ext cx="1328737" cy="3683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6" name="Object 6"/>
              <p:cNvGraphicFramePr>
                <a:graphicFrameLocks noChangeAspect="1"/>
              </p:cNvGraphicFramePr>
              <p:nvPr/>
            </p:nvGraphicFramePr>
            <p:xfrm>
              <a:off x="3021013" y="6884988"/>
              <a:ext cx="203200" cy="3429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5822" name="Equation" r:id="rId5" imgW="88560" imgH="164880" progId="Equation.DSMT4">
                      <p:embed/>
                    </p:oleObj>
                  </mc:Choice>
                  <mc:Fallback>
                    <p:oleObj name="Equation" r:id="rId5" imgW="88560" imgH="1648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21013" y="6884988"/>
                            <a:ext cx="203200" cy="3429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7" name="Object 7"/>
              <p:cNvGraphicFramePr>
                <a:graphicFrameLocks noChangeAspect="1"/>
              </p:cNvGraphicFramePr>
              <p:nvPr/>
            </p:nvGraphicFramePr>
            <p:xfrm>
              <a:off x="3700463" y="6961188"/>
              <a:ext cx="319087" cy="3175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5823" name="Equation" r:id="rId7" imgW="139680" imgH="152280" progId="Equation.DSMT4">
                      <p:embed/>
                    </p:oleObj>
                  </mc:Choice>
                  <mc:Fallback>
                    <p:oleObj name="Equation" r:id="rId7" imgW="139680" imgH="1522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00463" y="6961188"/>
                            <a:ext cx="319087" cy="3175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78" name="Straight Arrow Connector 39"/>
              <p:cNvCxnSpPr>
                <a:cxnSpLocks noChangeShapeType="1"/>
              </p:cNvCxnSpPr>
              <p:nvPr/>
            </p:nvCxnSpPr>
            <p:spPr bwMode="auto">
              <a:xfrm>
                <a:off x="2895600" y="6756400"/>
                <a:ext cx="520700" cy="0"/>
              </a:xfrm>
              <a:prstGeom prst="straightConnector1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  <p:graphicFrame>
          <p:nvGraphicFramePr>
            <p:cNvPr id="83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92074002"/>
                </p:ext>
              </p:extLst>
            </p:nvPr>
          </p:nvGraphicFramePr>
          <p:xfrm>
            <a:off x="766383" y="2133600"/>
            <a:ext cx="922338" cy="3266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824" name="Equation" r:id="rId9" imgW="457200" imgH="177480" progId="Equation.DSMT4">
                    <p:embed/>
                  </p:oleObj>
                </mc:Choice>
                <mc:Fallback>
                  <p:oleObj name="Equation" r:id="rId9" imgW="45720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6383" y="2133600"/>
                          <a:ext cx="922338" cy="326603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84" name="Group 83"/>
            <p:cNvGrpSpPr/>
            <p:nvPr/>
          </p:nvGrpSpPr>
          <p:grpSpPr>
            <a:xfrm>
              <a:off x="2810822" y="944456"/>
              <a:ext cx="1854200" cy="1003300"/>
              <a:chOff x="1536700" y="8294688"/>
              <a:chExt cx="1854200" cy="1003300"/>
            </a:xfrm>
          </p:grpSpPr>
          <p:grpSp>
            <p:nvGrpSpPr>
              <p:cNvPr id="85" name="Group 84"/>
              <p:cNvGrpSpPr>
                <a:grpSpLocks/>
              </p:cNvGrpSpPr>
              <p:nvPr/>
            </p:nvGrpSpPr>
            <p:grpSpPr bwMode="auto">
              <a:xfrm>
                <a:off x="1574800" y="8610600"/>
                <a:ext cx="1816100" cy="317500"/>
                <a:chOff x="2895600" y="6489700"/>
                <a:chExt cx="1816100" cy="317500"/>
              </a:xfrm>
            </p:grpSpPr>
            <p:cxnSp>
              <p:nvCxnSpPr>
                <p:cNvPr id="90" name="Straight Connector 43"/>
                <p:cNvCxnSpPr>
                  <a:cxnSpLocks noChangeShapeType="1"/>
                </p:cNvCxnSpPr>
                <p:nvPr/>
              </p:nvCxnSpPr>
              <p:spPr bwMode="auto">
                <a:xfrm>
                  <a:off x="2895600" y="6642100"/>
                  <a:ext cx="1816100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grpSp>
              <p:nvGrpSpPr>
                <p:cNvPr id="91" name="Group 30"/>
                <p:cNvGrpSpPr>
                  <a:grpSpLocks/>
                </p:cNvGrpSpPr>
                <p:nvPr/>
              </p:nvGrpSpPr>
              <p:grpSpPr bwMode="auto">
                <a:xfrm>
                  <a:off x="3352800" y="6489700"/>
                  <a:ext cx="901700" cy="317500"/>
                  <a:chOff x="2565400" y="4241800"/>
                  <a:chExt cx="901700" cy="317500"/>
                </a:xfrm>
              </p:grpSpPr>
              <p:sp>
                <p:nvSpPr>
                  <p:cNvPr id="92" name="Rectangle 45"/>
                  <p:cNvSpPr>
                    <a:spLocks noChangeArrowheads="1"/>
                  </p:cNvSpPr>
                  <p:nvPr/>
                </p:nvSpPr>
                <p:spPr bwMode="auto">
                  <a:xfrm>
                    <a:off x="2705100" y="4254500"/>
                    <a:ext cx="613156" cy="2921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008063"/>
                    <a:endParaRPr lang="en-US"/>
                  </a:p>
                </p:txBody>
              </p:sp>
              <p:sp>
                <p:nvSpPr>
                  <p:cNvPr id="93" name="Freeform 92"/>
                  <p:cNvSpPr/>
                  <p:nvPr/>
                </p:nvSpPr>
                <p:spPr bwMode="auto">
                  <a:xfrm>
                    <a:off x="2565400" y="4241800"/>
                    <a:ext cx="901700" cy="317500"/>
                  </a:xfrm>
                  <a:custGeom>
                    <a:avLst/>
                    <a:gdLst>
                      <a:gd name="connsiteX0" fmla="*/ 0 w 4102100"/>
                      <a:gd name="connsiteY0" fmla="*/ 304800 h 622300"/>
                      <a:gd name="connsiteX1" fmla="*/ 673100 w 4102100"/>
                      <a:gd name="connsiteY1" fmla="*/ 304800 h 622300"/>
                      <a:gd name="connsiteX2" fmla="*/ 889000 w 4102100"/>
                      <a:gd name="connsiteY2" fmla="*/ 12700 h 622300"/>
                      <a:gd name="connsiteX3" fmla="*/ 1066800 w 4102100"/>
                      <a:gd name="connsiteY3" fmla="*/ 609600 h 622300"/>
                      <a:gd name="connsiteX4" fmla="*/ 1473200 w 4102100"/>
                      <a:gd name="connsiteY4" fmla="*/ 0 h 622300"/>
                      <a:gd name="connsiteX5" fmla="*/ 1727200 w 4102100"/>
                      <a:gd name="connsiteY5" fmla="*/ 596900 h 622300"/>
                      <a:gd name="connsiteX6" fmla="*/ 2082800 w 4102100"/>
                      <a:gd name="connsiteY6" fmla="*/ 25400 h 622300"/>
                      <a:gd name="connsiteX7" fmla="*/ 2438400 w 4102100"/>
                      <a:gd name="connsiteY7" fmla="*/ 596900 h 622300"/>
                      <a:gd name="connsiteX8" fmla="*/ 2806700 w 4102100"/>
                      <a:gd name="connsiteY8" fmla="*/ 0 h 622300"/>
                      <a:gd name="connsiteX9" fmla="*/ 3136900 w 4102100"/>
                      <a:gd name="connsiteY9" fmla="*/ 622300 h 622300"/>
                      <a:gd name="connsiteX10" fmla="*/ 3365500 w 4102100"/>
                      <a:gd name="connsiteY10" fmla="*/ 279400 h 622300"/>
                      <a:gd name="connsiteX11" fmla="*/ 4102100 w 4102100"/>
                      <a:gd name="connsiteY11" fmla="*/ 292100 h 622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4102100" h="622300">
                        <a:moveTo>
                          <a:pt x="0" y="304800"/>
                        </a:moveTo>
                        <a:lnTo>
                          <a:pt x="673100" y="304800"/>
                        </a:lnTo>
                        <a:lnTo>
                          <a:pt x="889000" y="12700"/>
                        </a:lnTo>
                        <a:lnTo>
                          <a:pt x="1066800" y="609600"/>
                        </a:lnTo>
                        <a:lnTo>
                          <a:pt x="1473200" y="0"/>
                        </a:lnTo>
                        <a:lnTo>
                          <a:pt x="1727200" y="596900"/>
                        </a:lnTo>
                        <a:lnTo>
                          <a:pt x="2082800" y="25400"/>
                        </a:lnTo>
                        <a:lnTo>
                          <a:pt x="2438400" y="596900"/>
                        </a:lnTo>
                        <a:lnTo>
                          <a:pt x="2806700" y="0"/>
                        </a:lnTo>
                        <a:lnTo>
                          <a:pt x="3136900" y="622300"/>
                        </a:lnTo>
                        <a:lnTo>
                          <a:pt x="3365500" y="279400"/>
                        </a:lnTo>
                        <a:lnTo>
                          <a:pt x="4102100" y="292100"/>
                        </a:lnTo>
                      </a:path>
                    </a:pathLst>
                  </a:cu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/>
                  <a:lstStyle/>
                  <a:p>
                    <a:pPr defTabSz="1008063">
                      <a:defRPr/>
                    </a:pPr>
                    <a:endParaRPr lang="en-US"/>
                  </a:p>
                </p:txBody>
              </p:sp>
            </p:grpSp>
          </p:grpSp>
          <p:graphicFrame>
            <p:nvGraphicFramePr>
              <p:cNvPr id="86" name="Object 9"/>
              <p:cNvGraphicFramePr>
                <a:graphicFrameLocks noChangeAspect="1"/>
              </p:cNvGraphicFramePr>
              <p:nvPr/>
            </p:nvGraphicFramePr>
            <p:xfrm>
              <a:off x="1824038" y="8294688"/>
              <a:ext cx="1328737" cy="3683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5825" name="Equation" r:id="rId11" imgW="583920" imgH="177480" progId="Equation.DSMT4">
                      <p:embed/>
                    </p:oleObj>
                  </mc:Choice>
                  <mc:Fallback>
                    <p:oleObj name="Equation" r:id="rId11" imgW="583920" imgH="1774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24038" y="8294688"/>
                            <a:ext cx="1328737" cy="3683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7" name="Object 10"/>
              <p:cNvGraphicFramePr>
                <a:graphicFrameLocks noChangeAspect="1"/>
              </p:cNvGraphicFramePr>
              <p:nvPr/>
            </p:nvGraphicFramePr>
            <p:xfrm>
              <a:off x="1662113" y="8904288"/>
              <a:ext cx="203200" cy="3429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5826" name="Equation" r:id="rId13" imgW="88560" imgH="164880" progId="Equation.DSMT4">
                      <p:embed/>
                    </p:oleObj>
                  </mc:Choice>
                  <mc:Fallback>
                    <p:oleObj name="Equation" r:id="rId13" imgW="88560" imgH="1648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62113" y="8904288"/>
                            <a:ext cx="203200" cy="3429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8" name="Object 11"/>
              <p:cNvGraphicFramePr>
                <a:graphicFrameLocks noChangeAspect="1"/>
              </p:cNvGraphicFramePr>
              <p:nvPr/>
            </p:nvGraphicFramePr>
            <p:xfrm>
              <a:off x="2341563" y="8980488"/>
              <a:ext cx="319087" cy="3175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5827" name="Equation" r:id="rId14" imgW="139680" imgH="152280" progId="Equation.DSMT4">
                      <p:embed/>
                    </p:oleObj>
                  </mc:Choice>
                  <mc:Fallback>
                    <p:oleObj name="Equation" r:id="rId14" imgW="139680" imgH="1522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41563" y="8980488"/>
                            <a:ext cx="319087" cy="3175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89" name="Straight Arrow Connector 50"/>
              <p:cNvCxnSpPr>
                <a:cxnSpLocks noChangeShapeType="1"/>
              </p:cNvCxnSpPr>
              <p:nvPr/>
            </p:nvCxnSpPr>
            <p:spPr bwMode="auto">
              <a:xfrm>
                <a:off x="1536700" y="8775700"/>
                <a:ext cx="520700" cy="0"/>
              </a:xfrm>
              <a:prstGeom prst="straightConnector1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  <p:graphicFrame>
          <p:nvGraphicFramePr>
            <p:cNvPr id="94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88861238"/>
                </p:ext>
              </p:extLst>
            </p:nvPr>
          </p:nvGraphicFramePr>
          <p:xfrm>
            <a:off x="3154032" y="2133600"/>
            <a:ext cx="890468" cy="3176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828" name="Equation" r:id="rId15" imgW="507960" imgH="164880" progId="Equation.DSMT4">
                    <p:embed/>
                  </p:oleObj>
                </mc:Choice>
                <mc:Fallback>
                  <p:oleObj name="Equation" r:id="rId15" imgW="50796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54032" y="2133600"/>
                          <a:ext cx="890468" cy="317636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6" name="Rectangle 65"/>
            <p:cNvSpPr/>
            <p:nvPr/>
          </p:nvSpPr>
          <p:spPr>
            <a:xfrm>
              <a:off x="257152" y="553327"/>
              <a:ext cx="4506519" cy="2103057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5029199" y="555485"/>
            <a:ext cx="4017083" cy="5997715"/>
            <a:chOff x="5029199" y="555485"/>
            <a:chExt cx="4017083" cy="5997715"/>
          </a:xfrm>
        </p:grpSpPr>
        <p:sp>
          <p:nvSpPr>
            <p:cNvPr id="96" name="TextBox 95"/>
            <p:cNvSpPr txBox="1"/>
            <p:nvPr/>
          </p:nvSpPr>
          <p:spPr>
            <a:xfrm>
              <a:off x="5137327" y="805024"/>
              <a:ext cx="3908955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u="sng" dirty="0" smtClean="0"/>
                <a:t>KVL law</a:t>
              </a:r>
              <a:r>
                <a:rPr lang="en-US" sz="2000" dirty="0" smtClean="0"/>
                <a:t>:  the algebraic sum of all </a:t>
              </a:r>
            </a:p>
            <a:p>
              <a:r>
                <a:rPr lang="en-US" sz="2000" dirty="0"/>
                <a:t> </a:t>
              </a:r>
              <a:r>
                <a:rPr lang="en-US" sz="2000" dirty="0" smtClean="0"/>
                <a:t>voltage drops around a loop, along </a:t>
              </a:r>
            </a:p>
            <a:p>
              <a:r>
                <a:rPr lang="en-US" sz="2000" dirty="0" smtClean="0"/>
                <a:t>clockwise (or counter clockwise) </a:t>
              </a:r>
            </a:p>
            <a:p>
              <a:r>
                <a:rPr lang="en-US" sz="2000" dirty="0"/>
                <a:t> </a:t>
              </a:r>
              <a:r>
                <a:rPr lang="en-US" sz="2000" dirty="0" smtClean="0"/>
                <a:t>direction, is zero. </a:t>
              </a:r>
              <a:endParaRPr lang="en-US" sz="2000" dirty="0"/>
            </a:p>
          </p:txBody>
        </p:sp>
        <p:grpSp>
          <p:nvGrpSpPr>
            <p:cNvPr id="97" name="Group 96"/>
            <p:cNvGrpSpPr/>
            <p:nvPr/>
          </p:nvGrpSpPr>
          <p:grpSpPr>
            <a:xfrm>
              <a:off x="5373692" y="2101050"/>
              <a:ext cx="3436223" cy="2449274"/>
              <a:chOff x="215900" y="4572913"/>
              <a:chExt cx="3436223" cy="2449274"/>
            </a:xfrm>
          </p:grpSpPr>
          <p:sp>
            <p:nvSpPr>
              <p:cNvPr id="98" name="Rectangle 97"/>
              <p:cNvSpPr/>
              <p:nvPr/>
            </p:nvSpPr>
            <p:spPr bwMode="auto">
              <a:xfrm>
                <a:off x="317500" y="5093613"/>
                <a:ext cx="2540000" cy="14986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080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 bwMode="auto">
              <a:xfrm>
                <a:off x="647700" y="5030113"/>
                <a:ext cx="723900" cy="1651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080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 bwMode="auto">
              <a:xfrm>
                <a:off x="1955800" y="5017413"/>
                <a:ext cx="558800" cy="1651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080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 bwMode="auto">
              <a:xfrm>
                <a:off x="2755900" y="5614313"/>
                <a:ext cx="190500" cy="4699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080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 bwMode="auto">
              <a:xfrm>
                <a:off x="1320800" y="6490613"/>
                <a:ext cx="520700" cy="203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080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 bwMode="auto">
              <a:xfrm>
                <a:off x="215900" y="5677813"/>
                <a:ext cx="190500" cy="508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080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1765300" y="4611013"/>
                <a:ext cx="1225015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Symbol" pitchFamily="18" charset="2"/>
                  </a:rPr>
                  <a:t>-</a:t>
                </a:r>
                <a:r>
                  <a:rPr lang="en-US" dirty="0" smtClean="0"/>
                  <a:t>    v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   </a:t>
                </a:r>
                <a:r>
                  <a:rPr lang="en-US" dirty="0">
                    <a:latin typeface="Symbol" pitchFamily="18" charset="2"/>
                  </a:rPr>
                  <a:t>+</a:t>
                </a:r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381000" y="4572913"/>
                <a:ext cx="1228221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+</a:t>
                </a:r>
                <a:r>
                  <a:rPr lang="en-US" dirty="0" smtClean="0"/>
                  <a:t>    v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  </a:t>
                </a:r>
                <a:r>
                  <a:rPr lang="en-US" dirty="0" smtClean="0">
                    <a:latin typeface="Symbol" pitchFamily="18" charset="2"/>
                  </a:rPr>
                  <a:t>-</a:t>
                </a:r>
                <a:endParaRPr lang="en-US" dirty="0">
                  <a:latin typeface="Symbol" pitchFamily="18" charset="2"/>
                </a:endParaRP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1115219" y="6591300"/>
                <a:ext cx="1225015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Symbol" pitchFamily="18" charset="2"/>
                  </a:rPr>
                  <a:t>+</a:t>
                </a:r>
                <a:r>
                  <a:rPr lang="en-US" dirty="0" smtClean="0"/>
                  <a:t>    v</a:t>
                </a:r>
                <a:r>
                  <a:rPr lang="en-US" baseline="-25000" dirty="0" smtClean="0"/>
                  <a:t>4</a:t>
                </a:r>
                <a:r>
                  <a:rPr lang="en-US" dirty="0" smtClean="0"/>
                  <a:t>   </a:t>
                </a:r>
                <a:r>
                  <a:rPr lang="en-US" dirty="0">
                    <a:latin typeface="Symbol" pitchFamily="18" charset="2"/>
                  </a:rPr>
                  <a:t>-</a:t>
                </a:r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393700" y="5334913"/>
                <a:ext cx="631904" cy="1107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Symbol" pitchFamily="18" charset="2"/>
                  </a:rPr>
                  <a:t>+ </a:t>
                </a:r>
                <a:r>
                  <a:rPr lang="en-US" dirty="0" smtClean="0"/>
                  <a:t>  </a:t>
                </a:r>
              </a:p>
              <a:p>
                <a:r>
                  <a:rPr lang="en-US" dirty="0" smtClean="0"/>
                  <a:t>v</a:t>
                </a:r>
                <a:r>
                  <a:rPr lang="en-US" baseline="-25000" dirty="0"/>
                  <a:t>5</a:t>
                </a:r>
                <a:r>
                  <a:rPr lang="en-US" dirty="0" smtClean="0"/>
                  <a:t>   </a:t>
                </a:r>
              </a:p>
              <a:p>
                <a:r>
                  <a:rPr lang="en-US" dirty="0" smtClean="0">
                    <a:latin typeface="Symbol" pitchFamily="18" charset="2"/>
                  </a:rPr>
                  <a:t>-</a:t>
                </a:r>
                <a:endParaRPr lang="en-US" dirty="0">
                  <a:latin typeface="Symbol" pitchFamily="18" charset="2"/>
                </a:endParaRPr>
              </a:p>
            </p:txBody>
          </p:sp>
          <p:sp>
            <p:nvSpPr>
              <p:cNvPr id="108" name="Freeform 107"/>
              <p:cNvSpPr/>
              <p:nvPr/>
            </p:nvSpPr>
            <p:spPr bwMode="auto">
              <a:xfrm>
                <a:off x="965200" y="5322213"/>
                <a:ext cx="1308100" cy="845315"/>
              </a:xfrm>
              <a:custGeom>
                <a:avLst/>
                <a:gdLst>
                  <a:gd name="connsiteX0" fmla="*/ 0 w 1308100"/>
                  <a:gd name="connsiteY0" fmla="*/ 152400 h 992717"/>
                  <a:gd name="connsiteX1" fmla="*/ 520700 w 1308100"/>
                  <a:gd name="connsiteY1" fmla="*/ 12700 h 992717"/>
                  <a:gd name="connsiteX2" fmla="*/ 1016000 w 1308100"/>
                  <a:gd name="connsiteY2" fmla="*/ 228600 h 992717"/>
                  <a:gd name="connsiteX3" fmla="*/ 1257300 w 1308100"/>
                  <a:gd name="connsiteY3" fmla="*/ 647700 h 992717"/>
                  <a:gd name="connsiteX4" fmla="*/ 711200 w 1308100"/>
                  <a:gd name="connsiteY4" fmla="*/ 965200 h 992717"/>
                  <a:gd name="connsiteX5" fmla="*/ 50800 w 1308100"/>
                  <a:gd name="connsiteY5" fmla="*/ 812800 h 992717"/>
                  <a:gd name="connsiteX6" fmla="*/ 50800 w 1308100"/>
                  <a:gd name="connsiteY6" fmla="*/ 812800 h 992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08100" h="992717">
                    <a:moveTo>
                      <a:pt x="0" y="152400"/>
                    </a:moveTo>
                    <a:cubicBezTo>
                      <a:pt x="175683" y="76200"/>
                      <a:pt x="351367" y="0"/>
                      <a:pt x="520700" y="12700"/>
                    </a:cubicBezTo>
                    <a:cubicBezTo>
                      <a:pt x="690033" y="25400"/>
                      <a:pt x="893233" y="122767"/>
                      <a:pt x="1016000" y="228600"/>
                    </a:cubicBezTo>
                    <a:cubicBezTo>
                      <a:pt x="1138767" y="334433"/>
                      <a:pt x="1308100" y="524933"/>
                      <a:pt x="1257300" y="647700"/>
                    </a:cubicBezTo>
                    <a:cubicBezTo>
                      <a:pt x="1206500" y="770467"/>
                      <a:pt x="912283" y="937683"/>
                      <a:pt x="711200" y="965200"/>
                    </a:cubicBezTo>
                    <a:cubicBezTo>
                      <a:pt x="510117" y="992717"/>
                      <a:pt x="50800" y="812800"/>
                      <a:pt x="50800" y="812800"/>
                    </a:cubicBezTo>
                    <a:lnTo>
                      <a:pt x="50800" y="812800"/>
                    </a:ln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080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109" name="Straight Arrow Connector 108"/>
              <p:cNvCxnSpPr>
                <a:endCxn id="108" idx="5"/>
              </p:cNvCxnSpPr>
              <p:nvPr/>
            </p:nvCxnSpPr>
            <p:spPr bwMode="auto">
              <a:xfrm flipH="1" flipV="1">
                <a:off x="1016000" y="6014326"/>
                <a:ext cx="355600" cy="83352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110" name="TextBox 109"/>
              <p:cNvSpPr txBox="1"/>
              <p:nvPr/>
            </p:nvSpPr>
            <p:spPr>
              <a:xfrm>
                <a:off x="3020219" y="5295900"/>
                <a:ext cx="631904" cy="1107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+</a:t>
                </a:r>
                <a:r>
                  <a:rPr lang="en-US" dirty="0" smtClean="0"/>
                  <a:t>    </a:t>
                </a:r>
              </a:p>
              <a:p>
                <a:r>
                  <a:rPr lang="en-US" dirty="0" smtClean="0"/>
                  <a:t>v</a:t>
                </a:r>
                <a:r>
                  <a:rPr lang="en-US" baseline="-25000" dirty="0" smtClean="0"/>
                  <a:t>3</a:t>
                </a:r>
                <a:r>
                  <a:rPr lang="en-US" dirty="0" smtClean="0"/>
                  <a:t>   </a:t>
                </a:r>
              </a:p>
              <a:p>
                <a:r>
                  <a:rPr lang="en-US" dirty="0" smtClean="0">
                    <a:latin typeface="Symbol" pitchFamily="18" charset="2"/>
                  </a:rPr>
                  <a:t>-</a:t>
                </a:r>
                <a:endParaRPr lang="en-US" dirty="0">
                  <a:latin typeface="Symbol" pitchFamily="18" charset="2"/>
                </a:endParaRPr>
              </a:p>
            </p:txBody>
          </p:sp>
        </p:grpSp>
        <p:sp>
          <p:nvSpPr>
            <p:cNvPr id="111" name="TextBox 110"/>
            <p:cNvSpPr txBox="1"/>
            <p:nvPr/>
          </p:nvSpPr>
          <p:spPr>
            <a:xfrm>
              <a:off x="5594292" y="4810614"/>
              <a:ext cx="281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By KVL,   v</a:t>
              </a:r>
              <a:r>
                <a:rPr lang="en-US" sz="2000" baseline="-25000" dirty="0" smtClean="0"/>
                <a:t>1</a:t>
              </a:r>
              <a:r>
                <a:rPr lang="en-US" sz="2000" dirty="0" smtClean="0"/>
                <a:t>-v</a:t>
              </a:r>
              <a:r>
                <a:rPr lang="en-US" sz="2000" baseline="-25000" dirty="0" smtClean="0"/>
                <a:t>2</a:t>
              </a:r>
              <a:r>
                <a:rPr lang="en-US" sz="2000" dirty="0" smtClean="0"/>
                <a:t>+v</a:t>
              </a:r>
              <a:r>
                <a:rPr lang="en-US" sz="2000" baseline="-25000" dirty="0" smtClean="0"/>
                <a:t>3</a:t>
              </a:r>
              <a:r>
                <a:rPr lang="en-US" sz="2000" dirty="0" smtClean="0"/>
                <a:t>-v</a:t>
              </a:r>
              <a:r>
                <a:rPr lang="en-US" sz="2000" baseline="-25000" dirty="0" smtClean="0"/>
                <a:t>4</a:t>
              </a:r>
              <a:r>
                <a:rPr lang="en-US" sz="2000" dirty="0" smtClean="0"/>
                <a:t>-v</a:t>
              </a:r>
              <a:r>
                <a:rPr lang="en-US" sz="2000" baseline="-25000" dirty="0" smtClean="0"/>
                <a:t>5</a:t>
              </a:r>
              <a:r>
                <a:rPr lang="en-US" sz="2000" dirty="0" smtClean="0"/>
                <a:t>= 0</a:t>
              </a:r>
              <a:endParaRPr lang="en-US" sz="2000" dirty="0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5468942" y="5361057"/>
              <a:ext cx="277588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For voltage drop, use “+”</a:t>
              </a:r>
            </a:p>
            <a:p>
              <a:r>
                <a:rPr lang="en-US" sz="2000" dirty="0" smtClean="0"/>
                <a:t>For voltage rise, use “-”</a:t>
              </a:r>
              <a:endParaRPr lang="en-US" sz="2000" dirty="0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5029199" y="555485"/>
              <a:ext cx="3886201" cy="5997715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57152" y="2700407"/>
            <a:ext cx="4506519" cy="3852793"/>
            <a:chOff x="257152" y="2700407"/>
            <a:chExt cx="4506519" cy="3852793"/>
          </a:xfrm>
        </p:grpSpPr>
        <p:sp>
          <p:nvSpPr>
            <p:cNvPr id="7" name="TextBox 6"/>
            <p:cNvSpPr txBox="1"/>
            <p:nvPr/>
          </p:nvSpPr>
          <p:spPr>
            <a:xfrm>
              <a:off x="370281" y="2700407"/>
              <a:ext cx="428026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u="sng" dirty="0" smtClean="0"/>
                <a:t>KCL Law</a:t>
              </a:r>
              <a:r>
                <a:rPr lang="en-US" sz="2000" dirty="0" smtClean="0"/>
                <a:t>:  the algebraic sum of currents </a:t>
              </a:r>
            </a:p>
            <a:p>
              <a:r>
                <a:rPr lang="en-US" sz="2000" dirty="0" smtClean="0"/>
                <a:t>entering a node (or a closed boundary ) </a:t>
              </a:r>
            </a:p>
            <a:p>
              <a:r>
                <a:rPr lang="en-US" sz="2000" dirty="0" smtClean="0"/>
                <a:t>is 0.  </a:t>
              </a:r>
              <a:endParaRPr lang="en-US" sz="2000" dirty="0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989834" y="3470824"/>
              <a:ext cx="2082800" cy="1739900"/>
              <a:chOff x="4216400" y="5168900"/>
              <a:chExt cx="2082800" cy="1739900"/>
            </a:xfrm>
          </p:grpSpPr>
          <p:cxnSp>
            <p:nvCxnSpPr>
              <p:cNvPr id="27" name="Straight Connector 26"/>
              <p:cNvCxnSpPr/>
              <p:nvPr/>
            </p:nvCxnSpPr>
            <p:spPr bwMode="auto">
              <a:xfrm>
                <a:off x="4343400" y="5245100"/>
                <a:ext cx="711200" cy="8509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" name="Straight Connector 27"/>
              <p:cNvCxnSpPr/>
              <p:nvPr/>
            </p:nvCxnSpPr>
            <p:spPr bwMode="auto">
              <a:xfrm flipV="1">
                <a:off x="5067300" y="5168900"/>
                <a:ext cx="660400" cy="9652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" name="Straight Connector 28"/>
              <p:cNvCxnSpPr/>
              <p:nvPr/>
            </p:nvCxnSpPr>
            <p:spPr bwMode="auto">
              <a:xfrm>
                <a:off x="5080000" y="6159500"/>
                <a:ext cx="1219200" cy="1905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0" name="Straight Connector 29"/>
              <p:cNvCxnSpPr/>
              <p:nvPr/>
            </p:nvCxnSpPr>
            <p:spPr bwMode="auto">
              <a:xfrm flipH="1">
                <a:off x="4216400" y="6159500"/>
                <a:ext cx="838200" cy="254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" name="Straight Connector 30"/>
              <p:cNvCxnSpPr/>
              <p:nvPr/>
            </p:nvCxnSpPr>
            <p:spPr bwMode="auto">
              <a:xfrm>
                <a:off x="5054600" y="6197600"/>
                <a:ext cx="139700" cy="7112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2" name="Oval 31"/>
              <p:cNvSpPr/>
              <p:nvPr/>
            </p:nvSpPr>
            <p:spPr bwMode="auto">
              <a:xfrm>
                <a:off x="5016500" y="6096000"/>
                <a:ext cx="101600" cy="11430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080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33" name="Straight Arrow Connector 32"/>
              <p:cNvCxnSpPr/>
              <p:nvPr/>
            </p:nvCxnSpPr>
            <p:spPr bwMode="auto">
              <a:xfrm flipH="1" flipV="1">
                <a:off x="4584700" y="5549900"/>
                <a:ext cx="342900" cy="39370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34" name="Straight Arrow Connector 33"/>
              <p:cNvCxnSpPr/>
              <p:nvPr/>
            </p:nvCxnSpPr>
            <p:spPr bwMode="auto">
              <a:xfrm flipH="1">
                <a:off x="5207000" y="5422900"/>
                <a:ext cx="368300" cy="46990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35" name="Straight Arrow Connector 34"/>
              <p:cNvCxnSpPr/>
              <p:nvPr/>
            </p:nvCxnSpPr>
            <p:spPr bwMode="auto">
              <a:xfrm flipV="1">
                <a:off x="4343400" y="6248400"/>
                <a:ext cx="469900" cy="12700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36" name="Straight Arrow Connector 35"/>
              <p:cNvCxnSpPr/>
              <p:nvPr/>
            </p:nvCxnSpPr>
            <p:spPr bwMode="auto">
              <a:xfrm>
                <a:off x="5080000" y="6324600"/>
                <a:ext cx="88900" cy="41910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37" name="Straight Arrow Connector 36"/>
              <p:cNvCxnSpPr/>
              <p:nvPr/>
            </p:nvCxnSpPr>
            <p:spPr bwMode="auto">
              <a:xfrm flipH="1" flipV="1">
                <a:off x="5321300" y="6197600"/>
                <a:ext cx="596900" cy="7620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41" name="Object 6"/>
                  <p:cNvGraphicFramePr>
                    <a:graphicFrameLocks noChangeAspect="1"/>
                  </p:cNvGraphicFramePr>
                  <p:nvPr/>
                </p:nvGraphicFramePr>
                <p:xfrm>
                  <a:off x="5535613" y="6192838"/>
                  <a:ext cx="363537" cy="436562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65829" name="Equation" r:id="rId17" imgW="126720" imgH="228600" progId="Equation.DSMT4">
                          <p:embed/>
                        </p:oleObj>
                      </mc:Choice>
                      <mc:Fallback>
                        <p:oleObj name="Equation" r:id="rId17" imgW="126720" imgH="22860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8">
                                <a:extLst>
                                  <a:ext uri="{28A0092B-C50C-407E-A947-70E740481C1C}">
                                    <a14:useLocalDpi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5535613" y="6192838"/>
                                <a:ext cx="363537" cy="436562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41" name="Object 6"/>
                  <p:cNvGraphicFramePr>
                    <a:graphicFrameLocks noChangeAspect="1"/>
                  </p:cNvGraphicFramePr>
                  <p:nvPr/>
                </p:nvGraphicFramePr>
                <p:xfrm>
                  <a:off x="5535613" y="6192838"/>
                  <a:ext cx="363537" cy="436562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44072" name="Equation" r:id="rId31" imgW="126720" imgH="228600" progId="Equation.DSMT4">
                          <p:embed/>
                        </p:oleObj>
                      </mc:Choice>
                      <mc:Fallback>
                        <p:oleObj name="Equation" r:id="rId31" imgW="126720" imgH="22860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32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5535613" y="6192838"/>
                                <a:ext cx="363537" cy="436562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43" name="Object 9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326959083"/>
                    </p:ext>
                  </p:extLst>
                </p:nvPr>
              </p:nvGraphicFramePr>
              <p:xfrm>
                <a:off x="672334" y="5210724"/>
                <a:ext cx="2590800" cy="43656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65830" name="Equation" r:id="rId33" imgW="1282680" imgH="228600" progId="Equation.DSMT4">
                        <p:embed/>
                      </p:oleObj>
                    </mc:Choice>
                    <mc:Fallback>
                      <p:oleObj name="Equation" r:id="rId33" imgW="1282680" imgH="2286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4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72334" y="5210724"/>
                              <a:ext cx="2590800" cy="436562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43" name="Object 9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326959083"/>
                    </p:ext>
                  </p:extLst>
                </p:nvPr>
              </p:nvGraphicFramePr>
              <p:xfrm>
                <a:off x="672334" y="5210724"/>
                <a:ext cx="2590800" cy="43656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65620" name="Equation" r:id="rId35" imgW="1282680" imgH="228600" progId="Equation.DSMT4">
                        <p:embed/>
                      </p:oleObj>
                    </mc:Choice>
                    <mc:Fallback>
                      <p:oleObj name="Equation" r:id="rId35" imgW="1282680" imgH="2286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72334" y="5210724"/>
                              <a:ext cx="2590800" cy="436562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/>
                <p:cNvSpPr txBox="1"/>
                <p:nvPr/>
              </p:nvSpPr>
              <p:spPr>
                <a:xfrm>
                  <a:off x="1116834" y="5715000"/>
                  <a:ext cx="1808637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</a:rPr>
                        <m:t>"</m:t>
                      </m:r>
                      <m:r>
                        <a:rPr lang="en-US" i="1" dirty="0" smtClean="0">
                          <a:latin typeface="Cambria Math"/>
                        </a:rPr>
                        <m:t>+</m:t>
                      </m:r>
                    </m:oMath>
                  </a14:m>
                  <a:r>
                    <a:rPr lang="en-US" dirty="0" smtClean="0"/>
                    <a:t>”  for entering</a:t>
                  </a:r>
                </a:p>
                <a:p>
                  <a14:m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</a:rPr>
                        <m:t>"</m:t>
                      </m:r>
                      <m:r>
                        <a:rPr lang="en-US" i="1" dirty="0" smtClean="0">
                          <a:latin typeface="Cambria Math"/>
                        </a:rPr>
                        <m:t>− </m:t>
                      </m:r>
                      <m:r>
                        <a:rPr lang="en-US" b="0" i="0" dirty="0" smtClean="0">
                          <a:latin typeface="Cambria Math"/>
                        </a:rPr>
                        <m:t>"</m:t>
                      </m:r>
                    </m:oMath>
                  </a14:m>
                  <a:r>
                    <a:rPr lang="en-US" dirty="0" smtClean="0"/>
                    <a:t> for leaving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65" name="TextBox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6834" y="5715000"/>
                  <a:ext cx="1808637" cy="646331"/>
                </a:xfrm>
                <a:prstGeom prst="rect">
                  <a:avLst/>
                </a:prstGeom>
                <a:blipFill rotWithShape="1">
                  <a:blip r:embed="rId37"/>
                  <a:stretch>
                    <a:fillRect t="-4717" r="-3030" b="-132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8" name="Rectangle 117"/>
            <p:cNvSpPr/>
            <p:nvPr/>
          </p:nvSpPr>
          <p:spPr>
            <a:xfrm>
              <a:off x="257152" y="2752067"/>
              <a:ext cx="4506519" cy="3801133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1371045" y="3546771"/>
                  <a:ext cx="49398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400" b="0" dirty="0" smtClean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1045" y="3546771"/>
                  <a:ext cx="493981" cy="461665"/>
                </a:xfrm>
                <a:prstGeom prst="rect">
                  <a:avLst/>
                </a:prstGeom>
                <a:blipFill rotWithShape="1">
                  <a:blip r:embed="rId3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/>
                <p:cNvSpPr txBox="1"/>
                <p:nvPr/>
              </p:nvSpPr>
              <p:spPr>
                <a:xfrm>
                  <a:off x="1026615" y="4164859"/>
                  <a:ext cx="49398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b="0" dirty="0" smtClean="0"/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6615" y="4164859"/>
                  <a:ext cx="493981" cy="461665"/>
                </a:xfrm>
                <a:prstGeom prst="rect">
                  <a:avLst/>
                </a:prstGeom>
                <a:blipFill rotWithShape="1">
                  <a:blip r:embed="rId3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/>
                <p:cNvSpPr txBox="1"/>
                <p:nvPr/>
              </p:nvSpPr>
              <p:spPr>
                <a:xfrm>
                  <a:off x="1486453" y="4680071"/>
                  <a:ext cx="49398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b="0" dirty="0" smtClean="0"/>
                </a:p>
              </p:txBody>
            </p:sp>
          </mc:Choice>
          <mc:Fallback xmlns="">
            <p:sp>
              <p:nvSpPr>
                <p:cNvPr id="73" name="TextBox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6453" y="4680071"/>
                  <a:ext cx="493981" cy="461665"/>
                </a:xfrm>
                <a:prstGeom prst="rect">
                  <a:avLst/>
                </a:prstGeom>
                <a:blipFill rotWithShape="1">
                  <a:blip r:embed="rId40"/>
                  <a:stretch>
                    <a:fillRect b="-1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1794122" y="3625815"/>
                  <a:ext cx="49398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400" b="0" dirty="0" smtClean="0"/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4122" y="3625815"/>
                  <a:ext cx="493981" cy="461665"/>
                </a:xfrm>
                <a:prstGeom prst="rect">
                  <a:avLst/>
                </a:prstGeom>
                <a:blipFill rotWithShape="1">
                  <a:blip r:embed="rId41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148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679" y="474442"/>
            <a:ext cx="51066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Use basic laws to solve simple circuit problems.</a:t>
            </a:r>
            <a:endParaRPr lang="en-US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293079" y="1109442"/>
            <a:ext cx="36730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Example:  Find  current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000" dirty="0" smtClean="0"/>
              <a:t>and  </a:t>
            </a:r>
            <a:r>
              <a:rPr lang="en-US" sz="2000" dirty="0" err="1" smtClean="0"/>
              <a:t>v</a:t>
            </a:r>
            <a:r>
              <a:rPr lang="en-US" sz="2000" baseline="-25000" dirty="0" err="1" smtClean="0"/>
              <a:t>ab</a:t>
            </a:r>
            <a:r>
              <a:rPr lang="en-US" sz="2000" dirty="0" smtClean="0"/>
              <a:t> .</a:t>
            </a:r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8581734" y="126113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L4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486400" y="1858742"/>
            <a:ext cx="237904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Main idea: </a:t>
            </a:r>
          </a:p>
          <a:p>
            <a:r>
              <a:rPr lang="en-US" sz="2000" dirty="0" smtClean="0"/>
              <a:t>Transform the circuit</a:t>
            </a:r>
            <a:br>
              <a:rPr lang="en-US" sz="2000" dirty="0" smtClean="0"/>
            </a:br>
            <a:r>
              <a:rPr lang="en-US" sz="2000" dirty="0" smtClean="0"/>
              <a:t>problem into a math </a:t>
            </a:r>
            <a:br>
              <a:rPr lang="en-US" sz="2000" dirty="0" smtClean="0"/>
            </a:br>
            <a:r>
              <a:rPr lang="en-US" sz="2000" dirty="0" smtClean="0"/>
              <a:t>problem:  using</a:t>
            </a:r>
            <a:br>
              <a:rPr lang="en-US" sz="2000" dirty="0" smtClean="0"/>
            </a:br>
            <a:r>
              <a:rPr lang="en-US" sz="2000" dirty="0" smtClean="0"/>
              <a:t>all three basic laws</a:t>
            </a:r>
            <a:br>
              <a:rPr lang="en-US" sz="2000" dirty="0" smtClean="0"/>
            </a:br>
            <a:r>
              <a:rPr lang="en-US" sz="2000" dirty="0" smtClean="0"/>
              <a:t>to make an equation</a:t>
            </a:r>
            <a:br>
              <a:rPr lang="en-US" sz="2000" dirty="0" smtClean="0"/>
            </a:br>
            <a:r>
              <a:rPr lang="en-US" sz="2000" dirty="0" smtClean="0"/>
              <a:t>for current 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800600" y="4601942"/>
            <a:ext cx="3352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We need to assign auxiliary variables</a:t>
            </a:r>
            <a:r>
              <a:rPr lang="en-US" sz="2000" dirty="0"/>
              <a:t> </a:t>
            </a:r>
            <a:r>
              <a:rPr lang="en-US" sz="2000" dirty="0" smtClean="0"/>
              <a:t>to make each step</a:t>
            </a:r>
            <a:br>
              <a:rPr lang="en-US" sz="2000" dirty="0" smtClean="0"/>
            </a:br>
            <a:r>
              <a:rPr lang="en-US" sz="2000" dirty="0" smtClean="0"/>
              <a:t>clear. </a:t>
            </a:r>
          </a:p>
          <a:p>
            <a:r>
              <a:rPr lang="en-US" sz="2000" dirty="0" smtClean="0"/>
              <a:t>We assign resistor voltages, </a:t>
            </a:r>
            <a:br>
              <a:rPr lang="en-US" sz="2000" dirty="0" smtClean="0"/>
            </a:br>
            <a:r>
              <a:rPr lang="en-US" sz="2000" dirty="0" smtClean="0"/>
              <a:t>v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 v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. </a:t>
            </a:r>
            <a:endParaRPr lang="en-US" sz="2000" dirty="0"/>
          </a:p>
        </p:txBody>
      </p:sp>
      <p:grpSp>
        <p:nvGrpSpPr>
          <p:cNvPr id="7" name="Group 6"/>
          <p:cNvGrpSpPr/>
          <p:nvPr/>
        </p:nvGrpSpPr>
        <p:grpSpPr>
          <a:xfrm>
            <a:off x="311433" y="1588914"/>
            <a:ext cx="4573257" cy="3251058"/>
            <a:chOff x="82205" y="1761056"/>
            <a:chExt cx="4573257" cy="3251058"/>
          </a:xfrm>
        </p:grpSpPr>
        <p:grpSp>
          <p:nvGrpSpPr>
            <p:cNvPr id="3" name="Group 2"/>
            <p:cNvGrpSpPr/>
            <p:nvPr/>
          </p:nvGrpSpPr>
          <p:grpSpPr>
            <a:xfrm>
              <a:off x="527962" y="1761827"/>
              <a:ext cx="4127500" cy="3250287"/>
              <a:chOff x="419100" y="5727700"/>
              <a:chExt cx="4127500" cy="3250287"/>
            </a:xfrm>
          </p:grpSpPr>
          <p:sp>
            <p:nvSpPr>
              <p:cNvPr id="4" name="Rectangle 22"/>
              <p:cNvSpPr>
                <a:spLocks noChangeArrowheads="1"/>
              </p:cNvSpPr>
              <p:nvPr/>
            </p:nvSpPr>
            <p:spPr bwMode="auto">
              <a:xfrm>
                <a:off x="571500" y="6172200"/>
                <a:ext cx="3975100" cy="23114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 dirty="0"/>
              </a:p>
            </p:txBody>
          </p:sp>
          <p:grpSp>
            <p:nvGrpSpPr>
              <p:cNvPr id="5" name="Group 20"/>
              <p:cNvGrpSpPr>
                <a:grpSpLocks/>
              </p:cNvGrpSpPr>
              <p:nvPr/>
            </p:nvGrpSpPr>
            <p:grpSpPr bwMode="auto">
              <a:xfrm>
                <a:off x="966066" y="8324850"/>
                <a:ext cx="901700" cy="317500"/>
                <a:chOff x="2324966" y="4248150"/>
                <a:chExt cx="901700" cy="317500"/>
              </a:xfrm>
            </p:grpSpPr>
            <p:sp>
              <p:nvSpPr>
                <p:cNvPr id="28" name="Rectangle 19"/>
                <p:cNvSpPr>
                  <a:spLocks noChangeArrowheads="1"/>
                </p:cNvSpPr>
                <p:nvPr/>
              </p:nvSpPr>
              <p:spPr bwMode="auto">
                <a:xfrm>
                  <a:off x="2469238" y="4260850"/>
                  <a:ext cx="613156" cy="292100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08063"/>
                  <a:endParaRPr lang="en-US"/>
                </a:p>
              </p:txBody>
            </p:sp>
            <p:sp>
              <p:nvSpPr>
                <p:cNvPr id="29" name="Freeform 28"/>
                <p:cNvSpPr/>
                <p:nvPr/>
              </p:nvSpPr>
              <p:spPr bwMode="auto">
                <a:xfrm>
                  <a:off x="2324966" y="4248150"/>
                  <a:ext cx="901700" cy="317500"/>
                </a:xfrm>
                <a:custGeom>
                  <a:avLst/>
                  <a:gdLst>
                    <a:gd name="connsiteX0" fmla="*/ 0 w 4102100"/>
                    <a:gd name="connsiteY0" fmla="*/ 304800 h 622300"/>
                    <a:gd name="connsiteX1" fmla="*/ 673100 w 4102100"/>
                    <a:gd name="connsiteY1" fmla="*/ 304800 h 622300"/>
                    <a:gd name="connsiteX2" fmla="*/ 889000 w 4102100"/>
                    <a:gd name="connsiteY2" fmla="*/ 12700 h 622300"/>
                    <a:gd name="connsiteX3" fmla="*/ 1066800 w 4102100"/>
                    <a:gd name="connsiteY3" fmla="*/ 609600 h 622300"/>
                    <a:gd name="connsiteX4" fmla="*/ 1473200 w 4102100"/>
                    <a:gd name="connsiteY4" fmla="*/ 0 h 622300"/>
                    <a:gd name="connsiteX5" fmla="*/ 1727200 w 4102100"/>
                    <a:gd name="connsiteY5" fmla="*/ 596900 h 622300"/>
                    <a:gd name="connsiteX6" fmla="*/ 2082800 w 4102100"/>
                    <a:gd name="connsiteY6" fmla="*/ 25400 h 622300"/>
                    <a:gd name="connsiteX7" fmla="*/ 2438400 w 4102100"/>
                    <a:gd name="connsiteY7" fmla="*/ 596900 h 622300"/>
                    <a:gd name="connsiteX8" fmla="*/ 2806700 w 4102100"/>
                    <a:gd name="connsiteY8" fmla="*/ 0 h 622300"/>
                    <a:gd name="connsiteX9" fmla="*/ 3136900 w 4102100"/>
                    <a:gd name="connsiteY9" fmla="*/ 622300 h 622300"/>
                    <a:gd name="connsiteX10" fmla="*/ 3365500 w 4102100"/>
                    <a:gd name="connsiteY10" fmla="*/ 279400 h 622300"/>
                    <a:gd name="connsiteX11" fmla="*/ 4102100 w 4102100"/>
                    <a:gd name="connsiteY11" fmla="*/ 292100 h 622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102100" h="622300">
                      <a:moveTo>
                        <a:pt x="0" y="304800"/>
                      </a:moveTo>
                      <a:lnTo>
                        <a:pt x="673100" y="304800"/>
                      </a:lnTo>
                      <a:lnTo>
                        <a:pt x="889000" y="12700"/>
                      </a:lnTo>
                      <a:lnTo>
                        <a:pt x="1066800" y="609600"/>
                      </a:lnTo>
                      <a:lnTo>
                        <a:pt x="1473200" y="0"/>
                      </a:lnTo>
                      <a:lnTo>
                        <a:pt x="1727200" y="596900"/>
                      </a:lnTo>
                      <a:lnTo>
                        <a:pt x="2082800" y="25400"/>
                      </a:lnTo>
                      <a:lnTo>
                        <a:pt x="2438400" y="596900"/>
                      </a:lnTo>
                      <a:lnTo>
                        <a:pt x="2806700" y="0"/>
                      </a:lnTo>
                      <a:lnTo>
                        <a:pt x="3136900" y="622300"/>
                      </a:lnTo>
                      <a:lnTo>
                        <a:pt x="3365500" y="279400"/>
                      </a:lnTo>
                      <a:lnTo>
                        <a:pt x="4102100" y="292100"/>
                      </a:lnTo>
                    </a:path>
                  </a:pathLst>
                </a:cu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 defTabSz="1008063">
                    <a:defRPr/>
                  </a:pPr>
                  <a:endParaRPr lang="en-US"/>
                </a:p>
              </p:txBody>
            </p:sp>
          </p:grpSp>
          <p:sp>
            <p:nvSpPr>
              <p:cNvPr id="6" name="Oval 25"/>
              <p:cNvSpPr>
                <a:spLocks noChangeArrowheads="1"/>
              </p:cNvSpPr>
              <p:nvPr/>
            </p:nvSpPr>
            <p:spPr bwMode="auto">
              <a:xfrm>
                <a:off x="939800" y="5912366"/>
                <a:ext cx="558800" cy="5715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grpSp>
            <p:nvGrpSpPr>
              <p:cNvPr id="8" name="Group 29"/>
              <p:cNvGrpSpPr>
                <a:grpSpLocks/>
              </p:cNvGrpSpPr>
              <p:nvPr/>
            </p:nvGrpSpPr>
            <p:grpSpPr bwMode="auto">
              <a:xfrm>
                <a:off x="3314700" y="6032500"/>
                <a:ext cx="901700" cy="317500"/>
                <a:chOff x="2565400" y="4241800"/>
                <a:chExt cx="901700" cy="317500"/>
              </a:xfrm>
            </p:grpSpPr>
            <p:sp>
              <p:nvSpPr>
                <p:cNvPr id="26" name="Rectangle 30"/>
                <p:cNvSpPr>
                  <a:spLocks noChangeArrowheads="1"/>
                </p:cNvSpPr>
                <p:nvPr/>
              </p:nvSpPr>
              <p:spPr bwMode="auto">
                <a:xfrm>
                  <a:off x="2705100" y="4254500"/>
                  <a:ext cx="613156" cy="292100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08063"/>
                  <a:endParaRPr lang="en-US"/>
                </a:p>
              </p:txBody>
            </p:sp>
            <p:sp>
              <p:nvSpPr>
                <p:cNvPr id="27" name="Freeform 26"/>
                <p:cNvSpPr/>
                <p:nvPr/>
              </p:nvSpPr>
              <p:spPr bwMode="auto">
                <a:xfrm>
                  <a:off x="2565400" y="4241800"/>
                  <a:ext cx="901700" cy="317500"/>
                </a:xfrm>
                <a:custGeom>
                  <a:avLst/>
                  <a:gdLst>
                    <a:gd name="connsiteX0" fmla="*/ 0 w 4102100"/>
                    <a:gd name="connsiteY0" fmla="*/ 304800 h 622300"/>
                    <a:gd name="connsiteX1" fmla="*/ 673100 w 4102100"/>
                    <a:gd name="connsiteY1" fmla="*/ 304800 h 622300"/>
                    <a:gd name="connsiteX2" fmla="*/ 889000 w 4102100"/>
                    <a:gd name="connsiteY2" fmla="*/ 12700 h 622300"/>
                    <a:gd name="connsiteX3" fmla="*/ 1066800 w 4102100"/>
                    <a:gd name="connsiteY3" fmla="*/ 609600 h 622300"/>
                    <a:gd name="connsiteX4" fmla="*/ 1473200 w 4102100"/>
                    <a:gd name="connsiteY4" fmla="*/ 0 h 622300"/>
                    <a:gd name="connsiteX5" fmla="*/ 1727200 w 4102100"/>
                    <a:gd name="connsiteY5" fmla="*/ 596900 h 622300"/>
                    <a:gd name="connsiteX6" fmla="*/ 2082800 w 4102100"/>
                    <a:gd name="connsiteY6" fmla="*/ 25400 h 622300"/>
                    <a:gd name="connsiteX7" fmla="*/ 2438400 w 4102100"/>
                    <a:gd name="connsiteY7" fmla="*/ 596900 h 622300"/>
                    <a:gd name="connsiteX8" fmla="*/ 2806700 w 4102100"/>
                    <a:gd name="connsiteY8" fmla="*/ 0 h 622300"/>
                    <a:gd name="connsiteX9" fmla="*/ 3136900 w 4102100"/>
                    <a:gd name="connsiteY9" fmla="*/ 622300 h 622300"/>
                    <a:gd name="connsiteX10" fmla="*/ 3365500 w 4102100"/>
                    <a:gd name="connsiteY10" fmla="*/ 279400 h 622300"/>
                    <a:gd name="connsiteX11" fmla="*/ 4102100 w 4102100"/>
                    <a:gd name="connsiteY11" fmla="*/ 292100 h 622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102100" h="622300">
                      <a:moveTo>
                        <a:pt x="0" y="304800"/>
                      </a:moveTo>
                      <a:lnTo>
                        <a:pt x="673100" y="304800"/>
                      </a:lnTo>
                      <a:lnTo>
                        <a:pt x="889000" y="12700"/>
                      </a:lnTo>
                      <a:lnTo>
                        <a:pt x="1066800" y="609600"/>
                      </a:lnTo>
                      <a:lnTo>
                        <a:pt x="1473200" y="0"/>
                      </a:lnTo>
                      <a:lnTo>
                        <a:pt x="1727200" y="596900"/>
                      </a:lnTo>
                      <a:lnTo>
                        <a:pt x="2082800" y="25400"/>
                      </a:lnTo>
                      <a:lnTo>
                        <a:pt x="2438400" y="596900"/>
                      </a:lnTo>
                      <a:lnTo>
                        <a:pt x="2806700" y="0"/>
                      </a:lnTo>
                      <a:lnTo>
                        <a:pt x="3136900" y="622300"/>
                      </a:lnTo>
                      <a:lnTo>
                        <a:pt x="3365500" y="279400"/>
                      </a:lnTo>
                      <a:lnTo>
                        <a:pt x="4102100" y="292100"/>
                      </a:lnTo>
                    </a:path>
                  </a:pathLst>
                </a:cu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 defTabSz="1008063">
                    <a:defRPr/>
                  </a:pPr>
                  <a:endParaRPr lang="en-US"/>
                </a:p>
              </p:txBody>
            </p:sp>
          </p:grpSp>
          <p:cxnSp>
            <p:nvCxnSpPr>
              <p:cNvPr id="13" name="Straight Arrow Connector 41"/>
              <p:cNvCxnSpPr>
                <a:cxnSpLocks noChangeShapeType="1"/>
              </p:cNvCxnSpPr>
              <p:nvPr/>
            </p:nvCxnSpPr>
            <p:spPr bwMode="auto">
              <a:xfrm>
                <a:off x="2641600" y="6184900"/>
                <a:ext cx="647700" cy="0"/>
              </a:xfrm>
              <a:prstGeom prst="straightConnector1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grpSp>
            <p:nvGrpSpPr>
              <p:cNvPr id="15" name="Group 29"/>
              <p:cNvGrpSpPr>
                <a:grpSpLocks/>
              </p:cNvGrpSpPr>
              <p:nvPr/>
            </p:nvGrpSpPr>
            <p:grpSpPr bwMode="auto">
              <a:xfrm rot="16200000">
                <a:off x="127000" y="7010401"/>
                <a:ext cx="901700" cy="317500"/>
                <a:chOff x="2705099" y="266700"/>
                <a:chExt cx="901700" cy="317500"/>
              </a:xfrm>
            </p:grpSpPr>
            <p:sp>
              <p:nvSpPr>
                <p:cNvPr id="24" name="Rectangle 30"/>
                <p:cNvSpPr>
                  <a:spLocks noChangeArrowheads="1"/>
                </p:cNvSpPr>
                <p:nvPr/>
              </p:nvSpPr>
              <p:spPr bwMode="auto">
                <a:xfrm>
                  <a:off x="2849371" y="266700"/>
                  <a:ext cx="613156" cy="292100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08063"/>
                  <a:endParaRPr lang="en-US"/>
                </a:p>
              </p:txBody>
            </p:sp>
            <p:sp>
              <p:nvSpPr>
                <p:cNvPr id="25" name="Freeform 24"/>
                <p:cNvSpPr/>
                <p:nvPr/>
              </p:nvSpPr>
              <p:spPr bwMode="auto">
                <a:xfrm>
                  <a:off x="2705099" y="266700"/>
                  <a:ext cx="901700" cy="317500"/>
                </a:xfrm>
                <a:custGeom>
                  <a:avLst/>
                  <a:gdLst>
                    <a:gd name="connsiteX0" fmla="*/ 0 w 4102100"/>
                    <a:gd name="connsiteY0" fmla="*/ 304800 h 622300"/>
                    <a:gd name="connsiteX1" fmla="*/ 673100 w 4102100"/>
                    <a:gd name="connsiteY1" fmla="*/ 304800 h 622300"/>
                    <a:gd name="connsiteX2" fmla="*/ 889000 w 4102100"/>
                    <a:gd name="connsiteY2" fmla="*/ 12700 h 622300"/>
                    <a:gd name="connsiteX3" fmla="*/ 1066800 w 4102100"/>
                    <a:gd name="connsiteY3" fmla="*/ 609600 h 622300"/>
                    <a:gd name="connsiteX4" fmla="*/ 1473200 w 4102100"/>
                    <a:gd name="connsiteY4" fmla="*/ 0 h 622300"/>
                    <a:gd name="connsiteX5" fmla="*/ 1727200 w 4102100"/>
                    <a:gd name="connsiteY5" fmla="*/ 596900 h 622300"/>
                    <a:gd name="connsiteX6" fmla="*/ 2082800 w 4102100"/>
                    <a:gd name="connsiteY6" fmla="*/ 25400 h 622300"/>
                    <a:gd name="connsiteX7" fmla="*/ 2438400 w 4102100"/>
                    <a:gd name="connsiteY7" fmla="*/ 596900 h 622300"/>
                    <a:gd name="connsiteX8" fmla="*/ 2806700 w 4102100"/>
                    <a:gd name="connsiteY8" fmla="*/ 0 h 622300"/>
                    <a:gd name="connsiteX9" fmla="*/ 3136900 w 4102100"/>
                    <a:gd name="connsiteY9" fmla="*/ 622300 h 622300"/>
                    <a:gd name="connsiteX10" fmla="*/ 3365500 w 4102100"/>
                    <a:gd name="connsiteY10" fmla="*/ 279400 h 622300"/>
                    <a:gd name="connsiteX11" fmla="*/ 4102100 w 4102100"/>
                    <a:gd name="connsiteY11" fmla="*/ 292100 h 622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102100" h="622300">
                      <a:moveTo>
                        <a:pt x="0" y="304800"/>
                      </a:moveTo>
                      <a:lnTo>
                        <a:pt x="673100" y="304800"/>
                      </a:lnTo>
                      <a:lnTo>
                        <a:pt x="889000" y="12700"/>
                      </a:lnTo>
                      <a:lnTo>
                        <a:pt x="1066800" y="609600"/>
                      </a:lnTo>
                      <a:lnTo>
                        <a:pt x="1473200" y="0"/>
                      </a:lnTo>
                      <a:lnTo>
                        <a:pt x="1727200" y="596900"/>
                      </a:lnTo>
                      <a:lnTo>
                        <a:pt x="2082800" y="25400"/>
                      </a:lnTo>
                      <a:lnTo>
                        <a:pt x="2438400" y="596900"/>
                      </a:lnTo>
                      <a:lnTo>
                        <a:pt x="2806700" y="0"/>
                      </a:lnTo>
                      <a:lnTo>
                        <a:pt x="3136900" y="622300"/>
                      </a:lnTo>
                      <a:lnTo>
                        <a:pt x="3365500" y="279400"/>
                      </a:lnTo>
                      <a:lnTo>
                        <a:pt x="4102100" y="292100"/>
                      </a:lnTo>
                    </a:path>
                  </a:pathLst>
                </a:cu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 defTabSz="1008063">
                    <a:defRPr/>
                  </a:pPr>
                  <a:endParaRPr lang="en-US"/>
                </a:p>
              </p:txBody>
            </p:sp>
          </p:grpSp>
          <p:sp>
            <p:nvSpPr>
              <p:cNvPr id="19" name="TextBox 18"/>
              <p:cNvSpPr txBox="1"/>
              <p:nvPr/>
            </p:nvSpPr>
            <p:spPr>
              <a:xfrm>
                <a:off x="2882900" y="5727700"/>
                <a:ext cx="2616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I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 bwMode="auto">
              <a:xfrm>
                <a:off x="2362200" y="6134100"/>
                <a:ext cx="127000" cy="10160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080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 bwMode="auto">
              <a:xfrm>
                <a:off x="2362200" y="8432800"/>
                <a:ext cx="165100" cy="12700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080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387600" y="5803900"/>
                <a:ext cx="30970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336800" y="8547100"/>
                <a:ext cx="32573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3253372" y="4251027"/>
              <a:ext cx="685800" cy="533400"/>
              <a:chOff x="2590800" y="2667000"/>
              <a:chExt cx="685800" cy="533400"/>
            </a:xfrm>
          </p:grpSpPr>
          <p:sp>
            <p:nvSpPr>
              <p:cNvPr id="35" name="Diamond 34"/>
              <p:cNvSpPr/>
              <p:nvPr/>
            </p:nvSpPr>
            <p:spPr>
              <a:xfrm>
                <a:off x="2590800" y="2667000"/>
                <a:ext cx="685800" cy="533400"/>
              </a:xfrm>
              <a:prstGeom prst="diamond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TextBox 18"/>
              <p:cNvSpPr txBox="1">
                <a:spLocks noChangeArrowheads="1"/>
              </p:cNvSpPr>
              <p:nvPr/>
            </p:nvSpPr>
            <p:spPr bwMode="auto">
              <a:xfrm>
                <a:off x="2667000" y="2743200"/>
                <a:ext cx="569387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/>
                  <a:t>+ </a:t>
                </a:r>
                <a:r>
                  <a:rPr lang="en-US" sz="2000" dirty="0" smtClean="0"/>
                  <a:t> </a:t>
                </a:r>
                <a:r>
                  <a:rPr lang="en-US" sz="2000" dirty="0" smtClean="0">
                    <a:latin typeface="Symbol" pitchFamily="18" charset="2"/>
                  </a:rPr>
                  <a:t>-</a:t>
                </a:r>
                <a:endParaRPr lang="en-US" sz="2000" dirty="0">
                  <a:latin typeface="Symbol" pitchFamily="18" charset="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82205" y="2752778"/>
                  <a:ext cx="467692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</m:oMath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205" y="2752778"/>
                  <a:ext cx="467692" cy="92333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1264328" y="4002345"/>
                  <a:ext cx="52290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/>
                          </a:rPr>
                          <m:t>5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Ω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4328" y="4002345"/>
                  <a:ext cx="522900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3672083" y="4066361"/>
                  <a:ext cx="77226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</a:rPr>
                          <m:t>.5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72083" y="4066361"/>
                  <a:ext cx="772263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820062" y="3029777"/>
                  <a:ext cx="52290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Ω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0062" y="3029777"/>
                  <a:ext cx="522900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999759" y="2050305"/>
                  <a:ext cx="6864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0" smtClean="0">
                            <a:latin typeface="Cambria Math"/>
                          </a:rPr>
                          <m:t> −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9759" y="2050305"/>
                  <a:ext cx="686406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3591901" y="1761056"/>
                  <a:ext cx="52290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Ω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91901" y="1761056"/>
                  <a:ext cx="522900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2207912" y="2199724"/>
                  <a:ext cx="691399" cy="23391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</m:oMath>
                    </m:oMathPara>
                  </a14:m>
                  <a:endParaRPr lang="en-US" b="0" dirty="0" smtClean="0"/>
                </a:p>
                <a:p>
                  <a:r>
                    <a:rPr lang="en-US" b="0" dirty="0" smtClean="0"/>
                    <a:t/>
                  </a:r>
                  <a:br>
                    <a:rPr lang="en-US" b="0" dirty="0" smtClean="0"/>
                  </a:br>
                  <a:endParaRPr lang="en-US" b="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𝑎𝑏</m:t>
                            </m:r>
                          </m:sub>
                        </m:sSub>
                      </m:oMath>
                    </m:oMathPara>
                  </a14:m>
                  <a:r>
                    <a:rPr lang="en-US" b="0" dirty="0" smtClean="0"/>
                    <a:t/>
                  </a:r>
                  <a:br>
                    <a:rPr lang="en-US" b="0" dirty="0" smtClean="0"/>
                  </a:br>
                  <a:endParaRPr lang="en-US" b="0" dirty="0" smtClean="0"/>
                </a:p>
                <a:p>
                  <a:endParaRPr lang="en-US" b="0" dirty="0" smtClean="0"/>
                </a:p>
                <a:p>
                  <a:pPr/>
                  <a:r>
                    <a:rPr lang="en-US" b="0" dirty="0" smtClean="0"/>
                    <a:t/>
                  </a:r>
                  <a:br>
                    <a:rPr lang="en-US" b="0" dirty="0" smtClean="0"/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7912" y="2199724"/>
                  <a:ext cx="691399" cy="233910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1464415" y="1761827"/>
                  <a:ext cx="64562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27</m:t>
                        </m:r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4415" y="1761827"/>
                  <a:ext cx="645626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476682" y="2145796"/>
                <a:ext cx="115916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+ 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  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6682" y="2145796"/>
                <a:ext cx="1159163" cy="4001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228987" y="4439862"/>
                <a:ext cx="116512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+  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  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987" y="4439862"/>
                <a:ext cx="1165127" cy="40011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334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" grpId="0"/>
      <p:bldP spid="32" grpId="0" build="p" bldLvl="2"/>
      <p:bldP spid="33" grpId="0" build="p" bldLvl="2"/>
      <p:bldP spid="9" grpId="0" build="p" bldLvl="2"/>
      <p:bldP spid="10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61841" y="6078164"/>
            <a:ext cx="1581150" cy="671512"/>
          </a:xfrm>
          <a:noFill/>
        </p:spPr>
        <p:txBody>
          <a:bodyPr/>
          <a:lstStyle/>
          <a:p>
            <a:pPr defTabSz="1008063"/>
            <a:fld id="{5B40ECAD-799B-4CF0-9E63-96B635297E40}" type="slidenum">
              <a:rPr lang="en-US" smtClean="0"/>
              <a:pPr defTabSz="1008063"/>
              <a:t>16</a:t>
            </a:fld>
            <a:endParaRPr lang="en-US" dirty="0" smtClean="0"/>
          </a:p>
        </p:txBody>
      </p:sp>
      <p:sp>
        <p:nvSpPr>
          <p:cNvPr id="33" name="TextBox 32"/>
          <p:cNvSpPr txBox="1"/>
          <p:nvPr/>
        </p:nvSpPr>
        <p:spPr>
          <a:xfrm>
            <a:off x="419100" y="165100"/>
            <a:ext cx="12907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Solution: 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4724400" y="587514"/>
            <a:ext cx="42793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1)  </a:t>
            </a:r>
            <a:r>
              <a:rPr lang="en-US" sz="2000" dirty="0" smtClean="0"/>
              <a:t>By KCL, same current flows through </a:t>
            </a:r>
            <a:br>
              <a:rPr lang="en-US" sz="2000" dirty="0" smtClean="0"/>
            </a:br>
            <a:r>
              <a:rPr lang="en-US" sz="2000" dirty="0" smtClean="0"/>
              <a:t>     all  elements in clockwise direction.  </a:t>
            </a:r>
            <a:endParaRPr lang="en-US" sz="2000" dirty="0"/>
          </a:p>
        </p:txBody>
      </p:sp>
      <p:sp>
        <p:nvSpPr>
          <p:cNvPr id="41" name="TextBox 40"/>
          <p:cNvSpPr txBox="1"/>
          <p:nvPr/>
        </p:nvSpPr>
        <p:spPr>
          <a:xfrm>
            <a:off x="4939073" y="1341783"/>
            <a:ext cx="42997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2)  </a:t>
            </a:r>
            <a:r>
              <a:rPr lang="en-US" sz="2000" dirty="0" smtClean="0"/>
              <a:t>Voltage for each element is either </a:t>
            </a:r>
            <a:br>
              <a:rPr lang="en-US" sz="2000" dirty="0" smtClean="0"/>
            </a:br>
            <a:r>
              <a:rPr lang="en-US" sz="2000" dirty="0" smtClean="0"/>
              <a:t>      given, or, can be expressed in terms </a:t>
            </a:r>
            <a:br>
              <a:rPr lang="en-US" sz="2000" dirty="0" smtClean="0"/>
            </a:br>
            <a:r>
              <a:rPr lang="en-US" sz="2000" dirty="0" smtClean="0"/>
              <a:t>      of the current 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/>
              <a:t>, by Ohm’s law.  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80286" y="3643963"/>
                <a:ext cx="5405230" cy="700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AutoNum type="arabicParenR" startAt="3"/>
                </a:pPr>
                <a:r>
                  <a:rPr lang="en-US" sz="2000" dirty="0" smtClean="0"/>
                  <a:t>Use KVL to form an equation:</a:t>
                </a:r>
              </a:p>
              <a:p>
                <a:pPr marL="457200" indent="-457200"/>
                <a:r>
                  <a:rPr lang="en-US" dirty="0" smtClean="0"/>
                  <a:t>      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27+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−1.5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=0                </m:t>
                    </m:r>
                  </m:oMath>
                </a14:m>
                <a:r>
                  <a:rPr lang="en-US" dirty="0" smtClean="0"/>
                  <a:t>(E2)                  </a:t>
                </a:r>
                <a:endParaRPr lang="en-US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286" y="3643963"/>
                <a:ext cx="5405230" cy="700769"/>
              </a:xfrm>
              <a:prstGeom prst="rect">
                <a:avLst/>
              </a:prstGeom>
              <a:blipFill rotWithShape="1">
                <a:blip r:embed="rId7"/>
                <a:stretch>
                  <a:fillRect l="-1240" t="-5217" r="-17926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61771" y="4462046"/>
                <a:ext cx="514769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buAutoNum type="arabicParenR" startAt="4"/>
                </a:pPr>
                <a:r>
                  <a:rPr lang="en-US" sz="2000" dirty="0" smtClean="0"/>
                  <a:t>Plug (E1) into (E2) to obtain equation for 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I</a:t>
                </a:r>
              </a:p>
              <a:p>
                <a:pPr marL="457200" indent="-457200"/>
                <a:r>
                  <a:rPr lang="en-US" dirty="0" smtClean="0"/>
                  <a:t> 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27+3</m:t>
                    </m:r>
                    <m:r>
                      <a:rPr lang="en-US" sz="2000" b="0" i="1" smtClean="0">
                        <a:latin typeface="Cambria Math"/>
                      </a:rPr>
                      <m:t>𝐼</m:t>
                    </m:r>
                    <m:r>
                      <a:rPr lang="en-US" sz="2000" b="0" i="1" smtClean="0">
                        <a:latin typeface="Cambria Math"/>
                      </a:rPr>
                      <m:t> −1.5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−4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𝐼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−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−5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𝐼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−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−4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𝐼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=0</m:t>
                    </m:r>
                  </m:oMath>
                </a14:m>
                <a:endParaRPr lang="en-US" sz="2000" u="sng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771" y="4462046"/>
                <a:ext cx="5147691" cy="707886"/>
              </a:xfrm>
              <a:prstGeom prst="rect">
                <a:avLst/>
              </a:prstGeom>
              <a:blipFill rotWithShape="1">
                <a:blip r:embed="rId8"/>
                <a:stretch>
                  <a:fillRect l="-1303" t="-5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57995" y="5641680"/>
                <a:ext cx="5983561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buAutoNum type="arabicParenR" startAt="5"/>
                </a:pPr>
                <a:r>
                  <a:rPr lang="en-US" sz="2000" dirty="0" smtClean="0"/>
                  <a:t>For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sz="2000" baseline="-25000" dirty="0" err="1" smtClean="0">
                    <a:latin typeface="Times New Roman" pitchFamily="18" charset="0"/>
                    <a:cs typeface="Times New Roman" pitchFamily="18" charset="0"/>
                  </a:rPr>
                  <a:t>ab</a:t>
                </a:r>
                <a:r>
                  <a:rPr lang="en-US" sz="2000" dirty="0" smtClean="0"/>
                  <a:t>,  by KVL,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−1.5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𝑎𝑏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.  </a:t>
                </a:r>
              </a:p>
              <a:p>
                <a:r>
                  <a:rPr lang="en-US" sz="2000" dirty="0"/>
                  <a:t> </a:t>
                </a:r>
                <a:r>
                  <a:rPr lang="en-US" sz="2000" dirty="0" smtClean="0"/>
                  <a:t>       Since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  <a:cs typeface="Times New Roman" pitchFamily="18" charset="0"/>
                      </a:rPr>
                      <m:t>𝑣</m:t>
                    </m:r>
                    <m:r>
                      <a:rPr lang="en-US" sz="2000" i="1" baseline="-25000" dirty="0" smtClean="0">
                        <a:latin typeface="Cambria Math"/>
                        <a:cs typeface="Times New Roman" pitchFamily="18" charset="0"/>
                      </a:rPr>
                      <m:t>1</m:t>
                    </m:r>
                    <m:r>
                      <a:rPr lang="en-US" sz="2000" i="1" dirty="0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/>
                        <a:cs typeface="Times New Roman" pitchFamily="18" charset="0"/>
                      </a:rPr>
                      <m:t>3</m:t>
                    </m:r>
                    <m:r>
                      <a:rPr lang="en-US" sz="2000" b="0" i="1" dirty="0" smtClean="0">
                        <a:latin typeface="Cambria Math"/>
                        <a:cs typeface="Times New Roman" pitchFamily="18" charset="0"/>
                      </a:rPr>
                      <m:t>𝐼</m:t>
                    </m:r>
                    <m:r>
                      <a:rPr lang="en-US" sz="2000" i="1" dirty="0" smtClean="0">
                        <a:latin typeface="Cambria Math"/>
                        <a:cs typeface="Times New Roman" pitchFamily="18" charset="0"/>
                      </a:rPr>
                      <m:t>=−</m:t>
                    </m:r>
                    <m:r>
                      <a:rPr lang="en-US" sz="2000" b="0" i="1" dirty="0" smtClean="0">
                        <a:latin typeface="Cambria Math"/>
                        <a:cs typeface="Times New Roman" pitchFamily="18" charset="0"/>
                      </a:rPr>
                      <m:t>4.5</m:t>
                    </m:r>
                    <m:r>
                      <a:rPr lang="en-US" sz="2000" i="1" dirty="0" smtClean="0">
                        <a:latin typeface="Cambria Math"/>
                        <a:cs typeface="Times New Roman" pitchFamily="18" charset="0"/>
                      </a:rPr>
                      <m:t>𝑉</m:t>
                    </m:r>
                    <m:r>
                      <a:rPr lang="en-US" sz="2000" i="1" dirty="0" smtClean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=−4</m:t>
                    </m:r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𝐼</m:t>
                    </m:r>
                    <m:r>
                      <a:rPr lang="en-US" sz="2000" b="0" i="0" smtClean="0">
                        <a:latin typeface="Cambria Math"/>
                        <a:cs typeface="Times New Roman" pitchFamily="18" charset="0"/>
                      </a:rPr>
                      <m:t>=6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  <a:cs typeface="Times New Roman" pitchFamily="18" charset="0"/>
                      </a:rPr>
                      <m:t>V</m:t>
                    </m:r>
                  </m:oMath>
                </a14:m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</a:p>
              <a:p>
                <a:pPr marL="457200" indent="-457200"/>
                <a:r>
                  <a:rPr lang="en-US" sz="2000" dirty="0" smtClean="0"/>
                  <a:t>      we obtain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/>
                            <a:cs typeface="Times New Roman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dirty="0" smtClean="0">
                            <a:latin typeface="Cambria Math"/>
                            <a:cs typeface="Times New Roman" pitchFamily="18" charset="0"/>
                          </a:rPr>
                          <m:t>𝑎𝑏</m:t>
                        </m:r>
                      </m:sub>
                    </m:sSub>
                    <m:r>
                      <a:rPr lang="en-US" sz="2000" b="0" i="1" dirty="0" smtClean="0">
                        <a:latin typeface="Cambria Math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/>
                            <a:cs typeface="Times New Roman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dirty="0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dirty="0" smtClean="0">
                        <a:latin typeface="Cambria Math"/>
                        <a:cs typeface="Times New Roman" pitchFamily="18" charset="0"/>
                      </a:rPr>
                      <m:t>−1.5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/>
                            <a:cs typeface="Times New Roman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dirty="0" smtClean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dirty="0" smtClean="0">
                        <a:latin typeface="Cambria Math"/>
                        <a:cs typeface="Times New Roman" pitchFamily="18" charset="0"/>
                      </a:rPr>
                      <m:t>=−4.5−9=−13.5</m:t>
                    </m:r>
                    <m:r>
                      <a:rPr lang="en-US" sz="2000" b="0" i="1" dirty="0" smtClean="0">
                        <a:latin typeface="Cambria Math"/>
                        <a:cs typeface="Times New Roman" pitchFamily="18" charset="0"/>
                      </a:rPr>
                      <m:t>𝑉</m:t>
                    </m:r>
                  </m:oMath>
                </a14:m>
                <a:endParaRPr lang="en-US" sz="2000" u="sng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995" y="5641680"/>
                <a:ext cx="5983561" cy="1015663"/>
              </a:xfrm>
              <a:prstGeom prst="rect">
                <a:avLst/>
              </a:prstGeom>
              <a:blipFill rotWithShape="1">
                <a:blip r:embed="rId9"/>
                <a:stretch>
                  <a:fillRect l="-1018" t="-3593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1048287" y="5210480"/>
                <a:ext cx="313015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7200" indent="-457200"/>
                <a:r>
                  <a:rPr lang="en-US" sz="2000" dirty="0" smtClean="0">
                    <a:sym typeface="Symbol"/>
                  </a:rPr>
                  <a:t>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sym typeface="Symbol"/>
                      </a:rPr>
                      <m:t>18</m:t>
                    </m:r>
                    <m:r>
                      <a:rPr lang="en-US" sz="2000" b="0" i="1" smtClean="0">
                        <a:latin typeface="Cambria Math"/>
                        <a:sym typeface="Symbol"/>
                      </a:rPr>
                      <m:t>𝐼</m:t>
                    </m:r>
                    <m:r>
                      <a:rPr lang="en-US" sz="2000" b="0" i="1" smtClean="0">
                        <a:latin typeface="Cambria Math"/>
                        <a:sym typeface="Symbol"/>
                      </a:rPr>
                      <m:t>=−27,   </m:t>
                    </m:r>
                    <m:r>
                      <a:rPr lang="en-US" sz="2000" b="0" i="1" smtClean="0">
                        <a:latin typeface="Cambria Math"/>
                        <a:sym typeface="Symbol"/>
                      </a:rPr>
                      <m:t>𝐼</m:t>
                    </m:r>
                    <m:r>
                      <a:rPr lang="en-US" sz="2000" b="0" i="1" smtClean="0">
                        <a:latin typeface="Cambria Math"/>
                        <a:sym typeface="Symbol"/>
                      </a:rPr>
                      <m:t>=−1.5</m:t>
                    </m:r>
                    <m:r>
                      <a:rPr lang="en-US" sz="2000" b="0" i="1" smtClean="0">
                        <a:latin typeface="Cambria Math"/>
                        <a:sym typeface="Symbol"/>
                      </a:rPr>
                      <m:t>𝐴</m:t>
                    </m:r>
                  </m:oMath>
                </a14:m>
                <a:endParaRPr lang="en-US" sz="2000" u="sng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287" y="5210480"/>
                <a:ext cx="3130152" cy="400110"/>
              </a:xfrm>
              <a:prstGeom prst="rect">
                <a:avLst/>
              </a:prstGeom>
              <a:blipFill rotWithShape="1">
                <a:blip r:embed="rId10"/>
                <a:stretch>
                  <a:fillRect l="-2144" t="-10769" b="-2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/>
          <p:cNvSpPr txBox="1"/>
          <p:nvPr/>
        </p:nvSpPr>
        <p:spPr>
          <a:xfrm>
            <a:off x="8645145" y="0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L4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648350" y="3794292"/>
                <a:ext cx="200888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How to find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𝑎𝑏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?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8350" y="3794292"/>
                <a:ext cx="2008883" cy="400110"/>
              </a:xfrm>
              <a:prstGeom prst="rect">
                <a:avLst/>
              </a:prstGeom>
              <a:blipFill rotWithShape="1">
                <a:blip r:embed="rId11"/>
                <a:stretch>
                  <a:fillRect l="-3343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/>
          <p:cNvSpPr txBox="1"/>
          <p:nvPr/>
        </p:nvSpPr>
        <p:spPr>
          <a:xfrm>
            <a:off x="6453904" y="4206831"/>
            <a:ext cx="25224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Alternatively, work on </a:t>
            </a:r>
            <a:br>
              <a:rPr lang="en-US" sz="2000" dirty="0" smtClean="0"/>
            </a:br>
            <a:r>
              <a:rPr lang="en-US" sz="2000" dirty="0" smtClean="0"/>
              <a:t>left side loop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825463" y="4914717"/>
                <a:ext cx="3306483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27+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𝑎𝑏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𝑎𝑏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=−27+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US" b="0" i="0" smtClean="0">
                          <a:latin typeface="Cambria Math"/>
                        </a:rPr>
                        <m:t>        </m:t>
                      </m:r>
                      <m:r>
                        <a:rPr lang="en-US" b="0" i="1" smtClean="0">
                          <a:latin typeface="Cambria Math"/>
                        </a:rPr>
                        <m:t>=−27+5×1.5+4×1.5</m:t>
                      </m:r>
                    </m:oMath>
                  </m:oMathPara>
                </a14:m>
                <a:r>
                  <a:rPr lang="en-US" b="0" i="1" dirty="0" smtClean="0">
                    <a:latin typeface="Cambria Math"/>
                  </a:rPr>
                  <a:t/>
                </a:r>
                <a:br>
                  <a:rPr lang="en-US" b="0" i="1" dirty="0" smtClean="0">
                    <a:latin typeface="Cambria Math"/>
                  </a:rPr>
                </a:br>
                <a:r>
                  <a:rPr lang="en-US" b="0" i="1" dirty="0" smtClean="0">
                    <a:latin typeface="Cambria Math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=−13.5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5463" y="4914717"/>
                <a:ext cx="3306483" cy="120032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ounded Rectangle 49"/>
          <p:cNvSpPr/>
          <p:nvPr/>
        </p:nvSpPr>
        <p:spPr>
          <a:xfrm>
            <a:off x="829092" y="1194796"/>
            <a:ext cx="1453556" cy="1829832"/>
          </a:xfrm>
          <a:prstGeom prst="roundRect">
            <a:avLst/>
          </a:prstGeom>
          <a:noFill/>
          <a:ln w="9525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ounded Rectangle 80"/>
          <p:cNvSpPr/>
          <p:nvPr/>
        </p:nvSpPr>
        <p:spPr>
          <a:xfrm>
            <a:off x="2820114" y="1132860"/>
            <a:ext cx="1453556" cy="1829832"/>
          </a:xfrm>
          <a:prstGeom prst="roundRect">
            <a:avLst/>
          </a:prstGeom>
          <a:noFill/>
          <a:ln w="9525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3210613" y="965028"/>
                <a:ext cx="121526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+  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  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0613" y="965028"/>
                <a:ext cx="1215269" cy="4001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935088" y="3264274"/>
                <a:ext cx="122123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+  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  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088" y="3264274"/>
                <a:ext cx="1221232" cy="40011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/>
          <p:cNvCxnSpPr/>
          <p:nvPr/>
        </p:nvCxnSpPr>
        <p:spPr bwMode="auto">
          <a:xfrm flipH="1" flipV="1">
            <a:off x="1925036" y="3264872"/>
            <a:ext cx="469666" cy="444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2058449" y="3205815"/>
            <a:ext cx="269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US" sz="2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9" name="Straight Arrow Connector 88"/>
          <p:cNvCxnSpPr/>
          <p:nvPr/>
        </p:nvCxnSpPr>
        <p:spPr>
          <a:xfrm flipV="1">
            <a:off x="524355" y="2398303"/>
            <a:ext cx="19071" cy="483202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236201" y="2562582"/>
            <a:ext cx="269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US" sz="2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5379674" y="2400455"/>
                <a:ext cx="107644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=3</m:t>
                      </m:r>
                      <m:r>
                        <a:rPr lang="en-US" sz="2000" b="0" i="1" smtClean="0">
                          <a:latin typeface="Cambria Math"/>
                        </a:rPr>
                        <m:t>𝐼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674" y="2400455"/>
                <a:ext cx="1076449" cy="400110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5379674" y="2780476"/>
                <a:ext cx="76258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674" y="2780476"/>
                <a:ext cx="762580" cy="400110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6142254" y="2768620"/>
                <a:ext cx="49096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5</m:t>
                      </m:r>
                      <m:r>
                        <a:rPr lang="en-US" sz="2000" b="0" i="1" smtClean="0">
                          <a:latin typeface="Cambria Math"/>
                        </a:rPr>
                        <m:t>𝐼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2254" y="2768620"/>
                <a:ext cx="490967" cy="400110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5936909" y="2819452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6909" y="2819452"/>
                <a:ext cx="410689" cy="369332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5379673" y="3133949"/>
                <a:ext cx="76258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673" y="3133949"/>
                <a:ext cx="762580" cy="400110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5965022" y="3133883"/>
                <a:ext cx="68332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000" b="0" i="1" smtClean="0">
                          <a:latin typeface="Cambria Math"/>
                        </a:rPr>
                        <m:t>4</m:t>
                      </m:r>
                      <m:r>
                        <a:rPr lang="en-US" sz="2000" b="0" i="1" smtClean="0">
                          <a:latin typeface="Cambria Math"/>
                        </a:rPr>
                        <m:t>𝐼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5022" y="3133883"/>
                <a:ext cx="683328" cy="400110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Right Brace 98"/>
          <p:cNvSpPr/>
          <p:nvPr/>
        </p:nvSpPr>
        <p:spPr>
          <a:xfrm>
            <a:off x="6818454" y="2536984"/>
            <a:ext cx="344346" cy="863599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TextBox 99"/>
          <p:cNvSpPr txBox="1"/>
          <p:nvPr/>
        </p:nvSpPr>
        <p:spPr>
          <a:xfrm>
            <a:off x="7266320" y="2784117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(E1)</a:t>
            </a:r>
            <a:endParaRPr lang="en-US" dirty="0"/>
          </a:p>
        </p:txBody>
      </p:sp>
      <p:grpSp>
        <p:nvGrpSpPr>
          <p:cNvPr id="84" name="Group 83"/>
          <p:cNvGrpSpPr/>
          <p:nvPr/>
        </p:nvGrpSpPr>
        <p:grpSpPr>
          <a:xfrm>
            <a:off x="30613" y="449144"/>
            <a:ext cx="4573257" cy="3251058"/>
            <a:chOff x="82205" y="1761056"/>
            <a:chExt cx="4573257" cy="3251058"/>
          </a:xfrm>
        </p:grpSpPr>
        <p:grpSp>
          <p:nvGrpSpPr>
            <p:cNvPr id="85" name="Group 84"/>
            <p:cNvGrpSpPr/>
            <p:nvPr/>
          </p:nvGrpSpPr>
          <p:grpSpPr>
            <a:xfrm>
              <a:off x="527962" y="1761827"/>
              <a:ext cx="4127500" cy="3250287"/>
              <a:chOff x="419100" y="5727700"/>
              <a:chExt cx="4127500" cy="3250287"/>
            </a:xfrm>
          </p:grpSpPr>
          <p:sp>
            <p:nvSpPr>
              <p:cNvPr id="108" name="Rectangle 22"/>
              <p:cNvSpPr>
                <a:spLocks noChangeArrowheads="1"/>
              </p:cNvSpPr>
              <p:nvPr/>
            </p:nvSpPr>
            <p:spPr bwMode="auto">
              <a:xfrm>
                <a:off x="571500" y="6172200"/>
                <a:ext cx="3975100" cy="2311400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 dirty="0"/>
              </a:p>
            </p:txBody>
          </p:sp>
          <p:grpSp>
            <p:nvGrpSpPr>
              <p:cNvPr id="109" name="Group 20"/>
              <p:cNvGrpSpPr>
                <a:grpSpLocks/>
              </p:cNvGrpSpPr>
              <p:nvPr/>
            </p:nvGrpSpPr>
            <p:grpSpPr bwMode="auto">
              <a:xfrm>
                <a:off x="966066" y="8324850"/>
                <a:ext cx="901700" cy="317500"/>
                <a:chOff x="2324966" y="4248150"/>
                <a:chExt cx="901700" cy="317500"/>
              </a:xfrm>
            </p:grpSpPr>
            <p:sp>
              <p:nvSpPr>
                <p:cNvPr id="123" name="Rectangle 19"/>
                <p:cNvSpPr>
                  <a:spLocks noChangeArrowheads="1"/>
                </p:cNvSpPr>
                <p:nvPr/>
              </p:nvSpPr>
              <p:spPr bwMode="auto">
                <a:xfrm>
                  <a:off x="2469238" y="4260850"/>
                  <a:ext cx="613156" cy="292100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08063"/>
                  <a:endParaRPr lang="en-US"/>
                </a:p>
              </p:txBody>
            </p:sp>
            <p:sp>
              <p:nvSpPr>
                <p:cNvPr id="124" name="Freeform 123"/>
                <p:cNvSpPr/>
                <p:nvPr/>
              </p:nvSpPr>
              <p:spPr bwMode="auto">
                <a:xfrm>
                  <a:off x="2324966" y="4248150"/>
                  <a:ext cx="901700" cy="317500"/>
                </a:xfrm>
                <a:custGeom>
                  <a:avLst/>
                  <a:gdLst>
                    <a:gd name="connsiteX0" fmla="*/ 0 w 4102100"/>
                    <a:gd name="connsiteY0" fmla="*/ 304800 h 622300"/>
                    <a:gd name="connsiteX1" fmla="*/ 673100 w 4102100"/>
                    <a:gd name="connsiteY1" fmla="*/ 304800 h 622300"/>
                    <a:gd name="connsiteX2" fmla="*/ 889000 w 4102100"/>
                    <a:gd name="connsiteY2" fmla="*/ 12700 h 622300"/>
                    <a:gd name="connsiteX3" fmla="*/ 1066800 w 4102100"/>
                    <a:gd name="connsiteY3" fmla="*/ 609600 h 622300"/>
                    <a:gd name="connsiteX4" fmla="*/ 1473200 w 4102100"/>
                    <a:gd name="connsiteY4" fmla="*/ 0 h 622300"/>
                    <a:gd name="connsiteX5" fmla="*/ 1727200 w 4102100"/>
                    <a:gd name="connsiteY5" fmla="*/ 596900 h 622300"/>
                    <a:gd name="connsiteX6" fmla="*/ 2082800 w 4102100"/>
                    <a:gd name="connsiteY6" fmla="*/ 25400 h 622300"/>
                    <a:gd name="connsiteX7" fmla="*/ 2438400 w 4102100"/>
                    <a:gd name="connsiteY7" fmla="*/ 596900 h 622300"/>
                    <a:gd name="connsiteX8" fmla="*/ 2806700 w 4102100"/>
                    <a:gd name="connsiteY8" fmla="*/ 0 h 622300"/>
                    <a:gd name="connsiteX9" fmla="*/ 3136900 w 4102100"/>
                    <a:gd name="connsiteY9" fmla="*/ 622300 h 622300"/>
                    <a:gd name="connsiteX10" fmla="*/ 3365500 w 4102100"/>
                    <a:gd name="connsiteY10" fmla="*/ 279400 h 622300"/>
                    <a:gd name="connsiteX11" fmla="*/ 4102100 w 4102100"/>
                    <a:gd name="connsiteY11" fmla="*/ 292100 h 622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102100" h="622300">
                      <a:moveTo>
                        <a:pt x="0" y="304800"/>
                      </a:moveTo>
                      <a:lnTo>
                        <a:pt x="673100" y="304800"/>
                      </a:lnTo>
                      <a:lnTo>
                        <a:pt x="889000" y="12700"/>
                      </a:lnTo>
                      <a:lnTo>
                        <a:pt x="1066800" y="609600"/>
                      </a:lnTo>
                      <a:lnTo>
                        <a:pt x="1473200" y="0"/>
                      </a:lnTo>
                      <a:lnTo>
                        <a:pt x="1727200" y="596900"/>
                      </a:lnTo>
                      <a:lnTo>
                        <a:pt x="2082800" y="25400"/>
                      </a:lnTo>
                      <a:lnTo>
                        <a:pt x="2438400" y="596900"/>
                      </a:lnTo>
                      <a:lnTo>
                        <a:pt x="2806700" y="0"/>
                      </a:lnTo>
                      <a:lnTo>
                        <a:pt x="3136900" y="622300"/>
                      </a:lnTo>
                      <a:lnTo>
                        <a:pt x="3365500" y="279400"/>
                      </a:lnTo>
                      <a:lnTo>
                        <a:pt x="4102100" y="292100"/>
                      </a:lnTo>
                    </a:path>
                  </a:pathLst>
                </a:cu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 defTabSz="1008063">
                    <a:defRPr/>
                  </a:pPr>
                  <a:endParaRPr lang="en-US"/>
                </a:p>
              </p:txBody>
            </p:sp>
          </p:grpSp>
          <p:sp>
            <p:nvSpPr>
              <p:cNvPr id="110" name="Oval 25"/>
              <p:cNvSpPr>
                <a:spLocks noChangeArrowheads="1"/>
              </p:cNvSpPr>
              <p:nvPr/>
            </p:nvSpPr>
            <p:spPr bwMode="auto">
              <a:xfrm>
                <a:off x="939800" y="5912366"/>
                <a:ext cx="558800" cy="5715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grpSp>
            <p:nvGrpSpPr>
              <p:cNvPr id="111" name="Group 29"/>
              <p:cNvGrpSpPr>
                <a:grpSpLocks/>
              </p:cNvGrpSpPr>
              <p:nvPr/>
            </p:nvGrpSpPr>
            <p:grpSpPr bwMode="auto">
              <a:xfrm>
                <a:off x="3314700" y="6032500"/>
                <a:ext cx="901700" cy="317500"/>
                <a:chOff x="2565400" y="4241800"/>
                <a:chExt cx="901700" cy="317500"/>
              </a:xfrm>
            </p:grpSpPr>
            <p:sp>
              <p:nvSpPr>
                <p:cNvPr id="121" name="Rectangle 30"/>
                <p:cNvSpPr>
                  <a:spLocks noChangeArrowheads="1"/>
                </p:cNvSpPr>
                <p:nvPr/>
              </p:nvSpPr>
              <p:spPr bwMode="auto">
                <a:xfrm>
                  <a:off x="2705100" y="4254500"/>
                  <a:ext cx="613156" cy="292100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08063"/>
                  <a:endParaRPr lang="en-US"/>
                </a:p>
              </p:txBody>
            </p:sp>
            <p:sp>
              <p:nvSpPr>
                <p:cNvPr id="122" name="Freeform 121"/>
                <p:cNvSpPr/>
                <p:nvPr/>
              </p:nvSpPr>
              <p:spPr bwMode="auto">
                <a:xfrm>
                  <a:off x="2565400" y="4241800"/>
                  <a:ext cx="901700" cy="317500"/>
                </a:xfrm>
                <a:custGeom>
                  <a:avLst/>
                  <a:gdLst>
                    <a:gd name="connsiteX0" fmla="*/ 0 w 4102100"/>
                    <a:gd name="connsiteY0" fmla="*/ 304800 h 622300"/>
                    <a:gd name="connsiteX1" fmla="*/ 673100 w 4102100"/>
                    <a:gd name="connsiteY1" fmla="*/ 304800 h 622300"/>
                    <a:gd name="connsiteX2" fmla="*/ 889000 w 4102100"/>
                    <a:gd name="connsiteY2" fmla="*/ 12700 h 622300"/>
                    <a:gd name="connsiteX3" fmla="*/ 1066800 w 4102100"/>
                    <a:gd name="connsiteY3" fmla="*/ 609600 h 622300"/>
                    <a:gd name="connsiteX4" fmla="*/ 1473200 w 4102100"/>
                    <a:gd name="connsiteY4" fmla="*/ 0 h 622300"/>
                    <a:gd name="connsiteX5" fmla="*/ 1727200 w 4102100"/>
                    <a:gd name="connsiteY5" fmla="*/ 596900 h 622300"/>
                    <a:gd name="connsiteX6" fmla="*/ 2082800 w 4102100"/>
                    <a:gd name="connsiteY6" fmla="*/ 25400 h 622300"/>
                    <a:gd name="connsiteX7" fmla="*/ 2438400 w 4102100"/>
                    <a:gd name="connsiteY7" fmla="*/ 596900 h 622300"/>
                    <a:gd name="connsiteX8" fmla="*/ 2806700 w 4102100"/>
                    <a:gd name="connsiteY8" fmla="*/ 0 h 622300"/>
                    <a:gd name="connsiteX9" fmla="*/ 3136900 w 4102100"/>
                    <a:gd name="connsiteY9" fmla="*/ 622300 h 622300"/>
                    <a:gd name="connsiteX10" fmla="*/ 3365500 w 4102100"/>
                    <a:gd name="connsiteY10" fmla="*/ 279400 h 622300"/>
                    <a:gd name="connsiteX11" fmla="*/ 4102100 w 4102100"/>
                    <a:gd name="connsiteY11" fmla="*/ 292100 h 622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102100" h="622300">
                      <a:moveTo>
                        <a:pt x="0" y="304800"/>
                      </a:moveTo>
                      <a:lnTo>
                        <a:pt x="673100" y="304800"/>
                      </a:lnTo>
                      <a:lnTo>
                        <a:pt x="889000" y="12700"/>
                      </a:lnTo>
                      <a:lnTo>
                        <a:pt x="1066800" y="609600"/>
                      </a:lnTo>
                      <a:lnTo>
                        <a:pt x="1473200" y="0"/>
                      </a:lnTo>
                      <a:lnTo>
                        <a:pt x="1727200" y="596900"/>
                      </a:lnTo>
                      <a:lnTo>
                        <a:pt x="2082800" y="25400"/>
                      </a:lnTo>
                      <a:lnTo>
                        <a:pt x="2438400" y="596900"/>
                      </a:lnTo>
                      <a:lnTo>
                        <a:pt x="2806700" y="0"/>
                      </a:lnTo>
                      <a:lnTo>
                        <a:pt x="3136900" y="622300"/>
                      </a:lnTo>
                      <a:lnTo>
                        <a:pt x="3365500" y="279400"/>
                      </a:lnTo>
                      <a:lnTo>
                        <a:pt x="4102100" y="292100"/>
                      </a:lnTo>
                    </a:path>
                  </a:pathLst>
                </a:cu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 defTabSz="1008063">
                    <a:defRPr/>
                  </a:pPr>
                  <a:endParaRPr lang="en-US"/>
                </a:p>
              </p:txBody>
            </p:sp>
          </p:grpSp>
          <p:cxnSp>
            <p:nvCxnSpPr>
              <p:cNvPr id="112" name="Straight Arrow Connector 41"/>
              <p:cNvCxnSpPr>
                <a:cxnSpLocks noChangeShapeType="1"/>
              </p:cNvCxnSpPr>
              <p:nvPr/>
            </p:nvCxnSpPr>
            <p:spPr bwMode="auto">
              <a:xfrm>
                <a:off x="2641600" y="6184900"/>
                <a:ext cx="647700" cy="0"/>
              </a:xfrm>
              <a:prstGeom prst="straightConnector1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grpSp>
            <p:nvGrpSpPr>
              <p:cNvPr id="113" name="Group 29"/>
              <p:cNvGrpSpPr>
                <a:grpSpLocks/>
              </p:cNvGrpSpPr>
              <p:nvPr/>
            </p:nvGrpSpPr>
            <p:grpSpPr bwMode="auto">
              <a:xfrm rot="16200000">
                <a:off x="127000" y="7010401"/>
                <a:ext cx="901700" cy="317500"/>
                <a:chOff x="2705099" y="266700"/>
                <a:chExt cx="901700" cy="317500"/>
              </a:xfrm>
            </p:grpSpPr>
            <p:sp>
              <p:nvSpPr>
                <p:cNvPr id="119" name="Rectangle 30"/>
                <p:cNvSpPr>
                  <a:spLocks noChangeArrowheads="1"/>
                </p:cNvSpPr>
                <p:nvPr/>
              </p:nvSpPr>
              <p:spPr bwMode="auto">
                <a:xfrm>
                  <a:off x="2849371" y="266700"/>
                  <a:ext cx="613156" cy="292100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08063"/>
                  <a:endParaRPr lang="en-US"/>
                </a:p>
              </p:txBody>
            </p:sp>
            <p:sp>
              <p:nvSpPr>
                <p:cNvPr id="120" name="Freeform 119"/>
                <p:cNvSpPr/>
                <p:nvPr/>
              </p:nvSpPr>
              <p:spPr bwMode="auto">
                <a:xfrm>
                  <a:off x="2705099" y="266700"/>
                  <a:ext cx="901700" cy="317500"/>
                </a:xfrm>
                <a:custGeom>
                  <a:avLst/>
                  <a:gdLst>
                    <a:gd name="connsiteX0" fmla="*/ 0 w 4102100"/>
                    <a:gd name="connsiteY0" fmla="*/ 304800 h 622300"/>
                    <a:gd name="connsiteX1" fmla="*/ 673100 w 4102100"/>
                    <a:gd name="connsiteY1" fmla="*/ 304800 h 622300"/>
                    <a:gd name="connsiteX2" fmla="*/ 889000 w 4102100"/>
                    <a:gd name="connsiteY2" fmla="*/ 12700 h 622300"/>
                    <a:gd name="connsiteX3" fmla="*/ 1066800 w 4102100"/>
                    <a:gd name="connsiteY3" fmla="*/ 609600 h 622300"/>
                    <a:gd name="connsiteX4" fmla="*/ 1473200 w 4102100"/>
                    <a:gd name="connsiteY4" fmla="*/ 0 h 622300"/>
                    <a:gd name="connsiteX5" fmla="*/ 1727200 w 4102100"/>
                    <a:gd name="connsiteY5" fmla="*/ 596900 h 622300"/>
                    <a:gd name="connsiteX6" fmla="*/ 2082800 w 4102100"/>
                    <a:gd name="connsiteY6" fmla="*/ 25400 h 622300"/>
                    <a:gd name="connsiteX7" fmla="*/ 2438400 w 4102100"/>
                    <a:gd name="connsiteY7" fmla="*/ 596900 h 622300"/>
                    <a:gd name="connsiteX8" fmla="*/ 2806700 w 4102100"/>
                    <a:gd name="connsiteY8" fmla="*/ 0 h 622300"/>
                    <a:gd name="connsiteX9" fmla="*/ 3136900 w 4102100"/>
                    <a:gd name="connsiteY9" fmla="*/ 622300 h 622300"/>
                    <a:gd name="connsiteX10" fmla="*/ 3365500 w 4102100"/>
                    <a:gd name="connsiteY10" fmla="*/ 279400 h 622300"/>
                    <a:gd name="connsiteX11" fmla="*/ 4102100 w 4102100"/>
                    <a:gd name="connsiteY11" fmla="*/ 292100 h 622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102100" h="622300">
                      <a:moveTo>
                        <a:pt x="0" y="304800"/>
                      </a:moveTo>
                      <a:lnTo>
                        <a:pt x="673100" y="304800"/>
                      </a:lnTo>
                      <a:lnTo>
                        <a:pt x="889000" y="12700"/>
                      </a:lnTo>
                      <a:lnTo>
                        <a:pt x="1066800" y="609600"/>
                      </a:lnTo>
                      <a:lnTo>
                        <a:pt x="1473200" y="0"/>
                      </a:lnTo>
                      <a:lnTo>
                        <a:pt x="1727200" y="596900"/>
                      </a:lnTo>
                      <a:lnTo>
                        <a:pt x="2082800" y="25400"/>
                      </a:lnTo>
                      <a:lnTo>
                        <a:pt x="2438400" y="596900"/>
                      </a:lnTo>
                      <a:lnTo>
                        <a:pt x="2806700" y="0"/>
                      </a:lnTo>
                      <a:lnTo>
                        <a:pt x="3136900" y="622300"/>
                      </a:lnTo>
                      <a:lnTo>
                        <a:pt x="3365500" y="279400"/>
                      </a:lnTo>
                      <a:lnTo>
                        <a:pt x="4102100" y="292100"/>
                      </a:lnTo>
                    </a:path>
                  </a:pathLst>
                </a:cu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 defTabSz="1008063">
                    <a:defRPr/>
                  </a:pPr>
                  <a:endParaRPr lang="en-US"/>
                </a:p>
              </p:txBody>
            </p:sp>
          </p:grpSp>
          <p:sp>
            <p:nvSpPr>
              <p:cNvPr id="114" name="TextBox 113"/>
              <p:cNvSpPr txBox="1"/>
              <p:nvPr/>
            </p:nvSpPr>
            <p:spPr>
              <a:xfrm>
                <a:off x="2882900" y="5727700"/>
                <a:ext cx="2616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I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5" name="Oval 114"/>
              <p:cNvSpPr/>
              <p:nvPr/>
            </p:nvSpPr>
            <p:spPr bwMode="auto">
              <a:xfrm>
                <a:off x="2362200" y="6134100"/>
                <a:ext cx="127000" cy="10160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080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16" name="Oval 115"/>
              <p:cNvSpPr/>
              <p:nvPr/>
            </p:nvSpPr>
            <p:spPr bwMode="auto">
              <a:xfrm>
                <a:off x="2362200" y="8432800"/>
                <a:ext cx="165100" cy="12700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080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2387600" y="5803900"/>
                <a:ext cx="30970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2336800" y="8547100"/>
                <a:ext cx="32573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3253372" y="4251027"/>
              <a:ext cx="685800" cy="533400"/>
              <a:chOff x="2590800" y="2667000"/>
              <a:chExt cx="685800" cy="533400"/>
            </a:xfrm>
          </p:grpSpPr>
          <p:sp>
            <p:nvSpPr>
              <p:cNvPr id="106" name="Diamond 105"/>
              <p:cNvSpPr/>
              <p:nvPr/>
            </p:nvSpPr>
            <p:spPr>
              <a:xfrm>
                <a:off x="2590800" y="2667000"/>
                <a:ext cx="685800" cy="533400"/>
              </a:xfrm>
              <a:prstGeom prst="diamond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TextBox 18"/>
              <p:cNvSpPr txBox="1">
                <a:spLocks noChangeArrowheads="1"/>
              </p:cNvSpPr>
              <p:nvPr/>
            </p:nvSpPr>
            <p:spPr bwMode="auto">
              <a:xfrm>
                <a:off x="2667000" y="2743200"/>
                <a:ext cx="569387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/>
                  <a:t>+ </a:t>
                </a:r>
                <a:r>
                  <a:rPr lang="en-US" sz="2000" dirty="0" smtClean="0"/>
                  <a:t> </a:t>
                </a:r>
                <a:r>
                  <a:rPr lang="en-US" sz="2000" dirty="0" smtClean="0">
                    <a:latin typeface="Symbol" pitchFamily="18" charset="2"/>
                  </a:rPr>
                  <a:t>-</a:t>
                </a:r>
                <a:endParaRPr lang="en-US" sz="2000" dirty="0">
                  <a:latin typeface="Symbol" pitchFamily="18" charset="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/>
                <p:cNvSpPr txBox="1"/>
                <p:nvPr/>
              </p:nvSpPr>
              <p:spPr>
                <a:xfrm>
                  <a:off x="82205" y="2752778"/>
                  <a:ext cx="467692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</m:oMath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205" y="2752778"/>
                  <a:ext cx="467692" cy="92333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/>
                <p:cNvSpPr txBox="1"/>
                <p:nvPr/>
              </p:nvSpPr>
              <p:spPr>
                <a:xfrm>
                  <a:off x="1264328" y="4002345"/>
                  <a:ext cx="52290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/>
                          </a:rPr>
                          <m:t>5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Ω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4328" y="4002345"/>
                  <a:ext cx="522900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/>
                <p:cNvSpPr txBox="1"/>
                <p:nvPr/>
              </p:nvSpPr>
              <p:spPr>
                <a:xfrm>
                  <a:off x="3672083" y="4066361"/>
                  <a:ext cx="77226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</a:rPr>
                          <m:t>.5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72083" y="4066361"/>
                  <a:ext cx="772263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/>
                <p:cNvSpPr txBox="1"/>
                <p:nvPr/>
              </p:nvSpPr>
              <p:spPr>
                <a:xfrm>
                  <a:off x="820062" y="3029777"/>
                  <a:ext cx="52290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Ω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0062" y="3029777"/>
                  <a:ext cx="522900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/>
                <p:cNvSpPr txBox="1"/>
                <p:nvPr/>
              </p:nvSpPr>
              <p:spPr>
                <a:xfrm>
                  <a:off x="999759" y="2050305"/>
                  <a:ext cx="6864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0" smtClean="0">
                            <a:latin typeface="Cambria Math"/>
                          </a:rPr>
                          <m:t> −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9759" y="2050305"/>
                  <a:ext cx="686406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/>
                <p:cNvSpPr txBox="1"/>
                <p:nvPr/>
              </p:nvSpPr>
              <p:spPr>
                <a:xfrm>
                  <a:off x="3591901" y="1761056"/>
                  <a:ext cx="52290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Ω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91901" y="1761056"/>
                  <a:ext cx="522900" cy="369332"/>
                </a:xfrm>
                <a:prstGeom prst="rect">
                  <a:avLst/>
                </a:prstGeom>
                <a:blipFill rotWithShape="1"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103"/>
                <p:cNvSpPr txBox="1"/>
                <p:nvPr/>
              </p:nvSpPr>
              <p:spPr>
                <a:xfrm>
                  <a:off x="2207912" y="2199724"/>
                  <a:ext cx="691399" cy="23391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</m:oMath>
                    </m:oMathPara>
                  </a14:m>
                  <a:endParaRPr lang="en-US" b="0" dirty="0" smtClean="0"/>
                </a:p>
                <a:p>
                  <a:r>
                    <a:rPr lang="en-US" b="0" dirty="0" smtClean="0"/>
                    <a:t/>
                  </a:r>
                  <a:br>
                    <a:rPr lang="en-US" b="0" dirty="0" smtClean="0"/>
                  </a:br>
                  <a:endParaRPr lang="en-US" b="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𝑎𝑏</m:t>
                            </m:r>
                          </m:sub>
                        </m:sSub>
                      </m:oMath>
                    </m:oMathPara>
                  </a14:m>
                  <a:r>
                    <a:rPr lang="en-US" b="0" dirty="0" smtClean="0"/>
                    <a:t/>
                  </a:r>
                  <a:br>
                    <a:rPr lang="en-US" b="0" dirty="0" smtClean="0"/>
                  </a:br>
                  <a:endParaRPr lang="en-US" b="0" dirty="0" smtClean="0"/>
                </a:p>
                <a:p>
                  <a:endParaRPr lang="en-US" b="0" dirty="0" smtClean="0"/>
                </a:p>
                <a:p>
                  <a:pPr/>
                  <a:r>
                    <a:rPr lang="en-US" b="0" dirty="0" smtClean="0"/>
                    <a:t/>
                  </a:r>
                  <a:br>
                    <a:rPr lang="en-US" b="0" dirty="0" smtClean="0"/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7912" y="2199724"/>
                  <a:ext cx="691399" cy="2339102"/>
                </a:xfrm>
                <a:prstGeom prst="rect">
                  <a:avLst/>
                </a:prstGeom>
                <a:blipFill rotWithShape="1"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Box 104"/>
                <p:cNvSpPr txBox="1"/>
                <p:nvPr/>
              </p:nvSpPr>
              <p:spPr>
                <a:xfrm>
                  <a:off x="1464415" y="1761827"/>
                  <a:ext cx="64562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27</m:t>
                        </m:r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4415" y="1761827"/>
                  <a:ext cx="645626" cy="369332"/>
                </a:xfrm>
                <a:prstGeom prst="rect">
                  <a:avLst/>
                </a:prstGeom>
                <a:blipFill rotWithShape="1"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" name="Straight Arrow Connector 2"/>
          <p:cNvCxnSpPr/>
          <p:nvPr/>
        </p:nvCxnSpPr>
        <p:spPr>
          <a:xfrm>
            <a:off x="4273670" y="1849614"/>
            <a:ext cx="0" cy="4926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2835616" y="1811062"/>
            <a:ext cx="0" cy="4926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282648" y="1748563"/>
            <a:ext cx="0" cy="6156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814559" y="1880717"/>
            <a:ext cx="13079" cy="6344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879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0" grpId="0"/>
      <p:bldP spid="41" grpId="0"/>
      <p:bldP spid="44" grpId="0" build="p" bldLvl="2"/>
      <p:bldP spid="45" grpId="0" build="p" bldLvl="2"/>
      <p:bldP spid="46" grpId="0" build="p" bldLvl="3"/>
      <p:bldP spid="47" grpId="0"/>
      <p:bldP spid="49" grpId="0"/>
      <p:bldP spid="51" grpId="0"/>
      <p:bldP spid="50" grpId="0" animBg="1"/>
      <p:bldP spid="81" grpId="0" animBg="1"/>
      <p:bldP spid="36" grpId="0"/>
      <p:bldP spid="90" grpId="0"/>
      <p:bldP spid="91" grpId="0"/>
      <p:bldP spid="93" grpId="0"/>
      <p:bldP spid="94" grpId="0"/>
      <p:bldP spid="95" grpId="0"/>
      <p:bldP spid="96" grpId="0"/>
      <p:bldP spid="97" grpId="0"/>
      <p:bldP spid="99" grpId="0" animBg="1"/>
      <p:bldP spid="10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46819" y="5413505"/>
            <a:ext cx="1581150" cy="671512"/>
          </a:xfrm>
          <a:noFill/>
        </p:spPr>
        <p:txBody>
          <a:bodyPr/>
          <a:lstStyle/>
          <a:p>
            <a:pPr defTabSz="1008063"/>
            <a:fld id="{5B40ECAD-799B-4CF0-9E63-96B635297E40}" type="slidenum">
              <a:rPr lang="en-US" smtClean="0"/>
              <a:pPr defTabSz="1008063"/>
              <a:t>17</a:t>
            </a:fld>
            <a:endParaRPr lang="en-US" dirty="0" smtClean="0"/>
          </a:p>
        </p:txBody>
      </p:sp>
      <p:sp>
        <p:nvSpPr>
          <p:cNvPr id="33" name="TextBox 32"/>
          <p:cNvSpPr txBox="1"/>
          <p:nvPr/>
        </p:nvSpPr>
        <p:spPr>
          <a:xfrm>
            <a:off x="419100" y="165100"/>
            <a:ext cx="67724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What if some resistor  voltages are assigned the opposite way? 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341812" y="825500"/>
                <a:ext cx="249568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Let us reverse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  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.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1812" y="825500"/>
                <a:ext cx="2495683" cy="400110"/>
              </a:xfrm>
              <a:prstGeom prst="rect">
                <a:avLst/>
              </a:prstGeom>
              <a:blipFill rotWithShape="1">
                <a:blip r:embed="rId2"/>
                <a:stretch>
                  <a:fillRect l="-2439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62170" y="3774051"/>
                <a:ext cx="586352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AutoNum type="arabicParenR" startAt="3"/>
                </a:pPr>
                <a:r>
                  <a:rPr lang="en-US" sz="2000" dirty="0" smtClean="0"/>
                  <a:t>Use KVL to form an equation:</a:t>
                </a:r>
              </a:p>
              <a:p>
                <a:pPr marL="457200" indent="-457200"/>
                <a:r>
                  <a:rPr lang="en-US" dirty="0" smtClean="0"/>
                  <a:t>      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27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−1.5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=0            (</m:t>
                    </m:r>
                    <m:r>
                      <a:rPr lang="en-US" sz="2000" b="0" i="1" smtClean="0">
                        <a:latin typeface="Cambria Math"/>
                      </a:rPr>
                      <m:t>𝐸</m:t>
                    </m:r>
                    <m:r>
                      <a:rPr lang="en-US" sz="2000" b="0" i="1" smtClean="0">
                        <a:latin typeface="Cambria Math"/>
                      </a:rPr>
                      <m:t>2)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170" y="3774051"/>
                <a:ext cx="5863526" cy="707886"/>
              </a:xfrm>
              <a:prstGeom prst="rect">
                <a:avLst/>
              </a:prstGeom>
              <a:blipFill rotWithShape="1">
                <a:blip r:embed="rId3"/>
                <a:stretch>
                  <a:fillRect l="-1143" t="-5172" b="-7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85263" y="4604941"/>
                <a:ext cx="509158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buAutoNum type="arabicParenR" startAt="4"/>
                </a:pPr>
                <a:r>
                  <a:rPr lang="en-US" sz="2000" dirty="0" smtClean="0"/>
                  <a:t>Plug (E1) into (E2) to obtain equation for 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I</a:t>
                </a:r>
              </a:p>
              <a:p>
                <a:pPr marL="457200" indent="-457200"/>
                <a:r>
                  <a:rPr lang="en-US" dirty="0" smtClean="0"/>
                  <a:t> 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27−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−3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𝐼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−1.5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−4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𝐼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+5</m:t>
                    </m:r>
                    <m:r>
                      <a:rPr lang="en-US" sz="2000" b="0" i="1" smtClean="0">
                        <a:latin typeface="Cambria Math"/>
                      </a:rPr>
                      <m:t>𝐼</m:t>
                    </m:r>
                    <m:r>
                      <a:rPr lang="en-US" sz="2000" b="0" i="1" smtClean="0">
                        <a:latin typeface="Cambria Math"/>
                      </a:rPr>
                      <m:t>−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−4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𝐼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=0</m:t>
                    </m:r>
                  </m:oMath>
                </a14:m>
                <a:endParaRPr lang="en-US" sz="2000" u="sng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263" y="4604941"/>
                <a:ext cx="5091587" cy="707886"/>
              </a:xfrm>
              <a:prstGeom prst="rect">
                <a:avLst/>
              </a:prstGeom>
              <a:blipFill rotWithShape="1">
                <a:blip r:embed="rId4"/>
                <a:stretch>
                  <a:fillRect l="-1198" t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714682" y="5718313"/>
                <a:ext cx="278634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7200" indent="-457200"/>
                <a:r>
                  <a:rPr lang="en-US" dirty="0" smtClean="0">
                    <a:sym typeface="Symbol"/>
                  </a:rPr>
                  <a:t>  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18I=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  <a:cs typeface="Times New Roman" pitchFamily="18" charset="0"/>
                        <a:sym typeface="Symbol"/>
                      </a:rPr>
                      <m:t> −</m:t>
                    </m:r>
                    <m:r>
                      <a:rPr lang="en-US" sz="2000" b="0" i="0" dirty="0" smtClean="0">
                        <a:latin typeface="Cambria Math"/>
                        <a:cs typeface="Times New Roman" pitchFamily="18" charset="0"/>
                        <a:sym typeface="Symbol"/>
                      </a:rPr>
                      <m:t>27</m:t>
                    </m:r>
                  </m:oMath>
                </a14:m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,  I=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  <a:cs typeface="Times New Roman" pitchFamily="18" charset="0"/>
                        <a:sym typeface="Symbol"/>
                      </a:rPr>
                      <m:t>−</m:t>
                    </m:r>
                  </m:oMath>
                </a14:m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 1.5A</a:t>
                </a:r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682" y="5718313"/>
                <a:ext cx="2786340" cy="400110"/>
              </a:xfrm>
              <a:prstGeom prst="rect">
                <a:avLst/>
              </a:prstGeom>
              <a:blipFill rotWithShape="1">
                <a:blip r:embed="rId5"/>
                <a:stretch>
                  <a:fillRect l="-1751" t="-7576" r="-1751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/>
          <p:cNvSpPr txBox="1"/>
          <p:nvPr/>
        </p:nvSpPr>
        <p:spPr>
          <a:xfrm>
            <a:off x="8645145" y="0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L4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86167" y="5318203"/>
                <a:ext cx="239719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Same equation for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𝐼</m:t>
                    </m:r>
                  </m:oMath>
                </a14:m>
                <a:r>
                  <a:rPr lang="en-US" sz="2000" dirty="0" smtClean="0"/>
                  <a:t>: </a:t>
                </a:r>
                <a:endParaRPr lang="en-US" sz="20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167" y="5318203"/>
                <a:ext cx="2397195" cy="400110"/>
              </a:xfrm>
              <a:prstGeom prst="rect">
                <a:avLst/>
              </a:prstGeom>
              <a:blipFill rotWithShape="1">
                <a:blip r:embed="rId6"/>
                <a:stretch>
                  <a:fillRect l="-2799" t="-7576" r="-1527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/>
              <p:cNvSpPr txBox="1"/>
              <p:nvPr/>
            </p:nvSpPr>
            <p:spPr>
              <a:xfrm>
                <a:off x="3293697" y="1114255"/>
                <a:ext cx="121526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latin typeface="Cambria Math"/>
                        </a:rPr>
                        <m:t>−  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 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1" name="TextBox 1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3697" y="1114255"/>
                <a:ext cx="1215269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/>
              <p:cNvSpPr txBox="1"/>
              <p:nvPr/>
            </p:nvSpPr>
            <p:spPr>
              <a:xfrm>
                <a:off x="1016070" y="3354149"/>
                <a:ext cx="116512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−  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 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2" name="TextBox 1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70" y="3354149"/>
                <a:ext cx="1165127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137"/>
              <p:cNvSpPr txBox="1"/>
              <p:nvPr/>
            </p:nvSpPr>
            <p:spPr>
              <a:xfrm>
                <a:off x="5398684" y="1314660"/>
                <a:ext cx="126880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000" b="0" i="1" smtClean="0">
                          <a:latin typeface="Cambria Math"/>
                        </a:rPr>
                        <m:t>3</m:t>
                      </m:r>
                      <m:r>
                        <a:rPr lang="en-US" sz="2000" b="0" i="1" smtClean="0">
                          <a:latin typeface="Cambria Math"/>
                        </a:rPr>
                        <m:t>𝐼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8" name="TextBox 1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8684" y="1314660"/>
                <a:ext cx="1268809" cy="4001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/>
              <p:cNvSpPr txBox="1"/>
              <p:nvPr/>
            </p:nvSpPr>
            <p:spPr>
              <a:xfrm>
                <a:off x="6031608" y="1690749"/>
                <a:ext cx="49096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5</m:t>
                      </m:r>
                      <m:r>
                        <a:rPr lang="en-US" sz="2000" b="0" i="1" smtClean="0">
                          <a:latin typeface="Cambria Math"/>
                        </a:rPr>
                        <m:t>𝐼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0" name="TextBox 1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1608" y="1690749"/>
                <a:ext cx="490967" cy="4001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9" name="Group 148"/>
          <p:cNvGrpSpPr/>
          <p:nvPr/>
        </p:nvGrpSpPr>
        <p:grpSpPr>
          <a:xfrm>
            <a:off x="215105" y="522993"/>
            <a:ext cx="4573257" cy="3251058"/>
            <a:chOff x="215105" y="522993"/>
            <a:chExt cx="4573257" cy="3251058"/>
          </a:xfrm>
        </p:grpSpPr>
        <p:sp>
          <p:nvSpPr>
            <p:cNvPr id="100" name="Rounded Rectangle 99"/>
            <p:cNvSpPr/>
            <p:nvPr/>
          </p:nvSpPr>
          <p:spPr>
            <a:xfrm>
              <a:off x="3124662" y="1190485"/>
              <a:ext cx="1326575" cy="1808612"/>
            </a:xfrm>
            <a:prstGeom prst="roundRect">
              <a:avLst/>
            </a:prstGeom>
            <a:noFill/>
            <a:ln w="9525">
              <a:solidFill>
                <a:srgbClr val="FF0000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1" name="Group 100"/>
            <p:cNvGrpSpPr/>
            <p:nvPr/>
          </p:nvGrpSpPr>
          <p:grpSpPr>
            <a:xfrm>
              <a:off x="660862" y="523764"/>
              <a:ext cx="4127500" cy="3250287"/>
              <a:chOff x="419100" y="5727700"/>
              <a:chExt cx="4127500" cy="3250287"/>
            </a:xfrm>
          </p:grpSpPr>
          <p:sp>
            <p:nvSpPr>
              <p:cNvPr id="102" name="Rectangle 22"/>
              <p:cNvSpPr>
                <a:spLocks noChangeArrowheads="1"/>
              </p:cNvSpPr>
              <p:nvPr/>
            </p:nvSpPr>
            <p:spPr bwMode="auto">
              <a:xfrm>
                <a:off x="571500" y="6172200"/>
                <a:ext cx="3975100" cy="2311400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 dirty="0"/>
              </a:p>
            </p:txBody>
          </p:sp>
          <p:grpSp>
            <p:nvGrpSpPr>
              <p:cNvPr id="103" name="Group 20"/>
              <p:cNvGrpSpPr>
                <a:grpSpLocks/>
              </p:cNvGrpSpPr>
              <p:nvPr/>
            </p:nvGrpSpPr>
            <p:grpSpPr bwMode="auto">
              <a:xfrm>
                <a:off x="966066" y="8324850"/>
                <a:ext cx="901700" cy="317500"/>
                <a:chOff x="2324966" y="4248150"/>
                <a:chExt cx="901700" cy="317500"/>
              </a:xfrm>
            </p:grpSpPr>
            <p:sp>
              <p:nvSpPr>
                <p:cNvPr id="117" name="Rectangle 19"/>
                <p:cNvSpPr>
                  <a:spLocks noChangeArrowheads="1"/>
                </p:cNvSpPr>
                <p:nvPr/>
              </p:nvSpPr>
              <p:spPr bwMode="auto">
                <a:xfrm>
                  <a:off x="2469238" y="4260850"/>
                  <a:ext cx="613156" cy="292100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08063"/>
                  <a:endParaRPr lang="en-US"/>
                </a:p>
              </p:txBody>
            </p:sp>
            <p:sp>
              <p:nvSpPr>
                <p:cNvPr id="118" name="Freeform 117"/>
                <p:cNvSpPr/>
                <p:nvPr/>
              </p:nvSpPr>
              <p:spPr bwMode="auto">
                <a:xfrm>
                  <a:off x="2324966" y="4248150"/>
                  <a:ext cx="901700" cy="317500"/>
                </a:xfrm>
                <a:custGeom>
                  <a:avLst/>
                  <a:gdLst>
                    <a:gd name="connsiteX0" fmla="*/ 0 w 4102100"/>
                    <a:gd name="connsiteY0" fmla="*/ 304800 h 622300"/>
                    <a:gd name="connsiteX1" fmla="*/ 673100 w 4102100"/>
                    <a:gd name="connsiteY1" fmla="*/ 304800 h 622300"/>
                    <a:gd name="connsiteX2" fmla="*/ 889000 w 4102100"/>
                    <a:gd name="connsiteY2" fmla="*/ 12700 h 622300"/>
                    <a:gd name="connsiteX3" fmla="*/ 1066800 w 4102100"/>
                    <a:gd name="connsiteY3" fmla="*/ 609600 h 622300"/>
                    <a:gd name="connsiteX4" fmla="*/ 1473200 w 4102100"/>
                    <a:gd name="connsiteY4" fmla="*/ 0 h 622300"/>
                    <a:gd name="connsiteX5" fmla="*/ 1727200 w 4102100"/>
                    <a:gd name="connsiteY5" fmla="*/ 596900 h 622300"/>
                    <a:gd name="connsiteX6" fmla="*/ 2082800 w 4102100"/>
                    <a:gd name="connsiteY6" fmla="*/ 25400 h 622300"/>
                    <a:gd name="connsiteX7" fmla="*/ 2438400 w 4102100"/>
                    <a:gd name="connsiteY7" fmla="*/ 596900 h 622300"/>
                    <a:gd name="connsiteX8" fmla="*/ 2806700 w 4102100"/>
                    <a:gd name="connsiteY8" fmla="*/ 0 h 622300"/>
                    <a:gd name="connsiteX9" fmla="*/ 3136900 w 4102100"/>
                    <a:gd name="connsiteY9" fmla="*/ 622300 h 622300"/>
                    <a:gd name="connsiteX10" fmla="*/ 3365500 w 4102100"/>
                    <a:gd name="connsiteY10" fmla="*/ 279400 h 622300"/>
                    <a:gd name="connsiteX11" fmla="*/ 4102100 w 4102100"/>
                    <a:gd name="connsiteY11" fmla="*/ 292100 h 622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102100" h="622300">
                      <a:moveTo>
                        <a:pt x="0" y="304800"/>
                      </a:moveTo>
                      <a:lnTo>
                        <a:pt x="673100" y="304800"/>
                      </a:lnTo>
                      <a:lnTo>
                        <a:pt x="889000" y="12700"/>
                      </a:lnTo>
                      <a:lnTo>
                        <a:pt x="1066800" y="609600"/>
                      </a:lnTo>
                      <a:lnTo>
                        <a:pt x="1473200" y="0"/>
                      </a:lnTo>
                      <a:lnTo>
                        <a:pt x="1727200" y="596900"/>
                      </a:lnTo>
                      <a:lnTo>
                        <a:pt x="2082800" y="25400"/>
                      </a:lnTo>
                      <a:lnTo>
                        <a:pt x="2438400" y="596900"/>
                      </a:lnTo>
                      <a:lnTo>
                        <a:pt x="2806700" y="0"/>
                      </a:lnTo>
                      <a:lnTo>
                        <a:pt x="3136900" y="622300"/>
                      </a:lnTo>
                      <a:lnTo>
                        <a:pt x="3365500" y="279400"/>
                      </a:lnTo>
                      <a:lnTo>
                        <a:pt x="4102100" y="292100"/>
                      </a:lnTo>
                    </a:path>
                  </a:pathLst>
                </a:cu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 defTabSz="1008063">
                    <a:defRPr/>
                  </a:pPr>
                  <a:endParaRPr lang="en-US"/>
                </a:p>
              </p:txBody>
            </p:sp>
          </p:grpSp>
          <p:sp>
            <p:nvSpPr>
              <p:cNvPr id="104" name="Oval 25"/>
              <p:cNvSpPr>
                <a:spLocks noChangeArrowheads="1"/>
              </p:cNvSpPr>
              <p:nvPr/>
            </p:nvSpPr>
            <p:spPr bwMode="auto">
              <a:xfrm>
                <a:off x="939800" y="5912366"/>
                <a:ext cx="558800" cy="5715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grpSp>
            <p:nvGrpSpPr>
              <p:cNvPr id="105" name="Group 29"/>
              <p:cNvGrpSpPr>
                <a:grpSpLocks/>
              </p:cNvGrpSpPr>
              <p:nvPr/>
            </p:nvGrpSpPr>
            <p:grpSpPr bwMode="auto">
              <a:xfrm>
                <a:off x="3314700" y="6032500"/>
                <a:ext cx="901700" cy="317500"/>
                <a:chOff x="2565400" y="4241800"/>
                <a:chExt cx="901700" cy="317500"/>
              </a:xfrm>
            </p:grpSpPr>
            <p:sp>
              <p:nvSpPr>
                <p:cNvPr id="115" name="Rectangle 30"/>
                <p:cNvSpPr>
                  <a:spLocks noChangeArrowheads="1"/>
                </p:cNvSpPr>
                <p:nvPr/>
              </p:nvSpPr>
              <p:spPr bwMode="auto">
                <a:xfrm>
                  <a:off x="2705100" y="4254500"/>
                  <a:ext cx="613156" cy="292100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08063"/>
                  <a:endParaRPr lang="en-US"/>
                </a:p>
              </p:txBody>
            </p:sp>
            <p:sp>
              <p:nvSpPr>
                <p:cNvPr id="116" name="Freeform 115"/>
                <p:cNvSpPr/>
                <p:nvPr/>
              </p:nvSpPr>
              <p:spPr bwMode="auto">
                <a:xfrm>
                  <a:off x="2565400" y="4241800"/>
                  <a:ext cx="901700" cy="317500"/>
                </a:xfrm>
                <a:custGeom>
                  <a:avLst/>
                  <a:gdLst>
                    <a:gd name="connsiteX0" fmla="*/ 0 w 4102100"/>
                    <a:gd name="connsiteY0" fmla="*/ 304800 h 622300"/>
                    <a:gd name="connsiteX1" fmla="*/ 673100 w 4102100"/>
                    <a:gd name="connsiteY1" fmla="*/ 304800 h 622300"/>
                    <a:gd name="connsiteX2" fmla="*/ 889000 w 4102100"/>
                    <a:gd name="connsiteY2" fmla="*/ 12700 h 622300"/>
                    <a:gd name="connsiteX3" fmla="*/ 1066800 w 4102100"/>
                    <a:gd name="connsiteY3" fmla="*/ 609600 h 622300"/>
                    <a:gd name="connsiteX4" fmla="*/ 1473200 w 4102100"/>
                    <a:gd name="connsiteY4" fmla="*/ 0 h 622300"/>
                    <a:gd name="connsiteX5" fmla="*/ 1727200 w 4102100"/>
                    <a:gd name="connsiteY5" fmla="*/ 596900 h 622300"/>
                    <a:gd name="connsiteX6" fmla="*/ 2082800 w 4102100"/>
                    <a:gd name="connsiteY6" fmla="*/ 25400 h 622300"/>
                    <a:gd name="connsiteX7" fmla="*/ 2438400 w 4102100"/>
                    <a:gd name="connsiteY7" fmla="*/ 596900 h 622300"/>
                    <a:gd name="connsiteX8" fmla="*/ 2806700 w 4102100"/>
                    <a:gd name="connsiteY8" fmla="*/ 0 h 622300"/>
                    <a:gd name="connsiteX9" fmla="*/ 3136900 w 4102100"/>
                    <a:gd name="connsiteY9" fmla="*/ 622300 h 622300"/>
                    <a:gd name="connsiteX10" fmla="*/ 3365500 w 4102100"/>
                    <a:gd name="connsiteY10" fmla="*/ 279400 h 622300"/>
                    <a:gd name="connsiteX11" fmla="*/ 4102100 w 4102100"/>
                    <a:gd name="connsiteY11" fmla="*/ 292100 h 622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102100" h="622300">
                      <a:moveTo>
                        <a:pt x="0" y="304800"/>
                      </a:moveTo>
                      <a:lnTo>
                        <a:pt x="673100" y="304800"/>
                      </a:lnTo>
                      <a:lnTo>
                        <a:pt x="889000" y="12700"/>
                      </a:lnTo>
                      <a:lnTo>
                        <a:pt x="1066800" y="609600"/>
                      </a:lnTo>
                      <a:lnTo>
                        <a:pt x="1473200" y="0"/>
                      </a:lnTo>
                      <a:lnTo>
                        <a:pt x="1727200" y="596900"/>
                      </a:lnTo>
                      <a:lnTo>
                        <a:pt x="2082800" y="25400"/>
                      </a:lnTo>
                      <a:lnTo>
                        <a:pt x="2438400" y="596900"/>
                      </a:lnTo>
                      <a:lnTo>
                        <a:pt x="2806700" y="0"/>
                      </a:lnTo>
                      <a:lnTo>
                        <a:pt x="3136900" y="622300"/>
                      </a:lnTo>
                      <a:lnTo>
                        <a:pt x="3365500" y="279400"/>
                      </a:lnTo>
                      <a:lnTo>
                        <a:pt x="4102100" y="292100"/>
                      </a:lnTo>
                    </a:path>
                  </a:pathLst>
                </a:cu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 defTabSz="1008063">
                    <a:defRPr/>
                  </a:pPr>
                  <a:endParaRPr lang="en-US"/>
                </a:p>
              </p:txBody>
            </p:sp>
          </p:grpSp>
          <p:cxnSp>
            <p:nvCxnSpPr>
              <p:cNvPr id="106" name="Straight Arrow Connector 41"/>
              <p:cNvCxnSpPr>
                <a:cxnSpLocks noChangeShapeType="1"/>
              </p:cNvCxnSpPr>
              <p:nvPr/>
            </p:nvCxnSpPr>
            <p:spPr bwMode="auto">
              <a:xfrm>
                <a:off x="2641600" y="6184900"/>
                <a:ext cx="647700" cy="0"/>
              </a:xfrm>
              <a:prstGeom prst="straightConnector1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grpSp>
            <p:nvGrpSpPr>
              <p:cNvPr id="107" name="Group 29"/>
              <p:cNvGrpSpPr>
                <a:grpSpLocks/>
              </p:cNvGrpSpPr>
              <p:nvPr/>
            </p:nvGrpSpPr>
            <p:grpSpPr bwMode="auto">
              <a:xfrm rot="16200000">
                <a:off x="127000" y="7010401"/>
                <a:ext cx="901700" cy="317500"/>
                <a:chOff x="2705099" y="266700"/>
                <a:chExt cx="901700" cy="317500"/>
              </a:xfrm>
            </p:grpSpPr>
            <p:sp>
              <p:nvSpPr>
                <p:cNvPr id="113" name="Rectangle 30"/>
                <p:cNvSpPr>
                  <a:spLocks noChangeArrowheads="1"/>
                </p:cNvSpPr>
                <p:nvPr/>
              </p:nvSpPr>
              <p:spPr bwMode="auto">
                <a:xfrm>
                  <a:off x="2849371" y="266700"/>
                  <a:ext cx="613156" cy="292100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08063"/>
                  <a:endParaRPr lang="en-US"/>
                </a:p>
              </p:txBody>
            </p:sp>
            <p:sp>
              <p:nvSpPr>
                <p:cNvPr id="114" name="Freeform 113"/>
                <p:cNvSpPr/>
                <p:nvPr/>
              </p:nvSpPr>
              <p:spPr bwMode="auto">
                <a:xfrm>
                  <a:off x="2705099" y="266700"/>
                  <a:ext cx="901700" cy="317500"/>
                </a:xfrm>
                <a:custGeom>
                  <a:avLst/>
                  <a:gdLst>
                    <a:gd name="connsiteX0" fmla="*/ 0 w 4102100"/>
                    <a:gd name="connsiteY0" fmla="*/ 304800 h 622300"/>
                    <a:gd name="connsiteX1" fmla="*/ 673100 w 4102100"/>
                    <a:gd name="connsiteY1" fmla="*/ 304800 h 622300"/>
                    <a:gd name="connsiteX2" fmla="*/ 889000 w 4102100"/>
                    <a:gd name="connsiteY2" fmla="*/ 12700 h 622300"/>
                    <a:gd name="connsiteX3" fmla="*/ 1066800 w 4102100"/>
                    <a:gd name="connsiteY3" fmla="*/ 609600 h 622300"/>
                    <a:gd name="connsiteX4" fmla="*/ 1473200 w 4102100"/>
                    <a:gd name="connsiteY4" fmla="*/ 0 h 622300"/>
                    <a:gd name="connsiteX5" fmla="*/ 1727200 w 4102100"/>
                    <a:gd name="connsiteY5" fmla="*/ 596900 h 622300"/>
                    <a:gd name="connsiteX6" fmla="*/ 2082800 w 4102100"/>
                    <a:gd name="connsiteY6" fmla="*/ 25400 h 622300"/>
                    <a:gd name="connsiteX7" fmla="*/ 2438400 w 4102100"/>
                    <a:gd name="connsiteY7" fmla="*/ 596900 h 622300"/>
                    <a:gd name="connsiteX8" fmla="*/ 2806700 w 4102100"/>
                    <a:gd name="connsiteY8" fmla="*/ 0 h 622300"/>
                    <a:gd name="connsiteX9" fmla="*/ 3136900 w 4102100"/>
                    <a:gd name="connsiteY9" fmla="*/ 622300 h 622300"/>
                    <a:gd name="connsiteX10" fmla="*/ 3365500 w 4102100"/>
                    <a:gd name="connsiteY10" fmla="*/ 279400 h 622300"/>
                    <a:gd name="connsiteX11" fmla="*/ 4102100 w 4102100"/>
                    <a:gd name="connsiteY11" fmla="*/ 292100 h 622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102100" h="622300">
                      <a:moveTo>
                        <a:pt x="0" y="304800"/>
                      </a:moveTo>
                      <a:lnTo>
                        <a:pt x="673100" y="304800"/>
                      </a:lnTo>
                      <a:lnTo>
                        <a:pt x="889000" y="12700"/>
                      </a:lnTo>
                      <a:lnTo>
                        <a:pt x="1066800" y="609600"/>
                      </a:lnTo>
                      <a:lnTo>
                        <a:pt x="1473200" y="0"/>
                      </a:lnTo>
                      <a:lnTo>
                        <a:pt x="1727200" y="596900"/>
                      </a:lnTo>
                      <a:lnTo>
                        <a:pt x="2082800" y="25400"/>
                      </a:lnTo>
                      <a:lnTo>
                        <a:pt x="2438400" y="596900"/>
                      </a:lnTo>
                      <a:lnTo>
                        <a:pt x="2806700" y="0"/>
                      </a:lnTo>
                      <a:lnTo>
                        <a:pt x="3136900" y="622300"/>
                      </a:lnTo>
                      <a:lnTo>
                        <a:pt x="3365500" y="279400"/>
                      </a:lnTo>
                      <a:lnTo>
                        <a:pt x="4102100" y="292100"/>
                      </a:lnTo>
                    </a:path>
                  </a:pathLst>
                </a:cu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 defTabSz="1008063">
                    <a:defRPr/>
                  </a:pPr>
                  <a:endParaRPr lang="en-US"/>
                </a:p>
              </p:txBody>
            </p:sp>
          </p:grpSp>
          <p:sp>
            <p:nvSpPr>
              <p:cNvPr id="108" name="TextBox 107"/>
              <p:cNvSpPr txBox="1"/>
              <p:nvPr/>
            </p:nvSpPr>
            <p:spPr>
              <a:xfrm>
                <a:off x="2882900" y="5727700"/>
                <a:ext cx="2616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I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9" name="Oval 108"/>
              <p:cNvSpPr/>
              <p:nvPr/>
            </p:nvSpPr>
            <p:spPr bwMode="auto">
              <a:xfrm>
                <a:off x="2362200" y="6134100"/>
                <a:ext cx="127000" cy="10160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080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10" name="Oval 109"/>
              <p:cNvSpPr/>
              <p:nvPr/>
            </p:nvSpPr>
            <p:spPr bwMode="auto">
              <a:xfrm>
                <a:off x="2362200" y="8432800"/>
                <a:ext cx="165100" cy="12700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080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2387600" y="5803900"/>
                <a:ext cx="30970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2336800" y="8547100"/>
                <a:ext cx="32573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</p:grpSp>
        <p:grpSp>
          <p:nvGrpSpPr>
            <p:cNvPr id="119" name="Group 118"/>
            <p:cNvGrpSpPr/>
            <p:nvPr/>
          </p:nvGrpSpPr>
          <p:grpSpPr>
            <a:xfrm>
              <a:off x="3386272" y="3012964"/>
              <a:ext cx="685800" cy="533400"/>
              <a:chOff x="2590800" y="2667000"/>
              <a:chExt cx="685800" cy="533400"/>
            </a:xfrm>
          </p:grpSpPr>
          <p:sp>
            <p:nvSpPr>
              <p:cNvPr id="120" name="Diamond 119"/>
              <p:cNvSpPr/>
              <p:nvPr/>
            </p:nvSpPr>
            <p:spPr>
              <a:xfrm>
                <a:off x="2590800" y="2667000"/>
                <a:ext cx="685800" cy="533400"/>
              </a:xfrm>
              <a:prstGeom prst="diamond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TextBox 18"/>
              <p:cNvSpPr txBox="1">
                <a:spLocks noChangeArrowheads="1"/>
              </p:cNvSpPr>
              <p:nvPr/>
            </p:nvSpPr>
            <p:spPr bwMode="auto">
              <a:xfrm>
                <a:off x="2667000" y="2743200"/>
                <a:ext cx="569387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/>
                  <a:t>+ </a:t>
                </a:r>
                <a:r>
                  <a:rPr lang="en-US" sz="2000" dirty="0" smtClean="0"/>
                  <a:t> </a:t>
                </a:r>
                <a:r>
                  <a:rPr lang="en-US" sz="2000" dirty="0" smtClean="0">
                    <a:latin typeface="Symbol" pitchFamily="18" charset="2"/>
                  </a:rPr>
                  <a:t>-</a:t>
                </a:r>
                <a:endParaRPr lang="en-US" sz="2000" dirty="0">
                  <a:latin typeface="Symbol" pitchFamily="18" charset="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2" name="TextBox 121"/>
                <p:cNvSpPr txBox="1"/>
                <p:nvPr/>
              </p:nvSpPr>
              <p:spPr>
                <a:xfrm>
                  <a:off x="215105" y="1514715"/>
                  <a:ext cx="467692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</m:oMath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2" name="TextBox 1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5105" y="1514715"/>
                  <a:ext cx="467692" cy="923330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" name="TextBox 122"/>
                <p:cNvSpPr txBox="1"/>
                <p:nvPr/>
              </p:nvSpPr>
              <p:spPr>
                <a:xfrm>
                  <a:off x="1397228" y="2764282"/>
                  <a:ext cx="52290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/>
                          </a:rPr>
                          <m:t>5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Ω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3" name="TextBox 1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7228" y="2764282"/>
                  <a:ext cx="522900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4" name="TextBox 123"/>
                <p:cNvSpPr txBox="1"/>
                <p:nvPr/>
              </p:nvSpPr>
              <p:spPr>
                <a:xfrm>
                  <a:off x="3804983" y="2828298"/>
                  <a:ext cx="77226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</a:rPr>
                          <m:t>.5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4" name="TextBox 1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04983" y="2828298"/>
                  <a:ext cx="772263" cy="36933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TextBox 124"/>
                <p:cNvSpPr txBox="1"/>
                <p:nvPr/>
              </p:nvSpPr>
              <p:spPr>
                <a:xfrm>
                  <a:off x="952962" y="1791714"/>
                  <a:ext cx="52290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Ω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5" name="TextBox 1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2962" y="1791714"/>
                  <a:ext cx="522900" cy="369332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TextBox 125"/>
                <p:cNvSpPr txBox="1"/>
                <p:nvPr/>
              </p:nvSpPr>
              <p:spPr>
                <a:xfrm>
                  <a:off x="1132659" y="812242"/>
                  <a:ext cx="6864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0" smtClean="0">
                            <a:latin typeface="Cambria Math"/>
                          </a:rPr>
                          <m:t> −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6" name="TextBox 1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2659" y="812242"/>
                  <a:ext cx="686406" cy="369332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TextBox 126"/>
                <p:cNvSpPr txBox="1"/>
                <p:nvPr/>
              </p:nvSpPr>
              <p:spPr>
                <a:xfrm>
                  <a:off x="3724801" y="522993"/>
                  <a:ext cx="52290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Ω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7" name="TextBox 1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24801" y="522993"/>
                  <a:ext cx="522900" cy="369332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TextBox 127"/>
                <p:cNvSpPr txBox="1"/>
                <p:nvPr/>
              </p:nvSpPr>
              <p:spPr>
                <a:xfrm>
                  <a:off x="2340812" y="961661"/>
                  <a:ext cx="691399" cy="23391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</m:oMath>
                    </m:oMathPara>
                  </a14:m>
                  <a:endParaRPr lang="en-US" b="0" dirty="0" smtClean="0"/>
                </a:p>
                <a:p>
                  <a:r>
                    <a:rPr lang="en-US" b="0" dirty="0" smtClean="0"/>
                    <a:t/>
                  </a:r>
                  <a:br>
                    <a:rPr lang="en-US" b="0" dirty="0" smtClean="0"/>
                  </a:br>
                  <a:endParaRPr lang="en-US" b="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𝑎𝑏</m:t>
                            </m:r>
                          </m:sub>
                        </m:sSub>
                      </m:oMath>
                    </m:oMathPara>
                  </a14:m>
                  <a:r>
                    <a:rPr lang="en-US" b="0" dirty="0" smtClean="0"/>
                    <a:t/>
                  </a:r>
                  <a:br>
                    <a:rPr lang="en-US" b="0" dirty="0" smtClean="0"/>
                  </a:br>
                  <a:endParaRPr lang="en-US" b="0" dirty="0" smtClean="0"/>
                </a:p>
                <a:p>
                  <a:endParaRPr lang="en-US" b="0" dirty="0" smtClean="0"/>
                </a:p>
                <a:p>
                  <a:pPr/>
                  <a:r>
                    <a:rPr lang="en-US" b="0" dirty="0" smtClean="0"/>
                    <a:t/>
                  </a:r>
                  <a:br>
                    <a:rPr lang="en-US" b="0" dirty="0" smtClean="0"/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8" name="TextBox 1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40812" y="961661"/>
                  <a:ext cx="691399" cy="2339102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9" name="Rounded Rectangle 128"/>
            <p:cNvSpPr/>
            <p:nvPr/>
          </p:nvSpPr>
          <p:spPr>
            <a:xfrm>
              <a:off x="965344" y="1220992"/>
              <a:ext cx="1453556" cy="1829832"/>
            </a:xfrm>
            <a:prstGeom prst="roundRect">
              <a:avLst/>
            </a:prstGeom>
            <a:noFill/>
            <a:ln w="9525">
              <a:solidFill>
                <a:srgbClr val="FF0000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3" name="Straight Arrow Connector 132"/>
            <p:cNvCxnSpPr/>
            <p:nvPr/>
          </p:nvCxnSpPr>
          <p:spPr bwMode="auto">
            <a:xfrm flipH="1" flipV="1">
              <a:off x="2109528" y="3296320"/>
              <a:ext cx="469666" cy="4443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34" name="TextBox 133"/>
            <p:cNvSpPr txBox="1"/>
            <p:nvPr/>
          </p:nvSpPr>
          <p:spPr>
            <a:xfrm>
              <a:off x="2266201" y="3289219"/>
              <a:ext cx="2696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endParaRPr lang="en-US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5" name="Straight Arrow Connector 134"/>
            <p:cNvCxnSpPr/>
            <p:nvPr/>
          </p:nvCxnSpPr>
          <p:spPr>
            <a:xfrm flipV="1">
              <a:off x="806912" y="2438045"/>
              <a:ext cx="19071" cy="483202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TextBox 135"/>
            <p:cNvSpPr txBox="1"/>
            <p:nvPr/>
          </p:nvSpPr>
          <p:spPr>
            <a:xfrm>
              <a:off x="494148" y="2436418"/>
              <a:ext cx="2696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endParaRPr lang="en-US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7" name="TextBox 136"/>
                <p:cNvSpPr txBox="1"/>
                <p:nvPr/>
              </p:nvSpPr>
              <p:spPr>
                <a:xfrm>
                  <a:off x="1597315" y="524125"/>
                  <a:ext cx="64562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27</m:t>
                        </m:r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7" name="TextBox 1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7315" y="524125"/>
                  <a:ext cx="645626" cy="369332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/>
              <p:cNvSpPr txBox="1"/>
              <p:nvPr/>
            </p:nvSpPr>
            <p:spPr>
              <a:xfrm>
                <a:off x="5398684" y="1694681"/>
                <a:ext cx="76258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9" name="TextBox 1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8684" y="1694681"/>
                <a:ext cx="762580" cy="400110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/>
              <p:cNvSpPr txBox="1"/>
              <p:nvPr/>
            </p:nvSpPr>
            <p:spPr>
              <a:xfrm>
                <a:off x="5398683" y="2048154"/>
                <a:ext cx="76258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2" name="TextBox 1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8683" y="2048154"/>
                <a:ext cx="762580" cy="400110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xtBox 142"/>
              <p:cNvSpPr txBox="1"/>
              <p:nvPr/>
            </p:nvSpPr>
            <p:spPr>
              <a:xfrm>
                <a:off x="5984032" y="2048088"/>
                <a:ext cx="68332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000" b="0" i="1" smtClean="0">
                          <a:latin typeface="Cambria Math"/>
                        </a:rPr>
                        <m:t>4</m:t>
                      </m:r>
                      <m:r>
                        <a:rPr lang="en-US" sz="2000" b="0" i="1" smtClean="0">
                          <a:latin typeface="Cambria Math"/>
                        </a:rPr>
                        <m:t>𝐼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3" name="TextBox 1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4032" y="2048088"/>
                <a:ext cx="683328" cy="400110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4" name="Right Brace 143"/>
          <p:cNvSpPr/>
          <p:nvPr/>
        </p:nvSpPr>
        <p:spPr>
          <a:xfrm>
            <a:off x="6837464" y="1451189"/>
            <a:ext cx="344346" cy="863599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TextBox 144"/>
          <p:cNvSpPr txBox="1"/>
          <p:nvPr/>
        </p:nvSpPr>
        <p:spPr>
          <a:xfrm>
            <a:off x="7285330" y="1698322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(E1)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154512" y="3373941"/>
                <a:ext cx="18315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For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𝑎𝑏</m:t>
                        </m:r>
                      </m:sub>
                    </m:sSub>
                  </m:oMath>
                </a14:m>
                <a:r>
                  <a:rPr lang="en-US" dirty="0" smtClean="0"/>
                  <a:t>,  use KVL</a:t>
                </a:r>
                <a:endParaRPr 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4512" y="3373941"/>
                <a:ext cx="1831592" cy="369332"/>
              </a:xfrm>
              <a:prstGeom prst="rect">
                <a:avLst/>
              </a:prstGeom>
              <a:blipFill rotWithShape="1">
                <a:blip r:embed="rId22"/>
                <a:stretch>
                  <a:fillRect l="-3000" t="-8197" r="-2333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115818" y="3817278"/>
                <a:ext cx="2494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−1.5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𝑎𝑏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818" y="3817278"/>
                <a:ext cx="2494850" cy="369332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6103276" y="4278836"/>
                <a:ext cx="20908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𝑎𝑏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=−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−1.5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3276" y="4278836"/>
                <a:ext cx="2090892" cy="369332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TextBox 145"/>
              <p:cNvSpPr txBox="1"/>
              <p:nvPr/>
            </p:nvSpPr>
            <p:spPr>
              <a:xfrm>
                <a:off x="6189677" y="4648168"/>
                <a:ext cx="191808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=−3</m:t>
                      </m:r>
                      <m:r>
                        <a:rPr lang="en-US" b="0" i="1" smtClean="0">
                          <a:latin typeface="Cambria Math"/>
                        </a:rPr>
                        <m:t>𝐼</m:t>
                      </m:r>
                      <m:r>
                        <a:rPr lang="en-US" b="0" i="1" smtClean="0">
                          <a:latin typeface="Cambria Math"/>
                        </a:rPr>
                        <m:t>=4.5</m:t>
                      </m:r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=−4</m:t>
                      </m:r>
                      <m:r>
                        <a:rPr lang="en-US" b="0" i="1" smtClean="0">
                          <a:latin typeface="Cambria Math"/>
                        </a:rPr>
                        <m:t>𝐼</m:t>
                      </m:r>
                      <m:r>
                        <a:rPr lang="en-US" b="0" i="1" smtClean="0">
                          <a:latin typeface="Cambria Math"/>
                        </a:rPr>
                        <m:t>=6</m:t>
                      </m:r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146" name="TextBox 1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9677" y="4648168"/>
                <a:ext cx="1918089" cy="646331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TextBox 146"/>
              <p:cNvSpPr txBox="1"/>
              <p:nvPr/>
            </p:nvSpPr>
            <p:spPr>
              <a:xfrm>
                <a:off x="6136774" y="5253709"/>
                <a:ext cx="237141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𝑎𝑏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=−4.5−1.5×6</m:t>
                      </m:r>
                    </m:oMath>
                  </m:oMathPara>
                </a14:m>
                <a:r>
                  <a:rPr lang="en-US" b="0" i="1" dirty="0" smtClean="0">
                    <a:latin typeface="Cambria Math"/>
                  </a:rPr>
                  <a:t/>
                </a:r>
                <a:br>
                  <a:rPr lang="en-US" b="0" i="1" dirty="0" smtClean="0">
                    <a:latin typeface="Cambria Math"/>
                  </a:rPr>
                </a:br>
                <a:r>
                  <a:rPr lang="en-US" b="0" i="1" dirty="0" smtClean="0">
                    <a:latin typeface="Cambria Math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=−13.5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7" name="TextBox 1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6774" y="5253709"/>
                <a:ext cx="2371418" cy="646331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630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2" grpId="0"/>
      <p:bldP spid="44" grpId="0" build="p" bldLvl="2"/>
      <p:bldP spid="45" grpId="0" build="p" bldLvl="2"/>
      <p:bldP spid="47" grpId="0"/>
      <p:bldP spid="54" grpId="0"/>
      <p:bldP spid="131" grpId="0"/>
      <p:bldP spid="132" grpId="0"/>
      <p:bldP spid="138" grpId="0"/>
      <p:bldP spid="140" grpId="0"/>
      <p:bldP spid="139" grpId="0"/>
      <p:bldP spid="142" grpId="0"/>
      <p:bldP spid="143" grpId="0"/>
      <p:bldP spid="144" grpId="0" animBg="1"/>
      <p:bldP spid="145" grpId="0"/>
      <p:bldP spid="39" grpId="0"/>
      <p:bldP spid="40" grpId="0"/>
      <p:bldP spid="41" grpId="0"/>
      <p:bldP spid="146" grpId="0"/>
      <p:bldP spid="14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400" y="457200"/>
            <a:ext cx="5998950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Key point:   Find a key variable so that you can express</a:t>
            </a:r>
            <a:br>
              <a:rPr lang="en-US" sz="2000" dirty="0" smtClean="0"/>
            </a:br>
            <a:r>
              <a:rPr lang="en-US" sz="2000" dirty="0" smtClean="0"/>
              <a:t>other variables in terms of it. Then you can use KVL, or </a:t>
            </a:r>
            <a:br>
              <a:rPr lang="en-US" sz="2000" dirty="0" smtClean="0"/>
            </a:br>
            <a:r>
              <a:rPr lang="en-US" sz="2000" dirty="0" smtClean="0"/>
              <a:t>KCL and ohms Law, to make an equation for it. For the </a:t>
            </a:r>
            <a:br>
              <a:rPr lang="en-US" sz="2000" dirty="0" smtClean="0"/>
            </a:br>
            <a:r>
              <a:rPr lang="en-US" sz="2000" dirty="0" smtClean="0"/>
              <a:t>previous circuit,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/>
              <a:t> is the key variable. 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66700" y="1955800"/>
            <a:ext cx="63368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Example:  Find </a:t>
            </a:r>
            <a:r>
              <a:rPr lang="en-US" sz="2000" dirty="0" err="1" smtClean="0"/>
              <a:t>v</a:t>
            </a:r>
            <a:r>
              <a:rPr lang="en-US" sz="2000" baseline="-25000" dirty="0" err="1" smtClean="0"/>
              <a:t>x</a:t>
            </a:r>
            <a:r>
              <a:rPr lang="en-US" sz="2000" dirty="0" smtClean="0"/>
              <a:t> and the power supplied by the 3A source.</a:t>
            </a:r>
            <a:br>
              <a:rPr lang="en-US" sz="2000" dirty="0" smtClean="0"/>
            </a:br>
            <a:endParaRPr lang="en-US" sz="2000" dirty="0"/>
          </a:p>
        </p:txBody>
      </p:sp>
      <p:grpSp>
        <p:nvGrpSpPr>
          <p:cNvPr id="4" name="Group 3"/>
          <p:cNvGrpSpPr/>
          <p:nvPr/>
        </p:nvGrpSpPr>
        <p:grpSpPr>
          <a:xfrm>
            <a:off x="137319" y="2588760"/>
            <a:ext cx="4279106" cy="2319784"/>
            <a:chOff x="137319" y="2582410"/>
            <a:chExt cx="4279106" cy="2319784"/>
          </a:xfrm>
        </p:grpSpPr>
        <p:sp>
          <p:nvSpPr>
            <p:cNvPr id="5" name="Rectangle 4"/>
            <p:cNvSpPr/>
            <p:nvPr/>
          </p:nvSpPr>
          <p:spPr bwMode="auto">
            <a:xfrm>
              <a:off x="431800" y="2781300"/>
              <a:ext cx="3390900" cy="1981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6" name="Group 20"/>
            <p:cNvGrpSpPr>
              <a:grpSpLocks/>
            </p:cNvGrpSpPr>
            <p:nvPr/>
          </p:nvGrpSpPr>
          <p:grpSpPr bwMode="auto">
            <a:xfrm>
              <a:off x="2480469" y="2654301"/>
              <a:ext cx="901700" cy="268732"/>
              <a:chOff x="2546350" y="4226681"/>
              <a:chExt cx="901700" cy="319919"/>
            </a:xfrm>
          </p:grpSpPr>
          <p:sp>
            <p:nvSpPr>
              <p:cNvPr id="28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29" name="Freeform 28"/>
              <p:cNvSpPr/>
              <p:nvPr/>
            </p:nvSpPr>
            <p:spPr bwMode="auto">
              <a:xfrm>
                <a:off x="2546350" y="4226681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7" name="Group 20"/>
            <p:cNvGrpSpPr>
              <a:grpSpLocks/>
            </p:cNvGrpSpPr>
            <p:nvPr/>
          </p:nvGrpSpPr>
          <p:grpSpPr bwMode="auto">
            <a:xfrm>
              <a:off x="546100" y="2582410"/>
              <a:ext cx="901700" cy="344935"/>
              <a:chOff x="2565400" y="4141108"/>
              <a:chExt cx="901700" cy="410638"/>
            </a:xfrm>
          </p:grpSpPr>
          <p:sp>
            <p:nvSpPr>
              <p:cNvPr id="26" name="Rectangle 19"/>
              <p:cNvSpPr>
                <a:spLocks noChangeArrowheads="1"/>
              </p:cNvSpPr>
              <p:nvPr/>
            </p:nvSpPr>
            <p:spPr bwMode="auto">
              <a:xfrm>
                <a:off x="2705100" y="4141108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27" name="Freeform 26"/>
              <p:cNvSpPr/>
              <p:nvPr/>
            </p:nvSpPr>
            <p:spPr bwMode="auto">
              <a:xfrm>
                <a:off x="2565400" y="4234246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8" name="Group 20"/>
            <p:cNvGrpSpPr>
              <a:grpSpLocks/>
            </p:cNvGrpSpPr>
            <p:nvPr/>
          </p:nvGrpSpPr>
          <p:grpSpPr bwMode="auto">
            <a:xfrm>
              <a:off x="2578100" y="4627109"/>
              <a:ext cx="901700" cy="275085"/>
              <a:chOff x="2578100" y="4216702"/>
              <a:chExt cx="901700" cy="327483"/>
            </a:xfrm>
          </p:grpSpPr>
          <p:sp>
            <p:nvSpPr>
              <p:cNvPr id="24" name="Rectangle 19"/>
              <p:cNvSpPr>
                <a:spLocks noChangeArrowheads="1"/>
              </p:cNvSpPr>
              <p:nvPr/>
            </p:nvSpPr>
            <p:spPr bwMode="auto">
              <a:xfrm>
                <a:off x="2711450" y="4216702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25" name="Freeform 24"/>
              <p:cNvSpPr/>
              <p:nvPr/>
            </p:nvSpPr>
            <p:spPr bwMode="auto">
              <a:xfrm>
                <a:off x="2578100" y="4226685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9" name="Group 20"/>
            <p:cNvGrpSpPr>
              <a:grpSpLocks/>
            </p:cNvGrpSpPr>
            <p:nvPr/>
          </p:nvGrpSpPr>
          <p:grpSpPr bwMode="auto">
            <a:xfrm rot="16200000">
              <a:off x="3378200" y="3556000"/>
              <a:ext cx="901700" cy="266700"/>
              <a:chOff x="2565400" y="4241800"/>
              <a:chExt cx="901700" cy="317500"/>
            </a:xfrm>
          </p:grpSpPr>
          <p:sp>
            <p:nvSpPr>
              <p:cNvPr id="22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23" name="Freeform 22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cxnSp>
          <p:nvCxnSpPr>
            <p:cNvPr id="10" name="Straight Connector 9"/>
            <p:cNvCxnSpPr/>
            <p:nvPr/>
          </p:nvCxnSpPr>
          <p:spPr bwMode="auto">
            <a:xfrm>
              <a:off x="1981200" y="2794000"/>
              <a:ext cx="12700" cy="19431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" name="Oval 10"/>
            <p:cNvSpPr/>
            <p:nvPr/>
          </p:nvSpPr>
          <p:spPr bwMode="auto">
            <a:xfrm>
              <a:off x="1739900" y="3467100"/>
              <a:ext cx="444500" cy="4699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" name="Diamond 11"/>
            <p:cNvSpPr/>
            <p:nvPr/>
          </p:nvSpPr>
          <p:spPr bwMode="auto">
            <a:xfrm>
              <a:off x="137319" y="3352800"/>
              <a:ext cx="609600" cy="546100"/>
            </a:xfrm>
            <a:prstGeom prst="diamond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3" name="Straight Arrow Connector 12"/>
            <p:cNvCxnSpPr>
              <a:stCxn id="11" idx="4"/>
            </p:cNvCxnSpPr>
            <p:nvPr/>
          </p:nvCxnSpPr>
          <p:spPr bwMode="auto">
            <a:xfrm flipV="1">
              <a:off x="1962150" y="3581400"/>
              <a:ext cx="6350" cy="3556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4" name="Straight Arrow Connector 13"/>
            <p:cNvCxnSpPr/>
            <p:nvPr/>
          </p:nvCxnSpPr>
          <p:spPr bwMode="auto">
            <a:xfrm>
              <a:off x="444500" y="3479800"/>
              <a:ext cx="0" cy="2921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5" name="TextBox 14"/>
            <p:cNvSpPr txBox="1"/>
            <p:nvPr/>
          </p:nvSpPr>
          <p:spPr>
            <a:xfrm>
              <a:off x="698500" y="2870200"/>
              <a:ext cx="4780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4</a:t>
              </a:r>
              <a:r>
                <a:rPr lang="en-US" sz="1800" dirty="0" smtClean="0">
                  <a:sym typeface="Symbol"/>
                </a:rPr>
                <a:t></a:t>
              </a:r>
              <a:endParaRPr lang="en-US" sz="18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743200" y="4241800"/>
              <a:ext cx="4780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3</a:t>
              </a:r>
              <a:r>
                <a:rPr lang="en-US" sz="1800" dirty="0" smtClean="0">
                  <a:sym typeface="Symbol"/>
                </a:rPr>
                <a:t></a:t>
              </a:r>
              <a:endParaRPr lang="en-US" sz="18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276600" y="3530600"/>
              <a:ext cx="4780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4</a:t>
              </a:r>
              <a:r>
                <a:rPr lang="en-US" sz="1800" dirty="0" smtClean="0">
                  <a:sym typeface="Symbol"/>
                </a:rPr>
                <a:t></a:t>
              </a:r>
              <a:endParaRPr lang="en-US" sz="18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679700" y="2959100"/>
              <a:ext cx="4780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2</a:t>
              </a:r>
              <a:r>
                <a:rPr lang="en-US" sz="1800" dirty="0" smtClean="0">
                  <a:sym typeface="Symbol"/>
                </a:rPr>
                <a:t></a:t>
              </a:r>
              <a:endParaRPr lang="en-US" sz="18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95300" y="3708400"/>
              <a:ext cx="8258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0.5v</a:t>
              </a:r>
              <a:r>
                <a:rPr lang="en-US" sz="2400" baseline="-25000" dirty="0" smtClean="0"/>
                <a:t>x</a:t>
              </a:r>
              <a:endParaRPr lang="en-US" sz="24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133600" y="3568700"/>
              <a:ext cx="4780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3</a:t>
              </a:r>
              <a:r>
                <a:rPr lang="en-US" sz="1800" dirty="0" smtClean="0">
                  <a:sym typeface="Symbol"/>
                </a:rPr>
                <a:t>A</a:t>
              </a:r>
              <a:endParaRPr lang="en-US" sz="1800" dirty="0"/>
            </a:p>
          </p:txBody>
        </p:sp>
        <p:graphicFrame>
          <p:nvGraphicFramePr>
            <p:cNvPr id="21" name="Object 18"/>
            <p:cNvGraphicFramePr>
              <a:graphicFrameLocks noChangeAspect="1"/>
            </p:cNvGraphicFramePr>
            <p:nvPr/>
          </p:nvGraphicFramePr>
          <p:xfrm>
            <a:off x="4013200" y="3213100"/>
            <a:ext cx="403225" cy="1184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19" name="Equation" r:id="rId3" imgW="177480" imgH="571320" progId="Equation.DSMT4">
                    <p:embed/>
                  </p:oleObj>
                </mc:Choice>
                <mc:Fallback>
                  <p:oleObj name="Equation" r:id="rId3" imgW="177480" imgH="571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13200" y="3213100"/>
                          <a:ext cx="403225" cy="1184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" name="TextBox 29"/>
          <p:cNvSpPr txBox="1"/>
          <p:nvPr/>
        </p:nvSpPr>
        <p:spPr>
          <a:xfrm>
            <a:off x="4775576" y="2978680"/>
            <a:ext cx="348448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Main idea:  </a:t>
            </a:r>
          </a:p>
          <a:p>
            <a:r>
              <a:rPr lang="en-US" sz="2000" dirty="0" smtClean="0"/>
              <a:t>Express branch currents</a:t>
            </a:r>
            <a:br>
              <a:rPr lang="en-US" sz="2000" dirty="0" smtClean="0"/>
            </a:br>
            <a:r>
              <a:rPr lang="en-US" sz="2000" dirty="0" smtClean="0"/>
              <a:t>in terms of </a:t>
            </a:r>
            <a:r>
              <a:rPr lang="en-US" sz="2000" dirty="0" err="1" smtClean="0"/>
              <a:t>v</a:t>
            </a:r>
            <a:r>
              <a:rPr lang="en-US" sz="2000" baseline="-25000" dirty="0" err="1" smtClean="0"/>
              <a:t>x</a:t>
            </a:r>
            <a:r>
              <a:rPr lang="en-US" sz="2000" dirty="0" smtClean="0"/>
              <a:t>. </a:t>
            </a:r>
          </a:p>
          <a:p>
            <a:r>
              <a:rPr lang="en-US" sz="2000" dirty="0" smtClean="0"/>
              <a:t>Then use KCL at node a to form </a:t>
            </a:r>
            <a:br>
              <a:rPr lang="en-US" sz="2000" dirty="0" smtClean="0"/>
            </a:br>
            <a:r>
              <a:rPr lang="en-US" sz="2000" dirty="0" smtClean="0"/>
              <a:t>an equation for </a:t>
            </a:r>
            <a:r>
              <a:rPr lang="en-US" sz="2000" dirty="0" err="1" smtClean="0"/>
              <a:t>v</a:t>
            </a:r>
            <a:r>
              <a:rPr lang="en-US" sz="2000" baseline="-25000" dirty="0" err="1" smtClean="0"/>
              <a:t>x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8534400" y="39565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L4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1936750" y="2692401"/>
            <a:ext cx="101600" cy="1143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063646" y="2378699"/>
            <a:ext cx="308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1334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0" grpId="0" build="p" bldLvl="2"/>
      <p:bldP spid="32" grpId="0" animBg="1"/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87801" y="3101776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3</a:t>
            </a:r>
            <a:r>
              <a:rPr lang="en-US" sz="1800" dirty="0" smtClean="0">
                <a:sym typeface="Symbol"/>
              </a:rPr>
              <a:t></a:t>
            </a:r>
            <a:endParaRPr lang="en-US" sz="1800" dirty="0"/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1566278" y="1059704"/>
            <a:ext cx="3683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" name="Straight Arrow Connector 4"/>
          <p:cNvCxnSpPr/>
          <p:nvPr/>
        </p:nvCxnSpPr>
        <p:spPr bwMode="auto">
          <a:xfrm>
            <a:off x="2451118" y="1062769"/>
            <a:ext cx="302419" cy="1632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724136" y="2488234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B050"/>
                </a:solidFill>
              </a:rPr>
              <a:t>I</a:t>
            </a:r>
            <a:r>
              <a:rPr lang="en-US" sz="1800" baseline="-25000" dirty="0" smtClean="0">
                <a:solidFill>
                  <a:srgbClr val="00B050"/>
                </a:solidFill>
              </a:rPr>
              <a:t>1</a:t>
            </a:r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41263" y="647172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I</a:t>
            </a:r>
            <a:r>
              <a:rPr lang="en-US" sz="1800" baseline="-25000" dirty="0" smtClean="0">
                <a:solidFill>
                  <a:srgbClr val="FF0000"/>
                </a:solidFill>
              </a:rPr>
              <a:t>2</a:t>
            </a:r>
            <a:endParaRPr lang="en-US" sz="1800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632854" y="2353790"/>
            <a:ext cx="25400" cy="3429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1653044" y="646297"/>
            <a:ext cx="320922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B050"/>
                </a:solidFill>
              </a:rPr>
              <a:t>I</a:t>
            </a:r>
            <a:r>
              <a:rPr lang="en-US" sz="1800" baseline="-25000" dirty="0" smtClean="0">
                <a:solidFill>
                  <a:srgbClr val="00B050"/>
                </a:solidFill>
              </a:rPr>
              <a:t>1</a:t>
            </a:r>
            <a:endParaRPr lang="en-US" sz="1800" dirty="0">
              <a:solidFill>
                <a:srgbClr val="00B05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4026821" y="2381380"/>
            <a:ext cx="13267" cy="381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2513084" y="2589397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I</a:t>
            </a:r>
            <a:r>
              <a:rPr lang="en-US" sz="1800" baseline="-25000" dirty="0" smtClean="0">
                <a:solidFill>
                  <a:srgbClr val="FF0000"/>
                </a:solidFill>
              </a:rPr>
              <a:t>2</a:t>
            </a:r>
            <a:endParaRPr lang="en-US" sz="18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 flipV="1">
            <a:off x="2519653" y="3039090"/>
            <a:ext cx="353219" cy="1451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4058116" y="2432618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I</a:t>
            </a:r>
            <a:r>
              <a:rPr lang="en-US" sz="1800" baseline="-25000" dirty="0" smtClean="0">
                <a:solidFill>
                  <a:srgbClr val="FF0000"/>
                </a:solidFill>
              </a:rPr>
              <a:t>2</a:t>
            </a:r>
            <a:endParaRPr lang="en-US" sz="1800" dirty="0">
              <a:solidFill>
                <a:srgbClr val="FF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40755" y="561338"/>
            <a:ext cx="4279106" cy="2605535"/>
            <a:chOff x="165100" y="5054600"/>
            <a:chExt cx="4279106" cy="2605535"/>
          </a:xfrm>
        </p:grpSpPr>
        <p:sp>
          <p:nvSpPr>
            <p:cNvPr id="15" name="Rectangle 14"/>
            <p:cNvSpPr/>
            <p:nvPr/>
          </p:nvSpPr>
          <p:spPr bwMode="auto">
            <a:xfrm>
              <a:off x="459581" y="5537200"/>
              <a:ext cx="3390900" cy="1981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16" name="Group 20"/>
            <p:cNvGrpSpPr>
              <a:grpSpLocks/>
            </p:cNvGrpSpPr>
            <p:nvPr/>
          </p:nvGrpSpPr>
          <p:grpSpPr bwMode="auto">
            <a:xfrm>
              <a:off x="2546350" y="5410204"/>
              <a:ext cx="901700" cy="266700"/>
              <a:chOff x="2584450" y="4226686"/>
              <a:chExt cx="901700" cy="317500"/>
            </a:xfrm>
          </p:grpSpPr>
          <p:sp>
            <p:nvSpPr>
              <p:cNvPr id="40" name="Rectangle 19"/>
              <p:cNvSpPr>
                <a:spLocks noChangeArrowheads="1"/>
              </p:cNvSpPr>
              <p:nvPr/>
            </p:nvSpPr>
            <p:spPr bwMode="auto">
              <a:xfrm>
                <a:off x="2705100" y="4231821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41" name="Freeform 40"/>
              <p:cNvSpPr/>
              <p:nvPr/>
            </p:nvSpPr>
            <p:spPr bwMode="auto">
              <a:xfrm>
                <a:off x="2584450" y="4226686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17" name="Group 20"/>
            <p:cNvGrpSpPr>
              <a:grpSpLocks/>
            </p:cNvGrpSpPr>
            <p:nvPr/>
          </p:nvGrpSpPr>
          <p:grpSpPr bwMode="auto">
            <a:xfrm>
              <a:off x="586581" y="5395466"/>
              <a:ext cx="901700" cy="281430"/>
              <a:chOff x="2578100" y="4209143"/>
              <a:chExt cx="901700" cy="335036"/>
            </a:xfrm>
          </p:grpSpPr>
          <p:sp>
            <p:nvSpPr>
              <p:cNvPr id="38" name="Rectangle 19"/>
              <p:cNvSpPr>
                <a:spLocks noChangeArrowheads="1"/>
              </p:cNvSpPr>
              <p:nvPr/>
            </p:nvSpPr>
            <p:spPr bwMode="auto">
              <a:xfrm>
                <a:off x="2730500" y="4209143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39" name="Freeform 38"/>
              <p:cNvSpPr/>
              <p:nvPr/>
            </p:nvSpPr>
            <p:spPr bwMode="auto">
              <a:xfrm>
                <a:off x="2578100" y="4226679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18" name="Group 20"/>
            <p:cNvGrpSpPr>
              <a:grpSpLocks/>
            </p:cNvGrpSpPr>
            <p:nvPr/>
          </p:nvGrpSpPr>
          <p:grpSpPr bwMode="auto">
            <a:xfrm>
              <a:off x="2593181" y="7391402"/>
              <a:ext cx="901700" cy="268733"/>
              <a:chOff x="2565400" y="4226680"/>
              <a:chExt cx="901700" cy="319920"/>
            </a:xfrm>
          </p:grpSpPr>
          <p:sp>
            <p:nvSpPr>
              <p:cNvPr id="36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37" name="Freeform 36"/>
              <p:cNvSpPr/>
              <p:nvPr/>
            </p:nvSpPr>
            <p:spPr bwMode="auto">
              <a:xfrm>
                <a:off x="2565400" y="422668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19" name="Group 20"/>
            <p:cNvGrpSpPr>
              <a:grpSpLocks/>
            </p:cNvGrpSpPr>
            <p:nvPr/>
          </p:nvGrpSpPr>
          <p:grpSpPr bwMode="auto">
            <a:xfrm rot="16200000">
              <a:off x="3405981" y="6311900"/>
              <a:ext cx="901700" cy="266700"/>
              <a:chOff x="2565400" y="4241800"/>
              <a:chExt cx="901700" cy="317500"/>
            </a:xfrm>
          </p:grpSpPr>
          <p:sp>
            <p:nvSpPr>
              <p:cNvPr id="34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35" name="Freeform 34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cxnSp>
          <p:nvCxnSpPr>
            <p:cNvPr id="20" name="Straight Connector 19"/>
            <p:cNvCxnSpPr/>
            <p:nvPr/>
          </p:nvCxnSpPr>
          <p:spPr bwMode="auto">
            <a:xfrm>
              <a:off x="2008981" y="5549900"/>
              <a:ext cx="12700" cy="19431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" name="Oval 20"/>
            <p:cNvSpPr/>
            <p:nvPr/>
          </p:nvSpPr>
          <p:spPr bwMode="auto">
            <a:xfrm>
              <a:off x="1767681" y="6223000"/>
              <a:ext cx="444500" cy="4699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2" name="Diamond 21"/>
            <p:cNvSpPr/>
            <p:nvPr/>
          </p:nvSpPr>
          <p:spPr bwMode="auto">
            <a:xfrm>
              <a:off x="165100" y="6108700"/>
              <a:ext cx="609600" cy="546100"/>
            </a:xfrm>
            <a:prstGeom prst="diamond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3" name="Straight Arrow Connector 22"/>
            <p:cNvCxnSpPr>
              <a:stCxn id="21" idx="4"/>
            </p:cNvCxnSpPr>
            <p:nvPr/>
          </p:nvCxnSpPr>
          <p:spPr bwMode="auto">
            <a:xfrm flipV="1">
              <a:off x="1989931" y="6337300"/>
              <a:ext cx="6350" cy="3556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4" name="Straight Arrow Connector 23"/>
            <p:cNvCxnSpPr/>
            <p:nvPr/>
          </p:nvCxnSpPr>
          <p:spPr bwMode="auto">
            <a:xfrm>
              <a:off x="472281" y="6235700"/>
              <a:ext cx="0" cy="2921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5" name="TextBox 24"/>
            <p:cNvSpPr txBox="1"/>
            <p:nvPr/>
          </p:nvSpPr>
          <p:spPr>
            <a:xfrm>
              <a:off x="827881" y="5054600"/>
              <a:ext cx="4780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4</a:t>
              </a:r>
              <a:r>
                <a:rPr lang="en-US" sz="1800" dirty="0" smtClean="0">
                  <a:sym typeface="Symbol"/>
                </a:rPr>
                <a:t></a:t>
              </a:r>
              <a:endParaRPr lang="en-US" sz="18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304381" y="6286500"/>
              <a:ext cx="4780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4</a:t>
              </a:r>
              <a:r>
                <a:rPr lang="en-US" sz="1800" dirty="0" smtClean="0">
                  <a:sym typeface="Symbol"/>
                </a:rPr>
                <a:t></a:t>
              </a:r>
              <a:endParaRPr lang="en-US" sz="18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707481" y="5715000"/>
              <a:ext cx="4780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2</a:t>
              </a:r>
              <a:r>
                <a:rPr lang="en-US" sz="1800" dirty="0" smtClean="0">
                  <a:sym typeface="Symbol"/>
                </a:rPr>
                <a:t></a:t>
              </a:r>
              <a:endParaRPr lang="en-US" sz="18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23081" y="6464300"/>
              <a:ext cx="8258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0.5v</a:t>
              </a:r>
              <a:r>
                <a:rPr lang="en-US" sz="2400" baseline="-25000" dirty="0" smtClean="0"/>
                <a:t>x</a:t>
              </a:r>
              <a:endParaRPr lang="en-US" sz="24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161381" y="6324600"/>
              <a:ext cx="4780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3</a:t>
              </a:r>
              <a:r>
                <a:rPr lang="en-US" sz="1800" dirty="0" smtClean="0">
                  <a:sym typeface="Symbol"/>
                </a:rPr>
                <a:t>A</a:t>
              </a:r>
              <a:endParaRPr lang="en-US" sz="1800" dirty="0"/>
            </a:p>
          </p:txBody>
        </p:sp>
        <p:graphicFrame>
          <p:nvGraphicFramePr>
            <p:cNvPr id="30" name="Object 18"/>
            <p:cNvGraphicFramePr>
              <a:graphicFrameLocks noChangeAspect="1"/>
            </p:cNvGraphicFramePr>
            <p:nvPr/>
          </p:nvGraphicFramePr>
          <p:xfrm>
            <a:off x="4040981" y="5969000"/>
            <a:ext cx="403225" cy="1184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690" name="Equation" r:id="rId3" imgW="177480" imgH="571320" progId="Equation.DSMT4">
                    <p:embed/>
                  </p:oleObj>
                </mc:Choice>
                <mc:Fallback>
                  <p:oleObj name="Equation" r:id="rId3" imgW="177480" imgH="571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40981" y="5969000"/>
                          <a:ext cx="403225" cy="1184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" name="Oval 30"/>
            <p:cNvSpPr/>
            <p:nvPr/>
          </p:nvSpPr>
          <p:spPr bwMode="auto">
            <a:xfrm>
              <a:off x="1970881" y="5486400"/>
              <a:ext cx="101600" cy="1143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920081" y="5130800"/>
              <a:ext cx="30970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graphicFrame>
          <p:nvGraphicFramePr>
            <p:cNvPr id="33" name="Object 18"/>
            <p:cNvGraphicFramePr>
              <a:graphicFrameLocks noChangeAspect="1"/>
            </p:cNvGraphicFramePr>
            <p:nvPr/>
          </p:nvGraphicFramePr>
          <p:xfrm>
            <a:off x="1376363" y="5994400"/>
            <a:ext cx="547687" cy="1184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691" name="Equation" r:id="rId5" imgW="241200" imgH="571320" progId="Equation.DSMT4">
                    <p:embed/>
                  </p:oleObj>
                </mc:Choice>
                <mc:Fallback>
                  <p:oleObj name="Equation" r:id="rId5" imgW="241200" imgH="571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76363" y="5994400"/>
                          <a:ext cx="547687" cy="1184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2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0879638"/>
              </p:ext>
            </p:extLst>
          </p:nvPr>
        </p:nvGraphicFramePr>
        <p:xfrm>
          <a:off x="2796783" y="526302"/>
          <a:ext cx="141605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92" name="Equation" r:id="rId7" imgW="622080" imgH="215640" progId="Equation.DSMT4">
                  <p:embed/>
                </p:oleObj>
              </mc:Choice>
              <mc:Fallback>
                <p:oleObj name="Equation" r:id="rId7" imgW="6220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6783" y="526302"/>
                        <a:ext cx="1416050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1430235"/>
              </p:ext>
            </p:extLst>
          </p:nvPr>
        </p:nvGraphicFramePr>
        <p:xfrm>
          <a:off x="2754960" y="2520204"/>
          <a:ext cx="1267481" cy="392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93" name="Equation" r:id="rId9" imgW="634680" imgH="215640" progId="Equation.DSMT4">
                  <p:embed/>
                </p:oleObj>
              </mc:Choice>
              <mc:Fallback>
                <p:oleObj name="Equation" r:id="rId9" imgW="6346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4960" y="2520204"/>
                        <a:ext cx="1267481" cy="3927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5390624" y="366227"/>
            <a:ext cx="26058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Solution: 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Assign current I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and I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04987" y="3890434"/>
                <a:ext cx="5042727" cy="25545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To find power supplied by 3A, </a:t>
                </a:r>
              </a:p>
              <a:p>
                <a:r>
                  <a:rPr lang="en-US" sz="2000" dirty="0" smtClean="0"/>
                  <a:t>assign v</a:t>
                </a:r>
                <a:r>
                  <a:rPr lang="en-US" sz="2000" baseline="-25000" dirty="0" smtClean="0"/>
                  <a:t>3A</a:t>
                </a:r>
                <a:r>
                  <a:rPr lang="en-US" sz="2000" dirty="0" smtClean="0"/>
                  <a:t>.   By KVL, </a:t>
                </a:r>
              </a:p>
              <a:p>
                <a:r>
                  <a:rPr lang="en-US" sz="2000" dirty="0" smtClean="0"/>
                  <a:t>v</a:t>
                </a:r>
                <a:r>
                  <a:rPr lang="en-US" sz="2000" baseline="-25000" dirty="0" smtClean="0"/>
                  <a:t>3A</a:t>
                </a:r>
                <a:r>
                  <a:rPr lang="en-US" sz="2000" dirty="0" smtClean="0"/>
                  <a:t>=v</a:t>
                </a:r>
                <a:r>
                  <a:rPr lang="en-US" sz="2000" baseline="-25000" dirty="0" smtClean="0"/>
                  <a:t>1</a:t>
                </a:r>
                <a:r>
                  <a:rPr lang="en-US" sz="2000" dirty="0" smtClean="0"/>
                  <a:t>+v</a:t>
                </a:r>
                <a:r>
                  <a:rPr lang="en-US" sz="2000" baseline="-25000" dirty="0" smtClean="0"/>
                  <a:t>x</a:t>
                </a:r>
                <a:r>
                  <a:rPr lang="en-US" sz="2000" dirty="0" smtClean="0"/>
                  <a:t>+v</a:t>
                </a:r>
                <a:r>
                  <a:rPr lang="en-US" sz="2000" baseline="-25000" dirty="0" smtClean="0"/>
                  <a:t>2 </a:t>
                </a:r>
                <a:r>
                  <a:rPr lang="en-US" sz="2000" dirty="0" smtClean="0"/>
                  <a:t>= 2I</a:t>
                </a:r>
                <a:r>
                  <a:rPr lang="en-US" sz="2000" baseline="-25000" dirty="0" smtClean="0"/>
                  <a:t>2</a:t>
                </a:r>
                <a:r>
                  <a:rPr lang="en-US" sz="2000" dirty="0" smtClean="0"/>
                  <a:t>+v</a:t>
                </a:r>
                <a:r>
                  <a:rPr lang="en-US" sz="2000" baseline="-25000" dirty="0" smtClean="0"/>
                  <a:t>x</a:t>
                </a:r>
                <a:r>
                  <a:rPr lang="en-US" sz="2000" dirty="0" smtClean="0"/>
                  <a:t>+3I</a:t>
                </a:r>
                <a:r>
                  <a:rPr lang="en-US" sz="2000" baseline="-25000" dirty="0" smtClean="0"/>
                  <a:t>2</a:t>
                </a:r>
              </a:p>
              <a:p>
                <a:r>
                  <a:rPr lang="en-US" sz="2000" baseline="-25000" dirty="0" smtClean="0"/>
                  <a:t>        </a:t>
                </a:r>
                <a:r>
                  <a:rPr lang="en-US" sz="2000" dirty="0" smtClean="0"/>
                  <a:t>=2+4+3=9V</a:t>
                </a:r>
              </a:p>
              <a:p>
                <a:r>
                  <a:rPr lang="en-US" sz="2000" dirty="0" smtClean="0"/>
                  <a:t>Thus, p</a:t>
                </a:r>
                <a:r>
                  <a:rPr lang="en-US" sz="2000" baseline="-25000" dirty="0" smtClean="0"/>
                  <a:t>3A</a:t>
                </a:r>
                <a:r>
                  <a:rPr lang="en-US" sz="2000" dirty="0" smtClean="0"/>
                  <a:t>=-9</a:t>
                </a:r>
                <a:r>
                  <a:rPr lang="en-US" sz="2000" dirty="0" smtClean="0">
                    <a:sym typeface="Symbol"/>
                  </a:rPr>
                  <a:t>3=-27W.  </a:t>
                </a:r>
              </a:p>
              <a:p>
                <a:r>
                  <a:rPr lang="en-US" sz="2000" dirty="0" smtClean="0">
                    <a:sym typeface="Symbol"/>
                  </a:rPr>
                  <a:t>Power supplied.</a:t>
                </a:r>
              </a:p>
              <a:p>
                <a:r>
                  <a:rPr lang="en-US" sz="2000" dirty="0" smtClean="0">
                    <a:sym typeface="Symbol"/>
                  </a:rPr>
                  <a:t>Question: Can you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sym typeface="Symbol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sym typeface="Symbol"/>
                          </a:rPr>
                          <m:t>3</m:t>
                        </m:r>
                        <m:r>
                          <a:rPr lang="en-US" sz="2000" b="0" i="1" smtClean="0">
                            <a:latin typeface="Cambria Math"/>
                            <a:sym typeface="Symbol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000" dirty="0" smtClean="0"/>
                  <a:t> from KVL along left</a:t>
                </a:r>
                <a:br>
                  <a:rPr lang="en-US" sz="2000" dirty="0" smtClean="0"/>
                </a:br>
                <a:r>
                  <a:rPr lang="en-US" sz="2000" dirty="0" smtClean="0"/>
                  <a:t>side loop? </a:t>
                </a:r>
                <a:endParaRPr lang="en-US" sz="20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987" y="3890434"/>
                <a:ext cx="5042727" cy="2554545"/>
              </a:xfrm>
              <a:prstGeom prst="rect">
                <a:avLst/>
              </a:prstGeom>
              <a:blipFill rotWithShape="1">
                <a:blip r:embed="rId11"/>
                <a:stretch>
                  <a:fillRect l="-1209" t="-1193" r="-484" b="-33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432813" y="1013840"/>
                <a:ext cx="3764492" cy="50167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By KCL, same I</a:t>
                </a:r>
                <a:r>
                  <a:rPr lang="en-US" sz="2000" baseline="-25000" dirty="0" smtClean="0"/>
                  <a:t>1</a:t>
                </a:r>
                <a:r>
                  <a:rPr lang="en-US" sz="2000" dirty="0" smtClean="0"/>
                  <a:t> flows</a:t>
                </a:r>
                <a:br>
                  <a:rPr lang="en-US" sz="2000" dirty="0" smtClean="0"/>
                </a:br>
                <a:r>
                  <a:rPr lang="en-US" sz="2000" dirty="0" smtClean="0"/>
                  <a:t>through upper 4</a:t>
                </a:r>
                <a:r>
                  <a:rPr lang="en-US" sz="2000" dirty="0" smtClean="0">
                    <a:sym typeface="Symbol"/>
                  </a:rPr>
                  <a:t> and </a:t>
                </a:r>
                <a:br>
                  <a:rPr lang="en-US" sz="2000" dirty="0" smtClean="0">
                    <a:sym typeface="Symbol"/>
                  </a:rPr>
                </a:br>
                <a:r>
                  <a:rPr lang="en-US" sz="2000" dirty="0" smtClean="0">
                    <a:sym typeface="Symbol"/>
                  </a:rPr>
                  <a:t>dependent current source.</a:t>
                </a:r>
              </a:p>
              <a:p>
                <a:r>
                  <a:rPr lang="en-US" sz="2000" dirty="0" smtClean="0">
                    <a:sym typeface="Symbol"/>
                  </a:rPr>
                  <a:t>How to express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sym typeface="Symbol"/>
                          </a:rPr>
                          <m:t>𝐼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sym typeface="Symbol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in terms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  <a:cs typeface="Arial" panose="020B0604020202020204" pitchFamily="34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cs typeface="Arial" panose="020B0604020202020204" pitchFamily="34" charset="0"/>
                            <a:sym typeface="Symbol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cs typeface="Arial" panose="020B0604020202020204" pitchFamily="34" charset="0"/>
                            <a:sym typeface="Symbol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?</a:t>
                </a:r>
              </a:p>
              <a:p>
                <a:r>
                  <a:rPr lang="en-US" sz="2000" dirty="0">
                    <a:sym typeface="Symbol"/>
                  </a:rPr>
                  <a:t> </a:t>
                </a:r>
                <a:r>
                  <a:rPr lang="en-US" sz="2000" dirty="0" smtClean="0">
                    <a:sym typeface="Symbol"/>
                  </a:rPr>
                  <a:t>    I</a:t>
                </a:r>
                <a:r>
                  <a:rPr lang="en-US" sz="2000" baseline="-25000" dirty="0" smtClean="0">
                    <a:sym typeface="Symbol"/>
                  </a:rPr>
                  <a:t>1</a:t>
                </a:r>
                <a:r>
                  <a:rPr lang="en-US" sz="2000" dirty="0" smtClean="0">
                    <a:sym typeface="Symbol"/>
                  </a:rPr>
                  <a:t>=0.5v</a:t>
                </a:r>
                <a:r>
                  <a:rPr lang="en-US" sz="2000" baseline="-25000" dirty="0" smtClean="0">
                    <a:sym typeface="Symbol"/>
                  </a:rPr>
                  <a:t>x</a:t>
                </a:r>
                <a:r>
                  <a:rPr lang="en-US" sz="2000" dirty="0" smtClean="0"/>
                  <a:t>       (E1).</a:t>
                </a:r>
              </a:p>
              <a:p>
                <a:r>
                  <a:rPr lang="en-US" sz="2000" dirty="0" smtClean="0"/>
                  <a:t>How to express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 smtClean="0"/>
                  <a:t> in terms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000" dirty="0" smtClean="0"/>
                  <a:t>?</a:t>
                </a:r>
              </a:p>
              <a:p>
                <a:r>
                  <a:rPr lang="en-US" sz="2000" dirty="0" smtClean="0"/>
                  <a:t>Also by KCL, same current</a:t>
                </a:r>
                <a:br>
                  <a:rPr lang="en-US" sz="2000" dirty="0" smtClean="0"/>
                </a:br>
                <a:r>
                  <a:rPr lang="en-US" sz="2000" dirty="0" smtClean="0"/>
                  <a:t>I</a:t>
                </a:r>
                <a:r>
                  <a:rPr lang="en-US" sz="2000" baseline="-25000" dirty="0" smtClean="0"/>
                  <a:t>2</a:t>
                </a:r>
                <a:r>
                  <a:rPr lang="en-US" sz="2000" dirty="0" smtClean="0"/>
                  <a:t> flows through the 3 </a:t>
                </a:r>
              </a:p>
              <a:p>
                <a:r>
                  <a:rPr lang="en-US" sz="2000" dirty="0" smtClean="0"/>
                  <a:t>resistors in the right loop. </a:t>
                </a:r>
              </a:p>
              <a:p>
                <a:r>
                  <a:rPr lang="en-US" sz="2000" dirty="0" smtClean="0"/>
                  <a:t>Thus by Ohm’s law, </a:t>
                </a:r>
              </a:p>
              <a:p>
                <a:r>
                  <a:rPr lang="en-US" sz="2000" dirty="0" smtClean="0"/>
                  <a:t>           I</a:t>
                </a:r>
                <a:r>
                  <a:rPr lang="en-US" sz="2000" baseline="-25000" dirty="0" smtClean="0"/>
                  <a:t>2</a:t>
                </a:r>
                <a:r>
                  <a:rPr lang="en-US" sz="2000" dirty="0" smtClean="0"/>
                  <a:t>=</a:t>
                </a:r>
                <a:r>
                  <a:rPr lang="en-US" sz="2000" dirty="0" err="1" smtClean="0"/>
                  <a:t>v</a:t>
                </a:r>
                <a:r>
                  <a:rPr lang="en-US" sz="2000" baseline="-25000" dirty="0" err="1" smtClean="0"/>
                  <a:t>x</a:t>
                </a:r>
                <a:r>
                  <a:rPr lang="en-US" sz="2000" dirty="0" smtClean="0"/>
                  <a:t>/4        (E2)</a:t>
                </a:r>
              </a:p>
              <a:p>
                <a:r>
                  <a:rPr lang="en-US" sz="2000" dirty="0" smtClean="0"/>
                  <a:t>Use KCL at node a,  I</a:t>
                </a:r>
                <a:r>
                  <a:rPr lang="en-US" sz="2000" baseline="-25000" dirty="0" smtClean="0"/>
                  <a:t>1</a:t>
                </a:r>
                <a:r>
                  <a:rPr lang="en-US" sz="2000" dirty="0" smtClean="0"/>
                  <a:t>+I</a:t>
                </a:r>
                <a:r>
                  <a:rPr lang="en-US" sz="2000" baseline="-25000" dirty="0" smtClean="0"/>
                  <a:t>2</a:t>
                </a:r>
                <a:r>
                  <a:rPr lang="en-US" sz="2000" dirty="0" smtClean="0"/>
                  <a:t>=3.</a:t>
                </a:r>
              </a:p>
              <a:p>
                <a:r>
                  <a:rPr lang="en-US" sz="2000" dirty="0" smtClean="0"/>
                  <a:t>Plug in (E1), (E2), to obtain</a:t>
                </a:r>
              </a:p>
              <a:p>
                <a:r>
                  <a:rPr lang="en-US" sz="2000" dirty="0" smtClean="0"/>
                  <a:t>0.5v</a:t>
                </a:r>
                <a:r>
                  <a:rPr lang="en-US" sz="2000" baseline="-25000" dirty="0" smtClean="0"/>
                  <a:t>x</a:t>
                </a:r>
                <a:r>
                  <a:rPr lang="en-US" sz="2000" dirty="0" smtClean="0"/>
                  <a:t>+v</a:t>
                </a:r>
                <a:r>
                  <a:rPr lang="en-US" sz="2000" baseline="-25000" dirty="0" smtClean="0"/>
                  <a:t>x</a:t>
                </a:r>
                <a:r>
                  <a:rPr lang="en-US" sz="2000" dirty="0" smtClean="0"/>
                  <a:t>/4=3, </a:t>
                </a:r>
                <a:r>
                  <a:rPr lang="en-US" sz="2000" dirty="0" smtClean="0">
                    <a:sym typeface="Symbol"/>
                  </a:rPr>
                  <a:t> </a:t>
                </a:r>
                <a:r>
                  <a:rPr lang="en-US" sz="2000" dirty="0" err="1" smtClean="0">
                    <a:sym typeface="Symbol"/>
                  </a:rPr>
                  <a:t>v</a:t>
                </a:r>
                <a:r>
                  <a:rPr lang="en-US" sz="2000" baseline="-25000" dirty="0" err="1" smtClean="0">
                    <a:sym typeface="Symbol"/>
                  </a:rPr>
                  <a:t>x</a:t>
                </a:r>
                <a:r>
                  <a:rPr lang="en-US" sz="2000" dirty="0" smtClean="0">
                    <a:sym typeface="Symbol"/>
                  </a:rPr>
                  <a:t>=4V</a:t>
                </a:r>
              </a:p>
              <a:p>
                <a:endParaRPr lang="en-US" sz="2000" dirty="0" smtClean="0">
                  <a:sym typeface="Symbol"/>
                </a:endParaRPr>
              </a:p>
              <a:p>
                <a:r>
                  <a:rPr lang="en-US" sz="2000" dirty="0" smtClean="0">
                    <a:sym typeface="Symbol"/>
                  </a:rPr>
                  <a:t>With </a:t>
                </a:r>
                <a:r>
                  <a:rPr lang="en-US" sz="2000" dirty="0" err="1" smtClean="0">
                    <a:sym typeface="Symbol"/>
                  </a:rPr>
                  <a:t>v</a:t>
                </a:r>
                <a:r>
                  <a:rPr lang="en-US" sz="2000" baseline="-25000" dirty="0" err="1" smtClean="0">
                    <a:sym typeface="Symbol"/>
                  </a:rPr>
                  <a:t>x</a:t>
                </a:r>
                <a:r>
                  <a:rPr lang="en-US" sz="2000" dirty="0" smtClean="0">
                    <a:sym typeface="Symbol"/>
                  </a:rPr>
                  <a:t>=4V, have I</a:t>
                </a:r>
                <a:r>
                  <a:rPr lang="en-US" sz="2000" baseline="-25000" dirty="0" smtClean="0">
                    <a:sym typeface="Symbol"/>
                  </a:rPr>
                  <a:t>2</a:t>
                </a:r>
                <a:r>
                  <a:rPr lang="en-US" sz="2000" dirty="0" smtClean="0">
                    <a:sym typeface="Symbol"/>
                  </a:rPr>
                  <a:t>=</a:t>
                </a:r>
                <a:r>
                  <a:rPr lang="en-US" sz="2000" dirty="0" err="1" smtClean="0">
                    <a:sym typeface="Symbol"/>
                  </a:rPr>
                  <a:t>v</a:t>
                </a:r>
                <a:r>
                  <a:rPr lang="en-US" sz="2000" baseline="-25000" dirty="0" err="1" smtClean="0">
                    <a:sym typeface="Symbol"/>
                  </a:rPr>
                  <a:t>x</a:t>
                </a:r>
                <a:r>
                  <a:rPr lang="en-US" sz="2000" dirty="0" smtClean="0">
                    <a:sym typeface="Symbol"/>
                  </a:rPr>
                  <a:t>/4=1A</a:t>
                </a:r>
                <a:r>
                  <a:rPr lang="en-US" sz="2000" dirty="0" smtClean="0"/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813" y="1013840"/>
                <a:ext cx="3764492" cy="5016758"/>
              </a:xfrm>
              <a:prstGeom prst="rect">
                <a:avLst/>
              </a:prstGeom>
              <a:blipFill rotWithShape="1">
                <a:blip r:embed="rId12"/>
                <a:stretch>
                  <a:fillRect l="-1618" t="-608" r="-809" b="-1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/>
          <p:cNvSpPr txBox="1"/>
          <p:nvPr/>
        </p:nvSpPr>
        <p:spPr>
          <a:xfrm>
            <a:off x="318439" y="3482658"/>
            <a:ext cx="36561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Q:  How many different currents?</a:t>
            </a:r>
            <a:endParaRPr lang="en-US" sz="2000" dirty="0"/>
          </a:p>
        </p:txBody>
      </p:sp>
      <p:sp>
        <p:nvSpPr>
          <p:cNvPr id="50" name="TextBox 49"/>
          <p:cNvSpPr txBox="1"/>
          <p:nvPr/>
        </p:nvSpPr>
        <p:spPr>
          <a:xfrm>
            <a:off x="8581734" y="126113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L4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1474136" y="6371387"/>
                <a:ext cx="2546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4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+0.5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=0?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136" y="6371387"/>
                <a:ext cx="2546082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Connector 51"/>
          <p:cNvCxnSpPr/>
          <p:nvPr/>
        </p:nvCxnSpPr>
        <p:spPr>
          <a:xfrm flipV="1">
            <a:off x="1653044" y="6444979"/>
            <a:ext cx="1970661" cy="2957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750428" y="6444979"/>
            <a:ext cx="1968616" cy="2957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361453" y="6121813"/>
                <a:ext cx="4659161" cy="64633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0.5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 smtClean="0"/>
                  <a:t> is a current.  Huge mistake to put current </a:t>
                </a:r>
                <a:br>
                  <a:rPr lang="en-US" dirty="0" smtClean="0"/>
                </a:br>
                <a:r>
                  <a:rPr lang="en-US" smtClean="0"/>
                  <a:t>in a </a:t>
                </a:r>
                <a:r>
                  <a:rPr lang="en-US" dirty="0" smtClean="0"/>
                  <a:t>KVL equation</a:t>
                </a:r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1453" y="6121813"/>
                <a:ext cx="4659161" cy="646331"/>
              </a:xfrm>
              <a:prstGeom prst="rect">
                <a:avLst/>
              </a:prstGeom>
              <a:blipFill rotWithShape="1">
                <a:blip r:embed="rId14"/>
                <a:stretch>
                  <a:fillRect l="-913" t="-3704" b="-1296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043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" dur="500"/>
                                        <p:tgtEl>
                                          <p:spTgt spid="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3" dur="500"/>
                                        <p:tgtEl>
                                          <p:spTgt spid="4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8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3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8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3" dur="500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8" dur="500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3" dur="500"/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8" dur="500"/>
                                        <p:tgtEl>
                                          <p:spTgt spid="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3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8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9" grpId="0" animBg="1"/>
      <p:bldP spid="11" grpId="0"/>
      <p:bldP spid="13" grpId="0"/>
      <p:bldP spid="44" grpId="0" build="p" bldLvl="3"/>
      <p:bldP spid="45" grpId="0" build="p" bldLvl="3"/>
      <p:bldP spid="48" grpId="0" build="p" bldLvl="3"/>
      <p:bldP spid="49" grpId="0"/>
      <p:bldP spid="47" grpId="0" build="p" bldLvl="3"/>
      <p:bldP spid="2" grpId="0" build="p" bldLvl="3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143" y="404018"/>
            <a:ext cx="526891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Segoe UI"/>
                <a:cs typeface="Segoe UI"/>
              </a:rPr>
              <a:t>§ </a:t>
            </a:r>
            <a:r>
              <a:rPr lang="en-US" sz="2400" dirty="0">
                <a:latin typeface="+mn-lt"/>
                <a:cs typeface="Segoe UI"/>
              </a:rPr>
              <a:t>2.2  Ohm’s Law – Property of a resistor</a:t>
            </a:r>
            <a:endParaRPr lang="en-US" sz="2400" dirty="0">
              <a:latin typeface="+mn-lt"/>
            </a:endParaRPr>
          </a:p>
        </p:txBody>
      </p:sp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276598" y="1322144"/>
            <a:ext cx="14150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A  resistor:  </a:t>
            </a:r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2193559" y="1358657"/>
            <a:ext cx="901700" cy="317500"/>
            <a:chOff x="2565400" y="4241800"/>
            <a:chExt cx="901700" cy="317500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6" name="Freeform 5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1978398" y="915744"/>
            <a:ext cx="19177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Circuit Symbol</a:t>
            </a:r>
          </a:p>
        </p:txBody>
      </p:sp>
      <p:sp>
        <p:nvSpPr>
          <p:cNvPr id="8" name="TextBox 12"/>
          <p:cNvSpPr txBox="1">
            <a:spLocks noChangeArrowheads="1"/>
          </p:cNvSpPr>
          <p:nvPr/>
        </p:nvSpPr>
        <p:spPr bwMode="auto">
          <a:xfrm>
            <a:off x="3981823" y="891931"/>
            <a:ext cx="117157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Notation</a:t>
            </a:r>
          </a:p>
        </p:txBody>
      </p:sp>
      <p:sp>
        <p:nvSpPr>
          <p:cNvPr id="9" name="TextBox 13"/>
          <p:cNvSpPr txBox="1">
            <a:spLocks noChangeArrowheads="1"/>
          </p:cNvSpPr>
          <p:nvPr/>
        </p:nvSpPr>
        <p:spPr bwMode="auto">
          <a:xfrm>
            <a:off x="4196135" y="1322144"/>
            <a:ext cx="37147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</a:t>
            </a:r>
          </a:p>
        </p:txBody>
      </p:sp>
      <p:grpSp>
        <p:nvGrpSpPr>
          <p:cNvPr id="10" name="Group 18"/>
          <p:cNvGrpSpPr>
            <a:grpSpLocks/>
          </p:cNvGrpSpPr>
          <p:nvPr/>
        </p:nvGrpSpPr>
        <p:grpSpPr bwMode="auto">
          <a:xfrm>
            <a:off x="558800" y="2057400"/>
            <a:ext cx="673100" cy="1384300"/>
            <a:chOff x="1028700" y="2794000"/>
            <a:chExt cx="673100" cy="1384300"/>
          </a:xfrm>
        </p:grpSpPr>
        <p:sp>
          <p:nvSpPr>
            <p:cNvPr id="11" name="Freeform 17"/>
            <p:cNvSpPr>
              <a:spLocks/>
            </p:cNvSpPr>
            <p:nvPr/>
          </p:nvSpPr>
          <p:spPr bwMode="auto">
            <a:xfrm>
              <a:off x="1028700" y="2794000"/>
              <a:ext cx="520700" cy="1384300"/>
            </a:xfrm>
            <a:custGeom>
              <a:avLst/>
              <a:gdLst>
                <a:gd name="T0" fmla="*/ 0 w 520700"/>
                <a:gd name="T1" fmla="*/ 0 h 1384300"/>
                <a:gd name="T2" fmla="*/ 520700 w 520700"/>
                <a:gd name="T3" fmla="*/ 0 h 1384300"/>
                <a:gd name="T4" fmla="*/ 508000 w 520700"/>
                <a:gd name="T5" fmla="*/ 1384300 h 1384300"/>
                <a:gd name="T6" fmla="*/ 76200 w 520700"/>
                <a:gd name="T7" fmla="*/ 1371600 h 1384300"/>
                <a:gd name="T8" fmla="*/ 76200 w 520700"/>
                <a:gd name="T9" fmla="*/ 1371600 h 13843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0700" h="1384300">
                  <a:moveTo>
                    <a:pt x="0" y="0"/>
                  </a:moveTo>
                  <a:lnTo>
                    <a:pt x="520700" y="0"/>
                  </a:lnTo>
                  <a:lnTo>
                    <a:pt x="508000" y="1384300"/>
                  </a:lnTo>
                  <a:lnTo>
                    <a:pt x="76200" y="1371600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" name="Group 14"/>
            <p:cNvGrpSpPr>
              <a:grpSpLocks/>
            </p:cNvGrpSpPr>
            <p:nvPr/>
          </p:nvGrpSpPr>
          <p:grpSpPr bwMode="auto">
            <a:xfrm rot="5400000">
              <a:off x="1092200" y="3276600"/>
              <a:ext cx="901700" cy="317500"/>
              <a:chOff x="2565400" y="4241800"/>
              <a:chExt cx="901700" cy="317500"/>
            </a:xfrm>
          </p:grpSpPr>
          <p:sp>
            <p:nvSpPr>
              <p:cNvPr id="13" name="Rectangle 15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14" name="Freeform 13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</p:grpSp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7437454"/>
              </p:ext>
            </p:extLst>
          </p:nvPr>
        </p:nvGraphicFramePr>
        <p:xfrm>
          <a:off x="595435" y="2157412"/>
          <a:ext cx="317500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70" name="Equation" r:id="rId3" imgW="139680" imgH="571320" progId="Equation.DSMT4">
                  <p:embed/>
                </p:oleObj>
              </mc:Choice>
              <mc:Fallback>
                <p:oleObj name="Equation" r:id="rId3" imgW="13968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435" y="2157412"/>
                        <a:ext cx="317500" cy="1184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Arrow Connector 21"/>
          <p:cNvCxnSpPr>
            <a:cxnSpLocks noChangeShapeType="1"/>
            <a:stCxn id="11" idx="0"/>
            <a:endCxn id="11" idx="1"/>
          </p:cNvCxnSpPr>
          <p:nvPr/>
        </p:nvCxnSpPr>
        <p:spPr bwMode="auto">
          <a:xfrm>
            <a:off x="558800" y="2057400"/>
            <a:ext cx="520700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graphicFrame>
        <p:nvGraphicFramePr>
          <p:cNvPr id="1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3714659"/>
              </p:ext>
            </p:extLst>
          </p:nvPr>
        </p:nvGraphicFramePr>
        <p:xfrm>
          <a:off x="785880" y="1663457"/>
          <a:ext cx="2032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71" name="Equation" r:id="rId5" imgW="88560" imgH="164880" progId="Equation.DSMT4">
                  <p:embed/>
                </p:oleObj>
              </mc:Choice>
              <mc:Fallback>
                <p:oleObj name="Equation" r:id="rId5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80" y="1663457"/>
                        <a:ext cx="2032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23"/>
          <p:cNvSpPr txBox="1">
            <a:spLocks noChangeArrowheads="1"/>
          </p:cNvSpPr>
          <p:nvPr/>
        </p:nvSpPr>
        <p:spPr bwMode="auto">
          <a:xfrm>
            <a:off x="1399517" y="1872734"/>
            <a:ext cx="75077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Suppose </a:t>
            </a:r>
            <a:r>
              <a:rPr lang="en-US" dirty="0" smtClean="0"/>
              <a:t> voltage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en-US" dirty="0"/>
              <a:t>and current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/>
              <a:t>are  assigned </a:t>
            </a:r>
            <a:r>
              <a:rPr lang="en-US" dirty="0"/>
              <a:t>according to passive convention</a:t>
            </a:r>
          </a:p>
        </p:txBody>
      </p:sp>
      <p:sp>
        <p:nvSpPr>
          <p:cNvPr id="19" name="TextBox 24"/>
          <p:cNvSpPr txBox="1">
            <a:spLocks noChangeArrowheads="1"/>
          </p:cNvSpPr>
          <p:nvPr/>
        </p:nvSpPr>
        <p:spPr bwMode="auto">
          <a:xfrm>
            <a:off x="1454150" y="2333625"/>
            <a:ext cx="723608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u="sng" dirty="0"/>
              <a:t>Ohm’s Law</a:t>
            </a:r>
            <a:r>
              <a:rPr lang="en-US" sz="2000" dirty="0"/>
              <a:t>:  Voltage across a resistor is </a:t>
            </a:r>
            <a:r>
              <a:rPr lang="en-US" sz="2000" dirty="0" smtClean="0"/>
              <a:t> directly </a:t>
            </a:r>
            <a:r>
              <a:rPr lang="en-US" sz="2000" dirty="0"/>
              <a:t>proportional to the </a:t>
            </a:r>
            <a:br>
              <a:rPr lang="en-US" sz="2000" dirty="0"/>
            </a:br>
            <a:r>
              <a:rPr lang="en-US" sz="2000" dirty="0" smtClean="0"/>
              <a:t>current  flowing</a:t>
            </a:r>
            <a:r>
              <a:rPr lang="en-US" sz="2000" dirty="0"/>
              <a:t> </a:t>
            </a:r>
            <a:r>
              <a:rPr lang="en-US" sz="2000" dirty="0" smtClean="0"/>
              <a:t>  through  it</a:t>
            </a:r>
            <a:r>
              <a:rPr lang="en-US" sz="2000" dirty="0"/>
              <a:t>:    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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  </a:t>
            </a:r>
            <a:r>
              <a:rPr lang="en-US" sz="2000" dirty="0">
                <a:sym typeface="Symbol" pitchFamily="18" charset="2"/>
              </a:rPr>
              <a:t>  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v /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000" dirty="0">
                <a:sym typeface="Symbol" pitchFamily="18" charset="2"/>
              </a:rPr>
              <a:t>= constant. </a:t>
            </a:r>
            <a:endParaRPr lang="en-US" sz="2000" dirty="0"/>
          </a:p>
        </p:txBody>
      </p:sp>
      <p:sp>
        <p:nvSpPr>
          <p:cNvPr id="20" name="TextBox 25"/>
          <p:cNvSpPr txBox="1">
            <a:spLocks noChangeArrowheads="1"/>
          </p:cNvSpPr>
          <p:nvPr/>
        </p:nvSpPr>
        <p:spPr bwMode="auto">
          <a:xfrm>
            <a:off x="1454150" y="3149600"/>
            <a:ext cx="47232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u="sng" dirty="0"/>
              <a:t>Resistance:</a:t>
            </a:r>
            <a:r>
              <a:rPr lang="en-US" sz="2000" dirty="0"/>
              <a:t>  is defined as the ratio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v/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dirty="0"/>
              <a:t>  i.e.,  </a:t>
            </a:r>
          </a:p>
        </p:txBody>
      </p:sp>
      <p:sp>
        <p:nvSpPr>
          <p:cNvPr id="21" name="TextBox 27"/>
          <p:cNvSpPr txBox="1">
            <a:spLocks noChangeArrowheads="1"/>
          </p:cNvSpPr>
          <p:nvPr/>
        </p:nvSpPr>
        <p:spPr bwMode="auto">
          <a:xfrm>
            <a:off x="2428057" y="3746191"/>
            <a:ext cx="36824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Measured in ohm (</a:t>
            </a:r>
            <a:r>
              <a:rPr lang="en-US" sz="2000" dirty="0">
                <a:sym typeface="Symbol" pitchFamily="18" charset="2"/>
              </a:rPr>
              <a:t></a:t>
            </a:r>
            <a:r>
              <a:rPr lang="en-US" sz="2000" dirty="0" smtClean="0">
                <a:sym typeface="Symbol" pitchFamily="18" charset="2"/>
              </a:rPr>
              <a:t>)   </a:t>
            </a:r>
            <a:r>
              <a:rPr lang="en-US" sz="2000" dirty="0">
                <a:sym typeface="Symbol" pitchFamily="18" charset="2"/>
              </a:rPr>
              <a:t>1 = 1V/A</a:t>
            </a:r>
          </a:p>
        </p:txBody>
      </p:sp>
      <p:sp>
        <p:nvSpPr>
          <p:cNvPr id="22" name="TextBox 29"/>
          <p:cNvSpPr txBox="1">
            <a:spLocks noChangeArrowheads="1"/>
          </p:cNvSpPr>
          <p:nvPr/>
        </p:nvSpPr>
        <p:spPr bwMode="auto">
          <a:xfrm>
            <a:off x="831477" y="4382843"/>
            <a:ext cx="160223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For a resistor 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2576140" y="4197105"/>
            <a:ext cx="1854200" cy="1003300"/>
            <a:chOff x="2895600" y="6275388"/>
            <a:chExt cx="1854200" cy="1003300"/>
          </a:xfrm>
        </p:grpSpPr>
        <p:grpSp>
          <p:nvGrpSpPr>
            <p:cNvPr id="24" name="Group 36"/>
            <p:cNvGrpSpPr>
              <a:grpSpLocks/>
            </p:cNvGrpSpPr>
            <p:nvPr/>
          </p:nvGrpSpPr>
          <p:grpSpPr bwMode="auto">
            <a:xfrm>
              <a:off x="2933700" y="6591300"/>
              <a:ext cx="1816100" cy="317500"/>
              <a:chOff x="2895600" y="6489700"/>
              <a:chExt cx="1816100" cy="317500"/>
            </a:xfrm>
          </p:grpSpPr>
          <p:cxnSp>
            <p:nvCxnSpPr>
              <p:cNvPr id="29" name="Straight Connector 34"/>
              <p:cNvCxnSpPr>
                <a:cxnSpLocks noChangeShapeType="1"/>
              </p:cNvCxnSpPr>
              <p:nvPr/>
            </p:nvCxnSpPr>
            <p:spPr bwMode="auto">
              <a:xfrm>
                <a:off x="2895600" y="6642100"/>
                <a:ext cx="18161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grpSp>
            <p:nvGrpSpPr>
              <p:cNvPr id="30" name="Group 30"/>
              <p:cNvGrpSpPr>
                <a:grpSpLocks/>
              </p:cNvGrpSpPr>
              <p:nvPr/>
            </p:nvGrpSpPr>
            <p:grpSpPr bwMode="auto">
              <a:xfrm>
                <a:off x="3352800" y="6489700"/>
                <a:ext cx="901700" cy="317500"/>
                <a:chOff x="2565400" y="4241800"/>
                <a:chExt cx="901700" cy="317500"/>
              </a:xfrm>
            </p:grpSpPr>
            <p:sp>
              <p:nvSpPr>
                <p:cNvPr id="31" name="Rectangle 31"/>
                <p:cNvSpPr>
                  <a:spLocks noChangeArrowheads="1"/>
                </p:cNvSpPr>
                <p:nvPr/>
              </p:nvSpPr>
              <p:spPr bwMode="auto">
                <a:xfrm>
                  <a:off x="2705100" y="4254500"/>
                  <a:ext cx="613156" cy="292100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08063"/>
                  <a:endParaRPr lang="en-US"/>
                </a:p>
              </p:txBody>
            </p:sp>
            <p:sp>
              <p:nvSpPr>
                <p:cNvPr id="32" name="Freeform 31"/>
                <p:cNvSpPr/>
                <p:nvPr/>
              </p:nvSpPr>
              <p:spPr bwMode="auto">
                <a:xfrm>
                  <a:off x="2565400" y="4241800"/>
                  <a:ext cx="901700" cy="317500"/>
                </a:xfrm>
                <a:custGeom>
                  <a:avLst/>
                  <a:gdLst>
                    <a:gd name="connsiteX0" fmla="*/ 0 w 4102100"/>
                    <a:gd name="connsiteY0" fmla="*/ 304800 h 622300"/>
                    <a:gd name="connsiteX1" fmla="*/ 673100 w 4102100"/>
                    <a:gd name="connsiteY1" fmla="*/ 304800 h 622300"/>
                    <a:gd name="connsiteX2" fmla="*/ 889000 w 4102100"/>
                    <a:gd name="connsiteY2" fmla="*/ 12700 h 622300"/>
                    <a:gd name="connsiteX3" fmla="*/ 1066800 w 4102100"/>
                    <a:gd name="connsiteY3" fmla="*/ 609600 h 622300"/>
                    <a:gd name="connsiteX4" fmla="*/ 1473200 w 4102100"/>
                    <a:gd name="connsiteY4" fmla="*/ 0 h 622300"/>
                    <a:gd name="connsiteX5" fmla="*/ 1727200 w 4102100"/>
                    <a:gd name="connsiteY5" fmla="*/ 596900 h 622300"/>
                    <a:gd name="connsiteX6" fmla="*/ 2082800 w 4102100"/>
                    <a:gd name="connsiteY6" fmla="*/ 25400 h 622300"/>
                    <a:gd name="connsiteX7" fmla="*/ 2438400 w 4102100"/>
                    <a:gd name="connsiteY7" fmla="*/ 596900 h 622300"/>
                    <a:gd name="connsiteX8" fmla="*/ 2806700 w 4102100"/>
                    <a:gd name="connsiteY8" fmla="*/ 0 h 622300"/>
                    <a:gd name="connsiteX9" fmla="*/ 3136900 w 4102100"/>
                    <a:gd name="connsiteY9" fmla="*/ 622300 h 622300"/>
                    <a:gd name="connsiteX10" fmla="*/ 3365500 w 4102100"/>
                    <a:gd name="connsiteY10" fmla="*/ 279400 h 622300"/>
                    <a:gd name="connsiteX11" fmla="*/ 4102100 w 4102100"/>
                    <a:gd name="connsiteY11" fmla="*/ 292100 h 622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102100" h="622300">
                      <a:moveTo>
                        <a:pt x="0" y="304800"/>
                      </a:moveTo>
                      <a:lnTo>
                        <a:pt x="673100" y="304800"/>
                      </a:lnTo>
                      <a:lnTo>
                        <a:pt x="889000" y="12700"/>
                      </a:lnTo>
                      <a:lnTo>
                        <a:pt x="1066800" y="609600"/>
                      </a:lnTo>
                      <a:lnTo>
                        <a:pt x="1473200" y="0"/>
                      </a:lnTo>
                      <a:lnTo>
                        <a:pt x="1727200" y="596900"/>
                      </a:lnTo>
                      <a:lnTo>
                        <a:pt x="2082800" y="25400"/>
                      </a:lnTo>
                      <a:lnTo>
                        <a:pt x="2438400" y="596900"/>
                      </a:lnTo>
                      <a:lnTo>
                        <a:pt x="2806700" y="0"/>
                      </a:lnTo>
                      <a:lnTo>
                        <a:pt x="3136900" y="622300"/>
                      </a:lnTo>
                      <a:lnTo>
                        <a:pt x="3365500" y="279400"/>
                      </a:lnTo>
                      <a:lnTo>
                        <a:pt x="4102100" y="292100"/>
                      </a:lnTo>
                    </a:path>
                  </a:pathLst>
                </a:cu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 defTabSz="1008063">
                    <a:defRPr/>
                  </a:pPr>
                  <a:endParaRPr lang="en-US"/>
                </a:p>
              </p:txBody>
            </p:sp>
          </p:grpSp>
        </p:grpSp>
        <p:graphicFrame>
          <p:nvGraphicFramePr>
            <p:cNvPr id="25" name="Object 5"/>
            <p:cNvGraphicFramePr>
              <a:graphicFrameLocks noChangeAspect="1"/>
            </p:cNvGraphicFramePr>
            <p:nvPr/>
          </p:nvGraphicFramePr>
          <p:xfrm>
            <a:off x="3182938" y="6275388"/>
            <a:ext cx="1328737" cy="36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072" name="Equation" r:id="rId7" imgW="583920" imgH="177480" progId="Equation.DSMT4">
                    <p:embed/>
                  </p:oleObj>
                </mc:Choice>
                <mc:Fallback>
                  <p:oleObj name="Equation" r:id="rId7" imgW="58392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82938" y="6275388"/>
                          <a:ext cx="1328737" cy="368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6"/>
            <p:cNvGraphicFramePr>
              <a:graphicFrameLocks noChangeAspect="1"/>
            </p:cNvGraphicFramePr>
            <p:nvPr/>
          </p:nvGraphicFramePr>
          <p:xfrm>
            <a:off x="3021013" y="6884988"/>
            <a:ext cx="203200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073" name="Equation" r:id="rId9" imgW="88560" imgH="164880" progId="Equation.DSMT4">
                    <p:embed/>
                  </p:oleObj>
                </mc:Choice>
                <mc:Fallback>
                  <p:oleObj name="Equation" r:id="rId9" imgW="8856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21013" y="6884988"/>
                          <a:ext cx="203200" cy="342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7"/>
            <p:cNvGraphicFramePr>
              <a:graphicFrameLocks noChangeAspect="1"/>
            </p:cNvGraphicFramePr>
            <p:nvPr/>
          </p:nvGraphicFramePr>
          <p:xfrm>
            <a:off x="3700463" y="6961188"/>
            <a:ext cx="319087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074" name="Equation" r:id="rId11" imgW="139680" imgH="152280" progId="Equation.DSMT4">
                    <p:embed/>
                  </p:oleObj>
                </mc:Choice>
                <mc:Fallback>
                  <p:oleObj name="Equation" r:id="rId11" imgW="139680" imgH="1522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00463" y="6961188"/>
                          <a:ext cx="319087" cy="317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8" name="Straight Arrow Connector 39"/>
            <p:cNvCxnSpPr>
              <a:cxnSpLocks noChangeShapeType="1"/>
            </p:cNvCxnSpPr>
            <p:nvPr/>
          </p:nvCxnSpPr>
          <p:spPr bwMode="auto">
            <a:xfrm>
              <a:off x="2895600" y="6756400"/>
              <a:ext cx="520700" cy="0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graphicFrame>
        <p:nvGraphicFramePr>
          <p:cNvPr id="3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755924"/>
              </p:ext>
            </p:extLst>
          </p:nvPr>
        </p:nvGraphicFramePr>
        <p:xfrm>
          <a:off x="4631110" y="4476015"/>
          <a:ext cx="1044575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75" name="Equation" r:id="rId13" imgW="457200" imgH="177480" progId="Equation.DSMT4">
                  <p:embed/>
                </p:oleObj>
              </mc:Choice>
              <mc:Fallback>
                <p:oleObj name="Equation" r:id="rId13" imgW="457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1110" y="4476015"/>
                        <a:ext cx="1044575" cy="369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41"/>
          <p:cNvSpPr txBox="1">
            <a:spLocks noChangeArrowheads="1"/>
          </p:cNvSpPr>
          <p:nvPr/>
        </p:nvSpPr>
        <p:spPr bwMode="auto">
          <a:xfrm>
            <a:off x="860785" y="5195093"/>
            <a:ext cx="57249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Sometime active sign convention cannot be avoided: 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1500957" y="5671066"/>
            <a:ext cx="1854200" cy="1003300"/>
            <a:chOff x="1536700" y="8294688"/>
            <a:chExt cx="1854200" cy="1003300"/>
          </a:xfrm>
        </p:grpSpPr>
        <p:grpSp>
          <p:nvGrpSpPr>
            <p:cNvPr id="36" name="Group 42"/>
            <p:cNvGrpSpPr>
              <a:grpSpLocks/>
            </p:cNvGrpSpPr>
            <p:nvPr/>
          </p:nvGrpSpPr>
          <p:grpSpPr bwMode="auto">
            <a:xfrm>
              <a:off x="1574800" y="8610600"/>
              <a:ext cx="1816100" cy="317500"/>
              <a:chOff x="2895600" y="6489700"/>
              <a:chExt cx="1816100" cy="317500"/>
            </a:xfrm>
          </p:grpSpPr>
          <p:cxnSp>
            <p:nvCxnSpPr>
              <p:cNvPr id="41" name="Straight Connector 43"/>
              <p:cNvCxnSpPr>
                <a:cxnSpLocks noChangeShapeType="1"/>
              </p:cNvCxnSpPr>
              <p:nvPr/>
            </p:nvCxnSpPr>
            <p:spPr bwMode="auto">
              <a:xfrm>
                <a:off x="2895600" y="6642100"/>
                <a:ext cx="18161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grpSp>
            <p:nvGrpSpPr>
              <p:cNvPr id="42" name="Group 30"/>
              <p:cNvGrpSpPr>
                <a:grpSpLocks/>
              </p:cNvGrpSpPr>
              <p:nvPr/>
            </p:nvGrpSpPr>
            <p:grpSpPr bwMode="auto">
              <a:xfrm>
                <a:off x="3352800" y="6489700"/>
                <a:ext cx="901700" cy="317500"/>
                <a:chOff x="2565400" y="4241800"/>
                <a:chExt cx="901700" cy="317500"/>
              </a:xfrm>
            </p:grpSpPr>
            <p:sp>
              <p:nvSpPr>
                <p:cNvPr id="43" name="Rectangle 45"/>
                <p:cNvSpPr>
                  <a:spLocks noChangeArrowheads="1"/>
                </p:cNvSpPr>
                <p:nvPr/>
              </p:nvSpPr>
              <p:spPr bwMode="auto">
                <a:xfrm>
                  <a:off x="2705100" y="4254500"/>
                  <a:ext cx="613156" cy="292100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08063"/>
                  <a:endParaRPr lang="en-US"/>
                </a:p>
              </p:txBody>
            </p:sp>
            <p:sp>
              <p:nvSpPr>
                <p:cNvPr id="44" name="Freeform 43"/>
                <p:cNvSpPr/>
                <p:nvPr/>
              </p:nvSpPr>
              <p:spPr bwMode="auto">
                <a:xfrm>
                  <a:off x="2565400" y="4241800"/>
                  <a:ext cx="901700" cy="317500"/>
                </a:xfrm>
                <a:custGeom>
                  <a:avLst/>
                  <a:gdLst>
                    <a:gd name="connsiteX0" fmla="*/ 0 w 4102100"/>
                    <a:gd name="connsiteY0" fmla="*/ 304800 h 622300"/>
                    <a:gd name="connsiteX1" fmla="*/ 673100 w 4102100"/>
                    <a:gd name="connsiteY1" fmla="*/ 304800 h 622300"/>
                    <a:gd name="connsiteX2" fmla="*/ 889000 w 4102100"/>
                    <a:gd name="connsiteY2" fmla="*/ 12700 h 622300"/>
                    <a:gd name="connsiteX3" fmla="*/ 1066800 w 4102100"/>
                    <a:gd name="connsiteY3" fmla="*/ 609600 h 622300"/>
                    <a:gd name="connsiteX4" fmla="*/ 1473200 w 4102100"/>
                    <a:gd name="connsiteY4" fmla="*/ 0 h 622300"/>
                    <a:gd name="connsiteX5" fmla="*/ 1727200 w 4102100"/>
                    <a:gd name="connsiteY5" fmla="*/ 596900 h 622300"/>
                    <a:gd name="connsiteX6" fmla="*/ 2082800 w 4102100"/>
                    <a:gd name="connsiteY6" fmla="*/ 25400 h 622300"/>
                    <a:gd name="connsiteX7" fmla="*/ 2438400 w 4102100"/>
                    <a:gd name="connsiteY7" fmla="*/ 596900 h 622300"/>
                    <a:gd name="connsiteX8" fmla="*/ 2806700 w 4102100"/>
                    <a:gd name="connsiteY8" fmla="*/ 0 h 622300"/>
                    <a:gd name="connsiteX9" fmla="*/ 3136900 w 4102100"/>
                    <a:gd name="connsiteY9" fmla="*/ 622300 h 622300"/>
                    <a:gd name="connsiteX10" fmla="*/ 3365500 w 4102100"/>
                    <a:gd name="connsiteY10" fmla="*/ 279400 h 622300"/>
                    <a:gd name="connsiteX11" fmla="*/ 4102100 w 4102100"/>
                    <a:gd name="connsiteY11" fmla="*/ 292100 h 622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102100" h="622300">
                      <a:moveTo>
                        <a:pt x="0" y="304800"/>
                      </a:moveTo>
                      <a:lnTo>
                        <a:pt x="673100" y="304800"/>
                      </a:lnTo>
                      <a:lnTo>
                        <a:pt x="889000" y="12700"/>
                      </a:lnTo>
                      <a:lnTo>
                        <a:pt x="1066800" y="609600"/>
                      </a:lnTo>
                      <a:lnTo>
                        <a:pt x="1473200" y="0"/>
                      </a:lnTo>
                      <a:lnTo>
                        <a:pt x="1727200" y="596900"/>
                      </a:lnTo>
                      <a:lnTo>
                        <a:pt x="2082800" y="25400"/>
                      </a:lnTo>
                      <a:lnTo>
                        <a:pt x="2438400" y="596900"/>
                      </a:lnTo>
                      <a:lnTo>
                        <a:pt x="2806700" y="0"/>
                      </a:lnTo>
                      <a:lnTo>
                        <a:pt x="3136900" y="622300"/>
                      </a:lnTo>
                      <a:lnTo>
                        <a:pt x="3365500" y="279400"/>
                      </a:lnTo>
                      <a:lnTo>
                        <a:pt x="4102100" y="292100"/>
                      </a:lnTo>
                    </a:path>
                  </a:pathLst>
                </a:cu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 defTabSz="1008063">
                    <a:defRPr/>
                  </a:pPr>
                  <a:endParaRPr lang="en-US"/>
                </a:p>
              </p:txBody>
            </p:sp>
          </p:grpSp>
        </p:grpSp>
        <p:graphicFrame>
          <p:nvGraphicFramePr>
            <p:cNvPr id="37" name="Object 9"/>
            <p:cNvGraphicFramePr>
              <a:graphicFrameLocks noChangeAspect="1"/>
            </p:cNvGraphicFramePr>
            <p:nvPr/>
          </p:nvGraphicFramePr>
          <p:xfrm>
            <a:off x="1824038" y="8294688"/>
            <a:ext cx="1328737" cy="36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076" name="Equation" r:id="rId15" imgW="583920" imgH="177480" progId="Equation.DSMT4">
                    <p:embed/>
                  </p:oleObj>
                </mc:Choice>
                <mc:Fallback>
                  <p:oleObj name="Equation" r:id="rId15" imgW="58392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24038" y="8294688"/>
                          <a:ext cx="1328737" cy="368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Object 10"/>
            <p:cNvGraphicFramePr>
              <a:graphicFrameLocks noChangeAspect="1"/>
            </p:cNvGraphicFramePr>
            <p:nvPr/>
          </p:nvGraphicFramePr>
          <p:xfrm>
            <a:off x="1662113" y="8904288"/>
            <a:ext cx="203200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077" name="Equation" r:id="rId17" imgW="88560" imgH="164880" progId="Equation.DSMT4">
                    <p:embed/>
                  </p:oleObj>
                </mc:Choice>
                <mc:Fallback>
                  <p:oleObj name="Equation" r:id="rId17" imgW="8856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62113" y="8904288"/>
                          <a:ext cx="203200" cy="342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" name="Object 11"/>
            <p:cNvGraphicFramePr>
              <a:graphicFrameLocks noChangeAspect="1"/>
            </p:cNvGraphicFramePr>
            <p:nvPr/>
          </p:nvGraphicFramePr>
          <p:xfrm>
            <a:off x="2341563" y="8980488"/>
            <a:ext cx="319087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078" name="Equation" r:id="rId18" imgW="139680" imgH="152280" progId="Equation.DSMT4">
                    <p:embed/>
                  </p:oleObj>
                </mc:Choice>
                <mc:Fallback>
                  <p:oleObj name="Equation" r:id="rId18" imgW="139680" imgH="1522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41563" y="8980488"/>
                          <a:ext cx="319087" cy="317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0" name="Straight Arrow Connector 50"/>
            <p:cNvCxnSpPr>
              <a:cxnSpLocks noChangeShapeType="1"/>
            </p:cNvCxnSpPr>
            <p:nvPr/>
          </p:nvCxnSpPr>
          <p:spPr bwMode="auto">
            <a:xfrm>
              <a:off x="1536700" y="8775700"/>
              <a:ext cx="520700" cy="0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graphicFrame>
        <p:nvGraphicFramePr>
          <p:cNvPr id="45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1055299"/>
              </p:ext>
            </p:extLst>
          </p:nvPr>
        </p:nvGraphicFramePr>
        <p:xfrm>
          <a:off x="3958995" y="5637932"/>
          <a:ext cx="2263775" cy="887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79" name="Equation" r:id="rId19" imgW="1104840" imgH="393480" progId="Equation.DSMT4">
                  <p:embed/>
                </p:oleObj>
              </mc:Choice>
              <mc:Fallback>
                <p:oleObj name="Equation" r:id="rId19" imgW="11048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8995" y="5637932"/>
                        <a:ext cx="2263775" cy="8875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0535002"/>
              </p:ext>
            </p:extLst>
          </p:nvPr>
        </p:nvGraphicFramePr>
        <p:xfrm>
          <a:off x="6316907" y="4268542"/>
          <a:ext cx="841375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80" name="Equation" r:id="rId21" imgW="368280" imgH="393480" progId="Equation.DSMT4">
                  <p:embed/>
                </p:oleObj>
              </mc:Choice>
              <mc:Fallback>
                <p:oleObj name="Equation" r:id="rId21" imgW="368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6907" y="4268542"/>
                        <a:ext cx="841375" cy="819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Left-Right Arrow 46"/>
          <p:cNvSpPr/>
          <p:nvPr/>
        </p:nvSpPr>
        <p:spPr bwMode="auto">
          <a:xfrm>
            <a:off x="5807496" y="4576517"/>
            <a:ext cx="317500" cy="177800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231901" y="3594515"/>
                <a:ext cx="1150342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R</m:t>
                      </m:r>
                      <m:r>
                        <a:rPr lang="en-US" sz="2000" b="0" i="1" smtClean="0">
                          <a:latin typeface="Cambria Math"/>
                        </a:rPr>
                        <m:t>≜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1901" y="3594515"/>
                <a:ext cx="1150342" cy="619913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/>
          <p:cNvSpPr txBox="1"/>
          <p:nvPr/>
        </p:nvSpPr>
        <p:spPr>
          <a:xfrm>
            <a:off x="8612367" y="149361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L3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892279" y="5410537"/>
                <a:ext cx="12045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   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1 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 −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2279" y="5410537"/>
                <a:ext cx="1204561" cy="369332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6807796" y="5615229"/>
                <a:ext cx="1985544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=−</m:t>
                    </m:r>
                    <m:r>
                      <a:rPr lang="en-US" sz="2000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sz="2000" b="0" dirty="0" smtClean="0"/>
                  <a:t> </a:t>
                </a:r>
              </a:p>
              <a:p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𝑅𝑖</m:t>
                    </m:r>
                  </m:oMath>
                </a14:m>
                <a:endParaRPr lang="en-US" sz="20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𝑣</m:t>
                      </m:r>
                      <m:r>
                        <a:rPr lang="en-US" sz="2000" b="0" i="1" smtClean="0">
                          <a:latin typeface="Cambria Math"/>
                        </a:rPr>
                        <m:t>=−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=−</m:t>
                      </m:r>
                      <m:r>
                        <a:rPr lang="en-US" sz="2000" b="0" i="1" smtClean="0">
                          <a:latin typeface="Cambria Math"/>
                        </a:rPr>
                        <m:t>𝑅𝑖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7796" y="5615229"/>
                <a:ext cx="1985544" cy="1015663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6999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6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1" dur="50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  <p:bldP spid="9" grpId="0"/>
      <p:bldP spid="19" grpId="0"/>
      <p:bldP spid="20" grpId="0"/>
      <p:bldP spid="21" grpId="0"/>
      <p:bldP spid="22" grpId="0"/>
      <p:bldP spid="34" grpId="0"/>
      <p:bldP spid="47" grpId="0" animBg="1"/>
      <p:bldP spid="48" grpId="0"/>
      <p:bldP spid="50" grpId="0"/>
      <p:bldP spid="51" grpId="0" build="p" bldLvl="3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/>
          <p:cNvGrpSpPr/>
          <p:nvPr/>
        </p:nvGrpSpPr>
        <p:grpSpPr>
          <a:xfrm>
            <a:off x="111033" y="732194"/>
            <a:ext cx="4279106" cy="2944806"/>
            <a:chOff x="340755" y="526302"/>
            <a:chExt cx="4279106" cy="2944806"/>
          </a:xfrm>
        </p:grpSpPr>
        <p:sp>
          <p:nvSpPr>
            <p:cNvPr id="3" name="TextBox 2"/>
            <p:cNvSpPr txBox="1"/>
            <p:nvPr/>
          </p:nvSpPr>
          <p:spPr>
            <a:xfrm>
              <a:off x="2987801" y="3101776"/>
              <a:ext cx="4780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3</a:t>
              </a:r>
              <a:r>
                <a:rPr lang="en-US" sz="1800" dirty="0" smtClean="0">
                  <a:sym typeface="Symbol"/>
                </a:rPr>
                <a:t></a:t>
              </a:r>
              <a:endParaRPr lang="en-US" sz="1800" dirty="0"/>
            </a:p>
          </p:txBody>
        </p:sp>
        <p:cxnSp>
          <p:nvCxnSpPr>
            <p:cNvPr id="4" name="Straight Arrow Connector 3"/>
            <p:cNvCxnSpPr/>
            <p:nvPr/>
          </p:nvCxnSpPr>
          <p:spPr bwMode="auto">
            <a:xfrm flipH="1">
              <a:off x="1566278" y="1059704"/>
              <a:ext cx="36830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" name="Straight Arrow Connector 4"/>
            <p:cNvCxnSpPr/>
            <p:nvPr/>
          </p:nvCxnSpPr>
          <p:spPr bwMode="auto">
            <a:xfrm>
              <a:off x="2451118" y="1062769"/>
              <a:ext cx="302419" cy="1632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" name="TextBox 5"/>
            <p:cNvSpPr txBox="1"/>
            <p:nvPr/>
          </p:nvSpPr>
          <p:spPr>
            <a:xfrm>
              <a:off x="724136" y="2488234"/>
              <a:ext cx="3209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00B050"/>
                  </a:solidFill>
                </a:rPr>
                <a:t>I</a:t>
              </a:r>
              <a:r>
                <a:rPr lang="en-US" sz="1800" baseline="-25000" dirty="0" smtClean="0">
                  <a:solidFill>
                    <a:srgbClr val="00B050"/>
                  </a:solidFill>
                </a:rPr>
                <a:t>1</a:t>
              </a:r>
              <a:endParaRPr lang="en-US" sz="1800" dirty="0">
                <a:solidFill>
                  <a:srgbClr val="00B05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441263" y="647172"/>
              <a:ext cx="3209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FF0000"/>
                  </a:solidFill>
                </a:rPr>
                <a:t>I</a:t>
              </a:r>
              <a:r>
                <a:rPr lang="en-US" sz="1800" baseline="-25000" dirty="0" smtClean="0">
                  <a:solidFill>
                    <a:srgbClr val="FF0000"/>
                  </a:solidFill>
                </a:rPr>
                <a:t>2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 bwMode="auto">
            <a:xfrm>
              <a:off x="632854" y="2353790"/>
              <a:ext cx="25400" cy="3429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" name="TextBox 8"/>
            <p:cNvSpPr txBox="1"/>
            <p:nvPr/>
          </p:nvSpPr>
          <p:spPr>
            <a:xfrm>
              <a:off x="1653044" y="646297"/>
              <a:ext cx="320922" cy="36933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00B050"/>
                  </a:solidFill>
                </a:rPr>
                <a:t>I</a:t>
              </a:r>
              <a:r>
                <a:rPr lang="en-US" sz="1800" baseline="-25000" dirty="0" smtClean="0">
                  <a:solidFill>
                    <a:srgbClr val="00B050"/>
                  </a:solidFill>
                </a:rPr>
                <a:t>1</a:t>
              </a:r>
              <a:endParaRPr lang="en-US" sz="1800" dirty="0">
                <a:solidFill>
                  <a:srgbClr val="00B050"/>
                </a:solidFill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 bwMode="auto">
            <a:xfrm>
              <a:off x="4026821" y="2381380"/>
              <a:ext cx="13267" cy="3810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1" name="TextBox 10"/>
            <p:cNvSpPr txBox="1"/>
            <p:nvPr/>
          </p:nvSpPr>
          <p:spPr>
            <a:xfrm>
              <a:off x="2513084" y="2589397"/>
              <a:ext cx="3209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FF0000"/>
                  </a:solidFill>
                </a:rPr>
                <a:t>I</a:t>
              </a:r>
              <a:r>
                <a:rPr lang="en-US" sz="1800" baseline="-25000" dirty="0" smtClean="0">
                  <a:solidFill>
                    <a:srgbClr val="FF0000"/>
                  </a:solidFill>
                </a:rPr>
                <a:t>2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 bwMode="auto">
            <a:xfrm flipH="1" flipV="1">
              <a:off x="2519653" y="3039090"/>
              <a:ext cx="353219" cy="1451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3" name="TextBox 12"/>
            <p:cNvSpPr txBox="1"/>
            <p:nvPr/>
          </p:nvSpPr>
          <p:spPr>
            <a:xfrm>
              <a:off x="4058116" y="2432618"/>
              <a:ext cx="3209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FF0000"/>
                  </a:solidFill>
                </a:rPr>
                <a:t>I</a:t>
              </a:r>
              <a:r>
                <a:rPr lang="en-US" sz="1800" baseline="-25000" dirty="0" smtClean="0">
                  <a:solidFill>
                    <a:srgbClr val="FF0000"/>
                  </a:solidFill>
                </a:rPr>
                <a:t>2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340755" y="561338"/>
              <a:ext cx="4279106" cy="2605535"/>
              <a:chOff x="165100" y="5054600"/>
              <a:chExt cx="4279106" cy="2605535"/>
            </a:xfrm>
          </p:grpSpPr>
          <p:sp>
            <p:nvSpPr>
              <p:cNvPr id="15" name="Rectangle 14"/>
              <p:cNvSpPr/>
              <p:nvPr/>
            </p:nvSpPr>
            <p:spPr bwMode="auto">
              <a:xfrm>
                <a:off x="459581" y="5537200"/>
                <a:ext cx="3390900" cy="19812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080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grpSp>
            <p:nvGrpSpPr>
              <p:cNvPr id="16" name="Group 20"/>
              <p:cNvGrpSpPr>
                <a:grpSpLocks/>
              </p:cNvGrpSpPr>
              <p:nvPr/>
            </p:nvGrpSpPr>
            <p:grpSpPr bwMode="auto">
              <a:xfrm>
                <a:off x="2546350" y="5410204"/>
                <a:ext cx="901700" cy="266700"/>
                <a:chOff x="2584450" y="4226686"/>
                <a:chExt cx="901700" cy="317500"/>
              </a:xfrm>
            </p:grpSpPr>
            <p:sp>
              <p:nvSpPr>
                <p:cNvPr id="40" name="Rectangle 19"/>
                <p:cNvSpPr>
                  <a:spLocks noChangeArrowheads="1"/>
                </p:cNvSpPr>
                <p:nvPr/>
              </p:nvSpPr>
              <p:spPr bwMode="auto">
                <a:xfrm>
                  <a:off x="2705100" y="4231821"/>
                  <a:ext cx="613156" cy="292100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08063"/>
                  <a:endParaRPr lang="en-US"/>
                </a:p>
              </p:txBody>
            </p:sp>
            <p:sp>
              <p:nvSpPr>
                <p:cNvPr id="41" name="Freeform 40"/>
                <p:cNvSpPr/>
                <p:nvPr/>
              </p:nvSpPr>
              <p:spPr bwMode="auto">
                <a:xfrm>
                  <a:off x="2584450" y="4226686"/>
                  <a:ext cx="901700" cy="317500"/>
                </a:xfrm>
                <a:custGeom>
                  <a:avLst/>
                  <a:gdLst>
                    <a:gd name="connsiteX0" fmla="*/ 0 w 4102100"/>
                    <a:gd name="connsiteY0" fmla="*/ 304800 h 622300"/>
                    <a:gd name="connsiteX1" fmla="*/ 673100 w 4102100"/>
                    <a:gd name="connsiteY1" fmla="*/ 304800 h 622300"/>
                    <a:gd name="connsiteX2" fmla="*/ 889000 w 4102100"/>
                    <a:gd name="connsiteY2" fmla="*/ 12700 h 622300"/>
                    <a:gd name="connsiteX3" fmla="*/ 1066800 w 4102100"/>
                    <a:gd name="connsiteY3" fmla="*/ 609600 h 622300"/>
                    <a:gd name="connsiteX4" fmla="*/ 1473200 w 4102100"/>
                    <a:gd name="connsiteY4" fmla="*/ 0 h 622300"/>
                    <a:gd name="connsiteX5" fmla="*/ 1727200 w 4102100"/>
                    <a:gd name="connsiteY5" fmla="*/ 596900 h 622300"/>
                    <a:gd name="connsiteX6" fmla="*/ 2082800 w 4102100"/>
                    <a:gd name="connsiteY6" fmla="*/ 25400 h 622300"/>
                    <a:gd name="connsiteX7" fmla="*/ 2438400 w 4102100"/>
                    <a:gd name="connsiteY7" fmla="*/ 596900 h 622300"/>
                    <a:gd name="connsiteX8" fmla="*/ 2806700 w 4102100"/>
                    <a:gd name="connsiteY8" fmla="*/ 0 h 622300"/>
                    <a:gd name="connsiteX9" fmla="*/ 3136900 w 4102100"/>
                    <a:gd name="connsiteY9" fmla="*/ 622300 h 622300"/>
                    <a:gd name="connsiteX10" fmla="*/ 3365500 w 4102100"/>
                    <a:gd name="connsiteY10" fmla="*/ 279400 h 622300"/>
                    <a:gd name="connsiteX11" fmla="*/ 4102100 w 4102100"/>
                    <a:gd name="connsiteY11" fmla="*/ 292100 h 622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102100" h="622300">
                      <a:moveTo>
                        <a:pt x="0" y="304800"/>
                      </a:moveTo>
                      <a:lnTo>
                        <a:pt x="673100" y="304800"/>
                      </a:lnTo>
                      <a:lnTo>
                        <a:pt x="889000" y="12700"/>
                      </a:lnTo>
                      <a:lnTo>
                        <a:pt x="1066800" y="609600"/>
                      </a:lnTo>
                      <a:lnTo>
                        <a:pt x="1473200" y="0"/>
                      </a:lnTo>
                      <a:lnTo>
                        <a:pt x="1727200" y="596900"/>
                      </a:lnTo>
                      <a:lnTo>
                        <a:pt x="2082800" y="25400"/>
                      </a:lnTo>
                      <a:lnTo>
                        <a:pt x="2438400" y="596900"/>
                      </a:lnTo>
                      <a:lnTo>
                        <a:pt x="2806700" y="0"/>
                      </a:lnTo>
                      <a:lnTo>
                        <a:pt x="3136900" y="622300"/>
                      </a:lnTo>
                      <a:lnTo>
                        <a:pt x="3365500" y="279400"/>
                      </a:lnTo>
                      <a:lnTo>
                        <a:pt x="4102100" y="292100"/>
                      </a:lnTo>
                    </a:path>
                  </a:pathLst>
                </a:cu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 defTabSz="1008063">
                    <a:defRPr/>
                  </a:pPr>
                  <a:endParaRPr lang="en-US"/>
                </a:p>
              </p:txBody>
            </p:sp>
          </p:grpSp>
          <p:grpSp>
            <p:nvGrpSpPr>
              <p:cNvPr id="17" name="Group 20"/>
              <p:cNvGrpSpPr>
                <a:grpSpLocks/>
              </p:cNvGrpSpPr>
              <p:nvPr/>
            </p:nvGrpSpPr>
            <p:grpSpPr bwMode="auto">
              <a:xfrm>
                <a:off x="586581" y="5395466"/>
                <a:ext cx="901700" cy="281430"/>
                <a:chOff x="2578100" y="4209143"/>
                <a:chExt cx="901700" cy="335036"/>
              </a:xfrm>
            </p:grpSpPr>
            <p:sp>
              <p:nvSpPr>
                <p:cNvPr id="38" name="Rectangle 19"/>
                <p:cNvSpPr>
                  <a:spLocks noChangeArrowheads="1"/>
                </p:cNvSpPr>
                <p:nvPr/>
              </p:nvSpPr>
              <p:spPr bwMode="auto">
                <a:xfrm>
                  <a:off x="2730500" y="4209143"/>
                  <a:ext cx="613156" cy="292100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08063"/>
                  <a:endParaRPr lang="en-US"/>
                </a:p>
              </p:txBody>
            </p:sp>
            <p:sp>
              <p:nvSpPr>
                <p:cNvPr id="39" name="Freeform 38"/>
                <p:cNvSpPr/>
                <p:nvPr/>
              </p:nvSpPr>
              <p:spPr bwMode="auto">
                <a:xfrm>
                  <a:off x="2578100" y="4226679"/>
                  <a:ext cx="901700" cy="317500"/>
                </a:xfrm>
                <a:custGeom>
                  <a:avLst/>
                  <a:gdLst>
                    <a:gd name="connsiteX0" fmla="*/ 0 w 4102100"/>
                    <a:gd name="connsiteY0" fmla="*/ 304800 h 622300"/>
                    <a:gd name="connsiteX1" fmla="*/ 673100 w 4102100"/>
                    <a:gd name="connsiteY1" fmla="*/ 304800 h 622300"/>
                    <a:gd name="connsiteX2" fmla="*/ 889000 w 4102100"/>
                    <a:gd name="connsiteY2" fmla="*/ 12700 h 622300"/>
                    <a:gd name="connsiteX3" fmla="*/ 1066800 w 4102100"/>
                    <a:gd name="connsiteY3" fmla="*/ 609600 h 622300"/>
                    <a:gd name="connsiteX4" fmla="*/ 1473200 w 4102100"/>
                    <a:gd name="connsiteY4" fmla="*/ 0 h 622300"/>
                    <a:gd name="connsiteX5" fmla="*/ 1727200 w 4102100"/>
                    <a:gd name="connsiteY5" fmla="*/ 596900 h 622300"/>
                    <a:gd name="connsiteX6" fmla="*/ 2082800 w 4102100"/>
                    <a:gd name="connsiteY6" fmla="*/ 25400 h 622300"/>
                    <a:gd name="connsiteX7" fmla="*/ 2438400 w 4102100"/>
                    <a:gd name="connsiteY7" fmla="*/ 596900 h 622300"/>
                    <a:gd name="connsiteX8" fmla="*/ 2806700 w 4102100"/>
                    <a:gd name="connsiteY8" fmla="*/ 0 h 622300"/>
                    <a:gd name="connsiteX9" fmla="*/ 3136900 w 4102100"/>
                    <a:gd name="connsiteY9" fmla="*/ 622300 h 622300"/>
                    <a:gd name="connsiteX10" fmla="*/ 3365500 w 4102100"/>
                    <a:gd name="connsiteY10" fmla="*/ 279400 h 622300"/>
                    <a:gd name="connsiteX11" fmla="*/ 4102100 w 4102100"/>
                    <a:gd name="connsiteY11" fmla="*/ 292100 h 622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102100" h="622300">
                      <a:moveTo>
                        <a:pt x="0" y="304800"/>
                      </a:moveTo>
                      <a:lnTo>
                        <a:pt x="673100" y="304800"/>
                      </a:lnTo>
                      <a:lnTo>
                        <a:pt x="889000" y="12700"/>
                      </a:lnTo>
                      <a:lnTo>
                        <a:pt x="1066800" y="609600"/>
                      </a:lnTo>
                      <a:lnTo>
                        <a:pt x="1473200" y="0"/>
                      </a:lnTo>
                      <a:lnTo>
                        <a:pt x="1727200" y="596900"/>
                      </a:lnTo>
                      <a:lnTo>
                        <a:pt x="2082800" y="25400"/>
                      </a:lnTo>
                      <a:lnTo>
                        <a:pt x="2438400" y="596900"/>
                      </a:lnTo>
                      <a:lnTo>
                        <a:pt x="2806700" y="0"/>
                      </a:lnTo>
                      <a:lnTo>
                        <a:pt x="3136900" y="622300"/>
                      </a:lnTo>
                      <a:lnTo>
                        <a:pt x="3365500" y="279400"/>
                      </a:lnTo>
                      <a:lnTo>
                        <a:pt x="4102100" y="292100"/>
                      </a:lnTo>
                    </a:path>
                  </a:pathLst>
                </a:cu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 defTabSz="1008063">
                    <a:defRPr/>
                  </a:pPr>
                  <a:endParaRPr lang="en-US"/>
                </a:p>
              </p:txBody>
            </p:sp>
          </p:grpSp>
          <p:grpSp>
            <p:nvGrpSpPr>
              <p:cNvPr id="18" name="Group 20"/>
              <p:cNvGrpSpPr>
                <a:grpSpLocks/>
              </p:cNvGrpSpPr>
              <p:nvPr/>
            </p:nvGrpSpPr>
            <p:grpSpPr bwMode="auto">
              <a:xfrm>
                <a:off x="2593181" y="7391402"/>
                <a:ext cx="901700" cy="268733"/>
                <a:chOff x="2565400" y="4226680"/>
                <a:chExt cx="901700" cy="319920"/>
              </a:xfrm>
            </p:grpSpPr>
            <p:sp>
              <p:nvSpPr>
                <p:cNvPr id="36" name="Rectangle 19"/>
                <p:cNvSpPr>
                  <a:spLocks noChangeArrowheads="1"/>
                </p:cNvSpPr>
                <p:nvPr/>
              </p:nvSpPr>
              <p:spPr bwMode="auto">
                <a:xfrm>
                  <a:off x="2705100" y="4254500"/>
                  <a:ext cx="613156" cy="292100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08063"/>
                  <a:endParaRPr lang="en-US"/>
                </a:p>
              </p:txBody>
            </p:sp>
            <p:sp>
              <p:nvSpPr>
                <p:cNvPr id="37" name="Freeform 36"/>
                <p:cNvSpPr/>
                <p:nvPr/>
              </p:nvSpPr>
              <p:spPr bwMode="auto">
                <a:xfrm>
                  <a:off x="2565400" y="4226680"/>
                  <a:ext cx="901700" cy="317500"/>
                </a:xfrm>
                <a:custGeom>
                  <a:avLst/>
                  <a:gdLst>
                    <a:gd name="connsiteX0" fmla="*/ 0 w 4102100"/>
                    <a:gd name="connsiteY0" fmla="*/ 304800 h 622300"/>
                    <a:gd name="connsiteX1" fmla="*/ 673100 w 4102100"/>
                    <a:gd name="connsiteY1" fmla="*/ 304800 h 622300"/>
                    <a:gd name="connsiteX2" fmla="*/ 889000 w 4102100"/>
                    <a:gd name="connsiteY2" fmla="*/ 12700 h 622300"/>
                    <a:gd name="connsiteX3" fmla="*/ 1066800 w 4102100"/>
                    <a:gd name="connsiteY3" fmla="*/ 609600 h 622300"/>
                    <a:gd name="connsiteX4" fmla="*/ 1473200 w 4102100"/>
                    <a:gd name="connsiteY4" fmla="*/ 0 h 622300"/>
                    <a:gd name="connsiteX5" fmla="*/ 1727200 w 4102100"/>
                    <a:gd name="connsiteY5" fmla="*/ 596900 h 622300"/>
                    <a:gd name="connsiteX6" fmla="*/ 2082800 w 4102100"/>
                    <a:gd name="connsiteY6" fmla="*/ 25400 h 622300"/>
                    <a:gd name="connsiteX7" fmla="*/ 2438400 w 4102100"/>
                    <a:gd name="connsiteY7" fmla="*/ 596900 h 622300"/>
                    <a:gd name="connsiteX8" fmla="*/ 2806700 w 4102100"/>
                    <a:gd name="connsiteY8" fmla="*/ 0 h 622300"/>
                    <a:gd name="connsiteX9" fmla="*/ 3136900 w 4102100"/>
                    <a:gd name="connsiteY9" fmla="*/ 622300 h 622300"/>
                    <a:gd name="connsiteX10" fmla="*/ 3365500 w 4102100"/>
                    <a:gd name="connsiteY10" fmla="*/ 279400 h 622300"/>
                    <a:gd name="connsiteX11" fmla="*/ 4102100 w 4102100"/>
                    <a:gd name="connsiteY11" fmla="*/ 292100 h 622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102100" h="622300">
                      <a:moveTo>
                        <a:pt x="0" y="304800"/>
                      </a:moveTo>
                      <a:lnTo>
                        <a:pt x="673100" y="304800"/>
                      </a:lnTo>
                      <a:lnTo>
                        <a:pt x="889000" y="12700"/>
                      </a:lnTo>
                      <a:lnTo>
                        <a:pt x="1066800" y="609600"/>
                      </a:lnTo>
                      <a:lnTo>
                        <a:pt x="1473200" y="0"/>
                      </a:lnTo>
                      <a:lnTo>
                        <a:pt x="1727200" y="596900"/>
                      </a:lnTo>
                      <a:lnTo>
                        <a:pt x="2082800" y="25400"/>
                      </a:lnTo>
                      <a:lnTo>
                        <a:pt x="2438400" y="596900"/>
                      </a:lnTo>
                      <a:lnTo>
                        <a:pt x="2806700" y="0"/>
                      </a:lnTo>
                      <a:lnTo>
                        <a:pt x="3136900" y="622300"/>
                      </a:lnTo>
                      <a:lnTo>
                        <a:pt x="3365500" y="279400"/>
                      </a:lnTo>
                      <a:lnTo>
                        <a:pt x="4102100" y="292100"/>
                      </a:lnTo>
                    </a:path>
                  </a:pathLst>
                </a:cu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 defTabSz="1008063">
                    <a:defRPr/>
                  </a:pPr>
                  <a:endParaRPr lang="en-US"/>
                </a:p>
              </p:txBody>
            </p:sp>
          </p:grpSp>
          <p:grpSp>
            <p:nvGrpSpPr>
              <p:cNvPr id="19" name="Group 20"/>
              <p:cNvGrpSpPr>
                <a:grpSpLocks/>
              </p:cNvGrpSpPr>
              <p:nvPr/>
            </p:nvGrpSpPr>
            <p:grpSpPr bwMode="auto">
              <a:xfrm rot="16200000">
                <a:off x="3405981" y="6311900"/>
                <a:ext cx="901700" cy="266700"/>
                <a:chOff x="2565400" y="4241800"/>
                <a:chExt cx="901700" cy="317500"/>
              </a:xfrm>
            </p:grpSpPr>
            <p:sp>
              <p:nvSpPr>
                <p:cNvPr id="34" name="Rectangle 19"/>
                <p:cNvSpPr>
                  <a:spLocks noChangeArrowheads="1"/>
                </p:cNvSpPr>
                <p:nvPr/>
              </p:nvSpPr>
              <p:spPr bwMode="auto">
                <a:xfrm>
                  <a:off x="2705100" y="4254500"/>
                  <a:ext cx="613156" cy="292100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08063"/>
                  <a:endParaRPr lang="en-US"/>
                </a:p>
              </p:txBody>
            </p:sp>
            <p:sp>
              <p:nvSpPr>
                <p:cNvPr id="35" name="Freeform 34"/>
                <p:cNvSpPr/>
                <p:nvPr/>
              </p:nvSpPr>
              <p:spPr bwMode="auto">
                <a:xfrm>
                  <a:off x="2565400" y="4241800"/>
                  <a:ext cx="901700" cy="317500"/>
                </a:xfrm>
                <a:custGeom>
                  <a:avLst/>
                  <a:gdLst>
                    <a:gd name="connsiteX0" fmla="*/ 0 w 4102100"/>
                    <a:gd name="connsiteY0" fmla="*/ 304800 h 622300"/>
                    <a:gd name="connsiteX1" fmla="*/ 673100 w 4102100"/>
                    <a:gd name="connsiteY1" fmla="*/ 304800 h 622300"/>
                    <a:gd name="connsiteX2" fmla="*/ 889000 w 4102100"/>
                    <a:gd name="connsiteY2" fmla="*/ 12700 h 622300"/>
                    <a:gd name="connsiteX3" fmla="*/ 1066800 w 4102100"/>
                    <a:gd name="connsiteY3" fmla="*/ 609600 h 622300"/>
                    <a:gd name="connsiteX4" fmla="*/ 1473200 w 4102100"/>
                    <a:gd name="connsiteY4" fmla="*/ 0 h 622300"/>
                    <a:gd name="connsiteX5" fmla="*/ 1727200 w 4102100"/>
                    <a:gd name="connsiteY5" fmla="*/ 596900 h 622300"/>
                    <a:gd name="connsiteX6" fmla="*/ 2082800 w 4102100"/>
                    <a:gd name="connsiteY6" fmla="*/ 25400 h 622300"/>
                    <a:gd name="connsiteX7" fmla="*/ 2438400 w 4102100"/>
                    <a:gd name="connsiteY7" fmla="*/ 596900 h 622300"/>
                    <a:gd name="connsiteX8" fmla="*/ 2806700 w 4102100"/>
                    <a:gd name="connsiteY8" fmla="*/ 0 h 622300"/>
                    <a:gd name="connsiteX9" fmla="*/ 3136900 w 4102100"/>
                    <a:gd name="connsiteY9" fmla="*/ 622300 h 622300"/>
                    <a:gd name="connsiteX10" fmla="*/ 3365500 w 4102100"/>
                    <a:gd name="connsiteY10" fmla="*/ 279400 h 622300"/>
                    <a:gd name="connsiteX11" fmla="*/ 4102100 w 4102100"/>
                    <a:gd name="connsiteY11" fmla="*/ 292100 h 622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102100" h="622300">
                      <a:moveTo>
                        <a:pt x="0" y="304800"/>
                      </a:moveTo>
                      <a:lnTo>
                        <a:pt x="673100" y="304800"/>
                      </a:lnTo>
                      <a:lnTo>
                        <a:pt x="889000" y="12700"/>
                      </a:lnTo>
                      <a:lnTo>
                        <a:pt x="1066800" y="609600"/>
                      </a:lnTo>
                      <a:lnTo>
                        <a:pt x="1473200" y="0"/>
                      </a:lnTo>
                      <a:lnTo>
                        <a:pt x="1727200" y="596900"/>
                      </a:lnTo>
                      <a:lnTo>
                        <a:pt x="2082800" y="25400"/>
                      </a:lnTo>
                      <a:lnTo>
                        <a:pt x="2438400" y="596900"/>
                      </a:lnTo>
                      <a:lnTo>
                        <a:pt x="2806700" y="0"/>
                      </a:lnTo>
                      <a:lnTo>
                        <a:pt x="3136900" y="622300"/>
                      </a:lnTo>
                      <a:lnTo>
                        <a:pt x="3365500" y="279400"/>
                      </a:lnTo>
                      <a:lnTo>
                        <a:pt x="4102100" y="292100"/>
                      </a:lnTo>
                    </a:path>
                  </a:pathLst>
                </a:cu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 defTabSz="1008063">
                    <a:defRPr/>
                  </a:pPr>
                  <a:endParaRPr lang="en-US"/>
                </a:p>
              </p:txBody>
            </p:sp>
          </p:grpSp>
          <p:cxnSp>
            <p:nvCxnSpPr>
              <p:cNvPr id="20" name="Straight Connector 19"/>
              <p:cNvCxnSpPr/>
              <p:nvPr/>
            </p:nvCxnSpPr>
            <p:spPr bwMode="auto">
              <a:xfrm>
                <a:off x="2008981" y="5549900"/>
                <a:ext cx="12700" cy="19431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1" name="Oval 20"/>
              <p:cNvSpPr/>
              <p:nvPr/>
            </p:nvSpPr>
            <p:spPr bwMode="auto">
              <a:xfrm>
                <a:off x="1767681" y="6223000"/>
                <a:ext cx="444500" cy="469900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080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2" name="Diamond 21"/>
              <p:cNvSpPr/>
              <p:nvPr/>
            </p:nvSpPr>
            <p:spPr bwMode="auto">
              <a:xfrm>
                <a:off x="165100" y="6108700"/>
                <a:ext cx="609600" cy="546100"/>
              </a:xfrm>
              <a:prstGeom prst="diamond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080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23" name="Straight Arrow Connector 22"/>
              <p:cNvCxnSpPr>
                <a:stCxn id="21" idx="4"/>
              </p:cNvCxnSpPr>
              <p:nvPr/>
            </p:nvCxnSpPr>
            <p:spPr bwMode="auto">
              <a:xfrm flipV="1">
                <a:off x="1989931" y="6337300"/>
                <a:ext cx="6350" cy="3556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4" name="Straight Arrow Connector 23"/>
              <p:cNvCxnSpPr/>
              <p:nvPr/>
            </p:nvCxnSpPr>
            <p:spPr bwMode="auto">
              <a:xfrm>
                <a:off x="472281" y="6235700"/>
                <a:ext cx="0" cy="2921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5" name="TextBox 24"/>
              <p:cNvSpPr txBox="1"/>
              <p:nvPr/>
            </p:nvSpPr>
            <p:spPr>
              <a:xfrm>
                <a:off x="827881" y="5054600"/>
                <a:ext cx="4780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4</a:t>
                </a:r>
                <a:r>
                  <a:rPr lang="en-US" sz="1800" dirty="0" smtClean="0">
                    <a:sym typeface="Symbol"/>
                  </a:rPr>
                  <a:t></a:t>
                </a:r>
                <a:endParaRPr lang="en-US" sz="1800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3304381" y="6286500"/>
                <a:ext cx="4780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4</a:t>
                </a:r>
                <a:r>
                  <a:rPr lang="en-US" sz="1800" dirty="0" smtClean="0">
                    <a:sym typeface="Symbol"/>
                  </a:rPr>
                  <a:t></a:t>
                </a:r>
                <a:endParaRPr lang="en-US" sz="1800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2707481" y="5715000"/>
                <a:ext cx="4780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2</a:t>
                </a:r>
                <a:r>
                  <a:rPr lang="en-US" sz="1800" dirty="0" smtClean="0">
                    <a:sym typeface="Symbol"/>
                  </a:rPr>
                  <a:t></a:t>
                </a:r>
                <a:endParaRPr lang="en-US" sz="1800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523081" y="6464300"/>
                <a:ext cx="82586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0.5v</a:t>
                </a:r>
                <a:r>
                  <a:rPr lang="en-US" sz="2400" baseline="-25000" dirty="0" smtClean="0"/>
                  <a:t>x</a:t>
                </a:r>
                <a:endParaRPr lang="en-US" sz="2400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2161381" y="6324600"/>
                <a:ext cx="4780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3</a:t>
                </a:r>
                <a:r>
                  <a:rPr lang="en-US" sz="1800" dirty="0" smtClean="0">
                    <a:sym typeface="Symbol"/>
                  </a:rPr>
                  <a:t>A</a:t>
                </a:r>
                <a:endParaRPr lang="en-US" sz="1800" dirty="0"/>
              </a:p>
            </p:txBody>
          </p:sp>
          <p:graphicFrame>
            <p:nvGraphicFramePr>
              <p:cNvPr id="30" name="Object 18"/>
              <p:cNvGraphicFramePr>
                <a:graphicFrameLocks noChangeAspect="1"/>
              </p:cNvGraphicFramePr>
              <p:nvPr/>
            </p:nvGraphicFramePr>
            <p:xfrm>
              <a:off x="4040981" y="5969000"/>
              <a:ext cx="403225" cy="11842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902" name="Equation" r:id="rId3" imgW="177480" imgH="571320" progId="Equation.DSMT4">
                      <p:embed/>
                    </p:oleObj>
                  </mc:Choice>
                  <mc:Fallback>
                    <p:oleObj name="Equation" r:id="rId3" imgW="177480" imgH="57132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40981" y="5969000"/>
                            <a:ext cx="403225" cy="118427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1" name="Oval 30"/>
              <p:cNvSpPr/>
              <p:nvPr/>
            </p:nvSpPr>
            <p:spPr bwMode="auto">
              <a:xfrm>
                <a:off x="1970881" y="5486400"/>
                <a:ext cx="101600" cy="11430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080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1920081" y="5130800"/>
                <a:ext cx="30970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graphicFrame>
            <p:nvGraphicFramePr>
              <p:cNvPr id="33" name="Object 18"/>
              <p:cNvGraphicFramePr>
                <a:graphicFrameLocks noChangeAspect="1"/>
              </p:cNvGraphicFramePr>
              <p:nvPr/>
            </p:nvGraphicFramePr>
            <p:xfrm>
              <a:off x="1376363" y="5994400"/>
              <a:ext cx="547687" cy="11842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903" name="Equation" r:id="rId5" imgW="241200" imgH="571320" progId="Equation.DSMT4">
                      <p:embed/>
                    </p:oleObj>
                  </mc:Choice>
                  <mc:Fallback>
                    <p:oleObj name="Equation" r:id="rId5" imgW="241200" imgH="57132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76363" y="5994400"/>
                            <a:ext cx="547687" cy="118427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42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48554468"/>
                </p:ext>
              </p:extLst>
            </p:nvPr>
          </p:nvGraphicFramePr>
          <p:xfrm>
            <a:off x="2796783" y="526302"/>
            <a:ext cx="1416050" cy="447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04" name="Equation" r:id="rId7" imgW="622080" imgH="215640" progId="Equation.DSMT4">
                    <p:embed/>
                  </p:oleObj>
                </mc:Choice>
                <mc:Fallback>
                  <p:oleObj name="Equation" r:id="rId7" imgW="622080" imgH="215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96783" y="526302"/>
                          <a:ext cx="1416050" cy="4476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6415937"/>
                </p:ext>
              </p:extLst>
            </p:nvPr>
          </p:nvGraphicFramePr>
          <p:xfrm>
            <a:off x="2754960" y="2520204"/>
            <a:ext cx="1267481" cy="3927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05" name="Equation" r:id="rId9" imgW="634680" imgH="215640" progId="Equation.DSMT4">
                    <p:embed/>
                  </p:oleObj>
                </mc:Choice>
                <mc:Fallback>
                  <p:oleObj name="Equation" r:id="rId9" imgW="634680" imgH="215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54960" y="2520204"/>
                          <a:ext cx="1267481" cy="3927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4" name="TextBox 43"/>
          <p:cNvSpPr txBox="1"/>
          <p:nvPr/>
        </p:nvSpPr>
        <p:spPr>
          <a:xfrm>
            <a:off x="4565763" y="1019083"/>
            <a:ext cx="30306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Main steps: </a:t>
            </a:r>
          </a:p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1)  Assign currents I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and I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022859" y="3448389"/>
            <a:ext cx="463947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ym typeface="Symbol"/>
              </a:rPr>
              <a:t>     a)  By property of the dependent source</a:t>
            </a:r>
          </a:p>
          <a:p>
            <a:r>
              <a:rPr lang="en-US" sz="2000" dirty="0" smtClean="0">
                <a:sym typeface="Symbol"/>
              </a:rPr>
              <a:t>           I</a:t>
            </a:r>
            <a:r>
              <a:rPr lang="en-US" sz="2000" baseline="-25000" dirty="0" smtClean="0">
                <a:sym typeface="Symbol"/>
              </a:rPr>
              <a:t>1</a:t>
            </a:r>
            <a:r>
              <a:rPr lang="en-US" sz="2000" dirty="0" smtClean="0">
                <a:sym typeface="Symbol"/>
              </a:rPr>
              <a:t>=0.5v</a:t>
            </a:r>
            <a:r>
              <a:rPr lang="en-US" sz="2000" baseline="-25000" dirty="0" smtClean="0">
                <a:sym typeface="Symbol"/>
              </a:rPr>
              <a:t>x</a:t>
            </a:r>
            <a:r>
              <a:rPr lang="en-US" sz="2000" dirty="0" smtClean="0"/>
              <a:t>       (E1).</a:t>
            </a:r>
          </a:p>
          <a:p>
            <a:r>
              <a:rPr lang="en-US" sz="2000" dirty="0" smtClean="0"/>
              <a:t>     b)  By Ohm’s law, </a:t>
            </a:r>
          </a:p>
          <a:p>
            <a:r>
              <a:rPr lang="en-US" sz="2000" dirty="0" smtClean="0"/>
              <a:t>           I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=</a:t>
            </a:r>
            <a:r>
              <a:rPr lang="en-US" sz="2000" dirty="0" err="1" smtClean="0"/>
              <a:t>v</a:t>
            </a:r>
            <a:r>
              <a:rPr lang="en-US" sz="2000" baseline="-25000" dirty="0" err="1" smtClean="0"/>
              <a:t>x</a:t>
            </a:r>
            <a:r>
              <a:rPr lang="en-US" sz="2000" dirty="0" smtClean="0"/>
              <a:t>/4        (E2)</a:t>
            </a:r>
          </a:p>
          <a:p>
            <a:r>
              <a:rPr lang="en-US" sz="2000" dirty="0" smtClean="0"/>
              <a:t>4)  Plug (E1), (E2) in (*)  to obtain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0.5v</a:t>
            </a:r>
            <a:r>
              <a:rPr lang="en-US" sz="2000" baseline="-25000" dirty="0" smtClean="0"/>
              <a:t>x</a:t>
            </a:r>
            <a:r>
              <a:rPr lang="en-US" sz="2000" dirty="0" smtClean="0"/>
              <a:t>+v</a:t>
            </a:r>
            <a:r>
              <a:rPr lang="en-US" sz="2000" baseline="-25000" dirty="0" smtClean="0"/>
              <a:t>x</a:t>
            </a:r>
            <a:r>
              <a:rPr lang="en-US" sz="2000" dirty="0" smtClean="0"/>
              <a:t>/4=3, </a:t>
            </a:r>
            <a:r>
              <a:rPr lang="en-US" sz="2000" dirty="0" smtClean="0">
                <a:sym typeface="Symbol"/>
              </a:rPr>
              <a:t> </a:t>
            </a:r>
            <a:r>
              <a:rPr lang="en-US" sz="2000" dirty="0" err="1" smtClean="0">
                <a:sym typeface="Symbol"/>
              </a:rPr>
              <a:t>v</a:t>
            </a:r>
            <a:r>
              <a:rPr lang="en-US" sz="2000" baseline="-25000" dirty="0" err="1" smtClean="0">
                <a:sym typeface="Symbol"/>
              </a:rPr>
              <a:t>x</a:t>
            </a:r>
            <a:r>
              <a:rPr lang="en-US" sz="2000" dirty="0" smtClean="0">
                <a:sym typeface="Symbol"/>
              </a:rPr>
              <a:t>=4V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581734" y="126113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L4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565763" y="2204597"/>
            <a:ext cx="26010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2)   Use </a:t>
            </a:r>
            <a:r>
              <a:rPr lang="en-US" sz="2000" dirty="0"/>
              <a:t>KCL at node a,  </a:t>
            </a:r>
            <a:endParaRPr lang="en-US" sz="2000" dirty="0" smtClean="0"/>
          </a:p>
          <a:p>
            <a:r>
              <a:rPr lang="en-US" sz="2000" dirty="0" smtClean="0"/>
              <a:t>         I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+I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=3              (*)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022859" y="3070998"/>
                <a:ext cx="357354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3)   Express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 in terms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2859" y="3070998"/>
                <a:ext cx="3573542" cy="400110"/>
              </a:xfrm>
              <a:prstGeom prst="rect">
                <a:avLst/>
              </a:prstGeom>
              <a:blipFill rotWithShape="1">
                <a:blip r:embed="rId11"/>
                <a:stretch>
                  <a:fillRect l="-1877" t="-7692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/>
          <p:cNvSpPr txBox="1"/>
          <p:nvPr/>
        </p:nvSpPr>
        <p:spPr>
          <a:xfrm>
            <a:off x="340755" y="3794288"/>
            <a:ext cx="348448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Main idea:  </a:t>
            </a:r>
          </a:p>
          <a:p>
            <a:r>
              <a:rPr lang="en-US" sz="2000" dirty="0" smtClean="0"/>
              <a:t>Express branch currents</a:t>
            </a:r>
            <a:br>
              <a:rPr lang="en-US" sz="2000" dirty="0" smtClean="0"/>
            </a:br>
            <a:r>
              <a:rPr lang="en-US" sz="2000" dirty="0" smtClean="0"/>
              <a:t>in terms of </a:t>
            </a:r>
            <a:r>
              <a:rPr lang="en-US" sz="2000" dirty="0" err="1" smtClean="0"/>
              <a:t>v</a:t>
            </a:r>
            <a:r>
              <a:rPr lang="en-US" sz="2000" baseline="-25000" dirty="0" err="1" smtClean="0"/>
              <a:t>x</a:t>
            </a:r>
            <a:r>
              <a:rPr lang="en-US" sz="2000" dirty="0" smtClean="0"/>
              <a:t>. </a:t>
            </a:r>
          </a:p>
          <a:p>
            <a:r>
              <a:rPr lang="en-US" sz="2000" dirty="0" smtClean="0"/>
              <a:t>Then use KCL at node a to form </a:t>
            </a:r>
            <a:br>
              <a:rPr lang="en-US" sz="2000" dirty="0" smtClean="0"/>
            </a:br>
            <a:r>
              <a:rPr lang="en-US" sz="2000" dirty="0" smtClean="0"/>
              <a:t>an equation for </a:t>
            </a:r>
            <a:r>
              <a:rPr lang="en-US" sz="2000" dirty="0" err="1" smtClean="0"/>
              <a:t>v</a:t>
            </a:r>
            <a:r>
              <a:rPr lang="en-US" sz="2000" baseline="-25000" dirty="0" err="1" smtClean="0"/>
              <a:t>x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57" name="TextBox 56"/>
          <p:cNvSpPr txBox="1"/>
          <p:nvPr/>
        </p:nvSpPr>
        <p:spPr>
          <a:xfrm>
            <a:off x="315651" y="295390"/>
            <a:ext cx="1593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Summary:  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3489322" y="5638800"/>
                <a:ext cx="4903330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computed, you can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 </m:t>
                    </m:r>
                  </m:oMath>
                </a14:m>
                <a:endParaRPr lang="en-US" sz="2000" dirty="0" smtClean="0"/>
              </a:p>
              <a:p>
                <a:r>
                  <a:rPr lang="en-US" sz="2000" dirty="0" smtClean="0"/>
                  <a:t>And all resistor voltages and source voltages ,</a:t>
                </a:r>
              </a:p>
              <a:p>
                <a:r>
                  <a:rPr lang="en-US" sz="2000" dirty="0" smtClean="0"/>
                  <a:t>And the power by each element</a:t>
                </a:r>
                <a:endParaRPr lang="en-US" sz="20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9322" y="5638800"/>
                <a:ext cx="4903330" cy="1015663"/>
              </a:xfrm>
              <a:prstGeom prst="rect">
                <a:avLst/>
              </a:prstGeom>
              <a:blipFill rotWithShape="1">
                <a:blip r:embed="rId12"/>
                <a:stretch>
                  <a:fillRect l="-1242" t="-2994" r="-248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879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uild="p" bldLvl="3"/>
      <p:bldP spid="48" grpId="0" build="p" bldLvl="3"/>
      <p:bldP spid="46" grpId="0" build="p" bldLvl="3"/>
      <p:bldP spid="53" grpId="0" build="p" bldLvl="3"/>
      <p:bldP spid="55" grpId="0" build="p" bldLvl="2"/>
      <p:bldP spid="58" grpId="0" build="p" bldLvl="3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87801" y="3101776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3</a:t>
            </a:r>
            <a:r>
              <a:rPr lang="en-US" sz="1800" dirty="0" smtClean="0">
                <a:sym typeface="Symbol"/>
              </a:rPr>
              <a:t></a:t>
            </a:r>
            <a:endParaRPr lang="en-US" sz="1800" dirty="0"/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1566278" y="1059704"/>
            <a:ext cx="3683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" name="Straight Arrow Connector 4"/>
          <p:cNvCxnSpPr/>
          <p:nvPr/>
        </p:nvCxnSpPr>
        <p:spPr bwMode="auto">
          <a:xfrm>
            <a:off x="2451118" y="1062769"/>
            <a:ext cx="302419" cy="1632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724136" y="248823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I</a:t>
            </a:r>
            <a:r>
              <a:rPr lang="en-US" sz="1800" baseline="-25000" dirty="0" smtClean="0"/>
              <a:t>1</a:t>
            </a:r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2441263" y="64717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I</a:t>
            </a:r>
            <a:r>
              <a:rPr lang="en-US" sz="1800" baseline="-25000" dirty="0" smtClean="0"/>
              <a:t>2</a:t>
            </a:r>
            <a:endParaRPr lang="en-US" sz="1800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632854" y="2353790"/>
            <a:ext cx="25400" cy="3429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1653044" y="64629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I</a:t>
            </a:r>
            <a:r>
              <a:rPr lang="en-US" sz="1800" baseline="-25000" dirty="0" smtClean="0"/>
              <a:t>1</a:t>
            </a:r>
            <a:endParaRPr lang="en-US" sz="1800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4026821" y="2381380"/>
            <a:ext cx="13267" cy="381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2513084" y="258939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I</a:t>
            </a:r>
            <a:r>
              <a:rPr lang="en-US" sz="1800" baseline="-25000" dirty="0" smtClean="0"/>
              <a:t>2</a:t>
            </a:r>
            <a:endParaRPr lang="en-US" sz="1800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 flipV="1">
            <a:off x="2519653" y="3039090"/>
            <a:ext cx="353219" cy="1451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4058116" y="243261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I</a:t>
            </a:r>
            <a:r>
              <a:rPr lang="en-US" sz="1800" baseline="-25000" dirty="0" smtClean="0"/>
              <a:t>2</a:t>
            </a:r>
            <a:endParaRPr lang="en-US" sz="18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340755" y="561338"/>
            <a:ext cx="4279106" cy="2605535"/>
            <a:chOff x="165100" y="5054600"/>
            <a:chExt cx="4279106" cy="2605535"/>
          </a:xfrm>
        </p:grpSpPr>
        <p:sp>
          <p:nvSpPr>
            <p:cNvPr id="15" name="Rectangle 14"/>
            <p:cNvSpPr/>
            <p:nvPr/>
          </p:nvSpPr>
          <p:spPr bwMode="auto">
            <a:xfrm>
              <a:off x="459581" y="5537200"/>
              <a:ext cx="3390900" cy="1981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16" name="Group 20"/>
            <p:cNvGrpSpPr>
              <a:grpSpLocks/>
            </p:cNvGrpSpPr>
            <p:nvPr/>
          </p:nvGrpSpPr>
          <p:grpSpPr bwMode="auto">
            <a:xfrm>
              <a:off x="2546350" y="5410204"/>
              <a:ext cx="901700" cy="266700"/>
              <a:chOff x="2584450" y="4226686"/>
              <a:chExt cx="901700" cy="317500"/>
            </a:xfrm>
          </p:grpSpPr>
          <p:sp>
            <p:nvSpPr>
              <p:cNvPr id="40" name="Rectangle 19"/>
              <p:cNvSpPr>
                <a:spLocks noChangeArrowheads="1"/>
              </p:cNvSpPr>
              <p:nvPr/>
            </p:nvSpPr>
            <p:spPr bwMode="auto">
              <a:xfrm>
                <a:off x="2705100" y="4231821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41" name="Freeform 40"/>
              <p:cNvSpPr/>
              <p:nvPr/>
            </p:nvSpPr>
            <p:spPr bwMode="auto">
              <a:xfrm>
                <a:off x="2584450" y="4226686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17" name="Group 20"/>
            <p:cNvGrpSpPr>
              <a:grpSpLocks/>
            </p:cNvGrpSpPr>
            <p:nvPr/>
          </p:nvGrpSpPr>
          <p:grpSpPr bwMode="auto">
            <a:xfrm>
              <a:off x="586581" y="5395466"/>
              <a:ext cx="901700" cy="281430"/>
              <a:chOff x="2578100" y="4209143"/>
              <a:chExt cx="901700" cy="335036"/>
            </a:xfrm>
          </p:grpSpPr>
          <p:sp>
            <p:nvSpPr>
              <p:cNvPr id="38" name="Rectangle 19"/>
              <p:cNvSpPr>
                <a:spLocks noChangeArrowheads="1"/>
              </p:cNvSpPr>
              <p:nvPr/>
            </p:nvSpPr>
            <p:spPr bwMode="auto">
              <a:xfrm>
                <a:off x="2730500" y="4209143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39" name="Freeform 38"/>
              <p:cNvSpPr/>
              <p:nvPr/>
            </p:nvSpPr>
            <p:spPr bwMode="auto">
              <a:xfrm>
                <a:off x="2578100" y="4226679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18" name="Group 20"/>
            <p:cNvGrpSpPr>
              <a:grpSpLocks/>
            </p:cNvGrpSpPr>
            <p:nvPr/>
          </p:nvGrpSpPr>
          <p:grpSpPr bwMode="auto">
            <a:xfrm>
              <a:off x="2593181" y="7391402"/>
              <a:ext cx="901700" cy="268733"/>
              <a:chOff x="2565400" y="4226680"/>
              <a:chExt cx="901700" cy="319920"/>
            </a:xfrm>
          </p:grpSpPr>
          <p:sp>
            <p:nvSpPr>
              <p:cNvPr id="36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37" name="Freeform 36"/>
              <p:cNvSpPr/>
              <p:nvPr/>
            </p:nvSpPr>
            <p:spPr bwMode="auto">
              <a:xfrm>
                <a:off x="2565400" y="422668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19" name="Group 20"/>
            <p:cNvGrpSpPr>
              <a:grpSpLocks/>
            </p:cNvGrpSpPr>
            <p:nvPr/>
          </p:nvGrpSpPr>
          <p:grpSpPr bwMode="auto">
            <a:xfrm rot="16200000">
              <a:off x="3405981" y="6311900"/>
              <a:ext cx="901700" cy="266700"/>
              <a:chOff x="2565400" y="4241800"/>
              <a:chExt cx="901700" cy="317500"/>
            </a:xfrm>
          </p:grpSpPr>
          <p:sp>
            <p:nvSpPr>
              <p:cNvPr id="34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35" name="Freeform 34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cxnSp>
          <p:nvCxnSpPr>
            <p:cNvPr id="20" name="Straight Connector 19"/>
            <p:cNvCxnSpPr/>
            <p:nvPr/>
          </p:nvCxnSpPr>
          <p:spPr bwMode="auto">
            <a:xfrm>
              <a:off x="2008981" y="5549900"/>
              <a:ext cx="12700" cy="19431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" name="Oval 20"/>
            <p:cNvSpPr/>
            <p:nvPr/>
          </p:nvSpPr>
          <p:spPr bwMode="auto">
            <a:xfrm>
              <a:off x="1767681" y="6223000"/>
              <a:ext cx="444500" cy="4699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2" name="Diamond 21"/>
            <p:cNvSpPr/>
            <p:nvPr/>
          </p:nvSpPr>
          <p:spPr bwMode="auto">
            <a:xfrm>
              <a:off x="165100" y="6108700"/>
              <a:ext cx="609600" cy="546100"/>
            </a:xfrm>
            <a:prstGeom prst="diamond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3" name="Straight Arrow Connector 22"/>
            <p:cNvCxnSpPr>
              <a:stCxn id="21" idx="4"/>
            </p:cNvCxnSpPr>
            <p:nvPr/>
          </p:nvCxnSpPr>
          <p:spPr bwMode="auto">
            <a:xfrm flipV="1">
              <a:off x="1989931" y="6337300"/>
              <a:ext cx="6350" cy="3556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4" name="Straight Arrow Connector 23"/>
            <p:cNvCxnSpPr/>
            <p:nvPr/>
          </p:nvCxnSpPr>
          <p:spPr bwMode="auto">
            <a:xfrm>
              <a:off x="472281" y="6235700"/>
              <a:ext cx="0" cy="2921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5" name="TextBox 24"/>
            <p:cNvSpPr txBox="1"/>
            <p:nvPr/>
          </p:nvSpPr>
          <p:spPr>
            <a:xfrm>
              <a:off x="827881" y="5054600"/>
              <a:ext cx="4780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4</a:t>
              </a:r>
              <a:r>
                <a:rPr lang="en-US" sz="1800" dirty="0" smtClean="0">
                  <a:sym typeface="Symbol"/>
                </a:rPr>
                <a:t></a:t>
              </a:r>
              <a:endParaRPr lang="en-US" sz="18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304381" y="6286500"/>
              <a:ext cx="4780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4</a:t>
              </a:r>
              <a:r>
                <a:rPr lang="en-US" sz="1800" dirty="0" smtClean="0">
                  <a:sym typeface="Symbol"/>
                </a:rPr>
                <a:t></a:t>
              </a:r>
              <a:endParaRPr lang="en-US" sz="18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707481" y="5715000"/>
              <a:ext cx="4780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2</a:t>
              </a:r>
              <a:r>
                <a:rPr lang="en-US" sz="1800" dirty="0" smtClean="0">
                  <a:sym typeface="Symbol"/>
                </a:rPr>
                <a:t></a:t>
              </a:r>
              <a:endParaRPr lang="en-US" sz="18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23081" y="6464300"/>
              <a:ext cx="8258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0.5v</a:t>
              </a:r>
              <a:r>
                <a:rPr lang="en-US" sz="2400" baseline="-25000" dirty="0" smtClean="0"/>
                <a:t>x</a:t>
              </a:r>
              <a:endParaRPr lang="en-US" sz="24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161381" y="6324600"/>
              <a:ext cx="4780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3</a:t>
              </a:r>
              <a:r>
                <a:rPr lang="en-US" sz="1800" dirty="0" smtClean="0">
                  <a:sym typeface="Symbol"/>
                </a:rPr>
                <a:t>A</a:t>
              </a:r>
              <a:endParaRPr lang="en-US" sz="1800" dirty="0"/>
            </a:p>
          </p:txBody>
        </p:sp>
        <p:graphicFrame>
          <p:nvGraphicFramePr>
            <p:cNvPr id="30" name="Object 18"/>
            <p:cNvGraphicFramePr>
              <a:graphicFrameLocks noChangeAspect="1"/>
            </p:cNvGraphicFramePr>
            <p:nvPr/>
          </p:nvGraphicFramePr>
          <p:xfrm>
            <a:off x="4040981" y="5969000"/>
            <a:ext cx="403225" cy="1184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422" name="Equation" r:id="rId3" imgW="177480" imgH="571320" progId="Equation.DSMT4">
                    <p:embed/>
                  </p:oleObj>
                </mc:Choice>
                <mc:Fallback>
                  <p:oleObj name="Equation" r:id="rId3" imgW="177480" imgH="571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40981" y="5969000"/>
                          <a:ext cx="403225" cy="1184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" name="Oval 30"/>
            <p:cNvSpPr/>
            <p:nvPr/>
          </p:nvSpPr>
          <p:spPr bwMode="auto">
            <a:xfrm>
              <a:off x="1970881" y="5486400"/>
              <a:ext cx="101600" cy="1143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920081" y="5130800"/>
              <a:ext cx="30970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graphicFrame>
          <p:nvGraphicFramePr>
            <p:cNvPr id="33" name="Object 18"/>
            <p:cNvGraphicFramePr>
              <a:graphicFrameLocks noChangeAspect="1"/>
            </p:cNvGraphicFramePr>
            <p:nvPr/>
          </p:nvGraphicFramePr>
          <p:xfrm>
            <a:off x="1376363" y="5994400"/>
            <a:ext cx="547687" cy="1184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423" name="Equation" r:id="rId5" imgW="241200" imgH="571320" progId="Equation.DSMT4">
                    <p:embed/>
                  </p:oleObj>
                </mc:Choice>
                <mc:Fallback>
                  <p:oleObj name="Equation" r:id="rId5" imgW="241200" imgH="571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76363" y="5994400"/>
                          <a:ext cx="547687" cy="1184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2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0725041"/>
              </p:ext>
            </p:extLst>
          </p:nvPr>
        </p:nvGraphicFramePr>
        <p:xfrm>
          <a:off x="2796783" y="526302"/>
          <a:ext cx="141605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24" name="Equation" r:id="rId7" imgW="622080" imgH="215640" progId="Equation.DSMT4">
                  <p:embed/>
                </p:oleObj>
              </mc:Choice>
              <mc:Fallback>
                <p:oleObj name="Equation" r:id="rId7" imgW="6220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6783" y="526302"/>
                        <a:ext cx="1416050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1118121"/>
              </p:ext>
            </p:extLst>
          </p:nvPr>
        </p:nvGraphicFramePr>
        <p:xfrm>
          <a:off x="2754960" y="2520204"/>
          <a:ext cx="1267481" cy="392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25" name="Equation" r:id="rId9" imgW="634680" imgH="215640" progId="Equation.DSMT4">
                  <p:embed/>
                </p:oleObj>
              </mc:Choice>
              <mc:Fallback>
                <p:oleObj name="Equation" r:id="rId9" imgW="6346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4960" y="2520204"/>
                        <a:ext cx="1267481" cy="3927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233831" y="220381"/>
            <a:ext cx="44148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Another approach:  use I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as key variable</a:t>
            </a:r>
            <a:endParaRPr lang="en-US" sz="2000" dirty="0"/>
          </a:p>
        </p:txBody>
      </p:sp>
      <p:sp>
        <p:nvSpPr>
          <p:cNvPr id="50" name="TextBox 49"/>
          <p:cNvSpPr txBox="1"/>
          <p:nvPr/>
        </p:nvSpPr>
        <p:spPr>
          <a:xfrm>
            <a:off x="8581734" y="126113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L4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10867" y="3562290"/>
                <a:ext cx="381431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KCL at a: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=3 </m:t>
                    </m:r>
                  </m:oMath>
                </a14:m>
                <a:r>
                  <a:rPr lang="en-US" sz="2000" dirty="0" smtClean="0"/>
                  <a:t>                (E1)</a:t>
                </a:r>
                <a:endParaRPr lang="en-US" sz="2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867" y="3562290"/>
                <a:ext cx="3814314" cy="400110"/>
              </a:xfrm>
              <a:prstGeom prst="rect">
                <a:avLst/>
              </a:prstGeom>
              <a:blipFill rotWithShape="1">
                <a:blip r:embed="rId11"/>
                <a:stretch>
                  <a:fillRect l="-1597" t="-7576" r="-958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53960" y="4561459"/>
                <a:ext cx="451315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Another way to express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 smtClean="0"/>
                  <a:t>  in terms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 smtClean="0"/>
                  <a:t>?</a:t>
                </a:r>
                <a:endParaRPr lang="en-US" sz="20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960" y="4561459"/>
                <a:ext cx="4513159" cy="400110"/>
              </a:xfrm>
              <a:prstGeom prst="rect">
                <a:avLst/>
              </a:prstGeom>
              <a:blipFill rotWithShape="1">
                <a:blip r:embed="rId12"/>
                <a:stretch>
                  <a:fillRect l="-1351" t="-7576" r="-541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607473" y="5033544"/>
                <a:ext cx="136261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=0.5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473" y="5033544"/>
                <a:ext cx="1362617" cy="4001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054740" y="5064322"/>
                <a:ext cx="128201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=4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,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740" y="5064322"/>
                <a:ext cx="1282018" cy="400110"/>
              </a:xfrm>
              <a:prstGeom prst="rect">
                <a:avLst/>
              </a:prstGeom>
              <a:blipFill rotWithShape="1">
                <a:blip r:embed="rId14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ight Arrow 52"/>
          <p:cNvSpPr/>
          <p:nvPr/>
        </p:nvSpPr>
        <p:spPr>
          <a:xfrm>
            <a:off x="687700" y="5621730"/>
            <a:ext cx="537984" cy="200055"/>
          </a:xfrm>
          <a:prstGeom prst="right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1406732" y="5521702"/>
                <a:ext cx="307648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=0.5×4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=2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 smtClean="0"/>
                  <a:t>    (E2) </a:t>
                </a:r>
                <a:endParaRPr lang="en-US" sz="20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732" y="5521702"/>
                <a:ext cx="3076483" cy="400110"/>
              </a:xfrm>
              <a:prstGeom prst="rect">
                <a:avLst/>
              </a:prstGeom>
              <a:blipFill rotWithShape="1">
                <a:blip r:embed="rId15"/>
                <a:stretch>
                  <a:fillRect t="-7692" r="-1190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/>
          <p:cNvSpPr txBox="1"/>
          <p:nvPr/>
        </p:nvSpPr>
        <p:spPr>
          <a:xfrm>
            <a:off x="5458813" y="3926725"/>
            <a:ext cx="20969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Plug  (E2) into (E1)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5573064" y="4454915"/>
                <a:ext cx="157376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2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064" y="4454915"/>
                <a:ext cx="1573764" cy="400110"/>
              </a:xfrm>
              <a:prstGeom prst="rect">
                <a:avLst/>
              </a:prstGeom>
              <a:blipFill rotWithShape="1">
                <a:blip r:embed="rId16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5816592" y="4967020"/>
                <a:ext cx="108670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=1</m:t>
                      </m:r>
                      <m:r>
                        <a:rPr lang="en-US" sz="2000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592" y="4967020"/>
                <a:ext cx="1086708" cy="400110"/>
              </a:xfrm>
              <a:prstGeom prst="rect">
                <a:avLst/>
              </a:prstGeom>
              <a:blipFill rotWithShape="1">
                <a:blip r:embed="rId17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5682643" y="5381655"/>
                <a:ext cx="187506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=4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=4</m:t>
                      </m:r>
                      <m:r>
                        <a:rPr lang="en-US" sz="2000" b="0" i="1" smtClean="0">
                          <a:latin typeface="Cambria Math"/>
                        </a:rPr>
                        <m:t>𝑉</m:t>
                      </m:r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2643" y="5381655"/>
                <a:ext cx="1875065" cy="400110"/>
              </a:xfrm>
              <a:prstGeom prst="rect">
                <a:avLst/>
              </a:prstGeom>
              <a:blipFill rotWithShape="1">
                <a:blip r:embed="rId18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420495" y="4085583"/>
                <a:ext cx="13015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=3−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0495" y="4085583"/>
                <a:ext cx="1301510" cy="369332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Right Arrow 58"/>
          <p:cNvSpPr/>
          <p:nvPr/>
        </p:nvSpPr>
        <p:spPr>
          <a:xfrm>
            <a:off x="751033" y="4147886"/>
            <a:ext cx="537984" cy="200055"/>
          </a:xfrm>
          <a:prstGeom prst="right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724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7" grpId="0"/>
      <p:bldP spid="51" grpId="0"/>
      <p:bldP spid="52" grpId="0"/>
      <p:bldP spid="53" grpId="0" animBg="1"/>
      <p:bldP spid="54" grpId="0"/>
      <p:bldP spid="55" grpId="0"/>
      <p:bldP spid="56" grpId="0"/>
      <p:bldP spid="57" grpId="0"/>
      <p:bldP spid="58" grpId="0"/>
      <p:bldP spid="44" grpId="0"/>
      <p:bldP spid="5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10256" y="355003"/>
                <a:ext cx="23328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Example: 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𝑎𝑏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256" y="355003"/>
                <a:ext cx="2332818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2089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/>
          <p:cNvSpPr txBox="1"/>
          <p:nvPr/>
        </p:nvSpPr>
        <p:spPr>
          <a:xfrm>
            <a:off x="8581734" y="126113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L4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540444" y="1010726"/>
            <a:ext cx="5183189" cy="3256451"/>
            <a:chOff x="540444" y="1010726"/>
            <a:chExt cx="5183189" cy="3256451"/>
          </a:xfrm>
        </p:grpSpPr>
        <p:sp>
          <p:nvSpPr>
            <p:cNvPr id="3" name="Rectangle 2"/>
            <p:cNvSpPr/>
            <p:nvPr/>
          </p:nvSpPr>
          <p:spPr bwMode="auto">
            <a:xfrm>
              <a:off x="779282" y="1442365"/>
              <a:ext cx="4188486" cy="233206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1360928" y="3615675"/>
              <a:ext cx="901700" cy="317500"/>
              <a:chOff x="2565400" y="4241800"/>
              <a:chExt cx="901700" cy="317500"/>
            </a:xfrm>
          </p:grpSpPr>
          <p:sp>
            <p:nvSpPr>
              <p:cNvPr id="5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6" name="Freeform 5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7" name="Group 29"/>
            <p:cNvGrpSpPr>
              <a:grpSpLocks/>
            </p:cNvGrpSpPr>
            <p:nvPr/>
          </p:nvGrpSpPr>
          <p:grpSpPr bwMode="auto">
            <a:xfrm>
              <a:off x="1481981" y="1283614"/>
              <a:ext cx="901700" cy="317500"/>
              <a:chOff x="2565400" y="4241800"/>
              <a:chExt cx="901700" cy="317500"/>
            </a:xfrm>
          </p:grpSpPr>
          <p:sp>
            <p:nvSpPr>
              <p:cNvPr id="8" name="Rectangle 30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9" name="Freeform 8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0" name="Object 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21873188"/>
                    </p:ext>
                  </p:extLst>
                </p:nvPr>
              </p:nvGraphicFramePr>
              <p:xfrm>
                <a:off x="3887685" y="1010726"/>
                <a:ext cx="500063" cy="27305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46594" name="Equation" r:id="rId4" imgW="291960" imgH="177480" progId="Equation.DSMT4">
                        <p:embed/>
                      </p:oleObj>
                    </mc:Choice>
                    <mc:Fallback>
                      <p:oleObj name="Equation" r:id="rId4" imgW="291960" imgH="17748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887685" y="1010726"/>
                              <a:ext cx="500063" cy="273050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0" name="Object 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21873188"/>
                    </p:ext>
                  </p:extLst>
                </p:nvPr>
              </p:nvGraphicFramePr>
              <p:xfrm>
                <a:off x="3887685" y="1010726"/>
                <a:ext cx="500063" cy="27305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46100" name="Equation" r:id="rId6" imgW="291960" imgH="177480" progId="Equation.DSMT4">
                        <p:embed/>
                      </p:oleObj>
                    </mc:Choice>
                    <mc:Fallback>
                      <p:oleObj name="Equation" r:id="rId6" imgW="291960" imgH="17748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887685" y="1010726"/>
                              <a:ext cx="500063" cy="273050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1" name="Object 8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28309070"/>
                    </p:ext>
                  </p:extLst>
                </p:nvPr>
              </p:nvGraphicFramePr>
              <p:xfrm>
                <a:off x="1676592" y="1728114"/>
                <a:ext cx="390525" cy="274638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46595" name="Equation" r:id="rId8" imgW="228600" imgH="177480" progId="Equation.DSMT4">
                        <p:embed/>
                      </p:oleObj>
                    </mc:Choice>
                    <mc:Fallback>
                      <p:oleObj name="Equation" r:id="rId8" imgW="228600" imgH="17748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676592" y="1728114"/>
                              <a:ext cx="390525" cy="274638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1" name="Object 8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28309070"/>
                    </p:ext>
                  </p:extLst>
                </p:nvPr>
              </p:nvGraphicFramePr>
              <p:xfrm>
                <a:off x="1676592" y="1728114"/>
                <a:ext cx="390525" cy="274638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46101" name="Equation" r:id="rId10" imgW="228600" imgH="177480" progId="Equation.DSMT4">
                        <p:embed/>
                      </p:oleObj>
                    </mc:Choice>
                    <mc:Fallback>
                      <p:oleObj name="Equation" r:id="rId10" imgW="228600" imgH="17748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676592" y="1728114"/>
                              <a:ext cx="390525" cy="274638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2" name="Object 9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888380885"/>
                    </p:ext>
                  </p:extLst>
                </p:nvPr>
              </p:nvGraphicFramePr>
              <p:xfrm>
                <a:off x="4331156" y="2831784"/>
                <a:ext cx="411163" cy="255588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46596" name="Equation" r:id="rId12" imgW="241200" imgH="164880" progId="Equation.DSMT4">
                        <p:embed/>
                      </p:oleObj>
                    </mc:Choice>
                    <mc:Fallback>
                      <p:oleObj name="Equation" r:id="rId12" imgW="241200" imgH="16488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3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331156" y="2831784"/>
                              <a:ext cx="411163" cy="255588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2" name="Object 9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888380885"/>
                    </p:ext>
                  </p:extLst>
                </p:nvPr>
              </p:nvGraphicFramePr>
              <p:xfrm>
                <a:off x="4331156" y="2831784"/>
                <a:ext cx="411163" cy="255588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46102" name="Equation" r:id="rId14" imgW="241200" imgH="164880" progId="Equation.DSMT4">
                        <p:embed/>
                      </p:oleObj>
                    </mc:Choice>
                    <mc:Fallback>
                      <p:oleObj name="Equation" r:id="rId14" imgW="241200" imgH="16488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331156" y="2831784"/>
                              <a:ext cx="411163" cy="255588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3" name="Object 1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428618764"/>
                    </p:ext>
                  </p:extLst>
                </p:nvPr>
              </p:nvGraphicFramePr>
              <p:xfrm>
                <a:off x="2113784" y="3947326"/>
                <a:ext cx="411163" cy="255588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46597" name="Equation" r:id="rId16" imgW="241200" imgH="164880" progId="Equation.DSMT4">
                        <p:embed/>
                      </p:oleObj>
                    </mc:Choice>
                    <mc:Fallback>
                      <p:oleObj name="Equation" r:id="rId16" imgW="241200" imgH="16488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7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113784" y="3947326"/>
                              <a:ext cx="411163" cy="255588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3" name="Object 1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428618764"/>
                    </p:ext>
                  </p:extLst>
                </p:nvPr>
              </p:nvGraphicFramePr>
              <p:xfrm>
                <a:off x="2113784" y="3947326"/>
                <a:ext cx="411163" cy="255588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46103" name="Equation" r:id="rId18" imgW="241200" imgH="164880" progId="Equation.DSMT4">
                        <p:embed/>
                      </p:oleObj>
                    </mc:Choice>
                    <mc:Fallback>
                      <p:oleObj name="Equation" r:id="rId18" imgW="241200" imgH="16488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113784" y="3947326"/>
                              <a:ext cx="411163" cy="255588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grpSp>
          <p:nvGrpSpPr>
            <p:cNvPr id="14" name="Group 29"/>
            <p:cNvGrpSpPr>
              <a:grpSpLocks/>
            </p:cNvGrpSpPr>
            <p:nvPr/>
          </p:nvGrpSpPr>
          <p:grpSpPr bwMode="auto">
            <a:xfrm rot="16200000">
              <a:off x="4527844" y="2684074"/>
              <a:ext cx="901700" cy="337850"/>
              <a:chOff x="2565400" y="4254500"/>
              <a:chExt cx="901700" cy="337850"/>
            </a:xfrm>
          </p:grpSpPr>
          <p:sp>
            <p:nvSpPr>
              <p:cNvPr id="15" name="Rectangle 30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16" name="Freeform 15"/>
              <p:cNvSpPr/>
              <p:nvPr/>
            </p:nvSpPr>
            <p:spPr bwMode="auto">
              <a:xfrm>
                <a:off x="2565400" y="427485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17" name="Oval 25"/>
            <p:cNvSpPr>
              <a:spLocks noChangeArrowheads="1"/>
            </p:cNvSpPr>
            <p:nvPr/>
          </p:nvSpPr>
          <p:spPr bwMode="auto">
            <a:xfrm>
              <a:off x="3363732" y="1156614"/>
              <a:ext cx="558800" cy="5715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3254003" y="3517647"/>
              <a:ext cx="685800" cy="533400"/>
              <a:chOff x="2590800" y="2667000"/>
              <a:chExt cx="685800" cy="533400"/>
            </a:xfrm>
          </p:grpSpPr>
          <p:sp>
            <p:nvSpPr>
              <p:cNvPr id="20" name="Diamond 19"/>
              <p:cNvSpPr/>
              <p:nvPr/>
            </p:nvSpPr>
            <p:spPr>
              <a:xfrm>
                <a:off x="2590800" y="2667000"/>
                <a:ext cx="685800" cy="533400"/>
              </a:xfrm>
              <a:prstGeom prst="diamond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18"/>
              <p:cNvSpPr txBox="1">
                <a:spLocks noChangeArrowheads="1"/>
              </p:cNvSpPr>
              <p:nvPr/>
            </p:nvSpPr>
            <p:spPr bwMode="auto">
              <a:xfrm>
                <a:off x="2667000" y="2743200"/>
                <a:ext cx="569387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/>
                  <a:t>+ </a:t>
                </a:r>
                <a:r>
                  <a:rPr lang="en-US" sz="2000" dirty="0" smtClean="0"/>
                  <a:t> </a:t>
                </a:r>
                <a:r>
                  <a:rPr lang="en-US" sz="2000" dirty="0" smtClean="0">
                    <a:latin typeface="Symbol" pitchFamily="18" charset="2"/>
                  </a:rPr>
                  <a:t>-</a:t>
                </a:r>
                <a:endParaRPr lang="en-US" sz="2000" dirty="0">
                  <a:latin typeface="Symbol" pitchFamily="18" charset="2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 rot="10800000">
              <a:off x="540444" y="2488012"/>
              <a:ext cx="469900" cy="707886"/>
              <a:chOff x="1143000" y="2057401"/>
              <a:chExt cx="469900" cy="707886"/>
            </a:xfrm>
          </p:grpSpPr>
          <p:sp>
            <p:nvSpPr>
              <p:cNvPr id="23" name="Oval 10"/>
              <p:cNvSpPr>
                <a:spLocks noChangeArrowheads="1"/>
              </p:cNvSpPr>
              <p:nvPr/>
            </p:nvSpPr>
            <p:spPr bwMode="auto">
              <a:xfrm>
                <a:off x="1143000" y="2133600"/>
                <a:ext cx="469900" cy="5334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219200" y="2057401"/>
                <a:ext cx="3175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+</a:t>
                </a:r>
              </a:p>
              <a:p>
                <a:r>
                  <a:rPr lang="en-US" sz="2000" dirty="0">
                    <a:latin typeface="Symbol" pitchFamily="18" charset="2"/>
                  </a:rPr>
                  <a:t>-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3899590" y="3836290"/>
                  <a:ext cx="687111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9590" y="3836290"/>
                  <a:ext cx="687111" cy="430887"/>
                </a:xfrm>
                <a:prstGeom prst="rect">
                  <a:avLst/>
                </a:prstGeom>
                <a:blipFill rotWithShape="1"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5192014" y="2402148"/>
                  <a:ext cx="531619" cy="11079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</m:oMath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</m:oMath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92014" y="2402148"/>
                  <a:ext cx="531619" cy="1107996"/>
                </a:xfrm>
                <a:prstGeom prst="rect">
                  <a:avLst/>
                </a:prstGeom>
                <a:blipFill rotWithShape="1"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477353" y="1603444"/>
                  <a:ext cx="708207" cy="22467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0" smtClean="0">
                            <a:latin typeface="Cambria Math"/>
                          </a:rPr>
                          <m:t>+</m:t>
                        </m:r>
                      </m:oMath>
                    </m:oMathPara>
                  </a14:m>
                  <a:endParaRPr lang="en-US" sz="2000" b="0" dirty="0" smtClean="0"/>
                </a:p>
                <a:p>
                  <a:endParaRPr lang="en-US" sz="2000" dirty="0" smtClean="0"/>
                </a:p>
                <a:p>
                  <a:endParaRPr lang="en-US" sz="200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𝑎𝑏</m:t>
                            </m:r>
                          </m:sub>
                        </m:sSub>
                      </m:oMath>
                    </m:oMathPara>
                  </a14:m>
                  <a:endParaRPr lang="en-US" sz="2000" b="0" dirty="0" smtClean="0"/>
                </a:p>
                <a:p>
                  <a:endParaRPr lang="en-US" sz="2000" dirty="0" smtClean="0"/>
                </a:p>
                <a:p>
                  <a:endParaRPr lang="en-US" sz="2000" dirty="0" smtClean="0"/>
                </a:p>
                <a:p>
                  <a:r>
                    <a:rPr lang="en-US" sz="2000" dirty="0"/>
                    <a:t> </a:t>
                  </a:r>
                  <a:r>
                    <a:rPr lang="en-US" sz="2000" dirty="0" smtClean="0"/>
                    <a:t> </a:t>
                  </a:r>
                  <a14:m>
                    <m:oMath xmlns:m="http://schemas.openxmlformats.org/officeDocument/2006/math">
                      <m:r>
                        <a:rPr lang="en-US" sz="2000" b="0" i="0" smtClean="0">
                          <a:latin typeface="Cambria Math"/>
                        </a:rPr>
                        <m:t>  </m:t>
                      </m:r>
                      <m:r>
                        <a:rPr lang="en-US" sz="2000" b="0" i="1" smtClean="0">
                          <a:latin typeface="Cambria Math"/>
                        </a:rPr>
                        <m:t>−</m:t>
                      </m:r>
                    </m:oMath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7353" y="1603444"/>
                  <a:ext cx="708207" cy="2246769"/>
                </a:xfrm>
                <a:prstGeom prst="rect">
                  <a:avLst/>
                </a:prstGeom>
                <a:blipFill rotWithShape="1"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Oval 45"/>
            <p:cNvSpPr/>
            <p:nvPr/>
          </p:nvSpPr>
          <p:spPr>
            <a:xfrm>
              <a:off x="2713592" y="1422507"/>
              <a:ext cx="159932" cy="1077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2799412" y="3728568"/>
              <a:ext cx="159932" cy="1077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983242" y="2608395"/>
                <a:ext cx="5173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5</m:t>
                      </m:r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242" y="2608395"/>
                <a:ext cx="517386" cy="369332"/>
              </a:xfrm>
              <a:prstGeom prst="rect">
                <a:avLst/>
              </a:prstGeom>
              <a:blipFill rotWithShape="1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334045" y="1234112"/>
                <a:ext cx="6351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−+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4045" y="1234112"/>
                <a:ext cx="635110" cy="369332"/>
              </a:xfrm>
              <a:prstGeom prst="rect">
                <a:avLst/>
              </a:prstGeom>
              <a:blipFill rotWithShape="1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064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/>
          <p:cNvGrpSpPr/>
          <p:nvPr/>
        </p:nvGrpSpPr>
        <p:grpSpPr>
          <a:xfrm>
            <a:off x="123367" y="133387"/>
            <a:ext cx="5049301" cy="3232858"/>
            <a:chOff x="77433" y="126113"/>
            <a:chExt cx="5049301" cy="32328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4595115" y="1491269"/>
                  <a:ext cx="531619" cy="11079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</m:oMath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</m:oMath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95115" y="1491269"/>
                  <a:ext cx="531619" cy="1107996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8" name="Group 67"/>
            <p:cNvGrpSpPr/>
            <p:nvPr/>
          </p:nvGrpSpPr>
          <p:grpSpPr>
            <a:xfrm>
              <a:off x="77433" y="126113"/>
              <a:ext cx="4586825" cy="3232858"/>
              <a:chOff x="77433" y="620553"/>
              <a:chExt cx="4586825" cy="3232858"/>
            </a:xfrm>
          </p:grpSpPr>
          <p:sp>
            <p:nvSpPr>
              <p:cNvPr id="3" name="Rectangle 2"/>
              <p:cNvSpPr/>
              <p:nvPr/>
            </p:nvSpPr>
            <p:spPr bwMode="auto">
              <a:xfrm>
                <a:off x="316271" y="1052192"/>
                <a:ext cx="4188486" cy="233206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080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grpSp>
            <p:nvGrpSpPr>
              <p:cNvPr id="4" name="Group 20"/>
              <p:cNvGrpSpPr>
                <a:grpSpLocks/>
              </p:cNvGrpSpPr>
              <p:nvPr/>
            </p:nvGrpSpPr>
            <p:grpSpPr bwMode="auto">
              <a:xfrm>
                <a:off x="897917" y="3225502"/>
                <a:ext cx="901700" cy="317500"/>
                <a:chOff x="2565400" y="4241800"/>
                <a:chExt cx="901700" cy="317500"/>
              </a:xfrm>
            </p:grpSpPr>
            <p:sp>
              <p:nvSpPr>
                <p:cNvPr id="5" name="Rectangle 19"/>
                <p:cNvSpPr>
                  <a:spLocks noChangeArrowheads="1"/>
                </p:cNvSpPr>
                <p:nvPr/>
              </p:nvSpPr>
              <p:spPr bwMode="auto">
                <a:xfrm>
                  <a:off x="2705100" y="4254500"/>
                  <a:ext cx="613156" cy="292100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08063"/>
                  <a:endParaRPr lang="en-US"/>
                </a:p>
              </p:txBody>
            </p:sp>
            <p:sp>
              <p:nvSpPr>
                <p:cNvPr id="6" name="Freeform 5"/>
                <p:cNvSpPr/>
                <p:nvPr/>
              </p:nvSpPr>
              <p:spPr bwMode="auto">
                <a:xfrm>
                  <a:off x="2565400" y="4241800"/>
                  <a:ext cx="901700" cy="317500"/>
                </a:xfrm>
                <a:custGeom>
                  <a:avLst/>
                  <a:gdLst>
                    <a:gd name="connsiteX0" fmla="*/ 0 w 4102100"/>
                    <a:gd name="connsiteY0" fmla="*/ 304800 h 622300"/>
                    <a:gd name="connsiteX1" fmla="*/ 673100 w 4102100"/>
                    <a:gd name="connsiteY1" fmla="*/ 304800 h 622300"/>
                    <a:gd name="connsiteX2" fmla="*/ 889000 w 4102100"/>
                    <a:gd name="connsiteY2" fmla="*/ 12700 h 622300"/>
                    <a:gd name="connsiteX3" fmla="*/ 1066800 w 4102100"/>
                    <a:gd name="connsiteY3" fmla="*/ 609600 h 622300"/>
                    <a:gd name="connsiteX4" fmla="*/ 1473200 w 4102100"/>
                    <a:gd name="connsiteY4" fmla="*/ 0 h 622300"/>
                    <a:gd name="connsiteX5" fmla="*/ 1727200 w 4102100"/>
                    <a:gd name="connsiteY5" fmla="*/ 596900 h 622300"/>
                    <a:gd name="connsiteX6" fmla="*/ 2082800 w 4102100"/>
                    <a:gd name="connsiteY6" fmla="*/ 25400 h 622300"/>
                    <a:gd name="connsiteX7" fmla="*/ 2438400 w 4102100"/>
                    <a:gd name="connsiteY7" fmla="*/ 596900 h 622300"/>
                    <a:gd name="connsiteX8" fmla="*/ 2806700 w 4102100"/>
                    <a:gd name="connsiteY8" fmla="*/ 0 h 622300"/>
                    <a:gd name="connsiteX9" fmla="*/ 3136900 w 4102100"/>
                    <a:gd name="connsiteY9" fmla="*/ 622300 h 622300"/>
                    <a:gd name="connsiteX10" fmla="*/ 3365500 w 4102100"/>
                    <a:gd name="connsiteY10" fmla="*/ 279400 h 622300"/>
                    <a:gd name="connsiteX11" fmla="*/ 4102100 w 4102100"/>
                    <a:gd name="connsiteY11" fmla="*/ 292100 h 622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102100" h="622300">
                      <a:moveTo>
                        <a:pt x="0" y="304800"/>
                      </a:moveTo>
                      <a:lnTo>
                        <a:pt x="673100" y="304800"/>
                      </a:lnTo>
                      <a:lnTo>
                        <a:pt x="889000" y="12700"/>
                      </a:lnTo>
                      <a:lnTo>
                        <a:pt x="1066800" y="609600"/>
                      </a:lnTo>
                      <a:lnTo>
                        <a:pt x="1473200" y="0"/>
                      </a:lnTo>
                      <a:lnTo>
                        <a:pt x="1727200" y="596900"/>
                      </a:lnTo>
                      <a:lnTo>
                        <a:pt x="2082800" y="25400"/>
                      </a:lnTo>
                      <a:lnTo>
                        <a:pt x="2438400" y="596900"/>
                      </a:lnTo>
                      <a:lnTo>
                        <a:pt x="2806700" y="0"/>
                      </a:lnTo>
                      <a:lnTo>
                        <a:pt x="3136900" y="622300"/>
                      </a:lnTo>
                      <a:lnTo>
                        <a:pt x="3365500" y="279400"/>
                      </a:lnTo>
                      <a:lnTo>
                        <a:pt x="4102100" y="292100"/>
                      </a:lnTo>
                    </a:path>
                  </a:pathLst>
                </a:cu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 defTabSz="1008063">
                    <a:defRPr/>
                  </a:pPr>
                  <a:endParaRPr lang="en-US"/>
                </a:p>
              </p:txBody>
            </p:sp>
          </p:grpSp>
          <p:grpSp>
            <p:nvGrpSpPr>
              <p:cNvPr id="7" name="Group 29"/>
              <p:cNvGrpSpPr>
                <a:grpSpLocks/>
              </p:cNvGrpSpPr>
              <p:nvPr/>
            </p:nvGrpSpPr>
            <p:grpSpPr bwMode="auto">
              <a:xfrm>
                <a:off x="1018970" y="893441"/>
                <a:ext cx="901700" cy="317500"/>
                <a:chOff x="2565400" y="4241800"/>
                <a:chExt cx="901700" cy="317500"/>
              </a:xfrm>
            </p:grpSpPr>
            <p:sp>
              <p:nvSpPr>
                <p:cNvPr id="8" name="Rectangle 30"/>
                <p:cNvSpPr>
                  <a:spLocks noChangeArrowheads="1"/>
                </p:cNvSpPr>
                <p:nvPr/>
              </p:nvSpPr>
              <p:spPr bwMode="auto">
                <a:xfrm>
                  <a:off x="2705100" y="4254500"/>
                  <a:ext cx="613156" cy="292100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08063"/>
                  <a:endParaRPr lang="en-US"/>
                </a:p>
              </p:txBody>
            </p:sp>
            <p:sp>
              <p:nvSpPr>
                <p:cNvPr id="9" name="Freeform 8"/>
                <p:cNvSpPr/>
                <p:nvPr/>
              </p:nvSpPr>
              <p:spPr bwMode="auto">
                <a:xfrm>
                  <a:off x="2565400" y="4241800"/>
                  <a:ext cx="901700" cy="317500"/>
                </a:xfrm>
                <a:custGeom>
                  <a:avLst/>
                  <a:gdLst>
                    <a:gd name="connsiteX0" fmla="*/ 0 w 4102100"/>
                    <a:gd name="connsiteY0" fmla="*/ 304800 h 622300"/>
                    <a:gd name="connsiteX1" fmla="*/ 673100 w 4102100"/>
                    <a:gd name="connsiteY1" fmla="*/ 304800 h 622300"/>
                    <a:gd name="connsiteX2" fmla="*/ 889000 w 4102100"/>
                    <a:gd name="connsiteY2" fmla="*/ 12700 h 622300"/>
                    <a:gd name="connsiteX3" fmla="*/ 1066800 w 4102100"/>
                    <a:gd name="connsiteY3" fmla="*/ 609600 h 622300"/>
                    <a:gd name="connsiteX4" fmla="*/ 1473200 w 4102100"/>
                    <a:gd name="connsiteY4" fmla="*/ 0 h 622300"/>
                    <a:gd name="connsiteX5" fmla="*/ 1727200 w 4102100"/>
                    <a:gd name="connsiteY5" fmla="*/ 596900 h 622300"/>
                    <a:gd name="connsiteX6" fmla="*/ 2082800 w 4102100"/>
                    <a:gd name="connsiteY6" fmla="*/ 25400 h 622300"/>
                    <a:gd name="connsiteX7" fmla="*/ 2438400 w 4102100"/>
                    <a:gd name="connsiteY7" fmla="*/ 596900 h 622300"/>
                    <a:gd name="connsiteX8" fmla="*/ 2806700 w 4102100"/>
                    <a:gd name="connsiteY8" fmla="*/ 0 h 622300"/>
                    <a:gd name="connsiteX9" fmla="*/ 3136900 w 4102100"/>
                    <a:gd name="connsiteY9" fmla="*/ 622300 h 622300"/>
                    <a:gd name="connsiteX10" fmla="*/ 3365500 w 4102100"/>
                    <a:gd name="connsiteY10" fmla="*/ 279400 h 622300"/>
                    <a:gd name="connsiteX11" fmla="*/ 4102100 w 4102100"/>
                    <a:gd name="connsiteY11" fmla="*/ 292100 h 622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102100" h="622300">
                      <a:moveTo>
                        <a:pt x="0" y="304800"/>
                      </a:moveTo>
                      <a:lnTo>
                        <a:pt x="673100" y="304800"/>
                      </a:lnTo>
                      <a:lnTo>
                        <a:pt x="889000" y="12700"/>
                      </a:lnTo>
                      <a:lnTo>
                        <a:pt x="1066800" y="609600"/>
                      </a:lnTo>
                      <a:lnTo>
                        <a:pt x="1473200" y="0"/>
                      </a:lnTo>
                      <a:lnTo>
                        <a:pt x="1727200" y="596900"/>
                      </a:lnTo>
                      <a:lnTo>
                        <a:pt x="2082800" y="25400"/>
                      </a:lnTo>
                      <a:lnTo>
                        <a:pt x="2438400" y="596900"/>
                      </a:lnTo>
                      <a:lnTo>
                        <a:pt x="2806700" y="0"/>
                      </a:lnTo>
                      <a:lnTo>
                        <a:pt x="3136900" y="622300"/>
                      </a:lnTo>
                      <a:lnTo>
                        <a:pt x="3365500" y="279400"/>
                      </a:lnTo>
                      <a:lnTo>
                        <a:pt x="4102100" y="292100"/>
                      </a:lnTo>
                    </a:path>
                  </a:pathLst>
                </a:cu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 defTabSz="1008063">
                    <a:defRPr/>
                  </a:pPr>
                  <a:endParaRPr lang="en-US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10" name="Object 7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99991232"/>
                      </p:ext>
                    </p:extLst>
                  </p:nvPr>
                </p:nvGraphicFramePr>
                <p:xfrm>
                  <a:off x="3424674" y="620553"/>
                  <a:ext cx="500063" cy="273050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70756" name="Equation" r:id="rId4" imgW="291960" imgH="177480" progId="Equation.DSMT4">
                          <p:embed/>
                        </p:oleObj>
                      </mc:Choice>
                      <mc:Fallback>
                        <p:oleObj name="Equation" r:id="rId4" imgW="291960" imgH="17748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424674" y="620553"/>
                                <a:ext cx="500063" cy="273050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10" name="Object 7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99991232"/>
                      </p:ext>
                    </p:extLst>
                  </p:nvPr>
                </p:nvGraphicFramePr>
                <p:xfrm>
                  <a:off x="3424674" y="620553"/>
                  <a:ext cx="500063" cy="273050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13741" name="Equation" r:id="rId6" imgW="291960" imgH="177480" progId="Equation.DSMT4">
                          <p:embed/>
                        </p:oleObj>
                      </mc:Choice>
                      <mc:Fallback>
                        <p:oleObj name="Equation" r:id="rId6" imgW="291960" imgH="17748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7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424674" y="620553"/>
                                <a:ext cx="500063" cy="273050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11" name="Object 8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99734534"/>
                      </p:ext>
                    </p:extLst>
                  </p:nvPr>
                </p:nvGraphicFramePr>
                <p:xfrm>
                  <a:off x="1251997" y="1231644"/>
                  <a:ext cx="390525" cy="274638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70757" name="Equation" r:id="rId8" imgW="228600" imgH="177480" progId="Equation.DSMT4">
                          <p:embed/>
                        </p:oleObj>
                      </mc:Choice>
                      <mc:Fallback>
                        <p:oleObj name="Equation" r:id="rId8" imgW="228600" imgH="17748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9">
                                <a:extLst>
                                  <a:ext uri="{28A0092B-C50C-407E-A947-70E740481C1C}">
                                    <a14:useLocalDpi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251997" y="1231644"/>
                                <a:ext cx="390525" cy="274638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11" name="Object 8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99734534"/>
                      </p:ext>
                    </p:extLst>
                  </p:nvPr>
                </p:nvGraphicFramePr>
                <p:xfrm>
                  <a:off x="1251997" y="1231644"/>
                  <a:ext cx="390525" cy="274638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13742" name="Equation" r:id="rId10" imgW="228600" imgH="177480" progId="Equation.DSMT4">
                          <p:embed/>
                        </p:oleObj>
                      </mc:Choice>
                      <mc:Fallback>
                        <p:oleObj name="Equation" r:id="rId10" imgW="228600" imgH="17748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1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251997" y="1231644"/>
                                <a:ext cx="390525" cy="274638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12" name="Object 9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647698729"/>
                      </p:ext>
                    </p:extLst>
                  </p:nvPr>
                </p:nvGraphicFramePr>
                <p:xfrm>
                  <a:off x="3979464" y="2097839"/>
                  <a:ext cx="411163" cy="255588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70758" name="Equation" r:id="rId12" imgW="241200" imgH="164880" progId="Equation.DSMT4">
                          <p:embed/>
                        </p:oleObj>
                      </mc:Choice>
                      <mc:Fallback>
                        <p:oleObj name="Equation" r:id="rId12" imgW="241200" imgH="16488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3">
                                <a:extLst>
                                  <a:ext uri="{28A0092B-C50C-407E-A947-70E740481C1C}">
                                    <a14:useLocalDpi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979464" y="2097839"/>
                                <a:ext cx="411163" cy="255588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12" name="Object 9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647698729"/>
                      </p:ext>
                    </p:extLst>
                  </p:nvPr>
                </p:nvGraphicFramePr>
                <p:xfrm>
                  <a:off x="3979464" y="2097839"/>
                  <a:ext cx="411163" cy="255588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13743" name="Equation" r:id="rId14" imgW="241200" imgH="164880" progId="Equation.DSMT4">
                          <p:embed/>
                        </p:oleObj>
                      </mc:Choice>
                      <mc:Fallback>
                        <p:oleObj name="Equation" r:id="rId14" imgW="241200" imgH="16488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979464" y="2097839"/>
                                <a:ext cx="411163" cy="255588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13" name="Object 10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969456518"/>
                      </p:ext>
                    </p:extLst>
                  </p:nvPr>
                </p:nvGraphicFramePr>
                <p:xfrm>
                  <a:off x="1650773" y="3557153"/>
                  <a:ext cx="411163" cy="255588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70759" name="Equation" r:id="rId16" imgW="241200" imgH="164880" progId="Equation.DSMT4">
                          <p:embed/>
                        </p:oleObj>
                      </mc:Choice>
                      <mc:Fallback>
                        <p:oleObj name="Equation" r:id="rId16" imgW="241200" imgH="16488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7">
                                <a:extLst>
                                  <a:ext uri="{28A0092B-C50C-407E-A947-70E740481C1C}">
                                    <a14:useLocalDpi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650773" y="3557153"/>
                                <a:ext cx="411163" cy="255588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13" name="Object 10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969456518"/>
                      </p:ext>
                    </p:extLst>
                  </p:nvPr>
                </p:nvGraphicFramePr>
                <p:xfrm>
                  <a:off x="1650773" y="3557153"/>
                  <a:ext cx="411163" cy="255588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13744" name="Equation" r:id="rId18" imgW="241200" imgH="164880" progId="Equation.DSMT4">
                          <p:embed/>
                        </p:oleObj>
                      </mc:Choice>
                      <mc:Fallback>
                        <p:oleObj name="Equation" r:id="rId18" imgW="241200" imgH="16488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9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650773" y="3557153"/>
                                <a:ext cx="411163" cy="255588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  <p:grpSp>
            <p:nvGrpSpPr>
              <p:cNvPr id="14" name="Group 29"/>
              <p:cNvGrpSpPr>
                <a:grpSpLocks/>
              </p:cNvGrpSpPr>
              <p:nvPr/>
            </p:nvGrpSpPr>
            <p:grpSpPr bwMode="auto">
              <a:xfrm rot="16200000">
                <a:off x="4054658" y="2277809"/>
                <a:ext cx="901700" cy="317500"/>
                <a:chOff x="2565400" y="4241800"/>
                <a:chExt cx="901700" cy="317500"/>
              </a:xfrm>
            </p:grpSpPr>
            <p:sp>
              <p:nvSpPr>
                <p:cNvPr id="15" name="Rectangle 30"/>
                <p:cNvSpPr>
                  <a:spLocks noChangeArrowheads="1"/>
                </p:cNvSpPr>
                <p:nvPr/>
              </p:nvSpPr>
              <p:spPr bwMode="auto">
                <a:xfrm>
                  <a:off x="2705100" y="4254500"/>
                  <a:ext cx="613156" cy="292100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08063"/>
                  <a:endParaRPr lang="en-US"/>
                </a:p>
              </p:txBody>
            </p:sp>
            <p:sp>
              <p:nvSpPr>
                <p:cNvPr id="16" name="Freeform 15"/>
                <p:cNvSpPr/>
                <p:nvPr/>
              </p:nvSpPr>
              <p:spPr bwMode="auto">
                <a:xfrm>
                  <a:off x="2565400" y="4241800"/>
                  <a:ext cx="901700" cy="317500"/>
                </a:xfrm>
                <a:custGeom>
                  <a:avLst/>
                  <a:gdLst>
                    <a:gd name="connsiteX0" fmla="*/ 0 w 4102100"/>
                    <a:gd name="connsiteY0" fmla="*/ 304800 h 622300"/>
                    <a:gd name="connsiteX1" fmla="*/ 673100 w 4102100"/>
                    <a:gd name="connsiteY1" fmla="*/ 304800 h 622300"/>
                    <a:gd name="connsiteX2" fmla="*/ 889000 w 4102100"/>
                    <a:gd name="connsiteY2" fmla="*/ 12700 h 622300"/>
                    <a:gd name="connsiteX3" fmla="*/ 1066800 w 4102100"/>
                    <a:gd name="connsiteY3" fmla="*/ 609600 h 622300"/>
                    <a:gd name="connsiteX4" fmla="*/ 1473200 w 4102100"/>
                    <a:gd name="connsiteY4" fmla="*/ 0 h 622300"/>
                    <a:gd name="connsiteX5" fmla="*/ 1727200 w 4102100"/>
                    <a:gd name="connsiteY5" fmla="*/ 596900 h 622300"/>
                    <a:gd name="connsiteX6" fmla="*/ 2082800 w 4102100"/>
                    <a:gd name="connsiteY6" fmla="*/ 25400 h 622300"/>
                    <a:gd name="connsiteX7" fmla="*/ 2438400 w 4102100"/>
                    <a:gd name="connsiteY7" fmla="*/ 596900 h 622300"/>
                    <a:gd name="connsiteX8" fmla="*/ 2806700 w 4102100"/>
                    <a:gd name="connsiteY8" fmla="*/ 0 h 622300"/>
                    <a:gd name="connsiteX9" fmla="*/ 3136900 w 4102100"/>
                    <a:gd name="connsiteY9" fmla="*/ 622300 h 622300"/>
                    <a:gd name="connsiteX10" fmla="*/ 3365500 w 4102100"/>
                    <a:gd name="connsiteY10" fmla="*/ 279400 h 622300"/>
                    <a:gd name="connsiteX11" fmla="*/ 4102100 w 4102100"/>
                    <a:gd name="connsiteY11" fmla="*/ 292100 h 622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102100" h="622300">
                      <a:moveTo>
                        <a:pt x="0" y="304800"/>
                      </a:moveTo>
                      <a:lnTo>
                        <a:pt x="673100" y="304800"/>
                      </a:lnTo>
                      <a:lnTo>
                        <a:pt x="889000" y="12700"/>
                      </a:lnTo>
                      <a:lnTo>
                        <a:pt x="1066800" y="609600"/>
                      </a:lnTo>
                      <a:lnTo>
                        <a:pt x="1473200" y="0"/>
                      </a:lnTo>
                      <a:lnTo>
                        <a:pt x="1727200" y="596900"/>
                      </a:lnTo>
                      <a:lnTo>
                        <a:pt x="2082800" y="25400"/>
                      </a:lnTo>
                      <a:lnTo>
                        <a:pt x="2438400" y="596900"/>
                      </a:lnTo>
                      <a:lnTo>
                        <a:pt x="2806700" y="0"/>
                      </a:lnTo>
                      <a:lnTo>
                        <a:pt x="3136900" y="622300"/>
                      </a:lnTo>
                      <a:lnTo>
                        <a:pt x="3365500" y="279400"/>
                      </a:lnTo>
                      <a:lnTo>
                        <a:pt x="4102100" y="292100"/>
                      </a:lnTo>
                    </a:path>
                  </a:pathLst>
                </a:cu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 defTabSz="1008063">
                    <a:defRPr/>
                  </a:pPr>
                  <a:endParaRPr lang="en-US"/>
                </a:p>
              </p:txBody>
            </p:sp>
          </p:grpSp>
          <p:sp>
            <p:nvSpPr>
              <p:cNvPr id="17" name="Oval 25"/>
              <p:cNvSpPr>
                <a:spLocks noChangeArrowheads="1"/>
              </p:cNvSpPr>
              <p:nvPr/>
            </p:nvSpPr>
            <p:spPr bwMode="auto">
              <a:xfrm>
                <a:off x="2900721" y="766441"/>
                <a:ext cx="558800" cy="5715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grpSp>
            <p:nvGrpSpPr>
              <p:cNvPr id="19" name="Group 18"/>
              <p:cNvGrpSpPr/>
              <p:nvPr/>
            </p:nvGrpSpPr>
            <p:grpSpPr>
              <a:xfrm>
                <a:off x="2980151" y="3117552"/>
                <a:ext cx="685800" cy="533400"/>
                <a:chOff x="2590800" y="2667000"/>
                <a:chExt cx="685800" cy="533400"/>
              </a:xfrm>
            </p:grpSpPr>
            <p:sp>
              <p:nvSpPr>
                <p:cNvPr id="20" name="Diamond 19"/>
                <p:cNvSpPr/>
                <p:nvPr/>
              </p:nvSpPr>
              <p:spPr>
                <a:xfrm>
                  <a:off x="2590800" y="2667000"/>
                  <a:ext cx="685800" cy="533400"/>
                </a:xfrm>
                <a:prstGeom prst="diamond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TextBox 18"/>
                <p:cNvSpPr txBox="1">
                  <a:spLocks noChangeArrowheads="1"/>
                </p:cNvSpPr>
                <p:nvPr/>
              </p:nvSpPr>
              <p:spPr bwMode="auto">
                <a:xfrm>
                  <a:off x="2667000" y="2743200"/>
                  <a:ext cx="569387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000" dirty="0"/>
                    <a:t>+ </a:t>
                  </a:r>
                  <a:r>
                    <a:rPr lang="en-US" sz="2000" dirty="0" smtClean="0"/>
                    <a:t> </a:t>
                  </a:r>
                  <a:r>
                    <a:rPr lang="en-US" sz="2000" dirty="0" smtClean="0">
                      <a:latin typeface="Symbol" pitchFamily="18" charset="2"/>
                    </a:rPr>
                    <a:t>-</a:t>
                  </a:r>
                  <a:endParaRPr lang="en-US" sz="2000" dirty="0">
                    <a:latin typeface="Symbol" pitchFamily="18" charset="2"/>
                  </a:endParaRPr>
                </a:p>
              </p:txBody>
            </p:sp>
          </p:grpSp>
          <p:grpSp>
            <p:nvGrpSpPr>
              <p:cNvPr id="22" name="Group 21"/>
              <p:cNvGrpSpPr/>
              <p:nvPr/>
            </p:nvGrpSpPr>
            <p:grpSpPr>
              <a:xfrm rot="10800000">
                <a:off x="77433" y="2097839"/>
                <a:ext cx="469900" cy="707886"/>
                <a:chOff x="1143000" y="2057401"/>
                <a:chExt cx="469900" cy="707886"/>
              </a:xfrm>
            </p:grpSpPr>
            <p:sp>
              <p:nvSpPr>
                <p:cNvPr id="23" name="Oval 10"/>
                <p:cNvSpPr>
                  <a:spLocks noChangeArrowheads="1"/>
                </p:cNvSpPr>
                <p:nvPr/>
              </p:nvSpPr>
              <p:spPr bwMode="auto">
                <a:xfrm>
                  <a:off x="1143000" y="2133600"/>
                  <a:ext cx="469900" cy="533400"/>
                </a:xfrm>
                <a:prstGeom prst="ellipse">
                  <a:avLst/>
                </a:prstGeom>
                <a:solidFill>
                  <a:schemeClr val="bg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08063"/>
                  <a:endParaRPr lang="en-US"/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1219200" y="2057401"/>
                  <a:ext cx="31750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 smtClean="0"/>
                    <a:t>+</a:t>
                  </a:r>
                </a:p>
                <a:p>
                  <a:r>
                    <a:rPr lang="en-US" sz="2000" dirty="0">
                      <a:latin typeface="Symbol" pitchFamily="18" charset="2"/>
                    </a:rPr>
                    <a:t>-</a:t>
                  </a: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3584264" y="3422524"/>
                    <a:ext cx="687111" cy="43088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6" name="TextBox 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84264" y="3422524"/>
                    <a:ext cx="687111" cy="430887"/>
                  </a:xfrm>
                  <a:prstGeom prst="rect">
                    <a:avLst/>
                  </a:prstGeom>
                  <a:blipFill rotWithShape="1">
                    <a:blip r:embed="rId2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0" name="Oval 59"/>
              <p:cNvSpPr/>
              <p:nvPr/>
            </p:nvSpPr>
            <p:spPr>
              <a:xfrm>
                <a:off x="2410514" y="3308052"/>
                <a:ext cx="149332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2335848" y="968609"/>
                <a:ext cx="149332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2056409" y="1171671"/>
                    <a:ext cx="708207" cy="224676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0" smtClean="0">
                              <a:latin typeface="Cambria Math"/>
                            </a:rPr>
                            <m:t>+</m:t>
                          </m:r>
                        </m:oMath>
                      </m:oMathPara>
                    </a14:m>
                    <a:endParaRPr lang="en-US" sz="2000" b="0" dirty="0" smtClean="0"/>
                  </a:p>
                  <a:p>
                    <a:endParaRPr lang="en-US" sz="2000" dirty="0" smtClean="0"/>
                  </a:p>
                  <a:p>
                    <a:endParaRPr lang="en-US" sz="2000" dirty="0" smtClean="0"/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𝑎𝑏</m:t>
                              </m:r>
                            </m:sub>
                          </m:sSub>
                        </m:oMath>
                      </m:oMathPara>
                    </a14:m>
                    <a:endParaRPr lang="en-US" sz="2000" b="0" dirty="0" smtClean="0"/>
                  </a:p>
                  <a:p>
                    <a:endParaRPr lang="en-US" sz="2000" dirty="0" smtClean="0"/>
                  </a:p>
                  <a:p>
                    <a:endParaRPr lang="en-US" sz="2000" dirty="0" smtClean="0"/>
                  </a:p>
                  <a:p>
                    <a:r>
                      <a:rPr lang="en-US" sz="2000" dirty="0"/>
                      <a:t> </a:t>
                    </a:r>
                    <a:r>
                      <a:rPr lang="en-US" sz="2000" dirty="0" smtClean="0"/>
                      <a:t> </a:t>
                    </a:r>
                    <a14:m>
                      <m:oMath xmlns:m="http://schemas.openxmlformats.org/officeDocument/2006/math">
                        <m:r>
                          <a:rPr lang="en-US" sz="2000" b="0" i="0" smtClean="0">
                            <a:latin typeface="Cambria Math"/>
                          </a:rPr>
                          <m:t>  </m:t>
                        </m:r>
                        <m:r>
                          <a:rPr lang="en-US" sz="2000" b="0" i="1" smtClean="0">
                            <a:latin typeface="Cambria Math"/>
                          </a:rPr>
                          <m:t>−</m:t>
                        </m:r>
                      </m:oMath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56409" y="1171671"/>
                    <a:ext cx="708207" cy="2246769"/>
                  </a:xfrm>
                  <a:prstGeom prst="rect">
                    <a:avLst/>
                  </a:prstGeom>
                  <a:blipFill rotWithShape="1">
                    <a:blip r:embed="rId2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4" name="TextBox 43"/>
          <p:cNvSpPr txBox="1"/>
          <p:nvPr/>
        </p:nvSpPr>
        <p:spPr>
          <a:xfrm>
            <a:off x="8529332" y="94609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L4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724806" y="186486"/>
            <a:ext cx="1128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Solution: 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448179" y="1494662"/>
                <a:ext cx="22434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Assign loop current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𝐼</m:t>
                    </m:r>
                    <m:r>
                      <a:rPr lang="en-US" i="1" dirty="0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dirty="0" smtClean="0"/>
                  <a:t> </a:t>
                </a: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8179" y="1494662"/>
                <a:ext cx="2243499" cy="369332"/>
              </a:xfrm>
              <a:prstGeom prst="rect">
                <a:avLst/>
              </a:prstGeom>
              <a:blipFill rotWithShape="1">
                <a:blip r:embed="rId30"/>
                <a:stretch>
                  <a:fillRect l="-2446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/>
          <p:cNvCxnSpPr/>
          <p:nvPr/>
        </p:nvCxnSpPr>
        <p:spPr>
          <a:xfrm>
            <a:off x="3737158" y="564782"/>
            <a:ext cx="609600" cy="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761299" y="618862"/>
                <a:ext cx="3330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1299" y="618862"/>
                <a:ext cx="333040" cy="369332"/>
              </a:xfrm>
              <a:prstGeom prst="rect">
                <a:avLst/>
              </a:prstGeom>
              <a:blipFill rotWithShape="1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440706" y="1985001"/>
                <a:ext cx="30310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Assign resistor voltages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0706" y="1985001"/>
                <a:ext cx="3031023" cy="369332"/>
              </a:xfrm>
              <a:prstGeom prst="rect">
                <a:avLst/>
              </a:prstGeom>
              <a:blipFill rotWithShape="1">
                <a:blip r:embed="rId32"/>
                <a:stretch>
                  <a:fillRect l="-1811"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8300772"/>
              </p:ext>
            </p:extLst>
          </p:nvPr>
        </p:nvGraphicFramePr>
        <p:xfrm>
          <a:off x="836898" y="0"/>
          <a:ext cx="141605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60" name="Equation" r:id="rId33" imgW="622030" imgH="215806" progId="Equation.DSMT4">
                  <p:embed/>
                </p:oleObj>
              </mc:Choice>
              <mc:Fallback>
                <p:oleObj name="Equation" r:id="rId33" imgW="622030" imgH="215806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898" y="0"/>
                        <a:ext cx="1416050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1891906"/>
              </p:ext>
            </p:extLst>
          </p:nvPr>
        </p:nvGraphicFramePr>
        <p:xfrm>
          <a:off x="721254" y="2208289"/>
          <a:ext cx="1444625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61" name="Equation" r:id="rId35" imgW="634680" imgH="215640" progId="Equation.DSMT4">
                  <p:embed/>
                </p:oleObj>
              </mc:Choice>
              <mc:Fallback>
                <p:oleObj name="Equation" r:id="rId35" imgW="634680" imgH="215640" progId="Equation.DSMT4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254" y="2208289"/>
                        <a:ext cx="1444625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5270798" y="2427090"/>
                <a:ext cx="32519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Express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 smtClean="0"/>
                  <a:t> in terms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𝐼</m:t>
                    </m:r>
                  </m:oMath>
                </a14:m>
                <a:r>
                  <a:rPr lang="en-US" dirty="0" smtClean="0"/>
                  <a:t>: </a:t>
                </a:r>
                <a:endParaRPr lang="en-US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0798" y="2427090"/>
                <a:ext cx="3251980" cy="369332"/>
              </a:xfrm>
              <a:prstGeom prst="rect">
                <a:avLst/>
              </a:prstGeom>
              <a:blipFill rotWithShape="1">
                <a:blip r:embed="rId37"/>
                <a:stretch>
                  <a:fillRect l="-1689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5225574" y="2820886"/>
                <a:ext cx="36890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     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  </m:t>
                        </m:r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         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           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  </a:t>
                </a:r>
                <a:r>
                  <a:rPr lang="en-US" dirty="0" smtClean="0"/>
                  <a:t>(E1)</a:t>
                </a:r>
                <a:endParaRPr lang="en-US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5574" y="2820886"/>
                <a:ext cx="3689023" cy="369332"/>
              </a:xfrm>
              <a:prstGeom prst="rect">
                <a:avLst/>
              </a:prstGeom>
              <a:blipFill rotWithShape="1">
                <a:blip r:embed="rId38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/>
          <p:cNvSpPr txBox="1"/>
          <p:nvPr/>
        </p:nvSpPr>
        <p:spPr>
          <a:xfrm>
            <a:off x="5225574" y="3191702"/>
            <a:ext cx="30165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 KVL to make equation for </a:t>
            </a:r>
            <a:br>
              <a:rPr lang="en-US" dirty="0" smtClean="0"/>
            </a:br>
            <a:r>
              <a:rPr lang="en-US" dirty="0" smtClean="0"/>
              <a:t>the voltages: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906858" y="3829220"/>
                <a:ext cx="40454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−50−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−3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+5=0</m:t>
                    </m:r>
                  </m:oMath>
                </a14:m>
                <a:r>
                  <a:rPr lang="en-US" dirty="0" smtClean="0"/>
                  <a:t>     (E2)</a:t>
                </a:r>
                <a:endParaRPr lang="en-US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6858" y="3829220"/>
                <a:ext cx="4045403" cy="369332"/>
              </a:xfrm>
              <a:prstGeom prst="rect">
                <a:avLst/>
              </a:prstGeom>
              <a:blipFill rotWithShape="1">
                <a:blip r:embed="rId39"/>
                <a:stretch>
                  <a:fillRect t="-8197" r="-452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317309" y="4310651"/>
                <a:ext cx="45386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Plug (E1) into (E2) to obtain an equation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𝐼</m:t>
                    </m:r>
                  </m:oMath>
                </a14:m>
                <a:r>
                  <a:rPr lang="en-US" dirty="0" smtClean="0"/>
                  <a:t>:  </a:t>
                </a:r>
                <a:endParaRPr lang="en-US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7309" y="4310651"/>
                <a:ext cx="4538615" cy="369332"/>
              </a:xfrm>
              <a:prstGeom prst="rect">
                <a:avLst/>
              </a:prstGeom>
              <a:blipFill rotWithShape="1">
                <a:blip r:embed="rId40"/>
                <a:stretch>
                  <a:fillRect l="-1074" t="-8197" r="-1074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4400940" y="4729437"/>
                <a:ext cx="41830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3</m:t>
                      </m:r>
                      <m:r>
                        <a:rPr lang="en-US" b="0" i="1" smtClean="0">
                          <a:latin typeface="Cambria Math"/>
                        </a:rPr>
                        <m:t>𝐼</m:t>
                      </m:r>
                      <m:r>
                        <a:rPr lang="en-US" b="0" i="1" smtClean="0">
                          <a:latin typeface="Cambria Math"/>
                        </a:rPr>
                        <m:t>−50−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−2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−3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−2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+4</m:t>
                      </m:r>
                      <m:r>
                        <a:rPr lang="en-US" b="0" i="1" smtClean="0">
                          <a:latin typeface="Cambria Math"/>
                        </a:rPr>
                        <m:t>𝐼</m:t>
                      </m:r>
                      <m:r>
                        <a:rPr lang="en-US" b="0" i="1" smtClean="0">
                          <a:latin typeface="Cambria Math"/>
                        </a:rPr>
                        <m:t>+5=0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0940" y="4729437"/>
                <a:ext cx="4183005" cy="369332"/>
              </a:xfrm>
              <a:prstGeom prst="rect">
                <a:avLst/>
              </a:prstGeom>
              <a:blipFill rotWithShape="1"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4768288" y="5348976"/>
                <a:ext cx="3399649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3</m:t>
                      </m:r>
                      <m:r>
                        <a:rPr lang="en-US" b="0" i="1" smtClean="0">
                          <a:latin typeface="Cambria Math"/>
                        </a:rPr>
                        <m:t>𝐼</m:t>
                      </m:r>
                      <m:r>
                        <a:rPr lang="en-US" b="0" i="1" smtClean="0">
                          <a:latin typeface="Cambria Math"/>
                        </a:rPr>
                        <m:t>−50+2</m:t>
                      </m:r>
                      <m:r>
                        <a:rPr lang="en-US" b="0" i="1" smtClean="0">
                          <a:latin typeface="Cambria Math"/>
                        </a:rPr>
                        <m:t>𝐼</m:t>
                      </m:r>
                      <m:r>
                        <a:rPr lang="en-US" b="0" i="1" smtClean="0">
                          <a:latin typeface="Cambria Math"/>
                        </a:rPr>
                        <m:t>+6</m:t>
                      </m:r>
                      <m:r>
                        <a:rPr lang="en-US" b="0" i="1" smtClean="0">
                          <a:latin typeface="Cambria Math"/>
                        </a:rPr>
                        <m:t>𝐼</m:t>
                      </m:r>
                      <m:r>
                        <a:rPr lang="en-US" b="0" i="1" smtClean="0">
                          <a:latin typeface="Cambria Math"/>
                        </a:rPr>
                        <m:t>+4</m:t>
                      </m:r>
                      <m:r>
                        <a:rPr lang="en-US" b="0" i="1" smtClean="0">
                          <a:latin typeface="Cambria Math"/>
                        </a:rPr>
                        <m:t>𝐼</m:t>
                      </m:r>
                      <m:r>
                        <a:rPr lang="en-US" b="0" i="1" smtClean="0">
                          <a:latin typeface="Cambria Math"/>
                        </a:rPr>
                        <m:t>+5=0</m:t>
                      </m:r>
                    </m:oMath>
                  </m:oMathPara>
                </a14:m>
                <a:endParaRPr lang="en-US" b="0" dirty="0" smtClean="0"/>
              </a:p>
              <a:p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15</m:t>
                    </m:r>
                    <m:r>
                      <a:rPr lang="en-US" b="0" i="1" smtClean="0">
                        <a:latin typeface="Cambria Math"/>
                      </a:rPr>
                      <m:t>𝐼</m:t>
                    </m:r>
                    <m:r>
                      <a:rPr lang="en-US" b="0" i="1" smtClean="0">
                        <a:latin typeface="Cambria Math"/>
                      </a:rPr>
                      <m:t>=45,   </m:t>
                    </m:r>
                  </m:oMath>
                </a14:m>
                <a:endParaRPr lang="en-US" dirty="0" smtClean="0"/>
              </a:p>
              <a:p>
                <a:r>
                  <a:rPr lang="en-US" dirty="0"/>
                  <a:t> 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𝐼</m:t>
                    </m:r>
                    <m:r>
                      <a:rPr lang="en-US" b="0" i="1" smtClean="0">
                        <a:latin typeface="Cambria Math"/>
                      </a:rPr>
                      <m:t>=3</m:t>
                    </m:r>
                    <m:r>
                      <a:rPr lang="en-US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b="0" dirty="0" smtClean="0"/>
                  <a:t>,   by (E1)</a:t>
                </a:r>
              </a:p>
              <a:p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=−2</m:t>
                    </m:r>
                    <m:r>
                      <a:rPr lang="en-US" b="0" i="1" smtClean="0">
                        <a:latin typeface="Cambria Math"/>
                      </a:rPr>
                      <m:t>𝐼</m:t>
                    </m:r>
                    <m:r>
                      <a:rPr lang="en-US" b="0" i="1" smtClean="0">
                        <a:latin typeface="Cambria Math"/>
                      </a:rPr>
                      <m:t>=−2×3=−6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8288" y="5348976"/>
                <a:ext cx="3399649" cy="1200329"/>
              </a:xfrm>
              <a:prstGeom prst="rect">
                <a:avLst/>
              </a:prstGeom>
              <a:blipFill rotWithShape="1"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227896" y="4240073"/>
                <a:ext cx="40434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𝑎𝑏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</m:oMath>
                </a14:m>
                <a:r>
                  <a:rPr lang="en-US" dirty="0" smtClean="0"/>
                  <a:t> apply KVL on right-side loop </a:t>
                </a:r>
                <a:endParaRPr lang="en-US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896" y="4240073"/>
                <a:ext cx="4043479" cy="369332"/>
              </a:xfrm>
              <a:prstGeom prst="rect">
                <a:avLst/>
              </a:prstGeom>
              <a:blipFill rotWithShape="1">
                <a:blip r:embed="rId43"/>
                <a:stretch>
                  <a:fillRect l="-1205" t="-8333" r="-301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ounded Rectangle 64"/>
          <p:cNvSpPr/>
          <p:nvPr/>
        </p:nvSpPr>
        <p:spPr>
          <a:xfrm>
            <a:off x="2794071" y="964185"/>
            <a:ext cx="1247887" cy="1676657"/>
          </a:xfrm>
          <a:prstGeom prst="roundRect">
            <a:avLst/>
          </a:prstGeom>
          <a:noFill/>
          <a:ln w="1270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633584" y="4724400"/>
                <a:ext cx="28456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−50−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−3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𝑎𝑏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584" y="4724400"/>
                <a:ext cx="2845651" cy="369332"/>
              </a:xfrm>
              <a:prstGeom prst="rect">
                <a:avLst/>
              </a:prstGeom>
              <a:blipFill rotWithShape="1">
                <a:blip r:embed="rId4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547333" y="5139898"/>
                <a:ext cx="243611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𝑎𝑏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=−50−4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b="0" i="1" dirty="0" smtClean="0">
                  <a:latin typeface="Cambria Math"/>
                </a:endParaRPr>
              </a:p>
              <a:p>
                <a:r>
                  <a:rPr lang="en-US" b="0" dirty="0" smtClean="0"/>
                  <a:t>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=−50−4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−6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r>
                  <a:rPr lang="en-US" dirty="0" smtClean="0"/>
                  <a:t>       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 =</m:t>
                    </m:r>
                    <m:r>
                      <a:rPr lang="en-US" b="0" i="1" dirty="0" smtClean="0">
                        <a:latin typeface="Cambria Math"/>
                      </a:rPr>
                      <m:t>−26</m:t>
                    </m:r>
                    <m:r>
                      <a:rPr lang="en-US" b="0" i="1" dirty="0" smtClean="0">
                        <a:latin typeface="Cambria Math"/>
                      </a:rPr>
                      <m:t>𝑉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333" y="5139898"/>
                <a:ext cx="2436116" cy="923330"/>
              </a:xfrm>
              <a:prstGeom prst="rect">
                <a:avLst/>
              </a:prstGeom>
              <a:blipFill rotWithShape="1"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4794577" y="555818"/>
            <a:ext cx="42044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loop current is not asked. </a:t>
            </a:r>
          </a:p>
          <a:p>
            <a:r>
              <a:rPr lang="en-US" dirty="0" smtClean="0"/>
              <a:t>But you still need to use it as a key variable</a:t>
            </a:r>
            <a:br>
              <a:rPr lang="en-US" dirty="0" smtClean="0"/>
            </a:br>
            <a:r>
              <a:rPr lang="en-US" dirty="0" smtClean="0"/>
              <a:t>and make an equation for it using KVL.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5225574" y="2820886"/>
                <a:ext cx="32193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          3</m:t>
                    </m:r>
                    <m:r>
                      <a:rPr lang="en-US" b="0" i="1" smtClean="0">
                        <a:latin typeface="Cambria Math"/>
                      </a:rPr>
                      <m:t>𝐼</m:t>
                    </m:r>
                    <m:r>
                      <a:rPr lang="en-US" b="0" i="1" smtClean="0">
                        <a:latin typeface="Cambria Math"/>
                      </a:rPr>
                      <m:t>            4</m:t>
                    </m:r>
                    <m:r>
                      <a:rPr lang="en-US" b="0" i="1" smtClean="0">
                        <a:latin typeface="Cambria Math"/>
                      </a:rPr>
                      <m:t>𝐼</m:t>
                    </m:r>
                    <m:r>
                      <a:rPr lang="en-US" b="0" i="1" smtClean="0">
                        <a:latin typeface="Cambria Math"/>
                      </a:rPr>
                      <m:t>              −2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I</m:t>
                    </m:r>
                    <m:r>
                      <a:rPr lang="en-US" b="0" i="0" smtClean="0">
                        <a:latin typeface="Cambria Math"/>
                      </a:rPr>
                      <m:t>  </m:t>
                    </m:r>
                  </m:oMath>
                </a14:m>
                <a:r>
                  <a:rPr lang="en-US" dirty="0" smtClean="0"/>
                  <a:t>   </a:t>
                </a:r>
                <a:endParaRPr lang="en-US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5574" y="2820886"/>
                <a:ext cx="3219343" cy="369332"/>
              </a:xfrm>
              <a:prstGeom prst="rect">
                <a:avLst/>
              </a:prstGeom>
              <a:blipFill rotWithShape="1">
                <a:blip r:embed="rId4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45607" y="1779950"/>
                <a:ext cx="5173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5</m:t>
                      </m:r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607" y="1779950"/>
                <a:ext cx="517386" cy="369332"/>
              </a:xfrm>
              <a:prstGeom prst="rect">
                <a:avLst/>
              </a:prstGeom>
              <a:blipFill rotWithShape="1">
                <a:blip r:embed="rId4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931757" y="354443"/>
                <a:ext cx="6351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−+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1757" y="354443"/>
                <a:ext cx="635110" cy="369332"/>
              </a:xfrm>
              <a:prstGeom prst="rect">
                <a:avLst/>
              </a:prstGeom>
              <a:blipFill rotWithShape="1">
                <a:blip r:embed="rId4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4906858" y="3838033"/>
                <a:ext cx="42041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±50±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±3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±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±5=0</m:t>
                    </m:r>
                  </m:oMath>
                </a14:m>
                <a:r>
                  <a:rPr lang="en-US" dirty="0" smtClean="0"/>
                  <a:t>     (E2) </a:t>
                </a:r>
                <a:endParaRPr lang="en-US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6858" y="3838033"/>
                <a:ext cx="4204100" cy="369332"/>
              </a:xfrm>
              <a:prstGeom prst="rect">
                <a:avLst/>
              </a:prstGeom>
              <a:blipFill rotWithShape="1">
                <a:blip r:embed="rId49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334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9" grpId="0"/>
      <p:bldP spid="50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3" grpId="0"/>
      <p:bldP spid="65" grpId="0" animBg="1"/>
      <p:bldP spid="66" grpId="0"/>
      <p:bldP spid="67" grpId="0"/>
      <p:bldP spid="2" grpId="0"/>
      <p:bldP spid="64" grpId="0"/>
      <p:bldP spid="71" grpId="0"/>
      <p:bldP spid="71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10256" y="355003"/>
                <a:ext cx="2455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Practice 3: 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𝑎𝑏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256" y="355003"/>
                <a:ext cx="2455672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1985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/>
          <p:cNvSpPr txBox="1"/>
          <p:nvPr/>
        </p:nvSpPr>
        <p:spPr>
          <a:xfrm>
            <a:off x="8581734" y="126113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779282" y="1442365"/>
            <a:ext cx="4188486" cy="23320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1360928" y="3615675"/>
            <a:ext cx="901700" cy="317500"/>
            <a:chOff x="2565400" y="4241800"/>
            <a:chExt cx="901700" cy="317500"/>
          </a:xfrm>
        </p:grpSpPr>
        <p:sp>
          <p:nvSpPr>
            <p:cNvPr id="5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6" name="Freeform 5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grpSp>
        <p:nvGrpSpPr>
          <p:cNvPr id="7" name="Group 29"/>
          <p:cNvGrpSpPr>
            <a:grpSpLocks/>
          </p:cNvGrpSpPr>
          <p:nvPr/>
        </p:nvGrpSpPr>
        <p:grpSpPr bwMode="auto">
          <a:xfrm>
            <a:off x="1481981" y="1283614"/>
            <a:ext cx="901700" cy="317500"/>
            <a:chOff x="2565400" y="4241800"/>
            <a:chExt cx="901700" cy="317500"/>
          </a:xfrm>
        </p:grpSpPr>
        <p:sp>
          <p:nvSpPr>
            <p:cNvPr id="8" name="Rectangle 30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graphicFrame>
        <p:nvGraphicFramePr>
          <p:cNvPr id="1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4880255"/>
              </p:ext>
            </p:extLst>
          </p:nvPr>
        </p:nvGraphicFramePr>
        <p:xfrm>
          <a:off x="1676592" y="1728114"/>
          <a:ext cx="390525" cy="27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91" name="Equation" r:id="rId4" imgW="228600" imgH="177480" progId="Equation.DSMT4">
                  <p:embed/>
                </p:oleObj>
              </mc:Choice>
              <mc:Fallback>
                <p:oleObj name="Equation" r:id="rId4" imgW="2286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592" y="1728114"/>
                        <a:ext cx="390525" cy="274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4059438"/>
              </p:ext>
            </p:extLst>
          </p:nvPr>
        </p:nvGraphicFramePr>
        <p:xfrm>
          <a:off x="4331156" y="2831784"/>
          <a:ext cx="411163" cy="25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92" name="Equation" r:id="rId6" imgW="241200" imgH="164880" progId="Equation.DSMT4">
                  <p:embed/>
                </p:oleObj>
              </mc:Choice>
              <mc:Fallback>
                <p:oleObj name="Equation" r:id="rId6" imgW="2412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1156" y="2831784"/>
                        <a:ext cx="411163" cy="255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2564474"/>
              </p:ext>
            </p:extLst>
          </p:nvPr>
        </p:nvGraphicFramePr>
        <p:xfrm>
          <a:off x="2113784" y="3947326"/>
          <a:ext cx="411163" cy="25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93" name="Equation" r:id="rId8" imgW="241200" imgH="164880" progId="Equation.DSMT4">
                  <p:embed/>
                </p:oleObj>
              </mc:Choice>
              <mc:Fallback>
                <p:oleObj name="Equation" r:id="rId8" imgW="2412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3784" y="3947326"/>
                        <a:ext cx="411163" cy="255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29"/>
          <p:cNvGrpSpPr>
            <a:grpSpLocks/>
          </p:cNvGrpSpPr>
          <p:nvPr/>
        </p:nvGrpSpPr>
        <p:grpSpPr bwMode="auto">
          <a:xfrm rot="16200000">
            <a:off x="4504969" y="2694249"/>
            <a:ext cx="901700" cy="317500"/>
            <a:chOff x="2565400" y="4241800"/>
            <a:chExt cx="901700" cy="317500"/>
          </a:xfrm>
        </p:grpSpPr>
        <p:sp>
          <p:nvSpPr>
            <p:cNvPr id="15" name="Rectangle 30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254003" y="3517647"/>
            <a:ext cx="685800" cy="533400"/>
            <a:chOff x="2590800" y="2667000"/>
            <a:chExt cx="685800" cy="533400"/>
          </a:xfrm>
        </p:grpSpPr>
        <p:sp>
          <p:nvSpPr>
            <p:cNvPr id="20" name="Diamond 19"/>
            <p:cNvSpPr/>
            <p:nvPr/>
          </p:nvSpPr>
          <p:spPr>
            <a:xfrm>
              <a:off x="2590800" y="2667000"/>
              <a:ext cx="685800" cy="533400"/>
            </a:xfrm>
            <a:prstGeom prst="diamond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18"/>
            <p:cNvSpPr txBox="1">
              <a:spLocks noChangeArrowheads="1"/>
            </p:cNvSpPr>
            <p:nvPr/>
          </p:nvSpPr>
          <p:spPr bwMode="auto">
            <a:xfrm>
              <a:off x="2667000" y="2743200"/>
              <a:ext cx="56938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/>
                <a:t>+ </a:t>
              </a:r>
              <a:r>
                <a:rPr lang="en-US" sz="2000" dirty="0" smtClean="0"/>
                <a:t> </a:t>
              </a:r>
              <a:r>
                <a:rPr lang="en-US" sz="2000" dirty="0" smtClean="0">
                  <a:latin typeface="Symbol" pitchFamily="18" charset="2"/>
                </a:rPr>
                <a:t>-</a:t>
              </a:r>
              <a:endParaRPr lang="en-US" sz="2000" dirty="0">
                <a:latin typeface="Symbol" pitchFamily="18" charset="2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 rot="10800000">
            <a:off x="540444" y="2564212"/>
            <a:ext cx="469900" cy="707886"/>
            <a:chOff x="1143000" y="1981201"/>
            <a:chExt cx="469900" cy="707886"/>
          </a:xfrm>
        </p:grpSpPr>
        <p:sp>
          <p:nvSpPr>
            <p:cNvPr id="23" name="Oval 10"/>
            <p:cNvSpPr>
              <a:spLocks noChangeArrowheads="1"/>
            </p:cNvSpPr>
            <p:nvPr/>
          </p:nvSpPr>
          <p:spPr bwMode="auto">
            <a:xfrm>
              <a:off x="1143000" y="2133600"/>
              <a:ext cx="469900" cy="5334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203960" y="1981201"/>
              <a:ext cx="3175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Symbol" pitchFamily="18" charset="2"/>
                </a:rPr>
                <a:t>-+</a:t>
              </a:r>
              <a:endParaRPr lang="en-US" sz="2000" dirty="0">
                <a:latin typeface="Symbol" pitchFamily="18" charset="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079478" y="991620"/>
                <a:ext cx="687111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3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9478" y="991620"/>
                <a:ext cx="687111" cy="43088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192014" y="2402148"/>
                <a:ext cx="531619" cy="1107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2014" y="2402148"/>
                <a:ext cx="531619" cy="1107996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477353" y="1603444"/>
                <a:ext cx="708207" cy="2246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0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sz="2000" b="0" dirty="0" smtClean="0"/>
              </a:p>
              <a:p>
                <a:endParaRPr lang="en-US" sz="2000" dirty="0" smtClean="0"/>
              </a:p>
              <a:p>
                <a:endParaRPr lang="en-US" sz="20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𝑎𝑏</m:t>
                          </m:r>
                        </m:sub>
                      </m:sSub>
                    </m:oMath>
                  </m:oMathPara>
                </a14:m>
                <a:endParaRPr lang="en-US" sz="2000" b="0" dirty="0" smtClean="0"/>
              </a:p>
              <a:p>
                <a:endParaRPr lang="en-US" sz="2000" dirty="0" smtClean="0"/>
              </a:p>
              <a:p>
                <a:endParaRPr lang="en-US" sz="2000" dirty="0" smtClean="0"/>
              </a:p>
              <a:p>
                <a:r>
                  <a:rPr lang="en-US" sz="2000" dirty="0"/>
                  <a:t> 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/>
                      </a:rPr>
                      <m:t>  </m:t>
                    </m:r>
                    <m:r>
                      <a:rPr lang="en-US" sz="2000" b="0" i="1" smtClean="0">
                        <a:latin typeface="Cambria Math"/>
                      </a:rPr>
                      <m:t>−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7353" y="1603444"/>
                <a:ext cx="708207" cy="224676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Oval 45"/>
          <p:cNvSpPr/>
          <p:nvPr/>
        </p:nvSpPr>
        <p:spPr>
          <a:xfrm>
            <a:off x="2713592" y="1422507"/>
            <a:ext cx="159932" cy="1077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2799412" y="3728568"/>
            <a:ext cx="159932" cy="1077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3555495" y="1207391"/>
            <a:ext cx="685800" cy="533400"/>
            <a:chOff x="2590800" y="2667000"/>
            <a:chExt cx="685800" cy="533400"/>
          </a:xfrm>
        </p:grpSpPr>
        <p:sp>
          <p:nvSpPr>
            <p:cNvPr id="34" name="Diamond 33"/>
            <p:cNvSpPr/>
            <p:nvPr/>
          </p:nvSpPr>
          <p:spPr>
            <a:xfrm>
              <a:off x="2590800" y="2667000"/>
              <a:ext cx="685800" cy="533400"/>
            </a:xfrm>
            <a:prstGeom prst="diamond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18"/>
            <p:cNvSpPr txBox="1">
              <a:spLocks noChangeArrowheads="1"/>
            </p:cNvSpPr>
            <p:nvPr/>
          </p:nvSpPr>
          <p:spPr bwMode="auto">
            <a:xfrm>
              <a:off x="2667000" y="2743200"/>
              <a:ext cx="56938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/>
                <a:t>+ </a:t>
              </a:r>
              <a:r>
                <a:rPr lang="en-US" sz="2000" dirty="0" smtClean="0"/>
                <a:t> </a:t>
              </a:r>
              <a:r>
                <a:rPr lang="en-US" sz="2000" dirty="0" smtClean="0">
                  <a:latin typeface="Symbol" pitchFamily="18" charset="2"/>
                </a:rPr>
                <a:t>-</a:t>
              </a:r>
              <a:endParaRPr lang="en-US" sz="2000" dirty="0">
                <a:latin typeface="Symbol" pitchFamily="18" charset="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739802" y="3401862"/>
                <a:ext cx="4612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5</m:t>
                      </m:r>
                      <m:r>
                        <a:rPr lang="en-US" b="0" i="1" smtClean="0">
                          <a:latin typeface="Cambria Math"/>
                        </a:rPr>
                        <m:t>𝐼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9802" y="3401862"/>
                <a:ext cx="461280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/>
          <p:cNvCxnSpPr/>
          <p:nvPr/>
        </p:nvCxnSpPr>
        <p:spPr>
          <a:xfrm>
            <a:off x="779282" y="1442364"/>
            <a:ext cx="561838" cy="2067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861125" y="1413163"/>
                <a:ext cx="3803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125" y="1413163"/>
                <a:ext cx="380361" cy="46166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851595" y="2357496"/>
                <a:ext cx="6456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50</m:t>
                      </m:r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595" y="2357496"/>
                <a:ext cx="645626" cy="36933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721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74863" y="266664"/>
                <a:ext cx="3242747" cy="4575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Practice 4:  Find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863" y="266664"/>
                <a:ext cx="3242747" cy="457561"/>
              </a:xfrm>
              <a:prstGeom prst="rect">
                <a:avLst/>
              </a:prstGeom>
              <a:blipFill rotWithShape="1">
                <a:blip r:embed="rId3"/>
                <a:stretch>
                  <a:fillRect l="-1504" t="-5333"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 bwMode="auto">
          <a:xfrm>
            <a:off x="1143068" y="907927"/>
            <a:ext cx="3390900" cy="242396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30" name="Group 20"/>
          <p:cNvGrpSpPr>
            <a:grpSpLocks/>
          </p:cNvGrpSpPr>
          <p:nvPr/>
        </p:nvGrpSpPr>
        <p:grpSpPr bwMode="auto">
          <a:xfrm rot="16200000">
            <a:off x="692218" y="1776367"/>
            <a:ext cx="901700" cy="266700"/>
            <a:chOff x="2565400" y="4241800"/>
            <a:chExt cx="901700" cy="317500"/>
          </a:xfrm>
        </p:grpSpPr>
        <p:sp>
          <p:nvSpPr>
            <p:cNvPr id="31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32" name="Freeform 31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cxnSp>
        <p:nvCxnSpPr>
          <p:cNvPr id="33" name="Straight Connector 32"/>
          <p:cNvCxnSpPr>
            <a:stCxn id="29" idx="0"/>
            <a:endCxn id="29" idx="2"/>
          </p:cNvCxnSpPr>
          <p:nvPr/>
        </p:nvCxnSpPr>
        <p:spPr bwMode="auto">
          <a:xfrm>
            <a:off x="2838518" y="907927"/>
            <a:ext cx="0" cy="24239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Oval 33"/>
          <p:cNvSpPr/>
          <p:nvPr/>
        </p:nvSpPr>
        <p:spPr bwMode="auto">
          <a:xfrm>
            <a:off x="2616268" y="1499381"/>
            <a:ext cx="444500" cy="4699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5" name="Diamond 34"/>
          <p:cNvSpPr/>
          <p:nvPr/>
        </p:nvSpPr>
        <p:spPr bwMode="auto">
          <a:xfrm>
            <a:off x="4191068" y="1675934"/>
            <a:ext cx="609600" cy="546100"/>
          </a:xfrm>
          <a:prstGeom prst="diamond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 bwMode="auto">
          <a:xfrm flipV="1">
            <a:off x="2838518" y="1522979"/>
            <a:ext cx="6350" cy="355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>
            <a:off x="4533968" y="1802934"/>
            <a:ext cx="0" cy="292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4533968" y="1991201"/>
            <a:ext cx="808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0.5</a:t>
            </a:r>
            <a:r>
              <a:rPr lang="en-US" sz="2400" i="1" dirty="0" smtClean="0"/>
              <a:t>v</a:t>
            </a:r>
            <a:r>
              <a:rPr lang="en-US" sz="2400" baseline="-25000" dirty="0"/>
              <a:t>0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2996624" y="1609337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ym typeface="Symbol"/>
              </a:rPr>
              <a:t>5</a:t>
            </a:r>
            <a:r>
              <a:rPr lang="en-US" sz="1800" dirty="0" smtClean="0">
                <a:sym typeface="Symbol"/>
              </a:rPr>
              <a:t>A</a:t>
            </a:r>
            <a:endParaRPr lang="en-US" sz="1800" dirty="0"/>
          </a:p>
        </p:txBody>
      </p:sp>
      <p:graphicFrame>
        <p:nvGraphicFramePr>
          <p:cNvPr id="40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6547758"/>
              </p:ext>
            </p:extLst>
          </p:nvPr>
        </p:nvGraphicFramePr>
        <p:xfrm>
          <a:off x="1310756" y="1451789"/>
          <a:ext cx="403225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78" name="Equation" r:id="rId4" imgW="177480" imgH="571320" progId="Equation.DSMT4">
                  <p:embed/>
                </p:oleObj>
              </mc:Choice>
              <mc:Fallback>
                <p:oleObj name="Equation" r:id="rId4" imgW="17748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0756" y="1451789"/>
                        <a:ext cx="403225" cy="1184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558476" y="1851535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3</a:t>
            </a:r>
            <a:r>
              <a:rPr lang="en-US" sz="1800" dirty="0" smtClean="0">
                <a:sym typeface="Symbol"/>
              </a:rPr>
              <a:t></a:t>
            </a:r>
            <a:endParaRPr lang="en-US" sz="1800" dirty="0"/>
          </a:p>
        </p:txBody>
      </p:sp>
      <p:cxnSp>
        <p:nvCxnSpPr>
          <p:cNvPr id="42" name="Straight Arrow Connector 41"/>
          <p:cNvCxnSpPr/>
          <p:nvPr/>
        </p:nvCxnSpPr>
        <p:spPr bwMode="auto">
          <a:xfrm>
            <a:off x="1143068" y="2591366"/>
            <a:ext cx="0" cy="60795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170195" y="2741756"/>
                <a:ext cx="492634" cy="4575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0195" y="2741756"/>
                <a:ext cx="492634" cy="45756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/>
          <p:cNvSpPr txBox="1"/>
          <p:nvPr/>
        </p:nvSpPr>
        <p:spPr>
          <a:xfrm>
            <a:off x="8581734" y="126113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32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134849" y="158702"/>
            <a:ext cx="2386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Variation of the circuit: 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 bwMode="auto">
          <a:xfrm>
            <a:off x="1089416" y="603618"/>
            <a:ext cx="3390900" cy="242396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30" name="Group 20"/>
          <p:cNvGrpSpPr>
            <a:grpSpLocks/>
          </p:cNvGrpSpPr>
          <p:nvPr/>
        </p:nvGrpSpPr>
        <p:grpSpPr bwMode="auto">
          <a:xfrm rot="16200000">
            <a:off x="638566" y="1472058"/>
            <a:ext cx="901700" cy="266700"/>
            <a:chOff x="2565400" y="4241800"/>
            <a:chExt cx="901700" cy="317500"/>
          </a:xfrm>
        </p:grpSpPr>
        <p:sp>
          <p:nvSpPr>
            <p:cNvPr id="31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32" name="Freeform 31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cxnSp>
        <p:nvCxnSpPr>
          <p:cNvPr id="33" name="Straight Connector 32"/>
          <p:cNvCxnSpPr>
            <a:stCxn id="29" idx="0"/>
            <a:endCxn id="29" idx="2"/>
          </p:cNvCxnSpPr>
          <p:nvPr/>
        </p:nvCxnSpPr>
        <p:spPr bwMode="auto">
          <a:xfrm>
            <a:off x="2784866" y="603618"/>
            <a:ext cx="0" cy="24239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Oval 33"/>
          <p:cNvSpPr/>
          <p:nvPr/>
        </p:nvSpPr>
        <p:spPr bwMode="auto">
          <a:xfrm>
            <a:off x="2562616" y="1195072"/>
            <a:ext cx="444500" cy="4699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5" name="Diamond 34"/>
          <p:cNvSpPr/>
          <p:nvPr/>
        </p:nvSpPr>
        <p:spPr bwMode="auto">
          <a:xfrm>
            <a:off x="4137416" y="1371625"/>
            <a:ext cx="609600" cy="546100"/>
          </a:xfrm>
          <a:prstGeom prst="diamond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 bwMode="auto">
          <a:xfrm flipV="1">
            <a:off x="2784866" y="1218670"/>
            <a:ext cx="6350" cy="355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>
            <a:off x="4480316" y="1498625"/>
            <a:ext cx="0" cy="292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3645577" y="1807324"/>
            <a:ext cx="808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0.5</a:t>
            </a:r>
            <a:r>
              <a:rPr lang="en-US" sz="2400" i="1" dirty="0" smtClean="0"/>
              <a:t>v</a:t>
            </a:r>
            <a:r>
              <a:rPr lang="en-US" sz="2400" baseline="-25000" dirty="0"/>
              <a:t>0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2942972" y="130502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ym typeface="Symbol"/>
              </a:rPr>
              <a:t>5</a:t>
            </a:r>
            <a:r>
              <a:rPr lang="en-US" sz="1800" dirty="0" smtClean="0">
                <a:sym typeface="Symbol"/>
              </a:rPr>
              <a:t>A</a:t>
            </a:r>
            <a:endParaRPr lang="en-US" sz="1800" dirty="0"/>
          </a:p>
        </p:txBody>
      </p:sp>
      <p:graphicFrame>
        <p:nvGraphicFramePr>
          <p:cNvPr id="40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6372139"/>
              </p:ext>
            </p:extLst>
          </p:nvPr>
        </p:nvGraphicFramePr>
        <p:xfrm>
          <a:off x="1257104" y="1147480"/>
          <a:ext cx="403225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36" name="Equation" r:id="rId3" imgW="177480" imgH="571320" progId="Equation.DSMT4">
                  <p:embed/>
                </p:oleObj>
              </mc:Choice>
              <mc:Fallback>
                <p:oleObj name="Equation" r:id="rId3" imgW="17748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7104" y="1147480"/>
                        <a:ext cx="403225" cy="1184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184906" y="4925573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3</a:t>
            </a:r>
            <a:r>
              <a:rPr lang="en-US" sz="1800" dirty="0" smtClean="0">
                <a:sym typeface="Symbol"/>
              </a:rPr>
              <a:t></a:t>
            </a:r>
            <a:endParaRPr lang="en-US" sz="1800" dirty="0"/>
          </a:p>
        </p:txBody>
      </p:sp>
      <p:cxnSp>
        <p:nvCxnSpPr>
          <p:cNvPr id="42" name="Straight Arrow Connector 41"/>
          <p:cNvCxnSpPr/>
          <p:nvPr/>
        </p:nvCxnSpPr>
        <p:spPr bwMode="auto">
          <a:xfrm>
            <a:off x="1089416" y="2287057"/>
            <a:ext cx="0" cy="60795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116543" y="2437447"/>
                <a:ext cx="492634" cy="4575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543" y="2437447"/>
                <a:ext cx="492634" cy="45756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/>
          <p:cNvSpPr txBox="1"/>
          <p:nvPr/>
        </p:nvSpPr>
        <p:spPr>
          <a:xfrm>
            <a:off x="8581734" y="126113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796272" y="3898256"/>
            <a:ext cx="3390900" cy="242396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21" name="Group 20"/>
          <p:cNvGrpSpPr>
            <a:grpSpLocks/>
          </p:cNvGrpSpPr>
          <p:nvPr/>
        </p:nvGrpSpPr>
        <p:grpSpPr bwMode="auto">
          <a:xfrm rot="16200000">
            <a:off x="345422" y="4766696"/>
            <a:ext cx="901700" cy="266700"/>
            <a:chOff x="2565400" y="4241800"/>
            <a:chExt cx="901700" cy="317500"/>
          </a:xfrm>
        </p:grpSpPr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cxnSp>
        <p:nvCxnSpPr>
          <p:cNvPr id="24" name="Straight Connector 23"/>
          <p:cNvCxnSpPr>
            <a:stCxn id="20" idx="0"/>
            <a:endCxn id="20" idx="2"/>
          </p:cNvCxnSpPr>
          <p:nvPr/>
        </p:nvCxnSpPr>
        <p:spPr bwMode="auto">
          <a:xfrm>
            <a:off x="2491722" y="3898256"/>
            <a:ext cx="0" cy="24239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Oval 24"/>
          <p:cNvSpPr/>
          <p:nvPr/>
        </p:nvSpPr>
        <p:spPr bwMode="auto">
          <a:xfrm>
            <a:off x="2269472" y="4489710"/>
            <a:ext cx="444500" cy="4699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" name="Diamond 25"/>
          <p:cNvSpPr/>
          <p:nvPr/>
        </p:nvSpPr>
        <p:spPr bwMode="auto">
          <a:xfrm>
            <a:off x="3844272" y="4666263"/>
            <a:ext cx="609600" cy="546100"/>
          </a:xfrm>
          <a:prstGeom prst="diamond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 bwMode="auto">
          <a:xfrm flipV="1">
            <a:off x="2491722" y="4513308"/>
            <a:ext cx="6350" cy="355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/>
          <p:nvPr/>
        </p:nvCxnSpPr>
        <p:spPr bwMode="auto">
          <a:xfrm>
            <a:off x="4187172" y="4793263"/>
            <a:ext cx="0" cy="292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6" name="TextBox 45"/>
          <p:cNvSpPr txBox="1"/>
          <p:nvPr/>
        </p:nvSpPr>
        <p:spPr>
          <a:xfrm>
            <a:off x="3352433" y="5101962"/>
            <a:ext cx="808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0.5</a:t>
            </a:r>
            <a:r>
              <a:rPr lang="en-US" sz="2400" i="1" dirty="0" smtClean="0"/>
              <a:t>v</a:t>
            </a:r>
            <a:r>
              <a:rPr lang="en-US" sz="2400" baseline="-25000" dirty="0"/>
              <a:t>0</a:t>
            </a:r>
            <a:endParaRPr lang="en-US" sz="2400" dirty="0"/>
          </a:p>
        </p:txBody>
      </p:sp>
      <p:sp>
        <p:nvSpPr>
          <p:cNvPr id="47" name="TextBox 46"/>
          <p:cNvSpPr txBox="1"/>
          <p:nvPr/>
        </p:nvSpPr>
        <p:spPr>
          <a:xfrm>
            <a:off x="2649828" y="4599666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ym typeface="Symbol"/>
              </a:rPr>
              <a:t>5</a:t>
            </a:r>
            <a:r>
              <a:rPr lang="en-US" sz="1800" dirty="0" smtClean="0">
                <a:sym typeface="Symbol"/>
              </a:rPr>
              <a:t>A</a:t>
            </a:r>
            <a:endParaRPr lang="en-US" sz="1800" dirty="0"/>
          </a:p>
        </p:txBody>
      </p:sp>
      <p:graphicFrame>
        <p:nvGraphicFramePr>
          <p:cNvPr id="48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5775692"/>
              </p:ext>
            </p:extLst>
          </p:nvPr>
        </p:nvGraphicFramePr>
        <p:xfrm>
          <a:off x="963960" y="4442118"/>
          <a:ext cx="403225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37" name="Equation" r:id="rId6" imgW="177480" imgH="571320" progId="Equation.DSMT4">
                  <p:embed/>
                </p:oleObj>
              </mc:Choice>
              <mc:Fallback>
                <p:oleObj name="Equation" r:id="rId6" imgW="17748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3960" y="4442118"/>
                        <a:ext cx="403225" cy="1184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9" name="Straight Arrow Connector 48"/>
          <p:cNvCxnSpPr/>
          <p:nvPr/>
        </p:nvCxnSpPr>
        <p:spPr bwMode="auto">
          <a:xfrm>
            <a:off x="796272" y="5581695"/>
            <a:ext cx="0" cy="60795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823399" y="5732085"/>
                <a:ext cx="492634" cy="4575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399" y="5732085"/>
                <a:ext cx="492634" cy="45756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oup 20"/>
          <p:cNvGrpSpPr>
            <a:grpSpLocks/>
          </p:cNvGrpSpPr>
          <p:nvPr/>
        </p:nvGrpSpPr>
        <p:grpSpPr bwMode="auto">
          <a:xfrm>
            <a:off x="1286509" y="3696717"/>
            <a:ext cx="901700" cy="344935"/>
            <a:chOff x="2565400" y="4141108"/>
            <a:chExt cx="901700" cy="410638"/>
          </a:xfrm>
        </p:grpSpPr>
        <p:sp>
          <p:nvSpPr>
            <p:cNvPr id="52" name="Rectangle 19"/>
            <p:cNvSpPr>
              <a:spLocks noChangeArrowheads="1"/>
            </p:cNvSpPr>
            <p:nvPr/>
          </p:nvSpPr>
          <p:spPr bwMode="auto">
            <a:xfrm>
              <a:off x="2705100" y="4141108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53" name="Freeform 52"/>
            <p:cNvSpPr/>
            <p:nvPr/>
          </p:nvSpPr>
          <p:spPr bwMode="auto">
            <a:xfrm>
              <a:off x="2565400" y="4234246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04800" y="3276600"/>
            <a:ext cx="2078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 some resistors: </a:t>
            </a:r>
            <a:endParaRPr lang="en-US" dirty="0"/>
          </a:p>
        </p:txBody>
      </p:sp>
      <p:grpSp>
        <p:nvGrpSpPr>
          <p:cNvPr id="54" name="Group 20"/>
          <p:cNvGrpSpPr>
            <a:grpSpLocks/>
          </p:cNvGrpSpPr>
          <p:nvPr/>
        </p:nvGrpSpPr>
        <p:grpSpPr bwMode="auto">
          <a:xfrm>
            <a:off x="1147361" y="6127851"/>
            <a:ext cx="901700" cy="344935"/>
            <a:chOff x="2565400" y="4141108"/>
            <a:chExt cx="901700" cy="410638"/>
          </a:xfrm>
        </p:grpSpPr>
        <p:sp>
          <p:nvSpPr>
            <p:cNvPr id="55" name="Rectangle 19"/>
            <p:cNvSpPr>
              <a:spLocks noChangeArrowheads="1"/>
            </p:cNvSpPr>
            <p:nvPr/>
          </p:nvSpPr>
          <p:spPr bwMode="auto">
            <a:xfrm>
              <a:off x="2705100" y="4141108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56" name="Freeform 55"/>
            <p:cNvSpPr/>
            <p:nvPr/>
          </p:nvSpPr>
          <p:spPr bwMode="auto">
            <a:xfrm>
              <a:off x="2565400" y="4234246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grpSp>
        <p:nvGrpSpPr>
          <p:cNvPr id="57" name="Group 20"/>
          <p:cNvGrpSpPr>
            <a:grpSpLocks/>
          </p:cNvGrpSpPr>
          <p:nvPr/>
        </p:nvGrpSpPr>
        <p:grpSpPr bwMode="auto">
          <a:xfrm>
            <a:off x="2901583" y="3688324"/>
            <a:ext cx="901700" cy="344935"/>
            <a:chOff x="2565400" y="4141108"/>
            <a:chExt cx="901700" cy="410638"/>
          </a:xfrm>
        </p:grpSpPr>
        <p:sp>
          <p:nvSpPr>
            <p:cNvPr id="58" name="Rectangle 19"/>
            <p:cNvSpPr>
              <a:spLocks noChangeArrowheads="1"/>
            </p:cNvSpPr>
            <p:nvPr/>
          </p:nvSpPr>
          <p:spPr bwMode="auto">
            <a:xfrm>
              <a:off x="2705100" y="4141108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59" name="Freeform 58"/>
            <p:cNvSpPr/>
            <p:nvPr/>
          </p:nvSpPr>
          <p:spPr bwMode="auto">
            <a:xfrm>
              <a:off x="2565400" y="4234246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grpSp>
        <p:nvGrpSpPr>
          <p:cNvPr id="60" name="Group 20"/>
          <p:cNvGrpSpPr>
            <a:grpSpLocks/>
          </p:cNvGrpSpPr>
          <p:nvPr/>
        </p:nvGrpSpPr>
        <p:grpSpPr bwMode="auto">
          <a:xfrm>
            <a:off x="2962909" y="6115238"/>
            <a:ext cx="901700" cy="344935"/>
            <a:chOff x="2565400" y="4141108"/>
            <a:chExt cx="901700" cy="410638"/>
          </a:xfrm>
        </p:grpSpPr>
        <p:sp>
          <p:nvSpPr>
            <p:cNvPr id="61" name="Rectangle 19"/>
            <p:cNvSpPr>
              <a:spLocks noChangeArrowheads="1"/>
            </p:cNvSpPr>
            <p:nvPr/>
          </p:nvSpPr>
          <p:spPr bwMode="auto">
            <a:xfrm>
              <a:off x="2705100" y="4141108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62" name="Freeform 61"/>
            <p:cNvSpPr/>
            <p:nvPr/>
          </p:nvSpPr>
          <p:spPr bwMode="auto">
            <a:xfrm>
              <a:off x="2565400" y="4234246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grpSp>
        <p:nvGrpSpPr>
          <p:cNvPr id="63" name="Group 62"/>
          <p:cNvGrpSpPr>
            <a:grpSpLocks/>
          </p:cNvGrpSpPr>
          <p:nvPr/>
        </p:nvGrpSpPr>
        <p:grpSpPr bwMode="auto">
          <a:xfrm rot="16200000">
            <a:off x="2048326" y="5515444"/>
            <a:ext cx="901700" cy="266700"/>
            <a:chOff x="2565400" y="4241800"/>
            <a:chExt cx="901700" cy="317500"/>
          </a:xfrm>
        </p:grpSpPr>
        <p:sp>
          <p:nvSpPr>
            <p:cNvPr id="64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65" name="Freeform 64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91246" y="4079864"/>
                <a:ext cx="4830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246" y="4079864"/>
                <a:ext cx="483081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3167646" y="4047598"/>
                <a:ext cx="4884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7646" y="4047598"/>
                <a:ext cx="488402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1465365" y="5807581"/>
                <a:ext cx="4884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5365" y="5807581"/>
                <a:ext cx="488402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2549675" y="5547419"/>
                <a:ext cx="4884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9675" y="5547419"/>
                <a:ext cx="488402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3260593" y="5776199"/>
                <a:ext cx="4884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0593" y="5776199"/>
                <a:ext cx="488403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Straight Arrow Connector 70"/>
          <p:cNvCxnSpPr/>
          <p:nvPr/>
        </p:nvCxnSpPr>
        <p:spPr>
          <a:xfrm>
            <a:off x="2721018" y="3710359"/>
            <a:ext cx="79120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3205952" y="603618"/>
            <a:ext cx="79120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438469" y="603618"/>
                <a:ext cx="4142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8469" y="603618"/>
                <a:ext cx="414216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2942972" y="3283006"/>
                <a:ext cx="4142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2972" y="3283006"/>
                <a:ext cx="414216" cy="3693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5527592" y="1368381"/>
                <a:ext cx="339060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By the dependent current source, </a:t>
                </a:r>
              </a:p>
              <a:p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I</m:t>
                        </m:r>
                      </m:e>
                      <m:sub>
                        <m:r>
                          <a:rPr lang="en-US" b="0" i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=0.5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                    (E2)</a:t>
                </a:r>
                <a:endParaRPr lang="en-US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7592" y="1368381"/>
                <a:ext cx="3390608" cy="646331"/>
              </a:xfrm>
              <a:prstGeom prst="rect">
                <a:avLst/>
              </a:prstGeom>
              <a:blipFill rotWithShape="1">
                <a:blip r:embed="rId15"/>
                <a:stretch>
                  <a:fillRect l="-1619" t="-4717" r="-54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5505084" y="980364"/>
                <a:ext cx="2724785" cy="3912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By KCL,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=5  </m:t>
                    </m:r>
                  </m:oMath>
                </a14:m>
                <a:r>
                  <a:rPr lang="en-US" dirty="0" smtClean="0"/>
                  <a:t>    (E1)</a:t>
                </a:r>
                <a:endParaRPr lang="en-US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084" y="980364"/>
                <a:ext cx="2724785" cy="391261"/>
              </a:xfrm>
              <a:prstGeom prst="rect">
                <a:avLst/>
              </a:prstGeom>
              <a:blipFill rotWithShape="1">
                <a:blip r:embed="rId16"/>
                <a:stretch>
                  <a:fillRect l="-1790" t="-6250" r="-1566" b="-20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5505084" y="2006183"/>
                <a:ext cx="3027047" cy="7398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By Ohm’s Law: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 smtClean="0"/>
                  <a:t>                        (E3)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    </a:t>
                </a:r>
                <a:endParaRPr lang="en-US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084" y="2006183"/>
                <a:ext cx="3027047" cy="739883"/>
              </a:xfrm>
              <a:prstGeom prst="rect">
                <a:avLst/>
              </a:prstGeom>
              <a:blipFill rotWithShape="1">
                <a:blip r:embed="rId17"/>
                <a:stretch>
                  <a:fillRect l="-1610" t="-4132" b="-4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TextBox 81"/>
          <p:cNvSpPr txBox="1"/>
          <p:nvPr/>
        </p:nvSpPr>
        <p:spPr>
          <a:xfrm>
            <a:off x="5620403" y="2832853"/>
            <a:ext cx="2796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Plug (E2) and (E3) into (E1),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5666383" y="3151388"/>
                <a:ext cx="1761444" cy="4628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0.5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=5</m:t>
                    </m:r>
                  </m:oMath>
                </a14:m>
                <a:r>
                  <a:rPr lang="en-US" i="1" dirty="0" smtClean="0"/>
                  <a:t>  </a:t>
                </a:r>
                <a:endParaRPr lang="en-US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6383" y="3151388"/>
                <a:ext cx="1761444" cy="462884"/>
              </a:xfrm>
              <a:prstGeom prst="rect">
                <a:avLst/>
              </a:prstGeom>
              <a:blipFill rotWithShape="1">
                <a:blip r:embed="rId18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Right Arrow 83"/>
          <p:cNvSpPr/>
          <p:nvPr/>
        </p:nvSpPr>
        <p:spPr>
          <a:xfrm>
            <a:off x="5958748" y="3811785"/>
            <a:ext cx="445677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6561483" y="3737314"/>
                <a:ext cx="10488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=6</m:t>
                      </m:r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1483" y="3737314"/>
                <a:ext cx="1048877" cy="369332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5709752" y="4098214"/>
                <a:ext cx="1972078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=2</m:t>
                      </m:r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9752" y="4098214"/>
                <a:ext cx="1972078" cy="612732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007019" y="4794326"/>
                <a:ext cx="3505190" cy="9452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You have the same relationship</a:t>
                </a:r>
                <a:br>
                  <a:rPr lang="en-US" dirty="0" smtClean="0"/>
                </a:br>
                <a:r>
                  <a:rPr lang="en-US" dirty="0" smtClean="0"/>
                  <a:t>among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𝑎𝑛𝑑</m:t>
                        </m:r>
                        <m:r>
                          <a:rPr lang="en-US" b="0" i="1" smtClean="0">
                            <a:latin typeface="Cambria Math"/>
                          </a:rPr>
                          <m:t>  </m:t>
                        </m:r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.  </a:t>
                </a:r>
              </a:p>
              <a:p>
                <a:r>
                  <a:rPr lang="en-US" dirty="0" smtClean="0"/>
                  <a:t>Thus the answers are not changed. </a:t>
                </a:r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7019" y="4794326"/>
                <a:ext cx="3505190" cy="945259"/>
              </a:xfrm>
              <a:prstGeom prst="rect">
                <a:avLst/>
              </a:prstGeom>
              <a:blipFill rotWithShape="1">
                <a:blip r:embed="rId21"/>
                <a:stretch>
                  <a:fillRect l="-1391" t="-3205" r="-522" b="-8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863646" y="5776199"/>
            <a:ext cx="37919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But the power supplied by the sources</a:t>
            </a:r>
            <a:br>
              <a:rPr lang="en-US" dirty="0" smtClean="0"/>
            </a:br>
            <a:r>
              <a:rPr lang="en-US" dirty="0" smtClean="0"/>
              <a:t>will be different.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57800" y="528034"/>
            <a:ext cx="1819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both circuits: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6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56980" y="475381"/>
                <a:ext cx="61279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Practice 5:  Find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and the power supplied by 6A source</a:t>
                </a:r>
                <a:endParaRPr lang="en-US" sz="2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80" y="475381"/>
                <a:ext cx="6127960" cy="400110"/>
              </a:xfrm>
              <a:prstGeom prst="rect">
                <a:avLst/>
              </a:prstGeom>
              <a:blipFill rotWithShape="1">
                <a:blip r:embed="rId3"/>
                <a:stretch>
                  <a:fillRect l="-1095" t="-7576" r="-100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 bwMode="auto">
          <a:xfrm>
            <a:off x="757120" y="1539463"/>
            <a:ext cx="3390900" cy="242396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2805789" y="1412465"/>
            <a:ext cx="901700" cy="268732"/>
            <a:chOff x="2546350" y="4226681"/>
            <a:chExt cx="901700" cy="319919"/>
          </a:xfrm>
        </p:grpSpPr>
        <p:sp>
          <p:nvSpPr>
            <p:cNvPr id="5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6" name="Freeform 5"/>
            <p:cNvSpPr/>
            <p:nvPr/>
          </p:nvSpPr>
          <p:spPr bwMode="auto">
            <a:xfrm>
              <a:off x="2546350" y="4226681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871420" y="1340574"/>
            <a:ext cx="901700" cy="344935"/>
            <a:chOff x="2565400" y="4141108"/>
            <a:chExt cx="901700" cy="410638"/>
          </a:xfrm>
        </p:grpSpPr>
        <p:sp>
          <p:nvSpPr>
            <p:cNvPr id="8" name="Rectangle 19"/>
            <p:cNvSpPr>
              <a:spLocks noChangeArrowheads="1"/>
            </p:cNvSpPr>
            <p:nvPr/>
          </p:nvSpPr>
          <p:spPr bwMode="auto">
            <a:xfrm>
              <a:off x="2705100" y="4141108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2565400" y="4234246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grpSp>
        <p:nvGrpSpPr>
          <p:cNvPr id="10" name="Group 20"/>
          <p:cNvGrpSpPr>
            <a:grpSpLocks/>
          </p:cNvGrpSpPr>
          <p:nvPr/>
        </p:nvGrpSpPr>
        <p:grpSpPr bwMode="auto">
          <a:xfrm rot="16200000">
            <a:off x="306270" y="2407903"/>
            <a:ext cx="901700" cy="266700"/>
            <a:chOff x="2565400" y="4241800"/>
            <a:chExt cx="901700" cy="317500"/>
          </a:xfrm>
        </p:grpSpPr>
        <p:sp>
          <p:nvSpPr>
            <p:cNvPr id="11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cxnSp>
        <p:nvCxnSpPr>
          <p:cNvPr id="13" name="Straight Connector 12"/>
          <p:cNvCxnSpPr>
            <a:stCxn id="3" idx="0"/>
            <a:endCxn id="3" idx="2"/>
          </p:cNvCxnSpPr>
          <p:nvPr/>
        </p:nvCxnSpPr>
        <p:spPr bwMode="auto">
          <a:xfrm>
            <a:off x="2452570" y="1539463"/>
            <a:ext cx="0" cy="24239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Oval 13"/>
          <p:cNvSpPr/>
          <p:nvPr/>
        </p:nvSpPr>
        <p:spPr bwMode="auto">
          <a:xfrm>
            <a:off x="2230320" y="2130917"/>
            <a:ext cx="444500" cy="4699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Diamond 14"/>
          <p:cNvSpPr/>
          <p:nvPr/>
        </p:nvSpPr>
        <p:spPr bwMode="auto">
          <a:xfrm>
            <a:off x="3805120" y="2307470"/>
            <a:ext cx="609600" cy="546100"/>
          </a:xfrm>
          <a:prstGeom prst="diamond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flipV="1">
            <a:off x="2452570" y="2154515"/>
            <a:ext cx="6350" cy="355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4148020" y="2434470"/>
            <a:ext cx="0" cy="292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1023820" y="1628364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2</a:t>
            </a:r>
            <a:r>
              <a:rPr lang="en-US" sz="1800" dirty="0" smtClean="0">
                <a:sym typeface="Symbol"/>
              </a:rPr>
              <a:t></a:t>
            </a:r>
            <a:endParaRPr lang="en-US" sz="1800" dirty="0"/>
          </a:p>
        </p:txBody>
      </p:sp>
      <p:sp>
        <p:nvSpPr>
          <p:cNvPr id="19" name="TextBox 18"/>
          <p:cNvSpPr txBox="1"/>
          <p:nvPr/>
        </p:nvSpPr>
        <p:spPr>
          <a:xfrm>
            <a:off x="1501836" y="4097797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6</a:t>
            </a:r>
            <a:r>
              <a:rPr lang="en-US" sz="1800" dirty="0" smtClean="0">
                <a:sym typeface="Symbol"/>
              </a:rPr>
              <a:t></a:t>
            </a:r>
            <a:endParaRPr lang="en-US" sz="1800" dirty="0"/>
          </a:p>
        </p:txBody>
      </p:sp>
      <p:sp>
        <p:nvSpPr>
          <p:cNvPr id="20" name="TextBox 19"/>
          <p:cNvSpPr txBox="1"/>
          <p:nvPr/>
        </p:nvSpPr>
        <p:spPr>
          <a:xfrm>
            <a:off x="3258506" y="4093733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4</a:t>
            </a:r>
            <a:r>
              <a:rPr lang="en-US" sz="1800" dirty="0" smtClean="0">
                <a:sym typeface="Symbol"/>
              </a:rPr>
              <a:t></a:t>
            </a:r>
            <a:endParaRPr lang="en-US" sz="1800" dirty="0"/>
          </a:p>
        </p:txBody>
      </p:sp>
      <p:sp>
        <p:nvSpPr>
          <p:cNvPr id="21" name="TextBox 20"/>
          <p:cNvSpPr txBox="1"/>
          <p:nvPr/>
        </p:nvSpPr>
        <p:spPr>
          <a:xfrm>
            <a:off x="3005020" y="1717264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2</a:t>
            </a:r>
            <a:r>
              <a:rPr lang="en-US" sz="1800" dirty="0" smtClean="0">
                <a:sym typeface="Symbol"/>
              </a:rPr>
              <a:t></a:t>
            </a:r>
            <a:endParaRPr lang="en-US" sz="1800" dirty="0"/>
          </a:p>
        </p:txBody>
      </p:sp>
      <p:sp>
        <p:nvSpPr>
          <p:cNvPr id="22" name="TextBox 21"/>
          <p:cNvSpPr txBox="1"/>
          <p:nvPr/>
        </p:nvSpPr>
        <p:spPr>
          <a:xfrm>
            <a:off x="4241717" y="2020732"/>
            <a:ext cx="825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0.5</a:t>
            </a:r>
            <a:r>
              <a:rPr lang="en-US" sz="2400" i="1" dirty="0" smtClean="0"/>
              <a:t>v</a:t>
            </a:r>
            <a:r>
              <a:rPr lang="en-US" sz="2400" baseline="-25000" dirty="0"/>
              <a:t>0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2610676" y="2240873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6</a:t>
            </a:r>
            <a:r>
              <a:rPr lang="en-US" sz="1800" dirty="0" smtClean="0">
                <a:sym typeface="Symbol"/>
              </a:rPr>
              <a:t>A</a:t>
            </a:r>
            <a:endParaRPr lang="en-US" sz="1800" dirty="0"/>
          </a:p>
        </p:txBody>
      </p:sp>
      <p:graphicFrame>
        <p:nvGraphicFramePr>
          <p:cNvPr id="2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6203231"/>
              </p:ext>
            </p:extLst>
          </p:nvPr>
        </p:nvGraphicFramePr>
        <p:xfrm>
          <a:off x="924808" y="2083325"/>
          <a:ext cx="403225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88" name="Equation" r:id="rId4" imgW="177480" imgH="571320" progId="Equation.DSMT4">
                  <p:embed/>
                </p:oleObj>
              </mc:Choice>
              <mc:Fallback>
                <p:oleObj name="Equation" r:id="rId4" imgW="17748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4808" y="2083325"/>
                        <a:ext cx="403225" cy="1184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" name="Group 20"/>
          <p:cNvGrpSpPr>
            <a:grpSpLocks/>
          </p:cNvGrpSpPr>
          <p:nvPr/>
        </p:nvGrpSpPr>
        <p:grpSpPr bwMode="auto">
          <a:xfrm>
            <a:off x="1050986" y="3829065"/>
            <a:ext cx="901700" cy="268732"/>
            <a:chOff x="2546350" y="4226681"/>
            <a:chExt cx="901700" cy="319919"/>
          </a:xfrm>
        </p:grpSpPr>
        <p:sp>
          <p:nvSpPr>
            <p:cNvPr id="26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2546350" y="4226681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grpSp>
        <p:nvGrpSpPr>
          <p:cNvPr id="28" name="Group 29"/>
          <p:cNvGrpSpPr>
            <a:grpSpLocks/>
          </p:cNvGrpSpPr>
          <p:nvPr/>
        </p:nvGrpSpPr>
        <p:grpSpPr bwMode="auto">
          <a:xfrm rot="16200000">
            <a:off x="2013776" y="3125813"/>
            <a:ext cx="901700" cy="317500"/>
            <a:chOff x="2565400" y="4241800"/>
            <a:chExt cx="901700" cy="317500"/>
          </a:xfrm>
        </p:grpSpPr>
        <p:sp>
          <p:nvSpPr>
            <p:cNvPr id="29" name="Rectangle 30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grpSp>
        <p:nvGrpSpPr>
          <p:cNvPr id="31" name="Group 20"/>
          <p:cNvGrpSpPr>
            <a:grpSpLocks/>
          </p:cNvGrpSpPr>
          <p:nvPr/>
        </p:nvGrpSpPr>
        <p:grpSpPr bwMode="auto">
          <a:xfrm>
            <a:off x="2793178" y="3827033"/>
            <a:ext cx="901700" cy="268732"/>
            <a:chOff x="2546350" y="4226681"/>
            <a:chExt cx="901700" cy="319919"/>
          </a:xfrm>
        </p:grpSpPr>
        <p:sp>
          <p:nvSpPr>
            <p:cNvPr id="32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2546350" y="4226681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79104" y="2853570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4</a:t>
            </a:r>
            <a:r>
              <a:rPr lang="en-US" sz="1800" dirty="0" smtClean="0">
                <a:sym typeface="Symbol"/>
              </a:rPr>
              <a:t></a:t>
            </a:r>
            <a:endParaRPr lang="en-US" sz="1800" dirty="0"/>
          </a:p>
        </p:txBody>
      </p:sp>
      <p:sp>
        <p:nvSpPr>
          <p:cNvPr id="35" name="TextBox 34"/>
          <p:cNvSpPr txBox="1"/>
          <p:nvPr/>
        </p:nvSpPr>
        <p:spPr>
          <a:xfrm>
            <a:off x="2594709" y="3222579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4</a:t>
            </a:r>
            <a:r>
              <a:rPr lang="en-US" sz="1800" dirty="0" smtClean="0">
                <a:sym typeface="Symbol"/>
              </a:rPr>
              <a:t></a:t>
            </a:r>
            <a:endParaRPr lang="en-US" sz="1800" dirty="0"/>
          </a:p>
        </p:txBody>
      </p:sp>
      <p:sp>
        <p:nvSpPr>
          <p:cNvPr id="36" name="TextBox 35"/>
          <p:cNvSpPr txBox="1"/>
          <p:nvPr/>
        </p:nvSpPr>
        <p:spPr>
          <a:xfrm>
            <a:off x="8581734" y="126113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34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460751"/>
              </p:ext>
            </p:extLst>
          </p:nvPr>
        </p:nvGraphicFramePr>
        <p:xfrm>
          <a:off x="762000" y="3048000"/>
          <a:ext cx="3771900" cy="32524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89100"/>
                <a:gridCol w="2082800"/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Material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800" u="none" strike="noStrike">
                          <a:effectLst/>
                        </a:rPr>
                        <a:t>ρ (Ω•m) at 20 °C</a:t>
                      </a:r>
                      <a:endParaRPr lang="da-DK" sz="1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</a:tr>
              <a:tr h="330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Silver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1.59×10</a:t>
                      </a:r>
                      <a:r>
                        <a:rPr lang="en-US" sz="1800" u="none" strike="noStrike" baseline="30000">
                          <a:effectLst/>
                        </a:rPr>
                        <a:t>−8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</a:tr>
              <a:tr h="330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Copper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1.68×10</a:t>
                      </a:r>
                      <a:r>
                        <a:rPr lang="en-US" sz="1800" u="none" strike="noStrike" baseline="30000" dirty="0">
                          <a:effectLst/>
                        </a:rPr>
                        <a:t>−8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</a:tr>
              <a:tr h="330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Gold</a:t>
                      </a:r>
                      <a:endParaRPr lang="en-US" sz="1800" b="0" i="0" u="none" strike="noStrike">
                        <a:solidFill>
                          <a:srgbClr val="0B008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2.44×10</a:t>
                      </a:r>
                      <a:r>
                        <a:rPr lang="en-US" sz="1800" u="none" strike="noStrike" baseline="30000" dirty="0">
                          <a:effectLst/>
                        </a:rPr>
                        <a:t>−8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</a:tr>
              <a:tr h="330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Aluminium</a:t>
                      </a:r>
                      <a:endParaRPr lang="en-US" sz="1800" b="0" i="0" u="none" strike="noStrike">
                        <a:solidFill>
                          <a:srgbClr val="0B008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2.82×10</a:t>
                      </a:r>
                      <a:r>
                        <a:rPr lang="en-US" sz="1800" u="none" strike="noStrike" baseline="30000">
                          <a:effectLst/>
                        </a:rPr>
                        <a:t>−8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</a:tr>
              <a:tr h="330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Calcium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3.36×10</a:t>
                      </a:r>
                      <a:r>
                        <a:rPr lang="en-US" sz="1800" u="none" strike="noStrike" baseline="30000">
                          <a:effectLst/>
                        </a:rPr>
                        <a:t>−8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</a:tr>
              <a:tr h="330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Zinc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5.90×10</a:t>
                      </a:r>
                      <a:r>
                        <a:rPr lang="en-US" sz="1800" u="none" strike="noStrike" baseline="30000">
                          <a:effectLst/>
                        </a:rPr>
                        <a:t>−8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</a:tr>
              <a:tr h="330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Nickel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6.99×10</a:t>
                      </a:r>
                      <a:r>
                        <a:rPr lang="en-US" sz="1800" u="none" strike="noStrike" baseline="30000">
                          <a:effectLst/>
                        </a:rPr>
                        <a:t>−8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</a:tr>
              <a:tr h="330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Lithium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9.28×10</a:t>
                      </a:r>
                      <a:r>
                        <a:rPr lang="en-US" sz="1800" u="none" strike="noStrike" baseline="30000">
                          <a:effectLst/>
                        </a:rPr>
                        <a:t>−8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</a:tr>
              <a:tr h="330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Iron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1.0×10</a:t>
                      </a:r>
                      <a:r>
                        <a:rPr lang="en-US" sz="1800" u="none" strike="noStrike" baseline="30000" dirty="0">
                          <a:effectLst/>
                        </a:rPr>
                        <a:t>−7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052152"/>
              </p:ext>
            </p:extLst>
          </p:nvPr>
        </p:nvGraphicFramePr>
        <p:xfrm>
          <a:off x="5105400" y="1466078"/>
          <a:ext cx="3771900" cy="19316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89100"/>
                <a:gridCol w="2082800"/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Material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800" u="none" strike="noStrike" dirty="0">
                          <a:effectLst/>
                        </a:rPr>
                        <a:t>ρ (Ω•m) at 20 °C</a:t>
                      </a:r>
                      <a:endParaRPr lang="da-DK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</a:tr>
              <a:tr h="330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Carbon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4×10</a:t>
                      </a:r>
                      <a:r>
                        <a:rPr lang="en-US" sz="1800" u="none" strike="noStrike" baseline="30000">
                          <a:effectLst/>
                        </a:rPr>
                        <a:t>−5</a:t>
                      </a:r>
                      <a:r>
                        <a:rPr lang="en-US" sz="1800" u="none" strike="noStrike">
                          <a:effectLst/>
                        </a:rPr>
                        <a:t> to 8×10</a:t>
                      </a:r>
                      <a:r>
                        <a:rPr lang="en-US" sz="1800" u="none" strike="noStrike" baseline="30000">
                          <a:effectLst/>
                        </a:rPr>
                        <a:t>−4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</a:tr>
              <a:tr h="330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Germanium</a:t>
                      </a:r>
                      <a:endParaRPr lang="en-US" sz="1800" b="0" i="0" u="none" strike="noStrike">
                        <a:solidFill>
                          <a:srgbClr val="0B008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4.6×10</a:t>
                      </a:r>
                      <a:r>
                        <a:rPr lang="en-US" sz="1800" u="none" strike="noStrike" baseline="30000" dirty="0">
                          <a:effectLst/>
                        </a:rPr>
                        <a:t>−1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</a:tr>
              <a:tr h="330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Sea water</a:t>
                      </a:r>
                      <a:endParaRPr lang="en-US" sz="1800" b="0" i="0" u="none" strike="noStrike">
                        <a:solidFill>
                          <a:srgbClr val="0B008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2×10</a:t>
                      </a:r>
                      <a:r>
                        <a:rPr lang="en-US" sz="1800" u="none" strike="noStrike" baseline="30000">
                          <a:effectLst/>
                        </a:rPr>
                        <a:t>−1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</a:tr>
              <a:tr h="330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Drinking water</a:t>
                      </a:r>
                      <a:endParaRPr lang="en-US" sz="1800" b="0" i="0" u="none" strike="noStrike">
                        <a:solidFill>
                          <a:srgbClr val="0B008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2×10</a:t>
                      </a:r>
                      <a:r>
                        <a:rPr lang="en-US" sz="1800" u="none" strike="noStrike" baseline="30000">
                          <a:effectLst/>
                        </a:rPr>
                        <a:t>1</a:t>
                      </a:r>
                      <a:r>
                        <a:rPr lang="en-US" sz="1800" u="none" strike="noStrike">
                          <a:effectLst/>
                        </a:rPr>
                        <a:t> to 2×10</a:t>
                      </a:r>
                      <a:r>
                        <a:rPr lang="en-US" sz="1800" u="none" strike="noStrike" baseline="30000">
                          <a:effectLst/>
                        </a:rPr>
                        <a:t>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</a:tr>
              <a:tr h="330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Silicon</a:t>
                      </a:r>
                      <a:endParaRPr lang="en-US" sz="1800" b="0" i="0" u="none" strike="noStrike">
                        <a:solidFill>
                          <a:srgbClr val="0B008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6.40×10</a:t>
                      </a:r>
                      <a:r>
                        <a:rPr lang="en-US" sz="1800" u="none" strike="noStrike" baseline="30000" dirty="0">
                          <a:effectLst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956847"/>
              </p:ext>
            </p:extLst>
          </p:nvPr>
        </p:nvGraphicFramePr>
        <p:xfrm>
          <a:off x="5097049" y="4114800"/>
          <a:ext cx="3771900" cy="2255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89100"/>
                <a:gridCol w="2082800"/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Material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800" u="none" strike="noStrike">
                          <a:effectLst/>
                        </a:rPr>
                        <a:t>ρ (Ω•m) at 20 °C</a:t>
                      </a:r>
                      <a:endParaRPr lang="da-DK" sz="1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</a:tr>
              <a:tr h="330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Glass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10×10</a:t>
                      </a:r>
                      <a:r>
                        <a:rPr lang="en-US" sz="1800" u="none" strike="noStrike" baseline="30000">
                          <a:effectLst/>
                        </a:rPr>
                        <a:t>10</a:t>
                      </a:r>
                      <a:r>
                        <a:rPr lang="en-US" sz="1800" u="none" strike="noStrike">
                          <a:effectLst/>
                        </a:rPr>
                        <a:t> to 10×10</a:t>
                      </a:r>
                      <a:r>
                        <a:rPr lang="en-US" sz="1800" u="none" strike="noStrike" baseline="30000">
                          <a:effectLst/>
                        </a:rPr>
                        <a:t>14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</a:tr>
              <a:tr h="330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Hard rubber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1×10</a:t>
                      </a:r>
                      <a:r>
                        <a:rPr lang="en-US" sz="1800" u="none" strike="noStrike" baseline="30000">
                          <a:effectLst/>
                        </a:rPr>
                        <a:t>13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</a:tr>
              <a:tr h="330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Sulfur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1×10</a:t>
                      </a:r>
                      <a:r>
                        <a:rPr lang="en-US" sz="1800" u="none" strike="noStrike" baseline="30000">
                          <a:effectLst/>
                        </a:rPr>
                        <a:t>15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</a:tr>
              <a:tr h="6540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Air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1.3×10</a:t>
                      </a:r>
                      <a:r>
                        <a:rPr lang="en-US" sz="1800" u="none" strike="noStrike" baseline="30000">
                          <a:effectLst/>
                        </a:rPr>
                        <a:t>16</a:t>
                      </a:r>
                      <a:r>
                        <a:rPr lang="en-US" sz="1800" u="none" strike="noStrike">
                          <a:effectLst/>
                        </a:rPr>
                        <a:t> to 3.3×10</a:t>
                      </a:r>
                      <a:r>
                        <a:rPr lang="en-US" sz="1800" u="none" strike="noStrike" baseline="30000">
                          <a:effectLst/>
                        </a:rPr>
                        <a:t>16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</a:tr>
              <a:tr h="330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Teflon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10×10</a:t>
                      </a:r>
                      <a:r>
                        <a:rPr lang="en-US" sz="1800" u="none" strike="noStrike" baseline="30000" dirty="0">
                          <a:effectLst/>
                        </a:rPr>
                        <a:t>22</a:t>
                      </a:r>
                      <a:r>
                        <a:rPr lang="en-US" sz="1800" u="none" strike="noStrike" dirty="0">
                          <a:effectLst/>
                        </a:rPr>
                        <a:t> to 10×10</a:t>
                      </a:r>
                      <a:r>
                        <a:rPr lang="en-US" sz="1800" u="none" strike="noStrike" baseline="30000" dirty="0">
                          <a:effectLst/>
                        </a:rPr>
                        <a:t>24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28600" y="304800"/>
            <a:ext cx="54782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Resistance depends on the material and  structure 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42170" y="731006"/>
                <a:ext cx="448379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For a material with cross-sectional area A</a:t>
                </a:r>
                <a:br>
                  <a:rPr lang="en-US" sz="2000" dirty="0" smtClean="0"/>
                </a:br>
                <a:r>
                  <a:rPr lang="en-US" sz="2000" dirty="0" smtClean="0"/>
                  <a:t>and length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𝑙</m:t>
                    </m:r>
                  </m:oMath>
                </a14:m>
                <a:r>
                  <a:rPr lang="en-US" sz="2000" dirty="0" smtClean="0"/>
                  <a:t>,  </a:t>
                </a:r>
                <a:endParaRPr lang="en-US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170" y="731006"/>
                <a:ext cx="4483792" cy="707886"/>
              </a:xfrm>
              <a:prstGeom prst="rect">
                <a:avLst/>
              </a:prstGeom>
              <a:blipFill rotWithShape="1">
                <a:blip r:embed="rId2"/>
                <a:stretch>
                  <a:fillRect l="-1497" t="-4310" r="-408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845341" y="1385206"/>
                <a:ext cx="1063688" cy="616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𝑅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𝜌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𝑙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5341" y="1385206"/>
                <a:ext cx="1063688" cy="61645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52189" y="2011676"/>
                <a:ext cx="421500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 smtClean="0"/>
                  <a:t>*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𝜌</m:t>
                    </m:r>
                    <m:r>
                      <a:rPr lang="en-US" sz="2000" b="0" i="1" smtClean="0">
                        <a:latin typeface="Cambria Math"/>
                      </a:rPr>
                      <m:t>  </m:t>
                    </m:r>
                  </m:oMath>
                </a14:m>
                <a:r>
                  <a:rPr lang="en-US" sz="2000" dirty="0" smtClean="0"/>
                  <a:t>is  the resistivity, measured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Ω</m:t>
                    </m:r>
                    <m:r>
                      <a:rPr lang="en-US" sz="2000" b="0" i="1" smtClean="0">
                        <a:latin typeface="Cambria Math"/>
                      </a:rPr>
                      <m:t>𝑚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189" y="2011676"/>
                <a:ext cx="4215000" cy="400110"/>
              </a:xfrm>
              <a:prstGeom prst="rect">
                <a:avLst/>
              </a:prstGeom>
              <a:blipFill rotWithShape="1">
                <a:blip r:embed="rId4"/>
                <a:stretch>
                  <a:fillRect l="-1592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533400" y="2663693"/>
            <a:ext cx="35548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Resistivity for some conductors: 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5105400" y="1084949"/>
            <a:ext cx="20608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Semi-conductors: 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5105400" y="3649611"/>
            <a:ext cx="1331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Insulators: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0072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152400" y="228600"/>
            <a:ext cx="8405763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 dirty="0">
                <a:latin typeface="Arial" pitchFamily="34" charset="0"/>
                <a:cs typeface="Arial" pitchFamily="34" charset="0"/>
              </a:rPr>
              <a:t>Two special resistors</a:t>
            </a:r>
            <a:r>
              <a:rPr lang="en-US" dirty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Font typeface="Arial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  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R= 0,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 =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=0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/>
              <a:t>     </a:t>
            </a:r>
            <a:r>
              <a:rPr lang="en-US" sz="2000" dirty="0" smtClean="0"/>
              <a:t>No </a:t>
            </a:r>
            <a:r>
              <a:rPr lang="en-US" sz="2000" dirty="0"/>
              <a:t>matter how much current flows </a:t>
            </a:r>
            <a:r>
              <a:rPr lang="en-US" sz="2000" dirty="0" smtClean="0"/>
              <a:t>in it</a:t>
            </a:r>
            <a:r>
              <a:rPr lang="en-US" sz="2000" dirty="0"/>
              <a:t>,  no voltage </a:t>
            </a:r>
            <a:r>
              <a:rPr lang="en-US" sz="2000" dirty="0" smtClean="0"/>
              <a:t>drop 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smtClean="0"/>
              <a:t>a short </a:t>
            </a:r>
            <a:r>
              <a:rPr lang="en-US" sz="2000" dirty="0"/>
              <a:t>circuit.  </a:t>
            </a:r>
            <a:endParaRPr lang="en-US" sz="2000" dirty="0" smtClean="0"/>
          </a:p>
          <a:p>
            <a:r>
              <a:rPr lang="en-US" sz="2000" dirty="0"/>
              <a:t> </a:t>
            </a:r>
            <a:r>
              <a:rPr lang="en-US" sz="2000" dirty="0" smtClean="0"/>
              <a:t>    A </a:t>
            </a:r>
            <a:r>
              <a:rPr lang="en-US" sz="2000" dirty="0"/>
              <a:t>wire made of conductor </a:t>
            </a:r>
            <a:r>
              <a:rPr lang="en-US" sz="2000" dirty="0" smtClean="0"/>
              <a:t> can </a:t>
            </a:r>
            <a:r>
              <a:rPr lang="en-US" sz="2000" dirty="0"/>
              <a:t>be considered as a short </a:t>
            </a:r>
            <a:r>
              <a:rPr lang="en-US" sz="2000" dirty="0" smtClean="0"/>
              <a:t>circuit</a:t>
            </a:r>
            <a:r>
              <a:rPr lang="en-US" sz="2000" dirty="0"/>
              <a:t>. </a:t>
            </a:r>
          </a:p>
          <a:p>
            <a:pPr>
              <a:buFont typeface="Arial" charset="0"/>
              <a:buChar char="•"/>
            </a:pPr>
            <a:r>
              <a:rPr lang="en-US" dirty="0"/>
              <a:t> 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R= ∞, 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= v/R =0. 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/>
              <a:t>    No </a:t>
            </a:r>
            <a:r>
              <a:rPr lang="en-US" sz="2000" dirty="0"/>
              <a:t>current flows in it for any </a:t>
            </a:r>
            <a:r>
              <a:rPr lang="en-US" sz="2000" dirty="0" smtClean="0"/>
              <a:t>voltage.  </a:t>
            </a:r>
            <a:r>
              <a:rPr lang="en-US" sz="2000" dirty="0" smtClean="0">
                <a:sym typeface="Wingdings" pitchFamily="2" charset="2"/>
              </a:rPr>
              <a:t>  </a:t>
            </a:r>
            <a:r>
              <a:rPr lang="en-US" sz="2000" dirty="0" smtClean="0"/>
              <a:t>an </a:t>
            </a:r>
            <a:r>
              <a:rPr lang="en-US" sz="2000" dirty="0"/>
              <a:t>open circuit. </a:t>
            </a:r>
          </a:p>
          <a:p>
            <a:r>
              <a:rPr lang="en-US" sz="2000" dirty="0" smtClean="0"/>
              <a:t>    Usually </a:t>
            </a:r>
            <a:r>
              <a:rPr lang="en-US" sz="2000" dirty="0"/>
              <a:t>two </a:t>
            </a:r>
            <a:r>
              <a:rPr lang="en-US" sz="2000" dirty="0" smtClean="0"/>
              <a:t>disconnected</a:t>
            </a:r>
            <a:r>
              <a:rPr lang="en-US" sz="2000" dirty="0"/>
              <a:t> </a:t>
            </a:r>
            <a:r>
              <a:rPr lang="en-US" sz="2000" dirty="0" smtClean="0"/>
              <a:t>   points</a:t>
            </a:r>
            <a:r>
              <a:rPr lang="en-US" sz="2000" dirty="0"/>
              <a:t>, or two points separated by insulator</a:t>
            </a:r>
            <a:r>
              <a:rPr lang="en-US" dirty="0"/>
              <a:t>.    </a:t>
            </a: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467360" y="2590800"/>
            <a:ext cx="430989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u="sng" dirty="0" smtClean="0"/>
              <a:t>Types of resistors</a:t>
            </a:r>
            <a:r>
              <a:rPr lang="en-US" sz="2000" dirty="0"/>
              <a:t>:</a:t>
            </a:r>
          </a:p>
          <a:p>
            <a:pPr lvl="1">
              <a:buFont typeface="Arial" charset="0"/>
              <a:buChar char="•"/>
            </a:pPr>
            <a:r>
              <a:rPr lang="en-US" sz="2000" dirty="0"/>
              <a:t> Fixed resistor, </a:t>
            </a:r>
          </a:p>
          <a:p>
            <a:pPr lvl="1">
              <a:buFont typeface="Arial" charset="0"/>
              <a:buChar char="•"/>
            </a:pPr>
            <a:r>
              <a:rPr lang="en-US" sz="2000" dirty="0"/>
              <a:t> Variable resistor</a:t>
            </a:r>
          </a:p>
          <a:p>
            <a:pPr lvl="1">
              <a:buFont typeface="Arial" charset="0"/>
              <a:buChar char="•"/>
            </a:pPr>
            <a:r>
              <a:rPr lang="en-US" sz="2000" dirty="0"/>
              <a:t> Linear </a:t>
            </a:r>
            <a:r>
              <a:rPr lang="en-US" sz="2000" dirty="0" smtClean="0"/>
              <a:t>resistor</a:t>
            </a:r>
            <a:endParaRPr lang="en-US" sz="2000" dirty="0"/>
          </a:p>
          <a:p>
            <a:pPr lvl="1">
              <a:buFont typeface="Arial" charset="0"/>
              <a:buChar char="•"/>
            </a:pPr>
            <a:r>
              <a:rPr lang="en-US" sz="2000" dirty="0"/>
              <a:t> Nonlinear resistor</a:t>
            </a:r>
          </a:p>
          <a:p>
            <a:r>
              <a:rPr lang="en-US" sz="2000" dirty="0"/>
              <a:t>We only consider fixed linear resistors.  </a:t>
            </a: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467360" y="4682236"/>
            <a:ext cx="45851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u="sng" dirty="0"/>
              <a:t>Conductance</a:t>
            </a:r>
            <a:r>
              <a:rPr lang="en-US" sz="2000" dirty="0"/>
              <a:t>:  The reciprocal of resistance</a:t>
            </a: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2257961" y="5262626"/>
            <a:ext cx="411797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Measured in mho,  or Siemens (S) </a:t>
            </a: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482600" y="5842000"/>
            <a:ext cx="7823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/>
              <a:t>Conductance measures the ability to conduct </a:t>
            </a:r>
            <a:r>
              <a:rPr lang="en-US" sz="2000" dirty="0" smtClean="0"/>
              <a:t>electric current</a:t>
            </a:r>
            <a:r>
              <a:rPr lang="en-US" sz="2000" dirty="0"/>
              <a:t>.  </a:t>
            </a:r>
            <a:endParaRPr lang="en-US" sz="2000" dirty="0" smtClean="0"/>
          </a:p>
          <a:p>
            <a:r>
              <a:rPr lang="en-US" sz="2000" dirty="0" smtClean="0"/>
              <a:t>With </a:t>
            </a:r>
            <a:r>
              <a:rPr lang="en-US" sz="2000" dirty="0"/>
              <a:t>the same voltage applied,  </a:t>
            </a:r>
            <a:r>
              <a:rPr lang="en-US" sz="2000" dirty="0" smtClean="0"/>
              <a:t>larger conductance yields </a:t>
            </a:r>
            <a:r>
              <a:rPr lang="en-US" sz="2000" dirty="0"/>
              <a:t>larger current.  </a:t>
            </a: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5463223" y="2590800"/>
            <a:ext cx="34358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u="sng" dirty="0"/>
              <a:t>Power consumed by a resistor</a:t>
            </a:r>
            <a:r>
              <a:rPr lang="en-US" sz="2000" dirty="0"/>
              <a:t>: </a:t>
            </a: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8725870"/>
              </p:ext>
            </p:extLst>
          </p:nvPr>
        </p:nvGraphicFramePr>
        <p:xfrm>
          <a:off x="6361063" y="3165569"/>
          <a:ext cx="2197100" cy="107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6" name="Equation" r:id="rId3" imgW="1231560" imgH="660240" progId="Equation.DSMT4">
                  <p:embed/>
                </p:oleObj>
              </mc:Choice>
              <mc:Fallback>
                <p:oleObj name="Equation" r:id="rId3" imgW="1231560" imgH="660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1063" y="3165569"/>
                        <a:ext cx="2197100" cy="1071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73178" y="5113467"/>
                <a:ext cx="1528880" cy="7285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𝐺</m:t>
                      </m:r>
                      <m:r>
                        <a:rPr lang="en-US" b="0" i="1" smtClean="0">
                          <a:latin typeface="Cambria Math"/>
                        </a:rPr>
                        <m:t>≜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178" y="5113467"/>
                <a:ext cx="1528880" cy="72853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8612367" y="149361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L3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645236" y="4420626"/>
                <a:ext cx="1877758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𝑝</m:t>
                      </m:r>
                      <m:r>
                        <a:rPr lang="en-US" b="0" i="1" smtClean="0">
                          <a:latin typeface="Cambria Math"/>
                        </a:rPr>
                        <m:t>≥0</m:t>
                      </m:r>
                    </m:oMath>
                  </m:oMathPara>
                </a14:m>
                <a:endParaRPr lang="en-US" b="0" dirty="0" smtClean="0"/>
              </a:p>
              <a:p>
                <a:r>
                  <a:rPr lang="en-US" b="0" dirty="0" smtClean="0"/>
                  <a:t>Always consumes </a:t>
                </a:r>
                <a:br>
                  <a:rPr lang="en-US" b="0" dirty="0" smtClean="0"/>
                </a:br>
                <a:r>
                  <a:rPr lang="en-US" b="0" dirty="0" smtClean="0"/>
                  <a:t>power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5236" y="4420626"/>
                <a:ext cx="1877758" cy="923330"/>
              </a:xfrm>
              <a:prstGeom prst="rect">
                <a:avLst/>
              </a:prstGeom>
              <a:blipFill rotWithShape="1">
                <a:blip r:embed="rId6"/>
                <a:stretch>
                  <a:fillRect l="-2597" r="-1948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6999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3"/>
      <p:bldP spid="3" grpId="0" build="p" bldLvl="2"/>
      <p:bldP spid="4" grpId="0"/>
      <p:bldP spid="5" grpId="0"/>
      <p:bldP spid="6" grpId="0" build="p" bldLvl="2"/>
      <p:bldP spid="7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6979" y="290844"/>
            <a:ext cx="4142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Segoe UI"/>
                <a:cs typeface="Segoe UI"/>
              </a:rPr>
              <a:t>§ 2.3  Nodes, branches, loops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446979" y="4188361"/>
            <a:ext cx="63700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Branch:</a:t>
            </a:r>
            <a:r>
              <a:rPr lang="en-US" sz="2000" dirty="0" smtClean="0"/>
              <a:t>  represents a single element,  a source or a resistor.</a:t>
            </a:r>
          </a:p>
          <a:p>
            <a:r>
              <a:rPr lang="en-US" sz="2000" dirty="0" smtClean="0"/>
              <a:t>For the above circuit, there are 5 branches. </a:t>
            </a:r>
          </a:p>
          <a:p>
            <a:r>
              <a:rPr lang="en-US" sz="2000" u="sng" dirty="0" smtClean="0"/>
              <a:t>Node:</a:t>
            </a:r>
            <a:r>
              <a:rPr lang="en-US" sz="2000" dirty="0" smtClean="0"/>
              <a:t> a point connecting two or more branches, or a group</a:t>
            </a:r>
            <a:br>
              <a:rPr lang="en-US" sz="2000" dirty="0" smtClean="0"/>
            </a:br>
            <a:r>
              <a:rPr lang="en-US" sz="2000" dirty="0" smtClean="0"/>
              <a:t>of points, a piece of wire, where there is no voltage drop.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67667" y="5713809"/>
            <a:ext cx="38256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The above circuit has only 3 nodes.</a:t>
            </a:r>
            <a:endParaRPr lang="en-US" sz="2000" dirty="0"/>
          </a:p>
        </p:txBody>
      </p:sp>
      <p:grpSp>
        <p:nvGrpSpPr>
          <p:cNvPr id="4" name="Group 3"/>
          <p:cNvGrpSpPr/>
          <p:nvPr/>
        </p:nvGrpSpPr>
        <p:grpSpPr>
          <a:xfrm>
            <a:off x="527967" y="1193800"/>
            <a:ext cx="5918200" cy="2463800"/>
            <a:chOff x="508000" y="1600200"/>
            <a:chExt cx="5918200" cy="2463800"/>
          </a:xfrm>
        </p:grpSpPr>
        <p:sp>
          <p:nvSpPr>
            <p:cNvPr id="5" name="Rectangle 22"/>
            <p:cNvSpPr>
              <a:spLocks noChangeArrowheads="1"/>
            </p:cNvSpPr>
            <p:nvPr/>
          </p:nvSpPr>
          <p:spPr bwMode="auto">
            <a:xfrm>
              <a:off x="812800" y="1752600"/>
              <a:ext cx="5143500" cy="231140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grpSp>
          <p:nvGrpSpPr>
            <p:cNvPr id="6" name="Group 20"/>
            <p:cNvGrpSpPr>
              <a:grpSpLocks/>
            </p:cNvGrpSpPr>
            <p:nvPr/>
          </p:nvGrpSpPr>
          <p:grpSpPr bwMode="auto">
            <a:xfrm>
              <a:off x="1409700" y="1600200"/>
              <a:ext cx="901700" cy="317500"/>
              <a:chOff x="2565400" y="4241800"/>
              <a:chExt cx="901700" cy="317500"/>
            </a:xfrm>
          </p:grpSpPr>
          <p:sp>
            <p:nvSpPr>
              <p:cNvPr id="25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26" name="Freeform 25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cxnSp>
          <p:nvCxnSpPr>
            <p:cNvPr id="7" name="Straight Connector 24"/>
            <p:cNvCxnSpPr>
              <a:cxnSpLocks noChangeShapeType="1"/>
            </p:cNvCxnSpPr>
            <p:nvPr/>
          </p:nvCxnSpPr>
          <p:spPr bwMode="auto">
            <a:xfrm flipH="1">
              <a:off x="3187700" y="1765300"/>
              <a:ext cx="12700" cy="22987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8" name="Oval 25"/>
            <p:cNvSpPr>
              <a:spLocks noChangeArrowheads="1"/>
            </p:cNvSpPr>
            <p:nvPr/>
          </p:nvSpPr>
          <p:spPr bwMode="auto">
            <a:xfrm>
              <a:off x="508000" y="2552700"/>
              <a:ext cx="558800" cy="5715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graphicFrame>
          <p:nvGraphicFramePr>
            <p:cNvPr id="9" name="Object 5"/>
            <p:cNvGraphicFramePr>
              <a:graphicFrameLocks noChangeAspect="1"/>
            </p:cNvGraphicFramePr>
            <p:nvPr/>
          </p:nvGraphicFramePr>
          <p:xfrm>
            <a:off x="727075" y="2565400"/>
            <a:ext cx="238125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64" name="Equation" r:id="rId3" imgW="139680" imgH="330120" progId="Equation.DSMT4">
                    <p:embed/>
                  </p:oleObj>
                </mc:Choice>
                <mc:Fallback>
                  <p:oleObj name="Equation" r:id="rId3" imgW="139680" imgH="3301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7075" y="2565400"/>
                          <a:ext cx="238125" cy="508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0" name="Group 32"/>
            <p:cNvGrpSpPr>
              <a:grpSpLocks/>
            </p:cNvGrpSpPr>
            <p:nvPr/>
          </p:nvGrpSpPr>
          <p:grpSpPr bwMode="auto">
            <a:xfrm rot="-5400000">
              <a:off x="2743200" y="2755900"/>
              <a:ext cx="901700" cy="317500"/>
              <a:chOff x="2565400" y="4241800"/>
              <a:chExt cx="901700" cy="317500"/>
            </a:xfrm>
          </p:grpSpPr>
          <p:sp>
            <p:nvSpPr>
              <p:cNvPr id="23" name="Rectangle 33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24" name="Freeform 23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aphicFrame>
          <p:nvGraphicFramePr>
            <p:cNvPr id="11" name="Object 7"/>
            <p:cNvGraphicFramePr>
              <a:graphicFrameLocks noChangeAspect="1"/>
            </p:cNvGraphicFramePr>
            <p:nvPr/>
          </p:nvGraphicFramePr>
          <p:xfrm>
            <a:off x="863600" y="2339975"/>
            <a:ext cx="498475" cy="273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65" name="Equation" r:id="rId5" imgW="291960" imgH="177480" progId="Equation.DSMT4">
                    <p:embed/>
                  </p:oleObj>
                </mc:Choice>
                <mc:Fallback>
                  <p:oleObj name="Equation" r:id="rId5" imgW="29196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3600" y="2339975"/>
                          <a:ext cx="498475" cy="2730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8"/>
            <p:cNvGraphicFramePr>
              <a:graphicFrameLocks noChangeAspect="1"/>
            </p:cNvGraphicFramePr>
            <p:nvPr/>
          </p:nvGraphicFramePr>
          <p:xfrm>
            <a:off x="1679575" y="1971675"/>
            <a:ext cx="390525" cy="274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66" name="Equation" r:id="rId7" imgW="228600" imgH="177480" progId="Equation.DSMT4">
                    <p:embed/>
                  </p:oleObj>
                </mc:Choice>
                <mc:Fallback>
                  <p:oleObj name="Equation" r:id="rId7" imgW="22860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79575" y="1971675"/>
                          <a:ext cx="390525" cy="2746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9"/>
            <p:cNvGraphicFramePr>
              <a:graphicFrameLocks noChangeAspect="1"/>
            </p:cNvGraphicFramePr>
            <p:nvPr/>
          </p:nvGraphicFramePr>
          <p:xfrm>
            <a:off x="3384550" y="2692400"/>
            <a:ext cx="411163" cy="255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67" name="Equation" r:id="rId9" imgW="241200" imgH="164880" progId="Equation.DSMT4">
                    <p:embed/>
                  </p:oleObj>
                </mc:Choice>
                <mc:Fallback>
                  <p:oleObj name="Equation" r:id="rId9" imgW="24120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84550" y="2692400"/>
                          <a:ext cx="411163" cy="2555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0"/>
            <p:cNvGraphicFramePr>
              <a:graphicFrameLocks noChangeAspect="1"/>
            </p:cNvGraphicFramePr>
            <p:nvPr/>
          </p:nvGraphicFramePr>
          <p:xfrm>
            <a:off x="4740275" y="2784475"/>
            <a:ext cx="390525" cy="274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68" name="Equation" r:id="rId11" imgW="228600" imgH="177480" progId="Equation.DSMT4">
                    <p:embed/>
                  </p:oleObj>
                </mc:Choice>
                <mc:Fallback>
                  <p:oleObj name="Equation" r:id="rId11" imgW="22860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40275" y="2784475"/>
                          <a:ext cx="390525" cy="2746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5" name="Straight Arrow Connector 41"/>
            <p:cNvCxnSpPr>
              <a:cxnSpLocks noChangeShapeType="1"/>
            </p:cNvCxnSpPr>
            <p:nvPr/>
          </p:nvCxnSpPr>
          <p:spPr bwMode="auto">
            <a:xfrm>
              <a:off x="2235200" y="1752600"/>
              <a:ext cx="647700" cy="0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6" name="Straight Connector 15"/>
            <p:cNvCxnSpPr/>
            <p:nvPr/>
          </p:nvCxnSpPr>
          <p:spPr bwMode="auto">
            <a:xfrm flipH="1">
              <a:off x="4572000" y="1765300"/>
              <a:ext cx="12700" cy="22987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7" name="Group 29"/>
            <p:cNvGrpSpPr>
              <a:grpSpLocks/>
            </p:cNvGrpSpPr>
            <p:nvPr/>
          </p:nvGrpSpPr>
          <p:grpSpPr bwMode="auto">
            <a:xfrm rot="16200000">
              <a:off x="4140200" y="2743200"/>
              <a:ext cx="901700" cy="317500"/>
              <a:chOff x="2565400" y="4241800"/>
              <a:chExt cx="901700" cy="317500"/>
            </a:xfrm>
          </p:grpSpPr>
          <p:sp>
            <p:nvSpPr>
              <p:cNvPr id="21" name="Rectangle 30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22" name="Freeform 21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18" name="Oval 25"/>
            <p:cNvSpPr>
              <a:spLocks noChangeArrowheads="1"/>
            </p:cNvSpPr>
            <p:nvPr/>
          </p:nvSpPr>
          <p:spPr bwMode="auto">
            <a:xfrm>
              <a:off x="5651500" y="2514600"/>
              <a:ext cx="558800" cy="5715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cxnSp>
          <p:nvCxnSpPr>
            <p:cNvPr id="19" name="Straight Arrow Connector 18"/>
            <p:cNvCxnSpPr>
              <a:stCxn id="18" idx="4"/>
            </p:cNvCxnSpPr>
            <p:nvPr/>
          </p:nvCxnSpPr>
          <p:spPr bwMode="auto">
            <a:xfrm flipH="1" flipV="1">
              <a:off x="5915819" y="2590800"/>
              <a:ext cx="15081" cy="4953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aphicFrame>
          <p:nvGraphicFramePr>
            <p:cNvPr id="20" name="Object 10"/>
            <p:cNvGraphicFramePr>
              <a:graphicFrameLocks noChangeAspect="1"/>
            </p:cNvGraphicFramePr>
            <p:nvPr/>
          </p:nvGraphicFramePr>
          <p:xfrm>
            <a:off x="6035675" y="2222500"/>
            <a:ext cx="390525" cy="255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69" name="Equation" r:id="rId13" imgW="228600" imgH="164880" progId="Equation.DSMT4">
                    <p:embed/>
                  </p:oleObj>
                </mc:Choice>
                <mc:Fallback>
                  <p:oleObj name="Equation" r:id="rId13" imgW="22860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35675" y="2222500"/>
                          <a:ext cx="390525" cy="2555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0" name="Rounded Rectangle 49"/>
          <p:cNvSpPr/>
          <p:nvPr/>
        </p:nvSpPr>
        <p:spPr bwMode="auto">
          <a:xfrm>
            <a:off x="3118767" y="1054100"/>
            <a:ext cx="2908300" cy="444500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lgDash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667667" y="3340100"/>
            <a:ext cx="5537200" cy="647700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lgDashDot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9967" y="965200"/>
            <a:ext cx="9332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Node 1</a:t>
            </a:r>
            <a:endParaRPr lang="en-US" sz="2000" dirty="0"/>
          </a:p>
        </p:txBody>
      </p:sp>
      <p:sp>
        <p:nvSpPr>
          <p:cNvPr id="53" name="TextBox 52"/>
          <p:cNvSpPr txBox="1"/>
          <p:nvPr/>
        </p:nvSpPr>
        <p:spPr>
          <a:xfrm>
            <a:off x="6206636" y="3111500"/>
            <a:ext cx="9332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Node 3</a:t>
            </a:r>
            <a:endParaRPr lang="en-US" sz="2000" dirty="0"/>
          </a:p>
        </p:txBody>
      </p:sp>
      <p:sp>
        <p:nvSpPr>
          <p:cNvPr id="54" name="TextBox 53"/>
          <p:cNvSpPr txBox="1"/>
          <p:nvPr/>
        </p:nvSpPr>
        <p:spPr>
          <a:xfrm>
            <a:off x="6001667" y="812800"/>
            <a:ext cx="9332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Node 2</a:t>
            </a:r>
            <a:endParaRPr lang="en-US" sz="2000" dirty="0"/>
          </a:p>
        </p:txBody>
      </p:sp>
      <p:sp>
        <p:nvSpPr>
          <p:cNvPr id="69" name="Oval 68"/>
          <p:cNvSpPr/>
          <p:nvPr/>
        </p:nvSpPr>
        <p:spPr bwMode="auto">
          <a:xfrm>
            <a:off x="807367" y="1282700"/>
            <a:ext cx="139700" cy="127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612367" y="149361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L3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999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7" grpId="0" build="p" bldLvl="4"/>
      <p:bldP spid="28" grpId="0"/>
      <p:bldP spid="50" grpId="0" animBg="1"/>
      <p:bldP spid="51" grpId="0" animBg="1"/>
      <p:bldP spid="52" grpId="0"/>
      <p:bldP spid="53" grpId="0"/>
      <p:bldP spid="54" grpId="0"/>
      <p:bldP spid="6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 bwMode="auto">
          <a:xfrm>
            <a:off x="2604533" y="4367120"/>
            <a:ext cx="2032000" cy="1866900"/>
          </a:xfrm>
          <a:custGeom>
            <a:avLst/>
            <a:gdLst>
              <a:gd name="connsiteX0" fmla="*/ 0 w 2032000"/>
              <a:gd name="connsiteY0" fmla="*/ 1866900 h 1866900"/>
              <a:gd name="connsiteX1" fmla="*/ 190500 w 2032000"/>
              <a:gd name="connsiteY1" fmla="*/ 1536700 h 1866900"/>
              <a:gd name="connsiteX2" fmla="*/ 292100 w 2032000"/>
              <a:gd name="connsiteY2" fmla="*/ 1295400 h 1866900"/>
              <a:gd name="connsiteX3" fmla="*/ 876300 w 2032000"/>
              <a:gd name="connsiteY3" fmla="*/ 469900 h 1866900"/>
              <a:gd name="connsiteX4" fmla="*/ 1320800 w 2032000"/>
              <a:gd name="connsiteY4" fmla="*/ 228600 h 1866900"/>
              <a:gd name="connsiteX5" fmla="*/ 2032000 w 2032000"/>
              <a:gd name="connsiteY5" fmla="*/ 0 h 186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2000" h="1866900">
                <a:moveTo>
                  <a:pt x="0" y="1866900"/>
                </a:moveTo>
                <a:cubicBezTo>
                  <a:pt x="70908" y="1749425"/>
                  <a:pt x="141817" y="1631950"/>
                  <a:pt x="190500" y="1536700"/>
                </a:cubicBezTo>
                <a:cubicBezTo>
                  <a:pt x="239183" y="1441450"/>
                  <a:pt x="177800" y="1473200"/>
                  <a:pt x="292100" y="1295400"/>
                </a:cubicBezTo>
                <a:cubicBezTo>
                  <a:pt x="406400" y="1117600"/>
                  <a:pt x="704850" y="647700"/>
                  <a:pt x="876300" y="469900"/>
                </a:cubicBezTo>
                <a:cubicBezTo>
                  <a:pt x="1047750" y="292100"/>
                  <a:pt x="1128183" y="306917"/>
                  <a:pt x="1320800" y="228600"/>
                </a:cubicBezTo>
                <a:cubicBezTo>
                  <a:pt x="1513417" y="150283"/>
                  <a:pt x="1772708" y="75141"/>
                  <a:pt x="2032000" y="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4433" y="209490"/>
            <a:ext cx="6444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An equivalent circuit can be drawn to clearly show the nodes</a:t>
            </a:r>
            <a:endParaRPr lang="en-US" sz="2000" dirty="0"/>
          </a:p>
        </p:txBody>
      </p:sp>
      <p:sp>
        <p:nvSpPr>
          <p:cNvPr id="6" name="Oval 5"/>
          <p:cNvSpPr/>
          <p:nvPr/>
        </p:nvSpPr>
        <p:spPr bwMode="auto">
          <a:xfrm>
            <a:off x="1194833" y="4214720"/>
            <a:ext cx="165100" cy="1651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1072066" y="4367120"/>
            <a:ext cx="1570567" cy="1955800"/>
          </a:xfrm>
          <a:custGeom>
            <a:avLst/>
            <a:gdLst>
              <a:gd name="connsiteX0" fmla="*/ 173567 w 1570567"/>
              <a:gd name="connsiteY0" fmla="*/ 0 h 1955800"/>
              <a:gd name="connsiteX1" fmla="*/ 21167 w 1570567"/>
              <a:gd name="connsiteY1" fmla="*/ 1054100 h 1955800"/>
              <a:gd name="connsiteX2" fmla="*/ 300567 w 1570567"/>
              <a:gd name="connsiteY2" fmla="*/ 1625600 h 1955800"/>
              <a:gd name="connsiteX3" fmla="*/ 1570567 w 1570567"/>
              <a:gd name="connsiteY3" fmla="*/ 1955800 h 195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0567" h="1955800">
                <a:moveTo>
                  <a:pt x="173567" y="0"/>
                </a:moveTo>
                <a:cubicBezTo>
                  <a:pt x="86783" y="391583"/>
                  <a:pt x="0" y="783167"/>
                  <a:pt x="21167" y="1054100"/>
                </a:cubicBezTo>
                <a:cubicBezTo>
                  <a:pt x="42334" y="1325033"/>
                  <a:pt x="42334" y="1475317"/>
                  <a:pt x="300567" y="1625600"/>
                </a:cubicBezTo>
                <a:cubicBezTo>
                  <a:pt x="558800" y="1775883"/>
                  <a:pt x="1064683" y="1865841"/>
                  <a:pt x="1570567" y="195580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Oval 25"/>
          <p:cNvSpPr>
            <a:spLocks noChangeArrowheads="1"/>
          </p:cNvSpPr>
          <p:nvPr/>
        </p:nvSpPr>
        <p:spPr bwMode="auto">
          <a:xfrm>
            <a:off x="813833" y="5167220"/>
            <a:ext cx="558800" cy="5715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1008063"/>
            <a:endParaRPr lang="en-US"/>
          </a:p>
        </p:txBody>
      </p:sp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6466296"/>
              </p:ext>
            </p:extLst>
          </p:nvPr>
        </p:nvGraphicFramePr>
        <p:xfrm>
          <a:off x="1032908" y="5179920"/>
          <a:ext cx="23812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46" name="Equation" r:id="rId3" imgW="139680" imgH="330120" progId="Equation.DSMT4">
                  <p:embed/>
                </p:oleObj>
              </mc:Choice>
              <mc:Fallback>
                <p:oleObj name="Equation" r:id="rId3" imgW="13968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2908" y="5179920"/>
                        <a:ext cx="238125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0525319"/>
              </p:ext>
            </p:extLst>
          </p:nvPr>
        </p:nvGraphicFramePr>
        <p:xfrm>
          <a:off x="1169433" y="4954495"/>
          <a:ext cx="498475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47" name="Equation" r:id="rId5" imgW="291960" imgH="177480" progId="Equation.DSMT4">
                  <p:embed/>
                </p:oleObj>
              </mc:Choice>
              <mc:Fallback>
                <p:oleObj name="Equation" r:id="rId5" imgW="2919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9433" y="4954495"/>
                        <a:ext cx="498475" cy="273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>
            <a:stCxn id="6" idx="5"/>
            <a:endCxn id="28" idx="2"/>
          </p:cNvCxnSpPr>
          <p:nvPr/>
        </p:nvCxnSpPr>
        <p:spPr bwMode="auto">
          <a:xfrm flipV="1">
            <a:off x="1335755" y="4322670"/>
            <a:ext cx="3199178" cy="3297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2" name="Group 20"/>
          <p:cNvGrpSpPr>
            <a:grpSpLocks/>
          </p:cNvGrpSpPr>
          <p:nvPr/>
        </p:nvGrpSpPr>
        <p:grpSpPr bwMode="auto">
          <a:xfrm>
            <a:off x="1956833" y="4202020"/>
            <a:ext cx="901700" cy="317500"/>
            <a:chOff x="2565400" y="4241800"/>
            <a:chExt cx="901700" cy="317500"/>
          </a:xfrm>
        </p:grpSpPr>
        <p:sp>
          <p:nvSpPr>
            <p:cNvPr id="13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graphicFrame>
        <p:nvGraphicFramePr>
          <p:cNvPr id="1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5927390"/>
              </p:ext>
            </p:extLst>
          </p:nvPr>
        </p:nvGraphicFramePr>
        <p:xfrm>
          <a:off x="2226708" y="4573495"/>
          <a:ext cx="390525" cy="27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48" name="Equation" r:id="rId7" imgW="228600" imgH="177480" progId="Equation.DSMT4">
                  <p:embed/>
                </p:oleObj>
              </mc:Choice>
              <mc:Fallback>
                <p:oleObj name="Equation" r:id="rId7" imgW="2286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6708" y="4573495"/>
                        <a:ext cx="390525" cy="274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Freeform 15"/>
          <p:cNvSpPr/>
          <p:nvPr/>
        </p:nvSpPr>
        <p:spPr bwMode="auto">
          <a:xfrm>
            <a:off x="2510341" y="4329020"/>
            <a:ext cx="3154892" cy="2258483"/>
          </a:xfrm>
          <a:custGeom>
            <a:avLst/>
            <a:gdLst>
              <a:gd name="connsiteX0" fmla="*/ 157692 w 3154892"/>
              <a:gd name="connsiteY0" fmla="*/ 2006600 h 2258483"/>
              <a:gd name="connsiteX1" fmla="*/ 246592 w 3154892"/>
              <a:gd name="connsiteY1" fmla="*/ 2044700 h 2258483"/>
              <a:gd name="connsiteX2" fmla="*/ 2583392 w 3154892"/>
              <a:gd name="connsiteY2" fmla="*/ 2032000 h 2258483"/>
              <a:gd name="connsiteX3" fmla="*/ 3091392 w 3154892"/>
              <a:gd name="connsiteY3" fmla="*/ 685800 h 2258483"/>
              <a:gd name="connsiteX4" fmla="*/ 2202392 w 3154892"/>
              <a:gd name="connsiteY4" fmla="*/ 0 h 225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4892" h="2258483">
                <a:moveTo>
                  <a:pt x="157692" y="2006600"/>
                </a:moveTo>
                <a:cubicBezTo>
                  <a:pt x="0" y="2023533"/>
                  <a:pt x="246592" y="2044700"/>
                  <a:pt x="246592" y="2044700"/>
                </a:cubicBezTo>
                <a:cubicBezTo>
                  <a:pt x="650875" y="2048933"/>
                  <a:pt x="2109259" y="2258483"/>
                  <a:pt x="2583392" y="2032000"/>
                </a:cubicBezTo>
                <a:cubicBezTo>
                  <a:pt x="3057525" y="1805517"/>
                  <a:pt x="3154892" y="1024467"/>
                  <a:pt x="3091392" y="685800"/>
                </a:cubicBezTo>
                <a:cubicBezTo>
                  <a:pt x="3027892" y="347133"/>
                  <a:pt x="2615142" y="173566"/>
                  <a:pt x="2202392" y="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020708" y="5205320"/>
            <a:ext cx="885825" cy="649288"/>
            <a:chOff x="4727575" y="8280400"/>
            <a:chExt cx="885825" cy="649288"/>
          </a:xfrm>
        </p:grpSpPr>
        <p:sp>
          <p:nvSpPr>
            <p:cNvPr id="18" name="Oval 25"/>
            <p:cNvSpPr>
              <a:spLocks noChangeArrowheads="1"/>
            </p:cNvSpPr>
            <p:nvPr/>
          </p:nvSpPr>
          <p:spPr bwMode="auto">
            <a:xfrm>
              <a:off x="5054600" y="8280400"/>
              <a:ext cx="558800" cy="5715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cxnSp>
          <p:nvCxnSpPr>
            <p:cNvPr id="19" name="Straight Arrow Connector 18"/>
            <p:cNvCxnSpPr/>
            <p:nvPr/>
          </p:nvCxnSpPr>
          <p:spPr bwMode="auto">
            <a:xfrm flipV="1">
              <a:off x="5270500" y="8343900"/>
              <a:ext cx="76200" cy="4826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aphicFrame>
          <p:nvGraphicFramePr>
            <p:cNvPr id="20" name="Object 10"/>
            <p:cNvGraphicFramePr>
              <a:graphicFrameLocks noChangeAspect="1"/>
            </p:cNvGraphicFramePr>
            <p:nvPr/>
          </p:nvGraphicFramePr>
          <p:xfrm>
            <a:off x="4727575" y="8674100"/>
            <a:ext cx="390525" cy="255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149" name="Equation" r:id="rId9" imgW="228600" imgH="164880" progId="Equation.DSMT4">
                    <p:embed/>
                  </p:oleObj>
                </mc:Choice>
                <mc:Fallback>
                  <p:oleObj name="Equation" r:id="rId9" imgW="22860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27575" y="8674100"/>
                          <a:ext cx="390525" cy="2555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1" name="Group 20"/>
          <p:cNvGrpSpPr/>
          <p:nvPr/>
        </p:nvGrpSpPr>
        <p:grpSpPr>
          <a:xfrm>
            <a:off x="2998232" y="4849721"/>
            <a:ext cx="747714" cy="901700"/>
            <a:chOff x="2705099" y="7924801"/>
            <a:chExt cx="747714" cy="901700"/>
          </a:xfrm>
        </p:grpSpPr>
        <p:grpSp>
          <p:nvGrpSpPr>
            <p:cNvPr id="22" name="Group 20"/>
            <p:cNvGrpSpPr>
              <a:grpSpLocks/>
            </p:cNvGrpSpPr>
            <p:nvPr/>
          </p:nvGrpSpPr>
          <p:grpSpPr bwMode="auto">
            <a:xfrm rot="18290076">
              <a:off x="2412999" y="8216901"/>
              <a:ext cx="901700" cy="317500"/>
              <a:chOff x="2565400" y="4241800"/>
              <a:chExt cx="901700" cy="317500"/>
            </a:xfrm>
          </p:grpSpPr>
          <p:sp>
            <p:nvSpPr>
              <p:cNvPr id="24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25" name="Freeform 24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aphicFrame>
          <p:nvGraphicFramePr>
            <p:cNvPr id="23" name="Object 9"/>
            <p:cNvGraphicFramePr>
              <a:graphicFrameLocks noChangeAspect="1"/>
            </p:cNvGraphicFramePr>
            <p:nvPr/>
          </p:nvGraphicFramePr>
          <p:xfrm>
            <a:off x="3041650" y="8242300"/>
            <a:ext cx="411163" cy="255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150" name="Equation" r:id="rId11" imgW="241200" imgH="164880" progId="Equation.DSMT4">
                    <p:embed/>
                  </p:oleObj>
                </mc:Choice>
                <mc:Fallback>
                  <p:oleObj name="Equation" r:id="rId11" imgW="24120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41650" y="8242300"/>
                          <a:ext cx="411163" cy="2555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TextBox 25"/>
          <p:cNvSpPr txBox="1"/>
          <p:nvPr/>
        </p:nvSpPr>
        <p:spPr>
          <a:xfrm>
            <a:off x="592529" y="3897160"/>
            <a:ext cx="9332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Node 1</a:t>
            </a:r>
            <a:endParaRPr lang="en-US" sz="20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4534933" y="3871820"/>
            <a:ext cx="1034869" cy="533400"/>
            <a:chOff x="4241800" y="6946900"/>
            <a:chExt cx="1034869" cy="533400"/>
          </a:xfrm>
        </p:grpSpPr>
        <p:sp>
          <p:nvSpPr>
            <p:cNvPr id="28" name="Oval 27"/>
            <p:cNvSpPr/>
            <p:nvPr/>
          </p:nvSpPr>
          <p:spPr bwMode="auto">
            <a:xfrm>
              <a:off x="4241800" y="7315200"/>
              <a:ext cx="165100" cy="1651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343400" y="6946900"/>
              <a:ext cx="9332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Node 2</a:t>
              </a:r>
              <a:endParaRPr lang="en-US" sz="20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982233" y="6208620"/>
            <a:ext cx="933269" cy="552510"/>
            <a:chOff x="1689100" y="9283700"/>
            <a:chExt cx="933269" cy="552510"/>
          </a:xfrm>
        </p:grpSpPr>
        <p:sp>
          <p:nvSpPr>
            <p:cNvPr id="31" name="Oval 30"/>
            <p:cNvSpPr/>
            <p:nvPr/>
          </p:nvSpPr>
          <p:spPr bwMode="auto">
            <a:xfrm>
              <a:off x="2273300" y="9283700"/>
              <a:ext cx="165100" cy="1651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689100" y="9436100"/>
              <a:ext cx="9332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Node 3</a:t>
              </a:r>
              <a:endParaRPr lang="en-US" sz="2000" dirty="0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7106775" y="1597364"/>
            <a:ext cx="1842171" cy="132343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A piece of wire</a:t>
            </a:r>
            <a:br>
              <a:rPr lang="en-US" sz="2000" dirty="0" smtClean="0"/>
            </a:br>
            <a:r>
              <a:rPr lang="en-US" sz="2000" dirty="0" smtClean="0"/>
              <a:t>can be replaced </a:t>
            </a:r>
            <a:br>
              <a:rPr lang="en-US" sz="2000" dirty="0" smtClean="0"/>
            </a:br>
            <a:r>
              <a:rPr lang="en-US" sz="2000" dirty="0" smtClean="0"/>
              <a:t>with a single </a:t>
            </a:r>
            <a:br>
              <a:rPr lang="en-US" sz="2000" dirty="0" smtClean="0"/>
            </a:br>
            <a:r>
              <a:rPr lang="en-US" sz="2000" dirty="0" smtClean="0"/>
              <a:t>point.</a:t>
            </a:r>
            <a:endParaRPr lang="en-US" sz="2000" dirty="0"/>
          </a:p>
        </p:txBody>
      </p:sp>
      <p:sp>
        <p:nvSpPr>
          <p:cNvPr id="34" name="Freeform 33"/>
          <p:cNvSpPr/>
          <p:nvPr/>
        </p:nvSpPr>
        <p:spPr bwMode="auto">
          <a:xfrm>
            <a:off x="2693433" y="4379820"/>
            <a:ext cx="1917700" cy="1917700"/>
          </a:xfrm>
          <a:custGeom>
            <a:avLst/>
            <a:gdLst>
              <a:gd name="connsiteX0" fmla="*/ 0 w 1917700"/>
              <a:gd name="connsiteY0" fmla="*/ 1917700 h 1917700"/>
              <a:gd name="connsiteX1" fmla="*/ 673100 w 1917700"/>
              <a:gd name="connsiteY1" fmla="*/ 1790700 h 1917700"/>
              <a:gd name="connsiteX2" fmla="*/ 1168400 w 1917700"/>
              <a:gd name="connsiteY2" fmla="*/ 1270000 h 1917700"/>
              <a:gd name="connsiteX3" fmla="*/ 1714500 w 1917700"/>
              <a:gd name="connsiteY3" fmla="*/ 520700 h 1917700"/>
              <a:gd name="connsiteX4" fmla="*/ 1828800 w 1917700"/>
              <a:gd name="connsiteY4" fmla="*/ 279400 h 1917700"/>
              <a:gd name="connsiteX5" fmla="*/ 1917700 w 1917700"/>
              <a:gd name="connsiteY5" fmla="*/ 0 h 191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7700" h="1917700">
                <a:moveTo>
                  <a:pt x="0" y="1917700"/>
                </a:moveTo>
                <a:cubicBezTo>
                  <a:pt x="239183" y="1908175"/>
                  <a:pt x="478367" y="1898650"/>
                  <a:pt x="673100" y="1790700"/>
                </a:cubicBezTo>
                <a:cubicBezTo>
                  <a:pt x="867833" y="1682750"/>
                  <a:pt x="994833" y="1481667"/>
                  <a:pt x="1168400" y="1270000"/>
                </a:cubicBezTo>
                <a:cubicBezTo>
                  <a:pt x="1341967" y="1058333"/>
                  <a:pt x="1604433" y="685800"/>
                  <a:pt x="1714500" y="520700"/>
                </a:cubicBezTo>
                <a:cubicBezTo>
                  <a:pt x="1824567" y="355600"/>
                  <a:pt x="1794933" y="366183"/>
                  <a:pt x="1828800" y="279400"/>
                </a:cubicBezTo>
                <a:cubicBezTo>
                  <a:pt x="1862667" y="192617"/>
                  <a:pt x="1890183" y="96308"/>
                  <a:pt x="1917700" y="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4043988" y="4719847"/>
            <a:ext cx="605245" cy="1003120"/>
            <a:chOff x="3750855" y="7794927"/>
            <a:chExt cx="605245" cy="1003120"/>
          </a:xfrm>
        </p:grpSpPr>
        <p:graphicFrame>
          <p:nvGraphicFramePr>
            <p:cNvPr id="36" name="Object 10"/>
            <p:cNvGraphicFramePr>
              <a:graphicFrameLocks noChangeAspect="1"/>
            </p:cNvGraphicFramePr>
            <p:nvPr/>
          </p:nvGraphicFramePr>
          <p:xfrm>
            <a:off x="3965575" y="8366985"/>
            <a:ext cx="390525" cy="305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151" name="Equation" r:id="rId13" imgW="228600" imgH="177480" progId="Equation.DSMT4">
                    <p:embed/>
                  </p:oleObj>
                </mc:Choice>
                <mc:Fallback>
                  <p:oleObj name="Equation" r:id="rId13" imgW="22860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65575" y="8366985"/>
                          <a:ext cx="390525" cy="3055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7" name="Group 29"/>
            <p:cNvGrpSpPr>
              <a:grpSpLocks/>
            </p:cNvGrpSpPr>
            <p:nvPr/>
          </p:nvGrpSpPr>
          <p:grpSpPr bwMode="auto">
            <a:xfrm rot="18355729">
              <a:off x="3408045" y="8137737"/>
              <a:ext cx="1003120" cy="317500"/>
              <a:chOff x="2565400" y="4241800"/>
              <a:chExt cx="901700" cy="317500"/>
            </a:xfrm>
          </p:grpSpPr>
          <p:sp>
            <p:nvSpPr>
              <p:cNvPr id="38" name="Rectangle 30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39" name="Freeform 38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527967" y="977900"/>
            <a:ext cx="5918200" cy="2463800"/>
            <a:chOff x="508000" y="1600200"/>
            <a:chExt cx="5918200" cy="2463800"/>
          </a:xfrm>
        </p:grpSpPr>
        <p:sp>
          <p:nvSpPr>
            <p:cNvPr id="41" name="Rectangle 22"/>
            <p:cNvSpPr>
              <a:spLocks noChangeArrowheads="1"/>
            </p:cNvSpPr>
            <p:nvPr/>
          </p:nvSpPr>
          <p:spPr bwMode="auto">
            <a:xfrm>
              <a:off x="812800" y="1752600"/>
              <a:ext cx="5143500" cy="231140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grpSp>
          <p:nvGrpSpPr>
            <p:cNvPr id="42" name="Group 20"/>
            <p:cNvGrpSpPr>
              <a:grpSpLocks/>
            </p:cNvGrpSpPr>
            <p:nvPr/>
          </p:nvGrpSpPr>
          <p:grpSpPr bwMode="auto">
            <a:xfrm>
              <a:off x="1409700" y="1600200"/>
              <a:ext cx="901700" cy="317500"/>
              <a:chOff x="2565400" y="4241800"/>
              <a:chExt cx="901700" cy="317500"/>
            </a:xfrm>
          </p:grpSpPr>
          <p:sp>
            <p:nvSpPr>
              <p:cNvPr id="61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62" name="Freeform 61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cxnSp>
          <p:nvCxnSpPr>
            <p:cNvPr id="43" name="Straight Connector 24"/>
            <p:cNvCxnSpPr>
              <a:cxnSpLocks noChangeShapeType="1"/>
            </p:cNvCxnSpPr>
            <p:nvPr/>
          </p:nvCxnSpPr>
          <p:spPr bwMode="auto">
            <a:xfrm flipH="1">
              <a:off x="3187700" y="1765300"/>
              <a:ext cx="12700" cy="22987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44" name="Oval 25"/>
            <p:cNvSpPr>
              <a:spLocks noChangeArrowheads="1"/>
            </p:cNvSpPr>
            <p:nvPr/>
          </p:nvSpPr>
          <p:spPr bwMode="auto">
            <a:xfrm>
              <a:off x="508000" y="2552700"/>
              <a:ext cx="558800" cy="5715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graphicFrame>
          <p:nvGraphicFramePr>
            <p:cNvPr id="45" name="Object 5"/>
            <p:cNvGraphicFramePr>
              <a:graphicFrameLocks noChangeAspect="1"/>
            </p:cNvGraphicFramePr>
            <p:nvPr/>
          </p:nvGraphicFramePr>
          <p:xfrm>
            <a:off x="727075" y="2565400"/>
            <a:ext cx="238125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152" name="Equation" r:id="rId15" imgW="139680" imgH="330120" progId="Equation.DSMT4">
                    <p:embed/>
                  </p:oleObj>
                </mc:Choice>
                <mc:Fallback>
                  <p:oleObj name="Equation" r:id="rId15" imgW="139680" imgH="3301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7075" y="2565400"/>
                          <a:ext cx="238125" cy="508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6" name="Group 32"/>
            <p:cNvGrpSpPr>
              <a:grpSpLocks/>
            </p:cNvGrpSpPr>
            <p:nvPr/>
          </p:nvGrpSpPr>
          <p:grpSpPr bwMode="auto">
            <a:xfrm rot="-5400000">
              <a:off x="2743200" y="2755900"/>
              <a:ext cx="901700" cy="317500"/>
              <a:chOff x="2565400" y="4241800"/>
              <a:chExt cx="901700" cy="317500"/>
            </a:xfrm>
          </p:grpSpPr>
          <p:sp>
            <p:nvSpPr>
              <p:cNvPr id="59" name="Rectangle 33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60" name="Freeform 59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aphicFrame>
          <p:nvGraphicFramePr>
            <p:cNvPr id="47" name="Object 7"/>
            <p:cNvGraphicFramePr>
              <a:graphicFrameLocks noChangeAspect="1"/>
            </p:cNvGraphicFramePr>
            <p:nvPr/>
          </p:nvGraphicFramePr>
          <p:xfrm>
            <a:off x="863600" y="2339975"/>
            <a:ext cx="498475" cy="273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153" name="Equation" r:id="rId16" imgW="291960" imgH="177480" progId="Equation.DSMT4">
                    <p:embed/>
                  </p:oleObj>
                </mc:Choice>
                <mc:Fallback>
                  <p:oleObj name="Equation" r:id="rId16" imgW="29196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3600" y="2339975"/>
                          <a:ext cx="498475" cy="2730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" name="Object 8"/>
            <p:cNvGraphicFramePr>
              <a:graphicFrameLocks noChangeAspect="1"/>
            </p:cNvGraphicFramePr>
            <p:nvPr/>
          </p:nvGraphicFramePr>
          <p:xfrm>
            <a:off x="1679575" y="1971675"/>
            <a:ext cx="390525" cy="274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154" name="Equation" r:id="rId17" imgW="228600" imgH="177480" progId="Equation.DSMT4">
                    <p:embed/>
                  </p:oleObj>
                </mc:Choice>
                <mc:Fallback>
                  <p:oleObj name="Equation" r:id="rId17" imgW="22860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79575" y="1971675"/>
                          <a:ext cx="390525" cy="2746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" name="Object 9"/>
            <p:cNvGraphicFramePr>
              <a:graphicFrameLocks noChangeAspect="1"/>
            </p:cNvGraphicFramePr>
            <p:nvPr/>
          </p:nvGraphicFramePr>
          <p:xfrm>
            <a:off x="3384550" y="2692400"/>
            <a:ext cx="411163" cy="255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155" name="Equation" r:id="rId18" imgW="241200" imgH="164880" progId="Equation.DSMT4">
                    <p:embed/>
                  </p:oleObj>
                </mc:Choice>
                <mc:Fallback>
                  <p:oleObj name="Equation" r:id="rId18" imgW="24120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84550" y="2692400"/>
                          <a:ext cx="411163" cy="2555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Object 10"/>
            <p:cNvGraphicFramePr>
              <a:graphicFrameLocks noChangeAspect="1"/>
            </p:cNvGraphicFramePr>
            <p:nvPr/>
          </p:nvGraphicFramePr>
          <p:xfrm>
            <a:off x="4740275" y="2784475"/>
            <a:ext cx="390525" cy="274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156" name="Equation" r:id="rId19" imgW="228600" imgH="177480" progId="Equation.DSMT4">
                    <p:embed/>
                  </p:oleObj>
                </mc:Choice>
                <mc:Fallback>
                  <p:oleObj name="Equation" r:id="rId19" imgW="22860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40275" y="2784475"/>
                          <a:ext cx="390525" cy="2746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1" name="Straight Arrow Connector 41"/>
            <p:cNvCxnSpPr>
              <a:cxnSpLocks noChangeShapeType="1"/>
            </p:cNvCxnSpPr>
            <p:nvPr/>
          </p:nvCxnSpPr>
          <p:spPr bwMode="auto">
            <a:xfrm>
              <a:off x="2235200" y="1752600"/>
              <a:ext cx="647700" cy="0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52" name="Straight Connector 51"/>
            <p:cNvCxnSpPr/>
            <p:nvPr/>
          </p:nvCxnSpPr>
          <p:spPr bwMode="auto">
            <a:xfrm flipH="1">
              <a:off x="4572000" y="1765300"/>
              <a:ext cx="12700" cy="22987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53" name="Group 29"/>
            <p:cNvGrpSpPr>
              <a:grpSpLocks/>
            </p:cNvGrpSpPr>
            <p:nvPr/>
          </p:nvGrpSpPr>
          <p:grpSpPr bwMode="auto">
            <a:xfrm rot="16200000">
              <a:off x="4140200" y="2743200"/>
              <a:ext cx="901700" cy="317500"/>
              <a:chOff x="2565400" y="4241800"/>
              <a:chExt cx="901700" cy="317500"/>
            </a:xfrm>
          </p:grpSpPr>
          <p:sp>
            <p:nvSpPr>
              <p:cNvPr id="57" name="Rectangle 30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58" name="Freeform 57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54" name="Oval 25"/>
            <p:cNvSpPr>
              <a:spLocks noChangeArrowheads="1"/>
            </p:cNvSpPr>
            <p:nvPr/>
          </p:nvSpPr>
          <p:spPr bwMode="auto">
            <a:xfrm>
              <a:off x="5651500" y="2514600"/>
              <a:ext cx="558800" cy="5715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cxnSp>
          <p:nvCxnSpPr>
            <p:cNvPr id="55" name="Straight Arrow Connector 54"/>
            <p:cNvCxnSpPr>
              <a:stCxn id="54" idx="4"/>
            </p:cNvCxnSpPr>
            <p:nvPr/>
          </p:nvCxnSpPr>
          <p:spPr bwMode="auto">
            <a:xfrm flipH="1" flipV="1">
              <a:off x="5915819" y="2590800"/>
              <a:ext cx="15081" cy="4953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aphicFrame>
          <p:nvGraphicFramePr>
            <p:cNvPr id="56" name="Object 10"/>
            <p:cNvGraphicFramePr>
              <a:graphicFrameLocks noChangeAspect="1"/>
            </p:cNvGraphicFramePr>
            <p:nvPr/>
          </p:nvGraphicFramePr>
          <p:xfrm>
            <a:off x="6035675" y="2222500"/>
            <a:ext cx="390525" cy="255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157" name="Equation" r:id="rId20" imgW="228600" imgH="164880" progId="Equation.DSMT4">
                    <p:embed/>
                  </p:oleObj>
                </mc:Choice>
                <mc:Fallback>
                  <p:oleObj name="Equation" r:id="rId20" imgW="22860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35675" y="2222500"/>
                          <a:ext cx="390525" cy="2555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3" name="Rounded Rectangle 62"/>
          <p:cNvSpPr/>
          <p:nvPr/>
        </p:nvSpPr>
        <p:spPr bwMode="auto">
          <a:xfrm>
            <a:off x="3118767" y="838200"/>
            <a:ext cx="2908300" cy="444500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lgDash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667667" y="3124200"/>
            <a:ext cx="5537200" cy="647700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lgDashDot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9967" y="749300"/>
            <a:ext cx="9332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Node 1</a:t>
            </a:r>
            <a:endParaRPr lang="en-US" sz="2000" dirty="0"/>
          </a:p>
        </p:txBody>
      </p:sp>
      <p:sp>
        <p:nvSpPr>
          <p:cNvPr id="66" name="TextBox 65"/>
          <p:cNvSpPr txBox="1"/>
          <p:nvPr/>
        </p:nvSpPr>
        <p:spPr>
          <a:xfrm>
            <a:off x="6206636" y="2895600"/>
            <a:ext cx="9332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Node 3</a:t>
            </a:r>
            <a:endParaRPr lang="en-US" sz="2000" dirty="0"/>
          </a:p>
        </p:txBody>
      </p:sp>
      <p:sp>
        <p:nvSpPr>
          <p:cNvPr id="67" name="TextBox 66"/>
          <p:cNvSpPr txBox="1"/>
          <p:nvPr/>
        </p:nvSpPr>
        <p:spPr>
          <a:xfrm>
            <a:off x="6001667" y="596900"/>
            <a:ext cx="9332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Node 2</a:t>
            </a:r>
            <a:endParaRPr lang="en-US" sz="2000" dirty="0"/>
          </a:p>
        </p:txBody>
      </p:sp>
      <p:sp>
        <p:nvSpPr>
          <p:cNvPr id="68" name="Oval 67"/>
          <p:cNvSpPr/>
          <p:nvPr/>
        </p:nvSpPr>
        <p:spPr bwMode="auto">
          <a:xfrm>
            <a:off x="807367" y="1066800"/>
            <a:ext cx="139700" cy="127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9" name="Curved Right Arrow 68"/>
          <p:cNvSpPr/>
          <p:nvPr/>
        </p:nvSpPr>
        <p:spPr>
          <a:xfrm>
            <a:off x="152400" y="2603500"/>
            <a:ext cx="515267" cy="2118619"/>
          </a:xfrm>
          <a:prstGeom prst="curvedRightArrow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027067" y="4083351"/>
            <a:ext cx="2630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Loop:  </a:t>
            </a:r>
            <a:r>
              <a:rPr lang="en-US" sz="2000" dirty="0" smtClean="0"/>
              <a:t>any closed path. </a:t>
            </a:r>
            <a:endParaRPr lang="en-US" sz="2000" dirty="0"/>
          </a:p>
        </p:txBody>
      </p:sp>
      <p:sp>
        <p:nvSpPr>
          <p:cNvPr id="71" name="TextBox 70"/>
          <p:cNvSpPr txBox="1"/>
          <p:nvPr/>
        </p:nvSpPr>
        <p:spPr>
          <a:xfrm>
            <a:off x="5976267" y="4611412"/>
            <a:ext cx="308956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It is hard to count all loops.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In chapter 3, we use mesh, </a:t>
            </a:r>
            <a:br>
              <a:rPr lang="en-US" sz="2000" dirty="0" smtClean="0"/>
            </a:br>
            <a:r>
              <a:rPr lang="en-US" sz="2000" dirty="0" smtClean="0"/>
              <a:t> a simple loop that does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 not contain any other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 loop in it. </a:t>
            </a:r>
            <a:endParaRPr lang="en-US" sz="2000" dirty="0"/>
          </a:p>
        </p:txBody>
      </p:sp>
      <p:sp>
        <p:nvSpPr>
          <p:cNvPr id="72" name="TextBox 71"/>
          <p:cNvSpPr txBox="1"/>
          <p:nvPr/>
        </p:nvSpPr>
        <p:spPr>
          <a:xfrm>
            <a:off x="8612367" y="149361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L3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869120" y="2747375"/>
            <a:ext cx="9332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Node 3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3400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6" grpId="0" animBg="1"/>
      <p:bldP spid="26" grpId="0"/>
      <p:bldP spid="33" grpId="0" animBg="1"/>
      <p:bldP spid="34" grpId="0" animBg="1"/>
      <p:bldP spid="70" grpId="0"/>
      <p:bldP spid="71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04771" y="7513638"/>
            <a:ext cx="1581150" cy="671512"/>
          </a:xfrm>
          <a:noFill/>
        </p:spPr>
        <p:txBody>
          <a:bodyPr/>
          <a:lstStyle/>
          <a:p>
            <a:pPr defTabSz="1008063"/>
            <a:fld id="{09173376-B469-4EB6-9DF5-1327B025476D}" type="slidenum">
              <a:rPr lang="en-US" smtClean="0"/>
              <a:pPr defTabSz="1008063"/>
              <a:t>7</a:t>
            </a:fld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494608" y="304800"/>
            <a:ext cx="26376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Segoe UI"/>
                <a:cs typeface="Segoe UI"/>
              </a:rPr>
              <a:t>§ 2.4  Kirchhoff’s Laws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94608" y="684769"/>
            <a:ext cx="32668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KCL:  Kirchhoff’s current law</a:t>
            </a:r>
          </a:p>
          <a:p>
            <a:r>
              <a:rPr lang="en-US" sz="2000" dirty="0" smtClean="0"/>
              <a:t>KVL:  Kirchhoff’s voltage law.  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187392" y="735687"/>
            <a:ext cx="27238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Both established in 1847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62033" y="1290382"/>
            <a:ext cx="54364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KCL is based on the law of conservation of charge.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64790" y="1704417"/>
            <a:ext cx="82220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KCL Law</a:t>
            </a:r>
            <a:r>
              <a:rPr lang="en-US" sz="2000" dirty="0" smtClean="0"/>
              <a:t>: </a:t>
            </a:r>
          </a:p>
          <a:p>
            <a:r>
              <a:rPr lang="en-US" sz="2000" dirty="0" smtClean="0"/>
              <a:t>the algebraic sum of currents entering a node (or a closed boundary ) is 0.  </a:t>
            </a:r>
            <a:endParaRPr lang="en-US" sz="2000" dirty="0"/>
          </a:p>
        </p:txBody>
      </p:sp>
      <p:grpSp>
        <p:nvGrpSpPr>
          <p:cNvPr id="8" name="Group 7"/>
          <p:cNvGrpSpPr/>
          <p:nvPr/>
        </p:nvGrpSpPr>
        <p:grpSpPr>
          <a:xfrm>
            <a:off x="915084" y="2395618"/>
            <a:ext cx="2082800" cy="1739900"/>
            <a:chOff x="355600" y="5194300"/>
            <a:chExt cx="2082800" cy="1739900"/>
          </a:xfrm>
        </p:grpSpPr>
        <p:cxnSp>
          <p:nvCxnSpPr>
            <p:cNvPr id="9" name="Straight Connector 8"/>
            <p:cNvCxnSpPr/>
            <p:nvPr/>
          </p:nvCxnSpPr>
          <p:spPr bwMode="auto">
            <a:xfrm>
              <a:off x="482600" y="5270500"/>
              <a:ext cx="711200" cy="8509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flipV="1">
              <a:off x="1206500" y="5194300"/>
              <a:ext cx="660400" cy="965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219200" y="6184900"/>
              <a:ext cx="1219200" cy="1905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 flipH="1">
              <a:off x="355600" y="6184900"/>
              <a:ext cx="838200" cy="254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1193800" y="6223000"/>
              <a:ext cx="139700" cy="711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" name="Oval 13"/>
            <p:cNvSpPr/>
            <p:nvPr/>
          </p:nvSpPr>
          <p:spPr bwMode="auto">
            <a:xfrm>
              <a:off x="1155700" y="6121400"/>
              <a:ext cx="101600" cy="1143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 bwMode="auto">
            <a:xfrm>
              <a:off x="673100" y="5486400"/>
              <a:ext cx="292100" cy="3429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 bwMode="auto">
            <a:xfrm flipH="1">
              <a:off x="1346200" y="5448300"/>
              <a:ext cx="368300" cy="4699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" name="Straight Arrow Connector 16"/>
            <p:cNvCxnSpPr/>
            <p:nvPr/>
          </p:nvCxnSpPr>
          <p:spPr bwMode="auto">
            <a:xfrm flipV="1">
              <a:off x="482600" y="6273800"/>
              <a:ext cx="469900" cy="1270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 flipH="1" flipV="1">
              <a:off x="1244600" y="6413500"/>
              <a:ext cx="76200" cy="4064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9" name="Straight Arrow Connector 18"/>
            <p:cNvCxnSpPr/>
            <p:nvPr/>
          </p:nvCxnSpPr>
          <p:spPr bwMode="auto">
            <a:xfrm flipH="1" flipV="1">
              <a:off x="1460500" y="6223000"/>
              <a:ext cx="596900" cy="762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aphicFrame>
          <p:nvGraphicFramePr>
            <p:cNvPr id="20" name="Object 19"/>
            <p:cNvGraphicFramePr>
              <a:graphicFrameLocks noChangeAspect="1"/>
            </p:cNvGraphicFramePr>
            <p:nvPr/>
          </p:nvGraphicFramePr>
          <p:xfrm>
            <a:off x="1539874" y="5594350"/>
            <a:ext cx="327025" cy="412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280" name="Equation" r:id="rId3" imgW="114120" imgH="215640" progId="Equation.DSMT4">
                    <p:embed/>
                  </p:oleObj>
                </mc:Choice>
                <mc:Fallback>
                  <p:oleObj name="Equation" r:id="rId3" imgW="114120" imgH="215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9874" y="5594350"/>
                          <a:ext cx="327025" cy="412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4"/>
            <p:cNvGraphicFramePr>
              <a:graphicFrameLocks noChangeAspect="1"/>
            </p:cNvGraphicFramePr>
            <p:nvPr/>
          </p:nvGraphicFramePr>
          <p:xfrm>
            <a:off x="938213" y="6407150"/>
            <a:ext cx="363537" cy="412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281" name="Equation" r:id="rId5" imgW="126720" imgH="215640" progId="Equation.DSMT4">
                    <p:embed/>
                  </p:oleObj>
                </mc:Choice>
                <mc:Fallback>
                  <p:oleObj name="Equation" r:id="rId5" imgW="126720" imgH="215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8213" y="6407150"/>
                          <a:ext cx="363537" cy="412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5"/>
            <p:cNvGraphicFramePr>
              <a:graphicFrameLocks noChangeAspect="1"/>
            </p:cNvGraphicFramePr>
            <p:nvPr/>
          </p:nvGraphicFramePr>
          <p:xfrm>
            <a:off x="468313" y="5976938"/>
            <a:ext cx="363537" cy="43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282" name="Equation" r:id="rId7" imgW="126720" imgH="228600" progId="Equation.DSMT4">
                    <p:embed/>
                  </p:oleObj>
                </mc:Choice>
                <mc:Fallback>
                  <p:oleObj name="Equation" r:id="rId7" imgW="12672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8313" y="5976938"/>
                          <a:ext cx="363537" cy="4365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6"/>
            <p:cNvGraphicFramePr>
              <a:graphicFrameLocks noChangeAspect="1"/>
            </p:cNvGraphicFramePr>
            <p:nvPr/>
          </p:nvGraphicFramePr>
          <p:xfrm>
            <a:off x="1674813" y="6218238"/>
            <a:ext cx="363537" cy="43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283" name="Equation" r:id="rId9" imgW="126720" imgH="228600" progId="Equation.DSMT4">
                    <p:embed/>
                  </p:oleObj>
                </mc:Choice>
                <mc:Fallback>
                  <p:oleObj name="Equation" r:id="rId9" imgW="12672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74813" y="6218238"/>
                          <a:ext cx="363537" cy="4365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8"/>
            <p:cNvGraphicFramePr>
              <a:graphicFrameLocks noChangeAspect="1"/>
            </p:cNvGraphicFramePr>
            <p:nvPr/>
          </p:nvGraphicFramePr>
          <p:xfrm>
            <a:off x="811213" y="5340350"/>
            <a:ext cx="361950" cy="412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284" name="Equation" r:id="rId11" imgW="126720" imgH="215640" progId="Equation.DSMT4">
                    <p:embed/>
                  </p:oleObj>
                </mc:Choice>
                <mc:Fallback>
                  <p:oleObj name="Equation" r:id="rId11" imgW="126720" imgH="215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1213" y="5340350"/>
                          <a:ext cx="361950" cy="412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3487551"/>
              </p:ext>
            </p:extLst>
          </p:nvPr>
        </p:nvGraphicFramePr>
        <p:xfrm>
          <a:off x="566247" y="4210602"/>
          <a:ext cx="2590800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85" name="Equation" r:id="rId13" imgW="1282680" imgH="228600" progId="Equation.DSMT4">
                  <p:embed/>
                </p:oleObj>
              </mc:Choice>
              <mc:Fallback>
                <p:oleObj name="Equation" r:id="rId13" imgW="12826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247" y="4210602"/>
                        <a:ext cx="2590800" cy="436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5841308" y="2476500"/>
            <a:ext cx="2082800" cy="1739900"/>
            <a:chOff x="4216400" y="5168900"/>
            <a:chExt cx="2082800" cy="1739900"/>
          </a:xfrm>
        </p:grpSpPr>
        <p:cxnSp>
          <p:nvCxnSpPr>
            <p:cNvPr id="27" name="Straight Connector 26"/>
            <p:cNvCxnSpPr/>
            <p:nvPr/>
          </p:nvCxnSpPr>
          <p:spPr bwMode="auto">
            <a:xfrm>
              <a:off x="4343400" y="5245100"/>
              <a:ext cx="711200" cy="8509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 flipV="1">
              <a:off x="5067300" y="5168900"/>
              <a:ext cx="660400" cy="965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>
              <a:off x="5080000" y="6159500"/>
              <a:ext cx="1219200" cy="1905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>
              <a:off x="4216400" y="6159500"/>
              <a:ext cx="838200" cy="254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5054600" y="6197600"/>
              <a:ext cx="139700" cy="711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2" name="Oval 31"/>
            <p:cNvSpPr/>
            <p:nvPr/>
          </p:nvSpPr>
          <p:spPr bwMode="auto">
            <a:xfrm>
              <a:off x="5016500" y="6096000"/>
              <a:ext cx="101600" cy="1143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 bwMode="auto">
            <a:xfrm flipH="1" flipV="1">
              <a:off x="4584700" y="5549900"/>
              <a:ext cx="342900" cy="3937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4" name="Straight Arrow Connector 33"/>
            <p:cNvCxnSpPr/>
            <p:nvPr/>
          </p:nvCxnSpPr>
          <p:spPr bwMode="auto">
            <a:xfrm flipH="1">
              <a:off x="5207000" y="5422900"/>
              <a:ext cx="368300" cy="4699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 flipV="1">
              <a:off x="4343400" y="6248400"/>
              <a:ext cx="469900" cy="1270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6" name="Straight Arrow Connector 35"/>
            <p:cNvCxnSpPr/>
            <p:nvPr/>
          </p:nvCxnSpPr>
          <p:spPr bwMode="auto">
            <a:xfrm>
              <a:off x="5080000" y="6324600"/>
              <a:ext cx="88900" cy="4191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7" name="Straight Arrow Connector 36"/>
            <p:cNvCxnSpPr/>
            <p:nvPr/>
          </p:nvCxnSpPr>
          <p:spPr bwMode="auto">
            <a:xfrm flipH="1" flipV="1">
              <a:off x="5321300" y="6197600"/>
              <a:ext cx="596900" cy="762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aphicFrame>
          <p:nvGraphicFramePr>
            <p:cNvPr id="38" name="Object 37"/>
            <p:cNvGraphicFramePr>
              <a:graphicFrameLocks noChangeAspect="1"/>
            </p:cNvGraphicFramePr>
            <p:nvPr/>
          </p:nvGraphicFramePr>
          <p:xfrm>
            <a:off x="5400674" y="5568950"/>
            <a:ext cx="327025" cy="412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286" name="Equation" r:id="rId15" imgW="114120" imgH="215640" progId="Equation.DSMT4">
                    <p:embed/>
                  </p:oleObj>
                </mc:Choice>
                <mc:Fallback>
                  <p:oleObj name="Equation" r:id="rId15" imgW="114120" imgH="215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00674" y="5568950"/>
                          <a:ext cx="327025" cy="412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71645395"/>
                </p:ext>
              </p:extLst>
            </p:nvPr>
          </p:nvGraphicFramePr>
          <p:xfrm>
            <a:off x="4716463" y="6350000"/>
            <a:ext cx="363537" cy="412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287" name="Equation" r:id="rId17" imgW="126720" imgH="215640" progId="Equation.DSMT4">
                    <p:embed/>
                  </p:oleObj>
                </mc:Choice>
                <mc:Fallback>
                  <p:oleObj name="Equation" r:id="rId17" imgW="126720" imgH="215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16463" y="6350000"/>
                          <a:ext cx="363537" cy="412750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" name="Object 5"/>
            <p:cNvGraphicFramePr>
              <a:graphicFrameLocks noChangeAspect="1"/>
            </p:cNvGraphicFramePr>
            <p:nvPr/>
          </p:nvGraphicFramePr>
          <p:xfrm>
            <a:off x="4329113" y="5951538"/>
            <a:ext cx="363537" cy="43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288" name="Equation" r:id="rId19" imgW="126720" imgH="228600" progId="Equation.DSMT4">
                    <p:embed/>
                  </p:oleObj>
                </mc:Choice>
                <mc:Fallback>
                  <p:oleObj name="Equation" r:id="rId19" imgW="12672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9113" y="5951538"/>
                          <a:ext cx="363537" cy="4365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" name="Object 6"/>
            <p:cNvGraphicFramePr>
              <a:graphicFrameLocks noChangeAspect="1"/>
            </p:cNvGraphicFramePr>
            <p:nvPr/>
          </p:nvGraphicFramePr>
          <p:xfrm>
            <a:off x="5535613" y="6192838"/>
            <a:ext cx="363537" cy="43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289" name="Equation" r:id="rId21" imgW="126720" imgH="228600" progId="Equation.DSMT4">
                    <p:embed/>
                  </p:oleObj>
                </mc:Choice>
                <mc:Fallback>
                  <p:oleObj name="Equation" r:id="rId21" imgW="12672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35613" y="6192838"/>
                          <a:ext cx="363537" cy="4365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" name="Object 8"/>
            <p:cNvGraphicFramePr>
              <a:graphicFrameLocks noChangeAspect="1"/>
            </p:cNvGraphicFramePr>
            <p:nvPr/>
          </p:nvGraphicFramePr>
          <p:xfrm>
            <a:off x="4672013" y="5314950"/>
            <a:ext cx="361950" cy="412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290" name="Equation" r:id="rId23" imgW="126720" imgH="215640" progId="Equation.DSMT4">
                    <p:embed/>
                  </p:oleObj>
                </mc:Choice>
                <mc:Fallback>
                  <p:oleObj name="Equation" r:id="rId23" imgW="126720" imgH="215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72013" y="5314950"/>
                          <a:ext cx="361950" cy="412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8379512"/>
              </p:ext>
            </p:extLst>
          </p:nvPr>
        </p:nvGraphicFramePr>
        <p:xfrm>
          <a:off x="5869605" y="4343400"/>
          <a:ext cx="2590800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91" name="Equation" r:id="rId25" imgW="1282680" imgH="228600" progId="Equation.DSMT4">
                  <p:embed/>
                </p:oleObj>
              </mc:Choice>
              <mc:Fallback>
                <p:oleObj name="Equation" r:id="rId25" imgW="12826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9605" y="4343400"/>
                        <a:ext cx="2590800" cy="436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5732183" y="5400563"/>
            <a:ext cx="29421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Sum of currents leaving</a:t>
            </a:r>
            <a:br>
              <a:rPr lang="en-US" sz="2000" dirty="0" smtClean="0"/>
            </a:br>
            <a:r>
              <a:rPr lang="en-US" sz="2000" dirty="0" smtClean="0"/>
              <a:t>= sum of currents entering</a:t>
            </a:r>
            <a:endParaRPr lang="en-US" sz="2000" dirty="0"/>
          </a:p>
        </p:txBody>
      </p:sp>
      <p:graphicFrame>
        <p:nvGraphicFramePr>
          <p:cNvPr id="45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4573930"/>
              </p:ext>
            </p:extLst>
          </p:nvPr>
        </p:nvGraphicFramePr>
        <p:xfrm>
          <a:off x="2721575" y="5783159"/>
          <a:ext cx="2308225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92" name="Equation" r:id="rId27" imgW="1143000" imgH="228600" progId="Equation.DSMT4">
                  <p:embed/>
                </p:oleObj>
              </mc:Choice>
              <mc:Fallback>
                <p:oleObj name="Equation" r:id="rId27" imgW="1143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1575" y="5783159"/>
                        <a:ext cx="2308225" cy="436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397950" y="4674290"/>
            <a:ext cx="2178050" cy="1847850"/>
            <a:chOff x="304800" y="7600950"/>
            <a:chExt cx="2178050" cy="1847850"/>
          </a:xfrm>
        </p:grpSpPr>
        <p:sp>
          <p:nvSpPr>
            <p:cNvPr id="47" name="Rectangle 46"/>
            <p:cNvSpPr/>
            <p:nvPr/>
          </p:nvSpPr>
          <p:spPr bwMode="auto">
            <a:xfrm>
              <a:off x="787400" y="8102600"/>
              <a:ext cx="1092200" cy="7366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48" name="Straight Connector 47"/>
            <p:cNvCxnSpPr/>
            <p:nvPr/>
          </p:nvCxnSpPr>
          <p:spPr bwMode="auto">
            <a:xfrm flipV="1">
              <a:off x="1866900" y="7683500"/>
              <a:ext cx="508000" cy="431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 flipH="1">
              <a:off x="457200" y="8826500"/>
              <a:ext cx="355600" cy="4699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 flipH="1" flipV="1">
              <a:off x="304800" y="7747000"/>
              <a:ext cx="495300" cy="3556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>
              <a:off x="1866900" y="8813800"/>
              <a:ext cx="571500" cy="5207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aphicFrame>
          <p:nvGraphicFramePr>
            <p:cNvPr id="52" name="Object 16"/>
            <p:cNvGraphicFramePr>
              <a:graphicFrameLocks noChangeAspect="1"/>
            </p:cNvGraphicFramePr>
            <p:nvPr/>
          </p:nvGraphicFramePr>
          <p:xfrm>
            <a:off x="569913" y="7600950"/>
            <a:ext cx="361950" cy="412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293" name="Equation" r:id="rId29" imgW="126720" imgH="215640" progId="Equation.DSMT4">
                    <p:embed/>
                  </p:oleObj>
                </mc:Choice>
                <mc:Fallback>
                  <p:oleObj name="Equation" r:id="rId29" imgW="126720" imgH="215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9913" y="7600950"/>
                          <a:ext cx="361950" cy="412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" name="Object 17"/>
            <p:cNvGraphicFramePr>
              <a:graphicFrameLocks noChangeAspect="1"/>
            </p:cNvGraphicFramePr>
            <p:nvPr/>
          </p:nvGraphicFramePr>
          <p:xfrm>
            <a:off x="2098675" y="7854950"/>
            <a:ext cx="327025" cy="412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294" name="Equation" r:id="rId30" imgW="114120" imgH="215640" progId="Equation.DSMT4">
                    <p:embed/>
                  </p:oleObj>
                </mc:Choice>
                <mc:Fallback>
                  <p:oleObj name="Equation" r:id="rId30" imgW="114120" imgH="215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98675" y="7854950"/>
                          <a:ext cx="327025" cy="412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" name="Object 18"/>
            <p:cNvGraphicFramePr>
              <a:graphicFrameLocks noChangeAspect="1"/>
            </p:cNvGraphicFramePr>
            <p:nvPr/>
          </p:nvGraphicFramePr>
          <p:xfrm>
            <a:off x="595313" y="9012238"/>
            <a:ext cx="363537" cy="43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295" name="Equation" r:id="rId31" imgW="126720" imgH="228600" progId="Equation.DSMT4">
                    <p:embed/>
                  </p:oleObj>
                </mc:Choice>
                <mc:Fallback>
                  <p:oleObj name="Equation" r:id="rId31" imgW="12672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5313" y="9012238"/>
                          <a:ext cx="363537" cy="4365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5" name="Object 19"/>
            <p:cNvGraphicFramePr>
              <a:graphicFrameLocks noChangeAspect="1"/>
            </p:cNvGraphicFramePr>
            <p:nvPr/>
          </p:nvGraphicFramePr>
          <p:xfrm>
            <a:off x="2119313" y="8655050"/>
            <a:ext cx="363537" cy="412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296" name="Equation" r:id="rId32" imgW="126720" imgH="215640" progId="Equation.DSMT4">
                    <p:embed/>
                  </p:oleObj>
                </mc:Choice>
                <mc:Fallback>
                  <p:oleObj name="Equation" r:id="rId32" imgW="126720" imgH="215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19313" y="8655050"/>
                          <a:ext cx="363537" cy="412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6" name="Straight Arrow Connector 55"/>
            <p:cNvCxnSpPr/>
            <p:nvPr/>
          </p:nvCxnSpPr>
          <p:spPr bwMode="auto">
            <a:xfrm flipH="1" flipV="1">
              <a:off x="419100" y="7823200"/>
              <a:ext cx="266700" cy="2032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7" name="Straight Arrow Connector 56"/>
            <p:cNvCxnSpPr/>
            <p:nvPr/>
          </p:nvCxnSpPr>
          <p:spPr bwMode="auto">
            <a:xfrm flipV="1">
              <a:off x="1917700" y="7797800"/>
              <a:ext cx="317500" cy="2794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8" name="Straight Arrow Connector 57"/>
            <p:cNvCxnSpPr/>
            <p:nvPr/>
          </p:nvCxnSpPr>
          <p:spPr bwMode="auto">
            <a:xfrm flipV="1">
              <a:off x="495300" y="8953500"/>
              <a:ext cx="241300" cy="2794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9" name="Straight Arrow Connector 58"/>
            <p:cNvCxnSpPr/>
            <p:nvPr/>
          </p:nvCxnSpPr>
          <p:spPr bwMode="auto">
            <a:xfrm flipH="1" flipV="1">
              <a:off x="1981200" y="8928100"/>
              <a:ext cx="317500" cy="2540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0" name="Oval 59"/>
            <p:cNvSpPr/>
            <p:nvPr/>
          </p:nvSpPr>
          <p:spPr bwMode="auto">
            <a:xfrm>
              <a:off x="508000" y="7924800"/>
              <a:ext cx="1612900" cy="1143000"/>
            </a:xfrm>
            <a:prstGeom prst="ellipse">
              <a:avLst/>
            </a:prstGeom>
            <a:noFill/>
            <a:ln w="9525" cap="flat" cmpd="sng" algn="ctr">
              <a:solidFill>
                <a:schemeClr val="accent1"/>
              </a:solidFill>
              <a:prstDash val="lgDashDot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2997884" y="5152610"/>
            <a:ext cx="19396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Closed boundary</a:t>
            </a:r>
            <a:endParaRPr lang="en-US" sz="2000" dirty="0"/>
          </a:p>
        </p:txBody>
      </p:sp>
      <p:graphicFrame>
        <p:nvGraphicFramePr>
          <p:cNvPr id="6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0210683"/>
              </p:ext>
            </p:extLst>
          </p:nvPr>
        </p:nvGraphicFramePr>
        <p:xfrm>
          <a:off x="5975899" y="4780653"/>
          <a:ext cx="2128837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97" name="Equation" r:id="rId33" imgW="1054080" imgH="228600" progId="Equation.DSMT4">
                  <p:embed/>
                </p:oleObj>
              </mc:Choice>
              <mc:Fallback>
                <p:oleObj name="Equation" r:id="rId33" imgW="10540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5899" y="4780653"/>
                        <a:ext cx="2128837" cy="436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3" name="Straight Arrow Connector 62"/>
          <p:cNvCxnSpPr/>
          <p:nvPr/>
        </p:nvCxnSpPr>
        <p:spPr bwMode="auto">
          <a:xfrm flipH="1">
            <a:off x="2214050" y="5337276"/>
            <a:ext cx="685800" cy="18130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4" name="TextBox 63"/>
          <p:cNvSpPr txBox="1"/>
          <p:nvPr/>
        </p:nvSpPr>
        <p:spPr>
          <a:xfrm>
            <a:off x="8612367" y="149361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L3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3761464" y="3030618"/>
                <a:ext cx="180863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"</m:t>
                    </m:r>
                    <m:r>
                      <a:rPr lang="en-US" i="1" dirty="0" smtClean="0">
                        <a:latin typeface="Cambria Math"/>
                      </a:rPr>
                      <m:t>+</m:t>
                    </m:r>
                  </m:oMath>
                </a14:m>
                <a:r>
                  <a:rPr lang="en-US" dirty="0" smtClean="0"/>
                  <a:t>”  for entering</a:t>
                </a:r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"</m:t>
                    </m:r>
                    <m:r>
                      <a:rPr lang="en-US" i="1" dirty="0" smtClean="0">
                        <a:latin typeface="Cambria Math"/>
                      </a:rPr>
                      <m:t>− </m:t>
                    </m:r>
                    <m:r>
                      <a:rPr lang="en-US" b="0" i="0" dirty="0" smtClean="0">
                        <a:latin typeface="Cambria Math"/>
                      </a:rPr>
                      <m:t>"</m:t>
                    </m:r>
                  </m:oMath>
                </a14:m>
                <a:r>
                  <a:rPr lang="en-US" dirty="0" smtClean="0"/>
                  <a:t> for leaving</a:t>
                </a:r>
                <a:endParaRPr lang="en-US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1464" y="3030618"/>
                <a:ext cx="1808637" cy="646331"/>
              </a:xfrm>
              <a:prstGeom prst="rect">
                <a:avLst/>
              </a:prstGeom>
              <a:blipFill rotWithShape="1">
                <a:blip r:embed="rId35"/>
                <a:stretch>
                  <a:fillRect t="-4717" r="-303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Arrow Connector 66"/>
          <p:cNvCxnSpPr/>
          <p:nvPr/>
        </p:nvCxnSpPr>
        <p:spPr>
          <a:xfrm flipH="1" flipV="1">
            <a:off x="6869229" y="3966271"/>
            <a:ext cx="76979" cy="338494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5993708" y="2705100"/>
            <a:ext cx="254692" cy="3048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5612264" y="2794071"/>
                <a:ext cx="63613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2264" y="2794071"/>
                <a:ext cx="636136" cy="400110"/>
              </a:xfrm>
              <a:prstGeom prst="rect">
                <a:avLst/>
              </a:prstGeom>
              <a:blipFill rotWithShape="1"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6882140" y="3935463"/>
                <a:ext cx="63613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2140" y="3935463"/>
                <a:ext cx="636135" cy="400110"/>
              </a:xfrm>
              <a:prstGeom prst="rect">
                <a:avLst/>
              </a:prstGeom>
              <a:blipFill rotWithShape="1"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019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4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 bldLvl="2"/>
      <p:bldP spid="5" grpId="0"/>
      <p:bldP spid="6" grpId="0"/>
      <p:bldP spid="7" grpId="0" build="p" bldLvl="2"/>
      <p:bldP spid="44" grpId="0"/>
      <p:bldP spid="61" grpId="0"/>
      <p:bldP spid="65" grpId="0"/>
      <p:bldP spid="72" grpId="0"/>
      <p:bldP spid="7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11697"/>
            <a:ext cx="45073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Application: use KCL to combine currents.</a:t>
            </a:r>
            <a:endParaRPr lang="en-US" sz="2000" dirty="0"/>
          </a:p>
        </p:txBody>
      </p:sp>
      <p:grpSp>
        <p:nvGrpSpPr>
          <p:cNvPr id="3" name="Group 2"/>
          <p:cNvGrpSpPr/>
          <p:nvPr/>
        </p:nvGrpSpPr>
        <p:grpSpPr>
          <a:xfrm>
            <a:off x="302039" y="844550"/>
            <a:ext cx="2313590" cy="1663700"/>
            <a:chOff x="304800" y="1168400"/>
            <a:chExt cx="2313590" cy="1663700"/>
          </a:xfrm>
        </p:grpSpPr>
        <p:sp>
          <p:nvSpPr>
            <p:cNvPr id="4" name="Freeform 3"/>
            <p:cNvSpPr/>
            <p:nvPr/>
          </p:nvSpPr>
          <p:spPr bwMode="auto">
            <a:xfrm>
              <a:off x="584200" y="1447800"/>
              <a:ext cx="1612900" cy="1384300"/>
            </a:xfrm>
            <a:custGeom>
              <a:avLst/>
              <a:gdLst>
                <a:gd name="connsiteX0" fmla="*/ 50800 w 1612900"/>
                <a:gd name="connsiteY0" fmla="*/ 0 h 1384300"/>
                <a:gd name="connsiteX1" fmla="*/ 1612900 w 1612900"/>
                <a:gd name="connsiteY1" fmla="*/ 0 h 1384300"/>
                <a:gd name="connsiteX2" fmla="*/ 1612900 w 1612900"/>
                <a:gd name="connsiteY2" fmla="*/ 1384300 h 1384300"/>
                <a:gd name="connsiteX3" fmla="*/ 0 w 1612900"/>
                <a:gd name="connsiteY3" fmla="*/ 1371600 h 1384300"/>
                <a:gd name="connsiteX4" fmla="*/ 0 w 1612900"/>
                <a:gd name="connsiteY4" fmla="*/ 1371600 h 138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2900" h="1384300">
                  <a:moveTo>
                    <a:pt x="50800" y="0"/>
                  </a:moveTo>
                  <a:lnTo>
                    <a:pt x="1612900" y="0"/>
                  </a:lnTo>
                  <a:lnTo>
                    <a:pt x="1612900" y="1384300"/>
                  </a:lnTo>
                  <a:lnTo>
                    <a:pt x="0" y="1371600"/>
                  </a:lnTo>
                  <a:lnTo>
                    <a:pt x="0" y="1371600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 bwMode="auto">
            <a:xfrm flipH="1">
              <a:off x="1028700" y="1460500"/>
              <a:ext cx="25400" cy="1346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 flipH="1">
              <a:off x="1612900" y="1460500"/>
              <a:ext cx="50800" cy="13716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" name="Oval 6"/>
            <p:cNvSpPr/>
            <p:nvPr/>
          </p:nvSpPr>
          <p:spPr bwMode="auto">
            <a:xfrm>
              <a:off x="863600" y="2019300"/>
              <a:ext cx="355600" cy="3810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1511300" y="2019300"/>
              <a:ext cx="254000" cy="3683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2006600" y="2006600"/>
              <a:ext cx="355600" cy="3937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0" name="Straight Arrow Connector 9"/>
            <p:cNvCxnSpPr>
              <a:stCxn id="7" idx="4"/>
            </p:cNvCxnSpPr>
            <p:nvPr/>
          </p:nvCxnSpPr>
          <p:spPr bwMode="auto">
            <a:xfrm flipV="1">
              <a:off x="1041400" y="2108200"/>
              <a:ext cx="12700" cy="2921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" name="Straight Arrow Connector 10"/>
            <p:cNvCxnSpPr>
              <a:endCxn id="8" idx="4"/>
            </p:cNvCxnSpPr>
            <p:nvPr/>
          </p:nvCxnSpPr>
          <p:spPr bwMode="auto">
            <a:xfrm>
              <a:off x="1638300" y="2108200"/>
              <a:ext cx="0" cy="2794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" name="Straight Arrow Connector 11"/>
            <p:cNvCxnSpPr/>
            <p:nvPr/>
          </p:nvCxnSpPr>
          <p:spPr bwMode="auto">
            <a:xfrm flipV="1">
              <a:off x="2197100" y="2082800"/>
              <a:ext cx="0" cy="2286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aphicFrame>
          <p:nvGraphicFramePr>
            <p:cNvPr id="13" name="Object 3"/>
            <p:cNvGraphicFramePr>
              <a:graphicFrameLocks noChangeAspect="1"/>
            </p:cNvGraphicFramePr>
            <p:nvPr/>
          </p:nvGraphicFramePr>
          <p:xfrm>
            <a:off x="1687513" y="2216150"/>
            <a:ext cx="361950" cy="412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23" name="Equation" r:id="rId3" imgW="126720" imgH="215640" progId="Equation.DSMT4">
                    <p:embed/>
                  </p:oleObj>
                </mc:Choice>
                <mc:Fallback>
                  <p:oleObj name="Equation" r:id="rId3" imgW="126720" imgH="215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7513" y="2216150"/>
                          <a:ext cx="361950" cy="412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TextBox 13"/>
            <p:cNvSpPr txBox="1"/>
            <p:nvPr/>
          </p:nvSpPr>
          <p:spPr>
            <a:xfrm>
              <a:off x="635000" y="1714500"/>
              <a:ext cx="35779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i</a:t>
              </a:r>
              <a:r>
                <a:rPr lang="en-US" baseline="-25000" dirty="0" smtClean="0"/>
                <a:t>1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60600" y="1676400"/>
              <a:ext cx="35779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i</a:t>
              </a:r>
              <a:r>
                <a:rPr lang="en-US" baseline="-25000" dirty="0" smtClean="0"/>
                <a:t>3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04800" y="1168400"/>
              <a:ext cx="35779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i</a:t>
              </a:r>
              <a:r>
                <a:rPr lang="en-US" baseline="-25000" dirty="0" smtClean="0"/>
                <a:t>0</a:t>
              </a:r>
              <a:endParaRPr lang="en-US" dirty="0"/>
            </a:p>
          </p:txBody>
        </p:sp>
        <p:cxnSp>
          <p:nvCxnSpPr>
            <p:cNvPr id="17" name="Straight Arrow Connector 16"/>
            <p:cNvCxnSpPr>
              <a:stCxn id="16" idx="3"/>
            </p:cNvCxnSpPr>
            <p:nvPr/>
          </p:nvCxnSpPr>
          <p:spPr bwMode="auto">
            <a:xfrm>
              <a:off x="662590" y="1383844"/>
              <a:ext cx="366110" cy="456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8" name="TextBox 17"/>
          <p:cNvSpPr txBox="1"/>
          <p:nvPr/>
        </p:nvSpPr>
        <p:spPr>
          <a:xfrm>
            <a:off x="2699891" y="1160959"/>
            <a:ext cx="21242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+ i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-i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+i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 smtClean="0"/>
              <a:t>= 0,  </a:t>
            </a:r>
          </a:p>
          <a:p>
            <a:r>
              <a:rPr lang="en-US" sz="2400" dirty="0" smtClean="0"/>
              <a:t> </a:t>
            </a:r>
            <a:r>
              <a:rPr lang="en-US" sz="2400" dirty="0" smtClean="0">
                <a:sym typeface="Symbol"/>
              </a:rPr>
              <a:t> 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= i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-i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-i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3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287617" y="1168400"/>
            <a:ext cx="1117600" cy="1231900"/>
            <a:chOff x="5270500" y="1409700"/>
            <a:chExt cx="1117600" cy="1231900"/>
          </a:xfrm>
        </p:grpSpPr>
        <p:sp>
          <p:nvSpPr>
            <p:cNvPr id="20" name="Freeform 19"/>
            <p:cNvSpPr/>
            <p:nvPr/>
          </p:nvSpPr>
          <p:spPr bwMode="auto">
            <a:xfrm>
              <a:off x="5270500" y="1409700"/>
              <a:ext cx="939800" cy="1231900"/>
            </a:xfrm>
            <a:custGeom>
              <a:avLst/>
              <a:gdLst>
                <a:gd name="connsiteX0" fmla="*/ 0 w 939800"/>
                <a:gd name="connsiteY0" fmla="*/ 0 h 1231900"/>
                <a:gd name="connsiteX1" fmla="*/ 939800 w 939800"/>
                <a:gd name="connsiteY1" fmla="*/ 0 h 1231900"/>
                <a:gd name="connsiteX2" fmla="*/ 939800 w 939800"/>
                <a:gd name="connsiteY2" fmla="*/ 1231900 h 1231900"/>
                <a:gd name="connsiteX3" fmla="*/ 25400 w 939800"/>
                <a:gd name="connsiteY3" fmla="*/ 123190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9800" h="1231900">
                  <a:moveTo>
                    <a:pt x="0" y="0"/>
                  </a:moveTo>
                  <a:lnTo>
                    <a:pt x="939800" y="0"/>
                  </a:lnTo>
                  <a:lnTo>
                    <a:pt x="939800" y="1231900"/>
                  </a:lnTo>
                  <a:lnTo>
                    <a:pt x="25400" y="1231900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6032500" y="1803400"/>
              <a:ext cx="355600" cy="3937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 bwMode="auto">
            <a:xfrm>
              <a:off x="6210300" y="1879600"/>
              <a:ext cx="12700" cy="2794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3" name="TextBox 22"/>
          <p:cNvSpPr txBox="1"/>
          <p:nvPr/>
        </p:nvSpPr>
        <p:spPr>
          <a:xfrm>
            <a:off x="6418469" y="1687071"/>
            <a:ext cx="952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-i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-i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3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" name="Group 6"/>
          <p:cNvGrpSpPr>
            <a:grpSpLocks/>
          </p:cNvGrpSpPr>
          <p:nvPr/>
        </p:nvGrpSpPr>
        <p:grpSpPr bwMode="auto">
          <a:xfrm>
            <a:off x="467328" y="3537645"/>
            <a:ext cx="3428622" cy="2676902"/>
            <a:chOff x="4060" y="10800"/>
            <a:chExt cx="3860" cy="2922"/>
          </a:xfrm>
        </p:grpSpPr>
        <p:sp>
          <p:nvSpPr>
            <p:cNvPr id="25" name="Rectangle 28"/>
            <p:cNvSpPr>
              <a:spLocks noChangeArrowheads="1"/>
            </p:cNvSpPr>
            <p:nvPr/>
          </p:nvSpPr>
          <p:spPr bwMode="auto">
            <a:xfrm>
              <a:off x="4608" y="10800"/>
              <a:ext cx="3024" cy="24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7"/>
            <p:cNvSpPr>
              <a:spLocks noChangeArrowheads="1"/>
            </p:cNvSpPr>
            <p:nvPr/>
          </p:nvSpPr>
          <p:spPr bwMode="auto">
            <a:xfrm>
              <a:off x="5616" y="12240"/>
              <a:ext cx="1152" cy="10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26"/>
            <p:cNvSpPr>
              <a:spLocks noChangeShapeType="1"/>
            </p:cNvSpPr>
            <p:nvPr/>
          </p:nvSpPr>
          <p:spPr bwMode="auto">
            <a:xfrm>
              <a:off x="4608" y="11664"/>
              <a:ext cx="158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25"/>
            <p:cNvSpPr>
              <a:spLocks noChangeShapeType="1"/>
            </p:cNvSpPr>
            <p:nvPr/>
          </p:nvSpPr>
          <p:spPr bwMode="auto">
            <a:xfrm>
              <a:off x="6192" y="11664"/>
              <a:ext cx="0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24"/>
            <p:cNvSpPr>
              <a:spLocks noChangeShapeType="1"/>
            </p:cNvSpPr>
            <p:nvPr/>
          </p:nvSpPr>
          <p:spPr bwMode="auto">
            <a:xfrm flipV="1">
              <a:off x="4608" y="11088"/>
              <a:ext cx="0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23"/>
            <p:cNvSpPr>
              <a:spLocks noChangeShapeType="1"/>
            </p:cNvSpPr>
            <p:nvPr/>
          </p:nvSpPr>
          <p:spPr bwMode="auto">
            <a:xfrm flipV="1">
              <a:off x="4608" y="12384"/>
              <a:ext cx="0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22"/>
            <p:cNvSpPr>
              <a:spLocks noChangeShapeType="1"/>
            </p:cNvSpPr>
            <p:nvPr/>
          </p:nvSpPr>
          <p:spPr bwMode="auto">
            <a:xfrm flipV="1">
              <a:off x="5616" y="12672"/>
              <a:ext cx="0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21"/>
            <p:cNvSpPr>
              <a:spLocks noChangeShapeType="1"/>
            </p:cNvSpPr>
            <p:nvPr/>
          </p:nvSpPr>
          <p:spPr bwMode="auto">
            <a:xfrm>
              <a:off x="6192" y="11952"/>
              <a:ext cx="0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20"/>
            <p:cNvSpPr>
              <a:spLocks noChangeShapeType="1"/>
            </p:cNvSpPr>
            <p:nvPr/>
          </p:nvSpPr>
          <p:spPr bwMode="auto">
            <a:xfrm flipH="1">
              <a:off x="6192" y="13248"/>
              <a:ext cx="1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Line 19"/>
            <p:cNvSpPr>
              <a:spLocks noChangeShapeType="1"/>
            </p:cNvSpPr>
            <p:nvPr/>
          </p:nvSpPr>
          <p:spPr bwMode="auto">
            <a:xfrm>
              <a:off x="6768" y="12672"/>
              <a:ext cx="0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Text Box 18"/>
            <p:cNvSpPr txBox="1">
              <a:spLocks noChangeArrowheads="1"/>
            </p:cNvSpPr>
            <p:nvPr/>
          </p:nvSpPr>
          <p:spPr bwMode="auto">
            <a:xfrm>
              <a:off x="6192" y="11664"/>
              <a:ext cx="576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kumimoji="0" lang="en-US" sz="2000" b="1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6" name="Text Box 17"/>
            <p:cNvSpPr txBox="1">
              <a:spLocks noChangeArrowheads="1"/>
            </p:cNvSpPr>
            <p:nvPr/>
          </p:nvSpPr>
          <p:spPr bwMode="auto">
            <a:xfrm>
              <a:off x="4638" y="10966"/>
              <a:ext cx="1008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12 A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7" name="Line 16"/>
            <p:cNvSpPr>
              <a:spLocks noChangeShapeType="1"/>
            </p:cNvSpPr>
            <p:nvPr/>
          </p:nvSpPr>
          <p:spPr bwMode="auto">
            <a:xfrm flipH="1">
              <a:off x="7200" y="13248"/>
              <a:ext cx="2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Text Box 15"/>
            <p:cNvSpPr txBox="1">
              <a:spLocks noChangeArrowheads="1"/>
            </p:cNvSpPr>
            <p:nvPr/>
          </p:nvSpPr>
          <p:spPr bwMode="auto">
            <a:xfrm>
              <a:off x="6912" y="12816"/>
              <a:ext cx="1008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12 A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9" name="Text Box 14"/>
            <p:cNvSpPr txBox="1">
              <a:spLocks noChangeArrowheads="1"/>
            </p:cNvSpPr>
            <p:nvPr/>
          </p:nvSpPr>
          <p:spPr bwMode="auto">
            <a:xfrm>
              <a:off x="5184" y="12528"/>
              <a:ext cx="576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kumimoji="0" lang="en-US" sz="2000" b="1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0" name="Text Box 13"/>
            <p:cNvSpPr txBox="1">
              <a:spLocks noChangeArrowheads="1"/>
            </p:cNvSpPr>
            <p:nvPr/>
          </p:nvSpPr>
          <p:spPr bwMode="auto">
            <a:xfrm>
              <a:off x="6768" y="12384"/>
              <a:ext cx="576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kumimoji="0" lang="en-US" sz="1800" b="1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1" name="Text Box 12"/>
            <p:cNvSpPr txBox="1">
              <a:spLocks noChangeArrowheads="1"/>
            </p:cNvSpPr>
            <p:nvPr/>
          </p:nvSpPr>
          <p:spPr bwMode="auto">
            <a:xfrm>
              <a:off x="4060" y="12240"/>
              <a:ext cx="1008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8 A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2" name="Text Box 11"/>
            <p:cNvSpPr txBox="1">
              <a:spLocks noChangeArrowheads="1"/>
            </p:cNvSpPr>
            <p:nvPr/>
          </p:nvSpPr>
          <p:spPr bwMode="auto">
            <a:xfrm>
              <a:off x="5977" y="13290"/>
              <a:ext cx="1008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9 A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3" name="Text Box 10"/>
            <p:cNvSpPr txBox="1">
              <a:spLocks noChangeArrowheads="1"/>
            </p:cNvSpPr>
            <p:nvPr/>
          </p:nvSpPr>
          <p:spPr bwMode="auto">
            <a:xfrm>
              <a:off x="4320" y="11436"/>
              <a:ext cx="432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a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4" name="Text Box 9"/>
            <p:cNvSpPr txBox="1">
              <a:spLocks noChangeArrowheads="1"/>
            </p:cNvSpPr>
            <p:nvPr/>
          </p:nvSpPr>
          <p:spPr bwMode="auto">
            <a:xfrm>
              <a:off x="6018" y="12180"/>
              <a:ext cx="432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b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5" name="Text Box 8"/>
            <p:cNvSpPr txBox="1">
              <a:spLocks noChangeArrowheads="1"/>
            </p:cNvSpPr>
            <p:nvPr/>
          </p:nvSpPr>
          <p:spPr bwMode="auto">
            <a:xfrm>
              <a:off x="5446" y="13173"/>
              <a:ext cx="432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c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6" name="Text Box 7"/>
            <p:cNvSpPr txBox="1">
              <a:spLocks noChangeArrowheads="1"/>
            </p:cNvSpPr>
            <p:nvPr/>
          </p:nvSpPr>
          <p:spPr bwMode="auto">
            <a:xfrm>
              <a:off x="6549" y="13164"/>
              <a:ext cx="432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d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47" name="Rectangle 42"/>
          <p:cNvSpPr>
            <a:spLocks noChangeArrowheads="1"/>
          </p:cNvSpPr>
          <p:nvPr/>
        </p:nvSpPr>
        <p:spPr bwMode="auto">
          <a:xfrm>
            <a:off x="228600" y="3214301"/>
            <a:ext cx="20313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</a:rPr>
              <a:t>		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51133" y="2854092"/>
            <a:ext cx="34347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Example:  Use KCL to find i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,i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,i</a:t>
            </a:r>
            <a:r>
              <a:rPr lang="en-US" sz="2000" baseline="-25000" dirty="0" smtClean="0"/>
              <a:t>3</a:t>
            </a:r>
            <a:endParaRPr lang="en-US" sz="2000" dirty="0"/>
          </a:p>
        </p:txBody>
      </p:sp>
      <p:sp>
        <p:nvSpPr>
          <p:cNvPr id="49" name="TextBox 48"/>
          <p:cNvSpPr txBox="1"/>
          <p:nvPr/>
        </p:nvSpPr>
        <p:spPr>
          <a:xfrm>
            <a:off x="4422899" y="3315801"/>
            <a:ext cx="1877437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KCL at node a:</a:t>
            </a:r>
          </a:p>
          <a:p>
            <a:r>
              <a:rPr lang="en-US" sz="2000" dirty="0" smtClean="0"/>
              <a:t>    8 </a:t>
            </a:r>
            <a:r>
              <a:rPr lang="en-US" sz="2000" dirty="0" smtClean="0">
                <a:latin typeface="Symbol" pitchFamily="18" charset="2"/>
              </a:rPr>
              <a:t>- </a:t>
            </a:r>
            <a:r>
              <a:rPr lang="en-US" sz="2000" dirty="0" smtClean="0"/>
              <a:t>12</a:t>
            </a:r>
            <a:r>
              <a:rPr lang="en-US" sz="2000" dirty="0" smtClean="0">
                <a:latin typeface="Symbol" pitchFamily="18" charset="2"/>
              </a:rPr>
              <a:t>- </a:t>
            </a:r>
            <a:r>
              <a:rPr lang="en-US" sz="2000" dirty="0" smtClean="0"/>
              <a:t>i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= 0 </a:t>
            </a:r>
          </a:p>
          <a:p>
            <a:r>
              <a:rPr lang="en-US" sz="2000" dirty="0" smtClean="0">
                <a:sym typeface="Symbol"/>
              </a:rPr>
              <a:t>        i</a:t>
            </a:r>
            <a:r>
              <a:rPr lang="en-US" sz="2000" baseline="-25000" dirty="0" smtClean="0">
                <a:sym typeface="Symbol"/>
              </a:rPr>
              <a:t>1</a:t>
            </a:r>
            <a:r>
              <a:rPr lang="en-US" sz="2000" dirty="0" smtClean="0">
                <a:sym typeface="Symbol"/>
              </a:rPr>
              <a:t>= </a:t>
            </a:r>
            <a:r>
              <a:rPr lang="en-US" sz="2000" dirty="0" smtClean="0">
                <a:latin typeface="Symbol" pitchFamily="18" charset="2"/>
                <a:sym typeface="Symbol"/>
              </a:rPr>
              <a:t>-</a:t>
            </a:r>
            <a:r>
              <a:rPr lang="en-US" sz="2000" dirty="0" smtClean="0">
                <a:sym typeface="Symbol"/>
              </a:rPr>
              <a:t>4A</a:t>
            </a:r>
          </a:p>
          <a:p>
            <a:r>
              <a:rPr lang="en-US" sz="2000" dirty="0" smtClean="0">
                <a:sym typeface="Symbol"/>
              </a:rPr>
              <a:t>At node c: 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    9-i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-8 = 0, </a:t>
            </a:r>
          </a:p>
          <a:p>
            <a:r>
              <a:rPr lang="en-US" sz="2000" dirty="0" smtClean="0">
                <a:sym typeface="Symbol"/>
              </a:rPr>
              <a:t>           i</a:t>
            </a:r>
            <a:r>
              <a:rPr lang="en-US" sz="2000" baseline="-25000" dirty="0" smtClean="0">
                <a:sym typeface="Symbol"/>
              </a:rPr>
              <a:t>2</a:t>
            </a:r>
            <a:r>
              <a:rPr lang="en-US" sz="2000" dirty="0" smtClean="0">
                <a:sym typeface="Symbol"/>
              </a:rPr>
              <a:t>=1A</a:t>
            </a:r>
          </a:p>
          <a:p>
            <a:r>
              <a:rPr lang="en-US" sz="2000" dirty="0" smtClean="0">
                <a:sym typeface="Symbol"/>
              </a:rPr>
              <a:t>At node d:</a:t>
            </a:r>
          </a:p>
          <a:p>
            <a:r>
              <a:rPr lang="en-US" sz="2000" dirty="0" smtClean="0">
                <a:sym typeface="Symbol"/>
              </a:rPr>
              <a:t>   i</a:t>
            </a:r>
            <a:r>
              <a:rPr lang="en-US" sz="2000" baseline="-25000" dirty="0" smtClean="0">
                <a:sym typeface="Symbol"/>
              </a:rPr>
              <a:t>3</a:t>
            </a:r>
            <a:r>
              <a:rPr lang="en-US" sz="2000" dirty="0" smtClean="0">
                <a:sym typeface="Symbol"/>
              </a:rPr>
              <a:t>+12-9=0, </a:t>
            </a:r>
          </a:p>
          <a:p>
            <a:r>
              <a:rPr lang="en-US" sz="2000" dirty="0" smtClean="0">
                <a:sym typeface="Symbol"/>
              </a:rPr>
              <a:t>            i</a:t>
            </a:r>
            <a:r>
              <a:rPr lang="en-US" sz="2000" baseline="-25000" dirty="0" smtClean="0">
                <a:sym typeface="Symbol"/>
              </a:rPr>
              <a:t>3</a:t>
            </a:r>
            <a:r>
              <a:rPr lang="en-US" sz="2000" dirty="0" smtClean="0">
                <a:sym typeface="Symbol"/>
              </a:rPr>
              <a:t>= -3A </a:t>
            </a:r>
          </a:p>
          <a:p>
            <a:endParaRPr lang="en-US" sz="2000" dirty="0"/>
          </a:p>
        </p:txBody>
      </p:sp>
      <p:sp>
        <p:nvSpPr>
          <p:cNvPr id="50" name="TextBox 49"/>
          <p:cNvSpPr txBox="1"/>
          <p:nvPr/>
        </p:nvSpPr>
        <p:spPr>
          <a:xfrm>
            <a:off x="8612367" y="149361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L3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670824" y="1548512"/>
                <a:ext cx="44377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0824" y="1548512"/>
                <a:ext cx="443775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888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 build="p" bldLvl="2"/>
      <p:bldP spid="23" grpId="0"/>
      <p:bldP spid="48" grpId="0"/>
      <p:bldP spid="49" grpId="0" build="p" bldLvl="2"/>
      <p:bldP spid="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279400" y="393700"/>
            <a:ext cx="650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KVL is based on the law of conservation of energy.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279400" y="939800"/>
            <a:ext cx="63637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KVL law: </a:t>
            </a:r>
          </a:p>
          <a:p>
            <a:r>
              <a:rPr lang="en-US" sz="2000" dirty="0" smtClean="0"/>
              <a:t>The algebraic sum of all voltage </a:t>
            </a:r>
            <a:r>
              <a:rPr lang="en-US" sz="2000" b="1" dirty="0" smtClean="0"/>
              <a:t>drops</a:t>
            </a:r>
            <a:r>
              <a:rPr lang="en-US" sz="2000" dirty="0" smtClean="0"/>
              <a:t> around a loop, along </a:t>
            </a:r>
          </a:p>
          <a:p>
            <a:r>
              <a:rPr lang="en-US" sz="2000" dirty="0" smtClean="0"/>
              <a:t>clockwise (or counter clockwise) direction, is zero. </a:t>
            </a:r>
            <a:endParaRPr lang="en-US" sz="20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365919" y="1955800"/>
            <a:ext cx="3362404" cy="2551787"/>
            <a:chOff x="365919" y="1955800"/>
            <a:chExt cx="3362404" cy="2551787"/>
          </a:xfrm>
        </p:grpSpPr>
        <p:sp>
          <p:nvSpPr>
            <p:cNvPr id="23" name="Rectangle 22"/>
            <p:cNvSpPr/>
            <p:nvPr/>
          </p:nvSpPr>
          <p:spPr bwMode="auto">
            <a:xfrm>
              <a:off x="467519" y="2476500"/>
              <a:ext cx="2540000" cy="14986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797719" y="2413000"/>
              <a:ext cx="723900" cy="1651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2105819" y="2400300"/>
              <a:ext cx="558800" cy="1651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2905919" y="2997200"/>
              <a:ext cx="190500" cy="4699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1470819" y="3873500"/>
              <a:ext cx="520700" cy="203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65919" y="3060700"/>
              <a:ext cx="190500" cy="5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915319" y="1993900"/>
              <a:ext cx="122822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  <a:r>
                <a:rPr lang="en-US" dirty="0" smtClean="0"/>
                <a:t>    v</a:t>
              </a:r>
              <a:r>
                <a:rPr lang="en-US" baseline="-25000" dirty="0" smtClean="0"/>
                <a:t>2</a:t>
              </a:r>
              <a:r>
                <a:rPr lang="en-US" dirty="0" smtClean="0"/>
                <a:t>   </a:t>
              </a:r>
              <a:r>
                <a:rPr lang="en-US" dirty="0" smtClean="0">
                  <a:latin typeface="Symbol" pitchFamily="18" charset="2"/>
                </a:rPr>
                <a:t>-</a:t>
              </a:r>
              <a:endParaRPr lang="en-US" dirty="0">
                <a:latin typeface="Symbol" pitchFamily="18" charset="2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096419" y="2628900"/>
              <a:ext cx="631904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  <a:r>
                <a:rPr lang="en-US" dirty="0" smtClean="0"/>
                <a:t>    </a:t>
              </a:r>
            </a:p>
            <a:p>
              <a:r>
                <a:rPr lang="en-US" dirty="0" smtClean="0"/>
                <a:t>v</a:t>
              </a:r>
              <a:r>
                <a:rPr lang="en-US" baseline="-25000" dirty="0" smtClean="0"/>
                <a:t>3</a:t>
              </a:r>
              <a:r>
                <a:rPr lang="en-US" dirty="0" smtClean="0"/>
                <a:t>   </a:t>
              </a:r>
            </a:p>
            <a:p>
              <a:r>
                <a:rPr lang="en-US" dirty="0" smtClean="0">
                  <a:latin typeface="Symbol" pitchFamily="18" charset="2"/>
                </a:rPr>
                <a:t>-</a:t>
              </a:r>
              <a:endParaRPr lang="en-US" dirty="0">
                <a:latin typeface="Symbol" pitchFamily="18" charset="2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31019" y="1955800"/>
              <a:ext cx="122822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  <a:r>
                <a:rPr lang="en-US" dirty="0" smtClean="0"/>
                <a:t>    v</a:t>
              </a:r>
              <a:r>
                <a:rPr lang="en-US" baseline="-25000" dirty="0" smtClean="0"/>
                <a:t>1</a:t>
              </a:r>
              <a:r>
                <a:rPr lang="en-US" dirty="0" smtClean="0"/>
                <a:t>   </a:t>
              </a:r>
              <a:r>
                <a:rPr lang="en-US" dirty="0" smtClean="0">
                  <a:latin typeface="Symbol" pitchFamily="18" charset="2"/>
                </a:rPr>
                <a:t>-</a:t>
              </a:r>
              <a:endParaRPr lang="en-US" dirty="0">
                <a:latin typeface="Symbol" pitchFamily="18" charset="2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216819" y="4076700"/>
              <a:ext cx="122501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Symbol" pitchFamily="18" charset="2"/>
                </a:rPr>
                <a:t>-</a:t>
              </a:r>
              <a:r>
                <a:rPr lang="en-US" dirty="0" smtClean="0"/>
                <a:t>    v</a:t>
              </a:r>
              <a:r>
                <a:rPr lang="en-US" baseline="-25000" dirty="0" smtClean="0"/>
                <a:t>4</a:t>
              </a:r>
              <a:r>
                <a:rPr lang="en-US" dirty="0" smtClean="0"/>
                <a:t>   </a:t>
              </a:r>
              <a:r>
                <a:rPr lang="en-US" dirty="0" smtClean="0">
                  <a:latin typeface="Symbol" pitchFamily="18" charset="2"/>
                </a:rPr>
                <a:t>+</a:t>
              </a:r>
              <a:endParaRPr lang="en-US" dirty="0">
                <a:latin typeface="Symbol" pitchFamily="18" charset="2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43719" y="2717800"/>
              <a:ext cx="631904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Symbol" pitchFamily="18" charset="2"/>
                </a:rPr>
                <a:t>- </a:t>
              </a:r>
              <a:r>
                <a:rPr lang="en-US" dirty="0" smtClean="0"/>
                <a:t>  </a:t>
              </a:r>
            </a:p>
            <a:p>
              <a:r>
                <a:rPr lang="en-US" dirty="0" smtClean="0"/>
                <a:t>v</a:t>
              </a:r>
              <a:r>
                <a:rPr lang="en-US" baseline="-25000" dirty="0"/>
                <a:t>5</a:t>
              </a:r>
              <a:r>
                <a:rPr lang="en-US" dirty="0" smtClean="0"/>
                <a:t>   </a:t>
              </a:r>
            </a:p>
            <a:p>
              <a:r>
                <a:rPr lang="en-US" dirty="0">
                  <a:latin typeface="Symbol" pitchFamily="18" charset="2"/>
                </a:rPr>
                <a:t>+</a:t>
              </a:r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1115219" y="2705100"/>
              <a:ext cx="1308100" cy="992717"/>
            </a:xfrm>
            <a:custGeom>
              <a:avLst/>
              <a:gdLst>
                <a:gd name="connsiteX0" fmla="*/ 0 w 1308100"/>
                <a:gd name="connsiteY0" fmla="*/ 152400 h 992717"/>
                <a:gd name="connsiteX1" fmla="*/ 520700 w 1308100"/>
                <a:gd name="connsiteY1" fmla="*/ 12700 h 992717"/>
                <a:gd name="connsiteX2" fmla="*/ 1016000 w 1308100"/>
                <a:gd name="connsiteY2" fmla="*/ 228600 h 992717"/>
                <a:gd name="connsiteX3" fmla="*/ 1257300 w 1308100"/>
                <a:gd name="connsiteY3" fmla="*/ 647700 h 992717"/>
                <a:gd name="connsiteX4" fmla="*/ 711200 w 1308100"/>
                <a:gd name="connsiteY4" fmla="*/ 965200 h 992717"/>
                <a:gd name="connsiteX5" fmla="*/ 50800 w 1308100"/>
                <a:gd name="connsiteY5" fmla="*/ 812800 h 992717"/>
                <a:gd name="connsiteX6" fmla="*/ 50800 w 1308100"/>
                <a:gd name="connsiteY6" fmla="*/ 812800 h 99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8100" h="992717">
                  <a:moveTo>
                    <a:pt x="0" y="152400"/>
                  </a:moveTo>
                  <a:cubicBezTo>
                    <a:pt x="175683" y="76200"/>
                    <a:pt x="351367" y="0"/>
                    <a:pt x="520700" y="12700"/>
                  </a:cubicBezTo>
                  <a:cubicBezTo>
                    <a:pt x="690033" y="25400"/>
                    <a:pt x="893233" y="122767"/>
                    <a:pt x="1016000" y="228600"/>
                  </a:cubicBezTo>
                  <a:cubicBezTo>
                    <a:pt x="1138767" y="334433"/>
                    <a:pt x="1308100" y="524933"/>
                    <a:pt x="1257300" y="647700"/>
                  </a:cubicBezTo>
                  <a:cubicBezTo>
                    <a:pt x="1206500" y="770467"/>
                    <a:pt x="912283" y="937683"/>
                    <a:pt x="711200" y="965200"/>
                  </a:cubicBezTo>
                  <a:cubicBezTo>
                    <a:pt x="510117" y="992717"/>
                    <a:pt x="50800" y="812800"/>
                    <a:pt x="50800" y="812800"/>
                  </a:cubicBezTo>
                  <a:lnTo>
                    <a:pt x="50800" y="812800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5" name="Straight Arrow Connector 34"/>
            <p:cNvCxnSpPr>
              <a:endCxn id="34" idx="5"/>
            </p:cNvCxnSpPr>
            <p:nvPr/>
          </p:nvCxnSpPr>
          <p:spPr bwMode="auto">
            <a:xfrm flipH="1" flipV="1">
              <a:off x="1166019" y="3517900"/>
              <a:ext cx="469900" cy="1397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36" name="TextBox 35"/>
          <p:cNvSpPr txBox="1"/>
          <p:nvPr/>
        </p:nvSpPr>
        <p:spPr>
          <a:xfrm>
            <a:off x="436484" y="4525339"/>
            <a:ext cx="295766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Along clockwise direction: </a:t>
            </a:r>
          </a:p>
          <a:p>
            <a:r>
              <a:rPr lang="en-US" sz="2000" dirty="0" smtClean="0"/>
              <a:t>From + to </a:t>
            </a:r>
            <a:r>
              <a:rPr lang="en-US" sz="2000" dirty="0" smtClean="0">
                <a:latin typeface="Symbol" pitchFamily="18" charset="2"/>
              </a:rPr>
              <a:t>-</a:t>
            </a:r>
            <a:r>
              <a:rPr lang="en-US" sz="2000" dirty="0" smtClean="0"/>
              <a:t> : voltage drop</a:t>
            </a:r>
          </a:p>
          <a:p>
            <a:r>
              <a:rPr lang="en-US" sz="2000" dirty="0" smtClean="0"/>
              <a:t>From – to + : voltage rise</a:t>
            </a:r>
          </a:p>
          <a:p>
            <a:r>
              <a:rPr lang="en-US" sz="2000" dirty="0" smtClean="0"/>
              <a:t>All are voltage drop. </a:t>
            </a:r>
          </a:p>
          <a:p>
            <a:r>
              <a:rPr lang="en-US" sz="2000" dirty="0" smtClean="0"/>
              <a:t>By KVL, </a:t>
            </a:r>
          </a:p>
          <a:p>
            <a:r>
              <a:rPr lang="en-US" sz="2000" dirty="0" smtClean="0"/>
              <a:t>v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+v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+v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+v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+v</a:t>
            </a:r>
            <a:r>
              <a:rPr lang="en-US" sz="2000" baseline="-25000" dirty="0" smtClean="0"/>
              <a:t>5</a:t>
            </a:r>
            <a:r>
              <a:rPr lang="en-US" sz="2000" dirty="0" smtClean="0"/>
              <a:t>= 0</a:t>
            </a:r>
            <a:endParaRPr lang="en-US" sz="2000" dirty="0"/>
          </a:p>
        </p:txBody>
      </p:sp>
      <p:grpSp>
        <p:nvGrpSpPr>
          <p:cNvPr id="37" name="Group 36"/>
          <p:cNvGrpSpPr/>
          <p:nvPr/>
        </p:nvGrpSpPr>
        <p:grpSpPr>
          <a:xfrm>
            <a:off x="4688891" y="2062985"/>
            <a:ext cx="3436223" cy="2449274"/>
            <a:chOff x="215900" y="4572913"/>
            <a:chExt cx="3436223" cy="2449274"/>
          </a:xfrm>
        </p:grpSpPr>
        <p:sp>
          <p:nvSpPr>
            <p:cNvPr id="38" name="Rectangle 37"/>
            <p:cNvSpPr/>
            <p:nvPr/>
          </p:nvSpPr>
          <p:spPr bwMode="auto">
            <a:xfrm>
              <a:off x="317500" y="5093613"/>
              <a:ext cx="2540000" cy="14986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647700" y="5030113"/>
              <a:ext cx="723900" cy="1651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1955800" y="5017413"/>
              <a:ext cx="558800" cy="1651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2755900" y="5614313"/>
              <a:ext cx="190500" cy="4699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1320800" y="6490613"/>
              <a:ext cx="520700" cy="203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215900" y="5677813"/>
              <a:ext cx="190500" cy="5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765300" y="4611013"/>
              <a:ext cx="122501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Symbol" pitchFamily="18" charset="2"/>
                </a:rPr>
                <a:t>-</a:t>
              </a:r>
              <a:r>
                <a:rPr lang="en-US" dirty="0" smtClean="0"/>
                <a:t>    v</a:t>
              </a:r>
              <a:r>
                <a:rPr lang="en-US" baseline="-25000" dirty="0" smtClean="0"/>
                <a:t>2</a:t>
              </a:r>
              <a:r>
                <a:rPr lang="en-US" dirty="0" smtClean="0"/>
                <a:t>   </a:t>
              </a:r>
              <a:r>
                <a:rPr lang="en-US" dirty="0">
                  <a:latin typeface="Symbol" pitchFamily="18" charset="2"/>
                </a:rPr>
                <a:t>+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81000" y="4572913"/>
              <a:ext cx="122822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  <a:r>
                <a:rPr lang="en-US" dirty="0" smtClean="0"/>
                <a:t>    v</a:t>
              </a:r>
              <a:r>
                <a:rPr lang="en-US" baseline="-25000" dirty="0" smtClean="0"/>
                <a:t>1</a:t>
              </a:r>
              <a:r>
                <a:rPr lang="en-US" dirty="0" smtClean="0"/>
                <a:t>   </a:t>
              </a:r>
              <a:r>
                <a:rPr lang="en-US" dirty="0" smtClean="0">
                  <a:latin typeface="Symbol" pitchFamily="18" charset="2"/>
                </a:rPr>
                <a:t>-</a:t>
              </a:r>
              <a:endParaRPr lang="en-US" dirty="0">
                <a:latin typeface="Symbol" pitchFamily="18" charset="2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115219" y="6591300"/>
              <a:ext cx="122501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Symbol" pitchFamily="18" charset="2"/>
                </a:rPr>
                <a:t>+</a:t>
              </a:r>
              <a:r>
                <a:rPr lang="en-US" dirty="0" smtClean="0"/>
                <a:t>    v</a:t>
              </a:r>
              <a:r>
                <a:rPr lang="en-US" baseline="-25000" dirty="0" smtClean="0"/>
                <a:t>4</a:t>
              </a:r>
              <a:r>
                <a:rPr lang="en-US" dirty="0" smtClean="0"/>
                <a:t>   </a:t>
              </a:r>
              <a:r>
                <a:rPr lang="en-US" dirty="0">
                  <a:latin typeface="Symbol" pitchFamily="18" charset="2"/>
                </a:rPr>
                <a:t>-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93700" y="5334913"/>
              <a:ext cx="631904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Symbol" pitchFamily="18" charset="2"/>
                </a:rPr>
                <a:t>+ </a:t>
              </a:r>
              <a:r>
                <a:rPr lang="en-US" dirty="0" smtClean="0"/>
                <a:t>  </a:t>
              </a:r>
            </a:p>
            <a:p>
              <a:r>
                <a:rPr lang="en-US" dirty="0" smtClean="0"/>
                <a:t>v</a:t>
              </a:r>
              <a:r>
                <a:rPr lang="en-US" baseline="-25000" dirty="0"/>
                <a:t>5</a:t>
              </a:r>
              <a:r>
                <a:rPr lang="en-US" dirty="0" smtClean="0"/>
                <a:t>   </a:t>
              </a:r>
            </a:p>
            <a:p>
              <a:r>
                <a:rPr lang="en-US" dirty="0" smtClean="0">
                  <a:latin typeface="Symbol" pitchFamily="18" charset="2"/>
                </a:rPr>
                <a:t>-</a:t>
              </a:r>
              <a:endParaRPr lang="en-US" dirty="0">
                <a:latin typeface="Symbol" pitchFamily="18" charset="2"/>
              </a:endParaRPr>
            </a:p>
          </p:txBody>
        </p:sp>
        <p:sp>
          <p:nvSpPr>
            <p:cNvPr id="48" name="Freeform 47"/>
            <p:cNvSpPr/>
            <p:nvPr/>
          </p:nvSpPr>
          <p:spPr bwMode="auto">
            <a:xfrm>
              <a:off x="965200" y="5322213"/>
              <a:ext cx="1308100" cy="845315"/>
            </a:xfrm>
            <a:custGeom>
              <a:avLst/>
              <a:gdLst>
                <a:gd name="connsiteX0" fmla="*/ 0 w 1308100"/>
                <a:gd name="connsiteY0" fmla="*/ 152400 h 992717"/>
                <a:gd name="connsiteX1" fmla="*/ 520700 w 1308100"/>
                <a:gd name="connsiteY1" fmla="*/ 12700 h 992717"/>
                <a:gd name="connsiteX2" fmla="*/ 1016000 w 1308100"/>
                <a:gd name="connsiteY2" fmla="*/ 228600 h 992717"/>
                <a:gd name="connsiteX3" fmla="*/ 1257300 w 1308100"/>
                <a:gd name="connsiteY3" fmla="*/ 647700 h 992717"/>
                <a:gd name="connsiteX4" fmla="*/ 711200 w 1308100"/>
                <a:gd name="connsiteY4" fmla="*/ 965200 h 992717"/>
                <a:gd name="connsiteX5" fmla="*/ 50800 w 1308100"/>
                <a:gd name="connsiteY5" fmla="*/ 812800 h 992717"/>
                <a:gd name="connsiteX6" fmla="*/ 50800 w 1308100"/>
                <a:gd name="connsiteY6" fmla="*/ 812800 h 99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8100" h="992717">
                  <a:moveTo>
                    <a:pt x="0" y="152400"/>
                  </a:moveTo>
                  <a:cubicBezTo>
                    <a:pt x="175683" y="76200"/>
                    <a:pt x="351367" y="0"/>
                    <a:pt x="520700" y="12700"/>
                  </a:cubicBezTo>
                  <a:cubicBezTo>
                    <a:pt x="690033" y="25400"/>
                    <a:pt x="893233" y="122767"/>
                    <a:pt x="1016000" y="228600"/>
                  </a:cubicBezTo>
                  <a:cubicBezTo>
                    <a:pt x="1138767" y="334433"/>
                    <a:pt x="1308100" y="524933"/>
                    <a:pt x="1257300" y="647700"/>
                  </a:cubicBezTo>
                  <a:cubicBezTo>
                    <a:pt x="1206500" y="770467"/>
                    <a:pt x="912283" y="937683"/>
                    <a:pt x="711200" y="965200"/>
                  </a:cubicBezTo>
                  <a:cubicBezTo>
                    <a:pt x="510117" y="992717"/>
                    <a:pt x="50800" y="812800"/>
                    <a:pt x="50800" y="812800"/>
                  </a:cubicBezTo>
                  <a:lnTo>
                    <a:pt x="50800" y="812800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49" name="Straight Arrow Connector 48"/>
            <p:cNvCxnSpPr>
              <a:endCxn id="48" idx="5"/>
            </p:cNvCxnSpPr>
            <p:nvPr/>
          </p:nvCxnSpPr>
          <p:spPr bwMode="auto">
            <a:xfrm flipH="1" flipV="1">
              <a:off x="1016000" y="6014326"/>
              <a:ext cx="355600" cy="8335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0" name="TextBox 49"/>
            <p:cNvSpPr txBox="1"/>
            <p:nvPr/>
          </p:nvSpPr>
          <p:spPr>
            <a:xfrm>
              <a:off x="3020219" y="5295900"/>
              <a:ext cx="631904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  <a:r>
                <a:rPr lang="en-US" dirty="0" smtClean="0"/>
                <a:t>    </a:t>
              </a:r>
            </a:p>
            <a:p>
              <a:r>
                <a:rPr lang="en-US" dirty="0" smtClean="0"/>
                <a:t>v</a:t>
              </a:r>
              <a:r>
                <a:rPr lang="en-US" baseline="-25000" dirty="0" smtClean="0"/>
                <a:t>3</a:t>
              </a:r>
              <a:r>
                <a:rPr lang="en-US" dirty="0" smtClean="0"/>
                <a:t>   </a:t>
              </a:r>
            </a:p>
            <a:p>
              <a:r>
                <a:rPr lang="en-US" dirty="0" smtClean="0">
                  <a:latin typeface="Symbol" pitchFamily="18" charset="2"/>
                </a:rPr>
                <a:t>-</a:t>
              </a:r>
              <a:endParaRPr lang="en-US" dirty="0">
                <a:latin typeface="Symbol" pitchFamily="18" charset="2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4332697" y="5233225"/>
            <a:ext cx="281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By KVL,   v</a:t>
            </a:r>
            <a:r>
              <a:rPr lang="en-US" sz="2000" baseline="-25000" dirty="0" smtClean="0"/>
              <a:t>1</a:t>
            </a:r>
            <a:r>
              <a:rPr lang="en-US" sz="2000" dirty="0" smtClean="0">
                <a:solidFill>
                  <a:srgbClr val="00B050"/>
                </a:solidFill>
              </a:rPr>
              <a:t>-v</a:t>
            </a:r>
            <a:r>
              <a:rPr lang="en-US" sz="2000" baseline="-25000" dirty="0" smtClean="0">
                <a:solidFill>
                  <a:srgbClr val="00B050"/>
                </a:solidFill>
              </a:rPr>
              <a:t>2</a:t>
            </a:r>
            <a:r>
              <a:rPr lang="en-US" sz="2000" dirty="0" smtClean="0"/>
              <a:t>+v</a:t>
            </a:r>
            <a:r>
              <a:rPr lang="en-US" sz="2000" baseline="-25000" dirty="0" smtClean="0"/>
              <a:t>3</a:t>
            </a:r>
            <a:r>
              <a:rPr lang="en-US" sz="2000" dirty="0" smtClean="0">
                <a:solidFill>
                  <a:srgbClr val="00B050"/>
                </a:solidFill>
              </a:rPr>
              <a:t>-v</a:t>
            </a:r>
            <a:r>
              <a:rPr lang="en-US" sz="2000" baseline="-25000" dirty="0" smtClean="0">
                <a:solidFill>
                  <a:srgbClr val="00B050"/>
                </a:solidFill>
              </a:rPr>
              <a:t>4</a:t>
            </a:r>
            <a:r>
              <a:rPr lang="en-US" sz="2000" dirty="0" smtClean="0">
                <a:solidFill>
                  <a:srgbClr val="00B050"/>
                </a:solidFill>
              </a:rPr>
              <a:t>-v</a:t>
            </a:r>
            <a:r>
              <a:rPr lang="en-US" sz="2000" baseline="-25000" dirty="0" smtClean="0">
                <a:solidFill>
                  <a:srgbClr val="00B050"/>
                </a:solidFill>
              </a:rPr>
              <a:t>5</a:t>
            </a:r>
            <a:r>
              <a:rPr lang="en-US" sz="2000" dirty="0" smtClean="0"/>
              <a:t>= 0</a:t>
            </a:r>
            <a:endParaRPr lang="en-US" sz="2000" dirty="0"/>
          </a:p>
        </p:txBody>
      </p:sp>
      <p:sp>
        <p:nvSpPr>
          <p:cNvPr id="52" name="Rectangle 4"/>
          <p:cNvSpPr>
            <a:spLocks noChangeArrowheads="1"/>
          </p:cNvSpPr>
          <p:nvPr/>
        </p:nvSpPr>
        <p:spPr bwMode="auto">
          <a:xfrm>
            <a:off x="0" y="0"/>
            <a:ext cx="7589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612367" y="149361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L3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54603" y="5779184"/>
            <a:ext cx="27758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For voltage drop, use “+”</a:t>
            </a:r>
          </a:p>
          <a:p>
            <a:r>
              <a:rPr lang="en-US" sz="2000" dirty="0" smtClean="0"/>
              <a:t>For voltage rise, use “-”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6164656" y="2660437"/>
                <a:ext cx="11112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B050"/>
                    </a:solidFill>
                    <a:latin typeface="Symbol" pitchFamily="18" charset="2"/>
                  </a:rPr>
                  <a:t>+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−</m:t>
                    </m:r>
                  </m:oMath>
                </a14:m>
                <a:r>
                  <a:rPr lang="en-US" dirty="0" smtClean="0">
                    <a:solidFill>
                      <a:srgbClr val="00B050"/>
                    </a:solidFill>
                  </a:rPr>
                  <a:t>v</a:t>
                </a:r>
                <a:r>
                  <a:rPr lang="en-US" baseline="-25000" dirty="0" smtClean="0">
                    <a:solidFill>
                      <a:srgbClr val="00B050"/>
                    </a:solidFill>
                  </a:rPr>
                  <a:t>2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   </a:t>
                </a:r>
                <a:r>
                  <a:rPr lang="en-US" dirty="0">
                    <a:solidFill>
                      <a:srgbClr val="00B050"/>
                    </a:solidFill>
                    <a:latin typeface="Symbol" pitchFamily="18" charset="2"/>
                  </a:rPr>
                  <a:t>-</a:t>
                </a: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4656" y="2660437"/>
                <a:ext cx="1111202" cy="369332"/>
              </a:xfrm>
              <a:prstGeom prst="rect">
                <a:avLst/>
              </a:prstGeom>
              <a:blipFill rotWithShape="1">
                <a:blip r:embed="rId2"/>
                <a:stretch>
                  <a:fillRect l="-4372" t="-11475" r="-382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5513334" y="3620336"/>
                <a:ext cx="11112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B050"/>
                    </a:solidFill>
                    <a:latin typeface="Symbol" pitchFamily="18" charset="2"/>
                  </a:rPr>
                  <a:t>-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−</m:t>
                    </m:r>
                  </m:oMath>
                </a14:m>
                <a:r>
                  <a:rPr lang="en-US" dirty="0" smtClean="0">
                    <a:solidFill>
                      <a:srgbClr val="00B050"/>
                    </a:solidFill>
                  </a:rPr>
                  <a:t>v</a:t>
                </a:r>
                <a:r>
                  <a:rPr lang="en-US" baseline="-25000" dirty="0">
                    <a:solidFill>
                      <a:srgbClr val="00B050"/>
                    </a:solidFill>
                  </a:rPr>
                  <a:t>4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   </a:t>
                </a:r>
                <a:r>
                  <a:rPr lang="en-US" dirty="0">
                    <a:solidFill>
                      <a:srgbClr val="00B050"/>
                    </a:solidFill>
                    <a:latin typeface="Symbol" pitchFamily="18" charset="2"/>
                  </a:rPr>
                  <a:t>+</a:t>
                </a: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334" y="3620336"/>
                <a:ext cx="1111202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4372" t="-11667" r="-3825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/>
          <p:cNvSpPr txBox="1"/>
          <p:nvPr/>
        </p:nvSpPr>
        <p:spPr>
          <a:xfrm>
            <a:off x="4576963" y="4525339"/>
            <a:ext cx="23214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Voltage drop:  v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 v</a:t>
            </a:r>
            <a:r>
              <a:rPr lang="en-US" sz="2000" baseline="-25000" dirty="0" smtClean="0"/>
              <a:t>3</a:t>
            </a:r>
          </a:p>
          <a:p>
            <a:r>
              <a:rPr lang="en-US" sz="2000" dirty="0" smtClean="0"/>
              <a:t>Voltage rise:  v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,v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,v</a:t>
            </a:r>
            <a:r>
              <a:rPr lang="en-US" sz="2000" baseline="-25000" dirty="0" smtClean="0"/>
              <a:t>5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250591" y="2902466"/>
            <a:ext cx="6527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Symbol" pitchFamily="18" charset="2"/>
              </a:rPr>
              <a:t>-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  </a:t>
            </a:r>
          </a:p>
          <a:p>
            <a:r>
              <a:rPr lang="en-US" dirty="0" smtClean="0">
                <a:solidFill>
                  <a:srgbClr val="00B050"/>
                </a:solidFill>
                <a:latin typeface="Symbol" pitchFamily="18" charset="2"/>
              </a:rPr>
              <a:t>-</a:t>
            </a:r>
            <a:r>
              <a:rPr lang="en-US" dirty="0" smtClean="0">
                <a:solidFill>
                  <a:srgbClr val="00B050"/>
                </a:solidFill>
              </a:rPr>
              <a:t>v</a:t>
            </a:r>
            <a:r>
              <a:rPr lang="en-US" baseline="-25000" dirty="0" smtClean="0">
                <a:solidFill>
                  <a:srgbClr val="00B050"/>
                </a:solidFill>
              </a:rPr>
              <a:t>5</a:t>
            </a:r>
            <a:r>
              <a:rPr lang="en-US" dirty="0" smtClean="0">
                <a:solidFill>
                  <a:srgbClr val="00B050"/>
                </a:solidFill>
              </a:rPr>
              <a:t>   </a:t>
            </a:r>
          </a:p>
          <a:p>
            <a:r>
              <a:rPr lang="en-US" dirty="0">
                <a:solidFill>
                  <a:srgbClr val="00B050"/>
                </a:solidFill>
                <a:latin typeface="Symbol" pitchFamily="18" charset="2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58809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build="p" bldLvl="2"/>
      <p:bldP spid="36" grpId="0" build="p" bldLvl="2"/>
      <p:bldP spid="51" grpId="0" build="p" bldLvl="2"/>
      <p:bldP spid="2" grpId="0"/>
      <p:bldP spid="54" grpId="0"/>
      <p:bldP spid="55" grpId="0"/>
      <p:bldP spid="56" grpId="0" build="p" bldLvl="2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1503</TotalTime>
  <Words>2887</Words>
  <Application>Microsoft Office PowerPoint</Application>
  <PresentationFormat>On-screen Show (4:3)</PresentationFormat>
  <Paragraphs>651</Paragraphs>
  <Slides>27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Umass Lowell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staff</dc:creator>
  <cp:lastModifiedBy>tingshu</cp:lastModifiedBy>
  <cp:revision>174</cp:revision>
  <cp:lastPrinted>2013-02-05T00:15:02Z</cp:lastPrinted>
  <dcterms:created xsi:type="dcterms:W3CDTF">2012-09-08T21:53:30Z</dcterms:created>
  <dcterms:modified xsi:type="dcterms:W3CDTF">2019-02-06T01:37:32Z</dcterms:modified>
</cp:coreProperties>
</file>