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69" r:id="rId2"/>
    <p:sldId id="270" r:id="rId3"/>
    <p:sldId id="271" r:id="rId4"/>
    <p:sldId id="332" r:id="rId5"/>
    <p:sldId id="268" r:id="rId6"/>
    <p:sldId id="317" r:id="rId7"/>
    <p:sldId id="282" r:id="rId8"/>
    <p:sldId id="283" r:id="rId9"/>
    <p:sldId id="280" r:id="rId10"/>
    <p:sldId id="293" r:id="rId11"/>
    <p:sldId id="281" r:id="rId12"/>
    <p:sldId id="294" r:id="rId13"/>
    <p:sldId id="295" r:id="rId14"/>
    <p:sldId id="278" r:id="rId15"/>
    <p:sldId id="290" r:id="rId16"/>
    <p:sldId id="322" r:id="rId17"/>
    <p:sldId id="323" r:id="rId18"/>
    <p:sldId id="302" r:id="rId19"/>
    <p:sldId id="303" r:id="rId20"/>
    <p:sldId id="291" r:id="rId21"/>
    <p:sldId id="320" r:id="rId22"/>
    <p:sldId id="292" r:id="rId23"/>
    <p:sldId id="279" r:id="rId24"/>
    <p:sldId id="297" r:id="rId25"/>
    <p:sldId id="326" r:id="rId26"/>
    <p:sldId id="324" r:id="rId27"/>
    <p:sldId id="327" r:id="rId28"/>
    <p:sldId id="328" r:id="rId29"/>
    <p:sldId id="329" r:id="rId30"/>
    <p:sldId id="330" r:id="rId31"/>
    <p:sldId id="331" r:id="rId32"/>
    <p:sldId id="296" r:id="rId33"/>
    <p:sldId id="298" r:id="rId34"/>
    <p:sldId id="318" r:id="rId35"/>
    <p:sldId id="321" r:id="rId36"/>
    <p:sldId id="304" r:id="rId37"/>
    <p:sldId id="305" r:id="rId38"/>
    <p:sldId id="306" r:id="rId39"/>
    <p:sldId id="307" r:id="rId40"/>
    <p:sldId id="308" r:id="rId41"/>
    <p:sldId id="287" r:id="rId42"/>
    <p:sldId id="289" r:id="rId43"/>
    <p:sldId id="319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660"/>
  </p:normalViewPr>
  <p:slideViewPr>
    <p:cSldViewPr>
      <p:cViewPr varScale="1">
        <p:scale>
          <a:sx n="102" d="100"/>
          <a:sy n="102" d="100"/>
        </p:scale>
        <p:origin x="2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1.wmf"/><Relationship Id="rId7" Type="http://schemas.openxmlformats.org/officeDocument/2006/relationships/image" Target="../media/image41.wmf"/><Relationship Id="rId2" Type="http://schemas.openxmlformats.org/officeDocument/2006/relationships/image" Target="../media/image12.wmf"/><Relationship Id="rId1" Type="http://schemas.openxmlformats.org/officeDocument/2006/relationships/image" Target="../media/image9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22.wmf"/><Relationship Id="rId9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1.wmf"/><Relationship Id="rId7" Type="http://schemas.openxmlformats.org/officeDocument/2006/relationships/image" Target="../media/image17.wmf"/><Relationship Id="rId12" Type="http://schemas.openxmlformats.org/officeDocument/2006/relationships/image" Target="../media/image47.wmf"/><Relationship Id="rId2" Type="http://schemas.openxmlformats.org/officeDocument/2006/relationships/image" Target="../media/image9.wmf"/><Relationship Id="rId1" Type="http://schemas.openxmlformats.org/officeDocument/2006/relationships/image" Target="../media/image35.wmf"/><Relationship Id="rId6" Type="http://schemas.openxmlformats.org/officeDocument/2006/relationships/image" Target="../media/image7.wmf"/><Relationship Id="rId11" Type="http://schemas.openxmlformats.org/officeDocument/2006/relationships/image" Target="../media/image20.wmf"/><Relationship Id="rId5" Type="http://schemas.openxmlformats.org/officeDocument/2006/relationships/image" Target="../media/image6.wmf"/><Relationship Id="rId10" Type="http://schemas.openxmlformats.org/officeDocument/2006/relationships/image" Target="../media/image19.wmf"/><Relationship Id="rId4" Type="http://schemas.openxmlformats.org/officeDocument/2006/relationships/image" Target="../media/image22.wmf"/><Relationship Id="rId9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7.wmf"/><Relationship Id="rId7" Type="http://schemas.openxmlformats.org/officeDocument/2006/relationships/image" Target="../media/image50.wmf"/><Relationship Id="rId2" Type="http://schemas.openxmlformats.org/officeDocument/2006/relationships/image" Target="../media/image56.wmf"/><Relationship Id="rId1" Type="http://schemas.openxmlformats.org/officeDocument/2006/relationships/image" Target="../media/image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1.wmf"/><Relationship Id="rId4" Type="http://schemas.openxmlformats.org/officeDocument/2006/relationships/image" Target="../media/image57.wmf"/><Relationship Id="rId9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20.wmf"/><Relationship Id="rId3" Type="http://schemas.openxmlformats.org/officeDocument/2006/relationships/image" Target="../media/image7.wmf"/><Relationship Id="rId7" Type="http://schemas.openxmlformats.org/officeDocument/2006/relationships/image" Target="../media/image16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6" Type="http://schemas.openxmlformats.org/officeDocument/2006/relationships/image" Target="../media/image15.wmf"/><Relationship Id="rId11" Type="http://schemas.openxmlformats.org/officeDocument/2006/relationships/image" Target="../media/image18.wmf"/><Relationship Id="rId5" Type="http://schemas.openxmlformats.org/officeDocument/2006/relationships/image" Target="../media/image14.wmf"/><Relationship Id="rId10" Type="http://schemas.openxmlformats.org/officeDocument/2006/relationships/image" Target="../media/image8.wmf"/><Relationship Id="rId4" Type="http://schemas.openxmlformats.org/officeDocument/2006/relationships/image" Target="../media/image13.wmf"/><Relationship Id="rId9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8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1.wmf"/><Relationship Id="rId7" Type="http://schemas.openxmlformats.org/officeDocument/2006/relationships/image" Target="../media/image36.wmf"/><Relationship Id="rId2" Type="http://schemas.openxmlformats.org/officeDocument/2006/relationships/image" Target="../media/image12.wmf"/><Relationship Id="rId1" Type="http://schemas.openxmlformats.org/officeDocument/2006/relationships/image" Target="../media/image9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22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2213-F063-411B-9805-F022839FD13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B781-CA31-4056-A135-DBCFEDA70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39A0-CEF6-4F77-A674-F3AC01B0BD6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D727-53CA-4A79-97DE-F5ED6C0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1160.png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60.bin"/><Relationship Id="rId3" Type="http://schemas.openxmlformats.org/officeDocument/2006/relationships/oleObject" Target="../embeddings/oleObject53.bin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250.png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35.wmf"/><Relationship Id="rId10" Type="http://schemas.openxmlformats.org/officeDocument/2006/relationships/image" Target="../media/image22.wmf"/><Relationship Id="rId19" Type="http://schemas.openxmlformats.org/officeDocument/2006/relationships/image" Target="../media/image37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7.bin"/><Relationship Id="rId18" Type="http://schemas.openxmlformats.org/officeDocument/2006/relationships/oleObject" Target="../embeddings/oleObject70.bin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40.wmf"/><Relationship Id="rId22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7.bin"/><Relationship Id="rId7" Type="http://schemas.openxmlformats.org/officeDocument/2006/relationships/image" Target="../media/image1140.png"/><Relationship Id="rId12" Type="http://schemas.openxmlformats.org/officeDocument/2006/relationships/image" Target="../media/image120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10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30.png"/><Relationship Id="rId11" Type="http://schemas.openxmlformats.org/officeDocument/2006/relationships/image" Target="../media/image1190.png"/><Relationship Id="rId5" Type="http://schemas.openxmlformats.org/officeDocument/2006/relationships/image" Target="../media/image1120.png"/><Relationship Id="rId15" Type="http://schemas.openxmlformats.org/officeDocument/2006/relationships/image" Target="../media/image46.wmf"/><Relationship Id="rId10" Type="http://schemas.openxmlformats.org/officeDocument/2006/relationships/image" Target="../media/image1180.png"/><Relationship Id="rId4" Type="http://schemas.openxmlformats.org/officeDocument/2006/relationships/image" Target="../media/image46.wmf"/><Relationship Id="rId9" Type="http://schemas.openxmlformats.org/officeDocument/2006/relationships/image" Target="../media/image1170.png"/><Relationship Id="rId14" Type="http://schemas.openxmlformats.org/officeDocument/2006/relationships/oleObject" Target="../embeddings/oleObject18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8.wmf"/><Relationship Id="rId26" Type="http://schemas.openxmlformats.org/officeDocument/2006/relationships/image" Target="../media/image140.png"/><Relationship Id="rId3" Type="http://schemas.openxmlformats.org/officeDocument/2006/relationships/oleObject" Target="../embeddings/oleObject79.bin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2380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6.bin"/><Relationship Id="rId25" Type="http://schemas.openxmlformats.org/officeDocument/2006/relationships/image" Target="../media/image20.wmf"/><Relationship Id="rId33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oleObject" Target="../embeddings/oleObject88.bin"/><Relationship Id="rId29" Type="http://schemas.openxmlformats.org/officeDocument/2006/relationships/oleObject" Target="../embeddings/oleObject9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3.bin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2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image" Target="../media/image19.wmf"/><Relationship Id="rId28" Type="http://schemas.openxmlformats.org/officeDocument/2006/relationships/image" Target="../media/image146.png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87.bin"/><Relationship Id="rId31" Type="http://schemas.openxmlformats.org/officeDocument/2006/relationships/image" Target="../media/image21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145.png"/><Relationship Id="rId30" Type="http://schemas.openxmlformats.org/officeDocument/2006/relationships/oleObject" Target="../embeddings/oleObject2370.bin"/><Relationship Id="rId35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147.png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7.bin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102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58.wmf"/><Relationship Id="rId17" Type="http://schemas.openxmlformats.org/officeDocument/2006/relationships/image" Target="../media/image50.wmf"/><Relationship Id="rId25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06.bin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3.bin"/><Relationship Id="rId10" Type="http://schemas.openxmlformats.org/officeDocument/2006/relationships/image" Target="../media/image57.wmf"/><Relationship Id="rId19" Type="http://schemas.openxmlformats.org/officeDocument/2006/relationships/image" Target="../media/image51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59.wmf"/><Relationship Id="rId22" Type="http://schemas.openxmlformats.org/officeDocument/2006/relationships/image" Target="../media/image6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470.png"/><Relationship Id="rId3" Type="http://schemas.openxmlformats.org/officeDocument/2006/relationships/oleObject" Target="../embeddings/oleObject114.bin"/><Relationship Id="rId21" Type="http://schemas.openxmlformats.org/officeDocument/2006/relationships/image" Target="../media/image143.png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71.png"/><Relationship Id="rId17" Type="http://schemas.openxmlformats.org/officeDocument/2006/relationships/image" Target="../media/image14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image" Target="../media/image142.png"/><Relationship Id="rId24" Type="http://schemas.openxmlformats.org/officeDocument/2006/relationships/image" Target="../media/image75.png"/><Relationship Id="rId5" Type="http://schemas.openxmlformats.org/officeDocument/2006/relationships/oleObject" Target="../embeddings/oleObject115.bin"/><Relationship Id="rId15" Type="http://schemas.openxmlformats.org/officeDocument/2006/relationships/image" Target="../media/image72.png"/><Relationship Id="rId23" Type="http://schemas.openxmlformats.org/officeDocument/2006/relationships/image" Target="../media/image74.png"/><Relationship Id="rId10" Type="http://schemas.openxmlformats.org/officeDocument/2006/relationships/image" Target="../media/image70.png"/><Relationship Id="rId19" Type="http://schemas.openxmlformats.org/officeDocument/2006/relationships/image" Target="../media/image148.png"/><Relationship Id="rId4" Type="http://schemas.openxmlformats.org/officeDocument/2006/relationships/image" Target="../media/image62.wmf"/><Relationship Id="rId9" Type="http://schemas.openxmlformats.org/officeDocument/2006/relationships/image" Target="../media/image69.png"/><Relationship Id="rId14" Type="http://schemas.openxmlformats.org/officeDocument/2006/relationships/image" Target="../media/image64.wmf"/><Relationship Id="rId22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95.png"/><Relationship Id="rId3" Type="http://schemas.openxmlformats.org/officeDocument/2006/relationships/oleObject" Target="../embeddings/oleObject118.bin"/><Relationship Id="rId7" Type="http://schemas.openxmlformats.org/officeDocument/2006/relationships/image" Target="../media/image194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8.png"/><Relationship Id="rId20" Type="http://schemas.openxmlformats.org/officeDocument/2006/relationships/image" Target="../media/image76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11" Type="http://schemas.openxmlformats.org/officeDocument/2006/relationships/image" Target="../media/image153.png"/><Relationship Id="rId5" Type="http://schemas.openxmlformats.org/officeDocument/2006/relationships/oleObject" Target="../embeddings/oleObject119.bin"/><Relationship Id="rId15" Type="http://schemas.openxmlformats.org/officeDocument/2006/relationships/image" Target="../media/image1570.png"/><Relationship Id="rId10" Type="http://schemas.openxmlformats.org/officeDocument/2006/relationships/image" Target="../media/image152.png"/><Relationship Id="rId19" Type="http://schemas.openxmlformats.org/officeDocument/2006/relationships/image" Target="../media/image196.png"/><Relationship Id="rId4" Type="http://schemas.openxmlformats.org/officeDocument/2006/relationships/image" Target="../media/image62.wmf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1.png"/><Relationship Id="rId5" Type="http://schemas.openxmlformats.org/officeDocument/2006/relationships/image" Target="../media/image67.png"/><Relationship Id="rId10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1.png"/><Relationship Id="rId3" Type="http://schemas.openxmlformats.org/officeDocument/2006/relationships/image" Target="../media/image85.png"/><Relationship Id="rId21" Type="http://schemas.openxmlformats.org/officeDocument/2006/relationships/image" Target="../media/image104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6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67.png"/><Relationship Id="rId10" Type="http://schemas.openxmlformats.org/officeDocument/2006/relationships/image" Target="../media/image110.png"/><Relationship Id="rId4" Type="http://schemas.openxmlformats.org/officeDocument/2006/relationships/image" Target="../media/image66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32.png"/><Relationship Id="rId21" Type="http://schemas.openxmlformats.org/officeDocument/2006/relationships/image" Target="../media/image172.png"/><Relationship Id="rId7" Type="http://schemas.openxmlformats.org/officeDocument/2006/relationships/image" Target="../media/image144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31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5" Type="http://schemas.openxmlformats.org/officeDocument/2006/relationships/image" Target="../media/image134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33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5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1330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17.png"/><Relationship Id="rId7" Type="http://schemas.openxmlformats.org/officeDocument/2006/relationships/image" Target="../media/image17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185.png"/><Relationship Id="rId21" Type="http://schemas.openxmlformats.org/officeDocument/2006/relationships/image" Target="../media/image206.png"/><Relationship Id="rId7" Type="http://schemas.openxmlformats.org/officeDocument/2006/relationships/image" Target="../media/image189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image" Target="../media/image184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24" Type="http://schemas.openxmlformats.org/officeDocument/2006/relationships/image" Target="../media/image209.png"/><Relationship Id="rId5" Type="http://schemas.openxmlformats.org/officeDocument/2006/relationships/image" Target="../media/image187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10" Type="http://schemas.openxmlformats.org/officeDocument/2006/relationships/image" Target="../media/image192.png"/><Relationship Id="rId19" Type="http://schemas.openxmlformats.org/officeDocument/2006/relationships/image" Target="../media/image204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1640.png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630.png"/><Relationship Id="rId17" Type="http://schemas.openxmlformats.org/officeDocument/2006/relationships/image" Target="../media/image168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70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wmf"/><Relationship Id="rId11" Type="http://schemas.openxmlformats.org/officeDocument/2006/relationships/image" Target="../media/image1620.png"/><Relationship Id="rId5" Type="http://schemas.openxmlformats.org/officeDocument/2006/relationships/oleObject" Target="../embeddings/oleObject2050.bin"/><Relationship Id="rId15" Type="http://schemas.openxmlformats.org/officeDocument/2006/relationships/image" Target="../media/image1660.png"/><Relationship Id="rId10" Type="http://schemas.openxmlformats.org/officeDocument/2006/relationships/image" Target="../media/image65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2060.bin"/><Relationship Id="rId14" Type="http://schemas.openxmlformats.org/officeDocument/2006/relationships/image" Target="../media/image16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700.png"/><Relationship Id="rId7" Type="http://schemas.openxmlformats.org/officeDocument/2006/relationships/image" Target="../media/image1720.png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10.png"/><Relationship Id="rId11" Type="http://schemas.openxmlformats.org/officeDocument/2006/relationships/image" Target="../media/image1760.png"/><Relationship Id="rId5" Type="http://schemas.openxmlformats.org/officeDocument/2006/relationships/image" Target="../media/image61.wmf"/><Relationship Id="rId10" Type="http://schemas.openxmlformats.org/officeDocument/2006/relationships/image" Target="../media/image1750.png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7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1.png"/><Relationship Id="rId13" Type="http://schemas.openxmlformats.org/officeDocument/2006/relationships/image" Target="../media/image1841.png"/><Relationship Id="rId18" Type="http://schemas.openxmlformats.org/officeDocument/2006/relationships/image" Target="../media/image1891.png"/><Relationship Id="rId3" Type="http://schemas.openxmlformats.org/officeDocument/2006/relationships/image" Target="../media/image1600.png"/><Relationship Id="rId21" Type="http://schemas.openxmlformats.org/officeDocument/2006/relationships/image" Target="../media/image1921.png"/><Relationship Id="rId7" Type="http://schemas.openxmlformats.org/officeDocument/2006/relationships/image" Target="../media/image1781.png"/><Relationship Id="rId12" Type="http://schemas.openxmlformats.org/officeDocument/2006/relationships/image" Target="../media/image1831.png"/><Relationship Id="rId17" Type="http://schemas.openxmlformats.org/officeDocument/2006/relationships/image" Target="../media/image1880.png"/><Relationship Id="rId2" Type="http://schemas.openxmlformats.org/officeDocument/2006/relationships/image" Target="../media/image1161.png"/><Relationship Id="rId16" Type="http://schemas.openxmlformats.org/officeDocument/2006/relationships/image" Target="../media/image1871.png"/><Relationship Id="rId20" Type="http://schemas.openxmlformats.org/officeDocument/2006/relationships/image" Target="../media/image1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11" Type="http://schemas.openxmlformats.org/officeDocument/2006/relationships/image" Target="../media/image1821.png"/><Relationship Id="rId24" Type="http://schemas.openxmlformats.org/officeDocument/2006/relationships/image" Target="../media/image780.png"/><Relationship Id="rId5" Type="http://schemas.openxmlformats.org/officeDocument/2006/relationships/image" Target="../media/image1691.png"/><Relationship Id="rId15" Type="http://schemas.openxmlformats.org/officeDocument/2006/relationships/image" Target="../media/image1860.png"/><Relationship Id="rId23" Type="http://schemas.openxmlformats.org/officeDocument/2006/relationships/image" Target="../media/image1970.png"/><Relationship Id="rId10" Type="http://schemas.openxmlformats.org/officeDocument/2006/relationships/image" Target="../media/image1810.png"/><Relationship Id="rId19" Type="http://schemas.openxmlformats.org/officeDocument/2006/relationships/image" Target="../media/image1901.png"/><Relationship Id="rId4" Type="http://schemas.openxmlformats.org/officeDocument/2006/relationships/image" Target="../media/image1611.png"/><Relationship Id="rId9" Type="http://schemas.openxmlformats.org/officeDocument/2006/relationships/image" Target="../media/image1801.png"/><Relationship Id="rId14" Type="http://schemas.openxmlformats.org/officeDocument/2006/relationships/image" Target="../media/image1850.png"/><Relationship Id="rId22" Type="http://schemas.openxmlformats.org/officeDocument/2006/relationships/image" Target="../media/image19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610.png"/><Relationship Id="rId7" Type="http://schemas.openxmlformats.org/officeDocument/2006/relationships/image" Target="../media/image17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80.png"/><Relationship Id="rId5" Type="http://schemas.openxmlformats.org/officeDocument/2006/relationships/image" Target="../media/image1770.png"/><Relationship Id="rId10" Type="http://schemas.openxmlformats.org/officeDocument/2006/relationships/image" Target="../media/image1800.png"/><Relationship Id="rId4" Type="http://schemas.openxmlformats.org/officeDocument/2006/relationships/image" Target="../media/image1690.png"/><Relationship Id="rId9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7" Type="http://schemas.openxmlformats.org/officeDocument/2006/relationships/image" Target="../media/image18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30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2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0.png"/><Relationship Id="rId13" Type="http://schemas.openxmlformats.org/officeDocument/2006/relationships/image" Target="../media/image1890.png"/><Relationship Id="rId3" Type="http://schemas.openxmlformats.org/officeDocument/2006/relationships/image" Target="../media/image1870.png"/><Relationship Id="rId7" Type="http://schemas.openxmlformats.org/officeDocument/2006/relationships/image" Target="../media/image69.wmf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160.bin"/><Relationship Id="rId11" Type="http://schemas.openxmlformats.org/officeDocument/2006/relationships/oleObject" Target="../embeddings/oleObject217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080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980.png"/><Relationship Id="rId4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30.bin"/><Relationship Id="rId26" Type="http://schemas.openxmlformats.org/officeDocument/2006/relationships/image" Target="../media/image880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70.png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91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150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010.png"/><Relationship Id="rId28" Type="http://schemas.openxmlformats.org/officeDocument/2006/relationships/image" Target="../media/image900.png"/><Relationship Id="rId10" Type="http://schemas.openxmlformats.org/officeDocument/2006/relationships/image" Target="../media/image7.wmf"/><Relationship Id="rId19" Type="http://schemas.openxmlformats.org/officeDocument/2006/relationships/image" Target="../media/image4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27" Type="http://schemas.openxmlformats.org/officeDocument/2006/relationships/image" Target="../media/image890.png"/><Relationship Id="rId30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6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25.bin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0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8.wmf"/><Relationship Id="rId28" Type="http://schemas.openxmlformats.org/officeDocument/2006/relationships/image" Target="../media/image19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26.bin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100.png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1110.png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23.wmf"/><Relationship Id="rId22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619" y="3391718"/>
            <a:ext cx="45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710" y="482432"/>
            <a:ext cx="617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Today, we learn some tools derived from the 3 basic laws: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0931" y="889168"/>
            <a:ext cx="2847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Equivalent resistance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Voltage division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Current division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7460" y="1904831"/>
            <a:ext cx="501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They help you develop intuition about circuits: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To see relationship between variables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To see several steps ahead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To plan a solution to a circuit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889" y="3253218"/>
            <a:ext cx="2256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terminal circuit</a:t>
            </a:r>
            <a:br>
              <a:rPr lang="en-US" sz="2000" dirty="0"/>
            </a:br>
            <a:r>
              <a:rPr lang="en-US" sz="2000" dirty="0"/>
              <a:t>with all resistors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928265" y="4115100"/>
            <a:ext cx="2491117" cy="2271920"/>
            <a:chOff x="947446" y="4127214"/>
            <a:chExt cx="2491117" cy="227192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219162" y="5106709"/>
              <a:ext cx="781396" cy="287741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10872" y="4447296"/>
              <a:ext cx="635000" cy="2159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8555668">
              <a:off x="956974" y="5973684"/>
              <a:ext cx="635000" cy="2159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4518383">
              <a:off x="1616974" y="4767842"/>
              <a:ext cx="635000" cy="2159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 rot="16200000">
              <a:off x="899722" y="4778047"/>
              <a:ext cx="622300" cy="254000"/>
              <a:chOff x="2565400" y="4241800"/>
              <a:chExt cx="901700" cy="317500"/>
            </a:xfrm>
          </p:grpSpPr>
          <p:sp>
            <p:nvSpPr>
              <p:cNvPr id="19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947446" y="4127214"/>
              <a:ext cx="1524000" cy="22098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484614" y="4749419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84614" y="5645942"/>
              <a:ext cx="838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 rot="5992897">
              <a:off x="1634037" y="5439563"/>
              <a:ext cx="635000" cy="215900"/>
              <a:chOff x="2565400" y="4241800"/>
              <a:chExt cx="901700" cy="317500"/>
            </a:xfrm>
          </p:grpSpPr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 rot="4518383">
              <a:off x="1014316" y="5506252"/>
              <a:ext cx="635000" cy="2159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 rot="21400847">
              <a:off x="1465327" y="5727609"/>
              <a:ext cx="635000" cy="215900"/>
              <a:chOff x="2565400" y="4241800"/>
              <a:chExt cx="901700" cy="317500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20221034">
              <a:off x="1862819" y="4447295"/>
              <a:ext cx="635000" cy="2159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 rot="4518383">
              <a:off x="1819142" y="5879410"/>
              <a:ext cx="688071" cy="292443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947723" y="4725606"/>
                  <a:ext cx="49084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723" y="4725606"/>
                  <a:ext cx="490840" cy="10156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 flipH="1">
              <a:off x="2682328" y="4749419"/>
              <a:ext cx="3525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903714" y="4327288"/>
                  <a:ext cx="3322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3714" y="4327288"/>
                  <a:ext cx="33227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Box 71"/>
          <p:cNvSpPr txBox="1"/>
          <p:nvPr/>
        </p:nvSpPr>
        <p:spPr>
          <a:xfrm>
            <a:off x="3701187" y="4742810"/>
            <a:ext cx="1700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Behaves like a </a:t>
            </a:r>
            <a:br>
              <a:rPr lang="en-US" sz="2000" dirty="0"/>
            </a:br>
            <a:r>
              <a:rPr lang="en-US" sz="2000" dirty="0"/>
              <a:t>single resistor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715000" y="4069527"/>
            <a:ext cx="1091859" cy="1560704"/>
            <a:chOff x="5715000" y="4069527"/>
            <a:chExt cx="1091859" cy="1560704"/>
          </a:xfrm>
        </p:grpSpPr>
        <p:grpSp>
          <p:nvGrpSpPr>
            <p:cNvPr id="77" name="Group 76"/>
            <p:cNvGrpSpPr/>
            <p:nvPr/>
          </p:nvGrpSpPr>
          <p:grpSpPr>
            <a:xfrm>
              <a:off x="5715000" y="4543552"/>
              <a:ext cx="776356" cy="1086679"/>
              <a:chOff x="7029174" y="3617843"/>
              <a:chExt cx="776356" cy="1086679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7156174" y="3617843"/>
                <a:ext cx="649356" cy="1086679"/>
              </a:xfrm>
              <a:custGeom>
                <a:avLst/>
                <a:gdLst>
                  <a:gd name="connsiteX0" fmla="*/ 649356 w 649356"/>
                  <a:gd name="connsiteY0" fmla="*/ 0 h 1086679"/>
                  <a:gd name="connsiteX1" fmla="*/ 0 w 649356"/>
                  <a:gd name="connsiteY1" fmla="*/ 0 h 1086679"/>
                  <a:gd name="connsiteX2" fmla="*/ 0 w 649356"/>
                  <a:gd name="connsiteY2" fmla="*/ 1086679 h 1086679"/>
                  <a:gd name="connsiteX3" fmla="*/ 636104 w 649356"/>
                  <a:gd name="connsiteY3" fmla="*/ 1086679 h 108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9356" h="1086679">
                    <a:moveTo>
                      <a:pt x="649356" y="0"/>
                    </a:moveTo>
                    <a:lnTo>
                      <a:pt x="0" y="0"/>
                    </a:lnTo>
                    <a:lnTo>
                      <a:pt x="0" y="1086679"/>
                    </a:lnTo>
                    <a:lnTo>
                      <a:pt x="636104" y="108667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32"/>
              <p:cNvGrpSpPr>
                <a:grpSpLocks/>
              </p:cNvGrpSpPr>
              <p:nvPr/>
            </p:nvGrpSpPr>
            <p:grpSpPr bwMode="auto">
              <a:xfrm rot="16200000">
                <a:off x="6845024" y="4089671"/>
                <a:ext cx="622300" cy="254000"/>
                <a:chOff x="2565400" y="4241800"/>
                <a:chExt cx="901700" cy="317500"/>
              </a:xfrm>
            </p:grpSpPr>
            <p:sp>
              <p:nvSpPr>
                <p:cNvPr id="74" name="Rectangle 33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851175" y="4953287"/>
                  <a:ext cx="63100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75" y="4953287"/>
                  <a:ext cx="631006" cy="4237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316019" y="4598877"/>
                  <a:ext cx="490840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 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019" y="4598877"/>
                  <a:ext cx="490840" cy="1015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H="1">
              <a:off x="6046171" y="4527343"/>
              <a:ext cx="3525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102720" y="4069527"/>
                  <a:ext cx="3322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720" y="4069527"/>
                  <a:ext cx="33227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444070"/>
                <a:ext cx="1112805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≜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44070"/>
                <a:ext cx="1112805" cy="6199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bldLvl="2"/>
      <p:bldP spid="44" grpId="0" build="p" bldLvl="3"/>
      <p:bldP spid="66" grpId="0"/>
      <p:bldP spid="72" grpId="0"/>
      <p:bldP spid="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58888" y="2456815"/>
          <a:ext cx="31623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8" name="Equation" r:id="rId3" imgW="1701720" imgH="609480" progId="Equation.DSMT4">
                  <p:embed/>
                </p:oleObj>
              </mc:Choice>
              <mc:Fallback>
                <p:oleObj name="Equation" r:id="rId3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56815"/>
                        <a:ext cx="31623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54025" y="768877"/>
          <a:ext cx="2466975" cy="9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9" name="Equation" r:id="rId5" imgW="1473120" imgH="609480" progId="Equation.DSMT4">
                  <p:embed/>
                </p:oleObj>
              </mc:Choice>
              <mc:Fallback>
                <p:oleObj name="Equation" r:id="rId5" imgW="1473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768877"/>
                        <a:ext cx="2466975" cy="93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400" y="269240"/>
            <a:ext cx="4690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resistance for parallel resistors: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056640"/>
            <a:ext cx="5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929640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Notation:  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91222"/>
              </p:ext>
            </p:extLst>
          </p:nvPr>
        </p:nvGraphicFramePr>
        <p:xfrm>
          <a:off x="4672434" y="1028740"/>
          <a:ext cx="258090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0" name="Equation" r:id="rId7" imgW="1244520" imgH="241200" progId="Equation.DSMT4">
                  <p:embed/>
                </p:oleObj>
              </mc:Choice>
              <mc:Fallback>
                <p:oleObj name="Equation" r:id="rId7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434" y="1028740"/>
                        <a:ext cx="258090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400" y="1856740"/>
            <a:ext cx="1662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Special cases: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259334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N=2:</a:t>
            </a:r>
            <a:r>
              <a:rPr lang="en-US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609340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=R</a:t>
            </a:r>
            <a:r>
              <a:rPr lang="en-US" sz="2000" baseline="-25000" dirty="0"/>
              <a:t>2</a:t>
            </a:r>
            <a:r>
              <a:rPr lang="en-US" sz="2000" dirty="0"/>
              <a:t>=…=R</a:t>
            </a:r>
            <a:r>
              <a:rPr lang="en-US" sz="2000" baseline="-25000" dirty="0"/>
              <a:t>N</a:t>
            </a:r>
            <a:r>
              <a:rPr lang="en-US" sz="2000" dirty="0"/>
              <a:t>=R:  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024188" y="3536315"/>
          <a:ext cx="3163887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1" name="Equation" r:id="rId9" imgW="1701720" imgH="609480" progId="Equation.DSMT4">
                  <p:embed/>
                </p:oleObj>
              </mc:Choice>
              <mc:Fallback>
                <p:oleObj name="Equation" r:id="rId9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536315"/>
                        <a:ext cx="3163887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0" y="4507468"/>
            <a:ext cx="248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Simple combinations: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039" y="5029200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3//6=</a:t>
            </a:r>
          </a:p>
          <a:p>
            <a:r>
              <a:rPr lang="en-US" dirty="0"/>
              <a:t>12//6=</a:t>
            </a:r>
          </a:p>
          <a:p>
            <a:r>
              <a:rPr lang="en-US" dirty="0"/>
              <a:t>15//10=</a:t>
            </a:r>
          </a:p>
          <a:p>
            <a:r>
              <a:rPr lang="en-US" dirty="0"/>
              <a:t>20//5=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7147" y="50323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9006" y="5293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891" y="5552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5348" y="5852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5869" y="466394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Simple rule: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42331" y="5218763"/>
                <a:ext cx="4381264" cy="51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31" y="5218763"/>
                <a:ext cx="4381264" cy="518475"/>
              </a:xfrm>
              <a:prstGeom prst="rect">
                <a:avLst/>
              </a:prstGeom>
              <a:blipFill rotWithShape="1">
                <a:blip r:embed="rId1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09983" y="5895271"/>
                <a:ext cx="1027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27</m:t>
                    </m:r>
                  </m:oMath>
                </a14:m>
                <a:r>
                  <a:rPr lang="en-US" b="0" dirty="0"/>
                  <a:t>//54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83" y="5895271"/>
                <a:ext cx="102784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06407" y="5895707"/>
                <a:ext cx="867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</m:t>
                    </m:r>
                  </m:oMath>
                </a14:m>
                <a:r>
                  <a:rPr lang="en-US" b="0" dirty="0"/>
                  <a:t>(3//6)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07" y="5895707"/>
                <a:ext cx="86754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62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1205" y="5880190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=9</m:t>
                      </m:r>
                      <m:r>
                        <a:rPr lang="en-US" b="0" i="1" smtClean="0">
                          <a:latin typeface="Cambria Math"/>
                        </a:rPr>
                        <m:t>×2=18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5" y="5880190"/>
                <a:ext cx="155683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5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44451"/>
              </p:ext>
            </p:extLst>
          </p:nvPr>
        </p:nvGraphicFramePr>
        <p:xfrm>
          <a:off x="627612" y="1295400"/>
          <a:ext cx="5316484" cy="106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9" name="Equation" r:id="rId3" imgW="2793960" imgH="609480" progId="Equation.DSMT4">
                  <p:embed/>
                </p:oleObj>
              </mc:Choice>
              <mc:Fallback>
                <p:oleObj name="Equation" r:id="rId3" imgW="2793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12" y="1295400"/>
                        <a:ext cx="5316484" cy="106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361" y="381000"/>
            <a:ext cx="631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sense: </a:t>
            </a:r>
          </a:p>
          <a:p>
            <a:r>
              <a:rPr lang="en-US" sz="2000" dirty="0"/>
              <a:t> Adding more resistor to existing parallel ones </a:t>
            </a:r>
            <a:r>
              <a:rPr lang="en-US" sz="2000" u="sng" dirty="0"/>
              <a:t>reduces</a:t>
            </a:r>
            <a:r>
              <a:rPr lang="en-US" sz="2000" dirty="0"/>
              <a:t> </a:t>
            </a:r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: 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24544"/>
              </p:ext>
            </p:extLst>
          </p:nvPr>
        </p:nvGraphicFramePr>
        <p:xfrm>
          <a:off x="461065" y="2411896"/>
          <a:ext cx="7370324" cy="114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0" name="Equation" r:id="rId5" imgW="3593880" imgH="609480" progId="Equation.DSMT4">
                  <p:embed/>
                </p:oleObj>
              </mc:Choice>
              <mc:Fallback>
                <p:oleObj name="Equation" r:id="rId5" imgW="359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65" y="2411896"/>
                        <a:ext cx="7370324" cy="1143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438" y="4343400"/>
            <a:ext cx="285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conductance:  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78438"/>
              </p:ext>
            </p:extLst>
          </p:nvPr>
        </p:nvGraphicFramePr>
        <p:xfrm>
          <a:off x="685800" y="5029200"/>
          <a:ext cx="60675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1" name="Equation" r:id="rId7" imgW="3238200" imgH="444240" progId="Equation.DSMT4">
                  <p:embed/>
                </p:oleObj>
              </mc:Choice>
              <mc:Fallback>
                <p:oleObj name="Equation" r:id="rId7" imgW="3238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067576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361" y="3689458"/>
            <a:ext cx="865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resistance for parallel connection is less than any individual resistance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38959" y="827809"/>
          <a:ext cx="288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6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59" y="827809"/>
                        <a:ext cx="2889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68496" y="850900"/>
            <a:ext cx="2688252" cy="1384300"/>
            <a:chOff x="401747" y="1148693"/>
            <a:chExt cx="2688252" cy="1384300"/>
          </a:xfrm>
        </p:grpSpPr>
        <p:sp>
          <p:nvSpPr>
            <p:cNvPr id="4" name="Freeform 3"/>
            <p:cNvSpPr/>
            <p:nvPr/>
          </p:nvSpPr>
          <p:spPr bwMode="auto">
            <a:xfrm>
              <a:off x="504934" y="1161393"/>
              <a:ext cx="2019300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H="1">
              <a:off x="1343134" y="1148693"/>
              <a:ext cx="12700" cy="135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-5400000">
              <a:off x="2225784" y="1751943"/>
              <a:ext cx="622300" cy="254000"/>
              <a:chOff x="2565400" y="4241800"/>
              <a:chExt cx="901700" cy="317500"/>
            </a:xfrm>
          </p:grpSpPr>
          <p:sp>
            <p:nvSpPr>
              <p:cNvPr id="17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 rot="-5400000">
              <a:off x="1042773" y="1715748"/>
              <a:ext cx="622300" cy="262890"/>
              <a:chOff x="2574601" y="4217987"/>
              <a:chExt cx="901700" cy="328613"/>
            </a:xfrm>
          </p:grpSpPr>
          <p:sp>
            <p:nvSpPr>
              <p:cNvPr id="15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2574601" y="4217987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01747" y="1275863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27" name="Equation" r:id="rId5" imgW="190440" imgH="571320" progId="Equation.DSMT4">
                    <p:embed/>
                  </p:oleObj>
                </mc:Choice>
                <mc:Fallback>
                  <p:oleObj name="Equation" r:id="rId5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747" y="1275863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493153" y="169479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8853" y="175829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1354051" y="1288393"/>
              <a:ext cx="6350" cy="2222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2509751" y="1275693"/>
              <a:ext cx="1783" cy="279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1465372" y="1174093"/>
            <a:ext cx="258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28" name="Equation" r:id="rId7" imgW="114120" imgH="215640" progId="Equation.DSMT4">
                    <p:embed/>
                  </p:oleObj>
                </mc:Choice>
                <mc:Fallback>
                  <p:oleObj name="Equation" r:id="rId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372" y="1174093"/>
                          <a:ext cx="258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2594084" y="1199493"/>
            <a:ext cx="2873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29" name="Equation" r:id="rId9" imgW="126720" imgH="215640" progId="Equation.DSMT4">
                    <p:embed/>
                  </p:oleObj>
                </mc:Choice>
                <mc:Fallback>
                  <p:oleObj name="Equation" r:id="rId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084" y="1199493"/>
                          <a:ext cx="2873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2657" y="216131"/>
                <a:ext cx="48614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Current division:   Given total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, what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7" y="216131"/>
                <a:ext cx="4861459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380" t="-7576" r="-100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02962"/>
              </p:ext>
            </p:extLst>
          </p:nvPr>
        </p:nvGraphicFramePr>
        <p:xfrm>
          <a:off x="3353767" y="723900"/>
          <a:ext cx="82232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0" name="Equation" r:id="rId12" imgW="469800" imgH="863280" progId="Equation.DSMT4">
                  <p:embed/>
                </p:oleObj>
              </mc:Choice>
              <mc:Fallback>
                <p:oleObj name="Equation" r:id="rId12" imgW="4698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767" y="723900"/>
                        <a:ext cx="822325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327221" y="2425700"/>
          <a:ext cx="1646237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1" name="Equation" r:id="rId14" imgW="939600" imgH="863280" progId="Equation.DSMT4">
                  <p:embed/>
                </p:oleObj>
              </mc:Choice>
              <mc:Fallback>
                <p:oleObj name="Equation" r:id="rId14" imgW="9396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21" y="2425700"/>
                        <a:ext cx="1646237" cy="1385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26903" y="2756068"/>
            <a:ext cx="4678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current is shared by resistors in inverse</a:t>
            </a:r>
            <a:br>
              <a:rPr lang="en-US" sz="2000" dirty="0"/>
            </a:br>
            <a:r>
              <a:rPr lang="en-US" sz="2000" dirty="0"/>
              <a:t>proportion to resistance. </a:t>
            </a:r>
            <a:br>
              <a:rPr lang="en-US" sz="2000" dirty="0"/>
            </a:br>
            <a:r>
              <a:rPr lang="en-US" sz="2000" dirty="0"/>
              <a:t>Larger resistor takes less current.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89956" y="874222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4606339" y="216131"/>
            <a:ext cx="1545188" cy="1931633"/>
            <a:chOff x="4622800" y="292100"/>
            <a:chExt cx="1545188" cy="193163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622800" y="800100"/>
              <a:ext cx="812800" cy="6604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4639445" y="1563333"/>
              <a:ext cx="812800" cy="66040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1500" y="2921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</a:rPr>
                <a:t>R</a:t>
              </a:r>
              <a:r>
                <a:rPr lang="en-US" sz="2000" baseline="-25000" dirty="0" err="1">
                  <a:solidFill>
                    <a:srgbClr val="FF0000"/>
                  </a:solidFill>
                </a:rPr>
                <a:t>eq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5410200" y="635000"/>
              <a:ext cx="228600" cy="17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5499100" y="711200"/>
              <a:ext cx="165100" cy="889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397000" y="2311400"/>
            <a:ext cx="3846861" cy="952500"/>
            <a:chOff x="1397000" y="2311400"/>
            <a:chExt cx="3846861" cy="952500"/>
          </a:xfrm>
        </p:grpSpPr>
        <p:sp>
          <p:nvSpPr>
            <p:cNvPr id="31" name="TextBox 30"/>
            <p:cNvSpPr txBox="1"/>
            <p:nvPr/>
          </p:nvSpPr>
          <p:spPr>
            <a:xfrm>
              <a:off x="2286000" y="2311400"/>
              <a:ext cx="2957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The other resistance on top</a:t>
              </a: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 bwMode="auto">
            <a:xfrm flipH="1">
              <a:off x="1397000" y="2511455"/>
              <a:ext cx="889000" cy="539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31" idx="1"/>
            </p:cNvCxnSpPr>
            <p:nvPr/>
          </p:nvCxnSpPr>
          <p:spPr bwMode="auto">
            <a:xfrm flipH="1">
              <a:off x="1422400" y="2511455"/>
              <a:ext cx="863600" cy="752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4134"/>
              </p:ext>
            </p:extLst>
          </p:nvPr>
        </p:nvGraphicFramePr>
        <p:xfrm>
          <a:off x="4100456" y="730464"/>
          <a:ext cx="15144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2" name="Equation" r:id="rId16" imgW="863280" imgH="863280" progId="Equation.DSMT4">
                  <p:embed/>
                </p:oleObj>
              </mc:Choice>
              <mc:Fallback>
                <p:oleObj name="Equation" r:id="rId16" imgW="863280" imgH="863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456" y="730464"/>
                        <a:ext cx="151447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11346"/>
              </p:ext>
            </p:extLst>
          </p:nvPr>
        </p:nvGraphicFramePr>
        <p:xfrm>
          <a:off x="7191292" y="609615"/>
          <a:ext cx="13573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3" name="Equation" r:id="rId18" imgW="774360" imgH="431640" progId="Equation.DSMT4">
                  <p:embed/>
                </p:oleObj>
              </mc:Choice>
              <mc:Fallback>
                <p:oleObj name="Equation" r:id="rId18" imgW="774360" imgH="431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292" y="609615"/>
                        <a:ext cx="1357312" cy="693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95211"/>
              </p:ext>
            </p:extLst>
          </p:nvPr>
        </p:nvGraphicFramePr>
        <p:xfrm>
          <a:off x="5678004" y="723049"/>
          <a:ext cx="1179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4" name="Equation" r:id="rId20" imgW="672840" imgH="863280" progId="Equation.DSMT4">
                  <p:embed/>
                </p:oleObj>
              </mc:Choice>
              <mc:Fallback>
                <p:oleObj name="Equation" r:id="rId20" imgW="672840" imgH="8632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004" y="723049"/>
                        <a:ext cx="117951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065" y="462443"/>
            <a:ext cx="228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extreme cases: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565" y="1049075"/>
            <a:ext cx="506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Case 1: A resistor in parallel with a short circuit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77911"/>
              </p:ext>
            </p:extLst>
          </p:nvPr>
        </p:nvGraphicFramePr>
        <p:xfrm>
          <a:off x="1165915" y="1480875"/>
          <a:ext cx="288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1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915" y="1480875"/>
                        <a:ext cx="2889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15078" y="1836475"/>
            <a:ext cx="2859163" cy="1193800"/>
            <a:chOff x="617647" y="5492093"/>
            <a:chExt cx="2859163" cy="1384300"/>
          </a:xfrm>
        </p:grpSpPr>
        <p:sp>
          <p:nvSpPr>
            <p:cNvPr id="6" name="Freeform 5"/>
            <p:cNvSpPr/>
            <p:nvPr/>
          </p:nvSpPr>
          <p:spPr bwMode="auto">
            <a:xfrm>
              <a:off x="720834" y="5504793"/>
              <a:ext cx="2019300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>
              <a:off x="1559034" y="5492093"/>
              <a:ext cx="12700" cy="135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-5400000">
              <a:off x="1258673" y="6065498"/>
              <a:ext cx="622300" cy="262890"/>
              <a:chOff x="2565400" y="4217987"/>
              <a:chExt cx="901700" cy="328613"/>
            </a:xfrm>
          </p:grpSpPr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565400" y="4217987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617647" y="5619263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02" name="Equation" r:id="rId5" imgW="190440" imgH="571320" progId="Equation.DSMT4">
                    <p:embed/>
                  </p:oleObj>
                </mc:Choice>
                <mc:Fallback>
                  <p:oleObj name="Equation" r:id="rId5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647" y="5619263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709053" y="603819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3153" y="6152493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r>
                <a:rPr lang="en-US" sz="2000" dirty="0"/>
                <a:t>=0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571734" y="5619093"/>
              <a:ext cx="12700" cy="241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2727435" y="5619093"/>
              <a:ext cx="10916" cy="330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1681272" y="5517493"/>
            <a:ext cx="258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03" name="Equation" r:id="rId7" imgW="114120" imgH="215640" progId="Equation.DSMT4">
                    <p:embed/>
                  </p:oleObj>
                </mc:Choice>
                <mc:Fallback>
                  <p:oleObj name="Equation" r:id="rId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272" y="5517493"/>
                          <a:ext cx="258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2809984" y="5542893"/>
            <a:ext cx="2873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04" name="Equation" r:id="rId9" imgW="126720" imgH="215640" progId="Equation.DSMT4">
                    <p:embed/>
                  </p:oleObj>
                </mc:Choice>
                <mc:Fallback>
                  <p:oleObj name="Equation" r:id="rId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984" y="5542893"/>
                          <a:ext cx="2873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93891"/>
              </p:ext>
            </p:extLst>
          </p:nvPr>
        </p:nvGraphicFramePr>
        <p:xfrm>
          <a:off x="3775765" y="1493576"/>
          <a:ext cx="2463800" cy="120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5" name="Equation" r:id="rId11" imgW="1676160" imgH="863280" progId="Equation.DSMT4">
                  <p:embed/>
                </p:oleObj>
              </mc:Choice>
              <mc:Fallback>
                <p:oleObj name="Equation" r:id="rId11" imgW="1676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765" y="1493576"/>
                        <a:ext cx="2463800" cy="12034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68640"/>
              </p:ext>
            </p:extLst>
          </p:nvPr>
        </p:nvGraphicFramePr>
        <p:xfrm>
          <a:off x="3723378" y="2881050"/>
          <a:ext cx="2936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6" name="Equation" r:id="rId13" imgW="1676160" imgH="431640" progId="Equation.DSMT4">
                  <p:embed/>
                </p:oleObj>
              </mc:Choice>
              <mc:Fallback>
                <p:oleObj name="Equation" r:id="rId13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378" y="2881050"/>
                        <a:ext cx="2936875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568827"/>
              </p:ext>
            </p:extLst>
          </p:nvPr>
        </p:nvGraphicFramePr>
        <p:xfrm>
          <a:off x="2210490" y="3223950"/>
          <a:ext cx="933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7" name="Equation" r:id="rId15" imgW="533160" imgH="241200" progId="Equation.DSMT4">
                  <p:embed/>
                </p:oleObj>
              </mc:Choice>
              <mc:Fallback>
                <p:oleObj name="Equation" r:id="rId15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490" y="3223950"/>
                        <a:ext cx="933450" cy="3873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4565" y="3970075"/>
            <a:ext cx="518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Case 2: A resistor in parallel with an open circuit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30390" y="4490775"/>
            <a:ext cx="2525757" cy="1270000"/>
            <a:chOff x="579547" y="8044793"/>
            <a:chExt cx="2525757" cy="1270000"/>
          </a:xfrm>
        </p:grpSpPr>
        <p:sp>
          <p:nvSpPr>
            <p:cNvPr id="23" name="Freeform 22"/>
            <p:cNvSpPr/>
            <p:nvPr/>
          </p:nvSpPr>
          <p:spPr bwMode="auto">
            <a:xfrm>
              <a:off x="682734" y="8146393"/>
              <a:ext cx="2019300" cy="11684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1533634" y="8133693"/>
              <a:ext cx="35719" cy="1181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 rot="-5400000">
              <a:off x="1243705" y="8583801"/>
              <a:ext cx="622300" cy="255484"/>
              <a:chOff x="2565400" y="4254500"/>
              <a:chExt cx="901700" cy="319355"/>
            </a:xfrm>
          </p:grpSpPr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5635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579547" y="8159263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08" name="Equation" r:id="rId17" imgW="190440" imgH="571320" progId="Equation.DSMT4">
                    <p:embed/>
                  </p:oleObj>
                </mc:Choice>
                <mc:Fallback>
                  <p:oleObj name="Equation" r:id="rId17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47" y="8159263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879584" y="8044793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09" name="Equation" r:id="rId18" imgW="126720" imgH="215640" progId="Equation.DSMT4">
                    <p:embed/>
                  </p:oleObj>
                </mc:Choice>
                <mc:Fallback>
                  <p:oleObj name="Equation" r:id="rId18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584" y="8044793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670953" y="8679793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4853" y="8311493"/>
              <a:ext cx="71045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sz="1800" dirty="0"/>
            </a:p>
            <a:p>
              <a:r>
                <a:rPr lang="en-US" sz="1800" dirty="0"/>
                <a:t>R</a:t>
              </a:r>
              <a:r>
                <a:rPr lang="en-US" sz="1800" baseline="-25000" dirty="0"/>
                <a:t>2</a:t>
              </a:r>
              <a:r>
                <a:rPr lang="en-US" sz="1800" dirty="0"/>
                <a:t>=∞</a:t>
              </a:r>
            </a:p>
            <a:p>
              <a:endParaRPr lang="en-US" sz="1800" dirty="0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1518553" y="8184493"/>
              <a:ext cx="12700" cy="241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077353" y="8146393"/>
              <a:ext cx="345281" cy="25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1643172" y="8159093"/>
            <a:ext cx="258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10" name="Equation" r:id="rId19" imgW="114120" imgH="215640" progId="Equation.DSMT4">
                    <p:embed/>
                  </p:oleObj>
                </mc:Choice>
                <mc:Fallback>
                  <p:oleObj name="Equation" r:id="rId19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172" y="8159093"/>
                          <a:ext cx="258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2162284" y="8146393"/>
            <a:ext cx="2873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11" name="Equation" r:id="rId20" imgW="126720" imgH="215640" progId="Equation.DSMT4">
                    <p:embed/>
                  </p:oleObj>
                </mc:Choice>
                <mc:Fallback>
                  <p:oleObj name="Equation" r:id="rId20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2284" y="8146393"/>
                          <a:ext cx="2873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30219"/>
              </p:ext>
            </p:extLst>
          </p:nvPr>
        </p:nvGraphicFramePr>
        <p:xfrm>
          <a:off x="3581400" y="4799246"/>
          <a:ext cx="6715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2" name="Equation" r:id="rId21" imgW="457200" imgH="457200" progId="Equation.DSMT4">
                  <p:embed/>
                </p:oleObj>
              </mc:Choice>
              <mc:Fallback>
                <p:oleObj name="Equation" r:id="rId21" imgW="457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99246"/>
                        <a:ext cx="671513" cy="636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66840"/>
              </p:ext>
            </p:extLst>
          </p:nvPr>
        </p:nvGraphicFramePr>
        <p:xfrm>
          <a:off x="4671255" y="4744775"/>
          <a:ext cx="2070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3" name="Equation" r:id="rId23" imgW="1180800" imgH="609480" progId="Equation.DSMT4">
                  <p:embed/>
                </p:oleObj>
              </mc:Choice>
              <mc:Fallback>
                <p:oleObj name="Equation" r:id="rId23" imgW="1180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255" y="4744775"/>
                        <a:ext cx="2070100" cy="977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1150393" y="1855641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802182" y="3220775"/>
            <a:ext cx="787400" cy="482600"/>
            <a:chOff x="508000" y="6578600"/>
            <a:chExt cx="787400" cy="482600"/>
          </a:xfrm>
        </p:grpSpPr>
        <p:sp>
          <p:nvSpPr>
            <p:cNvPr id="40" name="Freeform 39"/>
            <p:cNvSpPr/>
            <p:nvPr/>
          </p:nvSpPr>
          <p:spPr bwMode="auto">
            <a:xfrm>
              <a:off x="800100" y="6578600"/>
              <a:ext cx="495300" cy="482600"/>
            </a:xfrm>
            <a:custGeom>
              <a:avLst/>
              <a:gdLst>
                <a:gd name="connsiteX0" fmla="*/ 38100 w 495300"/>
                <a:gd name="connsiteY0" fmla="*/ 0 h 482600"/>
                <a:gd name="connsiteX1" fmla="*/ 495300 w 495300"/>
                <a:gd name="connsiteY1" fmla="*/ 12700 h 482600"/>
                <a:gd name="connsiteX2" fmla="*/ 482600 w 495300"/>
                <a:gd name="connsiteY2" fmla="*/ 482600 h 482600"/>
                <a:gd name="connsiteX3" fmla="*/ 0 w 495300"/>
                <a:gd name="connsiteY3" fmla="*/ 4699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482600">
                  <a:moveTo>
                    <a:pt x="38100" y="0"/>
                  </a:moveTo>
                  <a:lnTo>
                    <a:pt x="495300" y="12700"/>
                  </a:lnTo>
                  <a:lnTo>
                    <a:pt x="482600" y="482600"/>
                  </a:lnTo>
                  <a:lnTo>
                    <a:pt x="0" y="469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508000" y="6680200"/>
              <a:ext cx="3556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3671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54000"/>
            <a:ext cx="3426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resistance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1290" y="939022"/>
            <a:ext cx="3685076" cy="1647418"/>
            <a:chOff x="330200" y="914400"/>
            <a:chExt cx="3685076" cy="1647418"/>
          </a:xfrm>
        </p:grpSpPr>
        <p:sp>
          <p:nvSpPr>
            <p:cNvPr id="4" name="Rectangle 3"/>
            <p:cNvSpPr/>
            <p:nvPr/>
          </p:nvSpPr>
          <p:spPr bwMode="auto">
            <a:xfrm>
              <a:off x="647700" y="1066800"/>
              <a:ext cx="27813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58800" y="9144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939042" y="927100"/>
              <a:ext cx="699258" cy="298046"/>
              <a:chOff x="2565400" y="4241800"/>
              <a:chExt cx="901700" cy="3175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451100" y="914400"/>
              <a:ext cx="787400" cy="310746"/>
              <a:chOff x="2565400" y="4241800"/>
              <a:chExt cx="901700" cy="317500"/>
            </a:xfrm>
          </p:grpSpPr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810094" y="2283181"/>
              <a:ext cx="686558" cy="278637"/>
              <a:chOff x="2579521" y="4189258"/>
              <a:chExt cx="901700" cy="357811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189258"/>
                <a:ext cx="613155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79521" y="422956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6200000">
              <a:off x="3114877" y="1631949"/>
              <a:ext cx="637973" cy="244273"/>
              <a:chOff x="2565400" y="4241800"/>
              <a:chExt cx="901700" cy="3175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16200000">
              <a:off x="1794077" y="1276349"/>
              <a:ext cx="637973" cy="244273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1866900" y="1714500"/>
              <a:ext cx="533400" cy="7239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 rot="16200000">
              <a:off x="1609929" y="1981198"/>
              <a:ext cx="536372" cy="180773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16200000">
              <a:off x="2130630" y="2006598"/>
              <a:ext cx="536372" cy="180773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89000" y="1206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4800" y="1270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1600" y="1143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5200" y="1638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8900" y="1917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51100" y="1930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2712" y="2001438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>
              <a:stCxn id="5" idx="1"/>
            </p:cNvCxnSpPr>
            <p:nvPr/>
          </p:nvCxnSpPr>
          <p:spPr bwMode="auto">
            <a:xfrm>
              <a:off x="558800" y="17145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30200" y="16891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1409700" y="1803400"/>
            <a:ext cx="1536700" cy="6350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endCxn id="39" idx="1"/>
          </p:cNvCxnSpPr>
          <p:nvPr/>
        </p:nvCxnSpPr>
        <p:spPr bwMode="auto">
          <a:xfrm>
            <a:off x="2908300" y="2171700"/>
            <a:ext cx="1633264" cy="59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541564" y="2031232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  <a:sym typeface="Symbol"/>
              </a:rPr>
              <a:t>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 rot="2053838">
            <a:off x="2362200" y="1003301"/>
            <a:ext cx="1739900" cy="9017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784600" y="1155700"/>
            <a:ext cx="520700" cy="20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305300" y="88900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6</a:t>
            </a:r>
            <a:r>
              <a:rPr lang="en-US" sz="2000" dirty="0">
                <a:solidFill>
                  <a:schemeClr val="accent1"/>
                </a:solidFill>
                <a:sym typeface="Symbol"/>
              </a:rPr>
              <a:t>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559"/>
              </p:ext>
            </p:extLst>
          </p:nvPr>
        </p:nvGraphicFramePr>
        <p:xfrm>
          <a:off x="4560338" y="1470055"/>
          <a:ext cx="199594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4" name="Equation" r:id="rId3" imgW="1422360" imgH="393480" progId="Equation.DSMT4">
                  <p:embed/>
                </p:oleObj>
              </mc:Choice>
              <mc:Fallback>
                <p:oleObj name="Equation" r:id="rId3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338" y="1470055"/>
                        <a:ext cx="199594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366224" y="2752755"/>
            <a:ext cx="3685076" cy="2051110"/>
            <a:chOff x="431800" y="3086100"/>
            <a:chExt cx="3685076" cy="205111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49300" y="3238500"/>
              <a:ext cx="27813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60400" y="30861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>
              <a:off x="1040642" y="3098800"/>
              <a:ext cx="699258" cy="298046"/>
              <a:chOff x="2565400" y="4241800"/>
              <a:chExt cx="901700" cy="317500"/>
            </a:xfrm>
          </p:grpSpPr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903354" y="4486468"/>
              <a:ext cx="686558" cy="247246"/>
              <a:chOff x="2568568" y="4229816"/>
              <a:chExt cx="901700" cy="317500"/>
            </a:xfrm>
          </p:grpSpPr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68568" y="422981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3216477" y="3803649"/>
              <a:ext cx="637973" cy="244273"/>
              <a:chOff x="2565400" y="4241800"/>
              <a:chExt cx="901700" cy="317500"/>
            </a:xfrm>
          </p:grpSpPr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 rot="16200000">
              <a:off x="1875071" y="3436010"/>
              <a:ext cx="647295" cy="252275"/>
              <a:chOff x="2570175" y="4215877"/>
              <a:chExt cx="914876" cy="327901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22092" y="4251678"/>
                <a:ext cx="613157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70175" y="4215877"/>
                <a:ext cx="914876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990600" y="3378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86000" y="3454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06800" y="3810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86000" y="4089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8700" y="4737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56" name="Straight Arrow Connector 55"/>
            <p:cNvCxnSpPr>
              <a:stCxn id="46" idx="1"/>
            </p:cNvCxnSpPr>
            <p:nvPr/>
          </p:nvCxnSpPr>
          <p:spPr bwMode="auto">
            <a:xfrm>
              <a:off x="660400" y="38862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431800" y="38608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2194719" y="3886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16200000">
              <a:off x="1882977" y="4159249"/>
              <a:ext cx="637973" cy="244273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sp>
        <p:nvSpPr>
          <p:cNvPr id="70" name="Rounded Rectangle 69"/>
          <p:cNvSpPr/>
          <p:nvPr/>
        </p:nvSpPr>
        <p:spPr bwMode="auto">
          <a:xfrm>
            <a:off x="1788624" y="2841655"/>
            <a:ext cx="2197100" cy="15621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00546"/>
              </p:ext>
            </p:extLst>
          </p:nvPr>
        </p:nvGraphicFramePr>
        <p:xfrm>
          <a:off x="4195275" y="3024713"/>
          <a:ext cx="1860550" cy="11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5" name="Equation" r:id="rId5" imgW="1104840" imgH="787320" progId="Equation.DSMT4">
                  <p:embed/>
                </p:oleObj>
              </mc:Choice>
              <mc:Fallback>
                <p:oleObj name="Equation" r:id="rId5" imgW="11048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275" y="3024713"/>
                        <a:ext cx="1860550" cy="114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998666" y="4673494"/>
            <a:ext cx="2797936" cy="2051110"/>
            <a:chOff x="774700" y="5549900"/>
            <a:chExt cx="2797936" cy="205111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092200" y="5702300"/>
              <a:ext cx="15494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03300" y="55499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>
              <a:off x="1389364" y="5553272"/>
              <a:ext cx="699258" cy="298046"/>
              <a:chOff x="2572908" y="4231863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705100" y="4238090"/>
                <a:ext cx="613155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72908" y="4231863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6" name="Group 20"/>
            <p:cNvGrpSpPr>
              <a:grpSpLocks/>
            </p:cNvGrpSpPr>
            <p:nvPr/>
          </p:nvGrpSpPr>
          <p:grpSpPr bwMode="auto">
            <a:xfrm>
              <a:off x="1243842" y="6959600"/>
              <a:ext cx="686558" cy="247246"/>
              <a:chOff x="2565400" y="4241800"/>
              <a:chExt cx="901700" cy="317500"/>
            </a:xfrm>
          </p:grpSpPr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7" name="Group 20"/>
            <p:cNvGrpSpPr>
              <a:grpSpLocks/>
            </p:cNvGrpSpPr>
            <p:nvPr/>
          </p:nvGrpSpPr>
          <p:grpSpPr bwMode="auto">
            <a:xfrm rot="16200000">
              <a:off x="2327477" y="6242049"/>
              <a:ext cx="637973" cy="244273"/>
              <a:chOff x="2565400" y="4241800"/>
              <a:chExt cx="901700" cy="317500"/>
            </a:xfrm>
          </p:grpSpPr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333500" y="5842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70200" y="6146800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2.4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71600" y="7200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81" name="Straight Arrow Connector 80"/>
            <p:cNvCxnSpPr>
              <a:stCxn id="74" idx="1"/>
            </p:cNvCxnSpPr>
            <p:nvPr/>
          </p:nvCxnSpPr>
          <p:spPr bwMode="auto">
            <a:xfrm>
              <a:off x="1003300" y="63500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774700" y="63246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051640" y="5178455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=4+2.4+8=14.4</a:t>
            </a:r>
            <a:r>
              <a:rPr lang="el-GR" sz="2000" dirty="0"/>
              <a:t>Ω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2" grpId="0"/>
      <p:bldP spid="70" grpId="0" animBg="1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54000"/>
            <a:ext cx="3426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resistance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2103" y="5077361"/>
            <a:ext cx="1901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=10+2//(1+2)</a:t>
            </a:r>
          </a:p>
          <a:p>
            <a:r>
              <a:rPr lang="en-US" sz="2000" dirty="0"/>
              <a:t>      =10+2//3</a:t>
            </a:r>
          </a:p>
          <a:p>
            <a:r>
              <a:rPr lang="en-US" sz="2000" dirty="0"/>
              <a:t>      =10+1.2</a:t>
            </a:r>
          </a:p>
          <a:p>
            <a:r>
              <a:rPr lang="en-US" sz="2000" dirty="0"/>
              <a:t>      =11.2</a:t>
            </a:r>
            <a:r>
              <a:rPr lang="el-GR" sz="2000" dirty="0"/>
              <a:t>Ω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6814" y="577910"/>
            <a:ext cx="4114800" cy="1917700"/>
            <a:chOff x="558800" y="596900"/>
            <a:chExt cx="4114800" cy="1917700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2057400" y="1073150"/>
              <a:ext cx="1397000" cy="13652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2044700" y="1079500"/>
              <a:ext cx="1422400" cy="134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54400" y="10795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052806" y="1069774"/>
              <a:ext cx="0" cy="13813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647700" y="1066800"/>
              <a:ext cx="3898900" cy="1371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8800" y="9144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939042" y="927100"/>
              <a:ext cx="699258" cy="298046"/>
              <a:chOff x="2565400" y="4241800"/>
              <a:chExt cx="901700" cy="317500"/>
            </a:xfrm>
          </p:grpSpPr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3560455" y="911152"/>
              <a:ext cx="787400" cy="313995"/>
              <a:chOff x="2570502" y="4225510"/>
              <a:chExt cx="901700" cy="320820"/>
            </a:xfrm>
          </p:grpSpPr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2705101" y="422551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2570502" y="422883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16200000">
              <a:off x="4232477" y="1606549"/>
              <a:ext cx="637973" cy="244273"/>
              <a:chOff x="2565400" y="424180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16200000">
              <a:off x="3184729" y="1727198"/>
              <a:ext cx="561772" cy="206173"/>
              <a:chOff x="2565400" y="4241800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16200000">
              <a:off x="1788910" y="1738456"/>
              <a:ext cx="536372" cy="189350"/>
              <a:chOff x="2581964" y="4214036"/>
              <a:chExt cx="901700" cy="332564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581964" y="421403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74700" y="11430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9900" y="1676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9400" y="5969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65108" y="167880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17399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500" y="1397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cxnSp>
          <p:nvCxnSpPr>
            <p:cNvPr id="22" name="Straight Arrow Connector 21"/>
            <p:cNvCxnSpPr>
              <a:stCxn id="10" idx="1"/>
            </p:cNvCxnSpPr>
            <p:nvPr/>
          </p:nvCxnSpPr>
          <p:spPr bwMode="auto">
            <a:xfrm>
              <a:off x="558800" y="17145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0798" y="1783642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2374900" y="914400"/>
              <a:ext cx="787400" cy="310746"/>
              <a:chOff x="2565400" y="4241800"/>
              <a:chExt cx="901700" cy="317500"/>
            </a:xfrm>
          </p:grpSpPr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 rot="13493674">
              <a:off x="2143332" y="1320798"/>
              <a:ext cx="561772" cy="206173"/>
              <a:chOff x="2565400" y="4241800"/>
              <a:chExt cx="901700" cy="3175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 rot="8203200">
              <a:off x="2784061" y="1264345"/>
              <a:ext cx="591147" cy="255090"/>
              <a:chOff x="2570933" y="4271234"/>
              <a:chExt cx="948849" cy="392829"/>
            </a:xfrm>
          </p:grpSpPr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765760" y="4371962"/>
                <a:ext cx="613156" cy="29210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 rot="21544267">
                <a:off x="2570933" y="4271234"/>
                <a:ext cx="948849" cy="317499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7" name="Chord 26"/>
            <p:cNvSpPr/>
            <p:nvPr/>
          </p:nvSpPr>
          <p:spPr bwMode="auto">
            <a:xfrm rot="9374021">
              <a:off x="2695453" y="1624271"/>
              <a:ext cx="234410" cy="246772"/>
            </a:xfrm>
            <a:prstGeom prst="chor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673350" y="1689100"/>
              <a:ext cx="92075" cy="88900"/>
            </a:xfrm>
            <a:custGeom>
              <a:avLst/>
              <a:gdLst>
                <a:gd name="connsiteX0" fmla="*/ 0 w 92075"/>
                <a:gd name="connsiteY0" fmla="*/ 31750 h 88900"/>
                <a:gd name="connsiteX1" fmla="*/ 63500 w 92075"/>
                <a:gd name="connsiteY1" fmla="*/ 0 h 88900"/>
                <a:gd name="connsiteX2" fmla="*/ 92075 w 92075"/>
                <a:gd name="connsiteY2" fmla="*/ 44450 h 88900"/>
                <a:gd name="connsiteX3" fmla="*/ 82550 w 92075"/>
                <a:gd name="connsiteY3" fmla="*/ 63500 h 88900"/>
                <a:gd name="connsiteX4" fmla="*/ 50800 w 92075"/>
                <a:gd name="connsiteY4" fmla="*/ 88900 h 88900"/>
                <a:gd name="connsiteX5" fmla="*/ 0 w 92075"/>
                <a:gd name="connsiteY5" fmla="*/ 317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75" h="88900">
                  <a:moveTo>
                    <a:pt x="0" y="31750"/>
                  </a:moveTo>
                  <a:lnTo>
                    <a:pt x="63500" y="0"/>
                  </a:lnTo>
                  <a:lnTo>
                    <a:pt x="92075" y="44450"/>
                  </a:lnTo>
                  <a:lnTo>
                    <a:pt x="82550" y="63500"/>
                  </a:lnTo>
                  <a:lnTo>
                    <a:pt x="50800" y="8890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692400" y="1695450"/>
              <a:ext cx="200025" cy="206375"/>
            </a:xfrm>
            <a:custGeom>
              <a:avLst/>
              <a:gdLst>
                <a:gd name="connsiteX0" fmla="*/ 149225 w 200025"/>
                <a:gd name="connsiteY0" fmla="*/ 206375 h 206375"/>
                <a:gd name="connsiteX1" fmla="*/ 200025 w 200025"/>
                <a:gd name="connsiteY1" fmla="*/ 123825 h 206375"/>
                <a:gd name="connsiteX2" fmla="*/ 142875 w 200025"/>
                <a:gd name="connsiteY2" fmla="*/ 0 h 206375"/>
                <a:gd name="connsiteX3" fmla="*/ 0 w 200025"/>
                <a:gd name="connsiteY3" fmla="*/ 139700 h 206375"/>
                <a:gd name="connsiteX4" fmla="*/ 149225 w 200025"/>
                <a:gd name="connsiteY4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06375">
                  <a:moveTo>
                    <a:pt x="149225" y="206375"/>
                  </a:moveTo>
                  <a:lnTo>
                    <a:pt x="200025" y="123825"/>
                  </a:lnTo>
                  <a:lnTo>
                    <a:pt x="142875" y="0"/>
                  </a:lnTo>
                  <a:lnTo>
                    <a:pt x="0" y="139700"/>
                  </a:lnTo>
                  <a:lnTo>
                    <a:pt x="149225" y="20637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22500" y="14859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5400" y="609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02738" y="584260"/>
            <a:ext cx="4402306" cy="1892300"/>
            <a:chOff x="647700" y="2806700"/>
            <a:chExt cx="4402306" cy="1892300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3543300" y="32639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159000" y="32639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736600" y="3251200"/>
              <a:ext cx="3898900" cy="1371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47700" y="30988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>
              <a:off x="1027942" y="3111500"/>
              <a:ext cx="699258" cy="298046"/>
              <a:chOff x="2565400" y="4241800"/>
              <a:chExt cx="901700" cy="317500"/>
            </a:xfrm>
          </p:grpSpPr>
          <p:sp>
            <p:nvSpPr>
              <p:cNvPr id="8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3628846" y="3105928"/>
              <a:ext cx="787400" cy="310746"/>
              <a:chOff x="2547016" y="4236107"/>
              <a:chExt cx="901700" cy="317500"/>
            </a:xfrm>
          </p:grpSpPr>
          <p:sp>
            <p:nvSpPr>
              <p:cNvPr id="8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47016" y="4236107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5" name="Group 20"/>
            <p:cNvGrpSpPr>
              <a:grpSpLocks/>
            </p:cNvGrpSpPr>
            <p:nvPr/>
          </p:nvGrpSpPr>
          <p:grpSpPr bwMode="auto">
            <a:xfrm rot="16200000">
              <a:off x="4321377" y="3790949"/>
              <a:ext cx="637973" cy="244273"/>
              <a:chOff x="2565400" y="4241800"/>
              <a:chExt cx="901700" cy="317500"/>
            </a:xfrm>
          </p:grpSpPr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 rot="16200000">
              <a:off x="3273629" y="3911598"/>
              <a:ext cx="561772" cy="206173"/>
              <a:chOff x="2565400" y="4241800"/>
              <a:chExt cx="901700" cy="317500"/>
            </a:xfrm>
          </p:grpSpPr>
          <p:sp>
            <p:nvSpPr>
              <p:cNvPr id="8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7" name="Group 20"/>
            <p:cNvGrpSpPr>
              <a:grpSpLocks/>
            </p:cNvGrpSpPr>
            <p:nvPr/>
          </p:nvGrpSpPr>
          <p:grpSpPr bwMode="auto">
            <a:xfrm rot="16200000">
              <a:off x="1889328" y="3936998"/>
              <a:ext cx="536372" cy="180773"/>
              <a:chOff x="2565400" y="4241800"/>
              <a:chExt cx="901700" cy="317500"/>
            </a:xfrm>
          </p:grpSpPr>
          <p:sp>
            <p:nvSpPr>
              <p:cNvPr id="8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863600" y="33274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28800" y="3860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65600" y="28067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37100" y="375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95700" y="3886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48000" y="41402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cxnSp>
          <p:nvCxnSpPr>
            <p:cNvPr id="64" name="Straight Arrow Connector 63"/>
            <p:cNvCxnSpPr>
              <a:stCxn id="52" idx="1"/>
            </p:cNvCxnSpPr>
            <p:nvPr/>
          </p:nvCxnSpPr>
          <p:spPr bwMode="auto">
            <a:xfrm>
              <a:off x="647700" y="38989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69698" y="3950064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2463800" y="3098800"/>
              <a:ext cx="787400" cy="310746"/>
              <a:chOff x="2565400" y="4241800"/>
              <a:chExt cx="901700" cy="317500"/>
            </a:xfrm>
          </p:grpSpPr>
          <p:sp>
            <p:nvSpPr>
              <p:cNvPr id="7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7" name="Freeform 66"/>
            <p:cNvSpPr/>
            <p:nvPr/>
          </p:nvSpPr>
          <p:spPr bwMode="auto">
            <a:xfrm>
              <a:off x="2762250" y="3873500"/>
              <a:ext cx="92075" cy="88900"/>
            </a:xfrm>
            <a:custGeom>
              <a:avLst/>
              <a:gdLst>
                <a:gd name="connsiteX0" fmla="*/ 0 w 92075"/>
                <a:gd name="connsiteY0" fmla="*/ 31750 h 88900"/>
                <a:gd name="connsiteX1" fmla="*/ 63500 w 92075"/>
                <a:gd name="connsiteY1" fmla="*/ 0 h 88900"/>
                <a:gd name="connsiteX2" fmla="*/ 92075 w 92075"/>
                <a:gd name="connsiteY2" fmla="*/ 44450 h 88900"/>
                <a:gd name="connsiteX3" fmla="*/ 82550 w 92075"/>
                <a:gd name="connsiteY3" fmla="*/ 63500 h 88900"/>
                <a:gd name="connsiteX4" fmla="*/ 50800 w 92075"/>
                <a:gd name="connsiteY4" fmla="*/ 88900 h 88900"/>
                <a:gd name="connsiteX5" fmla="*/ 0 w 92075"/>
                <a:gd name="connsiteY5" fmla="*/ 317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75" h="88900">
                  <a:moveTo>
                    <a:pt x="0" y="31750"/>
                  </a:moveTo>
                  <a:lnTo>
                    <a:pt x="63500" y="0"/>
                  </a:lnTo>
                  <a:lnTo>
                    <a:pt x="92075" y="44450"/>
                  </a:lnTo>
                  <a:lnTo>
                    <a:pt x="82550" y="63500"/>
                  </a:lnTo>
                  <a:lnTo>
                    <a:pt x="50800" y="8890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5400" y="35941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2184400" y="3302000"/>
              <a:ext cx="673100" cy="1320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oup 20"/>
            <p:cNvGrpSpPr>
              <a:grpSpLocks/>
            </p:cNvGrpSpPr>
            <p:nvPr/>
          </p:nvGrpSpPr>
          <p:grpSpPr bwMode="auto">
            <a:xfrm rot="14380227">
              <a:off x="2219532" y="3797298"/>
              <a:ext cx="561772" cy="206173"/>
              <a:chOff x="2565400" y="4241800"/>
              <a:chExt cx="901700" cy="317500"/>
            </a:xfrm>
          </p:grpSpPr>
          <p:sp>
            <p:nvSpPr>
              <p:cNvPr id="76" name="Rectangle 19"/>
              <p:cNvSpPr>
                <a:spLocks noChangeArrowheads="1"/>
              </p:cNvSpPr>
              <p:nvPr/>
            </p:nvSpPr>
            <p:spPr bwMode="auto">
              <a:xfrm rot="21327610">
                <a:off x="2705101" y="4254501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 rot="172977"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 bwMode="auto">
            <a:xfrm flipV="1">
              <a:off x="2870200" y="3276600"/>
              <a:ext cx="673100" cy="1320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" name="Group 20"/>
            <p:cNvGrpSpPr>
              <a:grpSpLocks/>
            </p:cNvGrpSpPr>
            <p:nvPr/>
          </p:nvGrpSpPr>
          <p:grpSpPr bwMode="auto">
            <a:xfrm rot="7001037">
              <a:off x="2829131" y="4025901"/>
              <a:ext cx="561772" cy="206173"/>
              <a:chOff x="2565400" y="4241800"/>
              <a:chExt cx="901700" cy="317500"/>
            </a:xfrm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009900" y="28067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sp>
        <p:nvSpPr>
          <p:cNvPr id="90" name="Oval 89"/>
          <p:cNvSpPr/>
          <p:nvPr/>
        </p:nvSpPr>
        <p:spPr bwMode="auto">
          <a:xfrm>
            <a:off x="6810784" y="1505070"/>
            <a:ext cx="1066800" cy="6223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641746" y="1472092"/>
            <a:ext cx="1066800" cy="6223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 rot="2053838">
            <a:off x="7447105" y="778105"/>
            <a:ext cx="1739900" cy="9017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56050" y="2971800"/>
            <a:ext cx="4630906" cy="1600200"/>
            <a:chOff x="381000" y="5067300"/>
            <a:chExt cx="4630906" cy="160020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3505200" y="52324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120900" y="52324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/>
            <p:cNvSpPr/>
            <p:nvPr/>
          </p:nvSpPr>
          <p:spPr bwMode="auto">
            <a:xfrm>
              <a:off x="698500" y="5219700"/>
              <a:ext cx="3898900" cy="1371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9600" y="50673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989842" y="5080000"/>
              <a:ext cx="699258" cy="298046"/>
              <a:chOff x="2565400" y="4241800"/>
              <a:chExt cx="901700" cy="317500"/>
            </a:xfrm>
          </p:grpSpPr>
          <p:sp>
            <p:nvSpPr>
              <p:cNvPr id="11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9" name="Group 20"/>
            <p:cNvGrpSpPr>
              <a:grpSpLocks/>
            </p:cNvGrpSpPr>
            <p:nvPr/>
          </p:nvGrpSpPr>
          <p:grpSpPr bwMode="auto">
            <a:xfrm rot="16200000">
              <a:off x="4283277" y="5759449"/>
              <a:ext cx="637973" cy="244273"/>
              <a:chOff x="2565400" y="4241800"/>
              <a:chExt cx="901700" cy="317500"/>
            </a:xfrm>
          </p:grpSpPr>
          <p:sp>
            <p:nvSpPr>
              <p:cNvPr id="11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0" name="Group 20"/>
            <p:cNvGrpSpPr>
              <a:grpSpLocks/>
            </p:cNvGrpSpPr>
            <p:nvPr/>
          </p:nvGrpSpPr>
          <p:grpSpPr bwMode="auto">
            <a:xfrm rot="16200000">
              <a:off x="3235529" y="5880098"/>
              <a:ext cx="561772" cy="206173"/>
              <a:chOff x="2565400" y="4241800"/>
              <a:chExt cx="901700" cy="317500"/>
            </a:xfrm>
          </p:grpSpPr>
          <p:sp>
            <p:nvSpPr>
              <p:cNvPr id="11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1" name="Group 20"/>
            <p:cNvGrpSpPr>
              <a:grpSpLocks/>
            </p:cNvGrpSpPr>
            <p:nvPr/>
          </p:nvGrpSpPr>
          <p:grpSpPr bwMode="auto">
            <a:xfrm rot="16200000">
              <a:off x="1851228" y="5905498"/>
              <a:ext cx="536372" cy="180773"/>
              <a:chOff x="2565400" y="4241800"/>
              <a:chExt cx="901700" cy="317500"/>
            </a:xfrm>
          </p:grpSpPr>
          <p:sp>
            <p:nvSpPr>
              <p:cNvPr id="11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825500" y="5295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90700" y="58293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699000" y="57277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56000" y="5892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cxnSp>
          <p:nvCxnSpPr>
            <p:cNvPr id="106" name="Straight Arrow Connector 105"/>
            <p:cNvCxnSpPr>
              <a:stCxn id="97" idx="1"/>
            </p:cNvCxnSpPr>
            <p:nvPr/>
          </p:nvCxnSpPr>
          <p:spPr bwMode="auto">
            <a:xfrm>
              <a:off x="609600" y="58674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381000" y="58420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p:grpSp>
          <p:nvGrpSpPr>
            <p:cNvPr id="108" name="Group 20"/>
            <p:cNvGrpSpPr>
              <a:grpSpLocks/>
            </p:cNvGrpSpPr>
            <p:nvPr/>
          </p:nvGrpSpPr>
          <p:grpSpPr bwMode="auto">
            <a:xfrm>
              <a:off x="2425700" y="5067300"/>
              <a:ext cx="787400" cy="310746"/>
              <a:chOff x="2565400" y="4241800"/>
              <a:chExt cx="901700" cy="317500"/>
            </a:xfrm>
          </p:grpSpPr>
          <p:sp>
            <p:nvSpPr>
              <p:cNvPr id="1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9" name="Freeform 108"/>
            <p:cNvSpPr/>
            <p:nvPr/>
          </p:nvSpPr>
          <p:spPr bwMode="auto">
            <a:xfrm>
              <a:off x="2724150" y="5842000"/>
              <a:ext cx="92075" cy="88900"/>
            </a:xfrm>
            <a:custGeom>
              <a:avLst/>
              <a:gdLst>
                <a:gd name="connsiteX0" fmla="*/ 0 w 92075"/>
                <a:gd name="connsiteY0" fmla="*/ 31750 h 88900"/>
                <a:gd name="connsiteX1" fmla="*/ 63500 w 92075"/>
                <a:gd name="connsiteY1" fmla="*/ 0 h 88900"/>
                <a:gd name="connsiteX2" fmla="*/ 92075 w 92075"/>
                <a:gd name="connsiteY2" fmla="*/ 44450 h 88900"/>
                <a:gd name="connsiteX3" fmla="*/ 82550 w 92075"/>
                <a:gd name="connsiteY3" fmla="*/ 63500 h 88900"/>
                <a:gd name="connsiteX4" fmla="*/ 50800 w 92075"/>
                <a:gd name="connsiteY4" fmla="*/ 88900 h 88900"/>
                <a:gd name="connsiteX5" fmla="*/ 0 w 92075"/>
                <a:gd name="connsiteY5" fmla="*/ 317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75" h="88900">
                  <a:moveTo>
                    <a:pt x="0" y="31750"/>
                  </a:moveTo>
                  <a:lnTo>
                    <a:pt x="63500" y="0"/>
                  </a:lnTo>
                  <a:lnTo>
                    <a:pt x="92075" y="44450"/>
                  </a:lnTo>
                  <a:lnTo>
                    <a:pt x="82550" y="63500"/>
                  </a:lnTo>
                  <a:lnTo>
                    <a:pt x="50800" y="8890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651592" y="26261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21" name="Oval 120"/>
          <p:cNvSpPr/>
          <p:nvPr/>
        </p:nvSpPr>
        <p:spPr bwMode="auto">
          <a:xfrm>
            <a:off x="2900055" y="3429000"/>
            <a:ext cx="1778000" cy="7620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85981" y="4876800"/>
            <a:ext cx="3564106" cy="1600200"/>
            <a:chOff x="558800" y="7010400"/>
            <a:chExt cx="3564106" cy="1600200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2298700" y="71755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Rectangle 123"/>
            <p:cNvSpPr/>
            <p:nvPr/>
          </p:nvSpPr>
          <p:spPr bwMode="auto">
            <a:xfrm>
              <a:off x="876300" y="7162800"/>
              <a:ext cx="2819400" cy="1371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87400" y="7010400"/>
              <a:ext cx="152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6" name="Group 20"/>
            <p:cNvGrpSpPr>
              <a:grpSpLocks/>
            </p:cNvGrpSpPr>
            <p:nvPr/>
          </p:nvGrpSpPr>
          <p:grpSpPr bwMode="auto">
            <a:xfrm>
              <a:off x="1167642" y="7023100"/>
              <a:ext cx="699258" cy="298046"/>
              <a:chOff x="2565400" y="4241800"/>
              <a:chExt cx="901700" cy="317500"/>
            </a:xfrm>
          </p:grpSpPr>
          <p:sp>
            <p:nvSpPr>
              <p:cNvPr id="1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7" name="Group 20"/>
            <p:cNvGrpSpPr>
              <a:grpSpLocks/>
            </p:cNvGrpSpPr>
            <p:nvPr/>
          </p:nvGrpSpPr>
          <p:grpSpPr bwMode="auto">
            <a:xfrm rot="16200000">
              <a:off x="3413329" y="7823198"/>
              <a:ext cx="561772" cy="206173"/>
              <a:chOff x="2565400" y="4241800"/>
              <a:chExt cx="901700" cy="317500"/>
            </a:xfrm>
          </p:grpSpPr>
          <p:sp>
            <p:nvSpPr>
              <p:cNvPr id="14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28" name="Group 20"/>
            <p:cNvGrpSpPr>
              <a:grpSpLocks/>
            </p:cNvGrpSpPr>
            <p:nvPr/>
          </p:nvGrpSpPr>
          <p:grpSpPr bwMode="auto">
            <a:xfrm rot="16200000">
              <a:off x="2029028" y="7848598"/>
              <a:ext cx="536372" cy="180773"/>
              <a:chOff x="2565400" y="4241800"/>
              <a:chExt cx="901700" cy="317500"/>
            </a:xfrm>
          </p:grpSpPr>
          <p:sp>
            <p:nvSpPr>
              <p:cNvPr id="13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1003300" y="72390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68500" y="7772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10000" y="77343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cxnSp>
          <p:nvCxnSpPr>
            <p:cNvPr id="132" name="Straight Arrow Connector 131"/>
            <p:cNvCxnSpPr>
              <a:stCxn id="125" idx="1"/>
            </p:cNvCxnSpPr>
            <p:nvPr/>
          </p:nvCxnSpPr>
          <p:spPr bwMode="auto">
            <a:xfrm>
              <a:off x="787400" y="7810500"/>
              <a:ext cx="6731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58800" y="77851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p:grpSp>
          <p:nvGrpSpPr>
            <p:cNvPr id="134" name="Group 20"/>
            <p:cNvGrpSpPr>
              <a:grpSpLocks/>
            </p:cNvGrpSpPr>
            <p:nvPr/>
          </p:nvGrpSpPr>
          <p:grpSpPr bwMode="auto">
            <a:xfrm>
              <a:off x="2603500" y="7010400"/>
              <a:ext cx="787400" cy="310746"/>
              <a:chOff x="2565400" y="4241800"/>
              <a:chExt cx="901700" cy="317500"/>
            </a:xfrm>
          </p:grpSpPr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 bwMode="auto">
            <a:xfrm>
              <a:off x="2901950" y="7785100"/>
              <a:ext cx="92075" cy="88900"/>
            </a:xfrm>
            <a:custGeom>
              <a:avLst/>
              <a:gdLst>
                <a:gd name="connsiteX0" fmla="*/ 0 w 92075"/>
                <a:gd name="connsiteY0" fmla="*/ 31750 h 88900"/>
                <a:gd name="connsiteX1" fmla="*/ 63500 w 92075"/>
                <a:gd name="connsiteY1" fmla="*/ 0 h 88900"/>
                <a:gd name="connsiteX2" fmla="*/ 92075 w 92075"/>
                <a:gd name="connsiteY2" fmla="*/ 44450 h 88900"/>
                <a:gd name="connsiteX3" fmla="*/ 82550 w 92075"/>
                <a:gd name="connsiteY3" fmla="*/ 63500 h 88900"/>
                <a:gd name="connsiteX4" fmla="*/ 50800 w 92075"/>
                <a:gd name="connsiteY4" fmla="*/ 88900 h 88900"/>
                <a:gd name="connsiteX5" fmla="*/ 0 w 92075"/>
                <a:gd name="connsiteY5" fmla="*/ 317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75" h="88900">
                  <a:moveTo>
                    <a:pt x="0" y="31750"/>
                  </a:moveTo>
                  <a:lnTo>
                    <a:pt x="63500" y="0"/>
                  </a:lnTo>
                  <a:lnTo>
                    <a:pt x="92075" y="44450"/>
                  </a:lnTo>
                  <a:lnTo>
                    <a:pt x="82550" y="63500"/>
                  </a:lnTo>
                  <a:lnTo>
                    <a:pt x="50800" y="8890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82900" y="7315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24855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90" grpId="0" animBg="1"/>
      <p:bldP spid="91" grpId="0" animBg="1"/>
      <p:bldP spid="92" grpId="0" animBg="1"/>
      <p:bldP spid="92" grpId="1" animBg="1"/>
      <p:bldP spid="120" grpId="0"/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曲线 366"/>
          <p:cNvSpPr>
            <a:spLocks/>
          </p:cNvSpPr>
          <p:nvPr/>
        </p:nvSpPr>
        <p:spPr bwMode="auto">
          <a:xfrm>
            <a:off x="3446545" y="1244815"/>
            <a:ext cx="2580054" cy="2547840"/>
          </a:xfrm>
          <a:custGeom>
            <a:avLst/>
            <a:gdLst>
              <a:gd name="T0" fmla="*/ 5089 w 21600"/>
              <a:gd name="T1" fmla="*/ 1119 h 21600"/>
              <a:gd name="T2" fmla="*/ 598 w 21600"/>
              <a:gd name="T3" fmla="*/ 5938 h 21600"/>
              <a:gd name="T4" fmla="*/ 1389 w 21600"/>
              <a:gd name="T5" fmla="*/ 15364 h 21600"/>
              <a:gd name="T6" fmla="*/ 8781 w 21600"/>
              <a:gd name="T7" fmla="*/ 21185 h 21600"/>
              <a:gd name="T8" fmla="*/ 19604 w 21600"/>
              <a:gd name="T9" fmla="*/ 17773 h 21600"/>
              <a:gd name="T10" fmla="*/ 20663 w 21600"/>
              <a:gd name="T11" fmla="*/ 5733 h 21600"/>
              <a:gd name="T12" fmla="*/ 17240 w 21600"/>
              <a:gd name="T13" fmla="*/ 927 h 21600"/>
              <a:gd name="T14" fmla="*/ 5104 w 21600"/>
              <a:gd name="T15" fmla="*/ 7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5089" y="1119"/>
                </a:moveTo>
                <a:cubicBezTo>
                  <a:pt x="4344" y="1924"/>
                  <a:pt x="1212" y="3564"/>
                  <a:pt x="598" y="5938"/>
                </a:cubicBezTo>
                <a:cubicBezTo>
                  <a:pt x="0" y="8312"/>
                  <a:pt x="23" y="12821"/>
                  <a:pt x="1389" y="15364"/>
                </a:cubicBezTo>
                <a:cubicBezTo>
                  <a:pt x="2755" y="17907"/>
                  <a:pt x="5749" y="20783"/>
                  <a:pt x="8781" y="21185"/>
                </a:cubicBezTo>
                <a:cubicBezTo>
                  <a:pt x="11813" y="21600"/>
                  <a:pt x="17623" y="20345"/>
                  <a:pt x="19604" y="17773"/>
                </a:cubicBezTo>
                <a:cubicBezTo>
                  <a:pt x="21600" y="15201"/>
                  <a:pt x="21193" y="8673"/>
                  <a:pt x="20663" y="5733"/>
                </a:cubicBezTo>
                <a:cubicBezTo>
                  <a:pt x="20133" y="2794"/>
                  <a:pt x="17946" y="1860"/>
                  <a:pt x="17240" y="927"/>
                </a:cubicBezTo>
                <a:cubicBezTo>
                  <a:pt x="16533" y="0"/>
                  <a:pt x="5020" y="1458"/>
                  <a:pt x="5104" y="729"/>
                </a:cubicBezTo>
              </a:path>
            </a:pathLst>
          </a:custGeom>
          <a:noFill/>
          <a:ln w="9525" cmpd="sng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曲线 368"/>
          <p:cNvSpPr>
            <a:spLocks/>
          </p:cNvSpPr>
          <p:nvPr/>
        </p:nvSpPr>
        <p:spPr bwMode="auto">
          <a:xfrm>
            <a:off x="1612747" y="1646248"/>
            <a:ext cx="1689100" cy="2068442"/>
          </a:xfrm>
          <a:custGeom>
            <a:avLst/>
            <a:gdLst>
              <a:gd name="T0" fmla="*/ 12756 w 21600"/>
              <a:gd name="T1" fmla="*/ 1328 h 21600"/>
              <a:gd name="T2" fmla="*/ 7730 w 21600"/>
              <a:gd name="T3" fmla="*/ 1328 h 21600"/>
              <a:gd name="T4" fmla="*/ 462 w 21600"/>
              <a:gd name="T5" fmla="*/ 9307 h 21600"/>
              <a:gd name="T6" fmla="*/ 4937 w 21600"/>
              <a:gd name="T7" fmla="*/ 19215 h 21600"/>
              <a:gd name="T8" fmla="*/ 17223 w 21600"/>
              <a:gd name="T9" fmla="*/ 19767 h 21600"/>
              <a:gd name="T10" fmla="*/ 20852 w 21600"/>
              <a:gd name="T11" fmla="*/ 8211 h 21600"/>
              <a:gd name="T12" fmla="*/ 12756 w 21600"/>
              <a:gd name="T13" fmla="*/ 13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12756" y="1328"/>
                </a:moveTo>
                <a:cubicBezTo>
                  <a:pt x="10572" y="184"/>
                  <a:pt x="9776" y="0"/>
                  <a:pt x="7730" y="1328"/>
                </a:cubicBezTo>
                <a:cubicBezTo>
                  <a:pt x="5684" y="2656"/>
                  <a:pt x="925" y="6330"/>
                  <a:pt x="462" y="9307"/>
                </a:cubicBezTo>
                <a:cubicBezTo>
                  <a:pt x="0" y="12284"/>
                  <a:pt x="2143" y="17470"/>
                  <a:pt x="4937" y="19215"/>
                </a:cubicBezTo>
                <a:cubicBezTo>
                  <a:pt x="7730" y="20959"/>
                  <a:pt x="14567" y="21600"/>
                  <a:pt x="17223" y="19767"/>
                </a:cubicBezTo>
                <a:cubicBezTo>
                  <a:pt x="19878" y="17934"/>
                  <a:pt x="21600" y="11284"/>
                  <a:pt x="20852" y="8211"/>
                </a:cubicBezTo>
                <a:cubicBezTo>
                  <a:pt x="20105" y="5137"/>
                  <a:pt x="14941" y="2472"/>
                  <a:pt x="12756" y="1328"/>
                </a:cubicBezTo>
                <a:close/>
              </a:path>
            </a:pathLst>
          </a:custGeom>
          <a:noFill/>
          <a:ln w="9525" cmpd="sng">
            <a:solidFill>
              <a:srgbClr val="412DFD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91729" y="579399"/>
            <a:ext cx="5833321" cy="2911576"/>
            <a:chOff x="291729" y="579399"/>
            <a:chExt cx="5833321" cy="2886088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99150" y="2419112"/>
              <a:ext cx="6251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30Ω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819511" y="2826846"/>
              <a:ext cx="6681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18Ω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366089" y="1829856"/>
              <a:ext cx="5316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8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096991" y="2851708"/>
              <a:ext cx="5055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9Ω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481413" y="1954512"/>
              <a:ext cx="6358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1</a:t>
              </a:r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4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4654423" y="1799079"/>
              <a:ext cx="7246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</a:rPr>
                <a:t>5</a:t>
              </a:r>
              <a:r>
                <a:rPr lang="en-US" altLang="zh-CN" dirty="0">
                  <a:latin typeface="Times New Roman" pitchFamily="18" charset="0"/>
                </a:rPr>
                <a:t>0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027107" y="2543670"/>
              <a:ext cx="720130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81091" y="1635919"/>
              <a:ext cx="663977" cy="198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489953" y="1635919"/>
              <a:ext cx="1176187" cy="198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027107" y="3449436"/>
              <a:ext cx="720130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5337754" y="1634925"/>
              <a:ext cx="0" cy="612112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26599" y="2256388"/>
              <a:ext cx="7861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4</a:t>
              </a:r>
              <a:r>
                <a:rPr lang="zh-CN" altLang="en-US" dirty="0">
                  <a:latin typeface="Times New Roman" pitchFamily="18" charset="0"/>
                </a:rPr>
                <a:t>0V</a:t>
              </a: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379119" y="2542161"/>
              <a:ext cx="7459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20Ω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128353" y="1229606"/>
              <a:ext cx="7641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9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 rot="16200000">
              <a:off x="1978112" y="1955222"/>
              <a:ext cx="910727" cy="231446"/>
              <a:chOff x="0" y="0"/>
              <a:chExt cx="901700" cy="317500"/>
            </a:xfrm>
          </p:grpSpPr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 rot="16200000">
              <a:off x="3658091" y="2280621"/>
              <a:ext cx="910727" cy="231446"/>
              <a:chOff x="0" y="0"/>
              <a:chExt cx="901700" cy="317500"/>
            </a:xfrm>
          </p:grpSpPr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 rot="16200000">
              <a:off x="2309946" y="2867934"/>
              <a:ext cx="910727" cy="231446"/>
              <a:chOff x="253" y="217"/>
              <a:chExt cx="901945" cy="317264"/>
            </a:xfrm>
          </p:grpSpPr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253" y="217"/>
                <a:ext cx="901945" cy="317264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 rot="16200000">
              <a:off x="1573018" y="2863089"/>
              <a:ext cx="911719" cy="232204"/>
              <a:chOff x="0" y="0"/>
              <a:chExt cx="901700" cy="317500"/>
            </a:xfrm>
          </p:grpSpPr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40"/>
            <p:cNvGrpSpPr>
              <a:grpSpLocks/>
            </p:cNvGrpSpPr>
            <p:nvPr/>
          </p:nvGrpSpPr>
          <p:grpSpPr bwMode="auto">
            <a:xfrm rot="16200000">
              <a:off x="4886363" y="2296497"/>
              <a:ext cx="911719" cy="231443"/>
              <a:chOff x="0" y="0"/>
              <a:chExt cx="901700" cy="317500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2803954" y="1503973"/>
              <a:ext cx="706470" cy="299607"/>
              <a:chOff x="0" y="0"/>
              <a:chExt cx="901700" cy="317500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1242562" y="1499012"/>
              <a:ext cx="706470" cy="299607"/>
              <a:chOff x="0" y="0"/>
              <a:chExt cx="901700" cy="317500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4627119" y="1496037"/>
              <a:ext cx="706470" cy="298616"/>
              <a:chOff x="0" y="0"/>
              <a:chExt cx="901700" cy="317500"/>
            </a:xfrm>
          </p:grpSpPr>
          <p:sp>
            <p:nvSpPr>
              <p:cNvPr id="36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47119" y="2530390"/>
              <a:ext cx="4690635" cy="935097"/>
            </a:xfrm>
            <a:custGeom>
              <a:avLst/>
              <a:gdLst>
                <a:gd name="connsiteX0" fmla="*/ 0 w 3894667"/>
                <a:gd name="connsiteY0" fmla="*/ 0 h 598311"/>
                <a:gd name="connsiteX1" fmla="*/ 0 w 3894667"/>
                <a:gd name="connsiteY1" fmla="*/ 598311 h 598311"/>
                <a:gd name="connsiteX2" fmla="*/ 3894667 w 3894667"/>
                <a:gd name="connsiteY2" fmla="*/ 598311 h 598311"/>
                <a:gd name="connsiteX3" fmla="*/ 3883378 w 3894667"/>
                <a:gd name="connsiteY3" fmla="*/ 225777 h 5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4667" h="598311">
                  <a:moveTo>
                    <a:pt x="0" y="0"/>
                  </a:moveTo>
                  <a:lnTo>
                    <a:pt x="0" y="598311"/>
                  </a:lnTo>
                  <a:lnTo>
                    <a:pt x="3894667" y="598311"/>
                  </a:lnTo>
                  <a:lnTo>
                    <a:pt x="3883378" y="225777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49" idx="0"/>
            </p:cNvCxnSpPr>
            <p:nvPr/>
          </p:nvCxnSpPr>
          <p:spPr>
            <a:xfrm>
              <a:off x="4111093" y="2851708"/>
              <a:ext cx="4050" cy="613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6"/>
                <p:cNvSpPr>
                  <a:spLocks noChangeArrowheads="1"/>
                </p:cNvSpPr>
                <p:nvPr/>
              </p:nvSpPr>
              <p:spPr bwMode="auto">
                <a:xfrm>
                  <a:off x="437695" y="2172919"/>
                  <a:ext cx="438603" cy="564492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zh-CN" sz="2000" b="0" i="1" dirty="0"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zh-CN" altLang="en-US" sz="2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7695" y="2172919"/>
                  <a:ext cx="438603" cy="5644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Freeform 67"/>
            <p:cNvSpPr/>
            <p:nvPr/>
          </p:nvSpPr>
          <p:spPr>
            <a:xfrm>
              <a:off x="644566" y="1653776"/>
              <a:ext cx="688622" cy="507844"/>
            </a:xfrm>
            <a:custGeom>
              <a:avLst/>
              <a:gdLst>
                <a:gd name="connsiteX0" fmla="*/ 0 w 688622"/>
                <a:gd name="connsiteY0" fmla="*/ 485422 h 485422"/>
                <a:gd name="connsiteX1" fmla="*/ 0 w 688622"/>
                <a:gd name="connsiteY1" fmla="*/ 0 h 485422"/>
                <a:gd name="connsiteX2" fmla="*/ 688622 w 688622"/>
                <a:gd name="connsiteY2" fmla="*/ 0 h 4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8622" h="485422">
                  <a:moveTo>
                    <a:pt x="0" y="485422"/>
                  </a:moveTo>
                  <a:lnTo>
                    <a:pt x="0" y="0"/>
                  </a:lnTo>
                  <a:lnTo>
                    <a:pt x="68862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49" idx="11"/>
            </p:cNvCxnSpPr>
            <p:nvPr/>
          </p:nvCxnSpPr>
          <p:spPr>
            <a:xfrm flipV="1">
              <a:off x="4106370" y="1653777"/>
              <a:ext cx="4723" cy="287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9" idx="11"/>
              <a:endCxn id="9" idx="0"/>
            </p:cNvCxnSpPr>
            <p:nvPr/>
          </p:nvCxnSpPr>
          <p:spPr>
            <a:xfrm flipV="1">
              <a:off x="1949032" y="1635919"/>
              <a:ext cx="232059" cy="3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04927" y="1527707"/>
              <a:ext cx="509411" cy="79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03022" y="1135572"/>
                  <a:ext cx="4310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22" y="1135572"/>
                  <a:ext cx="43101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291729" y="579399"/>
                  <a:ext cx="24546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Example:  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29" y="579399"/>
                  <a:ext cx="245464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30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80"/>
          <p:cNvSpPr txBox="1"/>
          <p:nvPr/>
        </p:nvSpPr>
        <p:spPr>
          <a:xfrm>
            <a:off x="364059" y="3792655"/>
            <a:ext cx="6247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Need to find the equivalent resistance with respect to 40V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757866" y="1342745"/>
                <a:ext cx="73436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866" y="1342745"/>
                <a:ext cx="734368" cy="423770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934663" y="3490975"/>
                <a:ext cx="73436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412DF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412DFD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412DFD"/>
                              </a:solidFill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solidFill>
                                <a:srgbClr val="412DFD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63" y="3490975"/>
                <a:ext cx="734368" cy="423770"/>
              </a:xfrm>
              <a:prstGeom prst="rect">
                <a:avLst/>
              </a:prstGeom>
              <a:blipFill rotWithShape="1"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406444" y="1158982"/>
                <a:ext cx="2259529" cy="103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𝑒𝑞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30//(20+50)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         = 30//70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         = 21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444" y="1158982"/>
                <a:ext cx="2259529" cy="1039323"/>
              </a:xfrm>
              <a:prstGeom prst="rect">
                <a:avLst/>
              </a:prstGeom>
              <a:blipFill rotWithShape="1">
                <a:blip r:embed="rId7"/>
                <a:stretch>
                  <a:fillRect t="-2339" r="-1617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443133" y="2570383"/>
                <a:ext cx="1974195" cy="103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412D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412DFD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412DFD"/>
                            </a:solidFill>
                            <a:latin typeface="Cambria Math"/>
                          </a:rPr>
                          <m:t>𝑒𝑞</m:t>
                        </m:r>
                        <m:r>
                          <a:rPr lang="en-US" sz="2000" b="0" i="1" smtClean="0">
                            <a:solidFill>
                              <a:srgbClr val="412DFD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412DFD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412DFD"/>
                    </a:solidFill>
                  </a:rPr>
                  <a:t> 14+9//18</a:t>
                </a:r>
              </a:p>
              <a:p>
                <a:r>
                  <a:rPr lang="en-US" sz="2000" dirty="0">
                    <a:solidFill>
                      <a:srgbClr val="412DFD"/>
                    </a:solidFill>
                  </a:rPr>
                  <a:t>           =  14 + 6</a:t>
                </a:r>
              </a:p>
              <a:p>
                <a:r>
                  <a:rPr lang="en-US" sz="2000" dirty="0">
                    <a:solidFill>
                      <a:srgbClr val="412DFD"/>
                    </a:solidFill>
                  </a:rPr>
                  <a:t>           = 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412DFD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>
                    <a:solidFill>
                      <a:srgbClr val="412DFD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133" y="2570383"/>
                <a:ext cx="1974195" cy="1039323"/>
              </a:xfrm>
              <a:prstGeom prst="rect">
                <a:avLst/>
              </a:prstGeom>
              <a:blipFill rotWithShape="1">
                <a:blip r:embed="rId8"/>
                <a:stretch>
                  <a:fillRect t="-2353" r="-18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477628" y="4478053"/>
                <a:ext cx="2516138" cy="7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=8+20</m:t>
                    </m:r>
                  </m:oMath>
                </a14:m>
                <a:r>
                  <a:rPr lang="en-US" sz="2000" dirty="0"/>
                  <a:t>//(21+9)</a:t>
                </a:r>
              </a:p>
              <a:p>
                <a:r>
                  <a:rPr lang="en-US" sz="2000" dirty="0"/>
                  <a:t>        = 8+12 =20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28" y="4478053"/>
                <a:ext cx="2516138" cy="731547"/>
              </a:xfrm>
              <a:prstGeom prst="rect">
                <a:avLst/>
              </a:prstGeom>
              <a:blipFill rotWithShape="1">
                <a:blip r:embed="rId9"/>
                <a:stretch>
                  <a:fillRect t="-3333" r="-1699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91313" y="5482858"/>
                <a:ext cx="169309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313" y="5482858"/>
                <a:ext cx="1693092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458169" y="4192765"/>
            <a:ext cx="5010992" cy="2329915"/>
            <a:chOff x="458169" y="4192765"/>
            <a:chExt cx="5010992" cy="2329915"/>
          </a:xfrm>
        </p:grpSpPr>
        <p:grpSp>
          <p:nvGrpSpPr>
            <p:cNvPr id="86" name="Group 85"/>
            <p:cNvGrpSpPr/>
            <p:nvPr/>
          </p:nvGrpSpPr>
          <p:grpSpPr>
            <a:xfrm>
              <a:off x="458169" y="4192765"/>
              <a:ext cx="5010992" cy="2329915"/>
              <a:chOff x="437695" y="1135572"/>
              <a:chExt cx="5010992" cy="2329915"/>
            </a:xfrm>
          </p:grpSpPr>
          <p:sp>
            <p:nvSpPr>
              <p:cNvPr id="87" name="Text Box 20"/>
              <p:cNvSpPr txBox="1">
                <a:spLocks noChangeArrowheads="1"/>
              </p:cNvSpPr>
              <p:nvPr/>
            </p:nvSpPr>
            <p:spPr bwMode="auto">
              <a:xfrm>
                <a:off x="4199150" y="2419112"/>
                <a:ext cx="62512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sym typeface="Times New Roman" pitchFamily="18" charset="0"/>
                  </a:rPr>
                  <a:t>21</a:t>
                </a:r>
                <a:r>
                  <a:rPr lang="zh-CN" altLang="en-US" dirty="0">
                    <a:latin typeface="Times New Roman" pitchFamily="18" charset="0"/>
                    <a:sym typeface="Times New Roman" pitchFamily="18" charset="0"/>
                  </a:rPr>
                  <a:t>Ω</a:t>
                </a:r>
              </a:p>
            </p:txBody>
          </p:sp>
          <p:sp>
            <p:nvSpPr>
              <p:cNvPr id="89" name="Text Box 22"/>
              <p:cNvSpPr txBox="1">
                <a:spLocks noChangeArrowheads="1"/>
              </p:cNvSpPr>
              <p:nvPr/>
            </p:nvSpPr>
            <p:spPr bwMode="auto">
              <a:xfrm>
                <a:off x="1366089" y="1829856"/>
                <a:ext cx="5316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sym typeface="Times New Roman" pitchFamily="18" charset="0"/>
                  </a:rPr>
                  <a:t>8</a:t>
                </a:r>
                <a:r>
                  <a:rPr lang="zh-CN" altLang="en-US" dirty="0">
                    <a:latin typeface="Times New Roman" pitchFamily="18" charset="0"/>
                    <a:sym typeface="Times New Roman" pitchFamily="18" charset="0"/>
                  </a:rPr>
                  <a:t>Ω</a:t>
                </a:r>
              </a:p>
            </p:txBody>
          </p:sp>
          <p:sp>
            <p:nvSpPr>
              <p:cNvPr id="91" name="Text Box 25"/>
              <p:cNvSpPr txBox="1">
                <a:spLocks noChangeArrowheads="1"/>
              </p:cNvSpPr>
              <p:nvPr/>
            </p:nvSpPr>
            <p:spPr bwMode="auto">
              <a:xfrm>
                <a:off x="2505236" y="2385209"/>
                <a:ext cx="63588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sym typeface="Times New Roman" pitchFamily="18" charset="0"/>
                  </a:rPr>
                  <a:t>20</a:t>
                </a:r>
                <a:r>
                  <a:rPr lang="zh-CN" altLang="en-US" dirty="0">
                    <a:latin typeface="Times New Roman" pitchFamily="18" charset="0"/>
                    <a:sym typeface="Times New Roman" pitchFamily="18" charset="0"/>
                  </a:rPr>
                  <a:t>Ω</a:t>
                </a:r>
              </a:p>
            </p:txBody>
          </p:sp>
          <p:sp>
            <p:nvSpPr>
              <p:cNvPr id="94" name="Line 9"/>
              <p:cNvSpPr>
                <a:spLocks noChangeShapeType="1"/>
              </p:cNvSpPr>
              <p:nvPr/>
            </p:nvSpPr>
            <p:spPr bwMode="auto">
              <a:xfrm>
                <a:off x="2181091" y="1635919"/>
                <a:ext cx="663977" cy="1985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>
                <a:off x="3489954" y="1635919"/>
                <a:ext cx="604716" cy="12896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 Box 18"/>
              <p:cNvSpPr txBox="1">
                <a:spLocks noChangeArrowheads="1"/>
              </p:cNvSpPr>
              <p:nvPr/>
            </p:nvSpPr>
            <p:spPr bwMode="auto">
              <a:xfrm>
                <a:off x="682548" y="1906647"/>
                <a:ext cx="78614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</a:rPr>
                  <a:t>4</a:t>
                </a:r>
                <a:r>
                  <a:rPr lang="zh-CN" altLang="en-US" dirty="0">
                    <a:latin typeface="Times New Roman" pitchFamily="18" charset="0"/>
                  </a:rPr>
                  <a:t>0V</a:t>
                </a:r>
                <a:endParaRPr lang="en-US" altLang="en-US" dirty="0">
                  <a:latin typeface="Times New Roman" pitchFamily="18" charset="0"/>
                </a:endParaRPr>
              </a:p>
            </p:txBody>
          </p:sp>
          <p:sp>
            <p:nvSpPr>
              <p:cNvPr id="100" name="Text Box 26"/>
              <p:cNvSpPr txBox="1">
                <a:spLocks noChangeArrowheads="1"/>
              </p:cNvSpPr>
              <p:nvPr/>
            </p:nvSpPr>
            <p:spPr bwMode="auto">
              <a:xfrm>
                <a:off x="3128353" y="1229606"/>
                <a:ext cx="76414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sym typeface="Times New Roman" pitchFamily="18" charset="0"/>
                  </a:rPr>
                  <a:t>9</a:t>
                </a:r>
                <a:r>
                  <a:rPr lang="zh-CN" altLang="en-US" dirty="0">
                    <a:latin typeface="Times New Roman" pitchFamily="18" charset="0"/>
                    <a:sym typeface="Times New Roman" pitchFamily="18" charset="0"/>
                  </a:rPr>
                  <a:t>Ω</a:t>
                </a:r>
              </a:p>
            </p:txBody>
          </p:sp>
          <p:grpSp>
            <p:nvGrpSpPr>
              <p:cNvPr id="101" name="Group 28"/>
              <p:cNvGrpSpPr>
                <a:grpSpLocks/>
              </p:cNvGrpSpPr>
              <p:nvPr/>
            </p:nvGrpSpPr>
            <p:grpSpPr bwMode="auto">
              <a:xfrm rot="16200000">
                <a:off x="1800491" y="2262591"/>
                <a:ext cx="1236125" cy="242774"/>
                <a:chOff x="-471017" y="-28240"/>
                <a:chExt cx="1223873" cy="333040"/>
              </a:xfrm>
            </p:grpSpPr>
            <p:sp>
              <p:nvSpPr>
                <p:cNvPr id="132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33" name="Freeform 14"/>
                <p:cNvSpPr>
                  <a:spLocks/>
                </p:cNvSpPr>
                <p:nvPr/>
              </p:nvSpPr>
              <p:spPr bwMode="auto">
                <a:xfrm>
                  <a:off x="-471017" y="-2824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31"/>
              <p:cNvGrpSpPr>
                <a:grpSpLocks/>
              </p:cNvGrpSpPr>
              <p:nvPr/>
            </p:nvGrpSpPr>
            <p:grpSpPr bwMode="auto">
              <a:xfrm rot="16200000">
                <a:off x="3658091" y="2280621"/>
                <a:ext cx="910727" cy="231446"/>
                <a:chOff x="0" y="0"/>
                <a:chExt cx="901700" cy="317500"/>
              </a:xfrm>
            </p:grpSpPr>
            <p:sp>
              <p:nvSpPr>
                <p:cNvPr id="130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31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" name="Rectangle 19"/>
              <p:cNvSpPr>
                <a:spLocks noChangeArrowheads="1"/>
              </p:cNvSpPr>
              <p:nvPr/>
            </p:nvSpPr>
            <p:spPr bwMode="auto">
              <a:xfrm rot="16200000">
                <a:off x="1718893" y="2877000"/>
                <a:ext cx="619969" cy="213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4" name="Rectangle 19"/>
              <p:cNvSpPr>
                <a:spLocks noChangeArrowheads="1"/>
              </p:cNvSpPr>
              <p:nvPr/>
            </p:nvSpPr>
            <p:spPr bwMode="auto">
              <a:xfrm rot="16200000">
                <a:off x="5032238" y="2310377"/>
                <a:ext cx="619969" cy="2129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106" name="Group 43"/>
              <p:cNvGrpSpPr>
                <a:grpSpLocks/>
              </p:cNvGrpSpPr>
              <p:nvPr/>
            </p:nvGrpSpPr>
            <p:grpSpPr bwMode="auto">
              <a:xfrm>
                <a:off x="2803954" y="1503973"/>
                <a:ext cx="706470" cy="299607"/>
                <a:chOff x="0" y="0"/>
                <a:chExt cx="901700" cy="317500"/>
              </a:xfrm>
            </p:grpSpPr>
            <p:sp>
              <p:nvSpPr>
                <p:cNvPr id="122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3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46"/>
              <p:cNvGrpSpPr>
                <a:grpSpLocks/>
              </p:cNvGrpSpPr>
              <p:nvPr/>
            </p:nvGrpSpPr>
            <p:grpSpPr bwMode="auto">
              <a:xfrm>
                <a:off x="1242562" y="1499012"/>
                <a:ext cx="706470" cy="299607"/>
                <a:chOff x="0" y="0"/>
                <a:chExt cx="901700" cy="317500"/>
              </a:xfrm>
            </p:grpSpPr>
            <p:sp>
              <p:nvSpPr>
                <p:cNvPr id="120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1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Freeform 108"/>
              <p:cNvSpPr/>
              <p:nvPr/>
            </p:nvSpPr>
            <p:spPr>
              <a:xfrm>
                <a:off x="647120" y="2530390"/>
                <a:ext cx="3468024" cy="935097"/>
              </a:xfrm>
              <a:custGeom>
                <a:avLst/>
                <a:gdLst>
                  <a:gd name="connsiteX0" fmla="*/ 0 w 3894667"/>
                  <a:gd name="connsiteY0" fmla="*/ 0 h 598311"/>
                  <a:gd name="connsiteX1" fmla="*/ 0 w 3894667"/>
                  <a:gd name="connsiteY1" fmla="*/ 598311 h 598311"/>
                  <a:gd name="connsiteX2" fmla="*/ 3894667 w 3894667"/>
                  <a:gd name="connsiteY2" fmla="*/ 598311 h 598311"/>
                  <a:gd name="connsiteX3" fmla="*/ 3883378 w 3894667"/>
                  <a:gd name="connsiteY3" fmla="*/ 225777 h 59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94667" h="598311">
                    <a:moveTo>
                      <a:pt x="0" y="0"/>
                    </a:moveTo>
                    <a:lnTo>
                      <a:pt x="0" y="598311"/>
                    </a:lnTo>
                    <a:lnTo>
                      <a:pt x="3894667" y="598311"/>
                    </a:lnTo>
                    <a:lnTo>
                      <a:pt x="3883378" y="22577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31" idx="0"/>
              </p:cNvCxnSpPr>
              <p:nvPr/>
            </p:nvCxnSpPr>
            <p:spPr>
              <a:xfrm>
                <a:off x="4111093" y="2851708"/>
                <a:ext cx="4050" cy="6137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37695" y="2172919"/>
                    <a:ext cx="438603" cy="5644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dirty="0" smtClean="0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altLang="zh-CN" sz="2000" b="0" i="1" dirty="0">
                      <a:latin typeface="Cambria Math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sz="2000" dirty="0">
                      <a:latin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695" y="2172919"/>
                    <a:ext cx="438603" cy="564492"/>
                  </a:xfrm>
                  <a:prstGeom prst="ellipse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 w="9525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Freeform 111"/>
              <p:cNvSpPr/>
              <p:nvPr/>
            </p:nvSpPr>
            <p:spPr>
              <a:xfrm>
                <a:off x="644566" y="1653776"/>
                <a:ext cx="688622" cy="507844"/>
              </a:xfrm>
              <a:custGeom>
                <a:avLst/>
                <a:gdLst>
                  <a:gd name="connsiteX0" fmla="*/ 0 w 688622"/>
                  <a:gd name="connsiteY0" fmla="*/ 485422 h 485422"/>
                  <a:gd name="connsiteX1" fmla="*/ 0 w 688622"/>
                  <a:gd name="connsiteY1" fmla="*/ 0 h 485422"/>
                  <a:gd name="connsiteX2" fmla="*/ 688622 w 688622"/>
                  <a:gd name="connsiteY2" fmla="*/ 0 h 4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8622" h="485422">
                    <a:moveTo>
                      <a:pt x="0" y="485422"/>
                    </a:moveTo>
                    <a:lnTo>
                      <a:pt x="0" y="0"/>
                    </a:lnTo>
                    <a:lnTo>
                      <a:pt x="68862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31" idx="11"/>
              </p:cNvCxnSpPr>
              <p:nvPr/>
            </p:nvCxnSpPr>
            <p:spPr>
              <a:xfrm flipV="1">
                <a:off x="4106370" y="1653777"/>
                <a:ext cx="4723" cy="287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11"/>
                <a:endCxn id="94" idx="0"/>
              </p:cNvCxnSpPr>
              <p:nvPr/>
            </p:nvCxnSpPr>
            <p:spPr>
              <a:xfrm flipV="1">
                <a:off x="1949032" y="1635919"/>
                <a:ext cx="232059" cy="37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704927" y="1527707"/>
                <a:ext cx="509411" cy="79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703022" y="1135572"/>
                    <a:ext cx="43101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022" y="1135572"/>
                    <a:ext cx="431015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5" name="Straight Connector 134"/>
            <p:cNvCxnSpPr>
              <a:endCxn id="133" idx="11"/>
            </p:cNvCxnSpPr>
            <p:nvPr/>
          </p:nvCxnSpPr>
          <p:spPr>
            <a:xfrm>
              <a:off x="2410371" y="4696837"/>
              <a:ext cx="15908" cy="451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433475" y="6041006"/>
              <a:ext cx="0" cy="471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962821" y="5327084"/>
                  <a:ext cx="631006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821" y="5327084"/>
                  <a:ext cx="631006" cy="42377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Straight Arrow Connector 142"/>
            <p:cNvCxnSpPr/>
            <p:nvPr/>
          </p:nvCxnSpPr>
          <p:spPr>
            <a:xfrm flipV="1">
              <a:off x="1073200" y="5736106"/>
              <a:ext cx="445852" cy="15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1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81" grpId="0"/>
      <p:bldP spid="82" grpId="0"/>
      <p:bldP spid="83" grpId="0"/>
      <p:bldP spid="84" grpId="0" build="p" bldLvl="3"/>
      <p:bldP spid="85" grpId="0" build="p" bldLvl="3"/>
      <p:bldP spid="139" grpId="0" build="p" bldLvl="3"/>
      <p:bldP spid="1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685622" y="1422400"/>
            <a:ext cx="546100" cy="0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85622" y="1422400"/>
            <a:ext cx="1587" cy="5683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358597" y="1990725"/>
            <a:ext cx="371475" cy="0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996897" y="1422400"/>
            <a:ext cx="349250" cy="0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346147" y="1422400"/>
            <a:ext cx="0" cy="5683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38109" y="1990725"/>
            <a:ext cx="1588" cy="8096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1336372" y="2797175"/>
            <a:ext cx="2009775" cy="317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263347" y="2746375"/>
            <a:ext cx="76200" cy="762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80809" y="1955800"/>
            <a:ext cx="74613" cy="762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34697" y="2095500"/>
            <a:ext cx="720725" cy="412750"/>
            <a:chOff x="0" y="0"/>
            <a:chExt cx="1135" cy="648"/>
          </a:xfrm>
        </p:grpSpPr>
        <p:sp>
          <p:nvSpPr>
            <p:cNvPr id="15" name="箭头 329"/>
            <p:cNvSpPr>
              <a:spLocks noChangeShapeType="1"/>
            </p:cNvSpPr>
            <p:nvPr/>
          </p:nvSpPr>
          <p:spPr bwMode="auto">
            <a:xfrm>
              <a:off x="447" y="619"/>
              <a:ext cx="688" cy="1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826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latin typeface="Times New Roman" pitchFamily="18" charset="0"/>
                </a:rPr>
                <a:t>R</a:t>
              </a:r>
              <a:r>
                <a:rPr lang="zh-CN" altLang="en-US" baseline="-25000">
                  <a:latin typeface="Times New Roman" pitchFamily="18" charset="0"/>
                </a:rPr>
                <a:t>eq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44572" y="2228850"/>
            <a:ext cx="594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sym typeface="Times New Roman" pitchFamily="18" charset="0"/>
              </a:rPr>
              <a:t>12</a:t>
            </a:r>
            <a:r>
              <a:rPr lang="zh-CN" altLang="en-US" dirty="0">
                <a:latin typeface="Times New Roman" pitchFamily="18" charset="0"/>
                <a:sym typeface="Times New Roman" pitchFamily="18" charset="0"/>
              </a:rPr>
              <a:t>Ω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51932" y="1594588"/>
            <a:ext cx="584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sym typeface="Times New Roman" pitchFamily="18" charset="0"/>
              </a:rPr>
              <a:t>Ω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06102" y="1555750"/>
            <a:ext cx="709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10</a:t>
            </a:r>
            <a:r>
              <a:rPr lang="zh-CN" altLang="en-US" dirty="0">
                <a:latin typeface="Times New Roman" pitchFamily="18" charset="0"/>
                <a:sym typeface="Times New Roman" pitchFamily="18" charset="0"/>
              </a:rPr>
              <a:t>Ω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16200000">
            <a:off x="2938159" y="2263775"/>
            <a:ext cx="812800" cy="266700"/>
            <a:chOff x="0" y="0"/>
            <a:chExt cx="901700" cy="317500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39700" y="12700"/>
              <a:ext cx="613156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0" y="0"/>
              <a:ext cx="901700" cy="317500"/>
            </a:xfrm>
            <a:custGeom>
              <a:avLst/>
              <a:gdLst>
                <a:gd name="T0" fmla="*/ 0 w 4102100"/>
                <a:gd name="T1" fmla="*/ 304800 h 622300"/>
                <a:gd name="T2" fmla="*/ 673100 w 4102100"/>
                <a:gd name="T3" fmla="*/ 304800 h 622300"/>
                <a:gd name="T4" fmla="*/ 889000 w 4102100"/>
                <a:gd name="T5" fmla="*/ 12700 h 622300"/>
                <a:gd name="T6" fmla="*/ 1066800 w 4102100"/>
                <a:gd name="T7" fmla="*/ 609600 h 622300"/>
                <a:gd name="T8" fmla="*/ 1473200 w 4102100"/>
                <a:gd name="T9" fmla="*/ 0 h 622300"/>
                <a:gd name="T10" fmla="*/ 1727200 w 4102100"/>
                <a:gd name="T11" fmla="*/ 596900 h 622300"/>
                <a:gd name="T12" fmla="*/ 2082800 w 4102100"/>
                <a:gd name="T13" fmla="*/ 25400 h 622300"/>
                <a:gd name="T14" fmla="*/ 2438400 w 4102100"/>
                <a:gd name="T15" fmla="*/ 596900 h 622300"/>
                <a:gd name="T16" fmla="*/ 2806700 w 4102100"/>
                <a:gd name="T17" fmla="*/ 0 h 622300"/>
                <a:gd name="T18" fmla="*/ 3136900 w 4102100"/>
                <a:gd name="T19" fmla="*/ 622300 h 622300"/>
                <a:gd name="T20" fmla="*/ 3365500 w 4102100"/>
                <a:gd name="T21" fmla="*/ 279400 h 622300"/>
                <a:gd name="T22" fmla="*/ 4102100 w 4102100"/>
                <a:gd name="T23" fmla="*/ 292100 h 62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726897" y="1860550"/>
            <a:ext cx="812800" cy="266700"/>
            <a:chOff x="0" y="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39700" y="12700"/>
              <a:ext cx="613156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0" y="0"/>
              <a:ext cx="901700" cy="317500"/>
            </a:xfrm>
            <a:custGeom>
              <a:avLst/>
              <a:gdLst>
                <a:gd name="T0" fmla="*/ 0 w 4102100"/>
                <a:gd name="T1" fmla="*/ 304800 h 622300"/>
                <a:gd name="T2" fmla="*/ 673100 w 4102100"/>
                <a:gd name="T3" fmla="*/ 304800 h 622300"/>
                <a:gd name="T4" fmla="*/ 889000 w 4102100"/>
                <a:gd name="T5" fmla="*/ 12700 h 622300"/>
                <a:gd name="T6" fmla="*/ 1066800 w 4102100"/>
                <a:gd name="T7" fmla="*/ 609600 h 622300"/>
                <a:gd name="T8" fmla="*/ 1473200 w 4102100"/>
                <a:gd name="T9" fmla="*/ 0 h 622300"/>
                <a:gd name="T10" fmla="*/ 1727200 w 4102100"/>
                <a:gd name="T11" fmla="*/ 596900 h 622300"/>
                <a:gd name="T12" fmla="*/ 2082800 w 4102100"/>
                <a:gd name="T13" fmla="*/ 25400 h 622300"/>
                <a:gd name="T14" fmla="*/ 2438400 w 4102100"/>
                <a:gd name="T15" fmla="*/ 596900 h 622300"/>
                <a:gd name="T16" fmla="*/ 2806700 w 4102100"/>
                <a:gd name="T17" fmla="*/ 0 h 622300"/>
                <a:gd name="T18" fmla="*/ 3136900 w 4102100"/>
                <a:gd name="T19" fmla="*/ 622300 h 622300"/>
                <a:gd name="T20" fmla="*/ 3365500 w 4102100"/>
                <a:gd name="T21" fmla="*/ 279400 h 622300"/>
                <a:gd name="T22" fmla="*/ 4102100 w 4102100"/>
                <a:gd name="T23" fmla="*/ 292100 h 62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2180922" y="1289050"/>
            <a:ext cx="812800" cy="266700"/>
            <a:chOff x="0" y="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39700" y="12700"/>
              <a:ext cx="613156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0" y="0"/>
              <a:ext cx="901700" cy="317500"/>
            </a:xfrm>
            <a:custGeom>
              <a:avLst/>
              <a:gdLst>
                <a:gd name="T0" fmla="*/ 0 w 4102100"/>
                <a:gd name="T1" fmla="*/ 304800 h 622300"/>
                <a:gd name="T2" fmla="*/ 673100 w 4102100"/>
                <a:gd name="T3" fmla="*/ 304800 h 622300"/>
                <a:gd name="T4" fmla="*/ 889000 w 4102100"/>
                <a:gd name="T5" fmla="*/ 12700 h 622300"/>
                <a:gd name="T6" fmla="*/ 1066800 w 4102100"/>
                <a:gd name="T7" fmla="*/ 609600 h 622300"/>
                <a:gd name="T8" fmla="*/ 1473200 w 4102100"/>
                <a:gd name="T9" fmla="*/ 0 h 622300"/>
                <a:gd name="T10" fmla="*/ 1727200 w 4102100"/>
                <a:gd name="T11" fmla="*/ 596900 h 622300"/>
                <a:gd name="T12" fmla="*/ 2082800 w 4102100"/>
                <a:gd name="T13" fmla="*/ 25400 h 622300"/>
                <a:gd name="T14" fmla="*/ 2438400 w 4102100"/>
                <a:gd name="T15" fmla="*/ 596900 h 622300"/>
                <a:gd name="T16" fmla="*/ 2806700 w 4102100"/>
                <a:gd name="T17" fmla="*/ 0 h 622300"/>
                <a:gd name="T18" fmla="*/ 3136900 w 4102100"/>
                <a:gd name="T19" fmla="*/ 622300 h 622300"/>
                <a:gd name="T20" fmla="*/ 3365500 w 4102100"/>
                <a:gd name="T21" fmla="*/ 279400 h 622300"/>
                <a:gd name="T22" fmla="*/ 4102100 w 4102100"/>
                <a:gd name="T23" fmla="*/ 292100 h 62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523822" y="1870075"/>
            <a:ext cx="812800" cy="266700"/>
            <a:chOff x="0" y="0"/>
            <a:chExt cx="901700" cy="317500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39700" y="12700"/>
              <a:ext cx="613156" cy="29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0" y="0"/>
              <a:ext cx="901700" cy="317500"/>
            </a:xfrm>
            <a:custGeom>
              <a:avLst/>
              <a:gdLst>
                <a:gd name="T0" fmla="*/ 0 w 4102100"/>
                <a:gd name="T1" fmla="*/ 304800 h 622300"/>
                <a:gd name="T2" fmla="*/ 673100 w 4102100"/>
                <a:gd name="T3" fmla="*/ 304800 h 622300"/>
                <a:gd name="T4" fmla="*/ 889000 w 4102100"/>
                <a:gd name="T5" fmla="*/ 12700 h 622300"/>
                <a:gd name="T6" fmla="*/ 1066800 w 4102100"/>
                <a:gd name="T7" fmla="*/ 609600 h 622300"/>
                <a:gd name="T8" fmla="*/ 1473200 w 4102100"/>
                <a:gd name="T9" fmla="*/ 0 h 622300"/>
                <a:gd name="T10" fmla="*/ 1727200 w 4102100"/>
                <a:gd name="T11" fmla="*/ 596900 h 622300"/>
                <a:gd name="T12" fmla="*/ 2082800 w 4102100"/>
                <a:gd name="T13" fmla="*/ 25400 h 622300"/>
                <a:gd name="T14" fmla="*/ 2438400 w 4102100"/>
                <a:gd name="T15" fmla="*/ 596900 h 622300"/>
                <a:gd name="T16" fmla="*/ 2806700 w 4102100"/>
                <a:gd name="T17" fmla="*/ 0 h 622300"/>
                <a:gd name="T18" fmla="*/ 3136900 w 4102100"/>
                <a:gd name="T19" fmla="*/ 622300 h 622300"/>
                <a:gd name="T20" fmla="*/ 3365500 w 4102100"/>
                <a:gd name="T21" fmla="*/ 279400 h 622300"/>
                <a:gd name="T22" fmla="*/ 4102100 w 4102100"/>
                <a:gd name="T23" fmla="*/ 292100 h 62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215527" y="983852"/>
            <a:ext cx="588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en-US" altLang="zh-CN" dirty="0"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sym typeface="Times New Roman" pitchFamily="18" charset="0"/>
              </a:rPr>
              <a:t>Ω</a:t>
            </a: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4954573" y="4113752"/>
            <a:ext cx="2962600" cy="1616075"/>
            <a:chOff x="0" y="0"/>
            <a:chExt cx="4665" cy="2545"/>
          </a:xfrm>
        </p:grpSpPr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102" y="2541"/>
              <a:ext cx="3508" cy="4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2607" y="11"/>
              <a:ext cx="1219" cy="2532"/>
              <a:chOff x="0" y="0"/>
              <a:chExt cx="1219" cy="2532"/>
            </a:xfrm>
          </p:grpSpPr>
          <p:grpSp>
            <p:nvGrpSpPr>
              <p:cNvPr id="48" name="Group 37"/>
              <p:cNvGrpSpPr>
                <a:grpSpLocks/>
              </p:cNvGrpSpPr>
              <p:nvPr/>
            </p:nvGrpSpPr>
            <p:grpSpPr bwMode="auto">
              <a:xfrm rot="5400000" flipV="1">
                <a:off x="-4" y="430"/>
                <a:ext cx="1280" cy="420"/>
                <a:chOff x="0" y="0"/>
                <a:chExt cx="901700" cy="317500"/>
              </a:xfrm>
            </p:grpSpPr>
            <p:sp>
              <p:nvSpPr>
                <p:cNvPr id="56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57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40"/>
              <p:cNvGrpSpPr>
                <a:grpSpLocks/>
              </p:cNvGrpSpPr>
              <p:nvPr/>
            </p:nvGrpSpPr>
            <p:grpSpPr bwMode="auto">
              <a:xfrm rot="5400000" flipV="1">
                <a:off x="369" y="1674"/>
                <a:ext cx="1280" cy="420"/>
                <a:chOff x="0" y="0"/>
                <a:chExt cx="901700" cy="317500"/>
              </a:xfrm>
            </p:grpSpPr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55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3"/>
              <p:cNvGrpSpPr>
                <a:grpSpLocks/>
              </p:cNvGrpSpPr>
              <p:nvPr/>
            </p:nvGrpSpPr>
            <p:grpSpPr bwMode="auto">
              <a:xfrm rot="5400000" flipV="1">
                <a:off x="-430" y="1682"/>
                <a:ext cx="1280" cy="420"/>
                <a:chOff x="0" y="0"/>
                <a:chExt cx="901700" cy="317500"/>
              </a:xfrm>
            </p:grpSpPr>
            <p:sp>
              <p:nvSpPr>
                <p:cNvPr id="52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flipV="1">
                <a:off x="212" y="1260"/>
                <a:ext cx="791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0" y="0"/>
              <a:ext cx="3233" cy="1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48"/>
            <p:cNvGrpSpPr>
              <a:grpSpLocks/>
            </p:cNvGrpSpPr>
            <p:nvPr/>
          </p:nvGrpSpPr>
          <p:grpSpPr bwMode="auto">
            <a:xfrm>
              <a:off x="1181" y="1"/>
              <a:ext cx="420" cy="2544"/>
              <a:chOff x="0" y="0"/>
              <a:chExt cx="420" cy="2544"/>
            </a:xfrm>
          </p:grpSpPr>
          <p:grpSp>
            <p:nvGrpSpPr>
              <p:cNvPr id="43" name="Group 49"/>
              <p:cNvGrpSpPr>
                <a:grpSpLocks/>
              </p:cNvGrpSpPr>
              <p:nvPr/>
            </p:nvGrpSpPr>
            <p:grpSpPr bwMode="auto">
              <a:xfrm rot="5400000" flipV="1">
                <a:off x="-430" y="917"/>
                <a:ext cx="1280" cy="420"/>
                <a:chOff x="0" y="0"/>
                <a:chExt cx="901700" cy="317500"/>
              </a:xfrm>
            </p:grpSpPr>
            <p:sp>
              <p:nvSpPr>
                <p:cNvPr id="46" name="Rectangle 19"/>
                <p:cNvSpPr>
                  <a:spLocks noChangeArrowheads="1"/>
                </p:cNvSpPr>
                <p:nvPr/>
              </p:nvSpPr>
              <p:spPr bwMode="auto">
                <a:xfrm>
                  <a:off x="139700" y="127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47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901700" cy="317500"/>
                </a:xfrm>
                <a:custGeom>
                  <a:avLst/>
                  <a:gdLst>
                    <a:gd name="T0" fmla="*/ 0 w 4102100"/>
                    <a:gd name="T1" fmla="*/ 304800 h 622300"/>
                    <a:gd name="T2" fmla="*/ 673100 w 4102100"/>
                    <a:gd name="T3" fmla="*/ 304800 h 622300"/>
                    <a:gd name="T4" fmla="*/ 889000 w 4102100"/>
                    <a:gd name="T5" fmla="*/ 12700 h 622300"/>
                    <a:gd name="T6" fmla="*/ 1066800 w 4102100"/>
                    <a:gd name="T7" fmla="*/ 609600 h 622300"/>
                    <a:gd name="T8" fmla="*/ 1473200 w 4102100"/>
                    <a:gd name="T9" fmla="*/ 0 h 622300"/>
                    <a:gd name="T10" fmla="*/ 1727200 w 4102100"/>
                    <a:gd name="T11" fmla="*/ 596900 h 622300"/>
                    <a:gd name="T12" fmla="*/ 2082800 w 4102100"/>
                    <a:gd name="T13" fmla="*/ 25400 h 622300"/>
                    <a:gd name="T14" fmla="*/ 2438400 w 4102100"/>
                    <a:gd name="T15" fmla="*/ 596900 h 622300"/>
                    <a:gd name="T16" fmla="*/ 2806700 w 4102100"/>
                    <a:gd name="T17" fmla="*/ 0 h 622300"/>
                    <a:gd name="T18" fmla="*/ 3136900 w 4102100"/>
                    <a:gd name="T19" fmla="*/ 622300 h 622300"/>
                    <a:gd name="T20" fmla="*/ 3365500 w 4102100"/>
                    <a:gd name="T21" fmla="*/ 279400 h 622300"/>
                    <a:gd name="T22" fmla="*/ 4102100 w 4102100"/>
                    <a:gd name="T23" fmla="*/ 292100 h 622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44" name="AutoShape 52"/>
              <p:cNvCxnSpPr>
                <a:cxnSpLocks noChangeShapeType="1"/>
                <a:stCxn id="37" idx="1"/>
                <a:endCxn id="47" idx="0"/>
              </p:cNvCxnSpPr>
              <p:nvPr/>
            </p:nvCxnSpPr>
            <p:spPr bwMode="auto">
              <a:xfrm rot="5400000">
                <a:off x="-32" y="234"/>
                <a:ext cx="489" cy="21"/>
              </a:xfrm>
              <a:prstGeom prst="bentConnector4">
                <a:avLst>
                  <a:gd name="adj1" fmla="val 616"/>
                  <a:gd name="adj2" fmla="val 80954"/>
                </a:avLst>
              </a:prstGeom>
              <a:noFill/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Line 53"/>
              <p:cNvSpPr>
                <a:spLocks noChangeShapeType="1"/>
              </p:cNvSpPr>
              <p:nvPr/>
            </p:nvSpPr>
            <p:spPr bwMode="auto">
              <a:xfrm>
                <a:off x="193" y="1718"/>
                <a:ext cx="1" cy="826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Text Box 54"/>
            <p:cNvSpPr txBox="1">
              <a:spLocks noChangeArrowheads="1"/>
            </p:cNvSpPr>
            <p:nvPr/>
          </p:nvSpPr>
          <p:spPr bwMode="auto">
            <a:xfrm>
              <a:off x="345" y="850"/>
              <a:ext cx="98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10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auto">
            <a:xfrm>
              <a:off x="3398" y="410"/>
              <a:ext cx="92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1</a:t>
              </a:r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2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1856" y="1654"/>
              <a:ext cx="96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4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3707" y="1624"/>
              <a:ext cx="95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12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</p:grpSp>
      <p:sp>
        <p:nvSpPr>
          <p:cNvPr id="58" name="AutoShape 58"/>
          <p:cNvSpPr>
            <a:spLocks noChangeArrowheads="1"/>
          </p:cNvSpPr>
          <p:nvPr/>
        </p:nvSpPr>
        <p:spPr bwMode="auto">
          <a:xfrm>
            <a:off x="3773027" y="1793956"/>
            <a:ext cx="417973" cy="239713"/>
          </a:xfrm>
          <a:prstGeom prst="rightArrow">
            <a:avLst>
              <a:gd name="adj1" fmla="val 50000"/>
              <a:gd name="adj2" fmla="val 5927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30801" y="1908024"/>
            <a:ext cx="180826" cy="97502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635240" y="5650452"/>
            <a:ext cx="1227999" cy="15875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2624" y="397715"/>
                <a:ext cx="2596929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4" y="397715"/>
                <a:ext cx="2596929" cy="423770"/>
              </a:xfrm>
              <a:prstGeom prst="rect">
                <a:avLst/>
              </a:prstGeom>
              <a:blipFill rotWithShape="1">
                <a:blip r:embed="rId2"/>
                <a:stretch>
                  <a:fillRect l="-2347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4802" y="4416590"/>
                <a:ext cx="2544094" cy="7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10// (12+4//12)</a:t>
                </a:r>
              </a:p>
              <a:p>
                <a:r>
                  <a:rPr lang="en-US" sz="2000" dirty="0"/>
                  <a:t>        = 10 // 15 =6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02" y="4416590"/>
                <a:ext cx="2544094" cy="731547"/>
              </a:xfrm>
              <a:prstGeom prst="rect">
                <a:avLst/>
              </a:prstGeom>
              <a:blipFill rotWithShape="1">
                <a:blip r:embed="rId3"/>
                <a:stretch>
                  <a:fillRect t="-3333" r="-1439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4426289" y="905509"/>
            <a:ext cx="3403903" cy="1917066"/>
            <a:chOff x="4426289" y="905509"/>
            <a:chExt cx="3403903" cy="1917066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6499952" y="1915557"/>
              <a:ext cx="496054" cy="794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5708473" y="1912382"/>
              <a:ext cx="779936" cy="80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H="1">
              <a:off x="5477214" y="1344057"/>
              <a:ext cx="546100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5477214" y="1344057"/>
              <a:ext cx="1587" cy="56832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 flipH="1" flipV="1">
              <a:off x="5150188" y="1912381"/>
              <a:ext cx="565070" cy="317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6788489" y="1344057"/>
              <a:ext cx="349250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7116177" y="1353184"/>
              <a:ext cx="0" cy="56832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 flipH="1" flipV="1">
              <a:off x="5127964" y="2718832"/>
              <a:ext cx="2009775" cy="317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5054939" y="2668032"/>
              <a:ext cx="76200" cy="7620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3"/>
            <p:cNvSpPr>
              <a:spLocks noChangeArrowheads="1"/>
            </p:cNvSpPr>
            <p:nvPr/>
          </p:nvSpPr>
          <p:spPr bwMode="auto">
            <a:xfrm>
              <a:off x="5072401" y="1877457"/>
              <a:ext cx="74613" cy="7620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14"/>
            <p:cNvGrpSpPr>
              <a:grpSpLocks/>
            </p:cNvGrpSpPr>
            <p:nvPr/>
          </p:nvGrpSpPr>
          <p:grpSpPr bwMode="auto">
            <a:xfrm>
              <a:off x="4426289" y="2017157"/>
              <a:ext cx="720725" cy="412750"/>
              <a:chOff x="0" y="0"/>
              <a:chExt cx="1135" cy="648"/>
            </a:xfrm>
          </p:grpSpPr>
          <p:sp>
            <p:nvSpPr>
              <p:cNvPr id="75" name="箭头 329"/>
              <p:cNvSpPr>
                <a:spLocks noChangeShapeType="1"/>
              </p:cNvSpPr>
              <p:nvPr/>
            </p:nvSpPr>
            <p:spPr bwMode="auto">
              <a:xfrm>
                <a:off x="447" y="619"/>
                <a:ext cx="688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 Box 1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826" cy="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>
                    <a:latin typeface="Times New Roman" pitchFamily="18" charset="0"/>
                  </a:rPr>
                  <a:t>R</a:t>
                </a:r>
                <a:r>
                  <a:rPr lang="zh-CN" altLang="en-US" baseline="-25000">
                    <a:latin typeface="Times New Roman" pitchFamily="18" charset="0"/>
                  </a:rPr>
                  <a:t>eq</a:t>
                </a:r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7236164" y="2150507"/>
              <a:ext cx="5940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12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6301600" y="1967455"/>
              <a:ext cx="5846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4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5485808" y="2243544"/>
              <a:ext cx="7097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</a:rPr>
                <a:t>10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grpSp>
          <p:nvGrpSpPr>
            <p:cNvPr id="80" name="Group 21"/>
            <p:cNvGrpSpPr>
              <a:grpSpLocks/>
            </p:cNvGrpSpPr>
            <p:nvPr/>
          </p:nvGrpSpPr>
          <p:grpSpPr bwMode="auto">
            <a:xfrm rot="16200000">
              <a:off x="6720493" y="2194690"/>
              <a:ext cx="812800" cy="248184"/>
              <a:chOff x="0" y="0"/>
              <a:chExt cx="901700" cy="317500"/>
            </a:xfrm>
          </p:grpSpPr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24"/>
            <p:cNvGrpSpPr>
              <a:grpSpLocks/>
            </p:cNvGrpSpPr>
            <p:nvPr/>
          </p:nvGrpSpPr>
          <p:grpSpPr bwMode="auto">
            <a:xfrm rot="2828014">
              <a:off x="5714516" y="2222310"/>
              <a:ext cx="812800" cy="234996"/>
              <a:chOff x="0" y="0"/>
              <a:chExt cx="901700" cy="317500"/>
            </a:xfrm>
          </p:grpSpPr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27"/>
            <p:cNvGrpSpPr>
              <a:grpSpLocks/>
            </p:cNvGrpSpPr>
            <p:nvPr/>
          </p:nvGrpSpPr>
          <p:grpSpPr bwMode="auto">
            <a:xfrm>
              <a:off x="5972514" y="1210707"/>
              <a:ext cx="812800" cy="266700"/>
              <a:chOff x="0" y="0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30"/>
            <p:cNvGrpSpPr>
              <a:grpSpLocks/>
            </p:cNvGrpSpPr>
            <p:nvPr/>
          </p:nvGrpSpPr>
          <p:grpSpPr bwMode="auto">
            <a:xfrm rot="18191050">
              <a:off x="6378915" y="2167635"/>
              <a:ext cx="812800" cy="209840"/>
              <a:chOff x="0" y="0"/>
              <a:chExt cx="901700" cy="317500"/>
            </a:xfrm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139700" y="127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0" y="0"/>
                <a:ext cx="901700" cy="317500"/>
              </a:xfrm>
              <a:custGeom>
                <a:avLst/>
                <a:gdLst>
                  <a:gd name="T0" fmla="*/ 0 w 4102100"/>
                  <a:gd name="T1" fmla="*/ 304800 h 622300"/>
                  <a:gd name="T2" fmla="*/ 673100 w 4102100"/>
                  <a:gd name="T3" fmla="*/ 304800 h 622300"/>
                  <a:gd name="T4" fmla="*/ 889000 w 4102100"/>
                  <a:gd name="T5" fmla="*/ 12700 h 622300"/>
                  <a:gd name="T6" fmla="*/ 1066800 w 4102100"/>
                  <a:gd name="T7" fmla="*/ 609600 h 622300"/>
                  <a:gd name="T8" fmla="*/ 1473200 w 4102100"/>
                  <a:gd name="T9" fmla="*/ 0 h 622300"/>
                  <a:gd name="T10" fmla="*/ 1727200 w 4102100"/>
                  <a:gd name="T11" fmla="*/ 596900 h 622300"/>
                  <a:gd name="T12" fmla="*/ 2082800 w 4102100"/>
                  <a:gd name="T13" fmla="*/ 25400 h 622300"/>
                  <a:gd name="T14" fmla="*/ 2438400 w 4102100"/>
                  <a:gd name="T15" fmla="*/ 596900 h 622300"/>
                  <a:gd name="T16" fmla="*/ 2806700 w 4102100"/>
                  <a:gd name="T17" fmla="*/ 0 h 622300"/>
                  <a:gd name="T18" fmla="*/ 3136900 w 4102100"/>
                  <a:gd name="T19" fmla="*/ 622300 h 622300"/>
                  <a:gd name="T20" fmla="*/ 3365500 w 4102100"/>
                  <a:gd name="T21" fmla="*/ 279400 h 622300"/>
                  <a:gd name="T22" fmla="*/ 4102100 w 4102100"/>
                  <a:gd name="T23" fmla="*/ 292100 h 622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6007119" y="905509"/>
              <a:ext cx="5889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1</a:t>
              </a:r>
              <a:r>
                <a:rPr lang="en-US" altLang="zh-CN" dirty="0">
                  <a:latin typeface="Times New Roman" pitchFamily="18" charset="0"/>
                  <a:sym typeface="Times New Roman" pitchFamily="18" charset="0"/>
                </a:rPr>
                <a:t>2</a:t>
              </a:r>
              <a:r>
                <a:rPr lang="zh-CN" altLang="en-US" dirty="0">
                  <a:latin typeface="Times New Roman" pitchFamily="18" charset="0"/>
                  <a:sym typeface="Times New Roman" pitchFamily="18" charset="0"/>
                </a:rPr>
                <a:t>Ω</a:t>
              </a:r>
            </a:p>
          </p:txBody>
        </p:sp>
        <p:cxnSp>
          <p:nvCxnSpPr>
            <p:cNvPr id="97" name="Straight Connector 96"/>
            <p:cNvCxnSpPr>
              <a:endCxn id="82" idx="11"/>
            </p:cNvCxnSpPr>
            <p:nvPr/>
          </p:nvCxnSpPr>
          <p:spPr>
            <a:xfrm flipV="1">
              <a:off x="6996005" y="1912382"/>
              <a:ext cx="123291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6385342" y="2598182"/>
              <a:ext cx="210740" cy="22439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Down Arrow 99"/>
          <p:cNvSpPr/>
          <p:nvPr/>
        </p:nvSpPr>
        <p:spPr>
          <a:xfrm>
            <a:off x="5960651" y="3352800"/>
            <a:ext cx="23492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4141809" y="4689514"/>
            <a:ext cx="720725" cy="412750"/>
            <a:chOff x="0" y="0"/>
            <a:chExt cx="1135" cy="648"/>
          </a:xfrm>
        </p:grpSpPr>
        <p:sp>
          <p:nvSpPr>
            <p:cNvPr id="102" name="箭头 329"/>
            <p:cNvSpPr>
              <a:spLocks noChangeShapeType="1"/>
            </p:cNvSpPr>
            <p:nvPr/>
          </p:nvSpPr>
          <p:spPr bwMode="auto">
            <a:xfrm>
              <a:off x="447" y="619"/>
              <a:ext cx="688" cy="1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826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latin typeface="Times New Roman" pitchFamily="18" charset="0"/>
                </a:rPr>
                <a:t>R</a:t>
              </a:r>
              <a:r>
                <a:rPr lang="zh-CN" altLang="en-US" baseline="-25000">
                  <a:latin typeface="Times New Roman" pitchFamily="18" charset="0"/>
                </a:rPr>
                <a:t>eq</a:t>
              </a:r>
              <a:endParaRPr lang="en-US" altLang="en-US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  <p:bldP spid="65" grpId="0" build="p" bldLvl="3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252635"/>
                <a:ext cx="228325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6: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𝑒𝑞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2635"/>
                <a:ext cx="2283254" cy="423770"/>
              </a:xfrm>
              <a:prstGeom prst="rect">
                <a:avLst/>
              </a:prstGeom>
              <a:blipFill rotWithShape="1">
                <a:blip r:embed="rId2"/>
                <a:stretch>
                  <a:fillRect l="-2667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429000"/>
                <a:ext cx="2140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7: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9000"/>
                <a:ext cx="214097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849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647700" y="1066800"/>
            <a:ext cx="27813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8800" y="914400"/>
            <a:ext cx="1524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913064" y="935552"/>
            <a:ext cx="699258" cy="262536"/>
            <a:chOff x="2565400" y="4241800"/>
            <a:chExt cx="901700" cy="317500"/>
          </a:xfrm>
        </p:grpSpPr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219280" y="953550"/>
            <a:ext cx="486858" cy="226499"/>
            <a:chOff x="2565400" y="4241800"/>
            <a:chExt cx="901700" cy="31750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99342" y="2324100"/>
            <a:ext cx="686558" cy="247246"/>
            <a:chOff x="2565400" y="4241800"/>
            <a:chExt cx="901700" cy="317500"/>
          </a:xfrm>
        </p:grpSpPr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3114877" y="1631949"/>
            <a:ext cx="637973" cy="244273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9000" y="12065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6154" y="11709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16383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1711" y="143509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62709" y="177417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3064" y="198187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6" idx="1"/>
          </p:cNvCxnSpPr>
          <p:nvPr/>
        </p:nvCxnSpPr>
        <p:spPr bwMode="auto">
          <a:xfrm>
            <a:off x="558800" y="1714500"/>
            <a:ext cx="673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30200" y="168910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endParaRPr lang="en-US" sz="2000" dirty="0"/>
          </a:p>
        </p:txBody>
      </p:sp>
      <p:cxnSp>
        <p:nvCxnSpPr>
          <p:cNvPr id="39" name="Straight Connector 38"/>
          <p:cNvCxnSpPr>
            <a:stCxn id="5" idx="0"/>
            <a:endCxn id="5" idx="2"/>
          </p:cNvCxnSpPr>
          <p:nvPr/>
        </p:nvCxnSpPr>
        <p:spPr>
          <a:xfrm>
            <a:off x="2038350" y="10668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0"/>
          <p:cNvGrpSpPr>
            <a:grpSpLocks/>
          </p:cNvGrpSpPr>
          <p:nvPr/>
        </p:nvGrpSpPr>
        <p:grpSpPr bwMode="auto">
          <a:xfrm rot="16200000">
            <a:off x="1770163" y="1729250"/>
            <a:ext cx="536372" cy="180773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952825" y="1066799"/>
            <a:ext cx="0" cy="1380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0"/>
          <p:cNvGrpSpPr>
            <a:grpSpLocks/>
          </p:cNvGrpSpPr>
          <p:nvPr/>
        </p:nvGrpSpPr>
        <p:grpSpPr bwMode="auto">
          <a:xfrm rot="16200000">
            <a:off x="2642189" y="1606508"/>
            <a:ext cx="637973" cy="244273"/>
            <a:chOff x="2565400" y="424180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5205749" y="962227"/>
            <a:ext cx="27813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116849" y="809827"/>
            <a:ext cx="1524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5497091" y="822527"/>
            <a:ext cx="699258" cy="298046"/>
            <a:chOff x="2565400" y="4241800"/>
            <a:chExt cx="901700" cy="317500"/>
          </a:xfrm>
        </p:grpSpPr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48" name="Group 20"/>
          <p:cNvGrpSpPr>
            <a:grpSpLocks/>
          </p:cNvGrpSpPr>
          <p:nvPr/>
        </p:nvGrpSpPr>
        <p:grpSpPr bwMode="auto">
          <a:xfrm>
            <a:off x="6883789" y="2194127"/>
            <a:ext cx="713663" cy="244273"/>
            <a:chOff x="2565400" y="4241800"/>
            <a:chExt cx="901700" cy="317500"/>
          </a:xfrm>
        </p:grpSpPr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35302" y="45319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70673" y="162911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240620" y="18345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26356" y="122499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44" idx="1"/>
          </p:cNvCxnSpPr>
          <p:nvPr/>
        </p:nvCxnSpPr>
        <p:spPr bwMode="auto">
          <a:xfrm>
            <a:off x="5116849" y="1609927"/>
            <a:ext cx="673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888249" y="1584527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6842037" y="600967"/>
            <a:ext cx="1145012" cy="555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6" name="Group 20"/>
          <p:cNvGrpSpPr>
            <a:grpSpLocks/>
          </p:cNvGrpSpPr>
          <p:nvPr/>
        </p:nvGrpSpPr>
        <p:grpSpPr bwMode="auto">
          <a:xfrm>
            <a:off x="7048550" y="1053535"/>
            <a:ext cx="657424" cy="206173"/>
            <a:chOff x="2565400" y="4241800"/>
            <a:chExt cx="901700" cy="317500"/>
          </a:xfrm>
        </p:grpSpPr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80" name="Straight Connector 79"/>
          <p:cNvCxnSpPr>
            <a:stCxn id="43" idx="0"/>
            <a:endCxn id="43" idx="2"/>
          </p:cNvCxnSpPr>
          <p:nvPr/>
        </p:nvCxnSpPr>
        <p:spPr>
          <a:xfrm>
            <a:off x="6596399" y="962227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0"/>
          <p:cNvGrpSpPr>
            <a:grpSpLocks/>
          </p:cNvGrpSpPr>
          <p:nvPr/>
        </p:nvGrpSpPr>
        <p:grpSpPr bwMode="auto">
          <a:xfrm rot="16200000">
            <a:off x="6277412" y="1613640"/>
            <a:ext cx="637973" cy="244273"/>
            <a:chOff x="2565400" y="4241800"/>
            <a:chExt cx="901700" cy="317500"/>
          </a:xfrm>
        </p:grpSpPr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6" name="Group 20"/>
          <p:cNvGrpSpPr>
            <a:grpSpLocks/>
          </p:cNvGrpSpPr>
          <p:nvPr/>
        </p:nvGrpSpPr>
        <p:grpSpPr bwMode="auto">
          <a:xfrm>
            <a:off x="7076730" y="497880"/>
            <a:ext cx="657424" cy="206173"/>
            <a:chOff x="2565400" y="4241800"/>
            <a:chExt cx="901700" cy="317500"/>
          </a:xfrm>
        </p:grpSpPr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299133" y="61406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577472" y="3296410"/>
            <a:ext cx="3464066" cy="3077979"/>
            <a:chOff x="4318305" y="1090369"/>
            <a:chExt cx="3464066" cy="3077979"/>
          </a:xfrm>
        </p:grpSpPr>
        <p:sp>
          <p:nvSpPr>
            <p:cNvPr id="82" name="Rectangle 81"/>
            <p:cNvSpPr/>
            <p:nvPr/>
          </p:nvSpPr>
          <p:spPr bwMode="auto">
            <a:xfrm>
              <a:off x="4553255" y="1221948"/>
              <a:ext cx="2584450" cy="2946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>
              <a:off x="7131355" y="1234648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5734355" y="1234648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5" name="Group 20"/>
            <p:cNvGrpSpPr>
              <a:grpSpLocks/>
            </p:cNvGrpSpPr>
            <p:nvPr/>
          </p:nvGrpSpPr>
          <p:grpSpPr bwMode="auto">
            <a:xfrm rot="5400000">
              <a:off x="5385105" y="1812498"/>
              <a:ext cx="723900" cy="228600"/>
              <a:chOff x="2565400" y="4241800"/>
              <a:chExt cx="901700" cy="317500"/>
            </a:xfrm>
          </p:grpSpPr>
          <p:sp>
            <p:nvSpPr>
              <p:cNvPr id="1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6" name="Group 20"/>
            <p:cNvGrpSpPr>
              <a:grpSpLocks/>
            </p:cNvGrpSpPr>
            <p:nvPr/>
          </p:nvGrpSpPr>
          <p:grpSpPr bwMode="auto">
            <a:xfrm rot="5400000">
              <a:off x="6782105" y="1799798"/>
              <a:ext cx="723900" cy="228600"/>
              <a:chOff x="2565400" y="4241800"/>
              <a:chExt cx="901700" cy="317500"/>
            </a:xfrm>
          </p:grpSpPr>
          <p:sp>
            <p:nvSpPr>
              <p:cNvPr id="10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6138009" y="2852127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94855" y="1755348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10555" y="1717248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44055" y="3317448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75471" y="2790338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grpSp>
          <p:nvGrpSpPr>
            <p:cNvPr id="92" name="Group 20"/>
            <p:cNvGrpSpPr>
              <a:grpSpLocks/>
            </p:cNvGrpSpPr>
            <p:nvPr/>
          </p:nvGrpSpPr>
          <p:grpSpPr bwMode="auto">
            <a:xfrm rot="5400000">
              <a:off x="6756705" y="3438098"/>
              <a:ext cx="723900" cy="228600"/>
              <a:chOff x="2565400" y="4241800"/>
              <a:chExt cx="901700" cy="317500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 bwMode="auto">
            <a:xfrm>
              <a:off x="5721655" y="2707848"/>
              <a:ext cx="1435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4839258" y="1221948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839258" y="1246115"/>
                  <a:ext cx="4239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  <m:r>
                          <a:rPr lang="en-US" sz="2000" i="1" baseline="-25000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258" y="1246115"/>
                  <a:ext cx="42396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" name="Group 95"/>
            <p:cNvGrpSpPr/>
            <p:nvPr/>
          </p:nvGrpSpPr>
          <p:grpSpPr>
            <a:xfrm>
              <a:off x="4318305" y="2214372"/>
              <a:ext cx="469900" cy="707886"/>
              <a:chOff x="1143000" y="2057401"/>
              <a:chExt cx="469900" cy="707886"/>
            </a:xfrm>
          </p:grpSpPr>
          <p:sp>
            <p:nvSpPr>
              <p:cNvPr id="10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97" name="Group 20"/>
            <p:cNvGrpSpPr>
              <a:grpSpLocks/>
            </p:cNvGrpSpPr>
            <p:nvPr/>
          </p:nvGrpSpPr>
          <p:grpSpPr bwMode="auto">
            <a:xfrm>
              <a:off x="5968210" y="2563569"/>
              <a:ext cx="858379" cy="288558"/>
              <a:chOff x="2565400" y="4241800"/>
              <a:chExt cx="901700" cy="317500"/>
            </a:xfrm>
          </p:grpSpPr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5978917" y="1090369"/>
              <a:ext cx="858379" cy="288558"/>
              <a:chOff x="2565400" y="4241800"/>
              <a:chExt cx="901700" cy="317500"/>
            </a:xfrm>
          </p:grpSpPr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6429858" y="134099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8625840" y="5932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R5</a:t>
            </a:r>
          </a:p>
        </p:txBody>
      </p:sp>
    </p:spTree>
    <p:extLst>
      <p:ext uri="{BB962C8B-B14F-4D97-AF65-F5344CB8AC3E}">
        <p14:creationId xmlns:p14="http://schemas.microsoft.com/office/powerpoint/2010/main" val="154948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352044" y="762650"/>
            <a:ext cx="3600296" cy="22955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endCxn id="73" idx="2"/>
          </p:cNvCxnSpPr>
          <p:nvPr/>
        </p:nvCxnSpPr>
        <p:spPr>
          <a:xfrm>
            <a:off x="2152192" y="1257950"/>
            <a:ext cx="0" cy="1800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2044" y="1257950"/>
            <a:ext cx="3600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10800000">
            <a:off x="872256" y="1143650"/>
            <a:ext cx="723900" cy="228600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10800000">
            <a:off x="2613631" y="1134819"/>
            <a:ext cx="723900" cy="228600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27455" y="2508039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1034" y="210901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7166"/>
              </p:ext>
            </p:extLst>
          </p:nvPr>
        </p:nvGraphicFramePr>
        <p:xfrm>
          <a:off x="4204907" y="1483802"/>
          <a:ext cx="35083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4" name="Equation" r:id="rId3" imgW="164880" imgH="571320" progId="Equation.DSMT4">
                  <p:embed/>
                </p:oleObj>
              </mc:Choice>
              <mc:Fallback>
                <p:oleObj name="Equation" r:id="rId3" imgW="164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907" y="1483802"/>
                        <a:ext cx="350837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107" y="179516"/>
                <a:ext cx="2291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8:  Find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err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7" y="179516"/>
                <a:ext cx="229101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9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74"/>
          <p:cNvGrpSpPr/>
          <p:nvPr/>
        </p:nvGrpSpPr>
        <p:grpSpPr>
          <a:xfrm rot="16200000">
            <a:off x="3717390" y="1787680"/>
            <a:ext cx="469900" cy="444500"/>
            <a:chOff x="2133600" y="1143000"/>
            <a:chExt cx="469900" cy="444500"/>
          </a:xfrm>
        </p:grpSpPr>
        <p:sp>
          <p:nvSpPr>
            <p:cNvPr id="56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7" name="Straight Arrow Connector 13"/>
            <p:cNvCxnSpPr>
              <a:cxnSpLocks noChangeShapeType="1"/>
              <a:stCxn id="56" idx="2"/>
              <a:endCxn id="56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3" name="Group 20"/>
          <p:cNvGrpSpPr>
            <a:grpSpLocks/>
          </p:cNvGrpSpPr>
          <p:nvPr/>
        </p:nvGrpSpPr>
        <p:grpSpPr bwMode="auto">
          <a:xfrm rot="5400000">
            <a:off x="-9906" y="2134250"/>
            <a:ext cx="723900" cy="228600"/>
            <a:chOff x="2565400" y="4241800"/>
            <a:chExt cx="901700" cy="317500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05189" y="200993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624755" y="1372251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874014" y="1334692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447618" y="2158195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2A</a:t>
            </a:r>
          </a:p>
        </p:txBody>
      </p:sp>
      <p:grpSp>
        <p:nvGrpSpPr>
          <p:cNvPr id="43" name="Group 20"/>
          <p:cNvGrpSpPr>
            <a:grpSpLocks/>
          </p:cNvGrpSpPr>
          <p:nvPr/>
        </p:nvGrpSpPr>
        <p:grpSpPr bwMode="auto">
          <a:xfrm rot="5400000">
            <a:off x="1790242" y="2011299"/>
            <a:ext cx="723900" cy="228600"/>
            <a:chOff x="2565400" y="4241800"/>
            <a:chExt cx="901700" cy="317500"/>
          </a:xfrm>
        </p:grpSpPr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65" name="Group 20"/>
          <p:cNvGrpSpPr>
            <a:grpSpLocks/>
          </p:cNvGrpSpPr>
          <p:nvPr/>
        </p:nvGrpSpPr>
        <p:grpSpPr bwMode="auto">
          <a:xfrm>
            <a:off x="2546391" y="2913926"/>
            <a:ext cx="858379" cy="288558"/>
            <a:chOff x="2565400" y="4241800"/>
            <a:chExt cx="901700" cy="317500"/>
          </a:xfrm>
        </p:grpSpPr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8672" y="3509737"/>
                <a:ext cx="24975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9: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2" y="3509737"/>
                <a:ext cx="249754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689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78402" y="4419600"/>
            <a:ext cx="2871187" cy="1371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20"/>
          <p:cNvGrpSpPr>
            <a:grpSpLocks/>
          </p:cNvGrpSpPr>
          <p:nvPr/>
        </p:nvGrpSpPr>
        <p:grpSpPr bwMode="auto">
          <a:xfrm>
            <a:off x="2152192" y="4286863"/>
            <a:ext cx="858379" cy="288558"/>
            <a:chOff x="2565400" y="4241800"/>
            <a:chExt cx="901700" cy="317500"/>
          </a:xfrm>
        </p:grpSpPr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4" name="Group 20"/>
          <p:cNvGrpSpPr>
            <a:grpSpLocks/>
          </p:cNvGrpSpPr>
          <p:nvPr/>
        </p:nvGrpSpPr>
        <p:grpSpPr bwMode="auto">
          <a:xfrm>
            <a:off x="763982" y="4275321"/>
            <a:ext cx="858379" cy="288558"/>
            <a:chOff x="2565400" y="4241800"/>
            <a:chExt cx="901700" cy="317500"/>
          </a:xfrm>
        </p:grpSpPr>
        <p:sp>
          <p:nvSpPr>
            <p:cNvPr id="8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71068" y="5562600"/>
            <a:ext cx="534121" cy="457200"/>
            <a:chOff x="1104900" y="1155700"/>
            <a:chExt cx="534121" cy="457200"/>
          </a:xfrm>
        </p:grpSpPr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9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973926" y="4552336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2358593" y="4563879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2174239" y="53779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45118" y="3929073"/>
                <a:ext cx="1271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18" y="3929073"/>
                <a:ext cx="12713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997535" y="3964639"/>
                <a:ext cx="1277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35" y="3964639"/>
                <a:ext cx="127733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71034" y="3528963"/>
                <a:ext cx="251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10: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34" y="3528963"/>
                <a:ext cx="251697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42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4876800" y="4275321"/>
            <a:ext cx="2871187" cy="1371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7" idx="0"/>
            <a:endCxn id="97" idx="2"/>
          </p:cNvCxnSpPr>
          <p:nvPr/>
        </p:nvCxnSpPr>
        <p:spPr>
          <a:xfrm>
            <a:off x="6312394" y="427532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20"/>
          <p:cNvGrpSpPr>
            <a:grpSpLocks/>
          </p:cNvGrpSpPr>
          <p:nvPr/>
        </p:nvGrpSpPr>
        <p:grpSpPr bwMode="auto">
          <a:xfrm rot="5400000">
            <a:off x="4514850" y="4869149"/>
            <a:ext cx="723900" cy="228600"/>
            <a:chOff x="2565400" y="4241800"/>
            <a:chExt cx="901700" cy="317500"/>
          </a:xfrm>
        </p:grpSpPr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3" name="Group 20"/>
          <p:cNvGrpSpPr>
            <a:grpSpLocks/>
          </p:cNvGrpSpPr>
          <p:nvPr/>
        </p:nvGrpSpPr>
        <p:grpSpPr bwMode="auto">
          <a:xfrm rot="5400000">
            <a:off x="7386037" y="4901684"/>
            <a:ext cx="723900" cy="228600"/>
            <a:chOff x="2565400" y="4241800"/>
            <a:chExt cx="901700" cy="317500"/>
          </a:xfrm>
        </p:grpSpPr>
        <p:sp>
          <p:nvSpPr>
            <p:cNvPr id="10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6" name="Group 20"/>
          <p:cNvGrpSpPr>
            <a:grpSpLocks/>
          </p:cNvGrpSpPr>
          <p:nvPr/>
        </p:nvGrpSpPr>
        <p:grpSpPr bwMode="auto">
          <a:xfrm rot="10800000">
            <a:off x="6668684" y="4164694"/>
            <a:ext cx="723900" cy="228600"/>
            <a:chOff x="2565400" y="4241800"/>
            <a:chExt cx="901700" cy="317500"/>
          </a:xfrm>
        </p:grpSpPr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9" name="Group 74"/>
          <p:cNvGrpSpPr/>
          <p:nvPr/>
        </p:nvGrpSpPr>
        <p:grpSpPr>
          <a:xfrm rot="16200000">
            <a:off x="6077443" y="4730196"/>
            <a:ext cx="469900" cy="444500"/>
            <a:chOff x="2133600" y="1143000"/>
            <a:chExt cx="469900" cy="444500"/>
          </a:xfrm>
        </p:grpSpPr>
        <p:sp>
          <p:nvSpPr>
            <p:cNvPr id="110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11" name="Straight Arrow Connector 13"/>
            <p:cNvCxnSpPr>
              <a:cxnSpLocks noChangeShapeType="1"/>
              <a:stCxn id="110" idx="2"/>
              <a:endCxn id="110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411721" y="4994856"/>
                <a:ext cx="513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721" y="4994856"/>
                <a:ext cx="51392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4365992" y="4815929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62288" y="4853826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788177" y="4384151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5257800" y="4264773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716174" y="5646921"/>
            <a:ext cx="6289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410199" y="4278994"/>
                <a:ext cx="437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99" y="4278994"/>
                <a:ext cx="4378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765210" y="5623235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10" y="5623235"/>
                <a:ext cx="44377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9" name="Group 208"/>
          <p:cNvGrpSpPr/>
          <p:nvPr/>
        </p:nvGrpSpPr>
        <p:grpSpPr>
          <a:xfrm>
            <a:off x="4365992" y="453741"/>
            <a:ext cx="4478637" cy="3022968"/>
            <a:chOff x="4322529" y="170684"/>
            <a:chExt cx="4478637" cy="302296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178" name="Rectangle 177"/>
            <p:cNvSpPr/>
            <p:nvPr/>
          </p:nvSpPr>
          <p:spPr>
            <a:xfrm>
              <a:off x="4597466" y="753818"/>
              <a:ext cx="3600296" cy="229555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>
              <a:endCxn id="178" idx="2"/>
            </p:cNvCxnSpPr>
            <p:nvPr/>
          </p:nvCxnSpPr>
          <p:spPr>
            <a:xfrm>
              <a:off x="6397614" y="1249118"/>
              <a:ext cx="0" cy="1800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597466" y="1249118"/>
              <a:ext cx="3600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20"/>
            <p:cNvGrpSpPr>
              <a:grpSpLocks/>
            </p:cNvGrpSpPr>
            <p:nvPr/>
          </p:nvGrpSpPr>
          <p:grpSpPr bwMode="auto">
            <a:xfrm rot="10800000">
              <a:off x="5117678" y="1134818"/>
              <a:ext cx="723900" cy="228600"/>
              <a:chOff x="2565400" y="4241800"/>
              <a:chExt cx="901700" cy="317500"/>
            </a:xfrm>
          </p:grpSpPr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84" name="Group 20"/>
            <p:cNvGrpSpPr>
              <a:grpSpLocks/>
            </p:cNvGrpSpPr>
            <p:nvPr/>
          </p:nvGrpSpPr>
          <p:grpSpPr bwMode="auto">
            <a:xfrm rot="10800000">
              <a:off x="6859053" y="1125987"/>
              <a:ext cx="723900" cy="228600"/>
              <a:chOff x="2565400" y="4241800"/>
              <a:chExt cx="901700" cy="317500"/>
            </a:xfrm>
          </p:grpSpPr>
          <p:sp>
            <p:nvSpPr>
              <p:cNvPr id="18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072877" y="2499207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646456" y="2100185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9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61435365"/>
                    </p:ext>
                  </p:extLst>
                </p:nvPr>
              </p:nvGraphicFramePr>
              <p:xfrm>
                <a:off x="8450329" y="1474970"/>
                <a:ext cx="350837" cy="1106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175" name="Equation" r:id="rId13" imgW="164880" imgH="571320" progId="Equation.DSMT4">
                        <p:embed/>
                      </p:oleObj>
                    </mc:Choice>
                    <mc:Fallback>
                      <p:oleObj name="Equation" r:id="rId13" imgW="1648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50329" y="1474970"/>
                              <a:ext cx="350837" cy="11064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9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61435365"/>
                    </p:ext>
                  </p:extLst>
                </p:nvPr>
              </p:nvGraphicFramePr>
              <p:xfrm>
                <a:off x="8450329" y="1474970"/>
                <a:ext cx="350837" cy="1106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841" name="Equation" r:id="rId14" imgW="164880" imgH="571320" progId="Equation.DSMT4">
                        <p:embed/>
                      </p:oleObj>
                    </mc:Choice>
                    <mc:Fallback>
                      <p:oleObj name="Equation" r:id="rId14" imgW="1648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450329" y="1474970"/>
                              <a:ext cx="350837" cy="11064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4322529" y="170684"/>
                  <a:ext cx="2291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Practice 8:  Find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US" sz="2000" dirty="0"/>
                    <a:t>  </a:t>
                  </a:r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529" y="170684"/>
                  <a:ext cx="2291012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1" name="Group 74"/>
            <p:cNvGrpSpPr/>
            <p:nvPr/>
          </p:nvGrpSpPr>
          <p:grpSpPr>
            <a:xfrm rot="16200000">
              <a:off x="7962812" y="1778848"/>
              <a:ext cx="469900" cy="444500"/>
              <a:chOff x="2133600" y="1143000"/>
              <a:chExt cx="469900" cy="444500"/>
            </a:xfrm>
          </p:grpSpPr>
          <p:sp>
            <p:nvSpPr>
              <p:cNvPr id="192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93" name="Straight Arrow Connector 13"/>
              <p:cNvCxnSpPr>
                <a:cxnSpLocks noChangeShapeType="1"/>
                <a:stCxn id="192" idx="2"/>
                <a:endCxn id="192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" name="Group 20"/>
            <p:cNvGrpSpPr>
              <a:grpSpLocks/>
            </p:cNvGrpSpPr>
            <p:nvPr/>
          </p:nvGrpSpPr>
          <p:grpSpPr bwMode="auto">
            <a:xfrm rot="5400000">
              <a:off x="4235516" y="2125418"/>
              <a:ext cx="723900" cy="228600"/>
              <a:chOff x="2565400" y="4241800"/>
              <a:chExt cx="901700" cy="317500"/>
            </a:xfrm>
          </p:grpSpPr>
          <p:sp>
            <p:nvSpPr>
              <p:cNvPr id="19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6450611" y="2001098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870177" y="1363419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119436" y="132586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693040" y="2149363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2A</a:t>
              </a:r>
            </a:p>
          </p:txBody>
        </p:sp>
        <p:grpSp>
          <p:nvGrpSpPr>
            <p:cNvPr id="201" name="Group 20"/>
            <p:cNvGrpSpPr>
              <a:grpSpLocks/>
            </p:cNvGrpSpPr>
            <p:nvPr/>
          </p:nvGrpSpPr>
          <p:grpSpPr bwMode="auto">
            <a:xfrm rot="5400000">
              <a:off x="6035664" y="2002467"/>
              <a:ext cx="723900" cy="228600"/>
              <a:chOff x="2565400" y="4241800"/>
              <a:chExt cx="901700" cy="317500"/>
            </a:xfrm>
          </p:grpSpPr>
          <p:sp>
            <p:nvSpPr>
              <p:cNvPr id="20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04" name="Group 20"/>
            <p:cNvGrpSpPr>
              <a:grpSpLocks/>
            </p:cNvGrpSpPr>
            <p:nvPr/>
          </p:nvGrpSpPr>
          <p:grpSpPr bwMode="auto">
            <a:xfrm>
              <a:off x="6791813" y="2905094"/>
              <a:ext cx="858379" cy="288558"/>
              <a:chOff x="2565400" y="4241800"/>
              <a:chExt cx="901700" cy="317500"/>
            </a:xfrm>
          </p:grpSpPr>
          <p:sp>
            <p:nvSpPr>
              <p:cNvPr id="20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  <p:sp>
        <p:nvSpPr>
          <p:cNvPr id="210" name="TextBox 209"/>
          <p:cNvSpPr txBox="1"/>
          <p:nvPr/>
        </p:nvSpPr>
        <p:spPr>
          <a:xfrm>
            <a:off x="8625840" y="5932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R5</a:t>
            </a:r>
          </a:p>
        </p:txBody>
      </p:sp>
    </p:spTree>
    <p:extLst>
      <p:ext uri="{BB962C8B-B14F-4D97-AF65-F5344CB8AC3E}">
        <p14:creationId xmlns:p14="http://schemas.microsoft.com/office/powerpoint/2010/main" val="22493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47" y="216593"/>
            <a:ext cx="22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Ways of connection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100" y="763150"/>
            <a:ext cx="8178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</a:t>
            </a:r>
            <a:r>
              <a:rPr lang="en-US" sz="2000" dirty="0"/>
              <a:t>Two or more elements are in series if every connected pair </a:t>
            </a:r>
            <a:br>
              <a:rPr lang="en-US" sz="2000" dirty="0"/>
            </a:br>
            <a:r>
              <a:rPr lang="en-US" sz="2000" dirty="0"/>
              <a:t>exclusively share a single node,  i.e., </a:t>
            </a:r>
            <a:r>
              <a:rPr lang="en-US" sz="2000" u="sng" dirty="0">
                <a:solidFill>
                  <a:srgbClr val="412DFD"/>
                </a:solidFill>
              </a:rPr>
              <a:t>one node connects only two elements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9421" y="1509774"/>
            <a:ext cx="4381500" cy="660400"/>
            <a:chOff x="685800" y="2349500"/>
            <a:chExt cx="4381500" cy="660400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685800" y="2882900"/>
              <a:ext cx="4381500" cy="38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1079500" y="2819400"/>
              <a:ext cx="749300" cy="190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78100" y="2806700"/>
              <a:ext cx="647700" cy="203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60800" y="2806700"/>
              <a:ext cx="749300" cy="177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159000" y="2870200"/>
              <a:ext cx="1270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67100" y="2844800"/>
              <a:ext cx="1143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4102100" y="2616200"/>
              <a:ext cx="558800" cy="127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62000" y="24003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781300" y="2641600"/>
              <a:ext cx="558800" cy="127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451100" y="23495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1117600" y="2667000"/>
              <a:ext cx="558800" cy="127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97300" y="2400300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40" y="2338396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KCL, same current flows through elements in series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5694" y="1782824"/>
            <a:ext cx="1162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= i</a:t>
            </a:r>
            <a:r>
              <a:rPr lang="en-US" baseline="-25000" dirty="0"/>
              <a:t>2</a:t>
            </a:r>
            <a:r>
              <a:rPr lang="en-US" dirty="0"/>
              <a:t>= i</a:t>
            </a:r>
            <a:r>
              <a:rPr lang="en-US" baseline="-25000" dirty="0"/>
              <a:t>3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4321" y="2907602"/>
            <a:ext cx="3327400" cy="1028700"/>
            <a:chOff x="812800" y="3898900"/>
            <a:chExt cx="3327400" cy="1028700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812800" y="4025900"/>
              <a:ext cx="33274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206500" y="3911600"/>
              <a:ext cx="901700" cy="266700"/>
              <a:chOff x="2565400" y="4241800"/>
              <a:chExt cx="901700" cy="3175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2616200" y="3898900"/>
              <a:ext cx="901700" cy="266700"/>
              <a:chOff x="2565400" y="4241800"/>
              <a:chExt cx="901700" cy="3175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16200000">
              <a:off x="1854200" y="4343400"/>
              <a:ext cx="901700" cy="26670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2222500" y="3987800"/>
              <a:ext cx="1270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22400" y="41529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46400" y="41529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2591" y="2777566"/>
            <a:ext cx="520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r>
              <a:rPr lang="en-US" sz="2000" dirty="0"/>
              <a:t> are not in series because the node </a:t>
            </a:r>
            <a:br>
              <a:rPr lang="en-US" sz="2000" dirty="0"/>
            </a:br>
            <a:r>
              <a:rPr lang="en-US" sz="2000" dirty="0"/>
              <a:t>connecting  them also connects a third element.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321" y="3991766"/>
            <a:ext cx="8296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                              Two or more elements are in parallel if they are connected </a:t>
            </a:r>
            <a:br>
              <a:rPr lang="en-US" sz="2000" dirty="0"/>
            </a:br>
            <a:r>
              <a:rPr lang="en-US" sz="2000" dirty="0"/>
              <a:t>between </a:t>
            </a:r>
            <a:r>
              <a:rPr lang="en-US" sz="2000" u="sng" dirty="0">
                <a:solidFill>
                  <a:srgbClr val="412DFD"/>
                </a:solidFill>
              </a:rPr>
              <a:t>the same two nodes.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9421" y="4745819"/>
            <a:ext cx="3435252" cy="2078819"/>
            <a:chOff x="622300" y="5972068"/>
            <a:chExt cx="3435252" cy="2078819"/>
          </a:xfrm>
        </p:grpSpPr>
        <p:sp>
          <p:nvSpPr>
            <p:cNvPr id="36" name="Freeform 35"/>
            <p:cNvSpPr/>
            <p:nvPr/>
          </p:nvSpPr>
          <p:spPr bwMode="auto">
            <a:xfrm>
              <a:off x="622300" y="6299200"/>
              <a:ext cx="2120900" cy="1447800"/>
            </a:xfrm>
            <a:custGeom>
              <a:avLst/>
              <a:gdLst>
                <a:gd name="connsiteX0" fmla="*/ 0 w 3035300"/>
                <a:gd name="connsiteY0" fmla="*/ 38100 h 1447800"/>
                <a:gd name="connsiteX1" fmla="*/ 3022600 w 3035300"/>
                <a:gd name="connsiteY1" fmla="*/ 0 h 1447800"/>
                <a:gd name="connsiteX2" fmla="*/ 3035300 w 3035300"/>
                <a:gd name="connsiteY2" fmla="*/ 1435100 h 1447800"/>
                <a:gd name="connsiteX3" fmla="*/ 12700 w 3035300"/>
                <a:gd name="connsiteY3" fmla="*/ 1447800 h 1447800"/>
                <a:gd name="connsiteX4" fmla="*/ 25400 w 3035300"/>
                <a:gd name="connsiteY4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5300" h="1447800">
                  <a:moveTo>
                    <a:pt x="0" y="38100"/>
                  </a:moveTo>
                  <a:lnTo>
                    <a:pt x="3022600" y="0"/>
                  </a:lnTo>
                  <a:lnTo>
                    <a:pt x="3035300" y="1435100"/>
                  </a:lnTo>
                  <a:lnTo>
                    <a:pt x="12700" y="1447800"/>
                  </a:lnTo>
                  <a:lnTo>
                    <a:pt x="25400" y="14478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1181100" y="6337300"/>
              <a:ext cx="25400" cy="139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55800" y="6337300"/>
              <a:ext cx="38100" cy="142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1092200" y="6858000"/>
              <a:ext cx="203200" cy="482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879600" y="6794500"/>
              <a:ext cx="177800" cy="546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692400" y="6769100"/>
              <a:ext cx="127000" cy="5461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1016000" y="6134100"/>
              <a:ext cx="1905000" cy="4191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1041400" y="7480300"/>
              <a:ext cx="1905000" cy="4191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750888" y="6515100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6" name="Equation" r:id="rId3" imgW="164880" imgH="571320" progId="Equation.DSMT4">
                    <p:embed/>
                  </p:oleObj>
                </mc:Choice>
                <mc:Fallback>
                  <p:oleObj name="Equation" r:id="rId3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888" y="6515100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8"/>
            <p:cNvGraphicFramePr>
              <a:graphicFrameLocks noChangeAspect="1"/>
            </p:cNvGraphicFramePr>
            <p:nvPr/>
          </p:nvGraphicFramePr>
          <p:xfrm>
            <a:off x="1574800" y="646430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7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800" y="646430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8"/>
            <p:cNvGraphicFramePr>
              <a:graphicFrameLocks noChangeAspect="1"/>
            </p:cNvGraphicFramePr>
            <p:nvPr/>
          </p:nvGraphicFramePr>
          <p:xfrm>
            <a:off x="2846388" y="6477000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" name="Equation" r:id="rId7" imgW="164880" imgH="571320" progId="Equation.DSMT4">
                    <p:embed/>
                  </p:oleObj>
                </mc:Choice>
                <mc:Fallback>
                  <p:oleObj name="Equation" r:id="rId7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388" y="6477000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2921000" y="5972068"/>
              <a:ext cx="10070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Node 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50545" y="7620000"/>
              <a:ext cx="10070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Node 2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878698" y="5064713"/>
            <a:ext cx="3093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KVL, same voltage across</a:t>
            </a:r>
            <a:br>
              <a:rPr lang="en-US" sz="2000" dirty="0"/>
            </a:br>
            <a:r>
              <a:rPr lang="en-US" sz="2000" dirty="0"/>
              <a:t>parallel elements: </a:t>
            </a:r>
          </a:p>
          <a:p>
            <a:r>
              <a:rPr lang="en-US" sz="2000" dirty="0"/>
              <a:t>   v</a:t>
            </a:r>
            <a:r>
              <a:rPr lang="en-US" sz="2000" baseline="-25000" dirty="0"/>
              <a:t>1</a:t>
            </a:r>
            <a:r>
              <a:rPr lang="en-US" sz="2000" dirty="0"/>
              <a:t>=v</a:t>
            </a:r>
            <a:r>
              <a:rPr lang="en-US" sz="2000" baseline="-25000" dirty="0"/>
              <a:t>2</a:t>
            </a:r>
            <a:r>
              <a:rPr lang="en-US" sz="2000" dirty="0"/>
              <a:t>=v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306329" y="763150"/>
            <a:ext cx="21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Series connection: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6020" y="3991766"/>
            <a:ext cx="2286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Parallel connection</a:t>
            </a:r>
            <a:r>
              <a:rPr lang="en-US" dirty="0"/>
              <a:t>: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77590" y="114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33" grpId="0"/>
      <p:bldP spid="34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1" y="236920"/>
            <a:ext cx="468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useful tools derived from basic laws: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694120"/>
            <a:ext cx="260680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sz="2000" dirty="0"/>
              <a:t>Equivalent resistance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Voltage division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Current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4501" y="808420"/>
            <a:ext cx="2602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Used together to solve </a:t>
            </a:r>
            <a:br>
              <a:rPr lang="en-US" sz="2000" dirty="0"/>
            </a:br>
            <a:r>
              <a:rPr lang="en-US" sz="2000" dirty="0"/>
              <a:t>circuit problems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429001" y="1075120"/>
            <a:ext cx="52070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  <p:graphicFrame>
        <p:nvGraphicFramePr>
          <p:cNvPr id="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01107"/>
              </p:ext>
            </p:extLst>
          </p:nvPr>
        </p:nvGraphicFramePr>
        <p:xfrm>
          <a:off x="3928962" y="5092601"/>
          <a:ext cx="1646237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6" name="Equation" r:id="rId3" imgW="939600" imgH="863280" progId="Equation.DSMT4">
                  <p:embed/>
                </p:oleObj>
              </mc:Choice>
              <mc:Fallback>
                <p:oleObj name="Equation" r:id="rId3" imgW="9396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962" y="5092601"/>
                        <a:ext cx="1646237" cy="1385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" name="Group 136"/>
          <p:cNvGrpSpPr/>
          <p:nvPr/>
        </p:nvGrpSpPr>
        <p:grpSpPr>
          <a:xfrm>
            <a:off x="442239" y="4176613"/>
            <a:ext cx="2585065" cy="1831975"/>
            <a:chOff x="474386" y="4628748"/>
            <a:chExt cx="2585065" cy="1831975"/>
          </a:xfrm>
        </p:grpSpPr>
        <p:graphicFrame>
          <p:nvGraphicFramePr>
            <p:cNvPr id="4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598123"/>
                </p:ext>
              </p:extLst>
            </p:nvPr>
          </p:nvGraphicFramePr>
          <p:xfrm>
            <a:off x="777112" y="4628748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37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112" y="4628748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74386" y="5076423"/>
              <a:ext cx="2585065" cy="1384300"/>
              <a:chOff x="504934" y="1148693"/>
              <a:chExt cx="2585065" cy="1384300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504934" y="1161393"/>
                <a:ext cx="2019300" cy="1371600"/>
              </a:xfrm>
              <a:custGeom>
                <a:avLst/>
                <a:gdLst>
                  <a:gd name="connsiteX0" fmla="*/ 0 w 2019300"/>
                  <a:gd name="connsiteY0" fmla="*/ 0 h 1371600"/>
                  <a:gd name="connsiteX1" fmla="*/ 2019300 w 2019300"/>
                  <a:gd name="connsiteY1" fmla="*/ 0 h 1371600"/>
                  <a:gd name="connsiteX2" fmla="*/ 2019300 w 2019300"/>
                  <a:gd name="connsiteY2" fmla="*/ 1371600 h 1371600"/>
                  <a:gd name="connsiteX3" fmla="*/ 50800 w 2019300"/>
                  <a:gd name="connsiteY3" fmla="*/ 13589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300" h="1371600">
                    <a:moveTo>
                      <a:pt x="0" y="0"/>
                    </a:moveTo>
                    <a:lnTo>
                      <a:pt x="2019300" y="0"/>
                    </a:lnTo>
                    <a:lnTo>
                      <a:pt x="2019300" y="1371600"/>
                    </a:lnTo>
                    <a:lnTo>
                      <a:pt x="50800" y="135890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080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1343134" y="1148693"/>
                <a:ext cx="12700" cy="13589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2" name="Group 32"/>
              <p:cNvGrpSpPr>
                <a:grpSpLocks/>
              </p:cNvGrpSpPr>
              <p:nvPr/>
            </p:nvGrpSpPr>
            <p:grpSpPr bwMode="auto">
              <a:xfrm rot="-5400000">
                <a:off x="2225784" y="1751943"/>
                <a:ext cx="622300" cy="254000"/>
                <a:chOff x="2565400" y="4241800"/>
                <a:chExt cx="901700" cy="317500"/>
              </a:xfrm>
            </p:grpSpPr>
            <p:sp>
              <p:nvSpPr>
                <p:cNvPr id="63" name="Rectangle 33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53" name="Group 32"/>
              <p:cNvGrpSpPr>
                <a:grpSpLocks/>
              </p:cNvGrpSpPr>
              <p:nvPr/>
            </p:nvGrpSpPr>
            <p:grpSpPr bwMode="auto">
              <a:xfrm rot="-5400000">
                <a:off x="1042773" y="1715748"/>
                <a:ext cx="622300" cy="262890"/>
                <a:chOff x="2574601" y="4217987"/>
                <a:chExt cx="901700" cy="328613"/>
              </a:xfrm>
            </p:grpSpPr>
            <p:sp>
              <p:nvSpPr>
                <p:cNvPr id="61" name="Rectangle 33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 bwMode="auto">
                <a:xfrm>
                  <a:off x="2574601" y="4217987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1493153" y="169479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endParaRPr lang="en-US" sz="2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48853" y="175829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2</a:t>
                </a:r>
                <a:endParaRPr lang="en-US" sz="2000" dirty="0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1354051" y="1288393"/>
                <a:ext cx="6350" cy="22225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H="1">
                <a:off x="2509751" y="1275693"/>
                <a:ext cx="1783" cy="2794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59" name="Object 4"/>
              <p:cNvGraphicFramePr>
                <a:graphicFrameLocks noChangeAspect="1"/>
              </p:cNvGraphicFramePr>
              <p:nvPr/>
            </p:nvGraphicFramePr>
            <p:xfrm>
              <a:off x="1465372" y="1174093"/>
              <a:ext cx="258762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38" name="Equation" r:id="rId7" imgW="114120" imgH="215640" progId="Equation.DSMT4">
                      <p:embed/>
                    </p:oleObj>
                  </mc:Choice>
                  <mc:Fallback>
                    <p:oleObj name="Equation" r:id="rId7" imgW="11412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5372" y="1174093"/>
                            <a:ext cx="258762" cy="447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5"/>
              <p:cNvGraphicFramePr>
                <a:graphicFrameLocks noChangeAspect="1"/>
              </p:cNvGraphicFramePr>
              <p:nvPr/>
            </p:nvGraphicFramePr>
            <p:xfrm>
              <a:off x="2594084" y="1199493"/>
              <a:ext cx="28733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39" name="Equation" r:id="rId9" imgW="126720" imgH="215640" progId="Equation.DSMT4">
                      <p:embed/>
                    </p:oleObj>
                  </mc:Choice>
                  <mc:Fallback>
                    <p:oleObj name="Equation" r:id="rId9" imgW="12672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4084" y="1199493"/>
                            <a:ext cx="287338" cy="447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6" name="Straight Arrow Connector 65"/>
            <p:cNvCxnSpPr/>
            <p:nvPr/>
          </p:nvCxnSpPr>
          <p:spPr bwMode="auto">
            <a:xfrm>
              <a:off x="661225" y="5125424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8" name="TextBox 67"/>
          <p:cNvSpPr txBox="1"/>
          <p:nvPr/>
        </p:nvSpPr>
        <p:spPr>
          <a:xfrm>
            <a:off x="3743599" y="4474554"/>
            <a:ext cx="198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Division: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89351" y="2031231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Voltage division: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71111" y="1771611"/>
            <a:ext cx="3361224" cy="2122800"/>
            <a:chOff x="559970" y="4711700"/>
            <a:chExt cx="3361224" cy="2122800"/>
          </a:xfrm>
        </p:grpSpPr>
        <p:sp>
          <p:nvSpPr>
            <p:cNvPr id="88" name="Freeform 87"/>
            <p:cNvSpPr/>
            <p:nvPr/>
          </p:nvSpPr>
          <p:spPr bwMode="auto">
            <a:xfrm>
              <a:off x="673099" y="5295900"/>
              <a:ext cx="2664619" cy="1538600"/>
            </a:xfrm>
            <a:custGeom>
              <a:avLst/>
              <a:gdLst>
                <a:gd name="connsiteX0" fmla="*/ 0 w 2654300"/>
                <a:gd name="connsiteY0" fmla="*/ 12700 h 1765300"/>
                <a:gd name="connsiteX1" fmla="*/ 2654300 w 2654300"/>
                <a:gd name="connsiteY1" fmla="*/ 0 h 1765300"/>
                <a:gd name="connsiteX2" fmla="*/ 2641600 w 2654300"/>
                <a:gd name="connsiteY2" fmla="*/ 1765300 h 1765300"/>
                <a:gd name="connsiteX3" fmla="*/ 25400 w 2654300"/>
                <a:gd name="connsiteY3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300" h="1765300">
                  <a:moveTo>
                    <a:pt x="0" y="12700"/>
                  </a:moveTo>
                  <a:lnTo>
                    <a:pt x="2654300" y="0"/>
                  </a:lnTo>
                  <a:cubicBezTo>
                    <a:pt x="2650067" y="588433"/>
                    <a:pt x="2645833" y="1176867"/>
                    <a:pt x="2641600" y="1765300"/>
                  </a:cubicBezTo>
                  <a:lnTo>
                    <a:pt x="25400" y="17653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9" name="Group 20"/>
            <p:cNvGrpSpPr>
              <a:grpSpLocks/>
            </p:cNvGrpSpPr>
            <p:nvPr/>
          </p:nvGrpSpPr>
          <p:grpSpPr bwMode="auto">
            <a:xfrm>
              <a:off x="1587500" y="5143500"/>
              <a:ext cx="901700" cy="317500"/>
              <a:chOff x="2565400" y="4241800"/>
              <a:chExt cx="901700" cy="317500"/>
            </a:xfrm>
          </p:grpSpPr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0" name="Group 32"/>
            <p:cNvGrpSpPr>
              <a:grpSpLocks/>
            </p:cNvGrpSpPr>
            <p:nvPr/>
          </p:nvGrpSpPr>
          <p:grpSpPr bwMode="auto">
            <a:xfrm rot="-5400000">
              <a:off x="2893219" y="5928595"/>
              <a:ext cx="901700" cy="317500"/>
              <a:chOff x="2643905" y="4241800"/>
              <a:chExt cx="901700" cy="317500"/>
            </a:xfrm>
          </p:grpSpPr>
          <p:sp>
            <p:nvSpPr>
              <p:cNvPr id="98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643905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91" name="Straight Arrow Connector 41"/>
            <p:cNvCxnSpPr>
              <a:cxnSpLocks noChangeShapeType="1"/>
            </p:cNvCxnSpPr>
            <p:nvPr/>
          </p:nvCxnSpPr>
          <p:spPr bwMode="auto">
            <a:xfrm>
              <a:off x="660400" y="53086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92" name="Object 12"/>
            <p:cNvGraphicFramePr>
              <a:graphicFrameLocks noChangeAspect="1"/>
            </p:cNvGraphicFramePr>
            <p:nvPr/>
          </p:nvGraphicFramePr>
          <p:xfrm>
            <a:off x="857250" y="53086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0" name="Equation" r:id="rId11" imgW="126720" imgH="215640" progId="Equation.DSMT4">
                    <p:embed/>
                  </p:oleObj>
                </mc:Choice>
                <mc:Fallback>
                  <p:oleObj name="Equation" r:id="rId11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50" y="53086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5"/>
            <p:cNvGraphicFramePr>
              <a:graphicFrameLocks noChangeAspect="1"/>
            </p:cNvGraphicFramePr>
            <p:nvPr/>
          </p:nvGraphicFramePr>
          <p:xfrm>
            <a:off x="1436688" y="4711700"/>
            <a:ext cx="1446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1" name="Equation" r:id="rId13" imgW="634680" imgH="215640" progId="Equation.DSMT4">
                    <p:embed/>
                  </p:oleObj>
                </mc:Choice>
                <mc:Fallback>
                  <p:oleObj name="Equation" r:id="rId13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4711700"/>
                          <a:ext cx="144621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Box 93"/>
            <p:cNvSpPr txBox="1"/>
            <p:nvPr/>
          </p:nvSpPr>
          <p:spPr>
            <a:xfrm>
              <a:off x="1803400" y="5435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454400" y="6007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graphicFrame>
          <p:nvGraphicFramePr>
            <p:cNvPr id="9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213103"/>
                </p:ext>
              </p:extLst>
            </p:nvPr>
          </p:nvGraphicFramePr>
          <p:xfrm>
            <a:off x="559970" y="5471532"/>
            <a:ext cx="363537" cy="1355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2" name="Equation" r:id="rId15" imgW="139680" imgH="571320" progId="Equation.DSMT4">
                    <p:embed/>
                  </p:oleObj>
                </mc:Choice>
                <mc:Fallback>
                  <p:oleObj name="Equation" r:id="rId1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70" y="5471532"/>
                          <a:ext cx="363537" cy="13559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104309"/>
                </p:ext>
              </p:extLst>
            </p:nvPr>
          </p:nvGraphicFramePr>
          <p:xfrm>
            <a:off x="2782545" y="5486861"/>
            <a:ext cx="4318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3" name="Equation" r:id="rId17" imgW="190440" imgH="571320" progId="Equation.DSMT4">
                    <p:embed/>
                  </p:oleObj>
                </mc:Choice>
                <mc:Fallback>
                  <p:oleObj name="Equation" r:id="rId17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545" y="5486861"/>
                          <a:ext cx="4318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Group 101"/>
          <p:cNvGrpSpPr/>
          <p:nvPr/>
        </p:nvGrpSpPr>
        <p:grpSpPr>
          <a:xfrm>
            <a:off x="6339093" y="2138773"/>
            <a:ext cx="2243137" cy="1933575"/>
            <a:chOff x="677863" y="7581900"/>
            <a:chExt cx="2243137" cy="1933575"/>
          </a:xfrm>
        </p:grpSpPr>
        <p:graphicFrame>
          <p:nvGraphicFramePr>
            <p:cNvPr id="103" name="Object 17"/>
            <p:cNvGraphicFramePr>
              <a:graphicFrameLocks noChangeAspect="1"/>
            </p:cNvGraphicFramePr>
            <p:nvPr/>
          </p:nvGraphicFramePr>
          <p:xfrm>
            <a:off x="2589213" y="8605500"/>
            <a:ext cx="331787" cy="90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4" name="Equation" r:id="rId19" imgW="190440" imgH="571320" progId="Equation.DSMT4">
                    <p:embed/>
                  </p:oleObj>
                </mc:Choice>
                <mc:Fallback>
                  <p:oleObj name="Equation" r:id="rId19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213" y="8605500"/>
                          <a:ext cx="331787" cy="909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Freeform 103"/>
            <p:cNvSpPr/>
            <p:nvPr/>
          </p:nvSpPr>
          <p:spPr bwMode="auto">
            <a:xfrm>
              <a:off x="736600" y="7581900"/>
              <a:ext cx="1689100" cy="1816100"/>
            </a:xfrm>
            <a:custGeom>
              <a:avLst/>
              <a:gdLst>
                <a:gd name="connsiteX0" fmla="*/ 0 w 2641600"/>
                <a:gd name="connsiteY0" fmla="*/ 0 h 1816100"/>
                <a:gd name="connsiteX1" fmla="*/ 2628900 w 2641600"/>
                <a:gd name="connsiteY1" fmla="*/ 0 h 1816100"/>
                <a:gd name="connsiteX2" fmla="*/ 2641600 w 2641600"/>
                <a:gd name="connsiteY2" fmla="*/ 1816100 h 1816100"/>
                <a:gd name="connsiteX3" fmla="*/ 25400 w 2641600"/>
                <a:gd name="connsiteY3" fmla="*/ 179070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600" h="1816100">
                  <a:moveTo>
                    <a:pt x="0" y="0"/>
                  </a:moveTo>
                  <a:lnTo>
                    <a:pt x="2628900" y="0"/>
                  </a:lnTo>
                  <a:cubicBezTo>
                    <a:pt x="2633133" y="605367"/>
                    <a:pt x="2637367" y="1210733"/>
                    <a:pt x="2641600" y="1816100"/>
                  </a:cubicBezTo>
                  <a:lnTo>
                    <a:pt x="25400" y="17907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5" name="Group 32"/>
            <p:cNvGrpSpPr>
              <a:grpSpLocks/>
            </p:cNvGrpSpPr>
            <p:nvPr/>
          </p:nvGrpSpPr>
          <p:grpSpPr bwMode="auto">
            <a:xfrm rot="-5400000">
              <a:off x="2100665" y="8844359"/>
              <a:ext cx="647700" cy="230981"/>
              <a:chOff x="2565400" y="4241800"/>
              <a:chExt cx="901700" cy="317500"/>
            </a:xfrm>
          </p:grpSpPr>
          <p:sp>
            <p:nvSpPr>
              <p:cNvPr id="113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6" name="Group 32"/>
            <p:cNvGrpSpPr>
              <a:grpSpLocks/>
            </p:cNvGrpSpPr>
            <p:nvPr/>
          </p:nvGrpSpPr>
          <p:grpSpPr bwMode="auto">
            <a:xfrm rot="-5400000">
              <a:off x="2113366" y="7891859"/>
              <a:ext cx="647700" cy="230981"/>
              <a:chOff x="2565400" y="4241800"/>
              <a:chExt cx="901700" cy="317500"/>
            </a:xfrm>
          </p:grpSpPr>
          <p:sp>
            <p:nvSpPr>
              <p:cNvPr id="111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07" name="Object 17"/>
            <p:cNvGraphicFramePr>
              <a:graphicFrameLocks noChangeAspect="1"/>
            </p:cNvGraphicFramePr>
            <p:nvPr/>
          </p:nvGraphicFramePr>
          <p:xfrm>
            <a:off x="677863" y="7797800"/>
            <a:ext cx="36353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5" name="Equation" r:id="rId20" imgW="139680" imgH="571320" progId="Equation.DSMT4">
                    <p:embed/>
                  </p:oleObj>
                </mc:Choice>
                <mc:Fallback>
                  <p:oleObj name="Equation" r:id="rId20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863" y="7797800"/>
                          <a:ext cx="363537" cy="1355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7"/>
            <p:cNvGraphicFramePr>
              <a:graphicFrameLocks noChangeAspect="1"/>
            </p:cNvGraphicFramePr>
            <p:nvPr/>
          </p:nvGraphicFramePr>
          <p:xfrm>
            <a:off x="2600325" y="7653338"/>
            <a:ext cx="309563" cy="909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146" name="Equation" r:id="rId22" imgW="177480" imgH="571320" progId="Equation.DSMT4">
                    <p:embed/>
                  </p:oleObj>
                </mc:Choice>
                <mc:Fallback>
                  <p:oleObj name="Equation" r:id="rId22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7653338"/>
                          <a:ext cx="309563" cy="909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TextBox 108"/>
            <p:cNvSpPr txBox="1"/>
            <p:nvPr/>
          </p:nvSpPr>
          <p:spPr>
            <a:xfrm>
              <a:off x="1905000" y="7785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66900" y="87757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7143"/>
              </p:ext>
            </p:extLst>
          </p:nvPr>
        </p:nvGraphicFramePr>
        <p:xfrm>
          <a:off x="4254501" y="2620666"/>
          <a:ext cx="156527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7" name="Equation" r:id="rId24" imgW="914400" imgH="863600" progId="Equation.DSMT4">
                  <p:embed/>
                </p:oleObj>
              </mc:Choice>
              <mc:Fallback>
                <p:oleObj name="Equation" r:id="rId24" imgW="9144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1" y="2620666"/>
                        <a:ext cx="1565275" cy="13541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6081602" y="4610070"/>
            <a:ext cx="2524228" cy="1650782"/>
            <a:chOff x="6703265" y="4476750"/>
            <a:chExt cx="2524228" cy="1650782"/>
          </a:xfrm>
        </p:grpSpPr>
        <p:grpSp>
          <p:nvGrpSpPr>
            <p:cNvPr id="116" name="Group 115"/>
            <p:cNvGrpSpPr/>
            <p:nvPr/>
          </p:nvGrpSpPr>
          <p:grpSpPr>
            <a:xfrm>
              <a:off x="6703265" y="4969824"/>
              <a:ext cx="2524228" cy="1157708"/>
              <a:chOff x="6173362" y="240356"/>
              <a:chExt cx="2524228" cy="1157708"/>
            </a:xfrm>
          </p:grpSpPr>
          <p:grpSp>
            <p:nvGrpSpPr>
              <p:cNvPr id="117" name="Group 116"/>
              <p:cNvGrpSpPr/>
              <p:nvPr/>
            </p:nvGrpSpPr>
            <p:grpSpPr>
              <a:xfrm rot="16200000">
                <a:off x="7141018" y="683067"/>
                <a:ext cx="469900" cy="444500"/>
                <a:chOff x="2133600" y="1143000"/>
                <a:chExt cx="469900" cy="444500"/>
              </a:xfrm>
            </p:grpSpPr>
            <p:sp>
              <p:nvSpPr>
                <p:cNvPr id="129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130" name="Straight Arrow Connector 13"/>
                <p:cNvCxnSpPr>
                  <a:cxnSpLocks noChangeShapeType="1"/>
                  <a:stCxn id="129" idx="2"/>
                  <a:endCxn id="129" idx="6"/>
                </p:cNvCxnSpPr>
                <p:nvPr/>
              </p:nvCxnSpPr>
              <p:spPr bwMode="auto">
                <a:xfrm rot="16200000">
                  <a:off x="2368550" y="1130300"/>
                  <a:ext cx="0" cy="46990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18" name="Rectangle 117"/>
              <p:cNvSpPr/>
              <p:nvPr/>
            </p:nvSpPr>
            <p:spPr>
              <a:xfrm>
                <a:off x="6657764" y="240356"/>
                <a:ext cx="1436408" cy="11577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118" idx="0"/>
                <a:endCxn id="118" idx="2"/>
              </p:cNvCxnSpPr>
              <p:nvPr/>
            </p:nvCxnSpPr>
            <p:spPr>
              <a:xfrm>
                <a:off x="7375968" y="240356"/>
                <a:ext cx="0" cy="11577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20"/>
              <p:cNvGrpSpPr>
                <a:grpSpLocks/>
              </p:cNvGrpSpPr>
              <p:nvPr/>
            </p:nvGrpSpPr>
            <p:grpSpPr bwMode="auto">
              <a:xfrm rot="5400000">
                <a:off x="7672613" y="764979"/>
                <a:ext cx="812800" cy="260350"/>
                <a:chOff x="2565400" y="4241800"/>
                <a:chExt cx="901700" cy="317500"/>
              </a:xfrm>
            </p:grpSpPr>
            <p:sp>
              <p:nvSpPr>
                <p:cNvPr id="127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21" name="Group 20"/>
              <p:cNvGrpSpPr>
                <a:grpSpLocks/>
              </p:cNvGrpSpPr>
              <p:nvPr/>
            </p:nvGrpSpPr>
            <p:grpSpPr bwMode="auto">
              <a:xfrm rot="5400000">
                <a:off x="6251364" y="689035"/>
                <a:ext cx="812800" cy="260350"/>
                <a:chOff x="2565400" y="4241800"/>
                <a:chExt cx="901700" cy="317500"/>
              </a:xfrm>
            </p:grpSpPr>
            <p:sp>
              <p:nvSpPr>
                <p:cNvPr id="12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449983" y="395956"/>
                    <a:ext cx="33227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/>
                            </a:rPr>
                            <m:t>𝑖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9983" y="395956"/>
                    <a:ext cx="332270" cy="40011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6173362" y="596011"/>
                    <a:ext cx="4830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362" y="596011"/>
                    <a:ext cx="483081" cy="369332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8209188" y="802889"/>
                    <a:ext cx="4884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9188" y="802889"/>
                    <a:ext cx="488402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1" name="Straight Arrow Connector 130"/>
            <p:cNvCxnSpPr/>
            <p:nvPr/>
          </p:nvCxnSpPr>
          <p:spPr bwMode="auto">
            <a:xfrm>
              <a:off x="8065196" y="4988452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flipH="1">
              <a:off x="7307428" y="4988452"/>
              <a:ext cx="49593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0751746"/>
                    </p:ext>
                  </p:extLst>
                </p:nvPr>
              </p:nvGraphicFramePr>
              <p:xfrm>
                <a:off x="7424859" y="4490135"/>
                <a:ext cx="258762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148" name="Equation" r:id="rId29" imgW="114120" imgH="215640" progId="Equation.DSMT4">
                        <p:embed/>
                      </p:oleObj>
                    </mc:Choice>
                    <mc:Fallback>
                      <p:oleObj name="Equation" r:id="rId29" imgW="1141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24859" y="4490135"/>
                              <a:ext cx="258762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0751746"/>
                    </p:ext>
                  </p:extLst>
                </p:nvPr>
              </p:nvGraphicFramePr>
              <p:xfrm>
                <a:off x="7424859" y="4490135"/>
                <a:ext cx="258762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354" name="Equation" r:id="rId30" imgW="114120" imgH="215640" progId="Equation.DSMT4">
                        <p:embed/>
                      </p:oleObj>
                    </mc:Choice>
                    <mc:Fallback>
                      <p:oleObj name="Equation" r:id="rId30" imgW="1141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24859" y="4490135"/>
                              <a:ext cx="258762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75823198"/>
                    </p:ext>
                  </p:extLst>
                </p:nvPr>
              </p:nvGraphicFramePr>
              <p:xfrm>
                <a:off x="8131175" y="4476750"/>
                <a:ext cx="287338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149" name="Equation" r:id="rId32" imgW="126720" imgH="215640" progId="Equation.DSMT4">
                        <p:embed/>
                      </p:oleObj>
                    </mc:Choice>
                    <mc:Fallback>
                      <p:oleObj name="Equation" r:id="rId32" imgW="1267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31175" y="4476750"/>
                              <a:ext cx="287338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75823198"/>
                    </p:ext>
                  </p:extLst>
                </p:nvPr>
              </p:nvGraphicFramePr>
              <p:xfrm>
                <a:off x="8131175" y="4476750"/>
                <a:ext cx="287338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355" name="Equation" r:id="rId34" imgW="126720" imgH="215640" progId="Equation.DSMT4">
                        <p:embed/>
                      </p:oleObj>
                    </mc:Choice>
                    <mc:Fallback>
                      <p:oleObj name="Equation" r:id="rId34" imgW="1267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31175" y="4476750"/>
                              <a:ext cx="287338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443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/>
      <p:bldP spid="5" grpId="0" animBg="1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256452" y="365921"/>
            <a:ext cx="3336925" cy="1854200"/>
            <a:chOff x="3256452" y="365921"/>
            <a:chExt cx="3336925" cy="1854200"/>
          </a:xfrm>
        </p:grpSpPr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3550933" y="975521"/>
              <a:ext cx="2743200" cy="1244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020833" y="823121"/>
              <a:ext cx="901700" cy="317500"/>
              <a:chOff x="2565400" y="4241800"/>
              <a:chExt cx="901700" cy="317500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256452" y="1305721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919948"/>
                </p:ext>
              </p:extLst>
            </p:nvPr>
          </p:nvGraphicFramePr>
          <p:xfrm>
            <a:off x="3477908" y="1293021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6" name="Equation" r:id="rId3" imgW="139680" imgH="330120" progId="Equation.DSMT4">
                    <p:embed/>
                  </p:oleObj>
                </mc:Choice>
                <mc:Fallback>
                  <p:oleObj name="Equation" r:id="rId3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908" y="1293021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32"/>
            <p:cNvGrpSpPr>
              <a:grpSpLocks/>
            </p:cNvGrpSpPr>
            <p:nvPr/>
          </p:nvGrpSpPr>
          <p:grpSpPr bwMode="auto">
            <a:xfrm rot="16200000">
              <a:off x="5947662" y="1522811"/>
              <a:ext cx="698500" cy="238920"/>
              <a:chOff x="2565400" y="4241800"/>
              <a:chExt cx="901700" cy="317500"/>
            </a:xfrm>
          </p:grpSpPr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120004"/>
                </p:ext>
              </p:extLst>
            </p:nvPr>
          </p:nvGraphicFramePr>
          <p:xfrm>
            <a:off x="3750958" y="1637729"/>
            <a:ext cx="574675" cy="30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7" name="Equation" r:id="rId5" imgW="304560" imgH="177480" progId="Equation.DSMT4">
                    <p:embed/>
                  </p:oleObj>
                </mc:Choice>
                <mc:Fallback>
                  <p:oleObj name="Equation" r:id="rId5" imgW="3045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958" y="1637729"/>
                          <a:ext cx="574675" cy="3029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158426"/>
                </p:ext>
              </p:extLst>
            </p:nvPr>
          </p:nvGraphicFramePr>
          <p:xfrm>
            <a:off x="6304452" y="924721"/>
            <a:ext cx="2889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8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4452" y="924721"/>
                          <a:ext cx="288925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44"/>
            <p:cNvCxnSpPr>
              <a:cxnSpLocks noChangeShapeType="1"/>
            </p:cNvCxnSpPr>
            <p:nvPr/>
          </p:nvCxnSpPr>
          <p:spPr bwMode="auto">
            <a:xfrm>
              <a:off x="6281433" y="988221"/>
              <a:ext cx="12700" cy="4191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475401"/>
                </p:ext>
              </p:extLst>
            </p:nvPr>
          </p:nvGraphicFramePr>
          <p:xfrm>
            <a:off x="3857321" y="365921"/>
            <a:ext cx="1446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9" name="Equation" r:id="rId9" imgW="634680" imgH="215640" progId="Equation.DSMT4">
                    <p:embed/>
                  </p:oleObj>
                </mc:Choice>
                <mc:Fallback>
                  <p:oleObj name="Equation" r:id="rId9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321" y="365921"/>
                          <a:ext cx="144621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 bwMode="auto">
            <a:xfrm>
              <a:off x="5214633" y="975521"/>
              <a:ext cx="10319" cy="124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 rot="16200000">
              <a:off x="4850302" y="1312071"/>
              <a:ext cx="723900" cy="254000"/>
              <a:chOff x="2565400" y="4241800"/>
              <a:chExt cx="901700" cy="317500"/>
            </a:xfrm>
          </p:grpSpPr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236733" y="110252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4252" y="161052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9933" y="155972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2015" y="457200"/>
            <a:ext cx="275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 Find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/>
              <a:t>. </a:t>
            </a: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4134"/>
              </p:ext>
            </p:extLst>
          </p:nvPr>
        </p:nvGraphicFramePr>
        <p:xfrm>
          <a:off x="3761042" y="1038658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0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042" y="1038658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7556" y="2438661"/>
                <a:ext cx="4293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Approach 1:  Assign auxiliary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6" y="2438661"/>
                <a:ext cx="4293291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420" t="-7576" r="-28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73806" y="3932722"/>
            <a:ext cx="2272263" cy="1066800"/>
            <a:chOff x="454026" y="4466020"/>
            <a:chExt cx="2272263" cy="1066800"/>
          </a:xfrm>
        </p:grpSpPr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092201" y="4466020"/>
              <a:ext cx="1054100" cy="1066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838201" y="472002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4" name="Object 5"/>
            <p:cNvGraphicFramePr>
              <a:graphicFrameLocks noChangeAspect="1"/>
            </p:cNvGraphicFramePr>
            <p:nvPr/>
          </p:nvGraphicFramePr>
          <p:xfrm>
            <a:off x="1019176" y="473272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1" name="Equation" r:id="rId14" imgW="139680" imgH="330120" progId="Equation.DSMT4">
                    <p:embed/>
                  </p:oleObj>
                </mc:Choice>
                <mc:Fallback>
                  <p:oleObj name="Equation" r:id="rId14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6" y="473272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32"/>
            <p:cNvGrpSpPr>
              <a:grpSpLocks/>
            </p:cNvGrpSpPr>
            <p:nvPr/>
          </p:nvGrpSpPr>
          <p:grpSpPr bwMode="auto">
            <a:xfrm rot="-5400000">
              <a:off x="1879601" y="4796220"/>
              <a:ext cx="533400" cy="177800"/>
              <a:chOff x="2565400" y="4241800"/>
              <a:chExt cx="901700" cy="317500"/>
            </a:xfrm>
          </p:grpSpPr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454026" y="4467828"/>
            <a:ext cx="574675" cy="30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2" name="Equation" r:id="rId15" imgW="304560" imgH="177480" progId="Equation.DSMT4">
                    <p:embed/>
                  </p:oleObj>
                </mc:Choice>
                <mc:Fallback>
                  <p:oleObj name="Equation" r:id="rId15" imgW="3045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026" y="4467828"/>
                          <a:ext cx="574675" cy="3029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 bwMode="auto">
            <a:xfrm flipV="1">
              <a:off x="1358901" y="4478720"/>
              <a:ext cx="406400" cy="127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" name="Object 12"/>
            <p:cNvGraphicFramePr>
              <a:graphicFrameLocks noChangeAspect="1"/>
            </p:cNvGraphicFramePr>
            <p:nvPr/>
          </p:nvGraphicFramePr>
          <p:xfrm>
            <a:off x="1344614" y="4519995"/>
            <a:ext cx="2889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3" name="Equation" r:id="rId17" imgW="126720" imgH="152280" progId="Equation.DSMT4">
                    <p:embed/>
                  </p:oleObj>
                </mc:Choice>
                <mc:Fallback>
                  <p:oleObj name="Equation" r:id="rId17" imgW="1267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614" y="4519995"/>
                          <a:ext cx="2889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2209801" y="473272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88381" y="3767622"/>
            <a:ext cx="3687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= 4 + 6//3 =4+2=6</a:t>
            </a:r>
            <a:r>
              <a:rPr lang="en-US" sz="2000" dirty="0">
                <a:sym typeface="Symbol"/>
              </a:rPr>
              <a:t></a:t>
            </a:r>
          </a:p>
          <a:p>
            <a:r>
              <a:rPr lang="en-US" sz="2000" dirty="0">
                <a:sym typeface="Symbol"/>
              </a:rPr>
              <a:t>By Ohm’s Law,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dirty="0">
                <a:sym typeface="Symbol"/>
              </a:rPr>
              <a:t>=12/</a:t>
            </a:r>
            <a:r>
              <a:rPr lang="en-US" sz="2000" dirty="0" err="1">
                <a:sym typeface="Symbol"/>
              </a:rPr>
              <a:t>R</a:t>
            </a:r>
            <a:r>
              <a:rPr lang="en-US" sz="2000" baseline="-25000" dirty="0" err="1">
                <a:sym typeface="Symbol"/>
              </a:rPr>
              <a:t>eq</a:t>
            </a:r>
            <a:r>
              <a:rPr lang="en-US" sz="2000" dirty="0">
                <a:sym typeface="Symbol"/>
              </a:rPr>
              <a:t>=12/6=2A</a:t>
            </a:r>
          </a:p>
          <a:p>
            <a:r>
              <a:rPr lang="en-US" sz="2000" dirty="0">
                <a:sym typeface="Symbol"/>
              </a:rPr>
              <a:t>Thus v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= 4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dirty="0">
                <a:sym typeface="Symbol"/>
              </a:rPr>
              <a:t>=8V.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86000" y="4796322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current division: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54912"/>
              </p:ext>
            </p:extLst>
          </p:nvPr>
        </p:nvGraphicFramePr>
        <p:xfrm>
          <a:off x="4988655" y="4599532"/>
          <a:ext cx="2792715" cy="64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4" name="Equation" r:id="rId19" imgW="1714320" imgH="393480" progId="Equation.DSMT4">
                  <p:embed/>
                </p:oleObj>
              </mc:Choice>
              <mc:Fallback>
                <p:oleObj name="Equation" r:id="rId19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655" y="4599532"/>
                        <a:ext cx="2792715" cy="641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54781" y="5202722"/>
            <a:ext cx="6779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 Careful: In this equivalent circuit, only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is the same as in the</a:t>
            </a:r>
            <a:br>
              <a:rPr lang="en-US" sz="2000" dirty="0"/>
            </a:br>
            <a:r>
              <a:rPr lang="en-US" sz="2000" dirty="0"/>
              <a:t>original circuit.  Neither v</a:t>
            </a:r>
            <a:r>
              <a:rPr lang="en-US" sz="2000" baseline="-25000" dirty="0"/>
              <a:t>1</a:t>
            </a:r>
            <a:r>
              <a:rPr lang="en-US" sz="2000" dirty="0"/>
              <a:t> nor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, can be found in it.  You need </a:t>
            </a:r>
            <a:br>
              <a:rPr lang="en-US" sz="2000" dirty="0"/>
            </a:br>
            <a:r>
              <a:rPr lang="en-US" sz="2000" dirty="0"/>
              <a:t>to go back to the original circuit to find v</a:t>
            </a:r>
            <a:r>
              <a:rPr lang="en-US" sz="2000" baseline="-25000" dirty="0"/>
              <a:t>1</a:t>
            </a:r>
            <a:r>
              <a:rPr lang="en-US" sz="2000" dirty="0"/>
              <a:t>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781" y="2854829"/>
            <a:ext cx="626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equivalent resistance with respect to 12V to find</a:t>
            </a:r>
            <a:br>
              <a:rPr lang="en-US" sz="2000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, then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=4I</a:t>
            </a:r>
            <a:r>
              <a:rPr lang="en-US" sz="2000" dirty="0"/>
              <a:t>, 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 can be computed by current division. 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98650" y="984462"/>
            <a:ext cx="406400" cy="12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04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42" grpId="0" build="p" bldLvl="3"/>
      <p:bldP spid="43" grpId="0"/>
      <p:bldP spid="45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5224" y="6186488"/>
            <a:ext cx="1581150" cy="671512"/>
          </a:xfrm>
          <a:noFill/>
        </p:spPr>
        <p:txBody>
          <a:bodyPr/>
          <a:lstStyle/>
          <a:p>
            <a:pPr defTabSz="1008063"/>
            <a:fld id="{E8DA7746-D859-4A0D-81D4-FD355337489D}" type="slidenum">
              <a:rPr lang="en-US" smtClean="0"/>
              <a:pPr defTabSz="1008063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630" y="2667000"/>
            <a:ext cx="675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Approach 2:  Use equivalent resistance of  6//3, denoted as </a:t>
            </a:r>
            <a:r>
              <a:rPr lang="en-US" sz="2000" dirty="0" err="1"/>
              <a:t>R’</a:t>
            </a:r>
            <a:r>
              <a:rPr lang="en-US" sz="2000" baseline="-25000" dirty="0" err="1"/>
              <a:t>eq</a:t>
            </a:r>
            <a:r>
              <a:rPr lang="en-US" sz="2000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384" y="3211083"/>
            <a:ext cx="2750128" cy="1801144"/>
            <a:chOff x="368301" y="7147976"/>
            <a:chExt cx="2750128" cy="1801144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662782" y="7704520"/>
              <a:ext cx="1752600" cy="1244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132682" y="7552120"/>
              <a:ext cx="901700" cy="317500"/>
              <a:chOff x="2565400" y="4241800"/>
              <a:chExt cx="901700" cy="317500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368301" y="803472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589757" y="802202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65" name="Equation" r:id="rId3" imgW="139680" imgH="330120" progId="Equation.DSMT4">
                    <p:embed/>
                  </p:oleObj>
                </mc:Choice>
                <mc:Fallback>
                  <p:oleObj name="Equation" r:id="rId3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757" y="802202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32"/>
            <p:cNvGrpSpPr>
              <a:grpSpLocks/>
            </p:cNvGrpSpPr>
            <p:nvPr/>
          </p:nvGrpSpPr>
          <p:grpSpPr bwMode="auto">
            <a:xfrm rot="-5400000">
              <a:off x="2068147" y="8192631"/>
              <a:ext cx="698500" cy="243689"/>
              <a:chOff x="2573138" y="4254500"/>
              <a:chExt cx="901700" cy="323838"/>
            </a:xfrm>
          </p:grpSpPr>
          <p:sp>
            <p:nvSpPr>
              <p:cNvPr id="17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573138" y="4260838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862807" y="8366728"/>
            <a:ext cx="574675" cy="30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66" name="Equation" r:id="rId5" imgW="304560" imgH="177480" progId="Equation.DSMT4">
                    <p:embed/>
                  </p:oleObj>
                </mc:Choice>
                <mc:Fallback>
                  <p:oleObj name="Equation" r:id="rId5" imgW="3045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807" y="8366728"/>
                          <a:ext cx="574675" cy="3029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5"/>
            <p:cNvGraphicFramePr>
              <a:graphicFrameLocks noChangeAspect="1"/>
            </p:cNvGraphicFramePr>
            <p:nvPr/>
          </p:nvGraphicFramePr>
          <p:xfrm>
            <a:off x="1070770" y="7147976"/>
            <a:ext cx="1240631" cy="38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67" name="Equation" r:id="rId7" imgW="634680" imgH="215640" progId="Equation.DSMT4">
                    <p:embed/>
                  </p:oleObj>
                </mc:Choice>
                <mc:Fallback>
                  <p:oleObj name="Equation" r:id="rId7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770" y="7147976"/>
                          <a:ext cx="1240631" cy="38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348582" y="783152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688182" y="7691820"/>
              <a:ext cx="406400" cy="127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661195" y="7339395"/>
            <a:ext cx="2889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68" name="Equation" r:id="rId9" imgW="126720" imgH="152280" progId="Equation.DSMT4">
                    <p:embed/>
                  </p:oleObj>
                </mc:Choice>
                <mc:Fallback>
                  <p:oleObj name="Equation" r:id="rId9" imgW="1267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195" y="7339395"/>
                          <a:ext cx="2889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1917701" y="7793420"/>
            <a:ext cx="407987" cy="112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69" name="Equation" r:id="rId11" imgW="190440" imgH="571320" progId="Equation.DSMT4">
                    <p:embed/>
                  </p:oleObj>
                </mc:Choice>
                <mc:Fallback>
                  <p:oleObj name="Equation" r:id="rId11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7701" y="7793420"/>
                          <a:ext cx="407987" cy="1120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516982" y="8136320"/>
              <a:ext cx="601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R’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19493" y="3215117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R’</a:t>
            </a:r>
            <a:r>
              <a:rPr lang="en-US" sz="2000" baseline="-25000" dirty="0" err="1"/>
              <a:t>eq</a:t>
            </a:r>
            <a:r>
              <a:rPr lang="en-US" sz="2000" dirty="0"/>
              <a:t>=3//6=2</a:t>
            </a:r>
            <a:r>
              <a:rPr lang="en-US" sz="2000" dirty="0">
                <a:sym typeface="Symbol"/>
              </a:rPr>
              <a:t>.  By voltage division,</a:t>
            </a:r>
            <a:endParaRPr lang="en-US" sz="2000" dirty="0"/>
          </a:p>
        </p:txBody>
      </p:sp>
      <p:graphicFrame>
        <p:nvGraphicFramePr>
          <p:cNvPr id="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38095"/>
              </p:ext>
            </p:extLst>
          </p:nvPr>
        </p:nvGraphicFramePr>
        <p:xfrm>
          <a:off x="3083050" y="3680899"/>
          <a:ext cx="5023815" cy="71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0" name="Equation" r:id="rId13" imgW="2489040" imgH="393480" progId="Equation.DSMT4">
                  <p:embed/>
                </p:oleObj>
              </mc:Choice>
              <mc:Fallback>
                <p:oleObj name="Equation" r:id="rId13" imgW="248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050" y="3680899"/>
                        <a:ext cx="5023815" cy="718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59376" y="4389927"/>
            <a:ext cx="489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 careful,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 cannot be found in the</a:t>
            </a:r>
            <a:br>
              <a:rPr lang="en-US" sz="2000" dirty="0"/>
            </a:br>
            <a:r>
              <a:rPr lang="en-US" sz="2000" dirty="0"/>
              <a:t>equivalent circuit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≠ I</a:t>
            </a:r>
            <a:r>
              <a:rPr lang="en-US" sz="2000" dirty="0"/>
              <a:t>.  You have to use the </a:t>
            </a:r>
            <a:br>
              <a:rPr lang="en-US" sz="2000" dirty="0"/>
            </a:br>
            <a:r>
              <a:rPr lang="en-US" sz="2000" dirty="0"/>
              <a:t>original circuit to find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/>
              <a:t>.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630" y="5943600"/>
            <a:ext cx="703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the voltage across  3</a:t>
            </a:r>
            <a:r>
              <a:rPr lang="en-US" sz="2000" dirty="0">
                <a:sym typeface="Symbol"/>
              </a:rPr>
              <a:t> is  v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,  b</a:t>
            </a:r>
            <a:r>
              <a:rPr lang="en-US" sz="2000" dirty="0"/>
              <a:t>y Ohm’s Law,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/3=4/3A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9167" y="573470"/>
            <a:ext cx="3336925" cy="1854200"/>
            <a:chOff x="3083719" y="1580055"/>
            <a:chExt cx="3336925" cy="1854200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378200" y="2189655"/>
              <a:ext cx="2743200" cy="1244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3848100" y="2037255"/>
              <a:ext cx="901700" cy="317500"/>
              <a:chOff x="2565400" y="4241800"/>
              <a:chExt cx="901700" cy="317500"/>
            </a:xfrm>
          </p:grpSpPr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083719" y="2519855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3305175" y="2507155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71" name="Equation" r:id="rId15" imgW="139680" imgH="330120" progId="Equation.DSMT4">
                    <p:embed/>
                  </p:oleObj>
                </mc:Choice>
                <mc:Fallback>
                  <p:oleObj name="Equation" r:id="rId15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175" y="2507155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Group 32"/>
            <p:cNvGrpSpPr>
              <a:grpSpLocks/>
            </p:cNvGrpSpPr>
            <p:nvPr/>
          </p:nvGrpSpPr>
          <p:grpSpPr bwMode="auto">
            <a:xfrm rot="-5400000">
              <a:off x="5774929" y="2736945"/>
              <a:ext cx="698500" cy="238920"/>
              <a:chOff x="2565400" y="4241800"/>
              <a:chExt cx="901700" cy="317500"/>
            </a:xfrm>
          </p:grpSpPr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32" name="Object 7"/>
            <p:cNvGraphicFramePr>
              <a:graphicFrameLocks noChangeAspect="1"/>
            </p:cNvGraphicFramePr>
            <p:nvPr/>
          </p:nvGraphicFramePr>
          <p:xfrm>
            <a:off x="3578225" y="2851863"/>
            <a:ext cx="574675" cy="30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72" name="Equation" r:id="rId16" imgW="304560" imgH="177480" progId="Equation.DSMT4">
                    <p:embed/>
                  </p:oleObj>
                </mc:Choice>
                <mc:Fallback>
                  <p:oleObj name="Equation" r:id="rId16" imgW="3045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225" y="2851863"/>
                          <a:ext cx="574675" cy="3029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6131719" y="2138855"/>
            <a:ext cx="2889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73" name="Equation" r:id="rId18" imgW="126720" imgH="228600" progId="Equation.DSMT4">
                    <p:embed/>
                  </p:oleObj>
                </mc:Choice>
                <mc:Fallback>
                  <p:oleObj name="Equation" r:id="rId18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1719" y="2138855"/>
                          <a:ext cx="288925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44"/>
            <p:cNvCxnSpPr>
              <a:cxnSpLocks noChangeShapeType="1"/>
            </p:cNvCxnSpPr>
            <p:nvPr/>
          </p:nvCxnSpPr>
          <p:spPr bwMode="auto">
            <a:xfrm>
              <a:off x="6108700" y="2202355"/>
              <a:ext cx="12700" cy="4191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3684588" y="1580055"/>
            <a:ext cx="1446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74" name="Equation" r:id="rId20" imgW="634680" imgH="215640" progId="Equation.DSMT4">
                    <p:embed/>
                  </p:oleObj>
                </mc:Choice>
                <mc:Fallback>
                  <p:oleObj name="Equation" r:id="rId20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588" y="1580055"/>
                          <a:ext cx="144621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/>
            <p:nvPr/>
          </p:nvCxnSpPr>
          <p:spPr bwMode="auto">
            <a:xfrm>
              <a:off x="5041900" y="2189655"/>
              <a:ext cx="10319" cy="124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 rot="-5400000">
              <a:off x="4688999" y="2511031"/>
              <a:ext cx="723900" cy="256540"/>
              <a:chOff x="2582719" y="4254500"/>
              <a:chExt cx="901700" cy="320675"/>
            </a:xfrm>
          </p:grpSpPr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82719" y="425767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64000" y="2316655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31519" y="2824655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37200" y="2773855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403600" y="2176955"/>
              <a:ext cx="406400" cy="127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42" name="Object 12"/>
            <p:cNvGraphicFramePr>
              <a:graphicFrameLocks noChangeAspect="1"/>
            </p:cNvGraphicFramePr>
            <p:nvPr/>
          </p:nvGraphicFramePr>
          <p:xfrm>
            <a:off x="3376613" y="1824530"/>
            <a:ext cx="2889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75" name="Equation" r:id="rId21" imgW="126720" imgH="152280" progId="Equation.DSMT4">
                    <p:embed/>
                  </p:oleObj>
                </mc:Choice>
                <mc:Fallback>
                  <p:oleObj name="Equation" r:id="rId21" imgW="1267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613" y="1824530"/>
                          <a:ext cx="2889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89948"/>
              </p:ext>
            </p:extLst>
          </p:nvPr>
        </p:nvGraphicFramePr>
        <p:xfrm>
          <a:off x="2594667" y="1182171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6" name="Equation" r:id="rId23" imgW="177480" imgH="571320" progId="Equation.DSMT4">
                  <p:embed/>
                </p:oleObj>
              </mc:Choice>
              <mc:Fallback>
                <p:oleObj name="Equation" r:id="rId23" imgW="17748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667" y="1182171"/>
                        <a:ext cx="4032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59376" y="5412248"/>
                <a:ext cx="3797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in the original circuit?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76" y="5412248"/>
                <a:ext cx="3797193" cy="400110"/>
              </a:xfrm>
              <a:prstGeom prst="rect">
                <a:avLst/>
              </a:prstGeom>
              <a:blipFill rotWithShape="1">
                <a:blip r:embed="rId25"/>
                <a:stretch>
                  <a:fillRect l="-1766" t="-7692" r="-80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2414637" y="1138787"/>
            <a:ext cx="80659" cy="1139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27337" y="2354385"/>
            <a:ext cx="80659" cy="1139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75206" y="3716994"/>
            <a:ext cx="80659" cy="1139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103570" y="4955244"/>
            <a:ext cx="80659" cy="1139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446352" y="8807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27688" y="35252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54966" y="23568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1379" y="48977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71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497" y="195901"/>
            <a:ext cx="5153166" cy="2363209"/>
            <a:chOff x="234950" y="583191"/>
            <a:chExt cx="5153166" cy="2363209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93900" y="1193800"/>
              <a:ext cx="0" cy="1752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3378200" y="1206500"/>
              <a:ext cx="12700" cy="172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4"/>
            <p:cNvSpPr/>
            <p:nvPr/>
          </p:nvSpPr>
          <p:spPr bwMode="auto">
            <a:xfrm>
              <a:off x="711200" y="1206500"/>
              <a:ext cx="3937000" cy="172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626" y="583191"/>
              <a:ext cx="2461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Example:  Find v</a:t>
              </a:r>
              <a:r>
                <a:rPr lang="en-US" sz="2000" baseline="-25000" dirty="0"/>
                <a:t>1</a:t>
              </a:r>
              <a:r>
                <a:rPr lang="en-US" sz="2000" dirty="0"/>
                <a:t>, v</a:t>
              </a:r>
              <a:r>
                <a:rPr lang="en-US" sz="2000" baseline="-25000" dirty="0"/>
                <a:t>2</a:t>
              </a:r>
              <a:r>
                <a:rPr lang="en-US" sz="2000" dirty="0"/>
                <a:t>,  </a:t>
              </a: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5400000">
              <a:off x="3018029" y="1985772"/>
              <a:ext cx="723900" cy="232156"/>
              <a:chOff x="2549581" y="4254500"/>
              <a:chExt cx="901700" cy="322439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49581" y="4259439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5400000">
              <a:off x="4286250" y="2076450"/>
              <a:ext cx="723900" cy="2286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5400000">
              <a:off x="349250" y="2076450"/>
              <a:ext cx="723900" cy="2286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10800000">
              <a:off x="933450" y="1082297"/>
              <a:ext cx="723900" cy="230916"/>
              <a:chOff x="2565400" y="4225883"/>
              <a:chExt cx="901700" cy="320717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25883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9300" y="2044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2500" y="1993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4900" y="1295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49800" y="1993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grpSp>
          <p:nvGrpSpPr>
            <p:cNvPr id="15" name="Group 14"/>
            <p:cNvGrpSpPr/>
            <p:nvPr/>
          </p:nvGrpSpPr>
          <p:grpSpPr>
            <a:xfrm rot="16200000">
              <a:off x="1765300" y="1879600"/>
              <a:ext cx="469900" cy="444500"/>
              <a:chOff x="2133600" y="1143000"/>
              <a:chExt cx="469900" cy="444500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0" name="Straight Arrow Connector 13"/>
              <p:cNvCxnSpPr>
                <a:cxnSpLocks noChangeShapeType="1"/>
                <a:stCxn id="19" idx="2"/>
                <a:endCxn id="19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234950" y="1509713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1" name="Equation" r:id="rId3" imgW="164880" imgH="571320" progId="Equation.DSMT4">
                    <p:embed/>
                  </p:oleObj>
                </mc:Choice>
                <mc:Fallback>
                  <p:oleObj name="Equation" r:id="rId3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" y="1509713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963863" y="15097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2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863" y="15097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133600" y="2070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85507" y="2707213"/>
            <a:ext cx="493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Approach 1:  Which is the voltage across 3A ?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38745" y="3810000"/>
            <a:ext cx="2467528" cy="1752600"/>
            <a:chOff x="238745" y="3810000"/>
            <a:chExt cx="2467528" cy="1752600"/>
          </a:xfrm>
        </p:grpSpPr>
        <p:sp>
          <p:nvSpPr>
            <p:cNvPr id="66" name="Rectangle 65"/>
            <p:cNvSpPr/>
            <p:nvPr/>
          </p:nvSpPr>
          <p:spPr>
            <a:xfrm>
              <a:off x="833747" y="3810000"/>
              <a:ext cx="1757053" cy="1752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20"/>
            <p:cNvGrpSpPr>
              <a:grpSpLocks/>
            </p:cNvGrpSpPr>
            <p:nvPr/>
          </p:nvGrpSpPr>
          <p:grpSpPr bwMode="auto">
            <a:xfrm rot="5400000">
              <a:off x="2169698" y="4556125"/>
              <a:ext cx="812800" cy="260350"/>
              <a:chOff x="2565400" y="4241800"/>
              <a:chExt cx="901700" cy="317500"/>
            </a:xfrm>
          </p:grpSpPr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16200000">
              <a:off x="598797" y="4401530"/>
              <a:ext cx="469900" cy="444500"/>
              <a:chOff x="2133600" y="1143000"/>
              <a:chExt cx="469900" cy="444500"/>
            </a:xfrm>
          </p:grpSpPr>
          <p:sp>
            <p:nvSpPr>
              <p:cNvPr id="71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72" name="Straight Arrow Connector 13"/>
              <p:cNvCxnSpPr>
                <a:cxnSpLocks noChangeShapeType="1"/>
                <a:stCxn id="71" idx="2"/>
                <a:endCxn id="71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3" name="TextBox 72"/>
            <p:cNvSpPr txBox="1"/>
            <p:nvPr/>
          </p:nvSpPr>
          <p:spPr>
            <a:xfrm>
              <a:off x="238745" y="398872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  <p:graphicFrame>
          <p:nvGraphicFramePr>
            <p:cNvPr id="7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487604"/>
                </p:ext>
              </p:extLst>
            </p:nvPr>
          </p:nvGraphicFramePr>
          <p:xfrm>
            <a:off x="1952278" y="4090041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3" name="Equation" r:id="rId7" imgW="177480" imgH="571320" progId="Equation.DSMT4">
                    <p:embed/>
                  </p:oleObj>
                </mc:Choice>
                <mc:Fallback>
                  <p:oleObj name="Equation" r:id="rId7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278" y="4090041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689920" y="4486740"/>
                <a:ext cx="631006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920" y="4486740"/>
                <a:ext cx="631006" cy="423770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378968" y="4297299"/>
                <a:ext cx="2221185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000" dirty="0"/>
                  <a:t>= (4+8)//15//10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68" y="4297299"/>
                <a:ext cx="2221185" cy="423770"/>
              </a:xfrm>
              <a:prstGeom prst="rect">
                <a:avLst/>
              </a:prstGeom>
              <a:blipFill rotWithShape="1">
                <a:blip r:embed="rId9"/>
                <a:stretch>
                  <a:fillRect t="-5797" r="-164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408291" y="4892645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= 12//6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00747" y="5383418"/>
                <a:ext cx="906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    =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47" y="5383418"/>
                <a:ext cx="906017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740252" y="3657283"/>
                <a:ext cx="2556213" cy="7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×3</m:t>
                      </m:r>
                    </m:oMath>
                  </m:oMathPara>
                </a14:m>
                <a:endParaRPr lang="en-US" sz="2000" b="0" i="1" dirty="0">
                  <a:latin typeface="Cambria Math"/>
                </a:endParaRPr>
              </a:p>
              <a:p>
                <a:r>
                  <a:rPr lang="en-US" sz="20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=4×3=12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52" y="3657283"/>
                <a:ext cx="2556213" cy="7315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787825" y="5162490"/>
            <a:ext cx="2232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voltage division,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56594" y="5562600"/>
                <a:ext cx="3821111" cy="674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4+8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×12=4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594" y="5562600"/>
                <a:ext cx="3821111" cy="6746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507503"/>
              </p:ext>
            </p:extLst>
          </p:nvPr>
        </p:nvGraphicFramePr>
        <p:xfrm>
          <a:off x="1535910" y="1207652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" name="Equation" r:id="rId13" imgW="177480" imgH="571320" progId="Equation.DSMT4">
                  <p:embed/>
                </p:oleObj>
              </mc:Choice>
              <mc:Fallback>
                <p:oleObj name="Equation" r:id="rId13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910" y="1207652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03248" y="3081443"/>
                <a:ext cx="7592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.  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If you know the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dirty="0" err="1">
                    <a:latin typeface="Times New Roman" pitchFamily="18" charset="0"/>
                    <a:cs typeface="Times New Roman" pitchFamily="18" charset="0"/>
                  </a:rPr>
                  <a:t>eq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w.r.t  3A, you can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by ohm’s law.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8" y="3081443"/>
                <a:ext cx="7592591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884" t="-7576" r="-40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/>
          <p:cNvGrpSpPr/>
          <p:nvPr/>
        </p:nvGrpSpPr>
        <p:grpSpPr>
          <a:xfrm>
            <a:off x="6173362" y="240356"/>
            <a:ext cx="2524228" cy="1157708"/>
            <a:chOff x="6173362" y="240356"/>
            <a:chExt cx="2524228" cy="1157708"/>
          </a:xfrm>
        </p:grpSpPr>
        <p:grpSp>
          <p:nvGrpSpPr>
            <p:cNvPr id="89" name="Group 88"/>
            <p:cNvGrpSpPr/>
            <p:nvPr/>
          </p:nvGrpSpPr>
          <p:grpSpPr>
            <a:xfrm rot="16200000">
              <a:off x="7141018" y="683067"/>
              <a:ext cx="469900" cy="444500"/>
              <a:chOff x="2133600" y="1143000"/>
              <a:chExt cx="469900" cy="444500"/>
            </a:xfrm>
          </p:grpSpPr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91" name="Straight Arrow Connector 13"/>
              <p:cNvCxnSpPr>
                <a:cxnSpLocks noChangeShapeType="1"/>
                <a:stCxn id="90" idx="2"/>
                <a:endCxn id="90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95" name="Rectangle 94"/>
            <p:cNvSpPr/>
            <p:nvPr/>
          </p:nvSpPr>
          <p:spPr>
            <a:xfrm>
              <a:off x="6657764" y="240356"/>
              <a:ext cx="1436408" cy="11577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5" idx="0"/>
              <a:endCxn id="95" idx="2"/>
            </p:cNvCxnSpPr>
            <p:nvPr/>
          </p:nvCxnSpPr>
          <p:spPr>
            <a:xfrm>
              <a:off x="7375968" y="240356"/>
              <a:ext cx="0" cy="1157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20"/>
            <p:cNvGrpSpPr>
              <a:grpSpLocks/>
            </p:cNvGrpSpPr>
            <p:nvPr/>
          </p:nvGrpSpPr>
          <p:grpSpPr bwMode="auto">
            <a:xfrm rot="5400000">
              <a:off x="7672613" y="764979"/>
              <a:ext cx="812800" cy="260350"/>
              <a:chOff x="2565400" y="4241800"/>
              <a:chExt cx="901700" cy="317500"/>
            </a:xfrm>
          </p:grpSpPr>
          <p:sp>
            <p:nvSpPr>
              <p:cNvPr id="10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5" name="Group 20"/>
            <p:cNvGrpSpPr>
              <a:grpSpLocks/>
            </p:cNvGrpSpPr>
            <p:nvPr/>
          </p:nvGrpSpPr>
          <p:grpSpPr bwMode="auto">
            <a:xfrm rot="5400000">
              <a:off x="6251364" y="689035"/>
              <a:ext cx="812800" cy="260350"/>
              <a:chOff x="2565400" y="4241800"/>
              <a:chExt cx="901700" cy="317500"/>
            </a:xfrm>
          </p:grpSpPr>
          <p:sp>
            <p:nvSpPr>
              <p:cNvPr id="10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7449983" y="395956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6173362" y="596011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362" y="596011"/>
                  <a:ext cx="483081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8209188" y="802889"/>
                  <a:ext cx="488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188" y="802889"/>
                  <a:ext cx="488402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039148" y="1694453"/>
            <a:ext cx="2609597" cy="1157708"/>
            <a:chOff x="6039148" y="1694453"/>
            <a:chExt cx="2609597" cy="1157708"/>
          </a:xfrm>
        </p:grpSpPr>
        <p:sp>
          <p:nvSpPr>
            <p:cNvPr id="85" name="Rectangle 84"/>
            <p:cNvSpPr/>
            <p:nvPr/>
          </p:nvSpPr>
          <p:spPr>
            <a:xfrm>
              <a:off x="6657764" y="1694453"/>
              <a:ext cx="1436408" cy="11577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5" idx="0"/>
              <a:endCxn id="85" idx="2"/>
            </p:cNvCxnSpPr>
            <p:nvPr/>
          </p:nvCxnSpPr>
          <p:spPr>
            <a:xfrm>
              <a:off x="7375968" y="1694453"/>
              <a:ext cx="0" cy="1157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16200000">
              <a:off x="6422814" y="2101910"/>
              <a:ext cx="469900" cy="444500"/>
              <a:chOff x="2133600" y="1143000"/>
              <a:chExt cx="469900" cy="444500"/>
            </a:xfrm>
          </p:grpSpPr>
          <p:sp>
            <p:nvSpPr>
              <p:cNvPr id="9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99" name="Straight Arrow Connector 13"/>
              <p:cNvCxnSpPr>
                <a:cxnSpLocks noChangeShapeType="1"/>
                <a:stCxn id="98" idx="2"/>
                <a:endCxn id="98" idx="6"/>
              </p:cNvCxnSpPr>
              <p:nvPr/>
            </p:nvCxnSpPr>
            <p:spPr bwMode="auto">
              <a:xfrm rot="162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8" name="Group 20"/>
            <p:cNvGrpSpPr>
              <a:grpSpLocks/>
            </p:cNvGrpSpPr>
            <p:nvPr/>
          </p:nvGrpSpPr>
          <p:grpSpPr bwMode="auto">
            <a:xfrm rot="5400000">
              <a:off x="6969568" y="2165307"/>
              <a:ext cx="812800" cy="260350"/>
              <a:chOff x="2572297" y="4254500"/>
              <a:chExt cx="901700" cy="317500"/>
            </a:xfrm>
          </p:grpSpPr>
          <p:sp>
            <p:nvSpPr>
              <p:cNvPr id="10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572297" y="42545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1" name="Group 20"/>
            <p:cNvGrpSpPr>
              <a:grpSpLocks/>
            </p:cNvGrpSpPr>
            <p:nvPr/>
          </p:nvGrpSpPr>
          <p:grpSpPr bwMode="auto">
            <a:xfrm rot="5400000">
              <a:off x="7672613" y="2170638"/>
              <a:ext cx="812800" cy="260350"/>
              <a:chOff x="2565400" y="4241800"/>
              <a:chExt cx="901700" cy="317500"/>
            </a:xfrm>
          </p:grpSpPr>
          <p:sp>
            <p:nvSpPr>
              <p:cNvPr id="11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6039148" y="1808737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6912177" y="2139494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177" y="2139494"/>
                  <a:ext cx="48308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8160343" y="2176587"/>
                  <a:ext cx="488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343" y="2176587"/>
                  <a:ext cx="48840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Up-Down Arrow 122"/>
          <p:cNvSpPr/>
          <p:nvPr/>
        </p:nvSpPr>
        <p:spPr>
          <a:xfrm>
            <a:off x="8404544" y="1365310"/>
            <a:ext cx="244201" cy="58420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7771" y="4405827"/>
                <a:ext cx="1819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771" y="4405827"/>
                <a:ext cx="1819985" cy="400110"/>
              </a:xfrm>
              <a:prstGeom prst="rect">
                <a:avLst/>
              </a:prstGeom>
              <a:blipFill rotWithShape="1">
                <a:blip r:embed="rId20"/>
                <a:stretch>
                  <a:fillRect l="-369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787825" y="4762380"/>
            <a:ext cx="2745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Need the original circuit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88192" y="2710882"/>
                <a:ext cx="1181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192" y="2710882"/>
                <a:ext cx="118167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64572" y="3671162"/>
                <a:ext cx="1658531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572" y="3671162"/>
                <a:ext cx="1658531" cy="423770"/>
              </a:xfrm>
              <a:prstGeom prst="rect">
                <a:avLst/>
              </a:prstGeom>
              <a:blipFill rotWithShape="1">
                <a:blip r:embed="rId22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20102" y="590656"/>
                <a:ext cx="9147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4+8=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02" y="590656"/>
                <a:ext cx="914738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185918" y="552961"/>
                <a:ext cx="9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15</m:t>
                    </m:r>
                  </m:oMath>
                </a14:m>
                <a:r>
                  <a:rPr lang="en-US" sz="1600" dirty="0"/>
                  <a:t>//10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918" y="552961"/>
                <a:ext cx="988669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455" r="-2469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4" grpId="0"/>
      <p:bldP spid="123" grpId="0" animBg="1"/>
      <p:bldP spid="31" grpId="0"/>
      <p:bldP spid="64" grpId="0"/>
      <p:bldP spid="29" grpId="0"/>
      <p:bldP spid="30" grpId="0"/>
      <p:bldP spid="88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497" y="685860"/>
            <a:ext cx="5153166" cy="1873250"/>
            <a:chOff x="234950" y="1073150"/>
            <a:chExt cx="5153166" cy="1873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93900" y="1193800"/>
              <a:ext cx="0" cy="1752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3378200" y="1206500"/>
              <a:ext cx="12700" cy="172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4"/>
            <p:cNvSpPr/>
            <p:nvPr/>
          </p:nvSpPr>
          <p:spPr bwMode="auto">
            <a:xfrm>
              <a:off x="711200" y="1206500"/>
              <a:ext cx="3937000" cy="172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5400000">
              <a:off x="3028950" y="2000250"/>
              <a:ext cx="723900" cy="22860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5400000">
              <a:off x="4286250" y="2076450"/>
              <a:ext cx="723900" cy="2286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5400000">
              <a:off x="349250" y="2076450"/>
              <a:ext cx="723900" cy="2286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10800000">
              <a:off x="933450" y="1073150"/>
              <a:ext cx="723900" cy="2286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9300" y="20447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2500" y="1993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4900" y="1295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49800" y="1993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grpSp>
          <p:nvGrpSpPr>
            <p:cNvPr id="15" name="Group 14"/>
            <p:cNvGrpSpPr/>
            <p:nvPr/>
          </p:nvGrpSpPr>
          <p:grpSpPr>
            <a:xfrm rot="16200000">
              <a:off x="1765300" y="1879600"/>
              <a:ext cx="469900" cy="444500"/>
              <a:chOff x="2133600" y="1143000"/>
              <a:chExt cx="469900" cy="444500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20" name="Straight Arrow Connector 13"/>
              <p:cNvCxnSpPr>
                <a:cxnSpLocks noChangeShapeType="1"/>
                <a:stCxn id="19" idx="2"/>
                <a:endCxn id="19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234950" y="1509713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4" name="Equation" r:id="rId3" imgW="164880" imgH="571320" progId="Equation.DSMT4">
                    <p:embed/>
                  </p:oleObj>
                </mc:Choice>
                <mc:Fallback>
                  <p:oleObj name="Equation" r:id="rId3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" y="1509713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963863" y="1509713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5" name="Equation" r:id="rId5" imgW="177480" imgH="571320" progId="Equation.DSMT4">
                    <p:embed/>
                  </p:oleObj>
                </mc:Choice>
                <mc:Fallback>
                  <p:oleObj name="Equation" r:id="rId5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863" y="1509713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133600" y="2070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5507" y="2707213"/>
                <a:ext cx="51646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Approach 2:  Use current division. 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7" y="2707213"/>
                <a:ext cx="516468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18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240895" y="3216292"/>
                <a:ext cx="2236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=4+8=12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95" y="3216292"/>
                <a:ext cx="223663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83672" y="3654546"/>
                <a:ext cx="1878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15//10=6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72" y="3654546"/>
                <a:ext cx="187801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811046" y="4079262"/>
            <a:ext cx="247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By current division,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38774" y="4389144"/>
                <a:ext cx="3772571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774" y="4389144"/>
                <a:ext cx="3772571" cy="72083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1672233" y="800160"/>
            <a:ext cx="4566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302960" y="819210"/>
            <a:ext cx="49928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80444" y="395969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44" y="395969"/>
                <a:ext cx="41421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340786" y="427503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86" y="427503"/>
                <a:ext cx="41953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443733" y="3394444"/>
            <a:ext cx="2524228" cy="1577675"/>
            <a:chOff x="443733" y="3394444"/>
            <a:chExt cx="2524228" cy="1577675"/>
          </a:xfrm>
        </p:grpSpPr>
        <p:grpSp>
          <p:nvGrpSpPr>
            <p:cNvPr id="120" name="Group 119"/>
            <p:cNvGrpSpPr/>
            <p:nvPr/>
          </p:nvGrpSpPr>
          <p:grpSpPr>
            <a:xfrm>
              <a:off x="443733" y="3814411"/>
              <a:ext cx="2524228" cy="1157708"/>
              <a:chOff x="6173362" y="240356"/>
              <a:chExt cx="2524228" cy="1157708"/>
            </a:xfrm>
          </p:grpSpPr>
          <p:grpSp>
            <p:nvGrpSpPr>
              <p:cNvPr id="89" name="Group 88"/>
              <p:cNvGrpSpPr/>
              <p:nvPr/>
            </p:nvGrpSpPr>
            <p:grpSpPr>
              <a:xfrm rot="16200000">
                <a:off x="7141018" y="683067"/>
                <a:ext cx="469900" cy="444500"/>
                <a:chOff x="2133600" y="1143000"/>
                <a:chExt cx="469900" cy="444500"/>
              </a:xfrm>
            </p:grpSpPr>
            <p:sp>
              <p:nvSpPr>
                <p:cNvPr id="90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91" name="Straight Arrow Connector 13"/>
                <p:cNvCxnSpPr>
                  <a:cxnSpLocks noChangeShapeType="1"/>
                  <a:stCxn id="90" idx="2"/>
                  <a:endCxn id="90" idx="6"/>
                </p:cNvCxnSpPr>
                <p:nvPr/>
              </p:nvCxnSpPr>
              <p:spPr bwMode="auto">
                <a:xfrm rot="16200000">
                  <a:off x="2368550" y="1130300"/>
                  <a:ext cx="0" cy="46990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95" name="Rectangle 94"/>
              <p:cNvSpPr/>
              <p:nvPr/>
            </p:nvSpPr>
            <p:spPr>
              <a:xfrm>
                <a:off x="6657764" y="240356"/>
                <a:ext cx="1436408" cy="11577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95" idx="0"/>
                <a:endCxn id="95" idx="2"/>
              </p:cNvCxnSpPr>
              <p:nvPr/>
            </p:nvCxnSpPr>
            <p:spPr>
              <a:xfrm>
                <a:off x="7375968" y="240356"/>
                <a:ext cx="0" cy="11577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20"/>
              <p:cNvGrpSpPr>
                <a:grpSpLocks/>
              </p:cNvGrpSpPr>
              <p:nvPr/>
            </p:nvGrpSpPr>
            <p:grpSpPr bwMode="auto">
              <a:xfrm rot="5400000">
                <a:off x="7672613" y="764979"/>
                <a:ext cx="812800" cy="260350"/>
                <a:chOff x="2565400" y="4241800"/>
                <a:chExt cx="901700" cy="317500"/>
              </a:xfrm>
            </p:grpSpPr>
            <p:sp>
              <p:nvSpPr>
                <p:cNvPr id="1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05" name="Group 20"/>
              <p:cNvGrpSpPr>
                <a:grpSpLocks/>
              </p:cNvGrpSpPr>
              <p:nvPr/>
            </p:nvGrpSpPr>
            <p:grpSpPr bwMode="auto">
              <a:xfrm rot="5400000">
                <a:off x="6251364" y="689035"/>
                <a:ext cx="812800" cy="260350"/>
                <a:chOff x="2565400" y="4241800"/>
                <a:chExt cx="901700" cy="317500"/>
              </a:xfrm>
            </p:grpSpPr>
            <p:sp>
              <p:nvSpPr>
                <p:cNvPr id="10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6915496" y="380567"/>
                <a:ext cx="498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6173362" y="596011"/>
                    <a:ext cx="4830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362" y="596011"/>
                    <a:ext cx="483081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8209188" y="802889"/>
                    <a:ext cx="4884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9188" y="802889"/>
                    <a:ext cx="488402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4" name="Straight Arrow Connector 93"/>
            <p:cNvCxnSpPr/>
            <p:nvPr/>
          </p:nvCxnSpPr>
          <p:spPr>
            <a:xfrm flipH="1">
              <a:off x="1058310" y="3814411"/>
              <a:ext cx="4566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079516" y="3394444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516" y="3394444"/>
                  <a:ext cx="41421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/>
            <p:nvPr/>
          </p:nvCxnSpPr>
          <p:spPr>
            <a:xfrm>
              <a:off x="1756860" y="3814411"/>
              <a:ext cx="4992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1779206" y="3394444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206" y="3394444"/>
                  <a:ext cx="41953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038774" y="5091560"/>
                <a:ext cx="3778535" cy="747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×3=2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774" y="5091560"/>
                <a:ext cx="3778535" cy="7473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88987" y="5855509"/>
                <a:ext cx="6321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ohm’s law,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;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=6×2=12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87" y="5855509"/>
                <a:ext cx="6321602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964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3504" y="612169"/>
                <a:ext cx="34081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Be careful,  you cannot find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 in the simplified circuit. </a:t>
                </a:r>
              </a:p>
              <a:p>
                <a:r>
                  <a:rPr lang="en-US" sz="2000" dirty="0"/>
                  <a:t>Have to use the original circuit </a:t>
                </a:r>
                <a:br>
                  <a:rPr lang="en-US" sz="2000" dirty="0"/>
                </a:br>
                <a:r>
                  <a:rPr lang="en-US" sz="20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04" y="612169"/>
                <a:ext cx="3408112" cy="1323439"/>
              </a:xfrm>
              <a:prstGeom prst="rect">
                <a:avLst/>
              </a:prstGeom>
              <a:blipFill rotWithShape="1">
                <a:blip r:embed="rId19"/>
                <a:stretch>
                  <a:fillRect l="-1968" t="-2294" r="-8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73094" y="4017707"/>
                <a:ext cx="4676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94" y="4017707"/>
                <a:ext cx="467692" cy="92333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6" grpId="0"/>
      <p:bldP spid="77" grpId="0"/>
      <p:bldP spid="78" grpId="0"/>
      <p:bldP spid="79" grpId="0"/>
      <p:bldP spid="92" grpId="0"/>
      <p:bldP spid="93" grpId="0"/>
      <p:bldP spid="124" grpId="0"/>
      <p:bldP spid="125" grpId="0"/>
      <p:bldP spid="6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398" y="265558"/>
                <a:ext cx="29972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8" y="265558"/>
                <a:ext cx="2997231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033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23237" y="200402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1289097" y="225452"/>
            <a:ext cx="2318394" cy="39533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rot="16200000">
            <a:off x="4076658" y="2051260"/>
            <a:ext cx="683586" cy="258699"/>
            <a:chOff x="2570691" y="4141108"/>
            <a:chExt cx="901700" cy="383304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3389380" y="1044538"/>
            <a:ext cx="0" cy="2316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25884" y="1044537"/>
            <a:ext cx="0" cy="2338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244746" y="3209533"/>
            <a:ext cx="683586" cy="258699"/>
            <a:chOff x="2570691" y="4141108"/>
            <a:chExt cx="901700" cy="383304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04936" y="3220547"/>
            <a:ext cx="683586" cy="258699"/>
            <a:chOff x="2570691" y="4141108"/>
            <a:chExt cx="901700" cy="383304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 rot="16200000">
            <a:off x="3025380" y="1537452"/>
            <a:ext cx="683586" cy="258699"/>
            <a:chOff x="2570691" y="4141108"/>
            <a:chExt cx="901700" cy="383304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1561885" y="2634447"/>
            <a:ext cx="683586" cy="258699"/>
            <a:chOff x="2570691" y="4141108"/>
            <a:chExt cx="901700" cy="38330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>
            <a:off x="3605085" y="936442"/>
            <a:ext cx="683586" cy="258699"/>
            <a:chOff x="2570691" y="4141108"/>
            <a:chExt cx="901700" cy="383304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 rot="16200000">
            <a:off x="1571498" y="1525453"/>
            <a:ext cx="683586" cy="258699"/>
            <a:chOff x="2570691" y="4141108"/>
            <a:chExt cx="901700" cy="383304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 rot="16200000">
            <a:off x="109154" y="2154291"/>
            <a:ext cx="683586" cy="258699"/>
            <a:chOff x="2570691" y="4141108"/>
            <a:chExt cx="901700" cy="383304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1887426" y="2093296"/>
            <a:ext cx="96144" cy="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34853" y="195101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2267" y="110330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25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547801" y="199659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434967" y="1571075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3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898885" y="295841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370282" y="14973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359778" y="266913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663850" y="63489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367828" y="295543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537537" y="278950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27V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119" y="2126012"/>
            <a:ext cx="565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20</a:t>
            </a:r>
            <a:endParaRPr lang="en-US" sz="1600" dirty="0"/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865549" y="897078"/>
            <a:ext cx="683586" cy="258699"/>
            <a:chOff x="2570691" y="4141108"/>
            <a:chExt cx="901700" cy="383304"/>
          </a:xfrm>
        </p:grpSpPr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54430" y="2364571"/>
            <a:ext cx="469900" cy="707886"/>
            <a:chOff x="1143000" y="2057401"/>
            <a:chExt cx="469900" cy="707886"/>
          </a:xfrm>
        </p:grpSpPr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 flipV="1">
            <a:off x="3389380" y="1111188"/>
            <a:ext cx="2187" cy="308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351" y="1072527"/>
                <a:ext cx="406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51" y="1072527"/>
                <a:ext cx="40697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2642903" y="1042932"/>
            <a:ext cx="405097" cy="5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701346" y="66678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346" y="666782"/>
                <a:ext cx="41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12248" y="1973242"/>
                <a:ext cx="1178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48" y="1973242"/>
                <a:ext cx="117814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3341308" y="2080292"/>
            <a:ext cx="96144" cy="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61860" y="1198372"/>
                <a:ext cx="4930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60" y="1198372"/>
                <a:ext cx="493020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866070" y="1144630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70" y="1144630"/>
                <a:ext cx="498983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7943" y="3711714"/>
                <a:ext cx="79394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Outline of the solution: </a:t>
                </a:r>
              </a:p>
              <a:p>
                <a:r>
                  <a:rPr lang="en-US" sz="2000" dirty="0"/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first,  then use current division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43" y="3711714"/>
                <a:ext cx="7939460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0297" y="5025329"/>
                <a:ext cx="45913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 need the current through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Assign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7" y="5025329"/>
                <a:ext cx="4591321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32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21105" y="5733215"/>
                <a:ext cx="4929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can be computed by current division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5" y="5733215"/>
                <a:ext cx="4929683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1832142" y="1078425"/>
            <a:ext cx="0" cy="3416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432284" y="1015409"/>
                <a:ext cx="444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84" y="1015409"/>
                <a:ext cx="4448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35174" y="4402384"/>
                <a:ext cx="62966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/>
                  <a:t>, 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then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use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KVL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74" y="4402384"/>
                <a:ext cx="629667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7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84681" y="4683484"/>
                <a:ext cx="4253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       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1" y="4683484"/>
                <a:ext cx="42536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 bldLvl="3"/>
      <p:bldP spid="58" grpId="0" build="p" bldLvl="3"/>
      <p:bldP spid="59" grpId="0" build="p" bldLvl="3"/>
      <p:bldP spid="60" grpId="0" build="p" bldLvl="3"/>
      <p:bldP spid="61" grpId="0" build="p" bldLvl="3"/>
      <p:bldP spid="64" grpId="0" build="p" bldLvl="3"/>
      <p:bldP spid="65" grpId="0" build="p" bldLvl="3"/>
      <p:bldP spid="66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398" y="265558"/>
                <a:ext cx="2100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tep</m:t>
                    </m:r>
                    <m:r>
                      <a:rPr lang="en-US" b="0" i="0" smtClean="0">
                        <a:latin typeface="Cambria Math"/>
                      </a:rPr>
                      <m:t> 1: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Compute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8" y="265558"/>
                <a:ext cx="210019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31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16200000">
            <a:off x="1289097" y="27913"/>
            <a:ext cx="2318394" cy="39533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rot="16200000">
            <a:off x="4076658" y="1853721"/>
            <a:ext cx="683586" cy="258699"/>
            <a:chOff x="2570691" y="4141108"/>
            <a:chExt cx="901700" cy="383304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3389380" y="846999"/>
            <a:ext cx="0" cy="2316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25884" y="846998"/>
            <a:ext cx="0" cy="2338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244746" y="3011994"/>
            <a:ext cx="683586" cy="258699"/>
            <a:chOff x="2570691" y="4141108"/>
            <a:chExt cx="901700" cy="383304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04936" y="3023008"/>
            <a:ext cx="683586" cy="258699"/>
            <a:chOff x="2570691" y="4141108"/>
            <a:chExt cx="901700" cy="383304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 rot="16200000">
            <a:off x="3025380" y="1339913"/>
            <a:ext cx="683586" cy="258699"/>
            <a:chOff x="2570691" y="4141108"/>
            <a:chExt cx="901700" cy="383304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1561885" y="2436908"/>
            <a:ext cx="683586" cy="258699"/>
            <a:chOff x="2570691" y="4141108"/>
            <a:chExt cx="901700" cy="38330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>
            <a:off x="3605085" y="738903"/>
            <a:ext cx="683586" cy="258699"/>
            <a:chOff x="2570691" y="4141108"/>
            <a:chExt cx="901700" cy="383304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 rot="16200000">
            <a:off x="1571498" y="1327914"/>
            <a:ext cx="683586" cy="258699"/>
            <a:chOff x="2570691" y="4141108"/>
            <a:chExt cx="901700" cy="383304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 rot="16200000">
            <a:off x="109154" y="1956752"/>
            <a:ext cx="683586" cy="258699"/>
            <a:chOff x="2570691" y="4141108"/>
            <a:chExt cx="901700" cy="383304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32267" y="90576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25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47801" y="1799057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434967" y="137353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3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98885" y="276087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370282" y="129984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359778" y="247159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663850" y="437351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367828" y="275789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537537" y="25919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119" y="1928473"/>
            <a:ext cx="565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20</a:t>
            </a:r>
            <a:endParaRPr lang="en-US" sz="1600" dirty="0"/>
          </a:p>
        </p:txBody>
      </p:sp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865549" y="699539"/>
            <a:ext cx="683586" cy="258699"/>
            <a:chOff x="2570691" y="4141108"/>
            <a:chExt cx="901700" cy="383304"/>
          </a:xfrm>
        </p:grpSpPr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54430" y="2167032"/>
            <a:ext cx="469900" cy="707886"/>
            <a:chOff x="1143000" y="2057401"/>
            <a:chExt cx="469900" cy="707886"/>
          </a:xfrm>
        </p:grpSpPr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 flipV="1">
            <a:off x="3389380" y="913649"/>
            <a:ext cx="2187" cy="308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48351" y="874988"/>
                <a:ext cx="406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51" y="874988"/>
                <a:ext cx="40697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H="1">
            <a:off x="2642903" y="845393"/>
            <a:ext cx="405097" cy="5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01346" y="469243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346" y="469243"/>
                <a:ext cx="41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129537" y="3500644"/>
            <a:ext cx="3806981" cy="2687727"/>
            <a:chOff x="392789" y="3469362"/>
            <a:chExt cx="3806981" cy="268772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1104005" y="3839847"/>
              <a:ext cx="2318394" cy="231609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 rot="16200000">
              <a:off x="3072933" y="4847022"/>
              <a:ext cx="683586" cy="258699"/>
              <a:chOff x="2570691" y="4141108"/>
              <a:chExt cx="901700" cy="383304"/>
            </a:xfrm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70691" y="4206913"/>
                <a:ext cx="901700" cy="317499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 flipV="1">
              <a:off x="2385655" y="3840300"/>
              <a:ext cx="0" cy="2316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 rot="16200000">
              <a:off x="2021655" y="4333214"/>
              <a:ext cx="683586" cy="258699"/>
              <a:chOff x="2570691" y="4141108"/>
              <a:chExt cx="901700" cy="383304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70691" y="4206913"/>
                <a:ext cx="901700" cy="317499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81" name="Group 20"/>
            <p:cNvGrpSpPr>
              <a:grpSpLocks/>
            </p:cNvGrpSpPr>
            <p:nvPr/>
          </p:nvGrpSpPr>
          <p:grpSpPr bwMode="auto">
            <a:xfrm rot="16200000">
              <a:off x="749880" y="4847021"/>
              <a:ext cx="683586" cy="258699"/>
              <a:chOff x="2570691" y="4141108"/>
              <a:chExt cx="901700" cy="383304"/>
            </a:xfrm>
          </p:grpSpPr>
          <p:sp>
            <p:nvSpPr>
              <p:cNvPr id="82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570691" y="4206913"/>
                <a:ext cx="901700" cy="317499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465402" y="4820909"/>
                  <a:ext cx="734368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402" y="4820909"/>
                  <a:ext cx="734368" cy="42377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/>
            <p:cNvSpPr txBox="1"/>
            <p:nvPr/>
          </p:nvSpPr>
          <p:spPr>
            <a:xfrm>
              <a:off x="2431242" y="4366837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ym typeface="Symbol"/>
                </a:rPr>
                <a:t>3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33812" y="5585266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27V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150705" y="5160333"/>
              <a:ext cx="469900" cy="707886"/>
              <a:chOff x="1143000" y="2057401"/>
              <a:chExt cx="469900" cy="707886"/>
            </a:xfrm>
          </p:grpSpPr>
          <p:sp>
            <p:nvSpPr>
              <p:cNvPr id="98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>
            <a:xfrm flipH="1" flipV="1">
              <a:off x="2385655" y="3906950"/>
              <a:ext cx="2187" cy="3088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444626" y="3868289"/>
                  <a:ext cx="4069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626" y="3868289"/>
                  <a:ext cx="40697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/>
            <p:nvPr/>
          </p:nvCxnSpPr>
          <p:spPr>
            <a:xfrm flipH="1">
              <a:off x="1639178" y="3838694"/>
              <a:ext cx="405097" cy="57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611634" y="3469362"/>
                  <a:ext cx="414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634" y="3469362"/>
                  <a:ext cx="41421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92789" y="4775846"/>
                  <a:ext cx="734368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89" y="4775846"/>
                  <a:ext cx="734368" cy="4237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Freeform 105"/>
              <p:cNvSpPr/>
              <p:nvPr/>
            </p:nvSpPr>
            <p:spPr>
              <a:xfrm>
                <a:off x="3548130" y="272029"/>
                <a:ext cx="1672641" cy="2329852"/>
              </a:xfrm>
              <a:custGeom>
                <a:avLst/>
                <a:gdLst>
                  <a:gd name="connsiteX0" fmla="*/ 72955 w 1672641"/>
                  <a:gd name="connsiteY0" fmla="*/ 138918 h 2329852"/>
                  <a:gd name="connsiteX1" fmla="*/ 493085 w 1672641"/>
                  <a:gd name="connsiteY1" fmla="*/ 1708226 h 2329852"/>
                  <a:gd name="connsiteX2" fmla="*/ 1283918 w 1672641"/>
                  <a:gd name="connsiteY2" fmla="*/ 2313707 h 2329852"/>
                  <a:gd name="connsiteX3" fmla="*/ 1666977 w 1672641"/>
                  <a:gd name="connsiteY3" fmla="*/ 1139816 h 2329852"/>
                  <a:gd name="connsiteX4" fmla="*/ 1407485 w 1672641"/>
                  <a:gd name="connsiteY4" fmla="*/ 460194 h 2329852"/>
                  <a:gd name="connsiteX5" fmla="*/ 134739 w 1672641"/>
                  <a:gd name="connsiteY5" fmla="*/ 114205 h 2329852"/>
                  <a:gd name="connsiteX6" fmla="*/ 72955 w 1672641"/>
                  <a:gd name="connsiteY6" fmla="*/ 138918 h 23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641" h="2329852">
                    <a:moveTo>
                      <a:pt x="72955" y="138918"/>
                    </a:moveTo>
                    <a:cubicBezTo>
                      <a:pt x="132679" y="404588"/>
                      <a:pt x="291258" y="1345761"/>
                      <a:pt x="493085" y="1708226"/>
                    </a:cubicBezTo>
                    <a:cubicBezTo>
                      <a:pt x="694912" y="2070691"/>
                      <a:pt x="1088269" y="2408442"/>
                      <a:pt x="1283918" y="2313707"/>
                    </a:cubicBezTo>
                    <a:cubicBezTo>
                      <a:pt x="1479567" y="2218972"/>
                      <a:pt x="1646383" y="1448735"/>
                      <a:pt x="1666977" y="1139816"/>
                    </a:cubicBezTo>
                    <a:cubicBezTo>
                      <a:pt x="1687572" y="830897"/>
                      <a:pt x="1662858" y="631129"/>
                      <a:pt x="1407485" y="460194"/>
                    </a:cubicBezTo>
                    <a:cubicBezTo>
                      <a:pt x="1152112" y="289259"/>
                      <a:pt x="350982" y="167751"/>
                      <a:pt x="134739" y="114205"/>
                    </a:cubicBezTo>
                    <a:cubicBezTo>
                      <a:pt x="-81504" y="60659"/>
                      <a:pt x="13231" y="-126752"/>
                      <a:pt x="72955" y="138918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Freeform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130" y="272029"/>
                <a:ext cx="1672641" cy="2329852"/>
              </a:xfrm>
              <a:custGeom>
                <a:avLst/>
                <a:gdLst>
                  <a:gd name="connsiteX0" fmla="*/ 72955 w 1672641"/>
                  <a:gd name="connsiteY0" fmla="*/ 138918 h 2329852"/>
                  <a:gd name="connsiteX1" fmla="*/ 493085 w 1672641"/>
                  <a:gd name="connsiteY1" fmla="*/ 1708226 h 2329852"/>
                  <a:gd name="connsiteX2" fmla="*/ 1283918 w 1672641"/>
                  <a:gd name="connsiteY2" fmla="*/ 2313707 h 2329852"/>
                  <a:gd name="connsiteX3" fmla="*/ 1666977 w 1672641"/>
                  <a:gd name="connsiteY3" fmla="*/ 1139816 h 2329852"/>
                  <a:gd name="connsiteX4" fmla="*/ 1407485 w 1672641"/>
                  <a:gd name="connsiteY4" fmla="*/ 460194 h 2329852"/>
                  <a:gd name="connsiteX5" fmla="*/ 134739 w 1672641"/>
                  <a:gd name="connsiteY5" fmla="*/ 114205 h 2329852"/>
                  <a:gd name="connsiteX6" fmla="*/ 72955 w 1672641"/>
                  <a:gd name="connsiteY6" fmla="*/ 138918 h 23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641" h="2329852">
                    <a:moveTo>
                      <a:pt x="72955" y="138918"/>
                    </a:moveTo>
                    <a:cubicBezTo>
                      <a:pt x="132679" y="404588"/>
                      <a:pt x="291258" y="1345761"/>
                      <a:pt x="493085" y="1708226"/>
                    </a:cubicBezTo>
                    <a:cubicBezTo>
                      <a:pt x="694912" y="2070691"/>
                      <a:pt x="1088269" y="2408442"/>
                      <a:pt x="1283918" y="2313707"/>
                    </a:cubicBezTo>
                    <a:cubicBezTo>
                      <a:pt x="1479567" y="2218972"/>
                      <a:pt x="1646383" y="1448735"/>
                      <a:pt x="1666977" y="1139816"/>
                    </a:cubicBezTo>
                    <a:cubicBezTo>
                      <a:pt x="1687572" y="830897"/>
                      <a:pt x="1662858" y="631129"/>
                      <a:pt x="1407485" y="460194"/>
                    </a:cubicBezTo>
                    <a:cubicBezTo>
                      <a:pt x="1152112" y="289259"/>
                      <a:pt x="350982" y="167751"/>
                      <a:pt x="134739" y="114205"/>
                    </a:cubicBezTo>
                    <a:cubicBezTo>
                      <a:pt x="-81504" y="60659"/>
                      <a:pt x="13231" y="-126752"/>
                      <a:pt x="72955" y="138918"/>
                    </a:cubicBezTo>
                    <a:close/>
                  </a:path>
                </a:pathLst>
              </a:cu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Freeform 106"/>
          <p:cNvSpPr/>
          <p:nvPr/>
        </p:nvSpPr>
        <p:spPr>
          <a:xfrm>
            <a:off x="-3149" y="699539"/>
            <a:ext cx="2866636" cy="2769823"/>
          </a:xfrm>
          <a:custGeom>
            <a:avLst/>
            <a:gdLst>
              <a:gd name="connsiteX0" fmla="*/ 171668 w 3200075"/>
              <a:gd name="connsiteY0" fmla="*/ 280693 h 3280016"/>
              <a:gd name="connsiteX1" fmla="*/ 270522 w 3200075"/>
              <a:gd name="connsiteY1" fmla="*/ 2628477 h 3280016"/>
              <a:gd name="connsiteX2" fmla="*/ 1555625 w 3200075"/>
              <a:gd name="connsiteY2" fmla="*/ 3159817 h 3280016"/>
              <a:gd name="connsiteX3" fmla="*/ 3186717 w 3200075"/>
              <a:gd name="connsiteY3" fmla="*/ 2999180 h 3280016"/>
              <a:gd name="connsiteX4" fmla="*/ 2210533 w 3200075"/>
              <a:gd name="connsiteY4" fmla="*/ 342477 h 3280016"/>
              <a:gd name="connsiteX5" fmla="*/ 171668 w 3200075"/>
              <a:gd name="connsiteY5" fmla="*/ 280693 h 328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075" h="3280016">
                <a:moveTo>
                  <a:pt x="171668" y="280693"/>
                </a:moveTo>
                <a:cubicBezTo>
                  <a:pt x="-151667" y="661693"/>
                  <a:pt x="39863" y="2148623"/>
                  <a:pt x="270522" y="2628477"/>
                </a:cubicBezTo>
                <a:cubicBezTo>
                  <a:pt x="501181" y="3108331"/>
                  <a:pt x="1069592" y="3098033"/>
                  <a:pt x="1555625" y="3159817"/>
                </a:cubicBezTo>
                <a:cubicBezTo>
                  <a:pt x="2041658" y="3221601"/>
                  <a:pt x="3077566" y="3468737"/>
                  <a:pt x="3186717" y="2999180"/>
                </a:cubicBezTo>
                <a:cubicBezTo>
                  <a:pt x="3295868" y="2529623"/>
                  <a:pt x="2715101" y="791439"/>
                  <a:pt x="2210533" y="342477"/>
                </a:cubicBezTo>
                <a:cubicBezTo>
                  <a:pt x="1705965" y="-106485"/>
                  <a:pt x="495003" y="-100307"/>
                  <a:pt x="171668" y="280693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013984" y="530805"/>
                <a:ext cx="84298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𝑒𝑞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84" y="530805"/>
                <a:ext cx="842988" cy="490199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272574" y="1297713"/>
                <a:ext cx="84298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𝑒𝑞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74" y="1297713"/>
                <a:ext cx="842988" cy="490199"/>
              </a:xfrm>
              <a:prstGeom prst="rect">
                <a:avLst/>
              </a:prstGeom>
              <a:blipFill rotWithShape="1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516300" y="2243420"/>
                <a:ext cx="2598467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=10+8=18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300" y="2243420"/>
                <a:ext cx="2598467" cy="423770"/>
              </a:xfrm>
              <a:prstGeom prst="rect">
                <a:avLst/>
              </a:prstGeom>
              <a:blipFill rotWithShape="1"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333515" y="2715288"/>
                <a:ext cx="472161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=12+(15+25)\\</m:t>
                      </m:r>
                      <m:r>
                        <a:rPr lang="en-US" sz="2000" b="0" i="1" dirty="0" smtClean="0">
                          <a:latin typeface="Cambria Math"/>
                        </a:rPr>
                        <m:t>(25+20+15)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15" y="2715288"/>
                <a:ext cx="4721614" cy="423770"/>
              </a:xfrm>
              <a:prstGeom prst="rect">
                <a:avLst/>
              </a:prstGeom>
              <a:blipFill rotWithShape="1">
                <a:blip r:embed="rId1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983939" y="3125063"/>
                <a:ext cx="3886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=12+40\\</m:t>
                    </m:r>
                  </m:oMath>
                </a14:m>
                <a:r>
                  <a:rPr lang="en-US" sz="2000" dirty="0"/>
                  <a:t> 60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=12+24=36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39" y="3125063"/>
                <a:ext cx="3886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289101" y="3528255"/>
                <a:ext cx="1656159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w.r.t. 27V: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01" y="3528255"/>
                <a:ext cx="1656159" cy="423770"/>
              </a:xfrm>
              <a:prstGeom prst="rect">
                <a:avLst/>
              </a:prstGeom>
              <a:blipFill rotWithShape="1">
                <a:blip r:embed="rId15"/>
                <a:stretch>
                  <a:fillRect t="-5797" r="-295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364416" y="4003906"/>
                <a:ext cx="392652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\\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𝑒𝑞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= 3 + 36\\18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16" y="4003906"/>
                <a:ext cx="3926524" cy="423770"/>
              </a:xfrm>
              <a:prstGeom prst="rect">
                <a:avLst/>
              </a:prstGeom>
              <a:blipFill rotWithShape="1">
                <a:blip r:embed="rId16"/>
                <a:stretch>
                  <a:fillRect t="-5797" r="-46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410556" y="4462564"/>
                <a:ext cx="4006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=3+6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6\\3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=3+6×2=15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56" y="4462564"/>
                <a:ext cx="4006801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424972" y="4782184"/>
                <a:ext cx="2612125" cy="756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=1.8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72" y="4782184"/>
                <a:ext cx="2612125" cy="75629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544076" y="5385211"/>
                <a:ext cx="35992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2: By current division: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76" y="5385211"/>
                <a:ext cx="3599255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169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931816" y="5226686"/>
                <a:ext cx="2018117" cy="762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𝑒𝑞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𝑒𝑞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𝑒𝑞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816" y="5226686"/>
                <a:ext cx="2018117" cy="76219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504085" y="5899501"/>
                <a:ext cx="2855462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18+36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×1.8=0.6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85" y="5899501"/>
                <a:ext cx="2855462" cy="67569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4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8" grpId="0"/>
      <p:bldP spid="119" grpId="0"/>
      <p:bldP spid="1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398" y="265558"/>
                <a:ext cx="5391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3: Go back to the original circuit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000" dirty="0"/>
                  <a:t>: 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8" y="265558"/>
                <a:ext cx="539121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131" t="-7692" r="-33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23237" y="200402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1289097" y="225452"/>
            <a:ext cx="2318394" cy="39533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rot="16200000">
            <a:off x="4076658" y="2051260"/>
            <a:ext cx="683586" cy="258699"/>
            <a:chOff x="2570691" y="4141108"/>
            <a:chExt cx="901700" cy="383304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3389380" y="1044538"/>
            <a:ext cx="0" cy="2316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25884" y="1044537"/>
            <a:ext cx="0" cy="2338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244746" y="3209533"/>
            <a:ext cx="683586" cy="258699"/>
            <a:chOff x="2570691" y="4141108"/>
            <a:chExt cx="901700" cy="383304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04936" y="3220547"/>
            <a:ext cx="683586" cy="258699"/>
            <a:chOff x="2570691" y="4141108"/>
            <a:chExt cx="901700" cy="383304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 rot="16200000">
            <a:off x="3025380" y="1537452"/>
            <a:ext cx="683586" cy="258699"/>
            <a:chOff x="2570691" y="4141108"/>
            <a:chExt cx="901700" cy="383304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16200000">
            <a:off x="1561885" y="2634447"/>
            <a:ext cx="683586" cy="258699"/>
            <a:chOff x="2570691" y="4141108"/>
            <a:chExt cx="901700" cy="38330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>
            <a:off x="3605085" y="936442"/>
            <a:ext cx="683586" cy="258699"/>
            <a:chOff x="2570691" y="4141108"/>
            <a:chExt cx="901700" cy="383304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 rot="16200000">
            <a:off x="1571498" y="1525453"/>
            <a:ext cx="683586" cy="258699"/>
            <a:chOff x="2570691" y="4141108"/>
            <a:chExt cx="901700" cy="383304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8" name="Group 20"/>
          <p:cNvGrpSpPr>
            <a:grpSpLocks/>
          </p:cNvGrpSpPr>
          <p:nvPr/>
        </p:nvGrpSpPr>
        <p:grpSpPr bwMode="auto">
          <a:xfrm rot="16200000">
            <a:off x="109154" y="2154291"/>
            <a:ext cx="683586" cy="258699"/>
            <a:chOff x="2570691" y="4141108"/>
            <a:chExt cx="901700" cy="383304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1887426" y="2093296"/>
            <a:ext cx="96144" cy="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34853" y="195101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2267" y="110330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25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547801" y="199659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434967" y="1571075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/>
              </a:rPr>
              <a:t>3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898885" y="295841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370282" y="14973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359778" y="266913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663850" y="63489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367828" y="295543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  <a:r>
              <a:rPr lang="en-US" sz="1600" dirty="0">
                <a:sym typeface="Symbol"/>
              </a:rPr>
              <a:t>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537537" y="278950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27V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119" y="2126012"/>
            <a:ext cx="565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20</a:t>
            </a:r>
            <a:endParaRPr lang="en-US" sz="1600" dirty="0"/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865549" y="897078"/>
            <a:ext cx="683586" cy="258699"/>
            <a:chOff x="2570691" y="4141108"/>
            <a:chExt cx="901700" cy="383304"/>
          </a:xfrm>
        </p:grpSpPr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54430" y="2364571"/>
            <a:ext cx="469900" cy="707886"/>
            <a:chOff x="1143000" y="2057401"/>
            <a:chExt cx="469900" cy="707886"/>
          </a:xfrm>
        </p:grpSpPr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 flipV="1">
            <a:off x="3389380" y="1111188"/>
            <a:ext cx="2187" cy="308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351" y="1072527"/>
                <a:ext cx="406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51" y="1072527"/>
                <a:ext cx="40697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H="1">
            <a:off x="2642903" y="1042932"/>
            <a:ext cx="405097" cy="5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701346" y="66678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346" y="666782"/>
                <a:ext cx="41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12248" y="1973242"/>
                <a:ext cx="1178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48" y="1973242"/>
                <a:ext cx="117814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3341308" y="2049515"/>
            <a:ext cx="96144" cy="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98236" y="1119857"/>
                <a:ext cx="4930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236" y="1119857"/>
                <a:ext cx="493020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848908" y="1150210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08" y="1150210"/>
                <a:ext cx="498983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3660" y="2186809"/>
                <a:ext cx="14719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=1.8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=0.6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60" y="2186809"/>
                <a:ext cx="1471941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H="1">
            <a:off x="1925946" y="1094222"/>
            <a:ext cx="19104" cy="3162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549135" y="1057138"/>
                <a:ext cx="444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35" y="1057138"/>
                <a:ext cx="44480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2265" y="3692323"/>
                <a:ext cx="72184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is divided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+25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0" smtClean="0">
                        <a:latin typeface="Cambria Math"/>
                      </a:rPr>
                      <m:t>=40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+20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+15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=60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5" y="3692323"/>
                <a:ext cx="7218451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6745" y="4092433"/>
                <a:ext cx="3271793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60+40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×0.6=0.36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5" y="4092433"/>
                <a:ext cx="3271793" cy="6756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6745" y="4764012"/>
                <a:ext cx="36010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=15×0.36=5.4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=3×1.8=5.4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5" y="4764012"/>
                <a:ext cx="3601050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61762" y="5543490"/>
                <a:ext cx="2185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ab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2" y="5543490"/>
                <a:ext cx="2185727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5684" y="5960076"/>
                <a:ext cx="4651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=−5.4−5.4=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−10.8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4" y="5960076"/>
                <a:ext cx="4651594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2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7" grpId="0"/>
      <p:bldP spid="68" grpId="0"/>
      <p:bldP spid="69" grpId="0" build="p" bldLvl="3"/>
      <p:bldP spid="70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39004" y="784779"/>
            <a:ext cx="3063938" cy="18010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729479" y="2463719"/>
            <a:ext cx="761999" cy="244302"/>
            <a:chOff x="2546350" y="4226681"/>
            <a:chExt cx="901700" cy="319919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042283" y="603970"/>
            <a:ext cx="814755" cy="313577"/>
            <a:chOff x="2565400" y="4141108"/>
            <a:chExt cx="901700" cy="410638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 rot="16200000">
            <a:off x="3598816" y="1489787"/>
            <a:ext cx="819727" cy="240984"/>
            <a:chOff x="2565400" y="4241800"/>
            <a:chExt cx="901700" cy="317500"/>
          </a:xfrm>
        </p:grpSpPr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339006" y="796325"/>
            <a:ext cx="11475" cy="17664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iamond 12"/>
          <p:cNvSpPr/>
          <p:nvPr/>
        </p:nvSpPr>
        <p:spPr bwMode="auto">
          <a:xfrm>
            <a:off x="2081291" y="1614435"/>
            <a:ext cx="550820" cy="558555"/>
          </a:xfrm>
          <a:prstGeom prst="diamon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356701" y="1707358"/>
            <a:ext cx="2" cy="4656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179988" y="86559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09133" y="112652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6741" y="14480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86521" y="259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1468" y="1554589"/>
                <a:ext cx="843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cs typeface="Times New Roman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68" y="1554589"/>
                <a:ext cx="84362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21478" y="144800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  <a:r>
              <a:rPr lang="en-US" dirty="0">
                <a:sym typeface="Symbol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802" y="67377"/>
                <a:ext cx="8266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Example: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and the  power absorbed by the  dependent current source.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" y="67377"/>
                <a:ext cx="82666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1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 rot="16200000">
            <a:off x="704054" y="1435943"/>
            <a:ext cx="469900" cy="444500"/>
            <a:chOff x="2133600" y="1143000"/>
            <a:chExt cx="469900" cy="444500"/>
          </a:xfrm>
        </p:grpSpPr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5" name="Straight Arrow Connector 13"/>
            <p:cNvCxnSpPr>
              <a:cxnSpLocks noChangeShapeType="1"/>
              <a:stCxn id="24" idx="2"/>
              <a:endCxn id="24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16200000">
            <a:off x="2054618" y="1154587"/>
            <a:ext cx="591128" cy="178868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75529" y="581560"/>
            <a:ext cx="534121" cy="457200"/>
            <a:chOff x="1104900" y="1155700"/>
            <a:chExt cx="534121" cy="457200"/>
          </a:xfrm>
        </p:grpSpPr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05707" y="83753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4.5V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29172" y="1228483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72" y="1228483"/>
                <a:ext cx="498983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1278606" y="2455207"/>
            <a:ext cx="761999" cy="244302"/>
            <a:chOff x="2546350" y="4226681"/>
            <a:chExt cx="901700" cy="319919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32031" y="26843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5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52143" y="3181577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85793" y="3181577"/>
                <a:ext cx="19286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Assign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93" y="3181577"/>
                <a:ext cx="192867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315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029200" y="4631795"/>
                <a:ext cx="17466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KCL at node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𝒂</m:t>
                    </m:r>
                    <m:r>
                      <a:rPr lang="en-US" sz="2000" b="1" i="1" dirty="0" smtClean="0">
                        <a:latin typeface="Cambria Math"/>
                      </a:rPr>
                      <m:t>: 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31795"/>
                <a:ext cx="174669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484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797449" y="668262"/>
                <a:ext cx="3440749" cy="71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𝑯𝒊𝒏𝒕</m:t>
                      </m:r>
                      <m:r>
                        <a:rPr lang="en-US" sz="2000" b="1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latin typeface="Cambria Math"/>
                        </a:rPr>
                        <m:t>𝑈𝑠𝑒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𝐾𝐶𝐿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𝑡𝑜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𝑚𝑎𝑘𝑒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𝑎𝑛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𝑒𝑞𝑢𝑎𝑡𝑖𝑜𝑛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𝑓𝑜𝑟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49" y="668262"/>
                <a:ext cx="3440749" cy="718082"/>
              </a:xfrm>
              <a:prstGeom prst="rect">
                <a:avLst/>
              </a:prstGeom>
              <a:blipFill rotWithShape="1">
                <a:blip r:embed="rId7"/>
                <a:stretch>
                  <a:fillRect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89178" y="3457681"/>
                <a:ext cx="3766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is the same current through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178" y="3457681"/>
                <a:ext cx="3766416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676410" y="3502745"/>
            <a:ext cx="3911401" cy="2840236"/>
            <a:chOff x="891947" y="3490689"/>
            <a:chExt cx="3911401" cy="2840236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114197" y="4062040"/>
              <a:ext cx="3063938" cy="18010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grpSp>
          <p:nvGrpSpPr>
            <p:cNvPr id="39" name="Group 20"/>
            <p:cNvGrpSpPr>
              <a:grpSpLocks/>
            </p:cNvGrpSpPr>
            <p:nvPr/>
          </p:nvGrpSpPr>
          <p:grpSpPr bwMode="auto">
            <a:xfrm>
              <a:off x="2904672" y="5740980"/>
              <a:ext cx="761999" cy="244302"/>
              <a:chOff x="2546350" y="4226681"/>
              <a:chExt cx="901700" cy="319919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217476" y="3881231"/>
              <a:ext cx="814755" cy="313577"/>
              <a:chOff x="2565400" y="4141108"/>
              <a:chExt cx="901700" cy="410638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3424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 rot="16200000">
              <a:off x="3774009" y="4767048"/>
              <a:ext cx="819727" cy="240984"/>
              <a:chOff x="2565400" y="4241800"/>
              <a:chExt cx="901700" cy="317500"/>
            </a:xfrm>
          </p:grpSpPr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 bwMode="auto">
            <a:xfrm>
              <a:off x="2514199" y="4073586"/>
              <a:ext cx="11475" cy="17664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Diamond 48"/>
            <p:cNvSpPr/>
            <p:nvPr/>
          </p:nvSpPr>
          <p:spPr bwMode="auto">
            <a:xfrm>
              <a:off x="2256484" y="4891696"/>
              <a:ext cx="550820" cy="558555"/>
            </a:xfrm>
            <a:prstGeom prst="diamon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 flipV="1">
              <a:off x="2531894" y="4984619"/>
              <a:ext cx="2" cy="4656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1355181" y="414285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84326" y="440378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31934" y="472526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461714" y="587375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4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676661" y="4831850"/>
                  <a:ext cx="8436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0.2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661" y="4831850"/>
                  <a:ext cx="84362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1296671" y="4725263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1.8</a:t>
              </a:r>
              <a:r>
                <a:rPr lang="en-US" dirty="0">
                  <a:sym typeface="Symbol"/>
                </a:rPr>
                <a:t>A</a:t>
              </a:r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 rot="16200000">
              <a:off x="879247" y="4713204"/>
              <a:ext cx="469900" cy="444500"/>
              <a:chOff x="2133600" y="1143000"/>
              <a:chExt cx="469900" cy="444500"/>
            </a:xfrm>
          </p:grpSpPr>
          <p:sp>
            <p:nvSpPr>
              <p:cNvPr id="5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9" name="Straight Arrow Connector 13"/>
              <p:cNvCxnSpPr>
                <a:cxnSpLocks noChangeShapeType="1"/>
                <a:stCxn id="58" idx="2"/>
                <a:endCxn id="58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 rot="16200000">
              <a:off x="2229811" y="4431848"/>
              <a:ext cx="591128" cy="178868"/>
              <a:chOff x="2565400" y="4241800"/>
              <a:chExt cx="901700" cy="317500"/>
            </a:xfrm>
          </p:grpSpPr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050722" y="3858821"/>
              <a:ext cx="534121" cy="457200"/>
              <a:chOff x="1104900" y="1155700"/>
              <a:chExt cx="534121" cy="457200"/>
            </a:xfrm>
          </p:grpSpPr>
          <p:sp>
            <p:nvSpPr>
              <p:cNvPr id="64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5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480900" y="41148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4.5V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304365" y="4505744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4365" y="4505744"/>
                  <a:ext cx="498983" cy="101566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20"/>
            <p:cNvGrpSpPr>
              <a:grpSpLocks/>
            </p:cNvGrpSpPr>
            <p:nvPr/>
          </p:nvGrpSpPr>
          <p:grpSpPr bwMode="auto">
            <a:xfrm>
              <a:off x="1453799" y="5732468"/>
              <a:ext cx="761999" cy="244302"/>
              <a:chOff x="2546350" y="4226681"/>
              <a:chExt cx="901700" cy="319919"/>
            </a:xfrm>
          </p:grpSpPr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07224" y="596159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5</a:t>
              </a:r>
              <a:endParaRPr lang="en-US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607654" y="3952354"/>
              <a:ext cx="4311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536377" y="3490689"/>
                  <a:ext cx="4880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377" y="3490689"/>
                  <a:ext cx="48808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295661" y="3951562"/>
              <a:ext cx="381000" cy="268162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193001" y="3630885"/>
                  <a:ext cx="4010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001" y="3630885"/>
                  <a:ext cx="40107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>
              <a:off x="4294725" y="4114800"/>
              <a:ext cx="0" cy="369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285989" y="4071581"/>
                  <a:ext cx="4388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989" y="4071581"/>
                  <a:ext cx="438838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Box 86"/>
          <p:cNvSpPr txBox="1"/>
          <p:nvPr/>
        </p:nvSpPr>
        <p:spPr>
          <a:xfrm>
            <a:off x="5029200" y="4104288"/>
            <a:ext cx="178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Ohm’s Law,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72386" y="4093771"/>
                <a:ext cx="1959960" cy="61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latin typeface="Cambria Math"/>
                        </a:rPr>
                        <m:t>0.5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386" y="4093771"/>
                <a:ext cx="1959960" cy="6179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098108" y="5049811"/>
                <a:ext cx="29427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1.8+0.2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108" y="5049811"/>
                <a:ext cx="294279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5084" y="5553657"/>
                <a:ext cx="17892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1.8=0.3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84" y="5553657"/>
                <a:ext cx="17892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01145" y="5946204"/>
                <a:ext cx="15511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⇒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145" y="5946204"/>
                <a:ext cx="155119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9" grpId="0"/>
      <p:bldP spid="80" grpId="0"/>
      <p:bldP spid="83" grpId="0"/>
      <p:bldP spid="87" grpId="0"/>
      <p:bldP spid="88" grpId="0"/>
      <p:bldP spid="89" grpId="0"/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917516" y="1455494"/>
            <a:ext cx="3063938" cy="18010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2707991" y="3134434"/>
            <a:ext cx="761999" cy="244302"/>
            <a:chOff x="2546350" y="4226681"/>
            <a:chExt cx="901700" cy="319919"/>
          </a:xfrm>
        </p:grpSpPr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1020795" y="1274685"/>
            <a:ext cx="814755" cy="313577"/>
            <a:chOff x="2565400" y="4141108"/>
            <a:chExt cx="901700" cy="410638"/>
          </a:xfrm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43" name="Group 20"/>
          <p:cNvGrpSpPr>
            <a:grpSpLocks/>
          </p:cNvGrpSpPr>
          <p:nvPr/>
        </p:nvGrpSpPr>
        <p:grpSpPr bwMode="auto">
          <a:xfrm rot="16200000">
            <a:off x="3577328" y="2160502"/>
            <a:ext cx="819727" cy="240984"/>
            <a:chOff x="2565400" y="4241800"/>
            <a:chExt cx="901700" cy="317500"/>
          </a:xfrm>
        </p:grpSpPr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2317518" y="1467040"/>
            <a:ext cx="11475" cy="17664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Diamond 46"/>
          <p:cNvSpPr/>
          <p:nvPr/>
        </p:nvSpPr>
        <p:spPr bwMode="auto">
          <a:xfrm>
            <a:off x="2059803" y="2285150"/>
            <a:ext cx="550820" cy="558555"/>
          </a:xfrm>
          <a:prstGeom prst="diamon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2335213" y="2378073"/>
            <a:ext cx="2" cy="4656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58500" y="153631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09452" y="17564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35253" y="211871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18809" y="33787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79980" y="2225304"/>
                <a:ext cx="843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cs typeface="Times New Roman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80" y="2225304"/>
                <a:ext cx="84362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099990" y="211871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  <a:r>
              <a:rPr lang="en-US" dirty="0">
                <a:sym typeface="Symbol"/>
              </a:rPr>
              <a:t>A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 rot="16200000">
            <a:off x="682566" y="2106658"/>
            <a:ext cx="469900" cy="444500"/>
            <a:chOff x="2133600" y="1143000"/>
            <a:chExt cx="469900" cy="444500"/>
          </a:xfrm>
        </p:grpSpPr>
        <p:sp>
          <p:nvSpPr>
            <p:cNvPr id="56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57" name="Straight Arrow Connector 13"/>
            <p:cNvCxnSpPr>
              <a:cxnSpLocks noChangeShapeType="1"/>
              <a:stCxn id="56" idx="2"/>
              <a:endCxn id="56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8" name="Group 20"/>
          <p:cNvGrpSpPr>
            <a:grpSpLocks/>
          </p:cNvGrpSpPr>
          <p:nvPr/>
        </p:nvGrpSpPr>
        <p:grpSpPr bwMode="auto">
          <a:xfrm rot="16200000">
            <a:off x="2033130" y="1825302"/>
            <a:ext cx="591128" cy="178868"/>
            <a:chOff x="2565400" y="4241800"/>
            <a:chExt cx="901700" cy="317500"/>
          </a:xfrm>
        </p:grpSpPr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54041" y="1252275"/>
            <a:ext cx="534121" cy="457200"/>
            <a:chOff x="1104900" y="1155700"/>
            <a:chExt cx="534121" cy="457200"/>
          </a:xfrm>
        </p:grpSpPr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3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284219" y="150825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4.5V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98044" y="1848207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44" y="1848207"/>
                <a:ext cx="49898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20"/>
          <p:cNvGrpSpPr>
            <a:grpSpLocks/>
          </p:cNvGrpSpPr>
          <p:nvPr/>
        </p:nvGrpSpPr>
        <p:grpSpPr bwMode="auto">
          <a:xfrm>
            <a:off x="1257118" y="3125922"/>
            <a:ext cx="761999" cy="244302"/>
            <a:chOff x="2546350" y="4226681"/>
            <a:chExt cx="901700" cy="319919"/>
          </a:xfrm>
        </p:grpSpPr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410543" y="33550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5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10973" y="1345808"/>
            <a:ext cx="43117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339696" y="884143"/>
                <a:ext cx="488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6" y="884143"/>
                <a:ext cx="48808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2098980" y="1345016"/>
            <a:ext cx="381000" cy="268162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996320" y="1024339"/>
                <a:ext cx="4010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20" y="1024339"/>
                <a:ext cx="40107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4606667" y="670396"/>
            <a:ext cx="312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Power absorbed by the </a:t>
            </a:r>
          </a:p>
          <a:p>
            <a:r>
              <a:rPr lang="en-US" sz="2000" b="1" u="sng" dirty="0"/>
              <a:t>dependent current source</a:t>
            </a:r>
            <a:r>
              <a:rPr lang="en-US" sz="2000" dirty="0"/>
              <a:t>?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098044" y="1508254"/>
            <a:ext cx="0" cy="369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89308" y="1465035"/>
                <a:ext cx="4388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08" y="1465035"/>
                <a:ext cx="4388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16539" y="445034"/>
                <a:ext cx="2515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/>
                        </a:rPr>
                        <m:t>W</m:t>
                      </m:r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h𝑎𝑣𝑒</m:t>
                      </m:r>
                      <m:r>
                        <a:rPr lang="en-US" sz="2000" b="0" i="1" smtClean="0">
                          <a:latin typeface="Cambria Math"/>
                        </a:rPr>
                        <m:t> :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39" y="445034"/>
                <a:ext cx="251536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748051" y="1707757"/>
                <a:ext cx="2981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Need voltage across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0.2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51" y="1707757"/>
                <a:ext cx="2981522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2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627555" y="2052644"/>
                <a:ext cx="3687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55" y="2052644"/>
                <a:ext cx="368765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74746" y="1474757"/>
                <a:ext cx="49898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46" y="1474757"/>
                <a:ext cx="498983" cy="8617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030180" y="2206974"/>
                <a:ext cx="1137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80" y="2206974"/>
                <a:ext cx="11379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53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748051" y="2780491"/>
                <a:ext cx="2568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To apply KVL correctly, </a:t>
                </a:r>
              </a:p>
              <a:p>
                <a:r>
                  <a:rPr lang="en-US" sz="2000" dirty="0"/>
                  <a:t> Assign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51" y="2780491"/>
                <a:ext cx="2568267" cy="707886"/>
              </a:xfrm>
              <a:prstGeom prst="rect">
                <a:avLst/>
              </a:prstGeom>
              <a:blipFill rotWithShape="1">
                <a:blip r:embed="rId12"/>
                <a:stretch>
                  <a:fillRect l="-2613" t="-4310" r="-142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670567" y="2734324"/>
                <a:ext cx="104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67" y="2734324"/>
                <a:ext cx="104195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46727" y="3730111"/>
                <a:ext cx="927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=?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7" y="3730111"/>
                <a:ext cx="92769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545942" y="3715993"/>
                <a:ext cx="1868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=3×0.2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42" y="3715993"/>
                <a:ext cx="1868075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853000" y="4115645"/>
                <a:ext cx="25645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=3×0.2×6=3.6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000" y="4115645"/>
                <a:ext cx="256454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10588" y="4614663"/>
                <a:ext cx="916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=?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88" y="4614663"/>
                <a:ext cx="91672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545942" y="4614663"/>
                <a:ext cx="12261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42" y="4614663"/>
                <a:ext cx="1226105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7576" r="-398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79159" y="4480460"/>
                <a:ext cx="214969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59" y="4480460"/>
                <a:ext cx="2149691" cy="66851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545942" y="5176608"/>
                <a:ext cx="219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=4×3=12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42" y="5176608"/>
                <a:ext cx="2193549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5405456" y="3563402"/>
            <a:ext cx="305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KVL around right side loop: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405456" y="3963512"/>
                <a:ext cx="3272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+4.5+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56" y="3963512"/>
                <a:ext cx="327275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384041" y="4425186"/>
                <a:ext cx="30721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−4.5 −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41" y="4425186"/>
                <a:ext cx="307218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586059" y="4814718"/>
                <a:ext cx="27637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=−3.6−4.5−6−12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=−26.1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59" y="4814718"/>
                <a:ext cx="2763705" cy="70788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748051" y="5582896"/>
                <a:ext cx="2542684" cy="135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0.2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×0.2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=−26.1×0.2×6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=−31.32</m:t>
                      </m:r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51" y="5582896"/>
                <a:ext cx="2542684" cy="135158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9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5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62399" y="1123275"/>
                <a:ext cx="509166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  <a:r>
                  <a:rPr lang="en-US" dirty="0"/>
                  <a:t> and R</a:t>
                </a:r>
                <a:r>
                  <a:rPr lang="en-US" baseline="-25000" dirty="0"/>
                  <a:t>3</a:t>
                </a:r>
                <a:r>
                  <a:rPr lang="en-US" dirty="0"/>
                  <a:t> are in parallel,</a:t>
                </a:r>
              </a:p>
              <a:p>
                <a:r>
                  <a:rPr lang="en-US" dirty="0"/>
                  <a:t>How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are not in parallel.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between “a” and “c”,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between “b” and “d”</a:t>
                </a:r>
              </a:p>
              <a:p>
                <a:r>
                  <a:rPr lang="en-US" dirty="0"/>
                  <a:t>Any series connection?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1123275"/>
                <a:ext cx="5091667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958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30200" y="609600"/>
            <a:ext cx="453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Determine series and parallel connection: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2661948"/>
                <a:ext cx="2841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are not in series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1948"/>
                <a:ext cx="284135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0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62399" y="3031280"/>
                <a:ext cx="2841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are not in series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3031280"/>
                <a:ext cx="284135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0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54003" y="3286241"/>
            <a:ext cx="453889" cy="767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flipV="1">
            <a:off x="554003" y="1861939"/>
            <a:ext cx="263388" cy="21913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5101" y="4106302"/>
            <a:ext cx="537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wires cannot be thrown away. </a:t>
            </a:r>
          </a:p>
          <a:p>
            <a:r>
              <a:rPr lang="en-US" dirty="0"/>
              <a:t>They must be connected to somewhere to draw power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23733" y="3458725"/>
            <a:ext cx="481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series connection between any two elements.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9565" y="1291435"/>
            <a:ext cx="3171720" cy="2466750"/>
            <a:chOff x="309565" y="1291435"/>
            <a:chExt cx="3171720" cy="2466750"/>
          </a:xfrm>
        </p:grpSpPr>
        <p:grpSp>
          <p:nvGrpSpPr>
            <p:cNvPr id="4" name="Group 3"/>
            <p:cNvGrpSpPr/>
            <p:nvPr/>
          </p:nvGrpSpPr>
          <p:grpSpPr>
            <a:xfrm>
              <a:off x="817391" y="1723358"/>
              <a:ext cx="2663894" cy="2034827"/>
              <a:chOff x="645621" y="7690843"/>
              <a:chExt cx="2663894" cy="203482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45621" y="7690843"/>
                <a:ext cx="2663894" cy="1560981"/>
                <a:chOff x="645621" y="7690843"/>
                <a:chExt cx="2663894" cy="1560981"/>
              </a:xfrm>
            </p:grpSpPr>
            <p:sp>
              <p:nvSpPr>
                <p:cNvPr id="10" name="Freeform 9"/>
                <p:cNvSpPr/>
                <p:nvPr/>
              </p:nvSpPr>
              <p:spPr bwMode="auto">
                <a:xfrm>
                  <a:off x="645621" y="7791324"/>
                  <a:ext cx="2120900" cy="1447800"/>
                </a:xfrm>
                <a:custGeom>
                  <a:avLst/>
                  <a:gdLst>
                    <a:gd name="connsiteX0" fmla="*/ 0 w 3035300"/>
                    <a:gd name="connsiteY0" fmla="*/ 38100 h 1447800"/>
                    <a:gd name="connsiteX1" fmla="*/ 3022600 w 3035300"/>
                    <a:gd name="connsiteY1" fmla="*/ 0 h 1447800"/>
                    <a:gd name="connsiteX2" fmla="*/ 3035300 w 3035300"/>
                    <a:gd name="connsiteY2" fmla="*/ 1435100 h 1447800"/>
                    <a:gd name="connsiteX3" fmla="*/ 12700 w 3035300"/>
                    <a:gd name="connsiteY3" fmla="*/ 1447800 h 1447800"/>
                    <a:gd name="connsiteX4" fmla="*/ 25400 w 3035300"/>
                    <a:gd name="connsiteY4" fmla="*/ 1447800 h 144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35300" h="1447800">
                      <a:moveTo>
                        <a:pt x="0" y="38100"/>
                      </a:moveTo>
                      <a:lnTo>
                        <a:pt x="3022600" y="0"/>
                      </a:lnTo>
                      <a:lnTo>
                        <a:pt x="3035300" y="1435100"/>
                      </a:lnTo>
                      <a:lnTo>
                        <a:pt x="12700" y="1447800"/>
                      </a:lnTo>
                      <a:lnTo>
                        <a:pt x="25400" y="144780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080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950421" y="7829424"/>
                  <a:ext cx="25400" cy="1397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979121" y="7829424"/>
                  <a:ext cx="38100" cy="142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3" name="Group 20"/>
                <p:cNvGrpSpPr>
                  <a:grpSpLocks/>
                </p:cNvGrpSpPr>
                <p:nvPr/>
              </p:nvGrpSpPr>
              <p:grpSpPr bwMode="auto">
                <a:xfrm>
                  <a:off x="1011713" y="7690843"/>
                  <a:ext cx="901700" cy="266700"/>
                  <a:chOff x="2512392" y="4229100"/>
                  <a:chExt cx="901700" cy="317500"/>
                </a:xfrm>
              </p:grpSpPr>
              <p:sp>
                <p:nvSpPr>
                  <p:cNvPr id="2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 bwMode="auto">
                  <a:xfrm>
                    <a:off x="2512392" y="42291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 rot="16200000">
                  <a:off x="1547321" y="8400011"/>
                  <a:ext cx="901700" cy="266700"/>
                  <a:chOff x="2565400" y="4241800"/>
                  <a:chExt cx="901700" cy="317500"/>
                </a:xfrm>
              </p:grpSpPr>
              <p:sp>
                <p:nvSpPr>
                  <p:cNvPr id="2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 bwMode="auto">
                  <a:xfrm>
                    <a:off x="2565400" y="42418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" name="Group 20"/>
                <p:cNvGrpSpPr>
                  <a:grpSpLocks/>
                </p:cNvGrpSpPr>
                <p:nvPr/>
              </p:nvGrpSpPr>
              <p:grpSpPr bwMode="auto">
                <a:xfrm rot="16200000">
                  <a:off x="2322021" y="8450811"/>
                  <a:ext cx="901700" cy="266700"/>
                  <a:chOff x="2565400" y="4241800"/>
                  <a:chExt cx="901700" cy="317500"/>
                </a:xfrm>
              </p:grpSpPr>
              <p:sp>
                <p:nvSpPr>
                  <p:cNvPr id="2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 bwMode="auto">
                  <a:xfrm>
                    <a:off x="2565400" y="42418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" name="Group 20"/>
                <p:cNvGrpSpPr>
                  <a:grpSpLocks/>
                </p:cNvGrpSpPr>
                <p:nvPr/>
              </p:nvGrpSpPr>
              <p:grpSpPr bwMode="auto">
                <a:xfrm rot="16200000">
                  <a:off x="518621" y="8425411"/>
                  <a:ext cx="901700" cy="266700"/>
                  <a:chOff x="2565400" y="4241800"/>
                  <a:chExt cx="901700" cy="317500"/>
                </a:xfrm>
              </p:grpSpPr>
              <p:sp>
                <p:nvSpPr>
                  <p:cNvPr id="2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4254500"/>
                    <a:ext cx="613156" cy="2921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08063"/>
                    <a:endParaRPr lang="en-US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 bwMode="auto">
                  <a:xfrm>
                    <a:off x="2565400" y="4241800"/>
                    <a:ext cx="901700" cy="317500"/>
                  </a:xfrm>
                  <a:custGeom>
                    <a:avLst/>
                    <a:gdLst>
                      <a:gd name="connsiteX0" fmla="*/ 0 w 4102100"/>
                      <a:gd name="connsiteY0" fmla="*/ 304800 h 622300"/>
                      <a:gd name="connsiteX1" fmla="*/ 673100 w 4102100"/>
                      <a:gd name="connsiteY1" fmla="*/ 304800 h 622300"/>
                      <a:gd name="connsiteX2" fmla="*/ 889000 w 4102100"/>
                      <a:gd name="connsiteY2" fmla="*/ 12700 h 622300"/>
                      <a:gd name="connsiteX3" fmla="*/ 1066800 w 4102100"/>
                      <a:gd name="connsiteY3" fmla="*/ 609600 h 622300"/>
                      <a:gd name="connsiteX4" fmla="*/ 1473200 w 4102100"/>
                      <a:gd name="connsiteY4" fmla="*/ 0 h 622300"/>
                      <a:gd name="connsiteX5" fmla="*/ 1727200 w 4102100"/>
                      <a:gd name="connsiteY5" fmla="*/ 596900 h 622300"/>
                      <a:gd name="connsiteX6" fmla="*/ 2082800 w 4102100"/>
                      <a:gd name="connsiteY6" fmla="*/ 25400 h 622300"/>
                      <a:gd name="connsiteX7" fmla="*/ 2438400 w 4102100"/>
                      <a:gd name="connsiteY7" fmla="*/ 596900 h 622300"/>
                      <a:gd name="connsiteX8" fmla="*/ 2806700 w 4102100"/>
                      <a:gd name="connsiteY8" fmla="*/ 0 h 622300"/>
                      <a:gd name="connsiteX9" fmla="*/ 3136900 w 4102100"/>
                      <a:gd name="connsiteY9" fmla="*/ 622300 h 622300"/>
                      <a:gd name="connsiteX10" fmla="*/ 3365500 w 4102100"/>
                      <a:gd name="connsiteY10" fmla="*/ 279400 h 622300"/>
                      <a:gd name="connsiteX11" fmla="*/ 4102100 w 4102100"/>
                      <a:gd name="connsiteY11" fmla="*/ 29210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02100" h="622300">
                        <a:moveTo>
                          <a:pt x="0" y="304800"/>
                        </a:moveTo>
                        <a:lnTo>
                          <a:pt x="673100" y="304800"/>
                        </a:lnTo>
                        <a:lnTo>
                          <a:pt x="889000" y="12700"/>
                        </a:lnTo>
                        <a:lnTo>
                          <a:pt x="1066800" y="609600"/>
                        </a:lnTo>
                        <a:lnTo>
                          <a:pt x="1473200" y="0"/>
                        </a:lnTo>
                        <a:lnTo>
                          <a:pt x="1727200" y="596900"/>
                        </a:lnTo>
                        <a:lnTo>
                          <a:pt x="2082800" y="25400"/>
                        </a:lnTo>
                        <a:lnTo>
                          <a:pt x="2438400" y="596900"/>
                        </a:lnTo>
                        <a:lnTo>
                          <a:pt x="2806700" y="0"/>
                        </a:lnTo>
                        <a:lnTo>
                          <a:pt x="3136900" y="622300"/>
                        </a:lnTo>
                        <a:lnTo>
                          <a:pt x="3365500" y="279400"/>
                        </a:lnTo>
                        <a:lnTo>
                          <a:pt x="4102100" y="29210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008063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1026621" y="8438111"/>
                  <a:ext cx="46679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545440" y="8322488"/>
                  <a:ext cx="46679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842721" y="8311111"/>
                  <a:ext cx="46679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/>
                    <a:t>3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242521" y="7853911"/>
                  <a:ext cx="46679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044632" y="9118600"/>
                <a:ext cx="901700" cy="266700"/>
                <a:chOff x="2565400" y="4241800"/>
                <a:chExt cx="901700" cy="317500"/>
              </a:xfrm>
            </p:grpSpPr>
            <p:sp>
              <p:nvSpPr>
                <p:cNvPr id="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465580" y="9294783"/>
                <a:ext cx="4667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5</a:t>
                </a:r>
                <a:endParaRPr lang="en-US" dirty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685697" y="1744694"/>
              <a:ext cx="436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09565" y="1886426"/>
                  <a:ext cx="43007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br>
                    <a:rPr lang="en-US" b="0" dirty="0"/>
                  </a:br>
                  <a:br>
                    <a:rPr lang="en-US" b="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br>
                    <a:rPr lang="en-US" b="0" dirty="0"/>
                  </a:br>
                  <a:br>
                    <a:rPr lang="en-US" b="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65" y="1886426"/>
                  <a:ext cx="430076" cy="14773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08823" y="1291435"/>
                  <a:ext cx="3611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23" y="1291435"/>
                  <a:ext cx="3611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1297" y="1796493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97" y="1796493"/>
                <a:ext cx="37144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10236" y="3269838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236" y="3269838"/>
                <a:ext cx="3779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7408" y="325471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08" y="3254718"/>
                <a:ext cx="35067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18102" y="182383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02" y="1823839"/>
                <a:ext cx="36766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1112031" y="32469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5521" y="182383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13790" y="182326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69941" y="32487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/>
      <p:bldP spid="31" grpId="0"/>
      <p:bldP spid="36" grpId="0" build="p" bldLvl="2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39004" y="784779"/>
            <a:ext cx="3063938" cy="18010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729479" y="2463719"/>
            <a:ext cx="761999" cy="244302"/>
            <a:chOff x="2546350" y="4226681"/>
            <a:chExt cx="901700" cy="319919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042283" y="603970"/>
            <a:ext cx="814755" cy="313577"/>
            <a:chOff x="2565400" y="4141108"/>
            <a:chExt cx="901700" cy="410638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565400" y="4234246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 rot="16200000">
            <a:off x="3598816" y="1489787"/>
            <a:ext cx="819727" cy="240984"/>
            <a:chOff x="2565400" y="4241800"/>
            <a:chExt cx="901700" cy="317500"/>
          </a:xfrm>
        </p:grpSpPr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>
            <a:off x="2339006" y="796325"/>
            <a:ext cx="11475" cy="17664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iamond 12"/>
          <p:cNvSpPr/>
          <p:nvPr/>
        </p:nvSpPr>
        <p:spPr bwMode="auto">
          <a:xfrm>
            <a:off x="2081291" y="1614435"/>
            <a:ext cx="550820" cy="558555"/>
          </a:xfrm>
          <a:prstGeom prst="diamon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1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356701" y="1707358"/>
            <a:ext cx="2" cy="4656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179988" y="86559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09133" y="112652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6741" y="144800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86521" y="2596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1468" y="1554589"/>
                <a:ext cx="843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cs typeface="Times New Roman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68" y="1554589"/>
                <a:ext cx="84362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21478" y="144800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  <a:r>
              <a:rPr lang="en-US" dirty="0">
                <a:sym typeface="Symbol"/>
              </a:rPr>
              <a:t>A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704054" y="1435943"/>
            <a:ext cx="469900" cy="444500"/>
            <a:chOff x="2133600" y="1143000"/>
            <a:chExt cx="469900" cy="444500"/>
          </a:xfrm>
        </p:grpSpPr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3" name="Straight Arrow Connector 13"/>
            <p:cNvCxnSpPr>
              <a:cxnSpLocks noChangeShapeType="1"/>
              <a:stCxn id="22" idx="2"/>
              <a:endCxn id="22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" name="Group 20"/>
          <p:cNvGrpSpPr>
            <a:grpSpLocks/>
          </p:cNvGrpSpPr>
          <p:nvPr/>
        </p:nvGrpSpPr>
        <p:grpSpPr bwMode="auto">
          <a:xfrm rot="16200000">
            <a:off x="2054618" y="1154587"/>
            <a:ext cx="591128" cy="178868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75529" y="581560"/>
            <a:ext cx="534121" cy="457200"/>
            <a:chOff x="1104900" y="1155700"/>
            <a:chExt cx="534121" cy="457200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</a:t>
              </a:r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05707" y="83753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4.5V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29172" y="1228483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72" y="1228483"/>
                <a:ext cx="49898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1278606" y="2455207"/>
            <a:ext cx="761999" cy="244302"/>
            <a:chOff x="2546350" y="4226681"/>
            <a:chExt cx="901700" cy="319919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546350" y="4226681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32031" y="26843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5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598253" y="3039854"/>
            <a:ext cx="4129816" cy="2861250"/>
            <a:chOff x="598253" y="3039854"/>
            <a:chExt cx="4129816" cy="286125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20503" y="3632219"/>
              <a:ext cx="3063938" cy="18010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923782" y="3451410"/>
              <a:ext cx="814755" cy="313577"/>
              <a:chOff x="2565400" y="4141108"/>
              <a:chExt cx="901700" cy="410638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2565400" y="423424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 bwMode="auto">
            <a:xfrm>
              <a:off x="2220505" y="3643765"/>
              <a:ext cx="11475" cy="17664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Diamond 46"/>
            <p:cNvSpPr/>
            <p:nvPr/>
          </p:nvSpPr>
          <p:spPr bwMode="auto">
            <a:xfrm>
              <a:off x="3622416" y="4420165"/>
              <a:ext cx="550820" cy="558555"/>
            </a:xfrm>
            <a:prstGeom prst="diamon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H="1" flipV="1">
              <a:off x="3899852" y="4480108"/>
              <a:ext cx="2" cy="4656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61487" y="371303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57190" y="469944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77694" y="3880267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99</a:t>
              </a:r>
              <a:r>
                <a:rPr lang="en-US" dirty="0">
                  <a:sym typeface="Symbol"/>
                </a:rPr>
                <a:t>V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884441" y="4224113"/>
                  <a:ext cx="8436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0.</m:t>
                        </m:r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441" y="4224113"/>
                  <a:ext cx="843628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1002977" y="4295442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1.8</a:t>
              </a:r>
              <a:r>
                <a:rPr lang="en-US" dirty="0">
                  <a:sym typeface="Symbol"/>
                </a:rPr>
                <a:t>A</a:t>
              </a:r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 rot="16200000">
              <a:off x="585553" y="4283383"/>
              <a:ext cx="469900" cy="444500"/>
              <a:chOff x="2133600" y="1143000"/>
              <a:chExt cx="469900" cy="444500"/>
            </a:xfrm>
          </p:grpSpPr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7" name="Straight Arrow Connector 13"/>
              <p:cNvCxnSpPr>
                <a:cxnSpLocks noChangeShapeType="1"/>
                <a:stCxn id="56" idx="2"/>
                <a:endCxn id="56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 rot="16200000">
              <a:off x="1930678" y="4735467"/>
              <a:ext cx="591128" cy="178868"/>
              <a:chOff x="2565400" y="4241800"/>
              <a:chExt cx="901700" cy="317500"/>
            </a:xfrm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246150" y="4357810"/>
                  <a:ext cx="498983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150" y="4357810"/>
                  <a:ext cx="498983" cy="10156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1160105" y="5302647"/>
              <a:ext cx="761999" cy="244302"/>
              <a:chOff x="2546350" y="4226681"/>
              <a:chExt cx="901700" cy="319919"/>
            </a:xfrm>
          </p:grpSpPr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313530" y="55317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5</a:t>
              </a:r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983671" y="3805370"/>
              <a:ext cx="469900" cy="553998"/>
              <a:chOff x="1104900" y="1148115"/>
              <a:chExt cx="469900" cy="553998"/>
            </a:xfrm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2" name="TextBox 18"/>
              <p:cNvSpPr txBox="1">
                <a:spLocks noChangeArrowheads="1"/>
              </p:cNvSpPr>
              <p:nvPr/>
            </p:nvSpPr>
            <p:spPr bwMode="auto">
              <a:xfrm>
                <a:off x="1196120" y="1148115"/>
                <a:ext cx="37061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2000" dirty="0"/>
                  <a:t>+ 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2662899" y="3510068"/>
              <a:ext cx="761999" cy="244302"/>
              <a:chOff x="2546350" y="4226681"/>
              <a:chExt cx="901700" cy="319919"/>
            </a:xfrm>
          </p:grpSpPr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810160" y="5233013"/>
              <a:ext cx="534121" cy="457200"/>
              <a:chOff x="1104900" y="1155700"/>
              <a:chExt cx="534121" cy="457200"/>
            </a:xfrm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315676" y="5505547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15V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30018" y="325529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7</a:t>
              </a:r>
              <a:endParaRPr lang="en-US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350181" y="3439964"/>
              <a:ext cx="39495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074891" y="4295442"/>
              <a:ext cx="0" cy="3287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2315676" y="3039854"/>
                  <a:ext cx="4388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676" y="3039854"/>
                  <a:ext cx="43883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657190" y="4159313"/>
                  <a:ext cx="4448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190" y="4159313"/>
                  <a:ext cx="44480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 rot="16200000">
            <a:off x="4501677" y="1205516"/>
            <a:ext cx="3754339" cy="2900157"/>
            <a:chOff x="4769065" y="1746325"/>
            <a:chExt cx="3754339" cy="2900157"/>
          </a:xfrm>
        </p:grpSpPr>
        <p:sp>
          <p:nvSpPr>
            <p:cNvPr id="87" name="Rectangle 86"/>
            <p:cNvSpPr/>
            <p:nvPr/>
          </p:nvSpPr>
          <p:spPr bwMode="auto">
            <a:xfrm>
              <a:off x="4991315" y="2322453"/>
              <a:ext cx="3063938" cy="18010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grpSp>
          <p:nvGrpSpPr>
            <p:cNvPr id="88" name="Group 20"/>
            <p:cNvGrpSpPr>
              <a:grpSpLocks/>
            </p:cNvGrpSpPr>
            <p:nvPr/>
          </p:nvGrpSpPr>
          <p:grpSpPr bwMode="auto">
            <a:xfrm>
              <a:off x="6781790" y="4001393"/>
              <a:ext cx="761999" cy="244302"/>
              <a:chOff x="2546350" y="4226681"/>
              <a:chExt cx="901700" cy="319919"/>
            </a:xfrm>
          </p:grpSpPr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91" name="Group 20"/>
            <p:cNvGrpSpPr>
              <a:grpSpLocks/>
            </p:cNvGrpSpPr>
            <p:nvPr/>
          </p:nvGrpSpPr>
          <p:grpSpPr bwMode="auto">
            <a:xfrm>
              <a:off x="5094594" y="2141644"/>
              <a:ext cx="814755" cy="313577"/>
              <a:chOff x="2565400" y="4141108"/>
              <a:chExt cx="901700" cy="410638"/>
            </a:xfrm>
          </p:grpSpPr>
          <p:sp>
            <p:nvSpPr>
              <p:cNvPr id="92" name="Rectangle 19"/>
              <p:cNvSpPr>
                <a:spLocks noChangeArrowheads="1"/>
              </p:cNvSpPr>
              <p:nvPr/>
            </p:nvSpPr>
            <p:spPr bwMode="auto">
              <a:xfrm>
                <a:off x="2705100" y="4141108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2565400" y="423424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94" name="Group 20"/>
            <p:cNvGrpSpPr>
              <a:grpSpLocks/>
            </p:cNvGrpSpPr>
            <p:nvPr/>
          </p:nvGrpSpPr>
          <p:grpSpPr bwMode="auto">
            <a:xfrm rot="16200000">
              <a:off x="7651127" y="3027461"/>
              <a:ext cx="819727" cy="240984"/>
              <a:chOff x="2565400" y="4241800"/>
              <a:chExt cx="901700" cy="317500"/>
            </a:xfrm>
          </p:grpSpPr>
          <p:sp>
            <p:nvSpPr>
              <p:cNvPr id="9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 bwMode="auto">
            <a:xfrm>
              <a:off x="6391317" y="2333999"/>
              <a:ext cx="11475" cy="17664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Diamond 97"/>
            <p:cNvSpPr/>
            <p:nvPr/>
          </p:nvSpPr>
          <p:spPr bwMode="auto">
            <a:xfrm>
              <a:off x="6133602" y="3152109"/>
              <a:ext cx="550820" cy="558555"/>
            </a:xfrm>
            <a:prstGeom prst="diamon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11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flipH="1" flipV="1">
              <a:off x="6409012" y="3245032"/>
              <a:ext cx="2" cy="4656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TextBox 99"/>
            <p:cNvSpPr txBox="1"/>
            <p:nvPr/>
          </p:nvSpPr>
          <p:spPr>
            <a:xfrm rot="5400000">
              <a:off x="5168457" y="180888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 rot="5400000">
              <a:off x="6444613" y="258793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 rot="5400000">
              <a:off x="7509052" y="298567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sym typeface="Symbol"/>
                </a:rPr>
                <a:t>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 rot="5400000">
              <a:off x="7338832" y="413416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4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 rot="5400000">
                  <a:off x="6553779" y="3092263"/>
                  <a:ext cx="8436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  <a:cs typeface="Times New Roman" pitchFamily="18" charset="0"/>
                          </a:rPr>
                          <m:t>0.2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553779" y="3092263"/>
                  <a:ext cx="843628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/>
            <p:cNvSpPr txBox="1"/>
            <p:nvPr/>
          </p:nvSpPr>
          <p:spPr>
            <a:xfrm rot="5400000">
              <a:off x="5173789" y="2985676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1.8</a:t>
              </a:r>
              <a:r>
                <a:rPr lang="en-US" dirty="0">
                  <a:sym typeface="Symbol"/>
                </a:rPr>
                <a:t>A</a:t>
              </a:r>
              <a:endParaRPr lang="en-US" dirty="0"/>
            </a:p>
          </p:txBody>
        </p:sp>
        <p:grpSp>
          <p:nvGrpSpPr>
            <p:cNvPr id="106" name="Group 105"/>
            <p:cNvGrpSpPr/>
            <p:nvPr/>
          </p:nvGrpSpPr>
          <p:grpSpPr>
            <a:xfrm rot="16200000">
              <a:off x="4756365" y="2973617"/>
              <a:ext cx="469900" cy="444500"/>
              <a:chOff x="2133600" y="1143000"/>
              <a:chExt cx="469900" cy="444500"/>
            </a:xfrm>
          </p:grpSpPr>
          <p:sp>
            <p:nvSpPr>
              <p:cNvPr id="107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08" name="Straight Arrow Connector 13"/>
              <p:cNvCxnSpPr>
                <a:cxnSpLocks noChangeShapeType="1"/>
                <a:stCxn id="107" idx="2"/>
                <a:endCxn id="107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9" name="Group 20"/>
            <p:cNvGrpSpPr>
              <a:grpSpLocks/>
            </p:cNvGrpSpPr>
            <p:nvPr/>
          </p:nvGrpSpPr>
          <p:grpSpPr bwMode="auto">
            <a:xfrm rot="16200000">
              <a:off x="6106929" y="2692261"/>
              <a:ext cx="591128" cy="178868"/>
              <a:chOff x="2565400" y="4241800"/>
              <a:chExt cx="901700" cy="317500"/>
            </a:xfrm>
          </p:grpSpPr>
          <p:sp>
            <p:nvSpPr>
              <p:cNvPr id="11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872378" y="2124958"/>
              <a:ext cx="605294" cy="451476"/>
              <a:chOff x="1049438" y="1161424"/>
              <a:chExt cx="605294" cy="451476"/>
            </a:xfrm>
          </p:grpSpPr>
          <p:sp>
            <p:nvSpPr>
              <p:cNvPr id="113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4" name="TextBox 18"/>
              <p:cNvSpPr txBox="1">
                <a:spLocks noChangeArrowheads="1"/>
              </p:cNvSpPr>
              <p:nvPr/>
            </p:nvSpPr>
            <p:spPr bwMode="auto">
              <a:xfrm rot="16357026">
                <a:off x="1143048" y="1067814"/>
                <a:ext cx="418074" cy="60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2000" dirty="0"/>
                  <a:t>+ </a:t>
                </a:r>
                <a:br>
                  <a:rPr lang="en-US" sz="2000" dirty="0"/>
                </a:b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 rot="5400000">
              <a:off x="7239860" y="186558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4.5V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 rot="5400000">
                  <a:off x="7824943" y="2947897"/>
                  <a:ext cx="9968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824943" y="2947897"/>
                  <a:ext cx="99681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20"/>
            <p:cNvGrpSpPr>
              <a:grpSpLocks/>
            </p:cNvGrpSpPr>
            <p:nvPr/>
          </p:nvGrpSpPr>
          <p:grpSpPr bwMode="auto">
            <a:xfrm>
              <a:off x="5330917" y="3992881"/>
              <a:ext cx="761999" cy="244302"/>
              <a:chOff x="2546350" y="4226681"/>
              <a:chExt cx="901700" cy="319919"/>
            </a:xfrm>
          </p:grpSpPr>
          <p:sp>
            <p:nvSpPr>
              <p:cNvPr id="11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546350" y="422668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 rot="5400000">
              <a:off x="5484342" y="422200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5</a:t>
              </a:r>
              <a:endParaRPr lang="en-US" dirty="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4602889" y="329777"/>
            <a:ext cx="260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Variations of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861565" y="4618143"/>
                <a:ext cx="313181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Same idea! </a:t>
                </a:r>
              </a:p>
              <a:p>
                <a:r>
                  <a:rPr lang="en-US" sz="2000" dirty="0"/>
                  <a:t>Express Branch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Then apply KCL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565" y="4618143"/>
                <a:ext cx="3131819" cy="1323439"/>
              </a:xfrm>
              <a:prstGeom prst="rect">
                <a:avLst/>
              </a:prstGeom>
              <a:blipFill rotWithShape="1">
                <a:blip r:embed="rId10"/>
                <a:stretch>
                  <a:fillRect l="-2144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332638" y="5958062"/>
                <a:ext cx="66256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𝐼𝑓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power by a current source is needed, compute its voltage </a:t>
                </a:r>
                <a:br>
                  <a:rPr lang="en-US" sz="2000" dirty="0"/>
                </a:br>
                <a:r>
                  <a:rPr lang="en-US" sz="2000" dirty="0"/>
                  <a:t> by using KVL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38" y="5958062"/>
                <a:ext cx="6625660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18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3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810000" y="914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52400"/>
            <a:ext cx="283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Find v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v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914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" y="914400"/>
            <a:ext cx="4191000" cy="1295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38200" y="2057400"/>
            <a:ext cx="683586" cy="258699"/>
            <a:chOff x="2570691" y="4141108"/>
            <a:chExt cx="901700" cy="383304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16200000">
            <a:off x="3566574" y="1446585"/>
            <a:ext cx="514927" cy="190098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447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15240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4.5A</a:t>
            </a: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 rot="16200000">
            <a:off x="4630167" y="1417709"/>
            <a:ext cx="514927" cy="190098"/>
            <a:chOff x="2565400" y="4241800"/>
            <a:chExt cx="901700" cy="317500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038600" y="762000"/>
            <a:ext cx="683586" cy="258699"/>
            <a:chOff x="2570691" y="4141108"/>
            <a:chExt cx="901700" cy="383304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743200" y="914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"/>
          <p:cNvGrpSpPr>
            <a:grpSpLocks/>
          </p:cNvGrpSpPr>
          <p:nvPr/>
        </p:nvGrpSpPr>
        <p:grpSpPr bwMode="auto">
          <a:xfrm rot="16200000">
            <a:off x="426333" y="1445783"/>
            <a:ext cx="514927" cy="190098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 rot="16200000">
            <a:off x="1416131" y="1493107"/>
            <a:ext cx="514927" cy="190098"/>
            <a:chOff x="2565400" y="424180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2501900" y="1384300"/>
            <a:ext cx="469900" cy="444500"/>
            <a:chOff x="2133600" y="1143000"/>
            <a:chExt cx="469900" cy="444500"/>
          </a:xfrm>
        </p:grpSpPr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2" name="Straight Arrow Connector 13"/>
            <p:cNvCxnSpPr>
              <a:cxnSpLocks noChangeShapeType="1"/>
              <a:stCxn id="31" idx="2"/>
              <a:endCxn id="31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3" name="TextBox 32"/>
          <p:cNvSpPr txBox="1"/>
          <p:nvPr/>
        </p:nvSpPr>
        <p:spPr>
          <a:xfrm>
            <a:off x="1090564" y="176584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10088" y="147426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1905000" y="762000"/>
            <a:ext cx="683586" cy="258699"/>
            <a:chOff x="2570691" y="4141108"/>
            <a:chExt cx="901700" cy="383304"/>
          </a:xfrm>
        </p:grpSpPr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14800" y="491240"/>
            <a:ext cx="67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58127" y="1429766"/>
            <a:ext cx="71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4233" y="1098717"/>
                <a:ext cx="4930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" y="1098717"/>
                <a:ext cx="49302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84637" y="1098717"/>
                <a:ext cx="498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37" y="1098717"/>
                <a:ext cx="49898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2961650" y="770681"/>
            <a:ext cx="683586" cy="258699"/>
            <a:chOff x="2570691" y="4141108"/>
            <a:chExt cx="901700" cy="383304"/>
          </a:xfrm>
        </p:grpSpPr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2705100" y="4141108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011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70691" y="4206913"/>
              <a:ext cx="901700" cy="317499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011">
                <a:defRPr/>
              </a:pP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056157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817383" y="572446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8 =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4293815" y="569267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12</a:t>
            </a:r>
            <a:r>
              <a:rPr lang="en-US" dirty="0">
                <a:sym typeface="Symbol"/>
              </a:rPr>
              <a:t></a:t>
            </a:r>
            <a:endParaRPr lang="en-US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1297527" y="4751267"/>
            <a:ext cx="3174635" cy="1721717"/>
            <a:chOff x="1349102" y="4827698"/>
            <a:chExt cx="3174635" cy="1721717"/>
          </a:xfrm>
        </p:grpSpPr>
        <p:sp>
          <p:nvSpPr>
            <p:cNvPr id="146" name="Rectangle 145"/>
            <p:cNvSpPr/>
            <p:nvPr/>
          </p:nvSpPr>
          <p:spPr>
            <a:xfrm>
              <a:off x="2105683" y="5254015"/>
              <a:ext cx="1656054" cy="1295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20083" y="5863615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4.5A</a:t>
              </a:r>
            </a:p>
          </p:txBody>
        </p:sp>
        <p:grpSp>
          <p:nvGrpSpPr>
            <p:cNvPr id="157" name="Group 20"/>
            <p:cNvGrpSpPr>
              <a:grpSpLocks/>
            </p:cNvGrpSpPr>
            <p:nvPr/>
          </p:nvGrpSpPr>
          <p:grpSpPr bwMode="auto">
            <a:xfrm rot="16200000">
              <a:off x="3504274" y="5870396"/>
              <a:ext cx="514927" cy="190098"/>
              <a:chOff x="2565400" y="4241800"/>
              <a:chExt cx="901700" cy="317500"/>
            </a:xfrm>
          </p:grpSpPr>
          <p:sp>
            <p:nvSpPr>
              <p:cNvPr id="1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>
            <a:xfrm>
              <a:off x="2867683" y="5254015"/>
              <a:ext cx="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20"/>
            <p:cNvGrpSpPr>
              <a:grpSpLocks/>
            </p:cNvGrpSpPr>
            <p:nvPr/>
          </p:nvGrpSpPr>
          <p:grpSpPr bwMode="auto">
            <a:xfrm rot="16200000">
              <a:off x="1855794" y="5883199"/>
              <a:ext cx="514927" cy="190098"/>
              <a:chOff x="2565400" y="4241800"/>
              <a:chExt cx="901700" cy="317500"/>
            </a:xfrm>
          </p:grpSpPr>
          <p:sp>
            <p:nvSpPr>
              <p:cNvPr id="16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 dirty="0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 dirty="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16200000">
              <a:off x="2626383" y="5723915"/>
              <a:ext cx="469900" cy="444500"/>
              <a:chOff x="2133600" y="1143000"/>
              <a:chExt cx="469900" cy="444500"/>
            </a:xfrm>
          </p:grpSpPr>
          <p:sp>
            <p:nvSpPr>
              <p:cNvPr id="171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172" name="Straight Arrow Connector 13"/>
              <p:cNvCxnSpPr>
                <a:cxnSpLocks noChangeShapeType="1"/>
                <a:stCxn id="171" idx="2"/>
                <a:endCxn id="171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85" name="Straight Arrow Connector 184"/>
            <p:cNvCxnSpPr/>
            <p:nvPr/>
          </p:nvCxnSpPr>
          <p:spPr>
            <a:xfrm flipH="1">
              <a:off x="2165672" y="5234995"/>
              <a:ext cx="47341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3020083" y="5234995"/>
              <a:ext cx="518822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2208307" y="4827698"/>
                  <a:ext cx="4388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307" y="4827698"/>
                  <a:ext cx="438838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3083583" y="4862319"/>
                  <a:ext cx="4448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583" y="4862319"/>
                  <a:ext cx="44480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1349102" y="5792361"/>
                  <a:ext cx="734368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102" y="5792361"/>
                  <a:ext cx="734368" cy="4237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3789369" y="5752325"/>
                  <a:ext cx="734368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𝑒𝑞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369" y="5752325"/>
                  <a:ext cx="734368" cy="4237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5334000" y="5187917"/>
                <a:ext cx="2980495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8+12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×4.5=2.7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87917"/>
                <a:ext cx="2980495" cy="6756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257800" y="5789195"/>
                <a:ext cx="2986459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8+12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×4.5=1.8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789195"/>
                <a:ext cx="2986459" cy="6756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TextBox 193"/>
          <p:cNvSpPr txBox="1"/>
          <p:nvPr/>
        </p:nvSpPr>
        <p:spPr>
          <a:xfrm>
            <a:off x="5212874" y="4752121"/>
            <a:ext cx="190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division: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950046" y="1946946"/>
            <a:ext cx="25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More current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5805482" y="2317426"/>
                <a:ext cx="3130024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10+15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=1.08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482" y="2317426"/>
                <a:ext cx="3130024" cy="6756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228713" y="3000140"/>
                <a:ext cx="2157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=9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=9.72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13" y="3000140"/>
                <a:ext cx="215712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810617" y="3342873"/>
                <a:ext cx="2993320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5+20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=0.36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17" y="3342873"/>
                <a:ext cx="2993320" cy="6819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6288947" y="4046462"/>
                <a:ext cx="2163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=8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=2.88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47" y="4046462"/>
                <a:ext cx="21630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Freeform 199"/>
          <p:cNvSpPr/>
          <p:nvPr/>
        </p:nvSpPr>
        <p:spPr>
          <a:xfrm>
            <a:off x="282046" y="2713204"/>
            <a:ext cx="2499254" cy="2144949"/>
          </a:xfrm>
          <a:custGeom>
            <a:avLst/>
            <a:gdLst>
              <a:gd name="connsiteX0" fmla="*/ 212796 w 2769703"/>
              <a:gd name="connsiteY0" fmla="*/ 265451 h 2144949"/>
              <a:gd name="connsiteX1" fmla="*/ 2670246 w 2769703"/>
              <a:gd name="connsiteY1" fmla="*/ 170201 h 2144949"/>
              <a:gd name="connsiteX2" fmla="*/ 2098746 w 2769703"/>
              <a:gd name="connsiteY2" fmla="*/ 2027576 h 2144949"/>
              <a:gd name="connsiteX3" fmla="*/ 336621 w 2769703"/>
              <a:gd name="connsiteY3" fmla="*/ 1770401 h 2144949"/>
              <a:gd name="connsiteX4" fmla="*/ 212796 w 2769703"/>
              <a:gd name="connsiteY4" fmla="*/ 265451 h 21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03" h="2144949">
                <a:moveTo>
                  <a:pt x="212796" y="265451"/>
                </a:moveTo>
                <a:cubicBezTo>
                  <a:pt x="601733" y="-1249"/>
                  <a:pt x="2355921" y="-123486"/>
                  <a:pt x="2670246" y="170201"/>
                </a:cubicBezTo>
                <a:cubicBezTo>
                  <a:pt x="2984571" y="463888"/>
                  <a:pt x="2487683" y="1760876"/>
                  <a:pt x="2098746" y="2027576"/>
                </a:cubicBezTo>
                <a:cubicBezTo>
                  <a:pt x="1709809" y="2294276"/>
                  <a:pt x="643009" y="2062501"/>
                  <a:pt x="336621" y="1770401"/>
                </a:cubicBezTo>
                <a:cubicBezTo>
                  <a:pt x="30233" y="1478301"/>
                  <a:pt x="-176141" y="532151"/>
                  <a:pt x="212796" y="265451"/>
                </a:cubicBezTo>
                <a:close/>
              </a:path>
            </a:pathLst>
          </a:cu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2961650" y="2713204"/>
            <a:ext cx="2430271" cy="2069796"/>
          </a:xfrm>
          <a:custGeom>
            <a:avLst/>
            <a:gdLst>
              <a:gd name="connsiteX0" fmla="*/ 65146 w 2430271"/>
              <a:gd name="connsiteY0" fmla="*/ 230413 h 2069796"/>
              <a:gd name="connsiteX1" fmla="*/ 74671 w 2430271"/>
              <a:gd name="connsiteY1" fmla="*/ 287563 h 2069796"/>
              <a:gd name="connsiteX2" fmla="*/ 817621 w 2430271"/>
              <a:gd name="connsiteY2" fmla="*/ 1954438 h 2069796"/>
              <a:gd name="connsiteX3" fmla="*/ 2313046 w 2430271"/>
              <a:gd name="connsiteY3" fmla="*/ 1725838 h 2069796"/>
              <a:gd name="connsiteX4" fmla="*/ 2074921 w 2430271"/>
              <a:gd name="connsiteY4" fmla="*/ 116113 h 2069796"/>
              <a:gd name="connsiteX5" fmla="*/ 27046 w 2430271"/>
              <a:gd name="connsiteY5" fmla="*/ 125638 h 2069796"/>
              <a:gd name="connsiteX6" fmla="*/ 27046 w 2430271"/>
              <a:gd name="connsiteY6" fmla="*/ 125638 h 2069796"/>
              <a:gd name="connsiteX7" fmla="*/ 27046 w 2430271"/>
              <a:gd name="connsiteY7" fmla="*/ 125638 h 20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271" h="2069796">
                <a:moveTo>
                  <a:pt x="65146" y="230413"/>
                </a:moveTo>
                <a:cubicBezTo>
                  <a:pt x="7202" y="115319"/>
                  <a:pt x="-50741" y="226"/>
                  <a:pt x="74671" y="287563"/>
                </a:cubicBezTo>
                <a:cubicBezTo>
                  <a:pt x="200083" y="574900"/>
                  <a:pt x="444559" y="1714726"/>
                  <a:pt x="817621" y="1954438"/>
                </a:cubicBezTo>
                <a:cubicBezTo>
                  <a:pt x="1190683" y="2194150"/>
                  <a:pt x="2103496" y="2032225"/>
                  <a:pt x="2313046" y="1725838"/>
                </a:cubicBezTo>
                <a:cubicBezTo>
                  <a:pt x="2522596" y="1419451"/>
                  <a:pt x="2455921" y="382813"/>
                  <a:pt x="2074921" y="116113"/>
                </a:cubicBezTo>
                <a:cubicBezTo>
                  <a:pt x="1693921" y="-150587"/>
                  <a:pt x="27046" y="125638"/>
                  <a:pt x="27046" y="125638"/>
                </a:cubicBezTo>
                <a:lnTo>
                  <a:pt x="27046" y="125638"/>
                </a:lnTo>
                <a:lnTo>
                  <a:pt x="27046" y="125638"/>
                </a:lnTo>
              </a:path>
            </a:pathLst>
          </a:cu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152400" y="4527465"/>
                <a:ext cx="73436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7465"/>
                <a:ext cx="734368" cy="423770"/>
              </a:xfrm>
              <a:prstGeom prst="rect">
                <a:avLst/>
              </a:prstGeom>
              <a:blipFill rotWithShape="1"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4966333" y="4267094"/>
                <a:ext cx="73436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333" y="4267094"/>
                <a:ext cx="734368" cy="423770"/>
              </a:xfrm>
              <a:prstGeom prst="rect">
                <a:avLst/>
              </a:prstGeom>
              <a:blipFill rotWithShape="1">
                <a:blip r:embed="rId1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" name="Group 219"/>
          <p:cNvGrpSpPr/>
          <p:nvPr/>
        </p:nvGrpSpPr>
        <p:grpSpPr>
          <a:xfrm>
            <a:off x="282046" y="2564106"/>
            <a:ext cx="5418655" cy="2311424"/>
            <a:chOff x="273591" y="2554650"/>
            <a:chExt cx="5418655" cy="2311424"/>
          </a:xfrm>
        </p:grpSpPr>
        <p:grpSp>
          <p:nvGrpSpPr>
            <p:cNvPr id="218" name="Group 217"/>
            <p:cNvGrpSpPr/>
            <p:nvPr/>
          </p:nvGrpSpPr>
          <p:grpSpPr>
            <a:xfrm>
              <a:off x="273591" y="2554650"/>
              <a:ext cx="5418655" cy="2311424"/>
              <a:chOff x="345564" y="2500780"/>
              <a:chExt cx="5418655" cy="2311424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4011619" y="3123995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878019" y="3123995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887419" y="3123995"/>
                <a:ext cx="4191000" cy="12954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20"/>
              <p:cNvGrpSpPr>
                <a:grpSpLocks/>
              </p:cNvGrpSpPr>
              <p:nvPr/>
            </p:nvGrpSpPr>
            <p:grpSpPr bwMode="auto">
              <a:xfrm>
                <a:off x="1039819" y="4266995"/>
                <a:ext cx="683586" cy="258699"/>
                <a:chOff x="2570691" y="4141108"/>
                <a:chExt cx="901700" cy="383304"/>
              </a:xfrm>
            </p:grpSpPr>
            <p:sp>
              <p:nvSpPr>
                <p:cNvPr id="9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141108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94" name="Freeform 93"/>
                <p:cNvSpPr/>
                <p:nvPr/>
              </p:nvSpPr>
              <p:spPr bwMode="auto">
                <a:xfrm>
                  <a:off x="2570691" y="4206913"/>
                  <a:ext cx="901700" cy="317499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5" name="Group 20"/>
              <p:cNvGrpSpPr>
                <a:grpSpLocks/>
              </p:cNvGrpSpPr>
              <p:nvPr/>
            </p:nvGrpSpPr>
            <p:grpSpPr bwMode="auto">
              <a:xfrm rot="16200000">
                <a:off x="3768194" y="3656179"/>
                <a:ext cx="514927" cy="190100"/>
                <a:chOff x="2565400" y="4241800"/>
                <a:chExt cx="901700" cy="317500"/>
              </a:xfrm>
            </p:grpSpPr>
            <p:sp>
              <p:nvSpPr>
                <p:cNvPr id="9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354019" y="365739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54619" y="358119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182819" y="320019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097219" y="3733595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4.5A</a:t>
                </a:r>
              </a:p>
            </p:txBody>
          </p:sp>
          <p:grpSp>
            <p:nvGrpSpPr>
              <p:cNvPr id="102" name="Group 20"/>
              <p:cNvGrpSpPr>
                <a:grpSpLocks/>
              </p:cNvGrpSpPr>
              <p:nvPr/>
            </p:nvGrpSpPr>
            <p:grpSpPr bwMode="auto">
              <a:xfrm rot="16200000">
                <a:off x="4831787" y="3627303"/>
                <a:ext cx="514927" cy="190100"/>
                <a:chOff x="2565400" y="4241800"/>
                <a:chExt cx="901700" cy="317500"/>
              </a:xfrm>
            </p:grpSpPr>
            <p:sp>
              <p:nvSpPr>
                <p:cNvPr id="1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" name="Group 20"/>
              <p:cNvGrpSpPr>
                <a:grpSpLocks/>
              </p:cNvGrpSpPr>
              <p:nvPr/>
            </p:nvGrpSpPr>
            <p:grpSpPr bwMode="auto">
              <a:xfrm>
                <a:off x="4240219" y="2971595"/>
                <a:ext cx="683586" cy="258699"/>
                <a:chOff x="2570691" y="4141108"/>
                <a:chExt cx="901700" cy="383304"/>
              </a:xfrm>
            </p:grpSpPr>
            <p:sp>
              <p:nvSpPr>
                <p:cNvPr id="10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141108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07" name="Freeform 106"/>
                <p:cNvSpPr/>
                <p:nvPr/>
              </p:nvSpPr>
              <p:spPr bwMode="auto">
                <a:xfrm>
                  <a:off x="2570691" y="4206913"/>
                  <a:ext cx="901700" cy="317499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108" name="Straight Connector 107"/>
              <p:cNvCxnSpPr/>
              <p:nvPr/>
            </p:nvCxnSpPr>
            <p:spPr>
              <a:xfrm>
                <a:off x="2944819" y="3123995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20"/>
              <p:cNvGrpSpPr>
                <a:grpSpLocks/>
              </p:cNvGrpSpPr>
              <p:nvPr/>
            </p:nvGrpSpPr>
            <p:grpSpPr bwMode="auto">
              <a:xfrm rot="16200000">
                <a:off x="627953" y="3655377"/>
                <a:ext cx="514927" cy="190100"/>
                <a:chOff x="2565400" y="4241800"/>
                <a:chExt cx="901700" cy="317500"/>
              </a:xfrm>
            </p:grpSpPr>
            <p:sp>
              <p:nvSpPr>
                <p:cNvPr id="1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12" name="Group 20"/>
              <p:cNvGrpSpPr>
                <a:grpSpLocks/>
              </p:cNvGrpSpPr>
              <p:nvPr/>
            </p:nvGrpSpPr>
            <p:grpSpPr bwMode="auto">
              <a:xfrm rot="16200000">
                <a:off x="1617751" y="3702701"/>
                <a:ext cx="514927" cy="190100"/>
                <a:chOff x="2565400" y="4241800"/>
                <a:chExt cx="901700" cy="317500"/>
              </a:xfrm>
            </p:grpSpPr>
            <p:sp>
              <p:nvSpPr>
                <p:cNvPr id="1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6200000">
                <a:off x="2703519" y="3593895"/>
                <a:ext cx="469900" cy="444500"/>
                <a:chOff x="2133600" y="1143000"/>
                <a:chExt cx="469900" cy="444500"/>
              </a:xfrm>
            </p:grpSpPr>
            <p:sp>
              <p:nvSpPr>
                <p:cNvPr id="116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117" name="Straight Arrow Connector 13"/>
                <p:cNvCxnSpPr>
                  <a:cxnSpLocks noChangeShapeType="1"/>
                  <a:stCxn id="116" idx="2"/>
                  <a:endCxn id="116" idx="6"/>
                </p:cNvCxnSpPr>
                <p:nvPr/>
              </p:nvCxnSpPr>
              <p:spPr bwMode="auto">
                <a:xfrm>
                  <a:off x="2133600" y="1365250"/>
                  <a:ext cx="469900" cy="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105686" y="4442872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911707" y="3683864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grpSp>
            <p:nvGrpSpPr>
              <p:cNvPr id="120" name="Group 20"/>
              <p:cNvGrpSpPr>
                <a:grpSpLocks/>
              </p:cNvGrpSpPr>
              <p:nvPr/>
            </p:nvGrpSpPr>
            <p:grpSpPr bwMode="auto">
              <a:xfrm>
                <a:off x="2106619" y="2971595"/>
                <a:ext cx="683586" cy="258699"/>
                <a:chOff x="2570691" y="4141108"/>
                <a:chExt cx="901700" cy="383304"/>
              </a:xfrm>
            </p:grpSpPr>
            <p:sp>
              <p:nvSpPr>
                <p:cNvPr id="1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141108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570691" y="4206913"/>
                  <a:ext cx="901700" cy="317499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sp>
            <p:nvSpPr>
              <p:cNvPr id="123" name="TextBox 122"/>
              <p:cNvSpPr txBox="1"/>
              <p:nvPr/>
            </p:nvSpPr>
            <p:spPr>
              <a:xfrm>
                <a:off x="4316419" y="2700835"/>
                <a:ext cx="677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059746" y="3639361"/>
                <a:ext cx="71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900568" y="3308312"/>
                    <a:ext cx="493020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568" y="3308312"/>
                    <a:ext cx="493020" cy="101566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586256" y="3308312"/>
                    <a:ext cx="498983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6256" y="3308312"/>
                    <a:ext cx="498983" cy="1015663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7" name="Group 20"/>
              <p:cNvGrpSpPr>
                <a:grpSpLocks/>
              </p:cNvGrpSpPr>
              <p:nvPr/>
            </p:nvGrpSpPr>
            <p:grpSpPr bwMode="auto">
              <a:xfrm>
                <a:off x="3163269" y="2980276"/>
                <a:ext cx="683586" cy="258699"/>
                <a:chOff x="2570691" y="4141108"/>
                <a:chExt cx="901700" cy="383304"/>
              </a:xfrm>
            </p:grpSpPr>
            <p:sp>
              <p:nvSpPr>
                <p:cNvPr id="12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141108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011"/>
                  <a:endParaRPr lang="en-US" dirty="0"/>
                </a:p>
              </p:txBody>
            </p:sp>
            <p:sp>
              <p:nvSpPr>
                <p:cNvPr id="129" name="Freeform 128"/>
                <p:cNvSpPr/>
                <p:nvPr/>
              </p:nvSpPr>
              <p:spPr bwMode="auto">
                <a:xfrm>
                  <a:off x="2570691" y="4206913"/>
                  <a:ext cx="901700" cy="317499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914011">
                    <a:defRPr/>
                  </a:pPr>
                  <a:endParaRPr lang="en-US" dirty="0"/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3257776" y="320019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dirty="0">
                    <a:sym typeface="Symbol"/>
                  </a:rPr>
                  <a:t></a:t>
                </a:r>
                <a:endParaRPr lang="en-US" dirty="0"/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>
              <a:xfrm>
                <a:off x="2773705" y="2885501"/>
                <a:ext cx="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722655" y="3168739"/>
                <a:ext cx="0" cy="32422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3163269" y="2905395"/>
                <a:ext cx="518822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5184299" y="3070167"/>
                <a:ext cx="0" cy="31469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196706" y="2500780"/>
                    <a:ext cx="4388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6706" y="2500780"/>
                    <a:ext cx="438838" cy="400110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179549" y="2505285"/>
                    <a:ext cx="4448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9549" y="2505285"/>
                    <a:ext cx="444802" cy="400110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45564" y="3027459"/>
                    <a:ext cx="4448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564" y="3027459"/>
                    <a:ext cx="444802" cy="400110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5184299" y="2984751"/>
                    <a:ext cx="4448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3" name="TextBox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4299" y="2984751"/>
                    <a:ext cx="444802" cy="400110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9" name="Straight Arrow Connector 218"/>
            <p:cNvCxnSpPr/>
            <p:nvPr/>
          </p:nvCxnSpPr>
          <p:spPr>
            <a:xfrm flipH="1">
              <a:off x="2055474" y="2959265"/>
              <a:ext cx="47341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extBox 221"/>
          <p:cNvSpPr txBox="1"/>
          <p:nvPr/>
        </p:nvSpPr>
        <p:spPr>
          <a:xfrm>
            <a:off x="5391921" y="224025"/>
            <a:ext cx="16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Alternatively: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1289542" y="3394177"/>
                <a:ext cx="49308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42" y="3394177"/>
                <a:ext cx="493084" cy="101566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TextBox 224"/>
          <p:cNvSpPr txBox="1"/>
          <p:nvPr/>
        </p:nvSpPr>
        <p:spPr>
          <a:xfrm>
            <a:off x="5378005" y="517582"/>
            <a:ext cx="133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Ohms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6683321" y="546546"/>
                <a:ext cx="2222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=16.2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21" y="546546"/>
                <a:ext cx="222214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TextBox 226"/>
          <p:cNvSpPr txBox="1"/>
          <p:nvPr/>
        </p:nvSpPr>
        <p:spPr>
          <a:xfrm>
            <a:off x="5415412" y="946656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Voltage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6204827" y="1255294"/>
                <a:ext cx="2528577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9+6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9.72V</a:t>
                </a: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27" y="1255294"/>
                <a:ext cx="2528577" cy="529504"/>
              </a:xfrm>
              <a:prstGeom prst="rect">
                <a:avLst/>
              </a:prstGeom>
              <a:blipFill rotWithShape="1">
                <a:blip r:embed="rId24"/>
                <a:stretch>
                  <a:fillRect r="-1446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Rounded Rectangle 228"/>
          <p:cNvSpPr/>
          <p:nvPr/>
        </p:nvSpPr>
        <p:spPr>
          <a:xfrm flipH="1">
            <a:off x="5343182" y="152400"/>
            <a:ext cx="3460755" cy="1693219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84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animBg="1"/>
      <p:bldP spid="201" grpId="0" animBg="1"/>
      <p:bldP spid="202" grpId="0"/>
      <p:bldP spid="203" grpId="0"/>
      <p:bldP spid="222" grpId="0"/>
      <p:bldP spid="223" grpId="0"/>
      <p:bldP spid="225" grpId="0"/>
      <p:bldP spid="226" grpId="0"/>
      <p:bldP spid="227" grpId="0"/>
      <p:bldP spid="228" grpId="0"/>
      <p:bldP spid="2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70031" y="109666"/>
            <a:ext cx="4588016" cy="2870200"/>
            <a:chOff x="266700" y="4229100"/>
            <a:chExt cx="4588016" cy="2870200"/>
          </a:xfrm>
        </p:grpSpPr>
        <p:sp>
          <p:nvSpPr>
            <p:cNvPr id="30" name="TextBox 29"/>
            <p:cNvSpPr txBox="1"/>
            <p:nvPr/>
          </p:nvSpPr>
          <p:spPr>
            <a:xfrm>
              <a:off x="266700" y="4229100"/>
              <a:ext cx="3800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Example:  Find the currents i</a:t>
              </a:r>
              <a:r>
                <a:rPr lang="en-US" sz="2000" baseline="-25000" dirty="0"/>
                <a:t>1</a:t>
              </a:r>
              <a:r>
                <a:rPr lang="en-US" sz="2000" dirty="0"/>
                <a:t>, …, i</a:t>
              </a:r>
              <a:r>
                <a:rPr lang="en-US" sz="2000" baseline="-25000" dirty="0"/>
                <a:t>5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6900" y="5003800"/>
              <a:ext cx="2311400" cy="2095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" y="5549901"/>
              <a:ext cx="469900" cy="707886"/>
              <a:chOff x="1143000" y="2057401"/>
              <a:chExt cx="469900" cy="707886"/>
            </a:xfrm>
          </p:grpSpPr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>
              <a:off x="2273300" y="5613400"/>
              <a:ext cx="1333500" cy="1485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162300" y="6146800"/>
              <a:ext cx="952500" cy="952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 rot="5400000">
              <a:off x="2787650" y="6610350"/>
              <a:ext cx="723900" cy="2286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 rot="5400000">
              <a:off x="3740150" y="6610350"/>
              <a:ext cx="723900" cy="2286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5400000">
              <a:off x="1898650" y="6343650"/>
              <a:ext cx="723900" cy="228600"/>
              <a:chOff x="2565400" y="4241800"/>
              <a:chExt cx="901700" cy="317500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 rot="10800000">
              <a:off x="1200150" y="4883150"/>
              <a:ext cx="723900" cy="2286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98500" y="60833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18V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08100" y="5105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36800" y="6311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6400" y="65024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51200" y="6540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057400" y="50165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>
              <a:off x="2286000" y="57150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9500" y="56642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175000" y="61468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27500" y="61595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581400" y="5613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3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57400" y="495029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98700" y="574040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i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02100" y="60579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5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49600" y="6121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4</a:t>
              </a:r>
              <a:endParaRPr lang="en-US" sz="20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520110" y="722581"/>
            <a:ext cx="437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Approach1:  Use equivalence resistance </a:t>
            </a:r>
            <a:br>
              <a:rPr lang="en-US" sz="2000" dirty="0"/>
            </a:br>
            <a:r>
              <a:rPr lang="en-US" sz="2000" dirty="0"/>
              <a:t>            and current  division.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018608" y="1493966"/>
            <a:ext cx="1993358" cy="1667782"/>
            <a:chOff x="104384" y="3344445"/>
            <a:chExt cx="1993358" cy="1667782"/>
          </a:xfrm>
        </p:grpSpPr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383784" y="3767627"/>
              <a:ext cx="1085316" cy="1244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104384" y="4097827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0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1438685"/>
                    </p:ext>
                  </p:extLst>
                </p:nvPr>
              </p:nvGraphicFramePr>
              <p:xfrm>
                <a:off x="325840" y="4085127"/>
                <a:ext cx="238125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142" name="Equation" r:id="rId3" imgW="139680" imgH="330120" progId="Equation.DSMT4">
                        <p:embed/>
                      </p:oleObj>
                    </mc:Choice>
                    <mc:Fallback>
                      <p:oleObj name="Equation" r:id="rId3" imgW="139680" imgH="3301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5840" y="4085127"/>
                              <a:ext cx="238125" cy="508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0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1438685"/>
                    </p:ext>
                  </p:extLst>
                </p:nvPr>
              </p:nvGraphicFramePr>
              <p:xfrm>
                <a:off x="325840" y="4085127"/>
                <a:ext cx="238125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764" name="Equation" r:id="rId5" imgW="139680" imgH="330120" progId="Equation.DSMT4">
                        <p:embed/>
                      </p:oleObj>
                    </mc:Choice>
                    <mc:Fallback>
                      <p:oleObj name="Equation" r:id="rId5" imgW="139680" imgH="3301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5840" y="4085127"/>
                              <a:ext cx="238125" cy="508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71" name="Group 32"/>
            <p:cNvGrpSpPr>
              <a:grpSpLocks/>
            </p:cNvGrpSpPr>
            <p:nvPr/>
          </p:nvGrpSpPr>
          <p:grpSpPr bwMode="auto">
            <a:xfrm rot="16200000">
              <a:off x="1116180" y="4280022"/>
              <a:ext cx="698500" cy="238920"/>
              <a:chOff x="2565400" y="4241800"/>
              <a:chExt cx="901700" cy="317500"/>
            </a:xfrm>
          </p:grpSpPr>
          <p:sp>
            <p:nvSpPr>
              <p:cNvPr id="79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2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7446961"/>
                    </p:ext>
                  </p:extLst>
                </p:nvPr>
              </p:nvGraphicFramePr>
              <p:xfrm>
                <a:off x="598890" y="4429835"/>
                <a:ext cx="574675" cy="3029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143" name="Equation" r:id="rId7" imgW="304560" imgH="177480" progId="Equation.DSMT4">
                        <p:embed/>
                      </p:oleObj>
                    </mc:Choice>
                    <mc:Fallback>
                      <p:oleObj name="Equation" r:id="rId7" imgW="30456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8890" y="4429835"/>
                              <a:ext cx="574675" cy="3029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2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7446961"/>
                    </p:ext>
                  </p:extLst>
                </p:nvPr>
              </p:nvGraphicFramePr>
              <p:xfrm>
                <a:off x="598890" y="4429835"/>
                <a:ext cx="574675" cy="3029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765" name="Equation" r:id="rId9" imgW="304560" imgH="177480" progId="Equation.DSMT4">
                        <p:embed/>
                      </p:oleObj>
                    </mc:Choice>
                    <mc:Fallback>
                      <p:oleObj name="Equation" r:id="rId9" imgW="30456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8890" y="4429835"/>
                              <a:ext cx="574675" cy="3029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75" name="Straight Arrow Connector 74"/>
            <p:cNvCxnSpPr/>
            <p:nvPr/>
          </p:nvCxnSpPr>
          <p:spPr bwMode="auto">
            <a:xfrm flipV="1">
              <a:off x="424265" y="3754927"/>
              <a:ext cx="406400" cy="127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1603376" y="4240403"/>
              <a:ext cx="494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90694" y="3344445"/>
                  <a:ext cx="437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94" y="3344445"/>
                  <a:ext cx="43781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88624" y="1789581"/>
                <a:ext cx="240264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=4+</m:t>
                    </m:r>
                  </m:oMath>
                </a14:m>
                <a:r>
                  <a:rPr lang="en-US" dirty="0"/>
                  <a:t>3//9//18=6</a:t>
                </a:r>
                <a:r>
                  <a:rPr lang="el-GR" dirty="0"/>
                  <a:t>Ω</a:t>
                </a:r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24" y="1789581"/>
                <a:ext cx="2402645" cy="390748"/>
              </a:xfrm>
              <a:prstGeom prst="rect">
                <a:avLst/>
              </a:prstGeom>
              <a:blipFill rotWithShape="1">
                <a:blip r:embed="rId12"/>
                <a:stretch>
                  <a:fillRect t="-6250" r="-177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02067" y="2339164"/>
                <a:ext cx="154888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67" y="2339164"/>
                <a:ext cx="1548886" cy="6127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448212" y="3615598"/>
            <a:ext cx="3583838" cy="2216150"/>
            <a:chOff x="4438889" y="3702604"/>
            <a:chExt cx="3583838" cy="221615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4654789" y="3823254"/>
              <a:ext cx="2311400" cy="2095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438889" y="4369355"/>
              <a:ext cx="469900" cy="707886"/>
              <a:chOff x="1143000" y="2057401"/>
              <a:chExt cx="469900" cy="707886"/>
            </a:xfrm>
          </p:grpSpPr>
          <p:sp>
            <p:nvSpPr>
              <p:cNvPr id="11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 bwMode="auto">
            <a:xfrm>
              <a:off x="6331189" y="4432854"/>
              <a:ext cx="1333500" cy="1485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93" name="Group 20"/>
            <p:cNvGrpSpPr>
              <a:grpSpLocks/>
            </p:cNvGrpSpPr>
            <p:nvPr/>
          </p:nvGrpSpPr>
          <p:grpSpPr bwMode="auto">
            <a:xfrm rot="5400000">
              <a:off x="7277339" y="5163164"/>
              <a:ext cx="723900" cy="228600"/>
              <a:chOff x="2565400" y="4241800"/>
              <a:chExt cx="901700" cy="317500"/>
            </a:xfrm>
          </p:grpSpPr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4" name="Group 20"/>
            <p:cNvGrpSpPr>
              <a:grpSpLocks/>
            </p:cNvGrpSpPr>
            <p:nvPr/>
          </p:nvGrpSpPr>
          <p:grpSpPr bwMode="auto">
            <a:xfrm rot="5400000">
              <a:off x="5956539" y="5163104"/>
              <a:ext cx="723900" cy="228600"/>
              <a:chOff x="2565400" y="4241800"/>
              <a:chExt cx="901700" cy="317500"/>
            </a:xfrm>
          </p:grpSpPr>
          <p:sp>
            <p:nvSpPr>
              <p:cNvPr id="11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5" name="Group 20"/>
            <p:cNvGrpSpPr>
              <a:grpSpLocks/>
            </p:cNvGrpSpPr>
            <p:nvPr/>
          </p:nvGrpSpPr>
          <p:grpSpPr bwMode="auto">
            <a:xfrm rot="10800000">
              <a:off x="5258039" y="3702604"/>
              <a:ext cx="723900" cy="228600"/>
              <a:chOff x="2565400" y="4241800"/>
              <a:chExt cx="901700" cy="317500"/>
            </a:xfrm>
          </p:grpSpPr>
          <p:sp>
            <p:nvSpPr>
              <p:cNvPr id="11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4756389" y="490275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18V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65989" y="392485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94689" y="513135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29213" y="512179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6115289" y="3835954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>
            <a:xfrm>
              <a:off x="6343889" y="4534454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7677389" y="4483654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7639289" y="443285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3</a:t>
              </a:r>
              <a:endParaRPr lang="en-US" sz="2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15289" y="376975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356589" y="4559854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i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274361" y="3604711"/>
                <a:ext cx="309892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3+6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×3=2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61" y="3604711"/>
                <a:ext cx="3098925" cy="61734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291203" y="4396648"/>
                <a:ext cx="309892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3+6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×3=1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03" y="4396648"/>
                <a:ext cx="3098925" cy="61734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305943" y="5115710"/>
                <a:ext cx="3399199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9+18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43" y="5115710"/>
                <a:ext cx="3399199" cy="61734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388869" y="5885458"/>
                <a:ext cx="3482555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9+18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69" y="5885458"/>
                <a:ext cx="3482555" cy="64120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</p:spTree>
    <p:extLst>
      <p:ext uri="{BB962C8B-B14F-4D97-AF65-F5344CB8AC3E}">
        <p14:creationId xmlns:p14="http://schemas.microsoft.com/office/powerpoint/2010/main" val="1248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4" grpId="0"/>
      <p:bldP spid="85" grpId="0"/>
      <p:bldP spid="122" grpId="0"/>
      <p:bldP spid="123" grpId="0"/>
      <p:bldP spid="125" grpId="0"/>
      <p:bldP spid="1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70031" y="109666"/>
            <a:ext cx="4588016" cy="2870200"/>
            <a:chOff x="266700" y="4229100"/>
            <a:chExt cx="4588016" cy="2870200"/>
          </a:xfrm>
        </p:grpSpPr>
        <p:sp>
          <p:nvSpPr>
            <p:cNvPr id="30" name="TextBox 29"/>
            <p:cNvSpPr txBox="1"/>
            <p:nvPr/>
          </p:nvSpPr>
          <p:spPr>
            <a:xfrm>
              <a:off x="266700" y="4229100"/>
              <a:ext cx="3800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Example:  Find the currents i</a:t>
              </a:r>
              <a:r>
                <a:rPr lang="en-US" sz="2000" baseline="-25000" dirty="0"/>
                <a:t>1</a:t>
              </a:r>
              <a:r>
                <a:rPr lang="en-US" sz="2000" dirty="0"/>
                <a:t>, …, i</a:t>
              </a:r>
              <a:r>
                <a:rPr lang="en-US" sz="2000" baseline="-25000" dirty="0"/>
                <a:t>5</a:t>
              </a:r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6900" y="5003800"/>
              <a:ext cx="2311400" cy="2095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" y="5549901"/>
              <a:ext cx="469900" cy="707886"/>
              <a:chOff x="1143000" y="2057401"/>
              <a:chExt cx="469900" cy="707886"/>
            </a:xfrm>
          </p:grpSpPr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>
              <a:off x="2273300" y="5613400"/>
              <a:ext cx="1333500" cy="1485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162300" y="6146800"/>
              <a:ext cx="952500" cy="952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 rot="5400000">
              <a:off x="2787650" y="6610350"/>
              <a:ext cx="723900" cy="2286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 rot="5400000">
              <a:off x="3740150" y="6610350"/>
              <a:ext cx="723900" cy="2286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 rot="5400000">
              <a:off x="1898650" y="6343650"/>
              <a:ext cx="723900" cy="228600"/>
              <a:chOff x="2565400" y="4241800"/>
              <a:chExt cx="901700" cy="317500"/>
            </a:xfrm>
          </p:grpSpPr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 rot="10800000">
              <a:off x="1200150" y="4883150"/>
              <a:ext cx="723900" cy="2286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98500" y="60833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18V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08100" y="5105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36800" y="63119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6400" y="65024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51200" y="6540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057400" y="50165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>
              <a:off x="2286000" y="57150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9500" y="56642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175000" y="61468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27500" y="61595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581400" y="5613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3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57400" y="495029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98700" y="574040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i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02100" y="60579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5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49600" y="6121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4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20110" y="722581"/>
                <a:ext cx="4081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Approach2:  Use voltage division and </a:t>
                </a:r>
                <a:br>
                  <a:rPr lang="en-US" sz="2000" dirty="0"/>
                </a:br>
                <a:r>
                  <a:rPr lang="en-US" sz="2000" dirty="0"/>
                  <a:t>  Ohm’s law .  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10" y="722581"/>
                <a:ext cx="4081054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493" t="-4310" r="-59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3158087" y="4590125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3//9//18=2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8212" y="3615598"/>
            <a:ext cx="2630119" cy="2216150"/>
            <a:chOff x="448212" y="3615598"/>
            <a:chExt cx="2630119" cy="221615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664112" y="3736248"/>
              <a:ext cx="2311400" cy="2095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48212" y="4282349"/>
              <a:ext cx="469900" cy="707886"/>
              <a:chOff x="1143000" y="2057401"/>
              <a:chExt cx="469900" cy="707886"/>
            </a:xfrm>
          </p:grpSpPr>
          <p:sp>
            <p:nvSpPr>
              <p:cNvPr id="11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94" name="Group 20"/>
            <p:cNvGrpSpPr>
              <a:grpSpLocks/>
            </p:cNvGrpSpPr>
            <p:nvPr/>
          </p:nvGrpSpPr>
          <p:grpSpPr bwMode="auto">
            <a:xfrm rot="5400000">
              <a:off x="2602081" y="4714208"/>
              <a:ext cx="723900" cy="228600"/>
              <a:chOff x="2565400" y="4241800"/>
              <a:chExt cx="901700" cy="317500"/>
            </a:xfrm>
          </p:grpSpPr>
          <p:sp>
            <p:nvSpPr>
              <p:cNvPr id="11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5" name="Group 20"/>
            <p:cNvGrpSpPr>
              <a:grpSpLocks/>
            </p:cNvGrpSpPr>
            <p:nvPr/>
          </p:nvGrpSpPr>
          <p:grpSpPr bwMode="auto">
            <a:xfrm rot="10800000">
              <a:off x="1267362" y="3615598"/>
              <a:ext cx="723900" cy="228600"/>
              <a:chOff x="2565400" y="4241800"/>
              <a:chExt cx="901700" cy="317500"/>
            </a:xfrm>
          </p:grpSpPr>
          <p:sp>
            <p:nvSpPr>
              <p:cNvPr id="11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765712" y="481574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18V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75312" y="3837848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2124612" y="3748948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2124612" y="3682747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762288"/>
                </p:ext>
              </p:extLst>
            </p:nvPr>
          </p:nvGraphicFramePr>
          <p:xfrm>
            <a:off x="2440156" y="4242090"/>
            <a:ext cx="403225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81" name="Equation" r:id="rId4" imgW="177480" imgH="571320" progId="Equation.DSMT4">
                    <p:embed/>
                  </p:oleObj>
                </mc:Choice>
                <mc:Fallback>
                  <p:oleObj name="Equation" r:id="rId4" imgW="177480" imgH="5713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0156" y="4242090"/>
                          <a:ext cx="403225" cy="1184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8569" y="3219829"/>
                <a:ext cx="4342407" cy="529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voltage division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4+2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×18=6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69" y="3219829"/>
                <a:ext cx="4342407" cy="529119"/>
              </a:xfrm>
              <a:prstGeom prst="rect">
                <a:avLst/>
              </a:prstGeom>
              <a:blipFill rotWithShape="1">
                <a:blip r:embed="rId6"/>
                <a:stretch>
                  <a:fillRect l="-1545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369" y="3774113"/>
                <a:ext cx="3605731" cy="52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Ohm’s law,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=3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69" y="3774113"/>
                <a:ext cx="3605731" cy="527580"/>
              </a:xfrm>
              <a:prstGeom prst="rect">
                <a:avLst/>
              </a:prstGeom>
              <a:blipFill rotWithShape="1">
                <a:blip r:embed="rId7"/>
                <a:stretch>
                  <a:fillRect l="-1861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11545" y="4246467"/>
                <a:ext cx="215462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45" y="4246467"/>
                <a:ext cx="2154629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08821" y="5096385"/>
                <a:ext cx="219739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821" y="5096385"/>
                <a:ext cx="2197396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473039" y="5015803"/>
                <a:ext cx="236878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9" y="5015803"/>
                <a:ext cx="2368789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953000" y="5831748"/>
                <a:ext cx="311873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831748"/>
                <a:ext cx="3118738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95779"/>
              </p:ext>
            </p:extLst>
          </p:nvPr>
        </p:nvGraphicFramePr>
        <p:xfrm>
          <a:off x="1655550" y="1609883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2" name="Equation" r:id="rId12" imgW="177646" imgH="571004" progId="Equation.DSMT4">
                  <p:embed/>
                </p:oleObj>
              </mc:Choice>
              <mc:Fallback>
                <p:oleObj name="Equation" r:id="rId12" imgW="177646" imgH="57100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50" y="1609883"/>
                        <a:ext cx="403225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8576520" y="25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L6</a:t>
            </a:r>
          </a:p>
        </p:txBody>
      </p:sp>
    </p:spTree>
    <p:extLst>
      <p:ext uri="{BB962C8B-B14F-4D97-AF65-F5344CB8AC3E}">
        <p14:creationId xmlns:p14="http://schemas.microsoft.com/office/powerpoint/2010/main" val="8947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3" grpId="0"/>
      <p:bldP spid="4" grpId="0"/>
      <p:bldP spid="5" grpId="0"/>
      <p:bldP spid="86" grpId="0"/>
      <p:bldP spid="87" grpId="0"/>
      <p:bldP spid="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587069" y="793846"/>
            <a:ext cx="2603500" cy="294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263" y="74981"/>
                <a:ext cx="32048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3" y="74981"/>
                <a:ext cx="320485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09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 flipH="1">
            <a:off x="3177869" y="787551"/>
            <a:ext cx="12700" cy="293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780869" y="787551"/>
            <a:ext cx="12700" cy="293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20"/>
          <p:cNvGrpSpPr>
            <a:grpSpLocks/>
          </p:cNvGrpSpPr>
          <p:nvPr/>
        </p:nvGrpSpPr>
        <p:grpSpPr bwMode="auto">
          <a:xfrm rot="5400000">
            <a:off x="1431619" y="1365401"/>
            <a:ext cx="723900" cy="228600"/>
            <a:chOff x="2565400" y="4241800"/>
            <a:chExt cx="901700" cy="317500"/>
          </a:xfrm>
        </p:grpSpPr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 rot="5400000">
            <a:off x="2828619" y="1352701"/>
            <a:ext cx="723900" cy="228600"/>
            <a:chOff x="2565400" y="4241800"/>
            <a:chExt cx="901700" cy="31750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2469" y="27814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1369" y="13082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7069" y="12701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0569" y="28703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15" name="Group 74"/>
          <p:cNvGrpSpPr/>
          <p:nvPr/>
        </p:nvGrpSpPr>
        <p:grpSpPr>
          <a:xfrm rot="16200000">
            <a:off x="340311" y="2018994"/>
            <a:ext cx="469900" cy="444500"/>
            <a:chOff x="2133600" y="1143000"/>
            <a:chExt cx="469900" cy="444500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3" name="Straight Arrow Connector 13"/>
            <p:cNvCxnSpPr>
              <a:cxnSpLocks noChangeShapeType="1"/>
              <a:stCxn id="32" idx="2"/>
              <a:endCxn id="32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762021" y="1844988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3A</a:t>
            </a:r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 rot="5400000">
            <a:off x="1406219" y="2838601"/>
            <a:ext cx="723900" cy="22860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 rot="5400000">
            <a:off x="2803219" y="2991001"/>
            <a:ext cx="723900" cy="228600"/>
            <a:chOff x="2565400" y="4241800"/>
            <a:chExt cx="901700" cy="317500"/>
          </a:xfrm>
        </p:grpSpPr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1768169" y="2260751"/>
            <a:ext cx="1435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276169" y="2260751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52369" y="2260751"/>
                <a:ext cx="439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𝐼</m:t>
                      </m:r>
                      <m:r>
                        <a:rPr lang="en-US" sz="2000" i="1" baseline="-25000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69" y="2260751"/>
                <a:ext cx="43928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3188777" y="821700"/>
            <a:ext cx="0" cy="364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787219" y="3314851"/>
            <a:ext cx="0" cy="364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190569" y="3347758"/>
            <a:ext cx="0" cy="364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821165" y="840337"/>
            <a:ext cx="0" cy="3645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83353" y="817095"/>
                <a:ext cx="437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53" y="817095"/>
                <a:ext cx="43781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03108" y="705637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08" y="705637"/>
                <a:ext cx="44377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03108" y="3283684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08" y="3283684"/>
                <a:ext cx="44377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21165" y="3297065"/>
                <a:ext cx="443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65" y="3297065"/>
                <a:ext cx="44377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/>
          <p:cNvGrpSpPr/>
          <p:nvPr/>
        </p:nvGrpSpPr>
        <p:grpSpPr>
          <a:xfrm>
            <a:off x="5340649" y="88294"/>
            <a:ext cx="3565370" cy="3041679"/>
            <a:chOff x="5340649" y="88294"/>
            <a:chExt cx="3565370" cy="3041679"/>
          </a:xfrm>
        </p:grpSpPr>
        <p:grpSp>
          <p:nvGrpSpPr>
            <p:cNvPr id="84" name="Group 20"/>
            <p:cNvGrpSpPr>
              <a:grpSpLocks/>
            </p:cNvGrpSpPr>
            <p:nvPr/>
          </p:nvGrpSpPr>
          <p:grpSpPr bwMode="auto">
            <a:xfrm rot="5400000">
              <a:off x="6454747" y="748058"/>
              <a:ext cx="723900" cy="228600"/>
              <a:chOff x="2565400" y="4241800"/>
              <a:chExt cx="901700" cy="317500"/>
            </a:xfrm>
          </p:grpSpPr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7" name="Group 20"/>
            <p:cNvGrpSpPr>
              <a:grpSpLocks/>
            </p:cNvGrpSpPr>
            <p:nvPr/>
          </p:nvGrpSpPr>
          <p:grpSpPr bwMode="auto">
            <a:xfrm rot="5400000">
              <a:off x="7851747" y="735358"/>
              <a:ext cx="723900" cy="228600"/>
              <a:chOff x="2565400" y="4241800"/>
              <a:chExt cx="901700" cy="317500"/>
            </a:xfrm>
          </p:grpSpPr>
          <p:sp>
            <p:nvSpPr>
              <p:cNvPr id="8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05597" y="2164108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264497" y="690908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80197" y="652808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213697" y="2253008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grpSp>
          <p:nvGrpSpPr>
            <p:cNvPr id="94" name="Group 74"/>
            <p:cNvGrpSpPr/>
            <p:nvPr/>
          </p:nvGrpSpPr>
          <p:grpSpPr>
            <a:xfrm rot="16200000">
              <a:off x="5327949" y="1401651"/>
              <a:ext cx="469900" cy="444500"/>
              <a:chOff x="2133600" y="1143000"/>
              <a:chExt cx="469900" cy="444500"/>
            </a:xfrm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96" name="Straight Arrow Connector 13"/>
              <p:cNvCxnSpPr>
                <a:cxnSpLocks noChangeShapeType="1"/>
                <a:stCxn id="95" idx="2"/>
                <a:endCxn id="95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97" name="TextBox 96"/>
            <p:cNvSpPr txBox="1"/>
            <p:nvPr/>
          </p:nvSpPr>
          <p:spPr>
            <a:xfrm>
              <a:off x="5785149" y="1227645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  <p:grpSp>
          <p:nvGrpSpPr>
            <p:cNvPr id="98" name="Group 20"/>
            <p:cNvGrpSpPr>
              <a:grpSpLocks/>
            </p:cNvGrpSpPr>
            <p:nvPr/>
          </p:nvGrpSpPr>
          <p:grpSpPr bwMode="auto">
            <a:xfrm rot="5400000">
              <a:off x="6429347" y="2221258"/>
              <a:ext cx="723900" cy="228600"/>
              <a:chOff x="2565400" y="4241800"/>
              <a:chExt cx="901700" cy="317500"/>
            </a:xfrm>
          </p:grpSpPr>
          <p:sp>
            <p:nvSpPr>
              <p:cNvPr id="9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1" name="Group 20"/>
            <p:cNvGrpSpPr>
              <a:grpSpLocks/>
            </p:cNvGrpSpPr>
            <p:nvPr/>
          </p:nvGrpSpPr>
          <p:grpSpPr bwMode="auto">
            <a:xfrm rot="5400000">
              <a:off x="7826347" y="2373658"/>
              <a:ext cx="723900" cy="228600"/>
              <a:chOff x="2565400" y="4241800"/>
              <a:chExt cx="901700" cy="317500"/>
            </a:xfrm>
          </p:grpSpPr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07" name="Straight Arrow Connector 106"/>
            <p:cNvCxnSpPr/>
            <p:nvPr/>
          </p:nvCxnSpPr>
          <p:spPr bwMode="auto">
            <a:xfrm>
              <a:off x="8211905" y="204357"/>
              <a:ext cx="0" cy="364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6810347" y="2697508"/>
              <a:ext cx="0" cy="364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8213697" y="2730415"/>
              <a:ext cx="0" cy="364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6844293" y="222994"/>
              <a:ext cx="0" cy="364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406481" y="199752"/>
                  <a:ext cx="437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6481" y="199752"/>
                  <a:ext cx="437812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8226236" y="88294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236" y="88294"/>
                  <a:ext cx="443775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8226236" y="2666341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236" y="2666341"/>
                  <a:ext cx="443775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844293" y="2679722"/>
                  <a:ext cx="443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4293" y="2679722"/>
                  <a:ext cx="443775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/>
            <p:cNvSpPr/>
            <p:nvPr/>
          </p:nvSpPr>
          <p:spPr>
            <a:xfrm>
              <a:off x="7426297" y="1543989"/>
              <a:ext cx="120822" cy="1205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820872" y="1200965"/>
              <a:ext cx="651354" cy="338203"/>
            </a:xfrm>
            <a:custGeom>
              <a:avLst/>
              <a:gdLst>
                <a:gd name="connsiteX0" fmla="*/ 0 w 651354"/>
                <a:gd name="connsiteY0" fmla="*/ 0 h 338203"/>
                <a:gd name="connsiteX1" fmla="*/ 363255 w 651354"/>
                <a:gd name="connsiteY1" fmla="*/ 225468 h 338203"/>
                <a:gd name="connsiteX2" fmla="*/ 651354 w 651354"/>
                <a:gd name="connsiteY2" fmla="*/ 338203 h 338203"/>
                <a:gd name="connsiteX3" fmla="*/ 651354 w 651354"/>
                <a:gd name="connsiteY3" fmla="*/ 338203 h 338203"/>
                <a:gd name="connsiteX4" fmla="*/ 651354 w 651354"/>
                <a:gd name="connsiteY4" fmla="*/ 338203 h 33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354" h="338203">
                  <a:moveTo>
                    <a:pt x="0" y="0"/>
                  </a:moveTo>
                  <a:cubicBezTo>
                    <a:pt x="127348" y="84550"/>
                    <a:pt x="254696" y="169101"/>
                    <a:pt x="363255" y="225468"/>
                  </a:cubicBezTo>
                  <a:cubicBezTo>
                    <a:pt x="471814" y="281835"/>
                    <a:pt x="651354" y="338203"/>
                    <a:pt x="651354" y="338203"/>
                  </a:cubicBezTo>
                  <a:lnTo>
                    <a:pt x="651354" y="338203"/>
                  </a:lnTo>
                  <a:lnTo>
                    <a:pt x="651354" y="3382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09804" y="1226017"/>
              <a:ext cx="713983" cy="375781"/>
            </a:xfrm>
            <a:custGeom>
              <a:avLst/>
              <a:gdLst>
                <a:gd name="connsiteX0" fmla="*/ 713983 w 713983"/>
                <a:gd name="connsiteY0" fmla="*/ 0 h 375781"/>
                <a:gd name="connsiteX1" fmla="*/ 0 w 713983"/>
                <a:gd name="connsiteY1" fmla="*/ 375781 h 375781"/>
                <a:gd name="connsiteX2" fmla="*/ 0 w 713983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983" h="375781">
                  <a:moveTo>
                    <a:pt x="713983" y="0"/>
                  </a:moveTo>
                  <a:lnTo>
                    <a:pt x="0" y="375781"/>
                  </a:lnTo>
                  <a:lnTo>
                    <a:pt x="0" y="37578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83294" y="1589272"/>
              <a:ext cx="726510" cy="388307"/>
            </a:xfrm>
            <a:custGeom>
              <a:avLst/>
              <a:gdLst>
                <a:gd name="connsiteX0" fmla="*/ 0 w 726510"/>
                <a:gd name="connsiteY0" fmla="*/ 388307 h 388307"/>
                <a:gd name="connsiteX1" fmla="*/ 651354 w 726510"/>
                <a:gd name="connsiteY1" fmla="*/ 37578 h 388307"/>
                <a:gd name="connsiteX2" fmla="*/ 651354 w 726510"/>
                <a:gd name="connsiteY2" fmla="*/ 37578 h 388307"/>
                <a:gd name="connsiteX3" fmla="*/ 726510 w 726510"/>
                <a:gd name="connsiteY3" fmla="*/ 0 h 3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510" h="388307">
                  <a:moveTo>
                    <a:pt x="0" y="388307"/>
                  </a:moveTo>
                  <a:lnTo>
                    <a:pt x="651354" y="37578"/>
                  </a:lnTo>
                  <a:lnTo>
                    <a:pt x="651354" y="37578"/>
                  </a:lnTo>
                  <a:lnTo>
                    <a:pt x="72651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72226" y="1560086"/>
              <a:ext cx="764087" cy="563671"/>
            </a:xfrm>
            <a:custGeom>
              <a:avLst/>
              <a:gdLst>
                <a:gd name="connsiteX0" fmla="*/ 0 w 764087"/>
                <a:gd name="connsiteY0" fmla="*/ 0 h 563671"/>
                <a:gd name="connsiteX1" fmla="*/ 764087 w 764087"/>
                <a:gd name="connsiteY1" fmla="*/ 563671 h 5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4087" h="563671">
                  <a:moveTo>
                    <a:pt x="0" y="0"/>
                  </a:moveTo>
                  <a:lnTo>
                    <a:pt x="764087" y="56367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45924" y="211409"/>
              <a:ext cx="1365337" cy="12526"/>
            </a:xfrm>
            <a:custGeom>
              <a:avLst/>
              <a:gdLst>
                <a:gd name="connsiteX0" fmla="*/ 1365337 w 1365337"/>
                <a:gd name="connsiteY0" fmla="*/ 0 h 12526"/>
                <a:gd name="connsiteX1" fmla="*/ 0 w 1365337"/>
                <a:gd name="connsiteY1" fmla="*/ 12526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337" h="12526">
                  <a:moveTo>
                    <a:pt x="1365337" y="0"/>
                  </a:moveTo>
                  <a:lnTo>
                    <a:pt x="0" y="12526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55744" y="211409"/>
              <a:ext cx="2668043" cy="2918564"/>
            </a:xfrm>
            <a:custGeom>
              <a:avLst/>
              <a:gdLst>
                <a:gd name="connsiteX0" fmla="*/ 1427967 w 2668043"/>
                <a:gd name="connsiteY0" fmla="*/ 0 h 2918564"/>
                <a:gd name="connsiteX1" fmla="*/ 0 w 2668043"/>
                <a:gd name="connsiteY1" fmla="*/ 0 h 2918564"/>
                <a:gd name="connsiteX2" fmla="*/ 0 w 2668043"/>
                <a:gd name="connsiteY2" fmla="*/ 2918564 h 2918564"/>
                <a:gd name="connsiteX3" fmla="*/ 2668043 w 2668043"/>
                <a:gd name="connsiteY3" fmla="*/ 2918564 h 2918564"/>
                <a:gd name="connsiteX4" fmla="*/ 2668043 w 2668043"/>
                <a:gd name="connsiteY4" fmla="*/ 2605414 h 29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043" h="2918564">
                  <a:moveTo>
                    <a:pt x="1427967" y="0"/>
                  </a:moveTo>
                  <a:lnTo>
                    <a:pt x="0" y="0"/>
                  </a:lnTo>
                  <a:lnTo>
                    <a:pt x="0" y="2918564"/>
                  </a:lnTo>
                  <a:lnTo>
                    <a:pt x="2668043" y="2918564"/>
                  </a:lnTo>
                  <a:lnTo>
                    <a:pt x="2668043" y="2605414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6810347" y="2857647"/>
              <a:ext cx="0" cy="250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3562130" y="1921932"/>
            <a:ext cx="148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Shrink to one </a:t>
            </a:r>
            <a:br>
              <a:rPr lang="en-US" dirty="0"/>
            </a:br>
            <a:r>
              <a:rPr lang="en-US" dirty="0"/>
              <a:t>point</a:t>
            </a:r>
          </a:p>
        </p:txBody>
      </p:sp>
      <p:sp>
        <p:nvSpPr>
          <p:cNvPr id="166" name="Freeform 165"/>
          <p:cNvSpPr/>
          <p:nvPr/>
        </p:nvSpPr>
        <p:spPr>
          <a:xfrm>
            <a:off x="2177830" y="1588974"/>
            <a:ext cx="5198301" cy="671777"/>
          </a:xfrm>
          <a:custGeom>
            <a:avLst/>
            <a:gdLst>
              <a:gd name="connsiteX0" fmla="*/ 0 w 5198301"/>
              <a:gd name="connsiteY0" fmla="*/ 671777 h 671777"/>
              <a:gd name="connsiteX1" fmla="*/ 1052186 w 5198301"/>
              <a:gd name="connsiteY1" fmla="*/ 333574 h 671777"/>
              <a:gd name="connsiteX2" fmla="*/ 2179528 w 5198301"/>
              <a:gd name="connsiteY2" fmla="*/ 258418 h 671777"/>
              <a:gd name="connsiteX3" fmla="*/ 3219189 w 5198301"/>
              <a:gd name="connsiteY3" fmla="*/ 508939 h 671777"/>
              <a:gd name="connsiteX4" fmla="*/ 4020854 w 5198301"/>
              <a:gd name="connsiteY4" fmla="*/ 521465 h 671777"/>
              <a:gd name="connsiteX5" fmla="*/ 4734838 w 5198301"/>
              <a:gd name="connsiteY5" fmla="*/ 70528 h 671777"/>
              <a:gd name="connsiteX6" fmla="*/ 5198301 w 5198301"/>
              <a:gd name="connsiteY6" fmla="*/ 7897 h 6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8301" h="671777">
                <a:moveTo>
                  <a:pt x="0" y="671777"/>
                </a:moveTo>
                <a:cubicBezTo>
                  <a:pt x="344465" y="537122"/>
                  <a:pt x="688931" y="402467"/>
                  <a:pt x="1052186" y="333574"/>
                </a:cubicBezTo>
                <a:cubicBezTo>
                  <a:pt x="1415441" y="264681"/>
                  <a:pt x="1818361" y="229191"/>
                  <a:pt x="2179528" y="258418"/>
                </a:cubicBezTo>
                <a:cubicBezTo>
                  <a:pt x="2540695" y="287645"/>
                  <a:pt x="2912301" y="465098"/>
                  <a:pt x="3219189" y="508939"/>
                </a:cubicBezTo>
                <a:cubicBezTo>
                  <a:pt x="3526077" y="552780"/>
                  <a:pt x="3768246" y="594533"/>
                  <a:pt x="4020854" y="521465"/>
                </a:cubicBezTo>
                <a:cubicBezTo>
                  <a:pt x="4273462" y="448396"/>
                  <a:pt x="4538597" y="156123"/>
                  <a:pt x="4734838" y="70528"/>
                </a:cubicBezTo>
                <a:cubicBezTo>
                  <a:pt x="4931079" y="-15067"/>
                  <a:pt x="5064690" y="-3585"/>
                  <a:pt x="5198301" y="7897"/>
                </a:cubicBezTo>
              </a:path>
            </a:pathLst>
          </a:custGeom>
          <a:noFill/>
          <a:ln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7578247" y="1615858"/>
            <a:ext cx="1403888" cy="3365845"/>
          </a:xfrm>
          <a:custGeom>
            <a:avLst/>
            <a:gdLst>
              <a:gd name="connsiteX0" fmla="*/ 112734 w 1403888"/>
              <a:gd name="connsiteY0" fmla="*/ 0 h 3206663"/>
              <a:gd name="connsiteX1" fmla="*/ 1102290 w 1403888"/>
              <a:gd name="connsiteY1" fmla="*/ 363254 h 3206663"/>
              <a:gd name="connsiteX2" fmla="*/ 1352811 w 1403888"/>
              <a:gd name="connsiteY2" fmla="*/ 1365337 h 3206663"/>
              <a:gd name="connsiteX3" fmla="*/ 1265128 w 1403888"/>
              <a:gd name="connsiteY3" fmla="*/ 2793304 h 3206663"/>
              <a:gd name="connsiteX4" fmla="*/ 0 w 1403888"/>
              <a:gd name="connsiteY4" fmla="*/ 3206663 h 320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88" h="3206663">
                <a:moveTo>
                  <a:pt x="112734" y="0"/>
                </a:moveTo>
                <a:cubicBezTo>
                  <a:pt x="504172" y="67849"/>
                  <a:pt x="895611" y="135698"/>
                  <a:pt x="1102290" y="363254"/>
                </a:cubicBezTo>
                <a:cubicBezTo>
                  <a:pt x="1308969" y="590810"/>
                  <a:pt x="1325671" y="960329"/>
                  <a:pt x="1352811" y="1365337"/>
                </a:cubicBezTo>
                <a:cubicBezTo>
                  <a:pt x="1379951" y="1770345"/>
                  <a:pt x="1490596" y="2486417"/>
                  <a:pt x="1265128" y="2793304"/>
                </a:cubicBezTo>
                <a:cubicBezTo>
                  <a:pt x="1039660" y="3100191"/>
                  <a:pt x="519830" y="3153427"/>
                  <a:pt x="0" y="3206663"/>
                </a:cubicBezTo>
              </a:path>
            </a:pathLst>
          </a:custGeom>
          <a:noFill/>
          <a:ln>
            <a:solidFill>
              <a:srgbClr val="412DFD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8227736" y="1443089"/>
            <a:ext cx="83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5334837" y="3399306"/>
            <a:ext cx="3565370" cy="3041679"/>
            <a:chOff x="5334837" y="3399306"/>
            <a:chExt cx="3565370" cy="3041679"/>
          </a:xfrm>
        </p:grpSpPr>
        <p:grpSp>
          <p:nvGrpSpPr>
            <p:cNvPr id="163" name="Group 162"/>
            <p:cNvGrpSpPr/>
            <p:nvPr/>
          </p:nvGrpSpPr>
          <p:grpSpPr>
            <a:xfrm>
              <a:off x="5334837" y="3399306"/>
              <a:ext cx="3565370" cy="3041679"/>
              <a:chOff x="5356480" y="3274285"/>
              <a:chExt cx="3565370" cy="3041679"/>
            </a:xfrm>
          </p:grpSpPr>
          <p:grpSp>
            <p:nvGrpSpPr>
              <p:cNvPr id="121" name="Group 20"/>
              <p:cNvGrpSpPr>
                <a:grpSpLocks/>
              </p:cNvGrpSpPr>
              <p:nvPr/>
            </p:nvGrpSpPr>
            <p:grpSpPr bwMode="auto">
              <a:xfrm rot="5400000">
                <a:off x="6470578" y="3934049"/>
                <a:ext cx="723900" cy="228600"/>
                <a:chOff x="2565400" y="4241800"/>
                <a:chExt cx="901700" cy="317500"/>
              </a:xfrm>
            </p:grpSpPr>
            <p:sp>
              <p:nvSpPr>
                <p:cNvPr id="122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24" name="Group 20"/>
              <p:cNvGrpSpPr>
                <a:grpSpLocks/>
              </p:cNvGrpSpPr>
              <p:nvPr/>
            </p:nvGrpSpPr>
            <p:grpSpPr bwMode="auto">
              <a:xfrm rot="5400000">
                <a:off x="7867578" y="3921349"/>
                <a:ext cx="723900" cy="228600"/>
                <a:chOff x="2565400" y="4241800"/>
                <a:chExt cx="901700" cy="317500"/>
              </a:xfrm>
            </p:grpSpPr>
            <p:sp>
              <p:nvSpPr>
                <p:cNvPr id="12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6921428" y="5350099"/>
                <a:ext cx="641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20</a:t>
                </a:r>
                <a:r>
                  <a:rPr lang="en-US" sz="2000" dirty="0">
                    <a:sym typeface="Symbol"/>
                  </a:rPr>
                  <a:t></a:t>
                </a:r>
                <a:endParaRPr lang="en-US" sz="20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280328" y="3876899"/>
                <a:ext cx="641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20</a:t>
                </a:r>
                <a:r>
                  <a:rPr lang="en-US" sz="2000" dirty="0">
                    <a:sym typeface="Symbol"/>
                  </a:rPr>
                  <a:t></a:t>
                </a:r>
                <a:endParaRPr lang="en-US" sz="2000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896028" y="3838799"/>
                <a:ext cx="641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10</a:t>
                </a:r>
                <a:r>
                  <a:rPr lang="en-US" sz="2000" dirty="0">
                    <a:sym typeface="Symbol"/>
                  </a:rPr>
                  <a:t></a:t>
                </a:r>
                <a:endParaRPr lang="en-US" sz="20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8229528" y="5438999"/>
                <a:ext cx="641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30</a:t>
                </a:r>
                <a:r>
                  <a:rPr lang="en-US" sz="2000" dirty="0">
                    <a:sym typeface="Symbol"/>
                  </a:rPr>
                  <a:t></a:t>
                </a:r>
                <a:endParaRPr lang="en-US" sz="2000" dirty="0"/>
              </a:p>
            </p:txBody>
          </p:sp>
          <p:grpSp>
            <p:nvGrpSpPr>
              <p:cNvPr id="131" name="Group 74"/>
              <p:cNvGrpSpPr/>
              <p:nvPr/>
            </p:nvGrpSpPr>
            <p:grpSpPr>
              <a:xfrm rot="16200000">
                <a:off x="5343780" y="4587642"/>
                <a:ext cx="469900" cy="444500"/>
                <a:chOff x="2133600" y="1143000"/>
                <a:chExt cx="469900" cy="444500"/>
              </a:xfrm>
            </p:grpSpPr>
            <p:sp>
              <p:nvSpPr>
                <p:cNvPr id="132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133" name="Straight Arrow Connector 13"/>
                <p:cNvCxnSpPr>
                  <a:cxnSpLocks noChangeShapeType="1"/>
                  <a:stCxn id="132" idx="2"/>
                  <a:endCxn id="132" idx="6"/>
                </p:cNvCxnSpPr>
                <p:nvPr/>
              </p:nvCxnSpPr>
              <p:spPr bwMode="auto">
                <a:xfrm>
                  <a:off x="2133600" y="1365250"/>
                  <a:ext cx="469900" cy="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34" name="TextBox 133"/>
              <p:cNvSpPr txBox="1"/>
              <p:nvPr/>
            </p:nvSpPr>
            <p:spPr>
              <a:xfrm>
                <a:off x="5800980" y="4413636"/>
                <a:ext cx="463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3A</a:t>
                </a:r>
              </a:p>
            </p:txBody>
          </p:sp>
          <p:grpSp>
            <p:nvGrpSpPr>
              <p:cNvPr id="135" name="Group 20"/>
              <p:cNvGrpSpPr>
                <a:grpSpLocks/>
              </p:cNvGrpSpPr>
              <p:nvPr/>
            </p:nvGrpSpPr>
            <p:grpSpPr bwMode="auto">
              <a:xfrm rot="5400000">
                <a:off x="6445178" y="5407249"/>
                <a:ext cx="723900" cy="228600"/>
                <a:chOff x="2565400" y="4241800"/>
                <a:chExt cx="901700" cy="317500"/>
              </a:xfrm>
            </p:grpSpPr>
            <p:sp>
              <p:nvSpPr>
                <p:cNvPr id="136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38" name="Group 20"/>
              <p:cNvGrpSpPr>
                <a:grpSpLocks/>
              </p:cNvGrpSpPr>
              <p:nvPr/>
            </p:nvGrpSpPr>
            <p:grpSpPr bwMode="auto">
              <a:xfrm rot="5400000">
                <a:off x="7842178" y="5559649"/>
                <a:ext cx="723900" cy="228600"/>
                <a:chOff x="2565400" y="4241800"/>
                <a:chExt cx="901700" cy="317500"/>
              </a:xfrm>
            </p:grpSpPr>
            <p:sp>
              <p:nvSpPr>
                <p:cNvPr id="139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8227736" y="3390348"/>
                <a:ext cx="0" cy="36453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6826178" y="5883499"/>
                <a:ext cx="0" cy="36453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3" name="Straight Arrow Connector 142"/>
              <p:cNvCxnSpPr/>
              <p:nvPr/>
            </p:nvCxnSpPr>
            <p:spPr bwMode="auto">
              <a:xfrm>
                <a:off x="8229528" y="5916406"/>
                <a:ext cx="0" cy="36453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 bwMode="auto">
              <a:xfrm>
                <a:off x="6860124" y="3408985"/>
                <a:ext cx="0" cy="36453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422312" y="3385743"/>
                    <a:ext cx="4378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2312" y="3385743"/>
                    <a:ext cx="437812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8242067" y="3274285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2067" y="3274285"/>
                    <a:ext cx="443775" cy="4001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8242067" y="5852332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2067" y="5852332"/>
                    <a:ext cx="443775" cy="4001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860124" y="5865713"/>
                    <a:ext cx="4437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0124" y="5865713"/>
                    <a:ext cx="443775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4" name="Freeform 153"/>
              <p:cNvSpPr/>
              <p:nvPr/>
            </p:nvSpPr>
            <p:spPr>
              <a:xfrm>
                <a:off x="6861755" y="3397400"/>
                <a:ext cx="1365337" cy="12526"/>
              </a:xfrm>
              <a:custGeom>
                <a:avLst/>
                <a:gdLst>
                  <a:gd name="connsiteX0" fmla="*/ 1365337 w 1365337"/>
                  <a:gd name="connsiteY0" fmla="*/ 0 h 12526"/>
                  <a:gd name="connsiteX1" fmla="*/ 0 w 1365337"/>
                  <a:gd name="connsiteY1" fmla="*/ 12526 h 1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5337" h="12526">
                    <a:moveTo>
                      <a:pt x="1365337" y="0"/>
                    </a:moveTo>
                    <a:lnTo>
                      <a:pt x="0" y="1252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5571575" y="3397400"/>
                <a:ext cx="2668043" cy="2918564"/>
              </a:xfrm>
              <a:custGeom>
                <a:avLst/>
                <a:gdLst>
                  <a:gd name="connsiteX0" fmla="*/ 1427967 w 2668043"/>
                  <a:gd name="connsiteY0" fmla="*/ 0 h 2918564"/>
                  <a:gd name="connsiteX1" fmla="*/ 0 w 2668043"/>
                  <a:gd name="connsiteY1" fmla="*/ 0 h 2918564"/>
                  <a:gd name="connsiteX2" fmla="*/ 0 w 2668043"/>
                  <a:gd name="connsiteY2" fmla="*/ 2918564 h 2918564"/>
                  <a:gd name="connsiteX3" fmla="*/ 2668043 w 2668043"/>
                  <a:gd name="connsiteY3" fmla="*/ 2918564 h 2918564"/>
                  <a:gd name="connsiteX4" fmla="*/ 2668043 w 2668043"/>
                  <a:gd name="connsiteY4" fmla="*/ 2605414 h 29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043" h="2918564">
                    <a:moveTo>
                      <a:pt x="1427967" y="0"/>
                    </a:moveTo>
                    <a:lnTo>
                      <a:pt x="0" y="0"/>
                    </a:lnTo>
                    <a:lnTo>
                      <a:pt x="0" y="2918564"/>
                    </a:lnTo>
                    <a:lnTo>
                      <a:pt x="2668043" y="2918564"/>
                    </a:lnTo>
                    <a:lnTo>
                      <a:pt x="2668043" y="260541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V="1">
                <a:off x="6826178" y="6043638"/>
                <a:ext cx="0" cy="2501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Freeform 156"/>
              <p:cNvSpPr/>
              <p:nvPr/>
            </p:nvSpPr>
            <p:spPr>
              <a:xfrm>
                <a:off x="6826685" y="4359058"/>
                <a:ext cx="1427967" cy="237994"/>
              </a:xfrm>
              <a:custGeom>
                <a:avLst/>
                <a:gdLst>
                  <a:gd name="connsiteX0" fmla="*/ 12526 w 1427967"/>
                  <a:gd name="connsiteY0" fmla="*/ 0 h 237994"/>
                  <a:gd name="connsiteX1" fmla="*/ 0 w 1427967"/>
                  <a:gd name="connsiteY1" fmla="*/ 237994 h 237994"/>
                  <a:gd name="connsiteX2" fmla="*/ 1427967 w 1427967"/>
                  <a:gd name="connsiteY2" fmla="*/ 237994 h 237994"/>
                  <a:gd name="connsiteX3" fmla="*/ 1415441 w 1427967"/>
                  <a:gd name="connsiteY3" fmla="*/ 12526 h 23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967" h="237994">
                    <a:moveTo>
                      <a:pt x="12526" y="0"/>
                    </a:moveTo>
                    <a:lnTo>
                      <a:pt x="0" y="237994"/>
                    </a:lnTo>
                    <a:lnTo>
                      <a:pt x="1427967" y="237994"/>
                    </a:lnTo>
                    <a:lnTo>
                      <a:pt x="1415441" y="1252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6814159" y="5010411"/>
                <a:ext cx="1402915" cy="325677"/>
              </a:xfrm>
              <a:custGeom>
                <a:avLst/>
                <a:gdLst>
                  <a:gd name="connsiteX0" fmla="*/ 0 w 1402915"/>
                  <a:gd name="connsiteY0" fmla="*/ 212942 h 325677"/>
                  <a:gd name="connsiteX1" fmla="*/ 0 w 1402915"/>
                  <a:gd name="connsiteY1" fmla="*/ 0 h 325677"/>
                  <a:gd name="connsiteX2" fmla="*/ 1402915 w 1402915"/>
                  <a:gd name="connsiteY2" fmla="*/ 0 h 325677"/>
                  <a:gd name="connsiteX3" fmla="*/ 1402915 w 1402915"/>
                  <a:gd name="connsiteY3" fmla="*/ 325677 h 32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15" h="325677">
                    <a:moveTo>
                      <a:pt x="0" y="212942"/>
                    </a:moveTo>
                    <a:lnTo>
                      <a:pt x="0" y="0"/>
                    </a:lnTo>
                    <a:lnTo>
                      <a:pt x="1402915" y="0"/>
                    </a:lnTo>
                    <a:lnTo>
                      <a:pt x="1402915" y="32567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>
                <a:off x="7562950" y="4613691"/>
                <a:ext cx="0" cy="3967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Arrow Connector 169"/>
            <p:cNvCxnSpPr/>
            <p:nvPr/>
          </p:nvCxnSpPr>
          <p:spPr>
            <a:xfrm>
              <a:off x="7527081" y="4828209"/>
              <a:ext cx="0" cy="2211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7117957" y="4722073"/>
                  <a:ext cx="41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957" y="4722073"/>
                  <a:ext cx="41953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29650" y="3811420"/>
                <a:ext cx="4734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In all three circuits,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are the same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0" y="3811420"/>
                <a:ext cx="4734438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1287" t="-7576" r="-51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73562" y="4182710"/>
                <a:ext cx="2062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?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62" y="4182710"/>
                <a:ext cx="2062937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295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593453" y="4562565"/>
                <a:ext cx="31687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3" y="4562565"/>
                <a:ext cx="316875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706270" y="4884510"/>
                <a:ext cx="2533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70" y="4884510"/>
                <a:ext cx="253345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TextBox 183"/>
          <p:cNvSpPr txBox="1"/>
          <p:nvPr/>
        </p:nvSpPr>
        <p:spPr>
          <a:xfrm>
            <a:off x="531734" y="5305496"/>
            <a:ext cx="2244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current division: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469590" y="5646570"/>
                <a:ext cx="2903680" cy="889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×3=2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0" y="5646570"/>
                <a:ext cx="2903680" cy="8897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3385600" y="5704360"/>
                <a:ext cx="21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00" y="5704360"/>
                <a:ext cx="2113592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3416644" y="6234189"/>
                <a:ext cx="211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44" y="6234189"/>
                <a:ext cx="2118913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Oval 187"/>
          <p:cNvSpPr/>
          <p:nvPr/>
        </p:nvSpPr>
        <p:spPr>
          <a:xfrm>
            <a:off x="6671185" y="3399306"/>
            <a:ext cx="394995" cy="297869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349621" y="4558607"/>
            <a:ext cx="394995" cy="297869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6435999" y="4914578"/>
            <a:ext cx="2424842" cy="1794842"/>
          </a:xfrm>
          <a:custGeom>
            <a:avLst/>
            <a:gdLst>
              <a:gd name="connsiteX0" fmla="*/ 1740592 w 2424842"/>
              <a:gd name="connsiteY0" fmla="*/ 147752 h 1794842"/>
              <a:gd name="connsiteX1" fmla="*/ 309358 w 2424842"/>
              <a:gd name="connsiteY1" fmla="*/ 94744 h 1794842"/>
              <a:gd name="connsiteX2" fmla="*/ 4558 w 2424842"/>
              <a:gd name="connsiteY2" fmla="*/ 1419961 h 1794842"/>
              <a:gd name="connsiteX3" fmla="*/ 428627 w 2424842"/>
              <a:gd name="connsiteY3" fmla="*/ 1764518 h 1794842"/>
              <a:gd name="connsiteX4" fmla="*/ 2138158 w 2424842"/>
              <a:gd name="connsiteY4" fmla="*/ 1631996 h 1794842"/>
              <a:gd name="connsiteX5" fmla="*/ 2389949 w 2424842"/>
              <a:gd name="connsiteY5" fmla="*/ 479057 h 1794842"/>
              <a:gd name="connsiteX6" fmla="*/ 1740592 w 2424842"/>
              <a:gd name="connsiteY6" fmla="*/ 147752 h 179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842" h="1794842">
                <a:moveTo>
                  <a:pt x="1740592" y="147752"/>
                </a:moveTo>
                <a:cubicBezTo>
                  <a:pt x="1393827" y="83700"/>
                  <a:pt x="598697" y="-117291"/>
                  <a:pt x="309358" y="94744"/>
                </a:cubicBezTo>
                <a:cubicBezTo>
                  <a:pt x="20019" y="306779"/>
                  <a:pt x="-15320" y="1141665"/>
                  <a:pt x="4558" y="1419961"/>
                </a:cubicBezTo>
                <a:cubicBezTo>
                  <a:pt x="24436" y="1698257"/>
                  <a:pt x="73027" y="1729179"/>
                  <a:pt x="428627" y="1764518"/>
                </a:cubicBezTo>
                <a:cubicBezTo>
                  <a:pt x="784227" y="1799857"/>
                  <a:pt x="1811271" y="1846240"/>
                  <a:pt x="2138158" y="1631996"/>
                </a:cubicBezTo>
                <a:cubicBezTo>
                  <a:pt x="2465045" y="1417753"/>
                  <a:pt x="2451792" y="726431"/>
                  <a:pt x="2389949" y="479057"/>
                </a:cubicBezTo>
                <a:cubicBezTo>
                  <a:pt x="2328106" y="231683"/>
                  <a:pt x="2087357" y="211804"/>
                  <a:pt x="1740592" y="147752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602259" y="2123757"/>
            <a:ext cx="370736" cy="337049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3043586" y="2116014"/>
            <a:ext cx="370736" cy="337049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6003" y="4201975"/>
                <a:ext cx="2248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By KCL,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003" y="4201975"/>
                <a:ext cx="2248436" cy="369332"/>
              </a:xfrm>
              <a:prstGeom prst="rect">
                <a:avLst/>
              </a:prstGeom>
              <a:blipFill rotWithShape="1">
                <a:blip r:embed="rId24"/>
                <a:stretch>
                  <a:fillRect l="-2168" t="-8197" r="-16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6" grpId="0" animBg="1"/>
      <p:bldP spid="167" grpId="0" animBg="1"/>
      <p:bldP spid="168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 animBg="1"/>
      <p:bldP spid="19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77236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1 will be given on Sept 30 (Monday),  11-11:50am. </a:t>
            </a:r>
            <a:br>
              <a:rPr lang="en-US" sz="2000" dirty="0"/>
            </a:br>
            <a:r>
              <a:rPr lang="en-US" sz="2000" dirty="0"/>
              <a:t>In Ball Hall 210  There will be two versions in different colors.</a:t>
            </a:r>
          </a:p>
          <a:p>
            <a:pPr lvl="1"/>
            <a:endParaRPr lang="en-US" sz="2000" dirty="0"/>
          </a:p>
          <a:p>
            <a:r>
              <a:rPr lang="en-US" sz="2000" dirty="0"/>
              <a:t>      Please arrive 5-10 minutes earlier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practice exam will be given on 9/25/2019(Wednesday), 11-11:50am</a:t>
            </a:r>
            <a:br>
              <a:rPr lang="en-US" sz="2000" dirty="0"/>
            </a:br>
            <a:r>
              <a:rPr lang="en-US" sz="2000" dirty="0"/>
              <a:t>in Ball Hall 210</a:t>
            </a:r>
          </a:p>
          <a:p>
            <a:endParaRPr lang="en-US" sz="2000" dirty="0"/>
          </a:p>
          <a:p>
            <a:r>
              <a:rPr lang="en-US" sz="2000" dirty="0"/>
              <a:t>Solution to practice exams will be posted at website</a:t>
            </a:r>
          </a:p>
          <a:p>
            <a:r>
              <a:rPr lang="en-US" sz="2000" dirty="0"/>
              <a:t>Solution to all practice problems in lecture note will be posted. </a:t>
            </a:r>
          </a:p>
        </p:txBody>
      </p:sp>
    </p:spTree>
    <p:extLst>
      <p:ext uri="{BB962C8B-B14F-4D97-AF65-F5344CB8AC3E}">
        <p14:creationId xmlns:p14="http://schemas.microsoft.com/office/powerpoint/2010/main" val="110413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652" y="469900"/>
                <a:ext cx="2746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Practice 12: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52" y="469900"/>
                <a:ext cx="274652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979469" y="161896"/>
            <a:ext cx="4360182" cy="2851210"/>
            <a:chOff x="86525" y="1358900"/>
            <a:chExt cx="4360182" cy="2851210"/>
          </a:xfrm>
        </p:grpSpPr>
        <p:sp>
          <p:nvSpPr>
            <p:cNvPr id="4" name="Rectangle 3"/>
            <p:cNvSpPr/>
            <p:nvPr/>
          </p:nvSpPr>
          <p:spPr bwMode="auto">
            <a:xfrm>
              <a:off x="321475" y="1473200"/>
              <a:ext cx="3568700" cy="2235200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Straight Connector 5"/>
            <p:cNvCxnSpPr>
              <a:stCxn id="4" idx="1"/>
              <a:endCxn id="4" idx="3"/>
            </p:cNvCxnSpPr>
            <p:nvPr/>
          </p:nvCxnSpPr>
          <p:spPr bwMode="auto">
            <a:xfrm>
              <a:off x="321475" y="2590800"/>
              <a:ext cx="3568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10800000">
              <a:off x="1762925" y="1358900"/>
              <a:ext cx="723900" cy="2286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0800000">
              <a:off x="2562377" y="2462284"/>
              <a:ext cx="723900" cy="2286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0800000">
              <a:off x="2677325" y="3575050"/>
              <a:ext cx="723900" cy="2286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10800000">
              <a:off x="807391" y="2471428"/>
              <a:ext cx="723900" cy="228600"/>
              <a:chOff x="2565400" y="4241800"/>
              <a:chExt cx="901700" cy="317500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60774" y="308737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1775" y="2095500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9475" y="2146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7175" y="3810000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5028" y="2904894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3</a:t>
              </a:r>
              <a:endParaRPr lang="en-US" sz="2000" dirty="0"/>
            </a:p>
          </p:txBody>
        </p:sp>
        <p:grpSp>
          <p:nvGrpSpPr>
            <p:cNvPr id="29" name="Group 20"/>
            <p:cNvGrpSpPr>
              <a:grpSpLocks/>
            </p:cNvGrpSpPr>
            <p:nvPr/>
          </p:nvGrpSpPr>
          <p:grpSpPr bwMode="auto">
            <a:xfrm rot="16200000">
              <a:off x="3585375" y="3002115"/>
              <a:ext cx="609600" cy="185067"/>
              <a:chOff x="2565400" y="4241800"/>
              <a:chExt cx="901700" cy="3175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37907" y="1530290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15</a:t>
              </a:r>
              <a:endParaRPr lang="en-US" sz="20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6525" y="2765287"/>
              <a:ext cx="469900" cy="707886"/>
              <a:chOff x="1143000" y="2057401"/>
              <a:chExt cx="469900" cy="707886"/>
            </a:xfrm>
          </p:grpSpPr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807390" y="1473200"/>
              <a:ext cx="5321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762925" y="3705616"/>
              <a:ext cx="5321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343764" y="2681741"/>
                  <a:ext cx="12663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+  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 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764" y="2681741"/>
                  <a:ext cx="126637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73620" y="1473200"/>
                  <a:ext cx="4388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20" y="1473200"/>
                  <a:ext cx="43883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37907" y="3718142"/>
                  <a:ext cx="4448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907" y="3718142"/>
                  <a:ext cx="44480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1652" y="3200400"/>
                <a:ext cx="2329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Practice 13: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52" y="3200400"/>
                <a:ext cx="232942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3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2487541" y="4268209"/>
            <a:ext cx="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871841" y="4280909"/>
            <a:ext cx="12700" cy="172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1204841" y="4280909"/>
            <a:ext cx="3937000" cy="172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 rot="5400000">
            <a:off x="2125591" y="5075717"/>
            <a:ext cx="723900" cy="232156"/>
            <a:chOff x="2549581" y="4254500"/>
            <a:chExt cx="901700" cy="322439"/>
          </a:xfrm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549581" y="4259439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 rot="5400000">
            <a:off x="4779891" y="5150859"/>
            <a:ext cx="723900" cy="228600"/>
            <a:chOff x="2565400" y="4241800"/>
            <a:chExt cx="901700" cy="317500"/>
          </a:xfrm>
        </p:grpSpPr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1" name="Group 20"/>
          <p:cNvGrpSpPr>
            <a:grpSpLocks/>
          </p:cNvGrpSpPr>
          <p:nvPr/>
        </p:nvGrpSpPr>
        <p:grpSpPr bwMode="auto">
          <a:xfrm rot="5400000">
            <a:off x="842891" y="5150859"/>
            <a:ext cx="723900" cy="228600"/>
            <a:chOff x="2565400" y="4241800"/>
            <a:chExt cx="901700" cy="317500"/>
          </a:xfrm>
        </p:grpSpPr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2" name="Group 20"/>
          <p:cNvGrpSpPr>
            <a:grpSpLocks/>
          </p:cNvGrpSpPr>
          <p:nvPr/>
        </p:nvGrpSpPr>
        <p:grpSpPr bwMode="auto">
          <a:xfrm rot="10800000">
            <a:off x="2811391" y="4165451"/>
            <a:ext cx="723900" cy="230916"/>
            <a:chOff x="2565400" y="4225883"/>
            <a:chExt cx="901700" cy="320717"/>
          </a:xfrm>
        </p:grpSpPr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565400" y="4225883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42941" y="511910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2854182" y="4375763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568212" y="504684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243441" y="506830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57" name="Group 56"/>
          <p:cNvGrpSpPr/>
          <p:nvPr/>
        </p:nvGrpSpPr>
        <p:grpSpPr>
          <a:xfrm rot="16200000">
            <a:off x="3643241" y="4953974"/>
            <a:ext cx="469900" cy="444500"/>
            <a:chOff x="2133600" y="1143000"/>
            <a:chExt cx="469900" cy="444500"/>
          </a:xfrm>
        </p:grpSpPr>
        <p:sp>
          <p:nvSpPr>
            <p:cNvPr id="6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62" name="Straight Arrow Connector 13"/>
            <p:cNvCxnSpPr>
              <a:cxnSpLocks noChangeShapeType="1"/>
              <a:stCxn id="61" idx="2"/>
              <a:endCxn id="61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052809"/>
              </p:ext>
            </p:extLst>
          </p:nvPr>
        </p:nvGraphicFramePr>
        <p:xfrm>
          <a:off x="4655869" y="4676226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Equation" r:id="rId8" imgW="177480" imgH="571320" progId="Equation.DSMT4">
                  <p:embed/>
                </p:oleObj>
              </mc:Choice>
              <mc:Fallback>
                <p:oleObj name="Equation" r:id="rId8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69" y="4676226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870797" y="53448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3.5A</a:t>
            </a:r>
          </a:p>
        </p:txBody>
      </p:sp>
      <p:grpSp>
        <p:nvGrpSpPr>
          <p:cNvPr id="71" name="Group 20"/>
          <p:cNvGrpSpPr>
            <a:grpSpLocks/>
          </p:cNvGrpSpPr>
          <p:nvPr/>
        </p:nvGrpSpPr>
        <p:grpSpPr bwMode="auto">
          <a:xfrm rot="10800000">
            <a:off x="4166399" y="4155149"/>
            <a:ext cx="723900" cy="230916"/>
            <a:chOff x="2565400" y="4225883"/>
            <a:chExt cx="901700" cy="320717"/>
          </a:xfrm>
        </p:grpSpPr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2565400" y="4225883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276178" y="437532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584912" y="4271765"/>
            <a:ext cx="5486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99985" y="4278028"/>
                <a:ext cx="41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85" y="4278028"/>
                <a:ext cx="41953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8576520" y="253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R6</a:t>
            </a:r>
          </a:p>
        </p:txBody>
      </p:sp>
    </p:spTree>
    <p:extLst>
      <p:ext uri="{BB962C8B-B14F-4D97-AF65-F5344CB8AC3E}">
        <p14:creationId xmlns:p14="http://schemas.microsoft.com/office/powerpoint/2010/main" val="28677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1187132" y="1385309"/>
            <a:ext cx="3937000" cy="172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4025" y="223000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/>
              </a:rPr>
              <a:t>15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952182" y="1973894"/>
            <a:ext cx="469900" cy="707886"/>
            <a:chOff x="1143000" y="2057401"/>
            <a:chExt cx="469900" cy="707886"/>
          </a:xfrm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943" y="304800"/>
                <a:ext cx="2339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Practice 14: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3" y="304800"/>
                <a:ext cx="233929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3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2469832" y="1372609"/>
            <a:ext cx="0" cy="175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854132" y="1385309"/>
            <a:ext cx="12700" cy="172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20"/>
          <p:cNvGrpSpPr>
            <a:grpSpLocks/>
          </p:cNvGrpSpPr>
          <p:nvPr/>
        </p:nvGrpSpPr>
        <p:grpSpPr bwMode="auto">
          <a:xfrm rot="5400000">
            <a:off x="2107882" y="2180117"/>
            <a:ext cx="723900" cy="232156"/>
            <a:chOff x="2549581" y="4254500"/>
            <a:chExt cx="901700" cy="322439"/>
          </a:xfrm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549581" y="4259439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 rot="5400000">
            <a:off x="4762182" y="2255259"/>
            <a:ext cx="723900" cy="228600"/>
            <a:chOff x="2565400" y="4241800"/>
            <a:chExt cx="901700" cy="317500"/>
          </a:xfrm>
        </p:grpSpPr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1" name="Group 20"/>
          <p:cNvGrpSpPr>
            <a:grpSpLocks/>
          </p:cNvGrpSpPr>
          <p:nvPr/>
        </p:nvGrpSpPr>
        <p:grpSpPr bwMode="auto">
          <a:xfrm rot="5400000">
            <a:off x="3492182" y="2240137"/>
            <a:ext cx="723900" cy="228600"/>
            <a:chOff x="2565400" y="4241800"/>
            <a:chExt cx="901700" cy="317500"/>
          </a:xfrm>
        </p:grpSpPr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2" name="Group 20"/>
          <p:cNvGrpSpPr>
            <a:grpSpLocks/>
          </p:cNvGrpSpPr>
          <p:nvPr/>
        </p:nvGrpSpPr>
        <p:grpSpPr bwMode="auto">
          <a:xfrm rot="10800000">
            <a:off x="1504804" y="1257151"/>
            <a:ext cx="723900" cy="230916"/>
            <a:chOff x="2565400" y="4225883"/>
            <a:chExt cx="901700" cy="320717"/>
          </a:xfrm>
        </p:grpSpPr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565400" y="4225883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624298" y="94739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2836473" y="1480163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550503" y="215124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225732" y="217270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53807"/>
              </p:ext>
            </p:extLst>
          </p:nvPr>
        </p:nvGraphicFramePr>
        <p:xfrm>
          <a:off x="1950529" y="1735699"/>
          <a:ext cx="4032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4" imgW="177480" imgH="571320" progId="Equation.DSMT4">
                  <p:embed/>
                </p:oleObj>
              </mc:Choice>
              <mc:Fallback>
                <p:oleObj name="Equation" r:id="rId4" imgW="177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529" y="1735699"/>
                        <a:ext cx="4032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/>
          <p:cNvCxnSpPr/>
          <p:nvPr/>
        </p:nvCxnSpPr>
        <p:spPr>
          <a:xfrm>
            <a:off x="5124132" y="1386885"/>
            <a:ext cx="0" cy="620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08845" y="1695607"/>
                <a:ext cx="645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5" y="1695607"/>
                <a:ext cx="6456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20"/>
          <p:cNvGrpSpPr>
            <a:grpSpLocks/>
          </p:cNvGrpSpPr>
          <p:nvPr/>
        </p:nvGrpSpPr>
        <p:grpSpPr bwMode="auto">
          <a:xfrm rot="10800000">
            <a:off x="2698629" y="1261865"/>
            <a:ext cx="723900" cy="230916"/>
            <a:chOff x="2565400" y="4225883"/>
            <a:chExt cx="901700" cy="320717"/>
          </a:xfrm>
        </p:grpSpPr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565400" y="4225883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4132" y="1467463"/>
                <a:ext cx="444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32" y="1467463"/>
                <a:ext cx="4448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8576520" y="253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R6</a:t>
            </a:r>
          </a:p>
        </p:txBody>
      </p:sp>
    </p:spTree>
    <p:extLst>
      <p:ext uri="{BB962C8B-B14F-4D97-AF65-F5344CB8AC3E}">
        <p14:creationId xmlns:p14="http://schemas.microsoft.com/office/powerpoint/2010/main" val="35927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652" y="469900"/>
            <a:ext cx="3678523" cy="3752910"/>
            <a:chOff x="347377" y="469900"/>
            <a:chExt cx="3678523" cy="3752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7377" y="469900"/>
                  <a:ext cx="34881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Practice 15:  Find the voltage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𝑥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377" y="469900"/>
                  <a:ext cx="348813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23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 bwMode="auto">
            <a:xfrm>
              <a:off x="457200" y="1473200"/>
              <a:ext cx="3568700" cy="2235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54200" y="1308100"/>
              <a:ext cx="534121" cy="457200"/>
              <a:chOff x="1104900" y="1155700"/>
              <a:chExt cx="534121" cy="457200"/>
            </a:xfrm>
          </p:grpSpPr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cxnSp>
          <p:nvCxnSpPr>
            <p:cNvPr id="6" name="Straight Connector 5"/>
            <p:cNvCxnSpPr>
              <a:stCxn id="4" idx="1"/>
              <a:endCxn id="4" idx="3"/>
            </p:cNvCxnSpPr>
            <p:nvPr/>
          </p:nvCxnSpPr>
          <p:spPr bwMode="auto">
            <a:xfrm>
              <a:off x="457200" y="2590800"/>
              <a:ext cx="3568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10800000">
              <a:off x="844550" y="2470150"/>
              <a:ext cx="723900" cy="2286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0800000">
              <a:off x="2673350" y="2457450"/>
              <a:ext cx="723900" cy="2286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10800000">
              <a:off x="2813050" y="3575050"/>
              <a:ext cx="723900" cy="2286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 rot="10800000">
              <a:off x="869950" y="3575050"/>
              <a:ext cx="723900" cy="228600"/>
              <a:chOff x="2565400" y="4241800"/>
              <a:chExt cx="901700" cy="317500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5200" y="11176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500" y="20955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5200" y="2146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900" y="38100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8700" y="38227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"/>
                <p:cNvGraphicFramePr>
                  <a:graphicFrameLocks noChangeAspect="1"/>
                </p:cNvGraphicFramePr>
                <p:nvPr/>
              </p:nvGraphicFramePr>
              <p:xfrm>
                <a:off x="2154238" y="2578100"/>
                <a:ext cx="377825" cy="1106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234" name="Equation" r:id="rId4" imgW="177480" imgH="571320" progId="Equation.DSMT4">
                        <p:embed/>
                      </p:oleObj>
                    </mc:Choice>
                    <mc:Fallback>
                      <p:oleObj name="Equation" r:id="rId4" imgW="1774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54238" y="2578100"/>
                              <a:ext cx="377825" cy="11064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"/>
                <p:cNvGraphicFramePr>
                  <a:graphicFrameLocks noChangeAspect="1"/>
                </p:cNvGraphicFramePr>
                <p:nvPr/>
              </p:nvGraphicFramePr>
              <p:xfrm>
                <a:off x="2154238" y="2578100"/>
                <a:ext cx="377825" cy="11064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0" name="Equation" r:id="rId6" imgW="177480" imgH="571320" progId="Equation.DSMT4">
                        <p:embed/>
                      </p:oleObj>
                    </mc:Choice>
                    <mc:Fallback>
                      <p:oleObj name="Equation" r:id="rId6" imgW="1774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54238" y="2578100"/>
                              <a:ext cx="377825" cy="11064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7" name="Oval 16"/>
            <p:cNvSpPr/>
            <p:nvPr/>
          </p:nvSpPr>
          <p:spPr bwMode="auto">
            <a:xfrm>
              <a:off x="2108200" y="2540000"/>
              <a:ext cx="101600" cy="88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146300" y="3670300"/>
              <a:ext cx="114300" cy="101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576520" y="253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R6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176920" y="612901"/>
            <a:ext cx="4754785" cy="3619500"/>
            <a:chOff x="112920" y="301139"/>
            <a:chExt cx="4754785" cy="36195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598820" y="974239"/>
              <a:ext cx="2578100" cy="2946400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40610" y="254541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27678" y="1069372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H="1">
              <a:off x="2995820" y="986939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1598820" y="986939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12920" y="301139"/>
                  <a:ext cx="27283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Practice 16:  Find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𝑣</m:t>
                      </m:r>
                      <m:r>
                        <a:rPr lang="en-US" sz="2000" i="1" baseline="-25000" dirty="0">
                          <a:latin typeface="Cambria Math"/>
                        </a:rPr>
                        <m:t>0</m:t>
                      </m:r>
                      <m:r>
                        <a:rPr lang="en-US" sz="2000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,  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20" y="301139"/>
                  <a:ext cx="272831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32" t="-7692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20"/>
            <p:cNvGrpSpPr>
              <a:grpSpLocks/>
            </p:cNvGrpSpPr>
            <p:nvPr/>
          </p:nvGrpSpPr>
          <p:grpSpPr bwMode="auto">
            <a:xfrm rot="5400000">
              <a:off x="1249570" y="1564789"/>
              <a:ext cx="723900" cy="228600"/>
              <a:chOff x="2565400" y="4241800"/>
              <a:chExt cx="901700" cy="317500"/>
            </a:xfrm>
          </p:grpSpPr>
          <p:sp>
            <p:nvSpPr>
              <p:cNvPr id="9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1" name="Group 20"/>
            <p:cNvGrpSpPr>
              <a:grpSpLocks/>
            </p:cNvGrpSpPr>
            <p:nvPr/>
          </p:nvGrpSpPr>
          <p:grpSpPr bwMode="auto">
            <a:xfrm rot="5400000">
              <a:off x="2646570" y="1552089"/>
              <a:ext cx="723900" cy="228600"/>
              <a:chOff x="2565400" y="4241800"/>
              <a:chExt cx="901700" cy="317500"/>
            </a:xfrm>
          </p:grpSpPr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700420" y="29808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59320" y="1507639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32228" y="1643785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008520" y="3069739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6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9592666"/>
                    </p:ext>
                  </p:extLst>
                </p:nvPr>
              </p:nvGraphicFramePr>
              <p:xfrm>
                <a:off x="1146078" y="1190109"/>
                <a:ext cx="403225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235" name="Equation" r:id="rId9" imgW="177480" imgH="571320" progId="Equation.DSMT4">
                        <p:embed/>
                      </p:oleObj>
                    </mc:Choice>
                    <mc:Fallback>
                      <p:oleObj name="Equation" r:id="rId9" imgW="1774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46078" y="1190109"/>
                              <a:ext cx="403225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6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9592666"/>
                    </p:ext>
                  </p:extLst>
                </p:nvPr>
              </p:nvGraphicFramePr>
              <p:xfrm>
                <a:off x="1146078" y="1190109"/>
                <a:ext cx="403225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1" name="Equation" r:id="rId11" imgW="177480" imgH="571320" progId="Equation.DSMT4">
                        <p:embed/>
                      </p:oleObj>
                    </mc:Choice>
                    <mc:Fallback>
                      <p:oleObj name="Equation" r:id="rId11" imgW="1774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46078" y="1190109"/>
                              <a:ext cx="403225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78" name="Group 20"/>
            <p:cNvGrpSpPr>
              <a:grpSpLocks/>
            </p:cNvGrpSpPr>
            <p:nvPr/>
          </p:nvGrpSpPr>
          <p:grpSpPr bwMode="auto">
            <a:xfrm rot="5400000">
              <a:off x="1224170" y="3037989"/>
              <a:ext cx="723900" cy="228600"/>
              <a:chOff x="2565400" y="4241800"/>
              <a:chExt cx="901700" cy="317500"/>
            </a:xfrm>
          </p:grpSpPr>
          <p:sp>
            <p:nvSpPr>
              <p:cNvPr id="9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9" name="Group 20"/>
            <p:cNvGrpSpPr>
              <a:grpSpLocks/>
            </p:cNvGrpSpPr>
            <p:nvPr/>
          </p:nvGrpSpPr>
          <p:grpSpPr bwMode="auto">
            <a:xfrm rot="5400000">
              <a:off x="2621170" y="3190389"/>
              <a:ext cx="723900" cy="228600"/>
              <a:chOff x="2565400" y="4241800"/>
              <a:chExt cx="901700" cy="317500"/>
            </a:xfrm>
          </p:grpSpPr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 bwMode="auto">
            <a:xfrm>
              <a:off x="1586120" y="2460139"/>
              <a:ext cx="1435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2094120" y="1086331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2094120" y="2460139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170320" y="2460139"/>
                  <a:ext cx="4514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320" y="2460139"/>
                  <a:ext cx="451406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4" name="Group 83"/>
            <p:cNvGrpSpPr/>
            <p:nvPr/>
          </p:nvGrpSpPr>
          <p:grpSpPr>
            <a:xfrm>
              <a:off x="3941970" y="1967696"/>
              <a:ext cx="469900" cy="707886"/>
              <a:chOff x="1143000" y="2057401"/>
              <a:chExt cx="469900" cy="707886"/>
            </a:xfrm>
          </p:grpSpPr>
          <p:sp>
            <p:nvSpPr>
              <p:cNvPr id="9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85" name="Group 20"/>
            <p:cNvGrpSpPr>
              <a:grpSpLocks/>
            </p:cNvGrpSpPr>
            <p:nvPr/>
          </p:nvGrpSpPr>
          <p:grpSpPr bwMode="auto">
            <a:xfrm rot="10800000">
              <a:off x="1951386" y="859939"/>
              <a:ext cx="723900" cy="228600"/>
              <a:chOff x="2565400" y="4241800"/>
              <a:chExt cx="901700" cy="317500"/>
            </a:xfrm>
          </p:grpSpPr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6" name="Group 20"/>
            <p:cNvGrpSpPr>
              <a:grpSpLocks/>
            </p:cNvGrpSpPr>
            <p:nvPr/>
          </p:nvGrpSpPr>
          <p:grpSpPr bwMode="auto">
            <a:xfrm rot="10800000">
              <a:off x="3207446" y="850795"/>
              <a:ext cx="723900" cy="228600"/>
              <a:chOff x="2565400" y="4241800"/>
              <a:chExt cx="901700" cy="317500"/>
            </a:xfrm>
          </p:grpSpPr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3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8600" y="296461"/>
            <a:ext cx="4740416" cy="3619500"/>
            <a:chOff x="177800" y="5143500"/>
            <a:chExt cx="4740416" cy="3619500"/>
          </a:xfrm>
        </p:grpSpPr>
        <p:cxnSp>
          <p:nvCxnSpPr>
            <p:cNvPr id="30" name="Straight Connector 29"/>
            <p:cNvCxnSpPr/>
            <p:nvPr/>
          </p:nvCxnSpPr>
          <p:spPr bwMode="auto">
            <a:xfrm flipH="1">
              <a:off x="3060700" y="5829300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663700" y="5829300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77800" y="5143500"/>
              <a:ext cx="2801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Practice 16a:  Find v</a:t>
              </a:r>
              <a:r>
                <a:rPr lang="en-US" sz="2000" baseline="-25000" dirty="0"/>
                <a:t>1</a:t>
              </a:r>
              <a:r>
                <a:rPr lang="en-US" sz="2000" dirty="0"/>
                <a:t>, I</a:t>
              </a:r>
              <a:r>
                <a:rPr lang="en-US" sz="2000" baseline="-25000" dirty="0"/>
                <a:t>0</a:t>
              </a:r>
              <a:r>
                <a:rPr lang="en-US" sz="2000" dirty="0"/>
                <a:t>,  </a:t>
              </a:r>
            </a:p>
          </p:txBody>
        </p: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 rot="5400000">
              <a:off x="1314450" y="6407150"/>
              <a:ext cx="723900" cy="228600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 rot="5400000">
              <a:off x="2711450" y="6394450"/>
              <a:ext cx="723900" cy="228600"/>
              <a:chOff x="2565400" y="4241800"/>
              <a:chExt cx="901700" cy="317500"/>
            </a:xfrm>
          </p:grpSpPr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765300" y="7823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24200" y="6350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39900" y="63119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73400" y="79121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grpSp>
          <p:nvGrpSpPr>
            <p:cNvPr id="39" name="Group 74"/>
            <p:cNvGrpSpPr/>
            <p:nvPr/>
          </p:nvGrpSpPr>
          <p:grpSpPr>
            <a:xfrm rot="16200000">
              <a:off x="254000" y="7048500"/>
              <a:ext cx="469900" cy="444500"/>
              <a:chOff x="2133600" y="1143000"/>
              <a:chExt cx="469900" cy="444500"/>
            </a:xfrm>
          </p:grpSpPr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57" name="Straight Arrow Connector 13"/>
              <p:cNvCxnSpPr>
                <a:cxnSpLocks noChangeShapeType="1"/>
                <a:stCxn id="56" idx="2"/>
                <a:endCxn id="56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3689350" y="6602413"/>
            <a:ext cx="3746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6" name="Equation" r:id="rId3" imgW="164880" imgH="571320" progId="Equation.DSMT4">
                    <p:embed/>
                  </p:oleObj>
                </mc:Choice>
                <mc:Fallback>
                  <p:oleObj name="Equation" r:id="rId3" imgW="1648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350" y="6602413"/>
                          <a:ext cx="3746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546100" y="7416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5A</a:t>
              </a:r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 rot="5400000">
              <a:off x="1289050" y="7880350"/>
              <a:ext cx="723900" cy="228600"/>
              <a:chOff x="2565400" y="4241800"/>
              <a:chExt cx="901700" cy="317500"/>
            </a:xfrm>
          </p:grpSpPr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43" name="Group 20"/>
            <p:cNvGrpSpPr>
              <a:grpSpLocks/>
            </p:cNvGrpSpPr>
            <p:nvPr/>
          </p:nvGrpSpPr>
          <p:grpSpPr bwMode="auto">
            <a:xfrm rot="5400000">
              <a:off x="2686050" y="8032750"/>
              <a:ext cx="723900" cy="228600"/>
              <a:chOff x="2565400" y="4241800"/>
              <a:chExt cx="901700" cy="317500"/>
            </a:xfrm>
          </p:grpSpPr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 bwMode="auto">
            <a:xfrm>
              <a:off x="482600" y="5816600"/>
              <a:ext cx="3759200" cy="2946400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 rot="5400000">
              <a:off x="3867150" y="7105650"/>
              <a:ext cx="723900" cy="228600"/>
              <a:chOff x="2565400" y="4241800"/>
              <a:chExt cx="901700" cy="317500"/>
            </a:xfrm>
          </p:grpSpPr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 bwMode="auto">
            <a:xfrm>
              <a:off x="1651000" y="7302500"/>
              <a:ext cx="1435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279900" y="70231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2159000" y="73025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2235200" y="7302500"/>
              <a:ext cx="373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576520" y="253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R6</a:t>
            </a:r>
          </a:p>
        </p:txBody>
      </p:sp>
    </p:spTree>
    <p:extLst>
      <p:ext uri="{BB962C8B-B14F-4D97-AF65-F5344CB8AC3E}">
        <p14:creationId xmlns:p14="http://schemas.microsoft.com/office/powerpoint/2010/main" val="16462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3806" y="1140585"/>
            <a:ext cx="3464066" cy="3077979"/>
            <a:chOff x="4318305" y="1090369"/>
            <a:chExt cx="3464066" cy="3077979"/>
          </a:xfrm>
        </p:grpSpPr>
        <p:sp>
          <p:nvSpPr>
            <p:cNvPr id="3" name="Rectangle 2"/>
            <p:cNvSpPr/>
            <p:nvPr/>
          </p:nvSpPr>
          <p:spPr bwMode="auto">
            <a:xfrm>
              <a:off x="4553255" y="1221948"/>
              <a:ext cx="2584450" cy="2946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7131355" y="1234648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5734355" y="1234648"/>
              <a:ext cx="12700" cy="2933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5400000">
              <a:off x="5385105" y="1812498"/>
              <a:ext cx="723900" cy="228600"/>
              <a:chOff x="2565400" y="4241800"/>
              <a:chExt cx="901700" cy="317500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5400000">
              <a:off x="6782105" y="1799798"/>
              <a:ext cx="723900" cy="228600"/>
              <a:chOff x="2565400" y="4241800"/>
              <a:chExt cx="901700" cy="317500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138009" y="2852127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4855" y="1755348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555" y="1717248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4055" y="3317448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71" y="2790338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5400000">
              <a:off x="6756705" y="3438098"/>
              <a:ext cx="723900" cy="22860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5721655" y="2707848"/>
              <a:ext cx="1435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839258" y="1221948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39258" y="1246115"/>
                  <a:ext cx="4239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  <m:r>
                          <a:rPr lang="en-US" sz="2000" i="1" baseline="-25000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258" y="1246115"/>
                  <a:ext cx="42396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318305" y="2214372"/>
              <a:ext cx="469900" cy="707886"/>
              <a:chOff x="1143000" y="2057401"/>
              <a:chExt cx="469900" cy="707886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5968210" y="2563569"/>
              <a:ext cx="858379" cy="288558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5978917" y="1090369"/>
              <a:ext cx="858379" cy="288558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429858" y="1340992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9937" y="304800"/>
            <a:ext cx="634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pair of resistors are in series? Which pair in parallel?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36360" y="1868174"/>
                <a:ext cx="1667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 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60" y="1868174"/>
                <a:ext cx="1667572" cy="400110"/>
              </a:xfrm>
              <a:prstGeom prst="rect">
                <a:avLst/>
              </a:prstGeom>
              <a:blipFill>
                <a:blip r:embed="rId5"/>
                <a:stretch>
                  <a:fillRect t="-7576" r="-293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93759" y="872054"/>
                <a:ext cx="18006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/>
                        </a:rPr>
                        <m:t> 5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  <m:r>
                        <a:rPr lang="en-US" sz="2000" b="0" i="0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59" y="872054"/>
                <a:ext cx="180062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28993" y="2330212"/>
                <a:ext cx="1754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9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18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93" y="2330212"/>
                <a:ext cx="1754135" cy="400110"/>
              </a:xfrm>
              <a:prstGeom prst="rect">
                <a:avLst/>
              </a:prstGeom>
              <a:blipFill>
                <a:blip r:embed="rId7"/>
                <a:stretch>
                  <a:fillRect t="-7576" r="-277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219166" y="863119"/>
            <a:ext cx="257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parallel, Not series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1602" y="1829931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Series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79054" y="2348866"/>
            <a:ext cx="121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parallel</a:t>
            </a:r>
          </a:p>
        </p:txBody>
      </p:sp>
      <p:sp>
        <p:nvSpPr>
          <p:cNvPr id="41" name="Oval 40"/>
          <p:cNvSpPr/>
          <p:nvPr/>
        </p:nvSpPr>
        <p:spPr>
          <a:xfrm>
            <a:off x="2060956" y="1223004"/>
            <a:ext cx="152400" cy="13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899073" y="2567684"/>
            <a:ext cx="1849067" cy="1873928"/>
          </a:xfrm>
          <a:custGeom>
            <a:avLst/>
            <a:gdLst>
              <a:gd name="connsiteX0" fmla="*/ 126230 w 1849067"/>
              <a:gd name="connsiteY0" fmla="*/ 636650 h 1873928"/>
              <a:gd name="connsiteX1" fmla="*/ 250055 w 1849067"/>
              <a:gd name="connsiteY1" fmla="*/ 8000 h 1873928"/>
              <a:gd name="connsiteX2" fmla="*/ 431030 w 1849067"/>
              <a:gd name="connsiteY2" fmla="*/ 350900 h 1873928"/>
              <a:gd name="connsiteX3" fmla="*/ 478655 w 1849067"/>
              <a:gd name="connsiteY3" fmla="*/ 1322450 h 1873928"/>
              <a:gd name="connsiteX4" fmla="*/ 878705 w 1849067"/>
              <a:gd name="connsiteY4" fmla="*/ 1522475 h 1873928"/>
              <a:gd name="connsiteX5" fmla="*/ 1735955 w 1849067"/>
              <a:gd name="connsiteY5" fmla="*/ 1493900 h 1873928"/>
              <a:gd name="connsiteX6" fmla="*/ 1697855 w 1849067"/>
              <a:gd name="connsiteY6" fmla="*/ 1798700 h 1873928"/>
              <a:gd name="connsiteX7" fmla="*/ 440555 w 1849067"/>
              <a:gd name="connsiteY7" fmla="*/ 1836800 h 1873928"/>
              <a:gd name="connsiteX8" fmla="*/ 11930 w 1849067"/>
              <a:gd name="connsiteY8" fmla="*/ 1760600 h 1873928"/>
              <a:gd name="connsiteX9" fmla="*/ 126230 w 1849067"/>
              <a:gd name="connsiteY9" fmla="*/ 636650 h 18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9067" h="1873928">
                <a:moveTo>
                  <a:pt x="126230" y="636650"/>
                </a:moveTo>
                <a:cubicBezTo>
                  <a:pt x="165917" y="344550"/>
                  <a:pt x="199255" y="55625"/>
                  <a:pt x="250055" y="8000"/>
                </a:cubicBezTo>
                <a:cubicBezTo>
                  <a:pt x="300855" y="-39625"/>
                  <a:pt x="392930" y="131825"/>
                  <a:pt x="431030" y="350900"/>
                </a:cubicBezTo>
                <a:cubicBezTo>
                  <a:pt x="469130" y="569975"/>
                  <a:pt x="404043" y="1127188"/>
                  <a:pt x="478655" y="1322450"/>
                </a:cubicBezTo>
                <a:cubicBezTo>
                  <a:pt x="553267" y="1517712"/>
                  <a:pt x="669155" y="1493900"/>
                  <a:pt x="878705" y="1522475"/>
                </a:cubicBezTo>
                <a:cubicBezTo>
                  <a:pt x="1088255" y="1551050"/>
                  <a:pt x="1599430" y="1447863"/>
                  <a:pt x="1735955" y="1493900"/>
                </a:cubicBezTo>
                <a:cubicBezTo>
                  <a:pt x="1872480" y="1539937"/>
                  <a:pt x="1913755" y="1741550"/>
                  <a:pt x="1697855" y="1798700"/>
                </a:cubicBezTo>
                <a:cubicBezTo>
                  <a:pt x="1481955" y="1855850"/>
                  <a:pt x="721542" y="1843150"/>
                  <a:pt x="440555" y="1836800"/>
                </a:cubicBezTo>
                <a:cubicBezTo>
                  <a:pt x="159568" y="1830450"/>
                  <a:pt x="62730" y="1963800"/>
                  <a:pt x="11930" y="1760600"/>
                </a:cubicBezTo>
                <a:cubicBezTo>
                  <a:pt x="-38870" y="1557400"/>
                  <a:pt x="86543" y="928750"/>
                  <a:pt x="126230" y="636650"/>
                </a:cubicBezTo>
                <a:close/>
              </a:path>
            </a:pathLst>
          </a:cu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610343" y="822894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3856" y="2702288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2</a:t>
            </a:r>
          </a:p>
        </p:txBody>
      </p:sp>
      <p:sp>
        <p:nvSpPr>
          <p:cNvPr id="47" name="Oval 46"/>
          <p:cNvSpPr/>
          <p:nvPr/>
        </p:nvSpPr>
        <p:spPr>
          <a:xfrm>
            <a:off x="3477006" y="2668793"/>
            <a:ext cx="152400" cy="13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08548" y="4441612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0167" y="2967973"/>
            <a:ext cx="346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nodes in the circuit?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56280" y="3358170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 4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76856" y="2268683"/>
                <a:ext cx="1102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56" y="2268683"/>
                <a:ext cx="11026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03557" y="3095895"/>
                <a:ext cx="6020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57" y="3095895"/>
                <a:ext cx="602024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23913" y="4798425"/>
                <a:ext cx="1187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13" y="4798425"/>
                <a:ext cx="118705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4782570" y="3767774"/>
            <a:ext cx="3500926" cy="2898791"/>
            <a:chOff x="4836476" y="3298511"/>
            <a:chExt cx="3500926" cy="2898791"/>
          </a:xfrm>
        </p:grpSpPr>
        <p:sp>
          <p:nvSpPr>
            <p:cNvPr id="85" name="Rectangle 84"/>
            <p:cNvSpPr/>
            <p:nvPr/>
          </p:nvSpPr>
          <p:spPr>
            <a:xfrm>
              <a:off x="6258876" y="3442789"/>
              <a:ext cx="1454150" cy="22281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090476" y="3442789"/>
              <a:ext cx="1168400" cy="22281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265226" y="3442790"/>
              <a:ext cx="0" cy="22095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 rot="5400000">
              <a:off x="5903276" y="4020640"/>
              <a:ext cx="723900" cy="228600"/>
              <a:chOff x="2565400" y="4241800"/>
              <a:chExt cx="901700" cy="317500"/>
            </a:xfrm>
          </p:grpSpPr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5400000">
              <a:off x="7351076" y="4007940"/>
              <a:ext cx="723900" cy="228600"/>
              <a:chOff x="2565400" y="4241800"/>
              <a:chExt cx="901700" cy="317500"/>
            </a:xfrm>
          </p:grpSpPr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656180" y="506026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27326" y="3977286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8726" y="392539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66793" y="5797192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93642" y="4998480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 rot="5400000">
              <a:off x="6623568" y="5290350"/>
              <a:ext cx="492252" cy="723900"/>
              <a:chOff x="2574845" y="4963304"/>
              <a:chExt cx="613156" cy="1005417"/>
            </a:xfrm>
          </p:grpSpPr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2574845" y="5086371"/>
                <a:ext cx="613156" cy="727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 rot="5400000">
                <a:off x="2401902" y="5323639"/>
                <a:ext cx="1005417" cy="284747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flipV="1">
              <a:off x="6239826" y="4915989"/>
              <a:ext cx="147320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5357429" y="343009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357429" y="3454257"/>
                  <a:ext cx="4239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𝐼</m:t>
                        </m:r>
                        <m:r>
                          <a:rPr lang="en-US" sz="2000" i="1" baseline="-25000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429" y="3454257"/>
                  <a:ext cx="42396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>
              <a:off x="4836476" y="4422514"/>
              <a:ext cx="469900" cy="707886"/>
              <a:chOff x="1143000" y="2057401"/>
              <a:chExt cx="469900" cy="707886"/>
            </a:xfrm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70" name="Group 20"/>
            <p:cNvGrpSpPr>
              <a:grpSpLocks/>
            </p:cNvGrpSpPr>
            <p:nvPr/>
          </p:nvGrpSpPr>
          <p:grpSpPr bwMode="auto">
            <a:xfrm>
              <a:off x="6486381" y="4771711"/>
              <a:ext cx="858379" cy="288558"/>
              <a:chOff x="2565400" y="4241800"/>
              <a:chExt cx="901700" cy="317500"/>
            </a:xfrm>
          </p:grpSpPr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6497088" y="3298511"/>
              <a:ext cx="858379" cy="288558"/>
              <a:chOff x="2565400" y="4241800"/>
              <a:chExt cx="901700" cy="31750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948029" y="3549134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</p:grpSp>
      <p:sp>
        <p:nvSpPr>
          <p:cNvPr id="89" name="Right Arrow 88"/>
          <p:cNvSpPr/>
          <p:nvPr/>
        </p:nvSpPr>
        <p:spPr>
          <a:xfrm>
            <a:off x="4120432" y="4049136"/>
            <a:ext cx="603968" cy="294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496056" y="1203396"/>
            <a:ext cx="152400" cy="13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365767" y="852681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55609D4-B972-43DE-8D1E-BDB6414BAF64}"/>
                  </a:ext>
                </a:extLst>
              </p:cNvPr>
              <p:cNvSpPr txBox="1"/>
              <p:nvPr/>
            </p:nvSpPr>
            <p:spPr>
              <a:xfrm>
                <a:off x="4534538" y="1353471"/>
                <a:ext cx="1657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/>
                        </a:rPr>
                        <m:t> 9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  <m:r>
                        <a:rPr lang="en-US" sz="2000" b="0" i="0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55609D4-B972-43DE-8D1E-BDB6414B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38" y="1353471"/>
                <a:ext cx="16579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BFA31378-6A5D-40FD-A577-E8FA71572E76}"/>
              </a:ext>
            </a:extLst>
          </p:cNvPr>
          <p:cNvSpPr txBox="1"/>
          <p:nvPr/>
        </p:nvSpPr>
        <p:spPr>
          <a:xfrm>
            <a:off x="6294380" y="1307690"/>
            <a:ext cx="257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parallel, Not series</a:t>
            </a:r>
          </a:p>
        </p:txBody>
      </p:sp>
    </p:spTree>
    <p:extLst>
      <p:ext uri="{BB962C8B-B14F-4D97-AF65-F5344CB8AC3E}">
        <p14:creationId xmlns:p14="http://schemas.microsoft.com/office/powerpoint/2010/main" val="17609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 animBg="1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89" grpId="0" animBg="1"/>
      <p:bldP spid="86" grpId="0" animBg="1"/>
      <p:bldP spid="87" grpId="0"/>
      <p:bldP spid="90" grpId="0"/>
      <p:bldP spid="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8576520" y="2534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R7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790700" y="911653"/>
            <a:ext cx="2578100" cy="29464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32490" y="248282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36V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3519558" y="1006786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cxnSp>
        <p:nvCxnSpPr>
          <p:cNvPr id="67" name="Straight Connector 66"/>
          <p:cNvCxnSpPr/>
          <p:nvPr/>
        </p:nvCxnSpPr>
        <p:spPr bwMode="auto">
          <a:xfrm flipH="1">
            <a:off x="3187700" y="924353"/>
            <a:ext cx="12700" cy="293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1790700" y="924353"/>
            <a:ext cx="12700" cy="293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04800" y="238553"/>
                <a:ext cx="2732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Practice 17: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𝐼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8553"/>
                <a:ext cx="273286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23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20"/>
          <p:cNvGrpSpPr>
            <a:grpSpLocks/>
          </p:cNvGrpSpPr>
          <p:nvPr/>
        </p:nvGrpSpPr>
        <p:grpSpPr bwMode="auto">
          <a:xfrm rot="5400000">
            <a:off x="1441450" y="1502203"/>
            <a:ext cx="723900" cy="228600"/>
            <a:chOff x="2565400" y="4241800"/>
            <a:chExt cx="901700" cy="317500"/>
          </a:xfrm>
        </p:grpSpPr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1" name="Group 20"/>
          <p:cNvGrpSpPr>
            <a:grpSpLocks/>
          </p:cNvGrpSpPr>
          <p:nvPr/>
        </p:nvGrpSpPr>
        <p:grpSpPr bwMode="auto">
          <a:xfrm rot="5400000">
            <a:off x="2838450" y="1489503"/>
            <a:ext cx="723900" cy="228600"/>
            <a:chOff x="2565400" y="4241800"/>
            <a:chExt cx="901700" cy="317500"/>
          </a:xfrm>
        </p:grpSpPr>
        <p:sp>
          <p:nvSpPr>
            <p:cNvPr id="9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892300" y="291825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251200" y="144505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1824108" y="158119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3200400" y="3007153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77" name="Group 20"/>
          <p:cNvGrpSpPr>
            <a:grpSpLocks/>
          </p:cNvGrpSpPr>
          <p:nvPr/>
        </p:nvGrpSpPr>
        <p:grpSpPr bwMode="auto">
          <a:xfrm rot="5400000">
            <a:off x="1416050" y="2975403"/>
            <a:ext cx="723900" cy="228600"/>
            <a:chOff x="2565400" y="4241800"/>
            <a:chExt cx="901700" cy="317500"/>
          </a:xfrm>
        </p:grpSpPr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78" name="Group 20"/>
          <p:cNvGrpSpPr>
            <a:grpSpLocks/>
          </p:cNvGrpSpPr>
          <p:nvPr/>
        </p:nvGrpSpPr>
        <p:grpSpPr bwMode="auto">
          <a:xfrm rot="5400000">
            <a:off x="2813050" y="3127803"/>
            <a:ext cx="723900" cy="228600"/>
            <a:chOff x="2565400" y="4241800"/>
            <a:chExt cx="901700" cy="317500"/>
          </a:xfrm>
        </p:grpSpPr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286000" y="1023745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4133850" y="1905110"/>
            <a:ext cx="469900" cy="707886"/>
            <a:chOff x="1143000" y="2057401"/>
            <a:chExt cx="469900" cy="707886"/>
          </a:xfrm>
        </p:grpSpPr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84" name="Group 20"/>
          <p:cNvGrpSpPr>
            <a:grpSpLocks/>
          </p:cNvGrpSpPr>
          <p:nvPr/>
        </p:nvGrpSpPr>
        <p:grpSpPr bwMode="auto">
          <a:xfrm rot="10800000">
            <a:off x="2143266" y="797353"/>
            <a:ext cx="723900" cy="228600"/>
            <a:chOff x="2565400" y="4241800"/>
            <a:chExt cx="901700" cy="317500"/>
          </a:xfrm>
        </p:grpSpPr>
        <p:sp>
          <p:nvSpPr>
            <p:cNvPr id="8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5" name="Group 20"/>
          <p:cNvGrpSpPr>
            <a:grpSpLocks/>
          </p:cNvGrpSpPr>
          <p:nvPr/>
        </p:nvGrpSpPr>
        <p:grpSpPr bwMode="auto">
          <a:xfrm rot="10800000">
            <a:off x="3399326" y="788209"/>
            <a:ext cx="723900" cy="228600"/>
            <a:chOff x="2565400" y="4241800"/>
            <a:chExt cx="901700" cy="317500"/>
          </a:xfrm>
        </p:grpSpPr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4108" y="2200187"/>
                <a:ext cx="1321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08" y="2200187"/>
                <a:ext cx="13217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778000" y="2348065"/>
            <a:ext cx="76200" cy="91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145816" y="2345391"/>
            <a:ext cx="76200" cy="91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68800" y="3007153"/>
            <a:ext cx="0" cy="596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1547" y="3051543"/>
                <a:ext cx="4044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547" y="3051543"/>
                <a:ext cx="40440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20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7393" y="3633969"/>
            <a:ext cx="5710745" cy="2400300"/>
            <a:chOff x="-1583245" y="4445000"/>
            <a:chExt cx="5710745" cy="2400300"/>
          </a:xfrm>
        </p:grpSpPr>
        <p:sp>
          <p:nvSpPr>
            <p:cNvPr id="3" name="Rectangle 2"/>
            <p:cNvSpPr/>
            <p:nvPr/>
          </p:nvSpPr>
          <p:spPr bwMode="auto">
            <a:xfrm>
              <a:off x="711200" y="4991100"/>
              <a:ext cx="3416300" cy="8509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11200" y="5854700"/>
              <a:ext cx="1727200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000" y="4762500"/>
              <a:ext cx="534121" cy="457200"/>
              <a:chOff x="1104900" y="1155700"/>
              <a:chExt cx="534121" cy="457200"/>
            </a:xfrm>
          </p:grpSpPr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7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+ </a:t>
                </a:r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10800000">
              <a:off x="2927350" y="4857750"/>
              <a:ext cx="723900" cy="2286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10800000">
              <a:off x="3105150" y="5721350"/>
              <a:ext cx="723900" cy="228600"/>
              <a:chOff x="2565400" y="4241800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10800000">
              <a:off x="1149350" y="5708650"/>
              <a:ext cx="723900" cy="228600"/>
              <a:chOff x="2565400" y="4241800"/>
              <a:chExt cx="901700" cy="317500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 rot="5400000">
              <a:off x="2076450" y="6254750"/>
              <a:ext cx="723900" cy="228600"/>
              <a:chOff x="2565400" y="4241800"/>
              <a:chExt cx="901700" cy="317500"/>
            </a:xfrm>
          </p:grpSpPr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40100" y="44450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8100" y="5880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2700" y="6210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3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1200" y="5905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5600" y="45847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24V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222500" y="62611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90700" y="6223000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583245" y="5162610"/>
              <a:ext cx="1972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Practice 19:  Find 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300" y="176972"/>
            <a:ext cx="6529877" cy="2654300"/>
            <a:chOff x="-1954322" y="800100"/>
            <a:chExt cx="6529877" cy="2654300"/>
          </a:xfrm>
        </p:grpSpPr>
        <p:cxnSp>
          <p:nvCxnSpPr>
            <p:cNvPr id="29" name="Straight Connector 28"/>
            <p:cNvCxnSpPr>
              <a:endCxn id="31" idx="2"/>
            </p:cNvCxnSpPr>
            <p:nvPr/>
          </p:nvCxnSpPr>
          <p:spPr bwMode="auto">
            <a:xfrm>
              <a:off x="2184400" y="2209800"/>
              <a:ext cx="6350" cy="1244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508000" y="2197100"/>
              <a:ext cx="337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482600" y="1308100"/>
              <a:ext cx="3416300" cy="21463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 rot="10800000">
              <a:off x="1720850" y="1174750"/>
              <a:ext cx="723900" cy="228600"/>
              <a:chOff x="2565400" y="4241800"/>
              <a:chExt cx="901700" cy="317500"/>
            </a:xfrm>
          </p:grpSpPr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 rot="10800000">
              <a:off x="2863850" y="2063750"/>
              <a:ext cx="723900" cy="228600"/>
              <a:chOff x="2565400" y="4241800"/>
              <a:chExt cx="901700" cy="317500"/>
            </a:xfrm>
          </p:grpSpPr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 rot="10800000">
              <a:off x="781050" y="2076450"/>
              <a:ext cx="723900" cy="228600"/>
              <a:chOff x="2565400" y="4241800"/>
              <a:chExt cx="901700" cy="317500"/>
            </a:xfrm>
          </p:grpSpPr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 rot="5400000">
              <a:off x="1822450" y="2762250"/>
              <a:ext cx="723900" cy="228600"/>
              <a:chOff x="2565400" y="4241800"/>
              <a:chExt cx="901700" cy="317500"/>
            </a:xfrm>
          </p:grpSpPr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032000" y="8001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6000" y="2273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24100" y="26416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3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22600" y="22225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1549400" y="2209800"/>
              <a:ext cx="4064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63700" y="1739900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954322" y="1309013"/>
              <a:ext cx="1972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Practice 18:  Find i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 rot="16200000">
              <a:off x="3670300" y="2667000"/>
              <a:ext cx="469900" cy="444500"/>
              <a:chOff x="2133600" y="1143000"/>
              <a:chExt cx="469900" cy="444500"/>
            </a:xfrm>
          </p:grpSpPr>
          <p:sp>
            <p:nvSpPr>
              <p:cNvPr id="45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6" name="Straight Arrow Connector 13"/>
              <p:cNvCxnSpPr>
                <a:cxnSpLocks noChangeShapeType="1"/>
                <a:stCxn id="45" idx="2"/>
                <a:endCxn id="45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44" name="TextBox 43"/>
            <p:cNvSpPr txBox="1"/>
            <p:nvPr/>
          </p:nvSpPr>
          <p:spPr>
            <a:xfrm>
              <a:off x="4076700" y="28321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3A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610899" y="26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R7</a:t>
            </a:r>
          </a:p>
        </p:txBody>
      </p:sp>
    </p:spTree>
    <p:extLst>
      <p:ext uri="{BB962C8B-B14F-4D97-AF65-F5344CB8AC3E}">
        <p14:creationId xmlns:p14="http://schemas.microsoft.com/office/powerpoint/2010/main" val="24855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8312" y="407504"/>
            <a:ext cx="4525995" cy="2266950"/>
            <a:chOff x="406400" y="723900"/>
            <a:chExt cx="4525995" cy="2266950"/>
          </a:xfrm>
        </p:grpSpPr>
        <p:sp>
          <p:nvSpPr>
            <p:cNvPr id="3" name="TextBox 2"/>
            <p:cNvSpPr txBox="1"/>
            <p:nvPr/>
          </p:nvSpPr>
          <p:spPr>
            <a:xfrm>
              <a:off x="431800" y="723900"/>
              <a:ext cx="3627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Practice 20:  Find R for the circuit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635000" y="1689100"/>
              <a:ext cx="3416300" cy="1193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 rot="10800000">
              <a:off x="2851150" y="1555750"/>
              <a:ext cx="723900" cy="2286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10800000">
              <a:off x="1238250" y="1555750"/>
              <a:ext cx="723900" cy="228600"/>
              <a:chOff x="2565400" y="4241800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21000" y="11938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6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300" y="11938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R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0900" y="21971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20V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6400" y="1930401"/>
              <a:ext cx="469900" cy="707886"/>
              <a:chOff x="1143000" y="2057401"/>
              <a:chExt cx="469900" cy="707886"/>
            </a:xfrm>
          </p:grpSpPr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3835400" y="1905001"/>
              <a:ext cx="469900" cy="707886"/>
              <a:chOff x="1143000" y="2057401"/>
              <a:chExt cx="469900" cy="707886"/>
            </a:xfrm>
          </p:grpSpPr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305300" y="20320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30V</a:t>
              </a:r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1079500" y="1829195"/>
            <a:ext cx="1092200" cy="304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9" name="Equation" r:id="rId3" imgW="583920" imgH="177480" progId="Equation.DSMT4">
                    <p:embed/>
                  </p:oleObj>
                </mc:Choice>
                <mc:Fallback>
                  <p:oleObj name="Equation" r:id="rId3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0" y="1829195"/>
                          <a:ext cx="1092200" cy="304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20"/>
            <p:cNvGrpSpPr>
              <a:grpSpLocks/>
            </p:cNvGrpSpPr>
            <p:nvPr/>
          </p:nvGrpSpPr>
          <p:grpSpPr bwMode="auto">
            <a:xfrm rot="10800000">
              <a:off x="1962150" y="2762250"/>
              <a:ext cx="723900" cy="228600"/>
              <a:chOff x="2565400" y="4241800"/>
              <a:chExt cx="901700" cy="317500"/>
            </a:xfrm>
          </p:grpSpPr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4600" y="24892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9763" y="3309972"/>
            <a:ext cx="4575731" cy="2222500"/>
            <a:chOff x="444500" y="3302000"/>
            <a:chExt cx="4575731" cy="22225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87400" y="4330700"/>
              <a:ext cx="3416300" cy="1193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 rot="10800000">
              <a:off x="3003550" y="4197350"/>
              <a:ext cx="723900" cy="228600"/>
              <a:chOff x="2565400" y="4241800"/>
              <a:chExt cx="901700" cy="317500"/>
            </a:xfrm>
          </p:grpSpPr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29" name="Group 20"/>
            <p:cNvGrpSpPr>
              <a:grpSpLocks/>
            </p:cNvGrpSpPr>
            <p:nvPr/>
          </p:nvGrpSpPr>
          <p:grpSpPr bwMode="auto">
            <a:xfrm rot="10800000">
              <a:off x="1390650" y="4197350"/>
              <a:ext cx="723900" cy="228600"/>
              <a:chOff x="2565400" y="4241800"/>
              <a:chExt cx="901700" cy="317500"/>
            </a:xfrm>
          </p:grpSpPr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73400" y="38354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6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03300" y="4838700"/>
                  <a:ext cx="4484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00" y="4838700"/>
                  <a:ext cx="4484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558800" y="4572001"/>
              <a:ext cx="469900" cy="707886"/>
              <a:chOff x="1143000" y="2057401"/>
              <a:chExt cx="469900" cy="707886"/>
            </a:xfrm>
          </p:grpSpPr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19200" y="2057401"/>
                <a:ext cx="317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 rot="16036352">
              <a:off x="4668949" y="4337160"/>
              <a:ext cx="492252" cy="2103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49400" y="43688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>
                  <a:sym typeface="Symbol"/>
                </a:rPr>
                <a:t>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500" y="3302000"/>
              <a:ext cx="363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Practice 21: Find V</a:t>
              </a:r>
              <a:r>
                <a:rPr lang="en-US" sz="2000" baseline="-25000" dirty="0"/>
                <a:t>s</a:t>
              </a:r>
              <a:r>
                <a:rPr lang="en-US" sz="2000" dirty="0"/>
                <a:t> for the circuit</a:t>
              </a: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 rot="5400000">
              <a:off x="3829050" y="4794250"/>
              <a:ext cx="723900" cy="228600"/>
              <a:chOff x="2565400" y="4241800"/>
              <a:chExt cx="901700" cy="317500"/>
            </a:xfrm>
          </p:grpSpPr>
          <p:sp>
            <p:nvSpPr>
              <p:cNvPr id="4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37" name="Straight Connector 36"/>
            <p:cNvCxnSpPr>
              <a:stCxn id="27" idx="0"/>
              <a:endCxn id="27" idx="2"/>
            </p:cNvCxnSpPr>
            <p:nvPr/>
          </p:nvCxnSpPr>
          <p:spPr bwMode="auto">
            <a:xfrm>
              <a:off x="2495550" y="4330700"/>
              <a:ext cx="0" cy="1193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 rot="5400000">
              <a:off x="2127250" y="4806950"/>
              <a:ext cx="723900" cy="228600"/>
              <a:chOff x="2565400" y="4241800"/>
              <a:chExt cx="901700" cy="31750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552700" y="4775200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10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92600" y="481330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ym typeface="Symbol"/>
                </a:rPr>
                <a:t>9</a:t>
              </a:r>
              <a:endParaRPr lang="en-US" sz="2000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3657600" y="433070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3594100" y="3860800"/>
              <a:ext cx="8835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dirty="0"/>
                <a:t>I</a:t>
              </a:r>
              <a:r>
                <a:rPr lang="en-US" sz="2000" baseline="-25000" dirty="0"/>
                <a:t>1</a:t>
              </a:r>
              <a:r>
                <a:rPr lang="en-US" sz="2000" dirty="0"/>
                <a:t>=2A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38601" y="256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671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3712" y="407504"/>
                <a:ext cx="3930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Practice 22:  </a:t>
                </a:r>
                <a:r>
                  <a:rPr lang="en-US" sz="2000" dirty="0"/>
                  <a:t>Find R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is 10A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" y="407504"/>
                <a:ext cx="393075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50" t="-7692" r="-46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925272" y="1403410"/>
            <a:ext cx="3416300" cy="1193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 rot="10800000">
            <a:off x="3141422" y="1270060"/>
            <a:ext cx="723900" cy="228600"/>
            <a:chOff x="2565400" y="4241800"/>
            <a:chExt cx="901700" cy="317500"/>
          </a:xfrm>
        </p:grpSpPr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rot="10800000">
            <a:off x="1528522" y="1270060"/>
            <a:ext cx="723900" cy="228600"/>
            <a:chOff x="2565400" y="4241800"/>
            <a:chExt cx="901700" cy="317500"/>
          </a:xfrm>
        </p:grpSpPr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11272" y="90811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/>
              </a:rPr>
              <a:t>10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6999" y="1943100"/>
                <a:ext cx="696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64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99" y="1943100"/>
                <a:ext cx="69615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96672" y="1644711"/>
            <a:ext cx="469900" cy="707886"/>
            <a:chOff x="1143000" y="2057401"/>
            <a:chExt cx="469900" cy="707886"/>
          </a:xfrm>
        </p:grpSpPr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2057401"/>
              <a:ext cx="317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</a:p>
            <a:p>
              <a:r>
                <a:rPr lang="en-US" sz="20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3" name="Rectangle 19"/>
          <p:cNvSpPr>
            <a:spLocks noChangeArrowheads="1"/>
          </p:cNvSpPr>
          <p:nvPr/>
        </p:nvSpPr>
        <p:spPr bwMode="auto">
          <a:xfrm rot="16036352">
            <a:off x="4806821" y="1409870"/>
            <a:ext cx="492252" cy="210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87272" y="144151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>
                <a:sym typeface="Symbol"/>
              </a:rPr>
              <a:t></a:t>
            </a:r>
            <a:endParaRPr lang="en-US" sz="2000" dirty="0"/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 rot="5400000">
            <a:off x="3966922" y="1866960"/>
            <a:ext cx="723900" cy="228600"/>
            <a:chOff x="2565400" y="4241800"/>
            <a:chExt cx="901700" cy="317500"/>
          </a:xfrm>
        </p:grpSpPr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37" name="Straight Connector 36"/>
          <p:cNvCxnSpPr>
            <a:stCxn id="27" idx="0"/>
            <a:endCxn id="27" idx="2"/>
          </p:cNvCxnSpPr>
          <p:nvPr/>
        </p:nvCxnSpPr>
        <p:spPr bwMode="auto">
          <a:xfrm>
            <a:off x="2633422" y="1403410"/>
            <a:ext cx="0" cy="119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20"/>
          <p:cNvGrpSpPr>
            <a:grpSpLocks/>
          </p:cNvGrpSpPr>
          <p:nvPr/>
        </p:nvGrpSpPr>
        <p:grpSpPr bwMode="auto">
          <a:xfrm rot="5400000">
            <a:off x="2265122" y="1879660"/>
            <a:ext cx="723900" cy="228600"/>
            <a:chOff x="2565400" y="4241800"/>
            <a:chExt cx="901700" cy="317500"/>
          </a:xfrm>
        </p:grpSpPr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90572" y="184791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/>
              </a:rPr>
              <a:t>8/3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430472" y="188601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/>
              </a:rPr>
              <a:t>R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931622" y="1416431"/>
            <a:ext cx="520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75077" y="972523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I</a:t>
            </a:r>
            <a:r>
              <a:rPr lang="en-US" sz="2000" baseline="-25000" dirty="0"/>
              <a:t>s</a:t>
            </a:r>
            <a:r>
              <a:rPr lang="en-US" sz="2000" dirty="0"/>
              <a:t>=10A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638601" y="256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131258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06" y="206895"/>
            <a:ext cx="486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/>
                <a:cs typeface="Segoe UI"/>
              </a:rPr>
              <a:t>§ 2.5  Series resistors and voltage division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9506" y="740295"/>
            <a:ext cx="3603694" cy="2603500"/>
            <a:chOff x="190500" y="1143000"/>
            <a:chExt cx="3603694" cy="2603500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469900" y="1714500"/>
              <a:ext cx="2743200" cy="2032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479550" y="1568450"/>
              <a:ext cx="901700" cy="345555"/>
              <a:chOff x="2559050" y="4235450"/>
              <a:chExt cx="901700" cy="345555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31813" y="4288905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59050" y="423545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190500" y="25146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409575" y="2527300"/>
            <a:ext cx="238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3" name="Equation" r:id="rId3" imgW="139680" imgH="330120" progId="Equation.DSMT4">
                    <p:embed/>
                  </p:oleObj>
                </mc:Choice>
                <mc:Fallback>
                  <p:oleObj name="Equation" r:id="rId3" imgW="1396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75" y="2527300"/>
                          <a:ext cx="238125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-5400000">
              <a:off x="2770188" y="2728913"/>
              <a:ext cx="901700" cy="320675"/>
              <a:chOff x="2565400" y="4254500"/>
              <a:chExt cx="901700" cy="320675"/>
            </a:xfrm>
          </p:grpSpPr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65400" y="425767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461939"/>
                </p:ext>
              </p:extLst>
            </p:nvPr>
          </p:nvGraphicFramePr>
          <p:xfrm>
            <a:off x="781050" y="2705100"/>
            <a:ext cx="2933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4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50" y="2705100"/>
                          <a:ext cx="293338" cy="292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41"/>
            <p:cNvCxnSpPr>
              <a:cxnSpLocks noChangeShapeType="1"/>
            </p:cNvCxnSpPr>
            <p:nvPr/>
          </p:nvCxnSpPr>
          <p:spPr bwMode="auto">
            <a:xfrm>
              <a:off x="558800" y="17399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755650" y="17399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5" name="Equation" r:id="rId7" imgW="126720" imgH="215640" progId="Equation.DSMT4">
                    <p:embed/>
                  </p:oleObj>
                </mc:Choice>
                <mc:Fallback>
                  <p:oleObj name="Equation" r:id="rId7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0" y="17399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3223144" y="1866900"/>
              <a:ext cx="2656" cy="41540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3" name="Object 15"/>
            <p:cNvGraphicFramePr>
              <a:graphicFrameLocks noChangeAspect="1"/>
            </p:cNvGraphicFramePr>
            <p:nvPr/>
          </p:nvGraphicFramePr>
          <p:xfrm>
            <a:off x="1335088" y="1143000"/>
            <a:ext cx="1446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6" name="Equation" r:id="rId9" imgW="634680" imgH="215640" progId="Equation.DSMT4">
                    <p:embed/>
                  </p:oleObj>
                </mc:Choice>
                <mc:Fallback>
                  <p:oleObj name="Equation" r:id="rId9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088" y="1143000"/>
                          <a:ext cx="144621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2601913" y="2260600"/>
            <a:ext cx="4318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7" name="Equation" r:id="rId11" imgW="190440" imgH="571320" progId="Equation.DSMT4">
                    <p:embed/>
                  </p:oleObj>
                </mc:Choice>
                <mc:Fallback>
                  <p:oleObj name="Equation" r:id="rId11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913" y="2260600"/>
                          <a:ext cx="4318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701800" y="18669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7400" y="2705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2914650" y="17780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28" name="Equation" r:id="rId13" imgW="126720" imgH="215640" progId="Equation.DSMT4">
                    <p:embed/>
                  </p:oleObj>
                </mc:Choice>
                <mc:Fallback>
                  <p:oleObj name="Equation" r:id="rId13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650" y="17780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1277" y="803795"/>
                <a:ext cx="16839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Given 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What is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 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77" y="803795"/>
                <a:ext cx="1683923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3623" t="-4310" r="-326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3368" y="1603173"/>
                <a:ext cx="435074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KCL, same current in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,R</a:t>
                </a:r>
                <a:r>
                  <a:rPr lang="en-US" sz="2000" baseline="-25000" dirty="0"/>
                  <a:t>2</a:t>
                </a:r>
                <a:endParaRPr lang="en-US" sz="2000" dirty="0"/>
              </a:p>
              <a:p>
                <a:r>
                  <a:rPr lang="en-US" sz="2000" dirty="0"/>
                  <a:t>By Ohm’s law,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By KVL,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baseline="-25000" dirty="0"/>
                  <a:t>. </a:t>
                </a:r>
              </a:p>
              <a:p>
                <a:r>
                  <a:rPr lang="en-US" sz="2000" dirty="0"/>
                  <a:t>Putting together: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 =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=(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ym typeface="Symbol"/>
                  </a:rPr>
                  <a:t>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 = (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  <a:sym typeface="Symbol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sz="2000" i="1" dirty="0" err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  <a:sym typeface="Symbol"/>
                      </a:rPr>
                      <m:t>          </m:t>
                    </m:r>
                  </m:oMath>
                </a14:m>
                <a:r>
                  <a:rPr lang="en-US" sz="2000" dirty="0">
                    <a:sym typeface="Symbol"/>
                  </a:rPr>
                  <a:t>(1)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68" y="1603173"/>
                <a:ext cx="4350743" cy="1938992"/>
              </a:xfrm>
              <a:prstGeom prst="rect">
                <a:avLst/>
              </a:prstGeom>
              <a:blipFill rotWithShape="1">
                <a:blip r:embed="rId16"/>
                <a:stretch>
                  <a:fillRect l="-1541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86081" y="3800764"/>
            <a:ext cx="2825631" cy="1600200"/>
            <a:chOff x="406400" y="4368800"/>
            <a:chExt cx="2825631" cy="1600200"/>
          </a:xfrm>
        </p:grpSpPr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98500" y="4432300"/>
              <a:ext cx="1790700" cy="1536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06400" y="4991100"/>
              <a:ext cx="558800" cy="571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7" name="Object 5"/>
                <p:cNvGraphicFramePr>
                  <a:graphicFrameLocks noChangeAspect="1"/>
                </p:cNvGraphicFramePr>
                <p:nvPr/>
              </p:nvGraphicFramePr>
              <p:xfrm>
                <a:off x="625475" y="5003800"/>
                <a:ext cx="238125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329" name="Equation" r:id="rId17" imgW="139680" imgH="330120" progId="Equation.DSMT4">
                        <p:embed/>
                      </p:oleObj>
                    </mc:Choice>
                    <mc:Fallback>
                      <p:oleObj name="Equation" r:id="rId17" imgW="139680" imgH="3301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5475" y="5003800"/>
                              <a:ext cx="238125" cy="508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7" name="Object 5"/>
                <p:cNvGraphicFramePr>
                  <a:graphicFrameLocks noChangeAspect="1"/>
                </p:cNvGraphicFramePr>
                <p:nvPr/>
              </p:nvGraphicFramePr>
              <p:xfrm>
                <a:off x="625475" y="5003800"/>
                <a:ext cx="238125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650" name="Equation" r:id="rId18" imgW="139680" imgH="330120" progId="Equation.DSMT4">
                        <p:embed/>
                      </p:oleObj>
                    </mc:Choice>
                    <mc:Fallback>
                      <p:oleObj name="Equation" r:id="rId18" imgW="139680" imgH="3301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5475" y="5003800"/>
                              <a:ext cx="238125" cy="508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8" name="Group 32"/>
            <p:cNvGrpSpPr>
              <a:grpSpLocks/>
            </p:cNvGrpSpPr>
            <p:nvPr/>
          </p:nvGrpSpPr>
          <p:grpSpPr bwMode="auto">
            <a:xfrm rot="-5400000">
              <a:off x="2041525" y="4981575"/>
              <a:ext cx="901700" cy="323850"/>
              <a:chOff x="2559050" y="4222750"/>
              <a:chExt cx="901700" cy="323850"/>
            </a:xfrm>
          </p:grpSpPr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2559050" y="422275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30" name="Straight Arrow Connector 41"/>
            <p:cNvCxnSpPr>
              <a:cxnSpLocks noChangeShapeType="1"/>
            </p:cNvCxnSpPr>
            <p:nvPr/>
          </p:nvCxnSpPr>
          <p:spPr bwMode="auto">
            <a:xfrm>
              <a:off x="914400" y="44450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12"/>
                <p:cNvGraphicFramePr>
                  <a:graphicFrameLocks noChangeAspect="1"/>
                </p:cNvGraphicFramePr>
                <p:nvPr/>
              </p:nvGraphicFramePr>
              <p:xfrm>
                <a:off x="946150" y="4368800"/>
                <a:ext cx="288925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330" name="Equation" r:id="rId20" imgW="126720" imgH="215640" progId="Equation.DSMT4">
                        <p:embed/>
                      </p:oleObj>
                    </mc:Choice>
                    <mc:Fallback>
                      <p:oleObj name="Equation" r:id="rId20" imgW="1267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46150" y="4368800"/>
                              <a:ext cx="288925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12"/>
                <p:cNvGraphicFramePr>
                  <a:graphicFrameLocks noChangeAspect="1"/>
                </p:cNvGraphicFramePr>
                <p:nvPr/>
              </p:nvGraphicFramePr>
              <p:xfrm>
                <a:off x="946150" y="4368800"/>
                <a:ext cx="288925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652" name="Equation" r:id="rId24" imgW="126720" imgH="215640" progId="Equation.DSMT4">
                        <p:embed/>
                      </p:oleObj>
                    </mc:Choice>
                    <mc:Fallback>
                      <p:oleObj name="Equation" r:id="rId24" imgW="1267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46150" y="4368800"/>
                              <a:ext cx="288925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679700" y="4953000"/>
                  <a:ext cx="552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  <m:r>
                          <a:rPr lang="en-US" i="1" baseline="-25000" dirty="0" err="1" smtClean="0">
                            <a:latin typeface="Cambria Math"/>
                          </a:rPr>
                          <m:t>𝑒𝑞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700" y="4953000"/>
                  <a:ext cx="552331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Down Arrow 34"/>
          <p:cNvSpPr/>
          <p:nvPr/>
        </p:nvSpPr>
        <p:spPr bwMode="auto">
          <a:xfrm>
            <a:off x="1397232" y="3417917"/>
            <a:ext cx="393700" cy="330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3772564"/>
                <a:ext cx="297812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 = </m:t>
                    </m:r>
                    <m:r>
                      <a:rPr lang="en-US" sz="2000" i="1" dirty="0" err="1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𝑒𝑞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                      </m:t>
                    </m:r>
                    <m:r>
                      <a:rPr lang="en-US" sz="2000" b="0" i="1" dirty="0" smtClean="0">
                        <a:latin typeface="Cambria Math"/>
                      </a:rPr>
                      <m:t>   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(2)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72564"/>
                <a:ext cx="2978123" cy="392993"/>
              </a:xfrm>
              <a:prstGeom prst="rect">
                <a:avLst/>
              </a:prstGeom>
              <a:blipFill rotWithShape="1">
                <a:blip r:embed="rId27"/>
                <a:stretch>
                  <a:fillRect t="-1563" r="-10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6981" y="4372264"/>
            <a:ext cx="234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Compare (1) and (2):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800" y="4880264"/>
                <a:ext cx="1747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𝑒𝑞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sz="2000" i="1" dirty="0" smtClean="0">
                          <a:latin typeface="Cambria Math"/>
                        </a:rPr>
                        <m:t>+</m:t>
                      </m:r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80264"/>
                <a:ext cx="174733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84173" y="3741747"/>
                <a:ext cx="97436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=?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73" y="3741747"/>
                <a:ext cx="974369" cy="390748"/>
              </a:xfrm>
              <a:prstGeom prst="rect">
                <a:avLst/>
              </a:prstGeom>
              <a:blipFill rotWithShape="1">
                <a:blip r:embed="rId2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3187" y="4508759"/>
                <a:ext cx="389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87" y="4508759"/>
                <a:ext cx="389337" cy="40011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  <p:bldP spid="23" grpId="0" build="p" bldLvl="2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6732" y="609600"/>
            <a:ext cx="45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232" y="457200"/>
            <a:ext cx="134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general: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6845" y="774700"/>
            <a:ext cx="2833687" cy="1498600"/>
            <a:chOff x="354013" y="6350000"/>
            <a:chExt cx="2833687" cy="1498600"/>
          </a:xfrm>
        </p:grpSpPr>
        <p:sp>
          <p:nvSpPr>
            <p:cNvPr id="6" name="Freeform 5"/>
            <p:cNvSpPr/>
            <p:nvPr/>
          </p:nvSpPr>
          <p:spPr bwMode="auto">
            <a:xfrm>
              <a:off x="393700" y="6718300"/>
              <a:ext cx="2654300" cy="1016000"/>
            </a:xfrm>
            <a:custGeom>
              <a:avLst/>
              <a:gdLst>
                <a:gd name="connsiteX0" fmla="*/ 0 w 2654300"/>
                <a:gd name="connsiteY0" fmla="*/ 12700 h 1016000"/>
                <a:gd name="connsiteX1" fmla="*/ 2654300 w 2654300"/>
                <a:gd name="connsiteY1" fmla="*/ 0 h 1016000"/>
                <a:gd name="connsiteX2" fmla="*/ 2654300 w 2654300"/>
                <a:gd name="connsiteY2" fmla="*/ 1003300 h 1016000"/>
                <a:gd name="connsiteX3" fmla="*/ 76200 w 2654300"/>
                <a:gd name="connsiteY3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300" h="1016000">
                  <a:moveTo>
                    <a:pt x="0" y="12700"/>
                  </a:moveTo>
                  <a:lnTo>
                    <a:pt x="2654300" y="0"/>
                  </a:lnTo>
                  <a:lnTo>
                    <a:pt x="2654300" y="1003300"/>
                  </a:lnTo>
                  <a:lnTo>
                    <a:pt x="76200" y="10160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87400" y="6616700"/>
              <a:ext cx="635000" cy="21590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676400" y="6616700"/>
              <a:ext cx="635000" cy="215900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49300" y="7632700"/>
              <a:ext cx="635000" cy="215900"/>
              <a:chOff x="2565400" y="4241800"/>
              <a:chExt cx="901700" cy="31750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778000" y="7620000"/>
              <a:ext cx="635000" cy="215900"/>
              <a:chOff x="2565400" y="4241800"/>
              <a:chExt cx="901700" cy="317500"/>
            </a:xfrm>
          </p:grpSpPr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 rot="-5400000">
              <a:off x="2749550" y="7131050"/>
              <a:ext cx="622300" cy="254000"/>
              <a:chOff x="2565400" y="4241800"/>
              <a:chExt cx="901700" cy="317500"/>
            </a:xfrm>
          </p:grpSpPr>
          <p:sp>
            <p:nvSpPr>
              <p:cNvPr id="19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3600" y="68199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78000" y="68072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9800" y="7251700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N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2700" y="70739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k</a:t>
              </a:r>
              <a:endParaRPr lang="en-US" sz="2000" dirty="0"/>
            </a:p>
          </p:txBody>
        </p:sp>
        <p:graphicFrame>
          <p:nvGraphicFramePr>
            <p:cNvPr id="16" name="Object 17"/>
            <p:cNvGraphicFramePr>
              <a:graphicFrameLocks noChangeAspect="1"/>
            </p:cNvGraphicFramePr>
            <p:nvPr/>
          </p:nvGraphicFramePr>
          <p:xfrm>
            <a:off x="354013" y="6756400"/>
            <a:ext cx="357711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42" name="Equation" r:id="rId3" imgW="190440" imgH="571320" progId="Equation.DSMT4">
                    <p:embed/>
                  </p:oleObj>
                </mc:Choice>
                <mc:Fallback>
                  <p:oleObj name="Equation" r:id="rId3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" y="6756400"/>
                          <a:ext cx="357711" cy="981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444500" y="6718300"/>
              <a:ext cx="381000" cy="127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476250" y="63500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43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50" y="63500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ight Arrow 28"/>
          <p:cNvSpPr/>
          <p:nvPr/>
        </p:nvSpPr>
        <p:spPr bwMode="auto">
          <a:xfrm>
            <a:off x="3676932" y="1485900"/>
            <a:ext cx="520700" cy="393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361145" y="762000"/>
            <a:ext cx="1385887" cy="1450975"/>
            <a:chOff x="4278313" y="6337300"/>
            <a:chExt cx="1385887" cy="1450975"/>
          </a:xfrm>
        </p:grpSpPr>
        <p:sp>
          <p:nvSpPr>
            <p:cNvPr id="31" name="Freeform 30"/>
            <p:cNvSpPr/>
            <p:nvPr/>
          </p:nvSpPr>
          <p:spPr bwMode="auto">
            <a:xfrm>
              <a:off x="4419600" y="6756400"/>
              <a:ext cx="1117600" cy="977900"/>
            </a:xfrm>
            <a:custGeom>
              <a:avLst/>
              <a:gdLst>
                <a:gd name="connsiteX0" fmla="*/ 0 w 1117600"/>
                <a:gd name="connsiteY0" fmla="*/ 0 h 977900"/>
                <a:gd name="connsiteX1" fmla="*/ 1104900 w 1117600"/>
                <a:gd name="connsiteY1" fmla="*/ 0 h 977900"/>
                <a:gd name="connsiteX2" fmla="*/ 1117600 w 1117600"/>
                <a:gd name="connsiteY2" fmla="*/ 977900 h 977900"/>
                <a:gd name="connsiteX3" fmla="*/ 63500 w 1117600"/>
                <a:gd name="connsiteY3" fmla="*/ 9652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977900">
                  <a:moveTo>
                    <a:pt x="0" y="0"/>
                  </a:moveTo>
                  <a:lnTo>
                    <a:pt x="1104900" y="0"/>
                  </a:lnTo>
                  <a:lnTo>
                    <a:pt x="1117600" y="977900"/>
                  </a:lnTo>
                  <a:lnTo>
                    <a:pt x="63500" y="9652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 rot="-5400000">
              <a:off x="5226050" y="7131050"/>
              <a:ext cx="622300" cy="254000"/>
              <a:chOff x="2565400" y="4241800"/>
              <a:chExt cx="901700" cy="317500"/>
            </a:xfrm>
          </p:grpSpPr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953000" y="7099300"/>
              <a:ext cx="5501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eq</a:t>
              </a:r>
              <a:endParaRPr lang="en-US" dirty="0"/>
            </a:p>
          </p:txBody>
        </p:sp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4278313" y="6807200"/>
            <a:ext cx="357187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44" name="Equation" r:id="rId7" imgW="190440" imgH="571320" progId="Equation.DSMT4">
                    <p:embed/>
                  </p:oleObj>
                </mc:Choice>
                <mc:Fallback>
                  <p:oleObj name="Equation" r:id="rId7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8313" y="6807200"/>
                          <a:ext cx="357187" cy="981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6"/>
            <p:cNvGraphicFramePr>
              <a:graphicFrameLocks noChangeAspect="1"/>
            </p:cNvGraphicFramePr>
            <p:nvPr/>
          </p:nvGraphicFramePr>
          <p:xfrm>
            <a:off x="4603750" y="63373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45" name="Equation" r:id="rId9" imgW="126720" imgH="215640" progId="Equation.DSMT4">
                    <p:embed/>
                  </p:oleObj>
                </mc:Choice>
                <mc:Fallback>
                  <p:oleObj name="Equation" r:id="rId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0" y="63373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4533900" y="6769100"/>
              <a:ext cx="3937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1149632" y="2489200"/>
            <a:ext cx="4795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 </a:t>
            </a:r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=R</a:t>
            </a:r>
            <a:r>
              <a:rPr lang="en-US" sz="2000" baseline="-25000" dirty="0"/>
              <a:t>1</a:t>
            </a:r>
            <a:r>
              <a:rPr lang="en-US" sz="2000" dirty="0"/>
              <a:t>+R</a:t>
            </a:r>
            <a:r>
              <a:rPr lang="en-US" sz="2000" baseline="-25000" dirty="0"/>
              <a:t>2</a:t>
            </a:r>
            <a:r>
              <a:rPr lang="en-US" sz="2000" dirty="0"/>
              <a:t>+….+R</a:t>
            </a:r>
            <a:r>
              <a:rPr lang="en-US" sz="2000" baseline="-25000" dirty="0"/>
              <a:t>N</a:t>
            </a:r>
            <a:r>
              <a:rPr lang="en-US" sz="2000" dirty="0"/>
              <a:t>,  same v</a:t>
            </a:r>
            <a:r>
              <a:rPr lang="en-US" sz="2000" dirty="0">
                <a:sym typeface="Symbol"/>
              </a:rPr>
              <a:t> </a:t>
            </a:r>
            <a:r>
              <a:rPr lang="en-US" sz="2000" dirty="0" err="1">
                <a:sym typeface="Symbol"/>
              </a:rPr>
              <a:t>i</a:t>
            </a:r>
            <a:r>
              <a:rPr lang="en-US" sz="2000" dirty="0">
                <a:sym typeface="Symbol"/>
              </a:rPr>
              <a:t>  relationship.</a:t>
            </a:r>
          </a:p>
          <a:p>
            <a:r>
              <a:rPr lang="en-US" sz="2000" dirty="0" err="1">
                <a:sym typeface="Symbol"/>
              </a:rPr>
              <a:t>R</a:t>
            </a:r>
            <a:r>
              <a:rPr lang="en-US" sz="2000" baseline="-25000" dirty="0" err="1">
                <a:sym typeface="Symbol"/>
              </a:rPr>
              <a:t>eq</a:t>
            </a:r>
            <a:r>
              <a:rPr lang="en-US" sz="2000" dirty="0">
                <a:sym typeface="Symbol"/>
              </a:rPr>
              <a:t>  is called the equivalent resistance.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038632" y="3631743"/>
            <a:ext cx="2425664" cy="43088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=R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2</a:t>
            </a:r>
            <a:r>
              <a:rPr lang="en-US" dirty="0"/>
              <a:t>+….+R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42307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9" grpId="0" build="p" bldLvl="2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783" y="164037"/>
            <a:ext cx="214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Voltage division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287" y="740294"/>
            <a:ext cx="3394339" cy="1982788"/>
            <a:chOff x="442913" y="939800"/>
            <a:chExt cx="3394339" cy="1982788"/>
          </a:xfrm>
        </p:grpSpPr>
        <p:sp>
          <p:nvSpPr>
            <p:cNvPr id="4" name="Freeform 3"/>
            <p:cNvSpPr/>
            <p:nvPr/>
          </p:nvSpPr>
          <p:spPr bwMode="auto">
            <a:xfrm>
              <a:off x="609600" y="1422400"/>
              <a:ext cx="2654300" cy="1016000"/>
            </a:xfrm>
            <a:custGeom>
              <a:avLst/>
              <a:gdLst>
                <a:gd name="connsiteX0" fmla="*/ 0 w 2654300"/>
                <a:gd name="connsiteY0" fmla="*/ 12700 h 1016000"/>
                <a:gd name="connsiteX1" fmla="*/ 2654300 w 2654300"/>
                <a:gd name="connsiteY1" fmla="*/ 0 h 1016000"/>
                <a:gd name="connsiteX2" fmla="*/ 2654300 w 2654300"/>
                <a:gd name="connsiteY2" fmla="*/ 1003300 h 1016000"/>
                <a:gd name="connsiteX3" fmla="*/ 76200 w 2654300"/>
                <a:gd name="connsiteY3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300" h="1016000">
                  <a:moveTo>
                    <a:pt x="0" y="12700"/>
                  </a:moveTo>
                  <a:lnTo>
                    <a:pt x="2654300" y="0"/>
                  </a:lnTo>
                  <a:lnTo>
                    <a:pt x="2654300" y="1003300"/>
                  </a:lnTo>
                  <a:lnTo>
                    <a:pt x="76200" y="10160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03300" y="1320800"/>
              <a:ext cx="635000" cy="215900"/>
              <a:chOff x="2565400" y="4241800"/>
              <a:chExt cx="901700" cy="317500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892300" y="1320800"/>
              <a:ext cx="635000" cy="215900"/>
              <a:chOff x="2565400" y="4241800"/>
              <a:chExt cx="901700" cy="317500"/>
            </a:xfrm>
          </p:grpSpPr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965200" y="2336800"/>
              <a:ext cx="635000" cy="215900"/>
              <a:chOff x="2565400" y="4241800"/>
              <a:chExt cx="901700" cy="317500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993900" y="2324100"/>
              <a:ext cx="635000" cy="215900"/>
              <a:chOff x="2565400" y="4241800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 rot="-5400000">
              <a:off x="2965450" y="1835150"/>
              <a:ext cx="622300" cy="254000"/>
              <a:chOff x="2565400" y="4241800"/>
              <a:chExt cx="901700" cy="317500"/>
            </a:xfrm>
          </p:grpSpPr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79500" y="1524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3900" y="15113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5700" y="1955800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N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8600" y="1778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k</a:t>
              </a:r>
              <a:endParaRPr lang="en-US" sz="2000" dirty="0"/>
            </a:p>
          </p:txBody>
        </p:sp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42913" y="1460500"/>
            <a:ext cx="357711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0" name="Equation" r:id="rId3" imgW="190440" imgH="571320" progId="Equation.DSMT4">
                    <p:embed/>
                  </p:oleObj>
                </mc:Choice>
                <mc:Fallback>
                  <p:oleObj name="Equation" r:id="rId3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3" y="1460500"/>
                          <a:ext cx="357711" cy="981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58800" y="1422400"/>
              <a:ext cx="381000" cy="127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65150" y="10414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1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50" y="10414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827088" y="939800"/>
            <a:ext cx="10652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2" name="Equation" r:id="rId7" imgW="634680" imgH="215640" progId="Equation.DSMT4">
                    <p:embed/>
                  </p:oleObj>
                </mc:Choice>
                <mc:Fallback>
                  <p:oleObj name="Equation" r:id="rId7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088" y="939800"/>
                          <a:ext cx="1065212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414713" y="1358900"/>
            <a:ext cx="422539" cy="1158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3" name="Equation" r:id="rId9" imgW="190440" imgH="571320" progId="Equation.DSMT4">
                    <p:embed/>
                  </p:oleObj>
                </mc:Choice>
                <mc:Fallback>
                  <p:oleObj name="Equation" r:id="rId9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713" y="1358900"/>
                          <a:ext cx="422539" cy="1158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823913" y="2516188"/>
            <a:ext cx="9413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4" name="Equation" r:id="rId11" imgW="685800" imgH="228600" progId="Equation.DSMT4">
                    <p:embed/>
                  </p:oleObj>
                </mc:Choice>
                <mc:Fallback>
                  <p:oleObj name="Equation" r:id="rId11" imgW="685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913" y="2516188"/>
                          <a:ext cx="94138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69661"/>
              </p:ext>
            </p:extLst>
          </p:nvPr>
        </p:nvGraphicFramePr>
        <p:xfrm>
          <a:off x="3869574" y="1022198"/>
          <a:ext cx="3111500" cy="167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13" imgW="1815840" imgH="1066680" progId="Equation.DSMT4">
                  <p:embed/>
                </p:oleObj>
              </mc:Choice>
              <mc:Fallback>
                <p:oleObj name="Equation" r:id="rId13" imgW="181584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574" y="1022198"/>
                        <a:ext cx="3111500" cy="1672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4435" y="2743200"/>
            <a:ext cx="763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Voltage division:  Total voltage v is divided among the resistors in direct </a:t>
            </a:r>
            <a:br>
              <a:rPr lang="en-US" sz="2000" dirty="0"/>
            </a:br>
            <a:r>
              <a:rPr lang="en-US" sz="2000" dirty="0"/>
              <a:t> proportion to the resistances.  Larger resistance takes more voltage.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/>
        </p:nvGraphicFramePr>
        <p:xfrm>
          <a:off x="3939424" y="271982"/>
          <a:ext cx="21320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15" imgW="1244520" imgH="431640" progId="Equation.DSMT4">
                  <p:embed/>
                </p:oleObj>
              </mc:Choice>
              <mc:Fallback>
                <p:oleObj name="Equation" r:id="rId15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424" y="271982"/>
                        <a:ext cx="21320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00532" y="3558609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Special case with two resistors: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1194" y="4003109"/>
            <a:ext cx="3370332" cy="2247900"/>
            <a:chOff x="550862" y="4711700"/>
            <a:chExt cx="3370332" cy="2247900"/>
          </a:xfrm>
        </p:grpSpPr>
        <p:sp>
          <p:nvSpPr>
            <p:cNvPr id="35" name="Freeform 34"/>
            <p:cNvSpPr/>
            <p:nvPr/>
          </p:nvSpPr>
          <p:spPr bwMode="auto">
            <a:xfrm>
              <a:off x="673099" y="5295900"/>
              <a:ext cx="2664619" cy="1663700"/>
            </a:xfrm>
            <a:custGeom>
              <a:avLst/>
              <a:gdLst>
                <a:gd name="connsiteX0" fmla="*/ 0 w 2654300"/>
                <a:gd name="connsiteY0" fmla="*/ 12700 h 1765300"/>
                <a:gd name="connsiteX1" fmla="*/ 2654300 w 2654300"/>
                <a:gd name="connsiteY1" fmla="*/ 0 h 1765300"/>
                <a:gd name="connsiteX2" fmla="*/ 2641600 w 2654300"/>
                <a:gd name="connsiteY2" fmla="*/ 1765300 h 1765300"/>
                <a:gd name="connsiteX3" fmla="*/ 25400 w 2654300"/>
                <a:gd name="connsiteY3" fmla="*/ 176530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4300" h="1765300">
                  <a:moveTo>
                    <a:pt x="0" y="12700"/>
                  </a:moveTo>
                  <a:lnTo>
                    <a:pt x="2654300" y="0"/>
                  </a:lnTo>
                  <a:cubicBezTo>
                    <a:pt x="2650067" y="588433"/>
                    <a:pt x="2645833" y="1176867"/>
                    <a:pt x="2641600" y="1765300"/>
                  </a:cubicBezTo>
                  <a:lnTo>
                    <a:pt x="25400" y="17653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1587500" y="5143500"/>
              <a:ext cx="901700" cy="317500"/>
              <a:chOff x="2565400" y="4241800"/>
              <a:chExt cx="901700" cy="317500"/>
            </a:xfrm>
          </p:grpSpPr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 rot="-5400000">
              <a:off x="2893219" y="6007100"/>
              <a:ext cx="901700" cy="317500"/>
              <a:chOff x="2565400" y="4241800"/>
              <a:chExt cx="901700" cy="317500"/>
            </a:xfrm>
          </p:grpSpPr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cxnSp>
          <p:nvCxnSpPr>
            <p:cNvPr id="38" name="Straight Arrow Connector 41"/>
            <p:cNvCxnSpPr>
              <a:cxnSpLocks noChangeShapeType="1"/>
            </p:cNvCxnSpPr>
            <p:nvPr/>
          </p:nvCxnSpPr>
          <p:spPr bwMode="auto">
            <a:xfrm>
              <a:off x="660400" y="5308600"/>
              <a:ext cx="6477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39" name="Object 12"/>
            <p:cNvGraphicFramePr>
              <a:graphicFrameLocks noChangeAspect="1"/>
            </p:cNvGraphicFramePr>
            <p:nvPr/>
          </p:nvGraphicFramePr>
          <p:xfrm>
            <a:off x="857250" y="53086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7" name="Equation" r:id="rId17" imgW="126720" imgH="215640" progId="Equation.DSMT4">
                    <p:embed/>
                  </p:oleObj>
                </mc:Choice>
                <mc:Fallback>
                  <p:oleObj name="Equation" r:id="rId17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50" y="53086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5"/>
            <p:cNvGraphicFramePr>
              <a:graphicFrameLocks noChangeAspect="1"/>
            </p:cNvGraphicFramePr>
            <p:nvPr/>
          </p:nvGraphicFramePr>
          <p:xfrm>
            <a:off x="1436688" y="4711700"/>
            <a:ext cx="144621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8" name="Equation" r:id="rId19" imgW="634680" imgH="215640" progId="Equation.DSMT4">
                    <p:embed/>
                  </p:oleObj>
                </mc:Choice>
                <mc:Fallback>
                  <p:oleObj name="Equation" r:id="rId19" imgW="634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4711700"/>
                          <a:ext cx="144621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1803400" y="5435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54400" y="6007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graphicFrame>
          <p:nvGraphicFramePr>
            <p:cNvPr id="43" name="Object 17"/>
            <p:cNvGraphicFramePr>
              <a:graphicFrameLocks noChangeAspect="1"/>
            </p:cNvGraphicFramePr>
            <p:nvPr/>
          </p:nvGraphicFramePr>
          <p:xfrm>
            <a:off x="550862" y="5562600"/>
            <a:ext cx="363537" cy="1355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9" name="Equation" r:id="rId20" imgW="139680" imgH="571320" progId="Equation.DSMT4">
                    <p:embed/>
                  </p:oleObj>
                </mc:Choice>
                <mc:Fallback>
                  <p:oleObj name="Equation" r:id="rId20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" y="5562600"/>
                          <a:ext cx="363537" cy="13559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7"/>
            <p:cNvGraphicFramePr>
              <a:graphicFrameLocks noChangeAspect="1"/>
            </p:cNvGraphicFramePr>
            <p:nvPr/>
          </p:nvGraphicFramePr>
          <p:xfrm>
            <a:off x="2779713" y="5575300"/>
            <a:ext cx="4318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0" name="Equation" r:id="rId22" imgW="190440" imgH="571320" progId="Equation.DSMT4">
                    <p:embed/>
                  </p:oleObj>
                </mc:Choice>
                <mc:Fallback>
                  <p:oleObj name="Equation" r:id="rId22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9713" y="5575300"/>
                          <a:ext cx="4318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6334918" y="4317434"/>
            <a:ext cx="2243137" cy="1933575"/>
            <a:chOff x="677863" y="7581900"/>
            <a:chExt cx="2243137" cy="1933575"/>
          </a:xfrm>
        </p:grpSpPr>
        <p:graphicFrame>
          <p:nvGraphicFramePr>
            <p:cNvPr id="50" name="Object 17"/>
            <p:cNvGraphicFramePr>
              <a:graphicFrameLocks noChangeAspect="1"/>
            </p:cNvGraphicFramePr>
            <p:nvPr/>
          </p:nvGraphicFramePr>
          <p:xfrm>
            <a:off x="2589213" y="8605500"/>
            <a:ext cx="331787" cy="90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1" name="Equation" r:id="rId24" imgW="190440" imgH="571320" progId="Equation.DSMT4">
                    <p:embed/>
                  </p:oleObj>
                </mc:Choice>
                <mc:Fallback>
                  <p:oleObj name="Equation" r:id="rId24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213" y="8605500"/>
                          <a:ext cx="331787" cy="909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Freeform 50"/>
            <p:cNvSpPr/>
            <p:nvPr/>
          </p:nvSpPr>
          <p:spPr bwMode="auto">
            <a:xfrm>
              <a:off x="736600" y="7581900"/>
              <a:ext cx="1689100" cy="1816100"/>
            </a:xfrm>
            <a:custGeom>
              <a:avLst/>
              <a:gdLst>
                <a:gd name="connsiteX0" fmla="*/ 0 w 2641600"/>
                <a:gd name="connsiteY0" fmla="*/ 0 h 1816100"/>
                <a:gd name="connsiteX1" fmla="*/ 2628900 w 2641600"/>
                <a:gd name="connsiteY1" fmla="*/ 0 h 1816100"/>
                <a:gd name="connsiteX2" fmla="*/ 2641600 w 2641600"/>
                <a:gd name="connsiteY2" fmla="*/ 1816100 h 1816100"/>
                <a:gd name="connsiteX3" fmla="*/ 25400 w 2641600"/>
                <a:gd name="connsiteY3" fmla="*/ 179070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600" h="1816100">
                  <a:moveTo>
                    <a:pt x="0" y="0"/>
                  </a:moveTo>
                  <a:lnTo>
                    <a:pt x="2628900" y="0"/>
                  </a:lnTo>
                  <a:cubicBezTo>
                    <a:pt x="2633133" y="605367"/>
                    <a:pt x="2637367" y="1210733"/>
                    <a:pt x="2641600" y="1816100"/>
                  </a:cubicBezTo>
                  <a:lnTo>
                    <a:pt x="25400" y="17907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 rot="-5400000">
              <a:off x="2100665" y="8844359"/>
              <a:ext cx="647700" cy="230981"/>
              <a:chOff x="2565400" y="4241800"/>
              <a:chExt cx="901700" cy="317500"/>
            </a:xfrm>
          </p:grpSpPr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3" name="Group 32"/>
            <p:cNvGrpSpPr>
              <a:grpSpLocks/>
            </p:cNvGrpSpPr>
            <p:nvPr/>
          </p:nvGrpSpPr>
          <p:grpSpPr bwMode="auto">
            <a:xfrm rot="-5400000">
              <a:off x="2113366" y="7891859"/>
              <a:ext cx="647700" cy="230981"/>
              <a:chOff x="2565400" y="4241800"/>
              <a:chExt cx="901700" cy="317500"/>
            </a:xfrm>
          </p:grpSpPr>
          <p:sp>
            <p:nvSpPr>
              <p:cNvPr id="58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54" name="Object 17"/>
            <p:cNvGraphicFramePr>
              <a:graphicFrameLocks noChangeAspect="1"/>
            </p:cNvGraphicFramePr>
            <p:nvPr/>
          </p:nvGraphicFramePr>
          <p:xfrm>
            <a:off x="677863" y="7797800"/>
            <a:ext cx="36353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2" name="Equation" r:id="rId25" imgW="139680" imgH="571320" progId="Equation.DSMT4">
                    <p:embed/>
                  </p:oleObj>
                </mc:Choice>
                <mc:Fallback>
                  <p:oleObj name="Equation" r:id="rId2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863" y="7797800"/>
                          <a:ext cx="363537" cy="1355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7"/>
            <p:cNvGraphicFramePr>
              <a:graphicFrameLocks noChangeAspect="1"/>
            </p:cNvGraphicFramePr>
            <p:nvPr/>
          </p:nvGraphicFramePr>
          <p:xfrm>
            <a:off x="2600325" y="7653338"/>
            <a:ext cx="309563" cy="909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3" name="Equation" r:id="rId27" imgW="177480" imgH="571320" progId="Equation.DSMT4">
                    <p:embed/>
                  </p:oleObj>
                </mc:Choice>
                <mc:Fallback>
                  <p:oleObj name="Equation" r:id="rId27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325" y="7653338"/>
                          <a:ext cx="309563" cy="909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1905000" y="77851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66900" y="87757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07463"/>
              </p:ext>
            </p:extLst>
          </p:nvPr>
        </p:nvGraphicFramePr>
        <p:xfrm>
          <a:off x="4095161" y="4603598"/>
          <a:ext cx="1565275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29" imgW="914400" imgH="863600" progId="Equation.DSMT4">
                  <p:embed/>
                </p:oleObj>
              </mc:Choice>
              <mc:Fallback>
                <p:oleObj name="Equation" r:id="rId29" imgW="914400" imgH="863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61" y="4603598"/>
                        <a:ext cx="1565275" cy="13541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build="p" bldLvl="2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9" y="239914"/>
            <a:ext cx="4983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/>
                <a:cs typeface="Segoe UI"/>
              </a:rPr>
              <a:t>§ 2.6  parallel resistors and current division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4262" y="773314"/>
            <a:ext cx="2688252" cy="1739900"/>
            <a:chOff x="417513" y="1155700"/>
            <a:chExt cx="2688252" cy="1739900"/>
          </a:xfrm>
        </p:grpSpPr>
        <p:sp>
          <p:nvSpPr>
            <p:cNvPr id="4" name="Freeform 3"/>
            <p:cNvSpPr/>
            <p:nvPr/>
          </p:nvSpPr>
          <p:spPr bwMode="auto">
            <a:xfrm>
              <a:off x="520700" y="1524000"/>
              <a:ext cx="2019300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H="1">
              <a:off x="1358900" y="1511300"/>
              <a:ext cx="12700" cy="135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-5400000">
              <a:off x="2241550" y="2114550"/>
              <a:ext cx="622300" cy="254000"/>
              <a:chOff x="2565400" y="4241800"/>
              <a:chExt cx="901700" cy="317500"/>
            </a:xfrm>
          </p:grpSpPr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 rot="-5400000">
              <a:off x="1063625" y="2085975"/>
              <a:ext cx="622300" cy="254000"/>
              <a:chOff x="2570001" y="4229894"/>
              <a:chExt cx="901700" cy="317500"/>
            </a:xfrm>
          </p:grpSpPr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570001" y="422989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17513" y="1638470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2" name="Equation" r:id="rId3" imgW="190440" imgH="571320" progId="Equation.DSMT4">
                    <p:embed/>
                  </p:oleObj>
                </mc:Choice>
                <mc:Fallback>
                  <p:oleObj name="Equation" r:id="rId3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3" y="1638470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704850" y="11557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3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50" y="11557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508919" y="20574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4619" y="21209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1366751" y="1638300"/>
              <a:ext cx="4849" cy="2426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4" idx="1"/>
            </p:cNvCxnSpPr>
            <p:nvPr/>
          </p:nvCxnSpPr>
          <p:spPr bwMode="auto">
            <a:xfrm>
              <a:off x="2540000" y="1524000"/>
              <a:ext cx="11026" cy="3950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1481138" y="1536700"/>
            <a:ext cx="258762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4" name="Equation" r:id="rId7" imgW="114120" imgH="215640" progId="Equation.DSMT4">
                    <p:embed/>
                  </p:oleObj>
                </mc:Choice>
                <mc:Fallback>
                  <p:oleObj name="Equation" r:id="rId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138" y="1536700"/>
                          <a:ext cx="258762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2609850" y="1562100"/>
            <a:ext cx="2873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5" name="Equation" r:id="rId9" imgW="126720" imgH="215640" progId="Equation.DSMT4">
                    <p:embed/>
                  </p:oleObj>
                </mc:Choice>
                <mc:Fallback>
                  <p:oleObj name="Equation" r:id="rId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850" y="1562100"/>
                          <a:ext cx="287338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92549" y="874914"/>
                <a:ext cx="246509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?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49" y="874914"/>
                <a:ext cx="2465098" cy="423770"/>
              </a:xfrm>
              <a:prstGeom prst="rect">
                <a:avLst/>
              </a:prstGeom>
              <a:blipFill rotWithShape="1">
                <a:blip r:embed="rId11"/>
                <a:stretch>
                  <a:fillRect l="-2723" t="-5797" r="-148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67149" y="1713114"/>
                <a:ext cx="395813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KVL, same voltage across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By ohm’s law: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/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/</m:t>
                    </m:r>
                    <m:r>
                      <a:rPr lang="en-US" sz="2000" i="1" dirty="0" smtClean="0">
                        <a:latin typeface="Cambria Math"/>
                      </a:rPr>
                      <m:t>𝑅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By KCL: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1</m:t>
                    </m:r>
                    <m:r>
                      <a:rPr lang="en-US" sz="2000" i="1" dirty="0" smtClean="0">
                        <a:latin typeface="Cambria Math"/>
                      </a:rPr>
                      <m:t>+</m:t>
                    </m:r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49" y="1713114"/>
                <a:ext cx="3958135" cy="1015663"/>
              </a:xfrm>
              <a:prstGeom prst="rect">
                <a:avLst/>
              </a:prstGeom>
              <a:blipFill rotWithShape="1">
                <a:blip r:embed="rId12"/>
                <a:stretch>
                  <a:fillRect l="-169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306849" y="2716414"/>
            <a:ext cx="1626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Put together: 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062374" y="3084714"/>
          <a:ext cx="40100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13" imgW="2158920" imgH="431640" progId="Equation.DSMT4">
                  <p:embed/>
                </p:oleObj>
              </mc:Choice>
              <mc:Fallback>
                <p:oleObj name="Equation" r:id="rId13" imgW="2158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374" y="3084714"/>
                        <a:ext cx="40100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24884" y="2678314"/>
            <a:ext cx="2062572" cy="1739900"/>
            <a:chOff x="458135" y="3060700"/>
            <a:chExt cx="2062572" cy="1739900"/>
          </a:xfrm>
        </p:grpSpPr>
        <p:sp>
          <p:nvSpPr>
            <p:cNvPr id="25" name="Freeform 24"/>
            <p:cNvSpPr/>
            <p:nvPr/>
          </p:nvSpPr>
          <p:spPr bwMode="auto">
            <a:xfrm>
              <a:off x="462319" y="3429000"/>
              <a:ext cx="1391881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 rot="-5400000">
              <a:off x="1554347" y="3986389"/>
              <a:ext cx="622300" cy="288571"/>
              <a:chOff x="2570001" y="4254500"/>
              <a:chExt cx="901700" cy="322545"/>
            </a:xfrm>
          </p:grpSpPr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70001" y="425954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58135" y="3543470"/>
            <a:ext cx="456266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7" name="Equation" r:id="rId15" imgW="190440" imgH="571320" progId="Equation.DSMT4">
                    <p:embed/>
                  </p:oleObj>
                </mc:Choice>
                <mc:Fallback>
                  <p:oleObj name="Equation" r:id="rId15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35" y="3543470"/>
                          <a:ext cx="456266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759560" y="3060700"/>
            <a:ext cx="32311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8" name="Equation" r:id="rId16" imgW="126720" imgH="215640" progId="Equation.DSMT4">
                    <p:embed/>
                  </p:oleObj>
                </mc:Choice>
                <mc:Fallback>
                  <p:oleObj name="Equation" r:id="rId16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560" y="3060700"/>
                          <a:ext cx="32311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1943100" y="3987800"/>
              <a:ext cx="577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747799" y="4751589"/>
          <a:ext cx="16525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Equation" r:id="rId17" imgW="888840" imgH="444240" progId="Equation.DSMT4">
                  <p:embed/>
                </p:oleObj>
              </mc:Choice>
              <mc:Fallback>
                <p:oleObj name="Equation" r:id="rId17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99" y="4751589"/>
                        <a:ext cx="16525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 bwMode="auto">
          <a:xfrm>
            <a:off x="2875049" y="5002414"/>
            <a:ext cx="622300" cy="342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4" name="Object 16"/>
          <p:cNvGraphicFramePr>
            <a:graphicFrameLocks noChangeAspect="1"/>
          </p:cNvGraphicFramePr>
          <p:nvPr/>
        </p:nvGraphicFramePr>
        <p:xfrm>
          <a:off x="3851362" y="4853189"/>
          <a:ext cx="27622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Equation" r:id="rId19" imgW="1485720" imgH="609480" progId="Equation.DSMT4">
                  <p:embed/>
                </p:oleObj>
              </mc:Choice>
              <mc:Fallback>
                <p:oleObj name="Equation" r:id="rId19" imgW="1485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362" y="4853189"/>
                        <a:ext cx="276225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Down Arrow 35"/>
          <p:cNvSpPr/>
          <p:nvPr/>
        </p:nvSpPr>
        <p:spPr bwMode="auto">
          <a:xfrm>
            <a:off x="1376449" y="2627514"/>
            <a:ext cx="279400" cy="330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7" name="Object 34"/>
          <p:cNvGraphicFramePr>
            <a:graphicFrameLocks noChangeAspect="1"/>
          </p:cNvGraphicFramePr>
          <p:nvPr/>
        </p:nvGraphicFramePr>
        <p:xfrm>
          <a:off x="3025862" y="3810202"/>
          <a:ext cx="43402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21" imgW="2336760" imgH="444240" progId="Equation.DSMT4">
                  <p:embed/>
                </p:oleObj>
              </mc:Choice>
              <mc:Fallback>
                <p:oleObj name="Equation" r:id="rId21" imgW="2336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862" y="3810202"/>
                        <a:ext cx="434022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 flipV="1">
            <a:off x="728749" y="1141614"/>
            <a:ext cx="469900" cy="12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677949" y="3046614"/>
            <a:ext cx="469900" cy="12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67600" y="3966202"/>
                <a:ext cx="1003608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966202"/>
                <a:ext cx="1003608" cy="423770"/>
              </a:xfrm>
              <a:prstGeom prst="rect">
                <a:avLst/>
              </a:prstGeom>
              <a:blipFill rotWithShape="1">
                <a:blip r:embed="rId2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3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build="p" bldLvl="2"/>
      <p:bldP spid="22" grpId="0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3400" y="1424229"/>
            <a:ext cx="3984024" cy="1739900"/>
            <a:chOff x="379413" y="6591300"/>
            <a:chExt cx="3984024" cy="173990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133600" y="6972300"/>
              <a:ext cx="12700" cy="1333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Freeform 4"/>
            <p:cNvSpPr/>
            <p:nvPr/>
          </p:nvSpPr>
          <p:spPr bwMode="auto">
            <a:xfrm>
              <a:off x="482600" y="6959600"/>
              <a:ext cx="3274219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1320800" y="6946900"/>
              <a:ext cx="12700" cy="135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32"/>
            <p:cNvGrpSpPr>
              <a:grpSpLocks/>
            </p:cNvGrpSpPr>
            <p:nvPr/>
          </p:nvGrpSpPr>
          <p:grpSpPr bwMode="auto">
            <a:xfrm rot="-5400000">
              <a:off x="1835150" y="7537450"/>
              <a:ext cx="622300" cy="254000"/>
              <a:chOff x="2565400" y="4241800"/>
              <a:chExt cx="901700" cy="317500"/>
            </a:xfrm>
          </p:grpSpPr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-5400000">
              <a:off x="1025525" y="7527925"/>
              <a:ext cx="622300" cy="254000"/>
              <a:chOff x="2560799" y="4229894"/>
              <a:chExt cx="901700" cy="317500"/>
            </a:xfrm>
          </p:grpSpPr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560799" y="422989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379413" y="7074070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2" name="Equation" r:id="rId3" imgW="190440" imgH="571320" progId="Equation.DSMT4">
                    <p:embed/>
                  </p:oleObj>
                </mc:Choice>
                <mc:Fallback>
                  <p:oleObj name="Equation" r:id="rId3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13" y="7074070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666750" y="65913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3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" y="65913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873919" y="74930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2819" y="74676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 rot="-5400000">
              <a:off x="3451225" y="7613650"/>
              <a:ext cx="622300" cy="254000"/>
              <a:chOff x="2565400" y="4261644"/>
              <a:chExt cx="901700" cy="317500"/>
            </a:xfrm>
          </p:grpSpPr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2709701" y="4262437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565400" y="426164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692400" y="7454900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…..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819" y="7543800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N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4901" y="617719"/>
            <a:ext cx="1217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general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408991" y="2383139"/>
            <a:ext cx="622300" cy="342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59906" y="1633322"/>
            <a:ext cx="1487487" cy="1739900"/>
            <a:chOff x="5535613" y="6477000"/>
            <a:chExt cx="1487487" cy="173990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638800" y="6845300"/>
              <a:ext cx="1244600" cy="1371600"/>
            </a:xfrm>
            <a:custGeom>
              <a:avLst/>
              <a:gdLst>
                <a:gd name="connsiteX0" fmla="*/ 0 w 2019300"/>
                <a:gd name="connsiteY0" fmla="*/ 0 h 1371600"/>
                <a:gd name="connsiteX1" fmla="*/ 2019300 w 2019300"/>
                <a:gd name="connsiteY1" fmla="*/ 0 h 1371600"/>
                <a:gd name="connsiteX2" fmla="*/ 2019300 w 2019300"/>
                <a:gd name="connsiteY2" fmla="*/ 1371600 h 1371600"/>
                <a:gd name="connsiteX3" fmla="*/ 50800 w 2019300"/>
                <a:gd name="connsiteY3" fmla="*/ 13589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1371600">
                  <a:moveTo>
                    <a:pt x="0" y="0"/>
                  </a:moveTo>
                  <a:lnTo>
                    <a:pt x="2019300" y="0"/>
                  </a:lnTo>
                  <a:lnTo>
                    <a:pt x="2019300" y="1371600"/>
                  </a:lnTo>
                  <a:lnTo>
                    <a:pt x="50800" y="1358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 rot="-5400000">
              <a:off x="6584950" y="7423150"/>
              <a:ext cx="622300" cy="254000"/>
              <a:chOff x="2565400" y="4241800"/>
              <a:chExt cx="901700" cy="317500"/>
            </a:xfrm>
          </p:grpSpPr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5535613" y="6959770"/>
            <a:ext cx="407987" cy="1120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2" name="Equation" r:id="rId7" imgW="190440" imgH="571320" progId="Equation.DSMT4">
                    <p:embed/>
                  </p:oleObj>
                </mc:Choice>
                <mc:Fallback>
                  <p:oleObj name="Equation" r:id="rId7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5613" y="6959770"/>
                          <a:ext cx="407987" cy="1120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5822950" y="6477000"/>
            <a:ext cx="2889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3" name="Equation" r:id="rId8" imgW="126720" imgH="215640" progId="Equation.DSMT4">
                    <p:embed/>
                  </p:oleObj>
                </mc:Choice>
                <mc:Fallback>
                  <p:oleObj name="Equation" r:id="rId8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6477000"/>
                          <a:ext cx="288925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271419" y="73533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r>
                <a:rPr lang="en-US" sz="2000" baseline="-25000" dirty="0" err="1"/>
                <a:t>eq</a:t>
              </a:r>
              <a:endParaRPr lang="en-US" sz="2000" dirty="0"/>
            </a:p>
          </p:txBody>
        </p:sp>
      </p:grpSp>
      <p:graphicFrame>
        <p:nvGraphicFramePr>
          <p:cNvPr id="3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73040"/>
              </p:ext>
            </p:extLst>
          </p:nvPr>
        </p:nvGraphicFramePr>
        <p:xfrm>
          <a:off x="696312" y="3421304"/>
          <a:ext cx="273843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Equation" r:id="rId9" imgW="1473120" imgH="609480" progId="Equation.DSMT4">
                  <p:embed/>
                </p:oleObj>
              </mc:Choice>
              <mc:Fallback>
                <p:oleObj name="Equation" r:id="rId9" imgW="1473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12" y="3421304"/>
                        <a:ext cx="2738438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581734" y="12611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L5</a:t>
            </a:r>
          </a:p>
        </p:txBody>
      </p:sp>
    </p:spTree>
    <p:extLst>
      <p:ext uri="{BB962C8B-B14F-4D97-AF65-F5344CB8AC3E}">
        <p14:creationId xmlns:p14="http://schemas.microsoft.com/office/powerpoint/2010/main" val="3108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2969</Words>
  <Application>Microsoft Office PowerPoint</Application>
  <PresentationFormat>On-screen Show (4:3)</PresentationFormat>
  <Paragraphs>939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Segoe UI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tingshu</cp:lastModifiedBy>
  <cp:revision>225</cp:revision>
  <cp:lastPrinted>2019-02-11T15:05:49Z</cp:lastPrinted>
  <dcterms:created xsi:type="dcterms:W3CDTF">2012-09-08T21:53:30Z</dcterms:created>
  <dcterms:modified xsi:type="dcterms:W3CDTF">2019-09-23T18:39:15Z</dcterms:modified>
</cp:coreProperties>
</file>