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4" r:id="rId2"/>
    <p:sldId id="256" r:id="rId3"/>
    <p:sldId id="257" r:id="rId4"/>
    <p:sldId id="258" r:id="rId5"/>
    <p:sldId id="260" r:id="rId6"/>
    <p:sldId id="277" r:id="rId7"/>
    <p:sldId id="279" r:id="rId8"/>
    <p:sldId id="259" r:id="rId9"/>
    <p:sldId id="274" r:id="rId10"/>
    <p:sldId id="275" r:id="rId11"/>
    <p:sldId id="276" r:id="rId12"/>
    <p:sldId id="261" r:id="rId13"/>
    <p:sldId id="280" r:id="rId14"/>
    <p:sldId id="281" r:id="rId15"/>
    <p:sldId id="271" r:id="rId16"/>
    <p:sldId id="272" r:id="rId17"/>
    <p:sldId id="273" r:id="rId18"/>
    <p:sldId id="262" r:id="rId19"/>
    <p:sldId id="268" r:id="rId20"/>
    <p:sldId id="269" r:id="rId21"/>
    <p:sldId id="270" r:id="rId22"/>
    <p:sldId id="282" r:id="rId23"/>
    <p:sldId id="263" r:id="rId24"/>
    <p:sldId id="264" r:id="rId25"/>
    <p:sldId id="265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12" autoAdjust="0"/>
  </p:normalViewPr>
  <p:slideViewPr>
    <p:cSldViewPr>
      <p:cViewPr varScale="1">
        <p:scale>
          <a:sx n="99" d="100"/>
          <a:sy n="99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2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5" Type="http://schemas.openxmlformats.org/officeDocument/2006/relationships/image" Target="../media/image3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946FA-FD3E-4755-B664-370A0D8D5A48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94EC4-83C5-4B0C-9773-61CEF48C3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65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AB6F-36B8-412E-9EC9-F6FBC5ECBD7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2B9C-1234-4D5D-A762-0BE2140A8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78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AB6F-36B8-412E-9EC9-F6FBC5ECBD7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2B9C-1234-4D5D-A762-0BE2140A8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65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AB6F-36B8-412E-9EC9-F6FBC5ECBD7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2B9C-1234-4D5D-A762-0BE2140A8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67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AB6F-36B8-412E-9EC9-F6FBC5ECBD7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2B9C-1234-4D5D-A762-0BE2140A8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02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AB6F-36B8-412E-9EC9-F6FBC5ECBD7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2B9C-1234-4D5D-A762-0BE2140A8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6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AB6F-36B8-412E-9EC9-F6FBC5ECBD7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2B9C-1234-4D5D-A762-0BE2140A8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6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AB6F-36B8-412E-9EC9-F6FBC5ECBD7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2B9C-1234-4D5D-A762-0BE2140A8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48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AB6F-36B8-412E-9EC9-F6FBC5ECBD7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2B9C-1234-4D5D-A762-0BE2140A8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7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7633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AB6F-36B8-412E-9EC9-F6FBC5ECBD7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2B9C-1234-4D5D-A762-0BE2140A8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3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AB6F-36B8-412E-9EC9-F6FBC5ECBD7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2B9C-1234-4D5D-A762-0BE2140A8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6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3AB6F-36B8-412E-9EC9-F6FBC5ECBD7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52B9C-1234-4D5D-A762-0BE2140A8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88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18" Type="http://schemas.openxmlformats.org/officeDocument/2006/relationships/image" Target="../media/image310.png"/><Relationship Id="rId26" Type="http://schemas.openxmlformats.org/officeDocument/2006/relationships/image" Target="../media/image62.png"/><Relationship Id="rId3" Type="http://schemas.openxmlformats.org/officeDocument/2006/relationships/image" Target="../media/image42.png"/><Relationship Id="rId21" Type="http://schemas.openxmlformats.org/officeDocument/2006/relationships/image" Target="../media/image50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300.png"/><Relationship Id="rId25" Type="http://schemas.openxmlformats.org/officeDocument/2006/relationships/image" Target="../media/image61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20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24" Type="http://schemas.openxmlformats.org/officeDocument/2006/relationships/image" Target="../media/image6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23" Type="http://schemas.openxmlformats.org/officeDocument/2006/relationships/image" Target="../media/image57.png"/><Relationship Id="rId10" Type="http://schemas.openxmlformats.org/officeDocument/2006/relationships/image" Target="../media/image49.png"/><Relationship Id="rId19" Type="http://schemas.openxmlformats.org/officeDocument/2006/relationships/image" Target="../media/image58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Relationship Id="rId22" Type="http://schemas.openxmlformats.org/officeDocument/2006/relationships/image" Target="../media/image5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13" Type="http://schemas.openxmlformats.org/officeDocument/2006/relationships/image" Target="../media/image71.png"/><Relationship Id="rId18" Type="http://schemas.openxmlformats.org/officeDocument/2006/relationships/image" Target="../media/image76.png"/><Relationship Id="rId3" Type="http://schemas.openxmlformats.org/officeDocument/2006/relationships/image" Target="../media/image63.png"/><Relationship Id="rId21" Type="http://schemas.openxmlformats.org/officeDocument/2006/relationships/image" Target="../media/image79.png"/><Relationship Id="rId7" Type="http://schemas.openxmlformats.org/officeDocument/2006/relationships/image" Target="../media/image65.png"/><Relationship Id="rId12" Type="http://schemas.openxmlformats.org/officeDocument/2006/relationships/image" Target="../media/image70.png"/><Relationship Id="rId17" Type="http://schemas.openxmlformats.org/officeDocument/2006/relationships/image" Target="../media/image75.png"/><Relationship Id="rId2" Type="http://schemas.openxmlformats.org/officeDocument/2006/relationships/image" Target="../media/image600.png"/><Relationship Id="rId16" Type="http://schemas.openxmlformats.org/officeDocument/2006/relationships/image" Target="../media/image74.png"/><Relationship Id="rId20" Type="http://schemas.openxmlformats.org/officeDocument/2006/relationships/image" Target="../media/image7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0.png"/><Relationship Id="rId11" Type="http://schemas.openxmlformats.org/officeDocument/2006/relationships/image" Target="../media/image69.png"/><Relationship Id="rId5" Type="http://schemas.openxmlformats.org/officeDocument/2006/relationships/image" Target="../media/image630.png"/><Relationship Id="rId15" Type="http://schemas.openxmlformats.org/officeDocument/2006/relationships/image" Target="../media/image73.png"/><Relationship Id="rId10" Type="http://schemas.openxmlformats.org/officeDocument/2006/relationships/image" Target="../media/image68.png"/><Relationship Id="rId19" Type="http://schemas.openxmlformats.org/officeDocument/2006/relationships/image" Target="../media/image77.png"/><Relationship Id="rId4" Type="http://schemas.openxmlformats.org/officeDocument/2006/relationships/image" Target="../media/image64.png"/><Relationship Id="rId9" Type="http://schemas.openxmlformats.org/officeDocument/2006/relationships/image" Target="../media/image67.png"/><Relationship Id="rId14" Type="http://schemas.openxmlformats.org/officeDocument/2006/relationships/image" Target="../media/image72.png"/><Relationship Id="rId22" Type="http://schemas.openxmlformats.org/officeDocument/2006/relationships/image" Target="../media/image8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0.png"/><Relationship Id="rId2" Type="http://schemas.openxmlformats.org/officeDocument/2006/relationships/image" Target="../media/image75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7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0.png"/><Relationship Id="rId2" Type="http://schemas.openxmlformats.org/officeDocument/2006/relationships/image" Target="../media/image79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2.png"/><Relationship Id="rId4" Type="http://schemas.openxmlformats.org/officeDocument/2006/relationships/image" Target="../media/image8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11" Type="http://schemas.openxmlformats.org/officeDocument/2006/relationships/image" Target="../media/image84.png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83.png"/><Relationship Id="rId4" Type="http://schemas.openxmlformats.org/officeDocument/2006/relationships/image" Target="../media/image27.wmf"/><Relationship Id="rId9" Type="http://schemas.openxmlformats.org/officeDocument/2006/relationships/image" Target="../media/image3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5.pn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1.wmf"/><Relationship Id="rId9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13" Type="http://schemas.openxmlformats.org/officeDocument/2006/relationships/image" Target="../media/image100.png"/><Relationship Id="rId3" Type="http://schemas.openxmlformats.org/officeDocument/2006/relationships/image" Target="../media/image92.png"/><Relationship Id="rId7" Type="http://schemas.openxmlformats.org/officeDocument/2006/relationships/image" Target="../media/image96.png"/><Relationship Id="rId12" Type="http://schemas.openxmlformats.org/officeDocument/2006/relationships/image" Target="../media/image93.png"/><Relationship Id="rId17" Type="http://schemas.openxmlformats.org/officeDocument/2006/relationships/image" Target="../media/image102.png"/><Relationship Id="rId2" Type="http://schemas.openxmlformats.org/officeDocument/2006/relationships/image" Target="../media/image89.png"/><Relationship Id="rId16" Type="http://schemas.openxmlformats.org/officeDocument/2006/relationships/image" Target="../media/image10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5.png"/><Relationship Id="rId11" Type="http://schemas.openxmlformats.org/officeDocument/2006/relationships/image" Target="../media/image91.png"/><Relationship Id="rId5" Type="http://schemas.openxmlformats.org/officeDocument/2006/relationships/image" Target="../media/image94.png"/><Relationship Id="rId15" Type="http://schemas.openxmlformats.org/officeDocument/2006/relationships/image" Target="../media/image104.png"/><Relationship Id="rId10" Type="http://schemas.openxmlformats.org/officeDocument/2006/relationships/image" Target="../media/image99.png"/><Relationship Id="rId4" Type="http://schemas.openxmlformats.org/officeDocument/2006/relationships/image" Target="../media/image90.png"/><Relationship Id="rId9" Type="http://schemas.openxmlformats.org/officeDocument/2006/relationships/image" Target="../media/image98.png"/><Relationship Id="rId14" Type="http://schemas.openxmlformats.org/officeDocument/2006/relationships/image" Target="../media/image10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png"/><Relationship Id="rId3" Type="http://schemas.openxmlformats.org/officeDocument/2006/relationships/image" Target="../media/image106.png"/><Relationship Id="rId7" Type="http://schemas.openxmlformats.org/officeDocument/2006/relationships/image" Target="../media/image110.png"/><Relationship Id="rId2" Type="http://schemas.openxmlformats.org/officeDocument/2006/relationships/image" Target="../media/image10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9.png"/><Relationship Id="rId5" Type="http://schemas.openxmlformats.org/officeDocument/2006/relationships/image" Target="../media/image108.png"/><Relationship Id="rId4" Type="http://schemas.openxmlformats.org/officeDocument/2006/relationships/image" Target="../media/image107.png"/><Relationship Id="rId9" Type="http://schemas.openxmlformats.org/officeDocument/2006/relationships/image" Target="../media/image380.png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9.bin"/><Relationship Id="rId18" Type="http://schemas.openxmlformats.org/officeDocument/2006/relationships/image" Target="../media/image40.wmf"/><Relationship Id="rId26" Type="http://schemas.openxmlformats.org/officeDocument/2006/relationships/image" Target="../media/image119.png"/><Relationship Id="rId39" Type="http://schemas.openxmlformats.org/officeDocument/2006/relationships/image" Target="../media/image132.png"/><Relationship Id="rId3" Type="http://schemas.openxmlformats.org/officeDocument/2006/relationships/oleObject" Target="../embeddings/oleObject34.bin"/><Relationship Id="rId21" Type="http://schemas.openxmlformats.org/officeDocument/2006/relationships/oleObject" Target="../embeddings/oleObject43.bin"/><Relationship Id="rId34" Type="http://schemas.openxmlformats.org/officeDocument/2006/relationships/image" Target="../media/image127.png"/><Relationship Id="rId42" Type="http://schemas.openxmlformats.org/officeDocument/2006/relationships/image" Target="../media/image135.png"/><Relationship Id="rId47" Type="http://schemas.openxmlformats.org/officeDocument/2006/relationships/image" Target="../media/image140.png"/><Relationship Id="rId50" Type="http://schemas.openxmlformats.org/officeDocument/2006/relationships/image" Target="../media/image143.png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41.bin"/><Relationship Id="rId25" Type="http://schemas.openxmlformats.org/officeDocument/2006/relationships/image" Target="../media/image118.png"/><Relationship Id="rId33" Type="http://schemas.openxmlformats.org/officeDocument/2006/relationships/image" Target="../media/image126.png"/><Relationship Id="rId38" Type="http://schemas.openxmlformats.org/officeDocument/2006/relationships/image" Target="../media/image131.png"/><Relationship Id="rId46" Type="http://schemas.openxmlformats.org/officeDocument/2006/relationships/image" Target="../media/image139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9.wmf"/><Relationship Id="rId20" Type="http://schemas.openxmlformats.org/officeDocument/2006/relationships/image" Target="../media/image41.wmf"/><Relationship Id="rId29" Type="http://schemas.openxmlformats.org/officeDocument/2006/relationships/image" Target="../media/image122.png"/><Relationship Id="rId41" Type="http://schemas.openxmlformats.org/officeDocument/2006/relationships/image" Target="../media/image134.png"/><Relationship Id="rId54" Type="http://schemas.openxmlformats.org/officeDocument/2006/relationships/image" Target="../media/image830.png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8.bin"/><Relationship Id="rId24" Type="http://schemas.openxmlformats.org/officeDocument/2006/relationships/image" Target="../media/image43.wmf"/><Relationship Id="rId32" Type="http://schemas.openxmlformats.org/officeDocument/2006/relationships/image" Target="../media/image125.png"/><Relationship Id="rId37" Type="http://schemas.openxmlformats.org/officeDocument/2006/relationships/image" Target="../media/image130.png"/><Relationship Id="rId40" Type="http://schemas.openxmlformats.org/officeDocument/2006/relationships/image" Target="../media/image133.png"/><Relationship Id="rId45" Type="http://schemas.openxmlformats.org/officeDocument/2006/relationships/image" Target="../media/image85.png"/><Relationship Id="rId53" Type="http://schemas.openxmlformats.org/officeDocument/2006/relationships/image" Target="../media/image87.png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23" Type="http://schemas.openxmlformats.org/officeDocument/2006/relationships/oleObject" Target="../embeddings/oleObject44.bin"/><Relationship Id="rId28" Type="http://schemas.openxmlformats.org/officeDocument/2006/relationships/image" Target="../media/image121.png"/><Relationship Id="rId36" Type="http://schemas.openxmlformats.org/officeDocument/2006/relationships/image" Target="../media/image129.png"/><Relationship Id="rId49" Type="http://schemas.openxmlformats.org/officeDocument/2006/relationships/image" Target="../media/image86.png"/><Relationship Id="rId10" Type="http://schemas.openxmlformats.org/officeDocument/2006/relationships/image" Target="../media/image36.wmf"/><Relationship Id="rId19" Type="http://schemas.openxmlformats.org/officeDocument/2006/relationships/oleObject" Target="../embeddings/oleObject42.bin"/><Relationship Id="rId31" Type="http://schemas.openxmlformats.org/officeDocument/2006/relationships/image" Target="../media/image124.png"/><Relationship Id="rId44" Type="http://schemas.openxmlformats.org/officeDocument/2006/relationships/image" Target="../media/image137.png"/><Relationship Id="rId52" Type="http://schemas.openxmlformats.org/officeDocument/2006/relationships/image" Target="../media/image145.png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38.wmf"/><Relationship Id="rId22" Type="http://schemas.openxmlformats.org/officeDocument/2006/relationships/image" Target="../media/image42.wmf"/><Relationship Id="rId27" Type="http://schemas.openxmlformats.org/officeDocument/2006/relationships/image" Target="../media/image120.png"/><Relationship Id="rId30" Type="http://schemas.openxmlformats.org/officeDocument/2006/relationships/image" Target="../media/image123.png"/><Relationship Id="rId35" Type="http://schemas.openxmlformats.org/officeDocument/2006/relationships/image" Target="../media/image128.png"/><Relationship Id="rId43" Type="http://schemas.openxmlformats.org/officeDocument/2006/relationships/image" Target="../media/image136.png"/><Relationship Id="rId48" Type="http://schemas.openxmlformats.org/officeDocument/2006/relationships/image" Target="../media/image141.png"/><Relationship Id="rId8" Type="http://schemas.openxmlformats.org/officeDocument/2006/relationships/image" Target="../media/image35.wmf"/><Relationship Id="rId51" Type="http://schemas.openxmlformats.org/officeDocument/2006/relationships/image" Target="../media/image14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8.png"/><Relationship Id="rId2" Type="http://schemas.openxmlformats.org/officeDocument/2006/relationships/image" Target="../media/image14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8.wmf"/><Relationship Id="rId1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5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10.png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7.wmf"/><Relationship Id="rId5" Type="http://schemas.openxmlformats.org/officeDocument/2006/relationships/image" Target="../media/image2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3" Type="http://schemas.openxmlformats.org/officeDocument/2006/relationships/oleObject" Target="../embeddings/oleObject11.bin"/><Relationship Id="rId12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image" Target="../media/image20.png"/><Relationship Id="rId5" Type="http://schemas.openxmlformats.org/officeDocument/2006/relationships/oleObject" Target="../embeddings/oleObject12.bin"/><Relationship Id="rId15" Type="http://schemas.openxmlformats.org/officeDocument/2006/relationships/image" Target="../media/image16.png"/><Relationship Id="rId10" Type="http://schemas.openxmlformats.org/officeDocument/2006/relationships/image" Target="../media/image19.png"/><Relationship Id="rId4" Type="http://schemas.openxmlformats.org/officeDocument/2006/relationships/image" Target="../media/image10.wmf"/><Relationship Id="rId9" Type="http://schemas.openxmlformats.org/officeDocument/2006/relationships/image" Target="../media/image18.pn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4.png"/><Relationship Id="rId3" Type="http://schemas.openxmlformats.org/officeDocument/2006/relationships/image" Target="../media/image26.png"/><Relationship Id="rId1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160.png"/><Relationship Id="rId10" Type="http://schemas.openxmlformats.org/officeDocument/2006/relationships/image" Target="../media/image150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6.wmf"/><Relationship Id="rId26" Type="http://schemas.openxmlformats.org/officeDocument/2006/relationships/image" Target="../media/image20.wmf"/><Relationship Id="rId3" Type="http://schemas.openxmlformats.org/officeDocument/2006/relationships/image" Target="../media/image240.png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7.bin"/><Relationship Id="rId25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29" Type="http://schemas.openxmlformats.org/officeDocument/2006/relationships/oleObject" Target="../embeddings/oleObject23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png"/><Relationship Id="rId11" Type="http://schemas.openxmlformats.org/officeDocument/2006/relationships/oleObject" Target="../embeddings/oleObject14.bin"/><Relationship Id="rId24" Type="http://schemas.openxmlformats.org/officeDocument/2006/relationships/image" Target="../media/image19.wmf"/><Relationship Id="rId32" Type="http://schemas.openxmlformats.org/officeDocument/2006/relationships/image" Target="../media/image31.png"/><Relationship Id="rId5" Type="http://schemas.openxmlformats.org/officeDocument/2006/relationships/image" Target="../media/image27.png"/><Relationship Id="rId15" Type="http://schemas.openxmlformats.org/officeDocument/2006/relationships/oleObject" Target="../embeddings/oleObject16.bin"/><Relationship Id="rId23" Type="http://schemas.openxmlformats.org/officeDocument/2006/relationships/oleObject" Target="../embeddings/oleObject20.bin"/><Relationship Id="rId28" Type="http://schemas.openxmlformats.org/officeDocument/2006/relationships/image" Target="../media/image21.wmf"/><Relationship Id="rId10" Type="http://schemas.openxmlformats.org/officeDocument/2006/relationships/image" Target="../media/image29.png"/><Relationship Id="rId19" Type="http://schemas.openxmlformats.org/officeDocument/2006/relationships/oleObject" Target="../embeddings/oleObject18.bin"/><Relationship Id="rId31" Type="http://schemas.openxmlformats.org/officeDocument/2006/relationships/image" Target="../media/image30.png"/><Relationship Id="rId4" Type="http://schemas.openxmlformats.org/officeDocument/2006/relationships/image" Target="../media/image25.png"/><Relationship Id="rId9" Type="http://schemas.openxmlformats.org/officeDocument/2006/relationships/image" Target="../media/image33.png"/><Relationship Id="rId14" Type="http://schemas.openxmlformats.org/officeDocument/2006/relationships/image" Target="../media/image14.wmf"/><Relationship Id="rId22" Type="http://schemas.openxmlformats.org/officeDocument/2006/relationships/image" Target="../media/image18.wmf"/><Relationship Id="rId27" Type="http://schemas.openxmlformats.org/officeDocument/2006/relationships/oleObject" Target="../embeddings/oleObject22.bin"/><Relationship Id="rId30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1.png"/><Relationship Id="rId13" Type="http://schemas.openxmlformats.org/officeDocument/2006/relationships/image" Target="../media/image24.wmf"/><Relationship Id="rId3" Type="http://schemas.openxmlformats.org/officeDocument/2006/relationships/image" Target="../media/image32.png"/><Relationship Id="rId7" Type="http://schemas.openxmlformats.org/officeDocument/2006/relationships/image" Target="../media/image37.png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6.png"/><Relationship Id="rId11" Type="http://schemas.openxmlformats.org/officeDocument/2006/relationships/image" Target="../media/image39.png"/><Relationship Id="rId5" Type="http://schemas.openxmlformats.org/officeDocument/2006/relationships/image" Target="../media/image35.png"/><Relationship Id="rId10" Type="http://schemas.openxmlformats.org/officeDocument/2006/relationships/image" Target="../media/image23.wmf"/><Relationship Id="rId4" Type="http://schemas.openxmlformats.org/officeDocument/2006/relationships/image" Target="../media/image34.png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371600"/>
            <a:ext cx="5022529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Test 1 Results:</a:t>
            </a:r>
          </a:p>
          <a:p>
            <a:endParaRPr lang="en-US" sz="2400" b="1" dirty="0" smtClean="0"/>
          </a:p>
          <a:p>
            <a:r>
              <a:rPr lang="en-US" sz="2400" dirty="0" smtClean="0"/>
              <a:t>54 </a:t>
            </a:r>
            <a:r>
              <a:rPr lang="en-US" sz="2400" dirty="0" smtClean="0"/>
              <a:t>students took the test</a:t>
            </a:r>
          </a:p>
          <a:p>
            <a:endParaRPr lang="en-US" sz="2400" b="1" dirty="0" smtClean="0"/>
          </a:p>
          <a:p>
            <a:r>
              <a:rPr lang="en-US" sz="2400" dirty="0" smtClean="0"/>
              <a:t>Average:  </a:t>
            </a:r>
            <a:r>
              <a:rPr lang="en-US" sz="2400" dirty="0" smtClean="0"/>
              <a:t>12.99 </a:t>
            </a:r>
            <a:r>
              <a:rPr lang="en-US" sz="2400" dirty="0" smtClean="0"/>
              <a:t>(</a:t>
            </a:r>
            <a:r>
              <a:rPr lang="en-US" sz="2400" dirty="0" smtClean="0"/>
              <a:t>64.95%)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/>
              <a:t>6</a:t>
            </a:r>
            <a:r>
              <a:rPr lang="en-US" sz="2400" dirty="0" smtClean="0"/>
              <a:t> </a:t>
            </a:r>
            <a:r>
              <a:rPr lang="en-US" sz="2400" dirty="0" smtClean="0"/>
              <a:t>students received       20  (100%)</a:t>
            </a:r>
          </a:p>
          <a:p>
            <a:r>
              <a:rPr lang="en-US" sz="2400" dirty="0" smtClean="0"/>
              <a:t>12 </a:t>
            </a:r>
            <a:r>
              <a:rPr lang="en-US" sz="2400" dirty="0" smtClean="0"/>
              <a:t>students received &gt; 18  (90%) </a:t>
            </a:r>
          </a:p>
          <a:p>
            <a:r>
              <a:rPr lang="en-US" sz="2400" dirty="0" smtClean="0"/>
              <a:t>18 </a:t>
            </a:r>
            <a:r>
              <a:rPr lang="en-US" sz="2400" dirty="0" smtClean="0"/>
              <a:t>students received &lt;  12  (60%) </a:t>
            </a:r>
          </a:p>
          <a:p>
            <a:endParaRPr lang="en-US" sz="2400" dirty="0"/>
          </a:p>
          <a:p>
            <a:r>
              <a:rPr lang="en-US" sz="2400" dirty="0" smtClean="0"/>
              <a:t>Lowest scores: </a:t>
            </a:r>
            <a:r>
              <a:rPr lang="en-US" sz="2400" dirty="0" smtClean="0"/>
              <a:t>0, 0, 0.2, 1, 2.5, 2.7, 3.7</a:t>
            </a:r>
            <a:endParaRPr lang="en-US" sz="2400" dirty="0" smtClean="0"/>
          </a:p>
          <a:p>
            <a:endParaRPr lang="en-US" sz="2000" dirty="0"/>
          </a:p>
          <a:p>
            <a:endParaRPr lang="en-US" sz="2000" dirty="0" err="1" smtClean="0"/>
          </a:p>
        </p:txBody>
      </p:sp>
    </p:spTree>
    <p:extLst>
      <p:ext uri="{BB962C8B-B14F-4D97-AF65-F5344CB8AC3E}">
        <p14:creationId xmlns:p14="http://schemas.microsoft.com/office/powerpoint/2010/main" val="384762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46183" y="302759"/>
                <a:ext cx="44849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Example: Find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𝑖</m:t>
                    </m:r>
                    <m:r>
                      <a:rPr lang="en-US" sz="2000" i="1" baseline="-25000" dirty="0" smtClean="0">
                        <a:latin typeface="Cambria Math"/>
                      </a:rPr>
                      <m:t>1</m:t>
                    </m:r>
                    <m:r>
                      <a:rPr lang="en-US" sz="2000" i="1" dirty="0" smtClean="0">
                        <a:latin typeface="Cambria Math"/>
                      </a:rPr>
                      <m:t>, </m:t>
                    </m:r>
                    <m:r>
                      <a:rPr lang="en-US" sz="2000" i="1" dirty="0" smtClean="0">
                        <a:latin typeface="Cambria Math"/>
                      </a:rPr>
                      <m:t>𝑖</m:t>
                    </m:r>
                    <m:r>
                      <a:rPr lang="en-US" sz="2000" i="1" baseline="-25000" dirty="0" smtClean="0">
                        <a:latin typeface="Cambria Math"/>
                      </a:rPr>
                      <m:t>2</m:t>
                    </m:r>
                    <m:r>
                      <a:rPr lang="en-US" sz="2000" i="1" dirty="0" smtClean="0">
                        <a:latin typeface="Cambria Math"/>
                      </a:rPr>
                      <m:t>, </m:t>
                    </m:r>
                    <m:r>
                      <a:rPr lang="en-US" sz="2000" i="1" dirty="0" smtClean="0">
                        <a:latin typeface="Cambria Math"/>
                      </a:rPr>
                      <m:t>𝑖</m:t>
                    </m:r>
                    <m:r>
                      <a:rPr lang="en-US" sz="2000" i="1" baseline="-25000" dirty="0" smtClean="0">
                        <a:latin typeface="Cambria Math"/>
                      </a:rPr>
                      <m:t>3 </m:t>
                    </m:r>
                  </m:oMath>
                </a14:m>
                <a:r>
                  <a:rPr lang="en-US" sz="2000" dirty="0" smtClean="0"/>
                  <a:t>using nodal analysis</a:t>
                </a:r>
                <a:endParaRPr lang="en-US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183" y="302759"/>
                <a:ext cx="4484946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1359" t="-7692" r="-3125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4939533" y="523874"/>
            <a:ext cx="4200324" cy="2832100"/>
            <a:chOff x="460576" y="6260457"/>
            <a:chExt cx="4200324" cy="2832100"/>
          </a:xfrm>
        </p:grpSpPr>
        <p:cxnSp>
          <p:nvCxnSpPr>
            <p:cNvPr id="4" name="Straight Connector 3"/>
            <p:cNvCxnSpPr>
              <a:stCxn id="22" idx="4"/>
            </p:cNvCxnSpPr>
            <p:nvPr/>
          </p:nvCxnSpPr>
          <p:spPr bwMode="auto">
            <a:xfrm>
              <a:off x="2702126" y="7238357"/>
              <a:ext cx="15674" cy="160084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5" name="Group 20"/>
            <p:cNvGrpSpPr>
              <a:grpSpLocks/>
            </p:cNvGrpSpPr>
            <p:nvPr/>
          </p:nvGrpSpPr>
          <p:grpSpPr bwMode="auto">
            <a:xfrm rot="16200000">
              <a:off x="2314776" y="7936857"/>
              <a:ext cx="812800" cy="266700"/>
              <a:chOff x="2565400" y="4241800"/>
              <a:chExt cx="901700" cy="317500"/>
            </a:xfrm>
          </p:grpSpPr>
          <p:sp>
            <p:nvSpPr>
              <p:cNvPr id="39" name="Rectangle 19"/>
              <p:cNvSpPr>
                <a:spLocks noChangeArrowheads="1"/>
              </p:cNvSpPr>
              <p:nvPr/>
            </p:nvSpPr>
            <p:spPr bwMode="auto">
              <a:xfrm>
                <a:off x="2705100" y="4254500"/>
                <a:ext cx="613156" cy="2921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1008063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 bwMode="auto">
              <a:xfrm>
                <a:off x="2565400" y="4241800"/>
                <a:ext cx="901700" cy="317500"/>
              </a:xfrm>
              <a:custGeom>
                <a:avLst/>
                <a:gdLst>
                  <a:gd name="connsiteX0" fmla="*/ 0 w 4102100"/>
                  <a:gd name="connsiteY0" fmla="*/ 304800 h 622300"/>
                  <a:gd name="connsiteX1" fmla="*/ 673100 w 4102100"/>
                  <a:gd name="connsiteY1" fmla="*/ 304800 h 622300"/>
                  <a:gd name="connsiteX2" fmla="*/ 889000 w 4102100"/>
                  <a:gd name="connsiteY2" fmla="*/ 12700 h 622300"/>
                  <a:gd name="connsiteX3" fmla="*/ 1066800 w 4102100"/>
                  <a:gd name="connsiteY3" fmla="*/ 609600 h 622300"/>
                  <a:gd name="connsiteX4" fmla="*/ 1473200 w 4102100"/>
                  <a:gd name="connsiteY4" fmla="*/ 0 h 622300"/>
                  <a:gd name="connsiteX5" fmla="*/ 1727200 w 4102100"/>
                  <a:gd name="connsiteY5" fmla="*/ 596900 h 622300"/>
                  <a:gd name="connsiteX6" fmla="*/ 2082800 w 4102100"/>
                  <a:gd name="connsiteY6" fmla="*/ 25400 h 622300"/>
                  <a:gd name="connsiteX7" fmla="*/ 2438400 w 4102100"/>
                  <a:gd name="connsiteY7" fmla="*/ 596900 h 622300"/>
                  <a:gd name="connsiteX8" fmla="*/ 2806700 w 4102100"/>
                  <a:gd name="connsiteY8" fmla="*/ 0 h 622300"/>
                  <a:gd name="connsiteX9" fmla="*/ 3136900 w 4102100"/>
                  <a:gd name="connsiteY9" fmla="*/ 622300 h 622300"/>
                  <a:gd name="connsiteX10" fmla="*/ 3365500 w 4102100"/>
                  <a:gd name="connsiteY10" fmla="*/ 279400 h 622300"/>
                  <a:gd name="connsiteX11" fmla="*/ 4102100 w 4102100"/>
                  <a:gd name="connsiteY11" fmla="*/ 29210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02100" h="622300">
                    <a:moveTo>
                      <a:pt x="0" y="304800"/>
                    </a:moveTo>
                    <a:lnTo>
                      <a:pt x="673100" y="304800"/>
                    </a:lnTo>
                    <a:lnTo>
                      <a:pt x="889000" y="12700"/>
                    </a:lnTo>
                    <a:lnTo>
                      <a:pt x="1066800" y="609600"/>
                    </a:lnTo>
                    <a:lnTo>
                      <a:pt x="1473200" y="0"/>
                    </a:lnTo>
                    <a:lnTo>
                      <a:pt x="1727200" y="596900"/>
                    </a:lnTo>
                    <a:lnTo>
                      <a:pt x="2082800" y="25400"/>
                    </a:lnTo>
                    <a:lnTo>
                      <a:pt x="2438400" y="596900"/>
                    </a:lnTo>
                    <a:lnTo>
                      <a:pt x="2806700" y="0"/>
                    </a:lnTo>
                    <a:lnTo>
                      <a:pt x="3136900" y="622300"/>
                    </a:lnTo>
                    <a:lnTo>
                      <a:pt x="3365500" y="279400"/>
                    </a:lnTo>
                    <a:lnTo>
                      <a:pt x="4102100" y="29210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008063">
                  <a:defRPr/>
                </a:pPr>
                <a:endParaRPr lang="en-US"/>
              </a:p>
            </p:txBody>
          </p:sp>
        </p:grpSp>
        <p:sp>
          <p:nvSpPr>
            <p:cNvPr id="6" name="Rectangle 5"/>
            <p:cNvSpPr/>
            <p:nvPr/>
          </p:nvSpPr>
          <p:spPr bwMode="auto">
            <a:xfrm>
              <a:off x="828876" y="7187557"/>
              <a:ext cx="2984500" cy="16383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828876" y="7187557"/>
              <a:ext cx="0" cy="16383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" name="Freeform 7"/>
            <p:cNvSpPr/>
            <p:nvPr/>
          </p:nvSpPr>
          <p:spPr bwMode="auto">
            <a:xfrm>
              <a:off x="841576" y="6641457"/>
              <a:ext cx="1866900" cy="558800"/>
            </a:xfrm>
            <a:custGeom>
              <a:avLst/>
              <a:gdLst>
                <a:gd name="connsiteX0" fmla="*/ 0 w 1866900"/>
                <a:gd name="connsiteY0" fmla="*/ 546100 h 558800"/>
                <a:gd name="connsiteX1" fmla="*/ 0 w 1866900"/>
                <a:gd name="connsiteY1" fmla="*/ 0 h 558800"/>
                <a:gd name="connsiteX2" fmla="*/ 1854200 w 1866900"/>
                <a:gd name="connsiteY2" fmla="*/ 0 h 558800"/>
                <a:gd name="connsiteX3" fmla="*/ 1866900 w 1866900"/>
                <a:gd name="connsiteY3" fmla="*/ 558800 h 55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66900" h="558800">
                  <a:moveTo>
                    <a:pt x="0" y="546100"/>
                  </a:moveTo>
                  <a:lnTo>
                    <a:pt x="0" y="0"/>
                  </a:lnTo>
                  <a:lnTo>
                    <a:pt x="1854200" y="0"/>
                  </a:lnTo>
                  <a:lnTo>
                    <a:pt x="1866900" y="55880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9" name="Group 20"/>
            <p:cNvGrpSpPr>
              <a:grpSpLocks/>
            </p:cNvGrpSpPr>
            <p:nvPr/>
          </p:nvGrpSpPr>
          <p:grpSpPr bwMode="auto">
            <a:xfrm>
              <a:off x="1349576" y="7060557"/>
              <a:ext cx="812800" cy="266700"/>
              <a:chOff x="2565400" y="4241800"/>
              <a:chExt cx="901700" cy="317500"/>
            </a:xfrm>
          </p:grpSpPr>
          <p:sp>
            <p:nvSpPr>
              <p:cNvPr id="37" name="Rectangle 19"/>
              <p:cNvSpPr>
                <a:spLocks noChangeArrowheads="1"/>
              </p:cNvSpPr>
              <p:nvPr/>
            </p:nvSpPr>
            <p:spPr bwMode="auto">
              <a:xfrm>
                <a:off x="2705100" y="4254500"/>
                <a:ext cx="613156" cy="2921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1008063"/>
                <a:endParaRPr lang="en-US"/>
              </a:p>
            </p:txBody>
          </p:sp>
          <p:sp>
            <p:nvSpPr>
              <p:cNvPr id="38" name="Freeform 8"/>
              <p:cNvSpPr/>
              <p:nvPr/>
            </p:nvSpPr>
            <p:spPr bwMode="auto">
              <a:xfrm>
                <a:off x="2565400" y="4241800"/>
                <a:ext cx="901700" cy="317500"/>
              </a:xfrm>
              <a:custGeom>
                <a:avLst/>
                <a:gdLst>
                  <a:gd name="connsiteX0" fmla="*/ 0 w 4102100"/>
                  <a:gd name="connsiteY0" fmla="*/ 304800 h 622300"/>
                  <a:gd name="connsiteX1" fmla="*/ 673100 w 4102100"/>
                  <a:gd name="connsiteY1" fmla="*/ 304800 h 622300"/>
                  <a:gd name="connsiteX2" fmla="*/ 889000 w 4102100"/>
                  <a:gd name="connsiteY2" fmla="*/ 12700 h 622300"/>
                  <a:gd name="connsiteX3" fmla="*/ 1066800 w 4102100"/>
                  <a:gd name="connsiteY3" fmla="*/ 609600 h 622300"/>
                  <a:gd name="connsiteX4" fmla="*/ 1473200 w 4102100"/>
                  <a:gd name="connsiteY4" fmla="*/ 0 h 622300"/>
                  <a:gd name="connsiteX5" fmla="*/ 1727200 w 4102100"/>
                  <a:gd name="connsiteY5" fmla="*/ 596900 h 622300"/>
                  <a:gd name="connsiteX6" fmla="*/ 2082800 w 4102100"/>
                  <a:gd name="connsiteY6" fmla="*/ 25400 h 622300"/>
                  <a:gd name="connsiteX7" fmla="*/ 2438400 w 4102100"/>
                  <a:gd name="connsiteY7" fmla="*/ 596900 h 622300"/>
                  <a:gd name="connsiteX8" fmla="*/ 2806700 w 4102100"/>
                  <a:gd name="connsiteY8" fmla="*/ 0 h 622300"/>
                  <a:gd name="connsiteX9" fmla="*/ 3136900 w 4102100"/>
                  <a:gd name="connsiteY9" fmla="*/ 622300 h 622300"/>
                  <a:gd name="connsiteX10" fmla="*/ 3365500 w 4102100"/>
                  <a:gd name="connsiteY10" fmla="*/ 279400 h 622300"/>
                  <a:gd name="connsiteX11" fmla="*/ 4102100 w 4102100"/>
                  <a:gd name="connsiteY11" fmla="*/ 29210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02100" h="622300">
                    <a:moveTo>
                      <a:pt x="0" y="304800"/>
                    </a:moveTo>
                    <a:lnTo>
                      <a:pt x="673100" y="304800"/>
                    </a:lnTo>
                    <a:lnTo>
                      <a:pt x="889000" y="12700"/>
                    </a:lnTo>
                    <a:lnTo>
                      <a:pt x="1066800" y="609600"/>
                    </a:lnTo>
                    <a:lnTo>
                      <a:pt x="1473200" y="0"/>
                    </a:lnTo>
                    <a:lnTo>
                      <a:pt x="1727200" y="596900"/>
                    </a:lnTo>
                    <a:lnTo>
                      <a:pt x="2082800" y="25400"/>
                    </a:lnTo>
                    <a:lnTo>
                      <a:pt x="2438400" y="596900"/>
                    </a:lnTo>
                    <a:lnTo>
                      <a:pt x="2806700" y="0"/>
                    </a:lnTo>
                    <a:lnTo>
                      <a:pt x="3136900" y="622300"/>
                    </a:lnTo>
                    <a:lnTo>
                      <a:pt x="3365500" y="279400"/>
                    </a:lnTo>
                    <a:lnTo>
                      <a:pt x="4102100" y="29210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008063">
                  <a:defRPr/>
                </a:pPr>
                <a:endParaRPr lang="en-US"/>
              </a:p>
            </p:txBody>
          </p:sp>
        </p:grpSp>
        <p:grpSp>
          <p:nvGrpSpPr>
            <p:cNvPr id="10" name="Group 20"/>
            <p:cNvGrpSpPr>
              <a:grpSpLocks/>
            </p:cNvGrpSpPr>
            <p:nvPr/>
          </p:nvGrpSpPr>
          <p:grpSpPr bwMode="auto">
            <a:xfrm rot="16200000">
              <a:off x="422476" y="7835257"/>
              <a:ext cx="812800" cy="266700"/>
              <a:chOff x="2565400" y="4241800"/>
              <a:chExt cx="901700" cy="317500"/>
            </a:xfrm>
          </p:grpSpPr>
          <p:sp>
            <p:nvSpPr>
              <p:cNvPr id="35" name="Rectangle 19"/>
              <p:cNvSpPr>
                <a:spLocks noChangeArrowheads="1"/>
              </p:cNvSpPr>
              <p:nvPr/>
            </p:nvSpPr>
            <p:spPr bwMode="auto">
              <a:xfrm>
                <a:off x="2705100" y="4254500"/>
                <a:ext cx="613156" cy="2921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1008063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 bwMode="auto">
              <a:xfrm>
                <a:off x="2565400" y="4241800"/>
                <a:ext cx="901700" cy="317500"/>
              </a:xfrm>
              <a:custGeom>
                <a:avLst/>
                <a:gdLst>
                  <a:gd name="connsiteX0" fmla="*/ 0 w 4102100"/>
                  <a:gd name="connsiteY0" fmla="*/ 304800 h 622300"/>
                  <a:gd name="connsiteX1" fmla="*/ 673100 w 4102100"/>
                  <a:gd name="connsiteY1" fmla="*/ 304800 h 622300"/>
                  <a:gd name="connsiteX2" fmla="*/ 889000 w 4102100"/>
                  <a:gd name="connsiteY2" fmla="*/ 12700 h 622300"/>
                  <a:gd name="connsiteX3" fmla="*/ 1066800 w 4102100"/>
                  <a:gd name="connsiteY3" fmla="*/ 609600 h 622300"/>
                  <a:gd name="connsiteX4" fmla="*/ 1473200 w 4102100"/>
                  <a:gd name="connsiteY4" fmla="*/ 0 h 622300"/>
                  <a:gd name="connsiteX5" fmla="*/ 1727200 w 4102100"/>
                  <a:gd name="connsiteY5" fmla="*/ 596900 h 622300"/>
                  <a:gd name="connsiteX6" fmla="*/ 2082800 w 4102100"/>
                  <a:gd name="connsiteY6" fmla="*/ 25400 h 622300"/>
                  <a:gd name="connsiteX7" fmla="*/ 2438400 w 4102100"/>
                  <a:gd name="connsiteY7" fmla="*/ 596900 h 622300"/>
                  <a:gd name="connsiteX8" fmla="*/ 2806700 w 4102100"/>
                  <a:gd name="connsiteY8" fmla="*/ 0 h 622300"/>
                  <a:gd name="connsiteX9" fmla="*/ 3136900 w 4102100"/>
                  <a:gd name="connsiteY9" fmla="*/ 622300 h 622300"/>
                  <a:gd name="connsiteX10" fmla="*/ 3365500 w 4102100"/>
                  <a:gd name="connsiteY10" fmla="*/ 279400 h 622300"/>
                  <a:gd name="connsiteX11" fmla="*/ 4102100 w 4102100"/>
                  <a:gd name="connsiteY11" fmla="*/ 29210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02100" h="622300">
                    <a:moveTo>
                      <a:pt x="0" y="304800"/>
                    </a:moveTo>
                    <a:lnTo>
                      <a:pt x="673100" y="304800"/>
                    </a:lnTo>
                    <a:lnTo>
                      <a:pt x="889000" y="12700"/>
                    </a:lnTo>
                    <a:lnTo>
                      <a:pt x="1066800" y="609600"/>
                    </a:lnTo>
                    <a:lnTo>
                      <a:pt x="1473200" y="0"/>
                    </a:lnTo>
                    <a:lnTo>
                      <a:pt x="1727200" y="596900"/>
                    </a:lnTo>
                    <a:lnTo>
                      <a:pt x="2082800" y="25400"/>
                    </a:lnTo>
                    <a:lnTo>
                      <a:pt x="2438400" y="596900"/>
                    </a:lnTo>
                    <a:lnTo>
                      <a:pt x="2806700" y="0"/>
                    </a:lnTo>
                    <a:lnTo>
                      <a:pt x="3136900" y="622300"/>
                    </a:lnTo>
                    <a:lnTo>
                      <a:pt x="3365500" y="279400"/>
                    </a:lnTo>
                    <a:lnTo>
                      <a:pt x="4102100" y="29210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008063">
                  <a:defRPr/>
                </a:pPr>
                <a:endParaRPr lang="en-US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835476" y="7911457"/>
              <a:ext cx="5100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6</a:t>
              </a:r>
              <a:r>
                <a:rPr lang="el-GR" sz="2000" dirty="0" smtClean="0"/>
                <a:t>Ω</a:t>
              </a:r>
              <a:endParaRPr lang="en-US" sz="2000" dirty="0"/>
            </a:p>
          </p:txBody>
        </p:sp>
        <p:sp>
          <p:nvSpPr>
            <p:cNvPr id="12" name="Oval 11"/>
            <p:cNvSpPr/>
            <p:nvPr/>
          </p:nvSpPr>
          <p:spPr bwMode="auto">
            <a:xfrm rot="10800000">
              <a:off x="1603576" y="6450957"/>
              <a:ext cx="444500" cy="3683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3622876" y="7784457"/>
              <a:ext cx="342900" cy="3937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4" name="Straight Arrow Connector 13"/>
            <p:cNvCxnSpPr>
              <a:stCxn id="12" idx="2"/>
              <a:endCxn id="12" idx="6"/>
            </p:cNvCxnSpPr>
            <p:nvPr/>
          </p:nvCxnSpPr>
          <p:spPr bwMode="auto">
            <a:xfrm flipH="1">
              <a:off x="1603576" y="6635107"/>
              <a:ext cx="4445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13" idx="4"/>
              <a:endCxn id="13" idx="0"/>
            </p:cNvCxnSpPr>
            <p:nvPr/>
          </p:nvCxnSpPr>
          <p:spPr bwMode="auto">
            <a:xfrm flipV="1">
              <a:off x="3794326" y="7784457"/>
              <a:ext cx="0" cy="3937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2022676" y="6260457"/>
              <a:ext cx="4988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5A</a:t>
              </a:r>
              <a:endParaRPr lang="en-US" sz="2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940376" y="7860657"/>
              <a:ext cx="7205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10A</a:t>
              </a:r>
              <a:endParaRPr lang="en-US" sz="2000" dirty="0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686001" y="8648057"/>
              <a:ext cx="317500" cy="444500"/>
              <a:chOff x="3895725" y="3060700"/>
              <a:chExt cx="317500" cy="444500"/>
            </a:xfrm>
          </p:grpSpPr>
          <p:cxnSp>
            <p:nvCxnSpPr>
              <p:cNvPr id="31" name="Straight Connector 30"/>
              <p:cNvCxnSpPr/>
              <p:nvPr/>
            </p:nvCxnSpPr>
            <p:spPr bwMode="auto">
              <a:xfrm>
                <a:off x="4038600" y="3060700"/>
                <a:ext cx="0" cy="3302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Straight Connector 31"/>
              <p:cNvCxnSpPr/>
              <p:nvPr/>
            </p:nvCxnSpPr>
            <p:spPr bwMode="auto">
              <a:xfrm>
                <a:off x="3895725" y="3390900"/>
                <a:ext cx="3175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>
                <a:off x="3956050" y="3444875"/>
                <a:ext cx="1778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Straight Connector 33"/>
              <p:cNvCxnSpPr/>
              <p:nvPr/>
            </p:nvCxnSpPr>
            <p:spPr bwMode="auto">
              <a:xfrm>
                <a:off x="3994944" y="3505200"/>
                <a:ext cx="1016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9" name="TextBox 18"/>
            <p:cNvSpPr txBox="1"/>
            <p:nvPr/>
          </p:nvSpPr>
          <p:spPr>
            <a:xfrm>
              <a:off x="460576" y="6819257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</a:t>
              </a:r>
              <a:r>
                <a:rPr lang="en-US" sz="2000" baseline="-25000" dirty="0" smtClean="0"/>
                <a:t>1</a:t>
              </a:r>
              <a:endParaRPr lang="en-US" sz="2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708476" y="6806557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</a:t>
              </a:r>
              <a:r>
                <a:rPr lang="en-US" sz="2000" baseline="-25000" dirty="0"/>
                <a:t>2</a:t>
              </a:r>
              <a:endParaRPr lang="en-US" sz="2000" dirty="0"/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778076" y="7162157"/>
              <a:ext cx="114300" cy="101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2657676" y="7149457"/>
              <a:ext cx="88900" cy="889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>
              <a:off x="1044776" y="7187558"/>
              <a:ext cx="364924" cy="1334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Straight Arrow Connector 23"/>
            <p:cNvCxnSpPr>
              <a:endCxn id="40" idx="11"/>
            </p:cNvCxnSpPr>
            <p:nvPr/>
          </p:nvCxnSpPr>
          <p:spPr bwMode="auto">
            <a:xfrm flipH="1">
              <a:off x="2713012" y="7378057"/>
              <a:ext cx="8164" cy="28575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905076" y="8368657"/>
                  <a:ext cx="41870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</a:rPr>
                          <m:t>𝑖</m:t>
                        </m:r>
                        <m:r>
                          <a:rPr lang="en-US" sz="2000" i="1" baseline="-25000" dirty="0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5076" y="8368657"/>
                  <a:ext cx="418704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15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1146376" y="6730357"/>
                  <a:ext cx="41870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</a:rPr>
                          <m:t>𝑖</m:t>
                        </m:r>
                        <m:r>
                          <a:rPr lang="en-US" sz="2000" i="1" baseline="-25000" dirty="0">
                            <a:latin typeface="Cambria Math"/>
                          </a:rPr>
                          <m:t>2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6376" y="6730357"/>
                  <a:ext cx="418704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2340176" y="7365357"/>
                  <a:ext cx="41870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</a:rPr>
                          <m:t>𝑖</m:t>
                        </m:r>
                        <m:r>
                          <a:rPr lang="en-US" sz="2000" i="1" baseline="-25000" dirty="0">
                            <a:latin typeface="Cambria Math"/>
                          </a:rPr>
                          <m:t>3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40176" y="7365357"/>
                  <a:ext cx="418704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TextBox 27"/>
            <p:cNvSpPr txBox="1"/>
            <p:nvPr/>
          </p:nvSpPr>
          <p:spPr>
            <a:xfrm>
              <a:off x="943176" y="7847957"/>
              <a:ext cx="5100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2</a:t>
              </a:r>
              <a:r>
                <a:rPr lang="el-GR" sz="2000" dirty="0" smtClean="0"/>
                <a:t>Ω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476576" y="7314557"/>
              <a:ext cx="5100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4</a:t>
              </a:r>
              <a:r>
                <a:rPr lang="el-GR" sz="2000" dirty="0" smtClean="0"/>
                <a:t>Ω</a:t>
              </a:r>
              <a:endParaRPr lang="en-US" sz="2000" dirty="0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838200" y="8343900"/>
              <a:ext cx="0" cy="4191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108400" y="784164"/>
            <a:ext cx="5115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ground and node voltages already assigned.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342700" y="1238632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Express resistor currents: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71560" y="4800600"/>
                <a:ext cx="2781082" cy="6179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+5=0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560" y="4800600"/>
                <a:ext cx="2781082" cy="61792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246183" y="2931291"/>
            <a:ext cx="2816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Apply KCL at the nodes: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07974" y="3355974"/>
                <a:ext cx="95468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 smtClean="0"/>
                  <a:t>:  </a:t>
                </a:r>
                <a:endParaRPr lang="en-US" sz="2000" dirty="0" err="1" smtClean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974" y="3355974"/>
                <a:ext cx="954685" cy="400110"/>
              </a:xfrm>
              <a:prstGeom prst="rect">
                <a:avLst/>
              </a:prstGeom>
              <a:blipFill rotWithShape="1">
                <a:blip r:embed="rId7"/>
                <a:stretch>
                  <a:fillRect l="-7051" t="-7692" r="-6410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72194" y="3820502"/>
                <a:ext cx="96064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 smtClean="0"/>
                  <a:t>:  </a:t>
                </a:r>
                <a:endParaRPr lang="en-US" sz="2000" dirty="0" err="1" smtClean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194" y="3820502"/>
                <a:ext cx="960648" cy="400110"/>
              </a:xfrm>
              <a:prstGeom prst="rect">
                <a:avLst/>
              </a:prstGeom>
              <a:blipFill rotWithShape="1">
                <a:blip r:embed="rId8"/>
                <a:stretch>
                  <a:fillRect l="-7006" t="-7692" r="-6369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189694" y="3420392"/>
                <a:ext cx="345908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+5=0</m:t>
                    </m:r>
                  </m:oMath>
                </a14:m>
                <a:r>
                  <a:rPr lang="en-US" sz="2000" dirty="0" smtClean="0"/>
                  <a:t>                  (1)</a:t>
                </a: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9694" y="3420392"/>
                <a:ext cx="3459088" cy="400110"/>
              </a:xfrm>
              <a:prstGeom prst="rect">
                <a:avLst/>
              </a:prstGeom>
              <a:blipFill rotWithShape="1">
                <a:blip r:embed="rId9"/>
                <a:stretch>
                  <a:fillRect t="-7576" r="-105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214927" y="3820502"/>
                <a:ext cx="341555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+10−5=0</m:t>
                    </m:r>
                  </m:oMath>
                </a14:m>
                <a:r>
                  <a:rPr lang="en-US" sz="2000" dirty="0" smtClean="0"/>
                  <a:t>           (2)</a:t>
                </a: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4927" y="3820502"/>
                <a:ext cx="3415550" cy="400110"/>
              </a:xfrm>
              <a:prstGeom prst="rect">
                <a:avLst/>
              </a:prstGeom>
              <a:blipFill rotWithShape="1">
                <a:blip r:embed="rId10"/>
                <a:stretch>
                  <a:fillRect t="-7692" r="-1070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342700" y="4329644"/>
            <a:ext cx="2395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Plug (*)  into (1), (2)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90225" y="5441717"/>
                <a:ext cx="2551916" cy="6199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+5=0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225" y="5441717"/>
                <a:ext cx="2551916" cy="61997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531220" y="4941371"/>
                <a:ext cx="63119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×4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1220" y="4941371"/>
                <a:ext cx="631198" cy="40011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452642" y="5551651"/>
                <a:ext cx="7738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×12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2642" y="5551651"/>
                <a:ext cx="773866" cy="40011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288259" y="3481123"/>
                <a:ext cx="302364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−2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+20=0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8259" y="3481123"/>
                <a:ext cx="3023648" cy="400110"/>
              </a:xfrm>
              <a:prstGeom prst="rect">
                <a:avLst/>
              </a:prstGeom>
              <a:blipFill rotWithShape="1">
                <a:blip r:embed="rId15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280038" y="3929534"/>
                <a:ext cx="312258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3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−3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−2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+60=0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0038" y="3929534"/>
                <a:ext cx="3122586" cy="400110"/>
              </a:xfrm>
              <a:prstGeom prst="rect">
                <a:avLst/>
              </a:prstGeom>
              <a:blipFill rotWithShape="1">
                <a:blip r:embed="rId16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Freeform 67"/>
          <p:cNvSpPr/>
          <p:nvPr/>
        </p:nvSpPr>
        <p:spPr>
          <a:xfrm>
            <a:off x="4037801" y="4220612"/>
            <a:ext cx="1127157" cy="1245919"/>
          </a:xfrm>
          <a:custGeom>
            <a:avLst/>
            <a:gdLst>
              <a:gd name="connsiteX0" fmla="*/ 722 w 1127157"/>
              <a:gd name="connsiteY0" fmla="*/ 1245704 h 1245919"/>
              <a:gd name="connsiteX1" fmla="*/ 66983 w 1127157"/>
              <a:gd name="connsiteY1" fmla="*/ 1232452 h 1245919"/>
              <a:gd name="connsiteX2" fmla="*/ 504305 w 1127157"/>
              <a:gd name="connsiteY2" fmla="*/ 1139687 h 1245919"/>
              <a:gd name="connsiteX3" fmla="*/ 716339 w 1127157"/>
              <a:gd name="connsiteY3" fmla="*/ 304800 h 1245919"/>
              <a:gd name="connsiteX4" fmla="*/ 1127157 w 1127157"/>
              <a:gd name="connsiteY4" fmla="*/ 0 h 1245919"/>
              <a:gd name="connsiteX5" fmla="*/ 1127157 w 1127157"/>
              <a:gd name="connsiteY5" fmla="*/ 0 h 1245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7157" h="1245919">
                <a:moveTo>
                  <a:pt x="722" y="1245704"/>
                </a:moveTo>
                <a:cubicBezTo>
                  <a:pt x="-8113" y="1247912"/>
                  <a:pt x="66983" y="1232452"/>
                  <a:pt x="66983" y="1232452"/>
                </a:cubicBezTo>
                <a:cubicBezTo>
                  <a:pt x="150913" y="1214783"/>
                  <a:pt x="396079" y="1294296"/>
                  <a:pt x="504305" y="1139687"/>
                </a:cubicBezTo>
                <a:cubicBezTo>
                  <a:pt x="612531" y="985078"/>
                  <a:pt x="612530" y="494748"/>
                  <a:pt x="716339" y="304800"/>
                </a:cubicBezTo>
                <a:cubicBezTo>
                  <a:pt x="820148" y="114852"/>
                  <a:pt x="1127157" y="0"/>
                  <a:pt x="1127157" y="0"/>
                </a:cubicBezTo>
                <a:lnTo>
                  <a:pt x="1127157" y="0"/>
                </a:ln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Down Arrow 68"/>
          <p:cNvSpPr/>
          <p:nvPr/>
        </p:nvSpPr>
        <p:spPr>
          <a:xfrm>
            <a:off x="6547116" y="4329644"/>
            <a:ext cx="175724" cy="2058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482105" y="4529699"/>
                <a:ext cx="2934521" cy="40011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3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=20 </m:t>
                    </m:r>
                  </m:oMath>
                </a14:m>
                <a:r>
                  <a:rPr lang="en-US" sz="2000" dirty="0" smtClean="0"/>
                  <a:t>           (1a)</a:t>
                </a: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105" y="4529699"/>
                <a:ext cx="2934521" cy="400110"/>
              </a:xfrm>
              <a:prstGeom prst="rect">
                <a:avLst/>
              </a:prstGeom>
              <a:blipFill rotWithShape="1">
                <a:blip r:embed="rId17"/>
                <a:stretch>
                  <a:fillRect t="-5882" r="-1240" b="-23529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474552" y="4940428"/>
                <a:ext cx="2892843" cy="40011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3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−5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=−60</m:t>
                    </m:r>
                  </m:oMath>
                </a14:m>
                <a:r>
                  <a:rPr lang="en-US" sz="2000" dirty="0" smtClean="0"/>
                  <a:t>      (2a)</a:t>
                </a: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4552" y="4940428"/>
                <a:ext cx="2892843" cy="400110"/>
              </a:xfrm>
              <a:prstGeom prst="rect">
                <a:avLst/>
              </a:prstGeom>
              <a:blipFill rotWithShape="1">
                <a:blip r:embed="rId18"/>
                <a:stretch>
                  <a:fillRect t="-5882" r="-1468" b="-23529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5437517" y="5281193"/>
                <a:ext cx="2486130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40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𝑉</m:t>
                      </m:r>
                      <m:r>
                        <a:rPr lang="en-US" sz="2000" b="0" i="1" smtClean="0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=20</m:t>
                      </m:r>
                      <m:r>
                        <a:rPr lang="en-US" sz="2000" b="0" i="1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7517" y="5281193"/>
                <a:ext cx="2486130" cy="670568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227254" y="6080311"/>
                <a:ext cx="474020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=6.667</m:t>
                      </m:r>
                      <m:r>
                        <a:rPr lang="en-US" sz="2000" b="0" i="1" smtClean="0">
                          <a:latin typeface="Cambria Math"/>
                        </a:rPr>
                        <m:t>𝐴</m:t>
                      </m:r>
                      <m:r>
                        <a:rPr lang="en-US" sz="2000" b="0" i="1" smtClean="0">
                          <a:latin typeface="Cambria Math"/>
                        </a:rPr>
                        <m:t>; 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=−1.667</m:t>
                      </m:r>
                      <m:r>
                        <a:rPr lang="en-US" sz="2000" b="0" i="1" smtClean="0">
                          <a:latin typeface="Cambria Math"/>
                        </a:rPr>
                        <m:t>𝐴</m:t>
                      </m:r>
                      <m:r>
                        <a:rPr lang="en-US" sz="2000" b="0" i="1" smtClean="0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=6.667</m:t>
                      </m:r>
                      <m:r>
                        <a:rPr lang="en-US" sz="20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7254" y="6080311"/>
                <a:ext cx="4740208" cy="400110"/>
              </a:xfrm>
              <a:prstGeom prst="rect">
                <a:avLst/>
              </a:prstGeom>
              <a:blipFill rotWithShape="1">
                <a:blip r:embed="rId20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Box 73"/>
          <p:cNvSpPr txBox="1"/>
          <p:nvPr/>
        </p:nvSpPr>
        <p:spPr>
          <a:xfrm>
            <a:off x="8596022" y="9306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L8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42870" y="1933788"/>
                <a:ext cx="70782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870" y="1933788"/>
                <a:ext cx="707822" cy="400110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781789" y="1824880"/>
                <a:ext cx="509178" cy="5845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;</a:t>
                </a:r>
                <a:endParaRPr lang="en-US" sz="2400" dirty="0" err="1" smtClean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789" y="1824880"/>
                <a:ext cx="509178" cy="584584"/>
              </a:xfrm>
              <a:prstGeom prst="rect">
                <a:avLst/>
              </a:prstGeom>
              <a:blipFill rotWithShape="1">
                <a:blip r:embed="rId22"/>
                <a:stretch>
                  <a:fillRect t="-1042" r="-16667"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1262019" y="1958399"/>
                <a:ext cx="71378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019" y="1958399"/>
                <a:ext cx="713785" cy="400110"/>
              </a:xfrm>
              <a:prstGeom prst="rect">
                <a:avLst/>
              </a:prstGeom>
              <a:blipFill rotWithShape="1">
                <a:blip r:embed="rId23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2747219" y="1943864"/>
                <a:ext cx="71378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7219" y="1943864"/>
                <a:ext cx="713785" cy="400110"/>
              </a:xfrm>
              <a:prstGeom prst="rect">
                <a:avLst/>
              </a:prstGeom>
              <a:blipFill rotWithShape="1">
                <a:blip r:embed="rId24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816691" y="1873736"/>
                <a:ext cx="1026050" cy="5845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 smtClean="0"/>
                  <a:t> ; </a:t>
                </a:r>
                <a:endParaRPr lang="en-US" sz="2000" dirty="0" err="1" smtClean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6691" y="1873736"/>
                <a:ext cx="1026050" cy="584584"/>
              </a:xfrm>
              <a:prstGeom prst="rect">
                <a:avLst/>
              </a:prstGeom>
              <a:blipFill rotWithShape="1">
                <a:blip r:embed="rId25"/>
                <a:stretch>
                  <a:fillRect r="-5357"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366987" y="1898587"/>
                <a:ext cx="501163" cy="5868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400" dirty="0" smtClean="0"/>
                  <a:t> </a:t>
                </a:r>
                <a:endParaRPr lang="en-US" sz="2400" dirty="0" err="1" smtClean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6987" y="1898587"/>
                <a:ext cx="501163" cy="586892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4017065" y="1965973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(*)</a:t>
            </a:r>
          </a:p>
        </p:txBody>
      </p:sp>
    </p:spTree>
    <p:extLst>
      <p:ext uri="{BB962C8B-B14F-4D97-AF65-F5344CB8AC3E}">
        <p14:creationId xmlns:p14="http://schemas.microsoft.com/office/powerpoint/2010/main" val="303779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8" grpId="0"/>
      <p:bldP spid="59" grpId="0"/>
      <p:bldP spid="60" grpId="0"/>
      <p:bldP spid="61" grpId="0"/>
      <p:bldP spid="62" grpId="0"/>
      <p:bldP spid="68" grpId="0" animBg="1"/>
      <p:bldP spid="69" grpId="0" animBg="1"/>
      <p:bldP spid="70" grpId="0" animBg="1"/>
      <p:bldP spid="71" grpId="0" animBg="1"/>
      <p:bldP spid="72" grpId="0"/>
      <p:bldP spid="73" grpId="0"/>
      <p:bldP spid="42" grpId="0"/>
      <p:bldP spid="43" grpId="0"/>
      <p:bldP spid="65" grpId="0"/>
      <p:bldP spid="66" grpId="0"/>
      <p:bldP spid="44" grpId="0"/>
      <p:bldP spid="45" grpId="0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>
            <a:stCxn id="4" idx="2"/>
            <a:endCxn id="3" idx="2"/>
          </p:cNvCxnSpPr>
          <p:nvPr/>
        </p:nvCxnSpPr>
        <p:spPr bwMode="auto">
          <a:xfrm>
            <a:off x="6437380" y="1536700"/>
            <a:ext cx="0" cy="218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Rectangle 2"/>
          <p:cNvSpPr/>
          <p:nvPr/>
        </p:nvSpPr>
        <p:spPr bwMode="auto">
          <a:xfrm>
            <a:off x="4437130" y="1536700"/>
            <a:ext cx="4000500" cy="218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4437130" y="825500"/>
            <a:ext cx="4000500" cy="711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 rot="16200000">
            <a:off x="6040706" y="2539357"/>
            <a:ext cx="812800" cy="266700"/>
            <a:chOff x="2565400" y="4241800"/>
            <a:chExt cx="901700" cy="317500"/>
          </a:xfrm>
        </p:grpSpPr>
        <p:sp>
          <p:nvSpPr>
            <p:cNvPr id="6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6091506" y="685157"/>
            <a:ext cx="812800" cy="266700"/>
            <a:chOff x="2565400" y="4241800"/>
            <a:chExt cx="901700" cy="317500"/>
          </a:xfrm>
        </p:grpSpPr>
        <p:sp>
          <p:nvSpPr>
            <p:cNvPr id="9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10" name="Freeform 8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grpSp>
        <p:nvGrpSpPr>
          <p:cNvPr id="11" name="Group 20"/>
          <p:cNvGrpSpPr>
            <a:grpSpLocks/>
          </p:cNvGrpSpPr>
          <p:nvPr/>
        </p:nvGrpSpPr>
        <p:grpSpPr bwMode="auto">
          <a:xfrm>
            <a:off x="4885006" y="1409057"/>
            <a:ext cx="812800" cy="266700"/>
            <a:chOff x="2565400" y="4241800"/>
            <a:chExt cx="901700" cy="317500"/>
          </a:xfrm>
        </p:grpSpPr>
        <p:sp>
          <p:nvSpPr>
            <p:cNvPr id="12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259906" y="1612257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8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sp>
        <p:nvSpPr>
          <p:cNvPr id="15" name="Oval 14"/>
          <p:cNvSpPr/>
          <p:nvPr/>
        </p:nvSpPr>
        <p:spPr bwMode="auto">
          <a:xfrm>
            <a:off x="4275406" y="2348857"/>
            <a:ext cx="342900" cy="3937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Straight Arrow Connector 15"/>
          <p:cNvCxnSpPr>
            <a:stCxn id="15" idx="4"/>
            <a:endCxn id="15" idx="0"/>
          </p:cNvCxnSpPr>
          <p:nvPr/>
        </p:nvCxnSpPr>
        <p:spPr bwMode="auto">
          <a:xfrm flipV="1">
            <a:off x="4446856" y="2348857"/>
            <a:ext cx="0" cy="3937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510949" y="2514600"/>
            <a:ext cx="720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3A</a:t>
            </a:r>
            <a:endParaRPr lang="en-US" sz="20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6304231" y="3504557"/>
            <a:ext cx="317500" cy="444500"/>
            <a:chOff x="3895725" y="3060700"/>
            <a:chExt cx="317500" cy="444500"/>
          </a:xfrm>
        </p:grpSpPr>
        <p:cxnSp>
          <p:nvCxnSpPr>
            <p:cNvPr id="19" name="Straight Connector 18"/>
            <p:cNvCxnSpPr/>
            <p:nvPr/>
          </p:nvCxnSpPr>
          <p:spPr bwMode="auto">
            <a:xfrm>
              <a:off x="4038600" y="3060700"/>
              <a:ext cx="0" cy="330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3895725" y="3390900"/>
              <a:ext cx="317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3956050" y="3444875"/>
              <a:ext cx="177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3994944" y="3505200"/>
              <a:ext cx="1016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3" name="TextBox 22"/>
          <p:cNvSpPr txBox="1"/>
          <p:nvPr/>
        </p:nvSpPr>
        <p:spPr>
          <a:xfrm>
            <a:off x="4046806" y="138365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383606" y="115505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25" name="Oval 24"/>
          <p:cNvSpPr/>
          <p:nvPr/>
        </p:nvSpPr>
        <p:spPr bwMode="auto">
          <a:xfrm>
            <a:off x="4415106" y="1459857"/>
            <a:ext cx="114300" cy="101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421706" y="1472557"/>
            <a:ext cx="88900" cy="889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5799406" y="1548758"/>
            <a:ext cx="36492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>
            <a:off x="6443024" y="3179909"/>
            <a:ext cx="8164" cy="28575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5171661" y="791727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</a:t>
            </a:r>
            <a:r>
              <a:rPr lang="en-US" sz="2000" baseline="-25000" dirty="0" smtClean="0"/>
              <a:t>1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5792112" y="161144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</a:t>
            </a:r>
            <a:r>
              <a:rPr lang="en-US" sz="2400" baseline="-25000" dirty="0" smtClean="0"/>
              <a:t>x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7843472" y="111119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</a:t>
            </a:r>
            <a:r>
              <a:rPr lang="en-US" sz="2000" baseline="-25000" dirty="0"/>
              <a:t>3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190500" y="152400"/>
            <a:ext cx="8889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Example: A circuit with dependent current source.   Form 3 equations for v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v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5050106" y="1675757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6256606" y="862957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grpSp>
        <p:nvGrpSpPr>
          <p:cNvPr id="35" name="Group 20"/>
          <p:cNvGrpSpPr>
            <a:grpSpLocks/>
          </p:cNvGrpSpPr>
          <p:nvPr/>
        </p:nvGrpSpPr>
        <p:grpSpPr bwMode="auto">
          <a:xfrm>
            <a:off x="7044006" y="1409057"/>
            <a:ext cx="812800" cy="266700"/>
            <a:chOff x="2565400" y="4241800"/>
            <a:chExt cx="901700" cy="317500"/>
          </a:xfrm>
        </p:grpSpPr>
        <p:sp>
          <p:nvSpPr>
            <p:cNvPr id="36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6497906" y="2590157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grpSp>
        <p:nvGrpSpPr>
          <p:cNvPr id="39" name="Group 38"/>
          <p:cNvGrpSpPr/>
          <p:nvPr/>
        </p:nvGrpSpPr>
        <p:grpSpPr>
          <a:xfrm rot="10800000">
            <a:off x="8183630" y="2247900"/>
            <a:ext cx="533400" cy="571500"/>
            <a:chOff x="5981700" y="2730500"/>
            <a:chExt cx="533400" cy="571500"/>
          </a:xfrm>
        </p:grpSpPr>
        <p:sp>
          <p:nvSpPr>
            <p:cNvPr id="40" name="Diamond 39"/>
            <p:cNvSpPr/>
            <p:nvPr/>
          </p:nvSpPr>
          <p:spPr bwMode="auto">
            <a:xfrm>
              <a:off x="5981700" y="2730500"/>
              <a:ext cx="533400" cy="571500"/>
            </a:xfrm>
            <a:prstGeom prst="diamond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1" name="Straight Arrow Connector 40"/>
            <p:cNvCxnSpPr>
              <a:stCxn id="40" idx="2"/>
            </p:cNvCxnSpPr>
            <p:nvPr/>
          </p:nvCxnSpPr>
          <p:spPr bwMode="auto">
            <a:xfrm flipV="1">
              <a:off x="6248400" y="2857500"/>
              <a:ext cx="0" cy="4445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42" name="Straight Arrow Connector 41"/>
          <p:cNvCxnSpPr/>
          <p:nvPr/>
        </p:nvCxnSpPr>
        <p:spPr bwMode="auto">
          <a:xfrm>
            <a:off x="5149850" y="825500"/>
            <a:ext cx="5207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7779851" y="1548758"/>
            <a:ext cx="5207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6505050" y="3062236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</a:t>
            </a:r>
            <a:r>
              <a:rPr lang="en-US" sz="2000" baseline="-25000" dirty="0"/>
              <a:t>2</a:t>
            </a:r>
            <a:endParaRPr lang="en-US" sz="2000" dirty="0"/>
          </a:p>
        </p:txBody>
      </p:sp>
      <p:sp>
        <p:nvSpPr>
          <p:cNvPr id="45" name="Oval 44"/>
          <p:cNvSpPr/>
          <p:nvPr/>
        </p:nvSpPr>
        <p:spPr bwMode="auto">
          <a:xfrm>
            <a:off x="8399530" y="1511300"/>
            <a:ext cx="101600" cy="76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504506" y="129475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</a:t>
            </a:r>
            <a:r>
              <a:rPr lang="en-US" sz="2400" baseline="-25000" dirty="0" smtClean="0"/>
              <a:t>3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8644206" y="1967857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2i</a:t>
            </a:r>
            <a:r>
              <a:rPr lang="en-US" sz="2400" baseline="-25000" dirty="0" smtClean="0"/>
              <a:t>x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03752" y="597914"/>
                <a:ext cx="377205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000" dirty="0" smtClean="0"/>
                  <a:t> has been assigned. Assign other </a:t>
                </a:r>
                <a:br>
                  <a:rPr lang="en-US" sz="2000" dirty="0" smtClean="0"/>
                </a:br>
                <a:r>
                  <a:rPr lang="en-US" sz="2000" dirty="0" smtClean="0"/>
                  <a:t>resistor currents,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000" dirty="0" smtClean="0"/>
                  <a:t> </a:t>
                </a: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752" y="597914"/>
                <a:ext cx="3772058" cy="707886"/>
              </a:xfrm>
              <a:prstGeom prst="rect">
                <a:avLst/>
              </a:prstGeom>
              <a:blipFill rotWithShape="1">
                <a:blip r:embed="rId2"/>
                <a:stretch>
                  <a:fillRect l="-1616" t="-4310" r="-808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322566" y="1371682"/>
            <a:ext cx="3153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Express all resistor currents: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42344" y="1782549"/>
                <a:ext cx="72039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44" y="1782549"/>
                <a:ext cx="72039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57943" y="2362717"/>
                <a:ext cx="71378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43" y="2362717"/>
                <a:ext cx="713785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10378" y="2963527"/>
                <a:ext cx="137640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KCL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: </m:t>
                    </m:r>
                  </m:oMath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378" y="2963527"/>
                <a:ext cx="1376402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4889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20317" y="3326912"/>
                <a:ext cx="13823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KCL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: </m:t>
                    </m:r>
                  </m:oMath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317" y="3326912"/>
                <a:ext cx="1382366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4405" t="-76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03752" y="3727022"/>
                <a:ext cx="13823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KCL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: </m:t>
                    </m:r>
                  </m:oMath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752" y="3727022"/>
                <a:ext cx="1382366" cy="400110"/>
              </a:xfrm>
              <a:prstGeom prst="rect">
                <a:avLst/>
              </a:prstGeom>
              <a:blipFill rotWithShape="1">
                <a:blip r:embed="rId7"/>
                <a:stretch>
                  <a:fillRect l="-4405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507633" y="2990267"/>
                <a:ext cx="143609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7633" y="2990267"/>
                <a:ext cx="1436099" cy="400110"/>
              </a:xfrm>
              <a:prstGeom prst="rect">
                <a:avLst/>
              </a:prstGeom>
              <a:blipFill rotWithShape="1">
                <a:blip r:embed="rId8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558874" y="3365526"/>
                <a:ext cx="19498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874" y="3365526"/>
                <a:ext cx="1949829" cy="400110"/>
              </a:xfrm>
              <a:prstGeom prst="rect">
                <a:avLst/>
              </a:prstGeom>
              <a:blipFill rotWithShape="1">
                <a:blip r:embed="rId9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447578" y="3765636"/>
                <a:ext cx="208653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−2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578" y="3765636"/>
                <a:ext cx="2086533" cy="400110"/>
              </a:xfrm>
              <a:prstGeom prst="rect">
                <a:avLst/>
              </a:prstGeom>
              <a:blipFill rotWithShape="1">
                <a:blip r:embed="rId10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/>
          <p:cNvSpPr txBox="1"/>
          <p:nvPr/>
        </p:nvSpPr>
        <p:spPr>
          <a:xfrm>
            <a:off x="262697" y="4176453"/>
            <a:ext cx="29995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Plug in current expression: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77728" y="4702459"/>
                <a:ext cx="2716000" cy="6179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=3 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728" y="4702459"/>
                <a:ext cx="2716000" cy="61792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22566" y="5320385"/>
                <a:ext cx="3228833" cy="6199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566" y="5320385"/>
                <a:ext cx="3228833" cy="61997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210378" y="5945354"/>
                <a:ext cx="3971280" cy="6199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−2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378" y="5945354"/>
                <a:ext cx="3971280" cy="619978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ight Arrow 62"/>
          <p:cNvSpPr/>
          <p:nvPr/>
        </p:nvSpPr>
        <p:spPr>
          <a:xfrm>
            <a:off x="4337339" y="5202447"/>
            <a:ext cx="595805" cy="4708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560182" y="4802337"/>
                <a:ext cx="3149645" cy="40011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3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−2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=12</m:t>
                    </m:r>
                  </m:oMath>
                </a14:m>
                <a:r>
                  <a:rPr lang="en-US" sz="2000" dirty="0" smtClean="0"/>
                  <a:t>      (1)</a:t>
                </a: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182" y="4802337"/>
                <a:ext cx="3149645" cy="400110"/>
              </a:xfrm>
              <a:prstGeom prst="rect">
                <a:avLst/>
              </a:prstGeom>
              <a:blipFill rotWithShape="1">
                <a:blip r:embed="rId14"/>
                <a:stretch>
                  <a:fillRect t="-5970" r="-1156" b="-25373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572689" y="5314212"/>
                <a:ext cx="3135217" cy="40011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4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−7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 smtClean="0"/>
                  <a:t>        (2)</a:t>
                </a: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2689" y="5314212"/>
                <a:ext cx="3135217" cy="400110"/>
              </a:xfrm>
              <a:prstGeom prst="rect">
                <a:avLst/>
              </a:prstGeom>
              <a:blipFill rotWithShape="1">
                <a:blip r:embed="rId15"/>
                <a:stretch>
                  <a:fillRect t="-5970" r="-1357" b="-25373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5397771" y="5856189"/>
                <a:ext cx="3237809" cy="40011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−</m:t>
                    </m:r>
                    <m:r>
                      <a:rPr lang="en-US" sz="2000" i="1" smtClean="0">
                        <a:latin typeface="Cambria Math"/>
                      </a:rPr>
                      <m:t>6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+9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−3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=0     </m:t>
                    </m:r>
                  </m:oMath>
                </a14:m>
                <a:r>
                  <a:rPr lang="en-US" sz="2000" dirty="0" smtClean="0"/>
                  <a:t>(3)</a:t>
                </a: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771" y="5856189"/>
                <a:ext cx="3237809" cy="400110"/>
              </a:xfrm>
              <a:prstGeom prst="rect">
                <a:avLst/>
              </a:prstGeom>
              <a:blipFill rotWithShape="1">
                <a:blip r:embed="rId16"/>
                <a:stretch>
                  <a:fillRect t="-5970" r="-936" b="-25373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8596022" y="9306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L8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967412" y="1723662"/>
                <a:ext cx="1228606" cy="6179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; 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412" y="1723662"/>
                <a:ext cx="1228606" cy="617926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2051252" y="1768556"/>
                <a:ext cx="70782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252" y="1768556"/>
                <a:ext cx="707821" cy="40011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1820003" y="2318375"/>
                <a:ext cx="71378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0003" y="2318375"/>
                <a:ext cx="713785" cy="400110"/>
              </a:xfrm>
              <a:prstGeom prst="rect">
                <a:avLst/>
              </a:prstGeom>
              <a:blipFill rotWithShape="1">
                <a:blip r:embed="rId19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2677841" y="1673641"/>
                <a:ext cx="1062406" cy="6179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7841" y="1673641"/>
                <a:ext cx="1062406" cy="617926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987193" y="2286607"/>
                <a:ext cx="615490" cy="6179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193" y="2286607"/>
                <a:ext cx="615490" cy="617926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2384169" y="2252783"/>
                <a:ext cx="1178464" cy="6199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4169" y="2252783"/>
                <a:ext cx="1178464" cy="619978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42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44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9" grpId="0"/>
      <p:bldP spid="60" grpId="0"/>
      <p:bldP spid="61" grpId="0"/>
      <p:bldP spid="62" grpId="0"/>
      <p:bldP spid="63" grpId="0" animBg="1"/>
      <p:bldP spid="64" grpId="0" animBg="1"/>
      <p:bldP spid="65" grpId="0" animBg="1"/>
      <p:bldP spid="66" grpId="0" animBg="1"/>
      <p:bldP spid="68" grpId="0"/>
      <p:bldP spid="69" grpId="0"/>
      <p:bldP spid="70" grpId="0"/>
      <p:bldP spid="58" grpId="0"/>
      <p:bldP spid="72" grpId="0"/>
      <p:bldP spid="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96022" y="93062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R8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1905000" y="1890744"/>
            <a:ext cx="0" cy="218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Rectangle 3"/>
          <p:cNvSpPr/>
          <p:nvPr/>
        </p:nvSpPr>
        <p:spPr bwMode="auto">
          <a:xfrm>
            <a:off x="771552" y="1878044"/>
            <a:ext cx="4000500" cy="218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 rot="16200000">
            <a:off x="1498600" y="2825783"/>
            <a:ext cx="812800" cy="266700"/>
            <a:chOff x="2565400" y="4241800"/>
            <a:chExt cx="901700" cy="317500"/>
          </a:xfrm>
        </p:grpSpPr>
        <p:sp>
          <p:nvSpPr>
            <p:cNvPr id="7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646719" y="2763199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sp>
        <p:nvSpPr>
          <p:cNvPr id="16" name="Oval 15"/>
          <p:cNvSpPr/>
          <p:nvPr/>
        </p:nvSpPr>
        <p:spPr bwMode="auto">
          <a:xfrm>
            <a:off x="609828" y="2690201"/>
            <a:ext cx="342900" cy="3937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Straight Arrow Connector 16"/>
          <p:cNvCxnSpPr>
            <a:stCxn id="16" idx="4"/>
            <a:endCxn id="16" idx="0"/>
          </p:cNvCxnSpPr>
          <p:nvPr/>
        </p:nvCxnSpPr>
        <p:spPr bwMode="auto">
          <a:xfrm flipV="1">
            <a:off x="781278" y="2690201"/>
            <a:ext cx="0" cy="3937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845371" y="2855944"/>
            <a:ext cx="720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6A</a:t>
            </a:r>
            <a:endParaRPr lang="en-US" sz="20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1746250" y="3852898"/>
            <a:ext cx="317500" cy="444500"/>
            <a:chOff x="3895725" y="3060700"/>
            <a:chExt cx="317500" cy="444500"/>
          </a:xfrm>
        </p:grpSpPr>
        <p:cxnSp>
          <p:nvCxnSpPr>
            <p:cNvPr id="20" name="Straight Connector 19"/>
            <p:cNvCxnSpPr/>
            <p:nvPr/>
          </p:nvCxnSpPr>
          <p:spPr bwMode="auto">
            <a:xfrm>
              <a:off x="4038600" y="3060700"/>
              <a:ext cx="0" cy="330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3895725" y="3390900"/>
              <a:ext cx="317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3956050" y="3444875"/>
              <a:ext cx="177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3994944" y="3505200"/>
              <a:ext cx="1016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TextBox 32"/>
          <p:cNvSpPr txBox="1"/>
          <p:nvPr/>
        </p:nvSpPr>
        <p:spPr>
          <a:xfrm>
            <a:off x="1969198" y="2868462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grpSp>
        <p:nvGrpSpPr>
          <p:cNvPr id="35" name="Group 20"/>
          <p:cNvGrpSpPr>
            <a:grpSpLocks/>
          </p:cNvGrpSpPr>
          <p:nvPr/>
        </p:nvGrpSpPr>
        <p:grpSpPr bwMode="auto">
          <a:xfrm>
            <a:off x="2479274" y="1742770"/>
            <a:ext cx="812800" cy="266700"/>
            <a:chOff x="2565400" y="4241800"/>
            <a:chExt cx="901700" cy="317500"/>
          </a:xfrm>
        </p:grpSpPr>
        <p:sp>
          <p:nvSpPr>
            <p:cNvPr id="36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559342" y="2032033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8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3573422" y="1866933"/>
            <a:ext cx="0" cy="218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8" name="Group 20"/>
          <p:cNvGrpSpPr>
            <a:grpSpLocks/>
          </p:cNvGrpSpPr>
          <p:nvPr/>
        </p:nvGrpSpPr>
        <p:grpSpPr bwMode="auto">
          <a:xfrm rot="16200000">
            <a:off x="3167022" y="2861545"/>
            <a:ext cx="812800" cy="266700"/>
            <a:chOff x="2565400" y="4241800"/>
            <a:chExt cx="901700" cy="317500"/>
          </a:xfrm>
        </p:grpSpPr>
        <p:sp>
          <p:nvSpPr>
            <p:cNvPr id="49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50" name="Freeform 49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sp>
        <p:nvSpPr>
          <p:cNvPr id="51" name="Oval 50"/>
          <p:cNvSpPr/>
          <p:nvPr/>
        </p:nvSpPr>
        <p:spPr bwMode="auto">
          <a:xfrm>
            <a:off x="4587544" y="2673827"/>
            <a:ext cx="342900" cy="3937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4784752" y="2692328"/>
            <a:ext cx="0" cy="3359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4814569" y="2970244"/>
            <a:ext cx="720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3A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01487" y="367655"/>
                <a:ext cx="516923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Practice problem 1: </a:t>
                </a:r>
              </a:p>
              <a:p>
                <a:r>
                  <a:rPr lang="en-US" sz="2000" dirty="0" smtClean="0"/>
                  <a:t>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1  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𝑎𝑛𝑑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 smtClean="0"/>
                  <a:t> by using nodal analysis method </a:t>
                </a: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87" y="367655"/>
                <a:ext cx="5169236" cy="707886"/>
              </a:xfrm>
              <a:prstGeom prst="rect">
                <a:avLst/>
              </a:prstGeom>
              <a:blipFill rotWithShape="1">
                <a:blip r:embed="rId2"/>
                <a:stretch>
                  <a:fillRect l="-1179" t="-4310" r="-354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719482" y="1466823"/>
                <a:ext cx="49943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482" y="1466823"/>
                <a:ext cx="499431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440071" y="1433993"/>
                <a:ext cx="50539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0071" y="1433993"/>
                <a:ext cx="505395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598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96022" y="93062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R8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5570578" y="1549400"/>
            <a:ext cx="0" cy="218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Rectangle 3"/>
          <p:cNvSpPr/>
          <p:nvPr/>
        </p:nvSpPr>
        <p:spPr bwMode="auto">
          <a:xfrm>
            <a:off x="4437130" y="1536700"/>
            <a:ext cx="4000500" cy="218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437130" y="825500"/>
            <a:ext cx="4000500" cy="711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 rot="16200000">
            <a:off x="5164178" y="2484439"/>
            <a:ext cx="812800" cy="266700"/>
            <a:chOff x="2565400" y="4241800"/>
            <a:chExt cx="901700" cy="317500"/>
          </a:xfrm>
        </p:grpSpPr>
        <p:sp>
          <p:nvSpPr>
            <p:cNvPr id="7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312297" y="2421855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sp>
        <p:nvSpPr>
          <p:cNvPr id="16" name="Oval 15"/>
          <p:cNvSpPr/>
          <p:nvPr/>
        </p:nvSpPr>
        <p:spPr bwMode="auto">
          <a:xfrm>
            <a:off x="4275406" y="2348857"/>
            <a:ext cx="342900" cy="3937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Straight Arrow Connector 16"/>
          <p:cNvCxnSpPr>
            <a:stCxn id="16" idx="4"/>
            <a:endCxn id="16" idx="0"/>
          </p:cNvCxnSpPr>
          <p:nvPr/>
        </p:nvCxnSpPr>
        <p:spPr bwMode="auto">
          <a:xfrm flipV="1">
            <a:off x="4446856" y="2348857"/>
            <a:ext cx="0" cy="3937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4510949" y="2514600"/>
            <a:ext cx="720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4A</a:t>
            </a:r>
            <a:endParaRPr lang="en-US" sz="20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5411828" y="3511554"/>
            <a:ext cx="317500" cy="444500"/>
            <a:chOff x="3895725" y="3060700"/>
            <a:chExt cx="317500" cy="444500"/>
          </a:xfrm>
        </p:grpSpPr>
        <p:cxnSp>
          <p:nvCxnSpPr>
            <p:cNvPr id="20" name="Straight Connector 19"/>
            <p:cNvCxnSpPr/>
            <p:nvPr/>
          </p:nvCxnSpPr>
          <p:spPr bwMode="auto">
            <a:xfrm>
              <a:off x="4038600" y="3060700"/>
              <a:ext cx="0" cy="330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3895725" y="3390900"/>
              <a:ext cx="317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3956050" y="3444875"/>
              <a:ext cx="177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3994944" y="3505200"/>
              <a:ext cx="1016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0" name="TextBox 29"/>
          <p:cNvSpPr txBox="1"/>
          <p:nvPr/>
        </p:nvSpPr>
        <p:spPr>
          <a:xfrm>
            <a:off x="5839985" y="99458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5634776" y="2527118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grpSp>
        <p:nvGrpSpPr>
          <p:cNvPr id="35" name="Group 20"/>
          <p:cNvGrpSpPr>
            <a:grpSpLocks/>
          </p:cNvGrpSpPr>
          <p:nvPr/>
        </p:nvGrpSpPr>
        <p:grpSpPr bwMode="auto">
          <a:xfrm>
            <a:off x="6144852" y="1401426"/>
            <a:ext cx="812800" cy="266700"/>
            <a:chOff x="2565400" y="4241800"/>
            <a:chExt cx="901700" cy="317500"/>
          </a:xfrm>
        </p:grpSpPr>
        <p:sp>
          <p:nvSpPr>
            <p:cNvPr id="36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6224920" y="1690689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grpSp>
        <p:nvGrpSpPr>
          <p:cNvPr id="39" name="Group 38"/>
          <p:cNvGrpSpPr/>
          <p:nvPr/>
        </p:nvGrpSpPr>
        <p:grpSpPr>
          <a:xfrm rot="5400000">
            <a:off x="6170680" y="539750"/>
            <a:ext cx="533400" cy="571500"/>
            <a:chOff x="5981700" y="2730500"/>
            <a:chExt cx="533400" cy="571500"/>
          </a:xfrm>
        </p:grpSpPr>
        <p:sp>
          <p:nvSpPr>
            <p:cNvPr id="40" name="Diamond 39"/>
            <p:cNvSpPr/>
            <p:nvPr/>
          </p:nvSpPr>
          <p:spPr bwMode="auto">
            <a:xfrm>
              <a:off x="5981700" y="2730500"/>
              <a:ext cx="533400" cy="571500"/>
            </a:xfrm>
            <a:prstGeom prst="diamond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1" name="Straight Arrow Connector 40"/>
            <p:cNvCxnSpPr>
              <a:stCxn id="40" idx="2"/>
            </p:cNvCxnSpPr>
            <p:nvPr/>
          </p:nvCxnSpPr>
          <p:spPr bwMode="auto">
            <a:xfrm flipV="1">
              <a:off x="6248400" y="2857500"/>
              <a:ext cx="0" cy="4445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43" name="Straight Arrow Connector 42"/>
          <p:cNvCxnSpPr/>
          <p:nvPr/>
        </p:nvCxnSpPr>
        <p:spPr bwMode="auto">
          <a:xfrm flipH="1" flipV="1">
            <a:off x="5703928" y="1469805"/>
            <a:ext cx="548087" cy="441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7239000" y="1525589"/>
            <a:ext cx="0" cy="218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8" name="Group 20"/>
          <p:cNvGrpSpPr>
            <a:grpSpLocks/>
          </p:cNvGrpSpPr>
          <p:nvPr/>
        </p:nvGrpSpPr>
        <p:grpSpPr bwMode="auto">
          <a:xfrm rot="16200000">
            <a:off x="6832600" y="2520201"/>
            <a:ext cx="812800" cy="266700"/>
            <a:chOff x="2565400" y="4241800"/>
            <a:chExt cx="901700" cy="317500"/>
          </a:xfrm>
        </p:grpSpPr>
        <p:sp>
          <p:nvSpPr>
            <p:cNvPr id="49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50" name="Freeform 49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sp>
        <p:nvSpPr>
          <p:cNvPr id="51" name="Oval 50"/>
          <p:cNvSpPr/>
          <p:nvPr/>
        </p:nvSpPr>
        <p:spPr bwMode="auto">
          <a:xfrm>
            <a:off x="8253122" y="2332483"/>
            <a:ext cx="342900" cy="3937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 flipV="1">
            <a:off x="8450330" y="2330268"/>
            <a:ext cx="0" cy="3937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7952029" y="2617789"/>
            <a:ext cx="720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5A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6700112" y="327967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3i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01487" y="367655"/>
                <a:ext cx="3438634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Practice problem 2: </a:t>
                </a:r>
              </a:p>
              <a:p>
                <a:r>
                  <a:rPr lang="en-US" sz="2000" dirty="0" smtClean="0"/>
                  <a:t>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 smtClean="0"/>
                  <a:t> by using nodal analysis </a:t>
                </a:r>
                <a:br>
                  <a:rPr lang="en-US" sz="2000" dirty="0" smtClean="0"/>
                </a:br>
                <a:r>
                  <a:rPr lang="en-US" sz="2000" dirty="0" smtClean="0"/>
                  <a:t>method. </a:t>
                </a: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87" y="367655"/>
                <a:ext cx="3438634" cy="1015663"/>
              </a:xfrm>
              <a:prstGeom prst="rect">
                <a:avLst/>
              </a:prstGeom>
              <a:blipFill rotWithShape="1">
                <a:blip r:embed="rId2"/>
                <a:stretch>
                  <a:fillRect l="-1770" t="-2994" r="-885" b="-9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301487" y="1574281"/>
            <a:ext cx="297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How many node voltages? </a:t>
            </a:r>
          </a:p>
        </p:txBody>
      </p:sp>
    </p:spTree>
    <p:extLst>
      <p:ext uri="{BB962C8B-B14F-4D97-AF65-F5344CB8AC3E}">
        <p14:creationId xmlns:p14="http://schemas.microsoft.com/office/powerpoint/2010/main" val="405704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09641" y="1664074"/>
            <a:ext cx="1185572" cy="76358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614925" y="9077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R8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1741219" y="2451474"/>
            <a:ext cx="0" cy="218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Rectangle 3"/>
          <p:cNvSpPr/>
          <p:nvPr/>
        </p:nvSpPr>
        <p:spPr bwMode="auto">
          <a:xfrm>
            <a:off x="607771" y="2438774"/>
            <a:ext cx="4000500" cy="218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07771" y="1195191"/>
            <a:ext cx="4000500" cy="124358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 rot="16200000">
            <a:off x="1334819" y="3386513"/>
            <a:ext cx="812800" cy="266700"/>
            <a:chOff x="2565400" y="4241800"/>
            <a:chExt cx="901700" cy="317500"/>
          </a:xfrm>
        </p:grpSpPr>
        <p:sp>
          <p:nvSpPr>
            <p:cNvPr id="7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482938" y="3323929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sp>
        <p:nvSpPr>
          <p:cNvPr id="16" name="Oval 15"/>
          <p:cNvSpPr/>
          <p:nvPr/>
        </p:nvSpPr>
        <p:spPr bwMode="auto">
          <a:xfrm>
            <a:off x="446047" y="3250931"/>
            <a:ext cx="342900" cy="3937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Straight Arrow Connector 16"/>
          <p:cNvCxnSpPr>
            <a:stCxn id="16" idx="4"/>
            <a:endCxn id="16" idx="0"/>
          </p:cNvCxnSpPr>
          <p:nvPr/>
        </p:nvCxnSpPr>
        <p:spPr bwMode="auto">
          <a:xfrm flipV="1">
            <a:off x="617497" y="3250931"/>
            <a:ext cx="0" cy="3937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81590" y="3416674"/>
            <a:ext cx="720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20A</a:t>
            </a:r>
            <a:endParaRPr lang="en-US" sz="20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1582469" y="4413628"/>
            <a:ext cx="317500" cy="444500"/>
            <a:chOff x="3895725" y="3060700"/>
            <a:chExt cx="317500" cy="444500"/>
          </a:xfrm>
        </p:grpSpPr>
        <p:cxnSp>
          <p:nvCxnSpPr>
            <p:cNvPr id="20" name="Straight Connector 19"/>
            <p:cNvCxnSpPr/>
            <p:nvPr/>
          </p:nvCxnSpPr>
          <p:spPr bwMode="auto">
            <a:xfrm>
              <a:off x="4038600" y="3060700"/>
              <a:ext cx="0" cy="330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3895725" y="3390900"/>
              <a:ext cx="317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3956050" y="3444875"/>
              <a:ext cx="177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3994944" y="3505200"/>
              <a:ext cx="1016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0" name="TextBox 29"/>
          <p:cNvSpPr txBox="1"/>
          <p:nvPr/>
        </p:nvSpPr>
        <p:spPr>
          <a:xfrm>
            <a:off x="2010626" y="189666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1805417" y="3429192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grpSp>
        <p:nvGrpSpPr>
          <p:cNvPr id="35" name="Group 20"/>
          <p:cNvGrpSpPr>
            <a:grpSpLocks/>
          </p:cNvGrpSpPr>
          <p:nvPr/>
        </p:nvGrpSpPr>
        <p:grpSpPr bwMode="auto">
          <a:xfrm>
            <a:off x="2315493" y="2303500"/>
            <a:ext cx="812800" cy="266700"/>
            <a:chOff x="2565400" y="4241800"/>
            <a:chExt cx="901700" cy="317500"/>
          </a:xfrm>
        </p:grpSpPr>
        <p:sp>
          <p:nvSpPr>
            <p:cNvPr id="36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395561" y="2592763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cxnSp>
        <p:nvCxnSpPr>
          <p:cNvPr id="43" name="Straight Arrow Connector 42"/>
          <p:cNvCxnSpPr/>
          <p:nvPr/>
        </p:nvCxnSpPr>
        <p:spPr bwMode="auto">
          <a:xfrm flipH="1" flipV="1">
            <a:off x="1874569" y="2371879"/>
            <a:ext cx="548087" cy="441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3409641" y="2427663"/>
            <a:ext cx="0" cy="218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8" name="Group 20"/>
          <p:cNvGrpSpPr>
            <a:grpSpLocks/>
          </p:cNvGrpSpPr>
          <p:nvPr/>
        </p:nvGrpSpPr>
        <p:grpSpPr bwMode="auto">
          <a:xfrm rot="16200000">
            <a:off x="3003241" y="3422275"/>
            <a:ext cx="812800" cy="266700"/>
            <a:chOff x="2565400" y="4241800"/>
            <a:chExt cx="901700" cy="317500"/>
          </a:xfrm>
        </p:grpSpPr>
        <p:sp>
          <p:nvSpPr>
            <p:cNvPr id="49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50" name="Freeform 49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sp>
        <p:nvSpPr>
          <p:cNvPr id="51" name="Oval 50"/>
          <p:cNvSpPr/>
          <p:nvPr/>
        </p:nvSpPr>
        <p:spPr bwMode="auto">
          <a:xfrm>
            <a:off x="4423763" y="3234557"/>
            <a:ext cx="342900" cy="3937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 flipV="1">
            <a:off x="4620971" y="3232342"/>
            <a:ext cx="0" cy="3937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4766663" y="3149224"/>
            <a:ext cx="720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10A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01487" y="367655"/>
                <a:ext cx="549041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Practice problem 3: Form 3 equations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000" dirty="0" smtClean="0"/>
                  <a:t> </a:t>
                </a: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87" y="367655"/>
                <a:ext cx="5490414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1110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20"/>
          <p:cNvGrpSpPr>
            <a:grpSpLocks/>
          </p:cNvGrpSpPr>
          <p:nvPr/>
        </p:nvGrpSpPr>
        <p:grpSpPr bwMode="auto">
          <a:xfrm>
            <a:off x="2092837" y="1061841"/>
            <a:ext cx="812800" cy="266700"/>
            <a:chOff x="2565400" y="4241800"/>
            <a:chExt cx="901700" cy="317500"/>
          </a:xfrm>
        </p:grpSpPr>
        <p:sp>
          <p:nvSpPr>
            <p:cNvPr id="44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45" name="Freeform 44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grpSp>
        <p:nvGrpSpPr>
          <p:cNvPr id="46" name="Group 20"/>
          <p:cNvGrpSpPr>
            <a:grpSpLocks/>
          </p:cNvGrpSpPr>
          <p:nvPr/>
        </p:nvGrpSpPr>
        <p:grpSpPr bwMode="auto">
          <a:xfrm>
            <a:off x="3610963" y="2324959"/>
            <a:ext cx="812800" cy="266700"/>
            <a:chOff x="2565400" y="4241800"/>
            <a:chExt cx="901700" cy="317500"/>
          </a:xfrm>
        </p:grpSpPr>
        <p:sp>
          <p:nvSpPr>
            <p:cNvPr id="54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58" name="Freeform 57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sp>
        <p:nvSpPr>
          <p:cNvPr id="59" name="Oval 58"/>
          <p:cNvSpPr/>
          <p:nvPr/>
        </p:nvSpPr>
        <p:spPr bwMode="auto">
          <a:xfrm>
            <a:off x="3845913" y="1423282"/>
            <a:ext cx="342900" cy="3937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834096" y="1664074"/>
            <a:ext cx="3429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29798" y="2158273"/>
                <a:ext cx="49943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798" y="2158273"/>
                <a:ext cx="499431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608271" y="2158273"/>
                <a:ext cx="50539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271" y="2158273"/>
                <a:ext cx="505395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012937" y="2027553"/>
                <a:ext cx="50539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2937" y="2027553"/>
                <a:ext cx="505395" cy="400110"/>
              </a:xfrm>
              <a:prstGeom prst="rect">
                <a:avLst/>
              </a:prstGeom>
              <a:blipFill rotWithShape="1">
                <a:blip r:embed="rId5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3376628" y="1281297"/>
            <a:ext cx="720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5A</a:t>
            </a:r>
            <a:endParaRPr lang="en-US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2193558" y="1303956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sp>
        <p:nvSpPr>
          <p:cNvPr id="64" name="TextBox 63"/>
          <p:cNvSpPr txBox="1"/>
          <p:nvPr/>
        </p:nvSpPr>
        <p:spPr>
          <a:xfrm>
            <a:off x="3750508" y="2545108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r>
              <a:rPr lang="el-GR" sz="2000" dirty="0" smtClean="0"/>
              <a:t>Ω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089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96022" y="9306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L9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9400" y="177800"/>
            <a:ext cx="16995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Nodal analysis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86236" y="622300"/>
            <a:ext cx="66168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sz="2000" u="sng" dirty="0" smtClean="0"/>
              <a:t>Basic concepts</a:t>
            </a:r>
            <a:r>
              <a:rPr lang="en-US" sz="2000" dirty="0" smtClean="0"/>
              <a:t>: node voltage and ground</a:t>
            </a:r>
          </a:p>
          <a:p>
            <a:pPr lvl="1">
              <a:buFont typeface="Times New Roman" pitchFamily="18" charset="0"/>
              <a:buChar char="−"/>
            </a:pPr>
            <a:r>
              <a:rPr lang="en-US" sz="2000" dirty="0" smtClean="0"/>
              <a:t>  Voltage between any two points is the difference of two</a:t>
            </a:r>
            <a:br>
              <a:rPr lang="en-US" sz="2000" dirty="0" smtClean="0"/>
            </a:br>
            <a:r>
              <a:rPr lang="en-US" sz="2000" dirty="0" smtClean="0"/>
              <a:t>    node  voltages</a:t>
            </a:r>
            <a:endParaRPr lang="en-US" sz="2000" dirty="0"/>
          </a:p>
        </p:txBody>
      </p:sp>
      <p:grpSp>
        <p:nvGrpSpPr>
          <p:cNvPr id="5" name="Group 4"/>
          <p:cNvGrpSpPr/>
          <p:nvPr/>
        </p:nvGrpSpPr>
        <p:grpSpPr>
          <a:xfrm>
            <a:off x="1841500" y="1689100"/>
            <a:ext cx="2403979" cy="690265"/>
            <a:chOff x="1841500" y="1689100"/>
            <a:chExt cx="2403979" cy="690265"/>
          </a:xfrm>
        </p:grpSpPr>
        <p:sp>
          <p:nvSpPr>
            <p:cNvPr id="6" name="Oval 5"/>
            <p:cNvSpPr/>
            <p:nvPr/>
          </p:nvSpPr>
          <p:spPr bwMode="auto">
            <a:xfrm>
              <a:off x="2146300" y="1854200"/>
              <a:ext cx="127000" cy="127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3683000" y="1905000"/>
              <a:ext cx="127000" cy="1143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41500" y="1917700"/>
              <a:ext cx="5004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2400" dirty="0" err="1" smtClean="0"/>
                <a:t>v</a:t>
              </a:r>
              <a:r>
                <a:rPr lang="en-US" sz="2400" baseline="-25000" dirty="0" err="1" smtClean="0"/>
                <a:t>a</a:t>
              </a:r>
              <a:endParaRPr lang="en-US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733800" y="1828800"/>
              <a:ext cx="5116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2400" dirty="0" err="1" smtClean="0"/>
                <a:t>v</a:t>
              </a:r>
              <a:r>
                <a:rPr lang="en-US" sz="2400" baseline="-25000" dirty="0" err="1" smtClean="0"/>
                <a:t>b</a:t>
              </a:r>
              <a:endParaRPr lang="en-US" sz="2400" dirty="0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2397125" y="1689100"/>
            <a:ext cx="1385888" cy="315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10" name="Equation" r:id="rId3" imgW="609480" imgH="152280" progId="Equation.DSMT4">
                    <p:embed/>
                  </p:oleObj>
                </mc:Choice>
                <mc:Fallback>
                  <p:oleObj name="Equation" r:id="rId3" imgW="609480" imgH="1522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7125" y="1689100"/>
                          <a:ext cx="1385888" cy="3159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TextBox 10"/>
          <p:cNvSpPr txBox="1"/>
          <p:nvPr/>
        </p:nvSpPr>
        <p:spPr>
          <a:xfrm>
            <a:off x="4648200" y="1587500"/>
            <a:ext cx="17475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000" dirty="0" smtClean="0"/>
              <a:t>v =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- 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;</a:t>
            </a:r>
          </a:p>
          <a:p>
            <a:r>
              <a:rPr lang="en-US" sz="2000" dirty="0" err="1" smtClean="0"/>
              <a:t>v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: voltage at +</a:t>
            </a:r>
          </a:p>
          <a:p>
            <a:r>
              <a:rPr lang="en-US" sz="2000" dirty="0" err="1" smtClean="0"/>
              <a:t>v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: voltage at - 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01277" y="2743200"/>
            <a:ext cx="66976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sz="2000" u="sng" dirty="0" smtClean="0"/>
              <a:t>Basic step</a:t>
            </a:r>
            <a:r>
              <a:rPr lang="en-US" sz="2000" dirty="0" smtClean="0"/>
              <a:t>: Express resistor current in terms of node voltages: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520950" y="3378039"/>
            <a:ext cx="420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/>
              <a:t>b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47650" y="3136739"/>
            <a:ext cx="2254250" cy="1035110"/>
            <a:chOff x="247650" y="3136739"/>
            <a:chExt cx="2254250" cy="1035110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711200" y="3606639"/>
              <a:ext cx="1701800" cy="25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6" name="Group 20"/>
            <p:cNvGrpSpPr>
              <a:grpSpLocks/>
            </p:cNvGrpSpPr>
            <p:nvPr/>
          </p:nvGrpSpPr>
          <p:grpSpPr bwMode="auto">
            <a:xfrm>
              <a:off x="1117600" y="3492339"/>
              <a:ext cx="812800" cy="266700"/>
              <a:chOff x="2565400" y="4241800"/>
              <a:chExt cx="901700" cy="317500"/>
            </a:xfrm>
          </p:grpSpPr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2705100" y="4254500"/>
                <a:ext cx="613156" cy="2921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1008063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 bwMode="auto">
              <a:xfrm>
                <a:off x="2565400" y="4241800"/>
                <a:ext cx="901700" cy="317500"/>
              </a:xfrm>
              <a:custGeom>
                <a:avLst/>
                <a:gdLst>
                  <a:gd name="connsiteX0" fmla="*/ 0 w 4102100"/>
                  <a:gd name="connsiteY0" fmla="*/ 304800 h 622300"/>
                  <a:gd name="connsiteX1" fmla="*/ 673100 w 4102100"/>
                  <a:gd name="connsiteY1" fmla="*/ 304800 h 622300"/>
                  <a:gd name="connsiteX2" fmla="*/ 889000 w 4102100"/>
                  <a:gd name="connsiteY2" fmla="*/ 12700 h 622300"/>
                  <a:gd name="connsiteX3" fmla="*/ 1066800 w 4102100"/>
                  <a:gd name="connsiteY3" fmla="*/ 609600 h 622300"/>
                  <a:gd name="connsiteX4" fmla="*/ 1473200 w 4102100"/>
                  <a:gd name="connsiteY4" fmla="*/ 0 h 622300"/>
                  <a:gd name="connsiteX5" fmla="*/ 1727200 w 4102100"/>
                  <a:gd name="connsiteY5" fmla="*/ 596900 h 622300"/>
                  <a:gd name="connsiteX6" fmla="*/ 2082800 w 4102100"/>
                  <a:gd name="connsiteY6" fmla="*/ 25400 h 622300"/>
                  <a:gd name="connsiteX7" fmla="*/ 2438400 w 4102100"/>
                  <a:gd name="connsiteY7" fmla="*/ 596900 h 622300"/>
                  <a:gd name="connsiteX8" fmla="*/ 2806700 w 4102100"/>
                  <a:gd name="connsiteY8" fmla="*/ 0 h 622300"/>
                  <a:gd name="connsiteX9" fmla="*/ 3136900 w 4102100"/>
                  <a:gd name="connsiteY9" fmla="*/ 622300 h 622300"/>
                  <a:gd name="connsiteX10" fmla="*/ 3365500 w 4102100"/>
                  <a:gd name="connsiteY10" fmla="*/ 279400 h 622300"/>
                  <a:gd name="connsiteX11" fmla="*/ 4102100 w 4102100"/>
                  <a:gd name="connsiteY11" fmla="*/ 29210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02100" h="622300">
                    <a:moveTo>
                      <a:pt x="0" y="304800"/>
                    </a:moveTo>
                    <a:lnTo>
                      <a:pt x="673100" y="304800"/>
                    </a:lnTo>
                    <a:lnTo>
                      <a:pt x="889000" y="12700"/>
                    </a:lnTo>
                    <a:lnTo>
                      <a:pt x="1066800" y="609600"/>
                    </a:lnTo>
                    <a:lnTo>
                      <a:pt x="1473200" y="0"/>
                    </a:lnTo>
                    <a:lnTo>
                      <a:pt x="1727200" y="596900"/>
                    </a:lnTo>
                    <a:lnTo>
                      <a:pt x="2082800" y="25400"/>
                    </a:lnTo>
                    <a:lnTo>
                      <a:pt x="2438400" y="596900"/>
                    </a:lnTo>
                    <a:lnTo>
                      <a:pt x="2806700" y="0"/>
                    </a:lnTo>
                    <a:lnTo>
                      <a:pt x="3136900" y="622300"/>
                    </a:lnTo>
                    <a:lnTo>
                      <a:pt x="3365500" y="279400"/>
                    </a:lnTo>
                    <a:lnTo>
                      <a:pt x="4102100" y="29210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008063">
                  <a:defRPr/>
                </a:pPr>
                <a:endParaRPr lang="en-US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1358900" y="377173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</a:t>
              </a:r>
              <a:endParaRPr lang="en-US" sz="2000" dirty="0"/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635000" y="3555839"/>
              <a:ext cx="88900" cy="1143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2400300" y="3606639"/>
              <a:ext cx="101600" cy="1143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47650" y="3454239"/>
              <a:ext cx="40908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v</a:t>
              </a:r>
              <a:r>
                <a:rPr lang="en-US" baseline="-25000" dirty="0" err="1" smtClean="0"/>
                <a:t>a</a:t>
              </a:r>
              <a:endParaRPr lang="en-US" dirty="0"/>
            </a:p>
          </p:txBody>
        </p:sp>
        <p:cxnSp>
          <p:nvCxnSpPr>
            <p:cNvPr id="21" name="Straight Arrow Connector 20"/>
            <p:cNvCxnSpPr>
              <a:stCxn id="18" idx="6"/>
            </p:cNvCxnSpPr>
            <p:nvPr/>
          </p:nvCxnSpPr>
          <p:spPr bwMode="auto">
            <a:xfrm>
              <a:off x="723900" y="3612989"/>
              <a:ext cx="368300" cy="635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666750" y="3136739"/>
              <a:ext cx="26321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</a:t>
              </a:r>
              <a:endParaRPr lang="en-US" dirty="0"/>
            </a:p>
          </p:txBody>
        </p:sp>
      </p:grpSp>
      <p:graphicFrame>
        <p:nvGraphicFramePr>
          <p:cNvPr id="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798299"/>
              </p:ext>
            </p:extLst>
          </p:nvPr>
        </p:nvGraphicFramePr>
        <p:xfrm>
          <a:off x="3068638" y="3186113"/>
          <a:ext cx="3692525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1" name="Equation" r:id="rId5" imgW="1765080" imgH="838080" progId="Equation.DSMT4">
                  <p:embed/>
                </p:oleObj>
              </mc:Choice>
              <mc:Fallback>
                <p:oleObj name="Equation" r:id="rId5" imgW="176508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8638" y="3186113"/>
                        <a:ext cx="3692525" cy="151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711200" y="4356100"/>
            <a:ext cx="2522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47650" y="4806865"/>
            <a:ext cx="6373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sz="2000" u="sng" dirty="0" smtClean="0"/>
              <a:t>Basic idea</a:t>
            </a:r>
            <a:r>
              <a:rPr lang="en-US" sz="2000" dirty="0" smtClean="0"/>
              <a:t>:  use KCL to form equations for node voltages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9481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 bldLvl="2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96022" y="9306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L9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3373" y="499026"/>
            <a:ext cx="3776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What if we have a voltage source? </a:t>
            </a:r>
            <a:endParaRPr lang="en-US" sz="2000" dirty="0"/>
          </a:p>
        </p:txBody>
      </p:sp>
      <p:grpSp>
        <p:nvGrpSpPr>
          <p:cNvPr id="4" name="Group 31"/>
          <p:cNvGrpSpPr/>
          <p:nvPr/>
        </p:nvGrpSpPr>
        <p:grpSpPr>
          <a:xfrm>
            <a:off x="566614" y="1137724"/>
            <a:ext cx="2649840" cy="900787"/>
            <a:chOff x="391319" y="6807200"/>
            <a:chExt cx="2649840" cy="900787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635000" y="7277100"/>
              <a:ext cx="1943100" cy="25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" name="Oval 5"/>
            <p:cNvSpPr/>
            <p:nvPr/>
          </p:nvSpPr>
          <p:spPr bwMode="auto">
            <a:xfrm>
              <a:off x="1384300" y="7061200"/>
              <a:ext cx="469900" cy="4826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1600" y="7048500"/>
              <a:ext cx="56938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 </a:t>
              </a:r>
              <a:r>
                <a:rPr lang="en-US" dirty="0" smtClean="0">
                  <a:latin typeface="Symbol" pitchFamily="18" charset="2"/>
                </a:rPr>
                <a:t>-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39900" y="6807200"/>
              <a:ext cx="52931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5V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71500" y="72390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565400" y="72644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774700" y="7277100"/>
              <a:ext cx="4191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787400" y="7277100"/>
              <a:ext cx="40748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i</a:t>
              </a:r>
              <a:r>
                <a:rPr lang="en-US" baseline="-25000" dirty="0" smtClean="0"/>
                <a:t>s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1319" y="6870700"/>
              <a:ext cx="47961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dirty="0" err="1" smtClean="0"/>
                <a:t>v</a:t>
              </a:r>
              <a:r>
                <a:rPr lang="en-US" baseline="-25000" dirty="0" err="1" smtClean="0"/>
                <a:t>a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50319" y="6946900"/>
              <a:ext cx="49084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dirty="0" err="1" smtClean="0"/>
                <a:t>v</a:t>
              </a:r>
              <a:r>
                <a:rPr lang="en-US" baseline="-25000" dirty="0" err="1" smtClean="0"/>
                <a:t>b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026996" y="2189894"/>
            <a:ext cx="30267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A:  i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 can not be expressed </a:t>
            </a:r>
            <a:br>
              <a:rPr lang="en-US" sz="2000" dirty="0" smtClean="0"/>
            </a:br>
            <a:r>
              <a:rPr lang="en-US" sz="2000" dirty="0" smtClean="0"/>
              <a:t>in terms of only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and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b</a:t>
            </a:r>
            <a:endParaRPr lang="en-US" sz="2000" dirty="0"/>
          </a:p>
        </p:txBody>
      </p:sp>
      <p:grpSp>
        <p:nvGrpSpPr>
          <p:cNvPr id="16" name="Group 32"/>
          <p:cNvGrpSpPr/>
          <p:nvPr/>
        </p:nvGrpSpPr>
        <p:grpSpPr>
          <a:xfrm>
            <a:off x="539736" y="1829150"/>
            <a:ext cx="3366584" cy="2679700"/>
            <a:chOff x="2438400" y="7378700"/>
            <a:chExt cx="3366584" cy="2679700"/>
          </a:xfrm>
        </p:grpSpPr>
        <p:cxnSp>
          <p:nvCxnSpPr>
            <p:cNvPr id="17" name="Straight Arrow Connector 16"/>
            <p:cNvCxnSpPr/>
            <p:nvPr/>
          </p:nvCxnSpPr>
          <p:spPr bwMode="auto">
            <a:xfrm flipV="1">
              <a:off x="2438400" y="9029700"/>
              <a:ext cx="2959100" cy="25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3810000" y="7581900"/>
              <a:ext cx="0" cy="2476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5397500" y="8890000"/>
              <a:ext cx="40748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i</a:t>
              </a:r>
              <a:r>
                <a:rPr lang="en-US" baseline="-25000" dirty="0" smtClean="0"/>
                <a:t>s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85419" y="7378700"/>
              <a:ext cx="7441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2000" dirty="0" err="1" smtClean="0"/>
                <a:t>v</a:t>
              </a:r>
              <a:r>
                <a:rPr lang="en-US" sz="2000" baseline="-25000" dirty="0" err="1" smtClean="0"/>
                <a:t>a</a:t>
              </a:r>
              <a:r>
                <a:rPr lang="en-US" sz="2000" dirty="0" err="1" smtClean="0"/>
                <a:t>-v</a:t>
              </a:r>
              <a:r>
                <a:rPr lang="en-US" sz="2000" baseline="-25000" dirty="0" err="1" smtClean="0"/>
                <a:t>b</a:t>
              </a:r>
              <a:endParaRPr lang="en-US" sz="2000" dirty="0"/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 flipV="1">
              <a:off x="2578100" y="8305800"/>
              <a:ext cx="2679700" cy="25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3464719" y="7975600"/>
              <a:ext cx="39626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5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9000" y="9017000"/>
              <a:ext cx="40748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0</a:t>
              </a:r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386872" y="3249621"/>
            <a:ext cx="2201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i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can be anything. 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603652" y="1001721"/>
            <a:ext cx="35381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Q: How to express i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in terms of </a:t>
            </a:r>
            <a:br>
              <a:rPr lang="en-US" sz="2000" dirty="0" smtClean="0"/>
            </a:br>
            <a:r>
              <a:rPr lang="en-US" sz="2000" dirty="0" err="1" smtClean="0"/>
              <a:t>v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and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 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3779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4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96022" y="9306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L9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450" y="130306"/>
            <a:ext cx="4578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egoe UI"/>
                <a:cs typeface="Segoe UI"/>
              </a:rPr>
              <a:t>§ 3.3 </a:t>
            </a:r>
            <a:r>
              <a:rPr lang="en-US" sz="2000" dirty="0" smtClean="0"/>
              <a:t>Nodal Analysis with voltage sources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10154" y="530416"/>
            <a:ext cx="5785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Case 1:  The voltage source is connected to the ground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10154" y="1083803"/>
            <a:ext cx="40254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Three non-reference nodes:  v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v</a:t>
            </a:r>
            <a:r>
              <a:rPr lang="en-US" sz="2000" baseline="-25000" dirty="0" smtClean="0"/>
              <a:t>3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4450" y="2364185"/>
            <a:ext cx="1883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At 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 i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-i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-i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= 0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1431260"/>
              </p:ext>
            </p:extLst>
          </p:nvPr>
        </p:nvGraphicFramePr>
        <p:xfrm>
          <a:off x="84450" y="1479518"/>
          <a:ext cx="4948238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4" name="Equation" r:id="rId3" imgW="2616120" imgH="393480" progId="Equation.DSMT4">
                  <p:embed/>
                </p:oleObj>
              </mc:Choice>
              <mc:Fallback>
                <p:oleObj name="Equation" r:id="rId3" imgW="26161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0" y="1479518"/>
                        <a:ext cx="4948238" cy="74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022599"/>
              </p:ext>
            </p:extLst>
          </p:nvPr>
        </p:nvGraphicFramePr>
        <p:xfrm>
          <a:off x="228740" y="2879625"/>
          <a:ext cx="365125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5" name="Equation" r:id="rId5" imgW="1930320" imgH="393480" progId="Equation.DSMT4">
                  <p:embed/>
                </p:oleObj>
              </mc:Choice>
              <mc:Fallback>
                <p:oleObj name="Equation" r:id="rId5" imgW="1930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740" y="2879625"/>
                        <a:ext cx="3651250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4450" y="3665373"/>
            <a:ext cx="17876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At v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  i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+i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= -2</a:t>
            </a:r>
            <a:endParaRPr lang="en-US" sz="2000" dirty="0"/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856813"/>
              </p:ext>
            </p:extLst>
          </p:nvPr>
        </p:nvGraphicFramePr>
        <p:xfrm>
          <a:off x="558646" y="4065483"/>
          <a:ext cx="319405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6" name="Equation" r:id="rId7" imgW="1688760" imgH="393480" progId="Equation.DSMT4">
                  <p:embed/>
                </p:oleObj>
              </mc:Choice>
              <mc:Fallback>
                <p:oleObj name="Equation" r:id="rId7" imgW="1688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646" y="4065483"/>
                        <a:ext cx="3194050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5090017" y="690462"/>
            <a:ext cx="4016755" cy="3048000"/>
            <a:chOff x="190500" y="1790700"/>
            <a:chExt cx="4016755" cy="3048000"/>
          </a:xfrm>
        </p:grpSpPr>
        <p:cxnSp>
          <p:nvCxnSpPr>
            <p:cNvPr id="12" name="Straight Connector 11"/>
            <p:cNvCxnSpPr/>
            <p:nvPr/>
          </p:nvCxnSpPr>
          <p:spPr bwMode="auto">
            <a:xfrm>
              <a:off x="609600" y="2857500"/>
              <a:ext cx="29591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3" name="Group 20"/>
            <p:cNvGrpSpPr>
              <a:grpSpLocks/>
            </p:cNvGrpSpPr>
            <p:nvPr/>
          </p:nvGrpSpPr>
          <p:grpSpPr bwMode="auto">
            <a:xfrm>
              <a:off x="2438400" y="2717800"/>
              <a:ext cx="812800" cy="266700"/>
              <a:chOff x="2565400" y="4241800"/>
              <a:chExt cx="901700" cy="317500"/>
            </a:xfrm>
          </p:grpSpPr>
          <p:sp>
            <p:nvSpPr>
              <p:cNvPr id="56" name="Rectangle 19"/>
              <p:cNvSpPr>
                <a:spLocks noChangeArrowheads="1"/>
              </p:cNvSpPr>
              <p:nvPr/>
            </p:nvSpPr>
            <p:spPr bwMode="auto">
              <a:xfrm>
                <a:off x="2705100" y="4254500"/>
                <a:ext cx="613156" cy="2921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1008063"/>
                <a:endParaRPr lang="en-US"/>
              </a:p>
            </p:txBody>
          </p:sp>
          <p:sp>
            <p:nvSpPr>
              <p:cNvPr id="57" name="Freeform 56"/>
              <p:cNvSpPr/>
              <p:nvPr/>
            </p:nvSpPr>
            <p:spPr bwMode="auto">
              <a:xfrm>
                <a:off x="2565400" y="4241800"/>
                <a:ext cx="901700" cy="317500"/>
              </a:xfrm>
              <a:custGeom>
                <a:avLst/>
                <a:gdLst>
                  <a:gd name="connsiteX0" fmla="*/ 0 w 4102100"/>
                  <a:gd name="connsiteY0" fmla="*/ 304800 h 622300"/>
                  <a:gd name="connsiteX1" fmla="*/ 673100 w 4102100"/>
                  <a:gd name="connsiteY1" fmla="*/ 304800 h 622300"/>
                  <a:gd name="connsiteX2" fmla="*/ 889000 w 4102100"/>
                  <a:gd name="connsiteY2" fmla="*/ 12700 h 622300"/>
                  <a:gd name="connsiteX3" fmla="*/ 1066800 w 4102100"/>
                  <a:gd name="connsiteY3" fmla="*/ 609600 h 622300"/>
                  <a:gd name="connsiteX4" fmla="*/ 1473200 w 4102100"/>
                  <a:gd name="connsiteY4" fmla="*/ 0 h 622300"/>
                  <a:gd name="connsiteX5" fmla="*/ 1727200 w 4102100"/>
                  <a:gd name="connsiteY5" fmla="*/ 596900 h 622300"/>
                  <a:gd name="connsiteX6" fmla="*/ 2082800 w 4102100"/>
                  <a:gd name="connsiteY6" fmla="*/ 25400 h 622300"/>
                  <a:gd name="connsiteX7" fmla="*/ 2438400 w 4102100"/>
                  <a:gd name="connsiteY7" fmla="*/ 596900 h 622300"/>
                  <a:gd name="connsiteX8" fmla="*/ 2806700 w 4102100"/>
                  <a:gd name="connsiteY8" fmla="*/ 0 h 622300"/>
                  <a:gd name="connsiteX9" fmla="*/ 3136900 w 4102100"/>
                  <a:gd name="connsiteY9" fmla="*/ 622300 h 622300"/>
                  <a:gd name="connsiteX10" fmla="*/ 3365500 w 4102100"/>
                  <a:gd name="connsiteY10" fmla="*/ 279400 h 622300"/>
                  <a:gd name="connsiteX11" fmla="*/ 4102100 w 4102100"/>
                  <a:gd name="connsiteY11" fmla="*/ 29210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02100" h="622300">
                    <a:moveTo>
                      <a:pt x="0" y="304800"/>
                    </a:moveTo>
                    <a:lnTo>
                      <a:pt x="673100" y="304800"/>
                    </a:lnTo>
                    <a:lnTo>
                      <a:pt x="889000" y="12700"/>
                    </a:lnTo>
                    <a:lnTo>
                      <a:pt x="1066800" y="609600"/>
                    </a:lnTo>
                    <a:lnTo>
                      <a:pt x="1473200" y="0"/>
                    </a:lnTo>
                    <a:lnTo>
                      <a:pt x="1727200" y="596900"/>
                    </a:lnTo>
                    <a:lnTo>
                      <a:pt x="2082800" y="25400"/>
                    </a:lnTo>
                    <a:lnTo>
                      <a:pt x="2438400" y="596900"/>
                    </a:lnTo>
                    <a:lnTo>
                      <a:pt x="2806700" y="0"/>
                    </a:lnTo>
                    <a:lnTo>
                      <a:pt x="3136900" y="622300"/>
                    </a:lnTo>
                    <a:lnTo>
                      <a:pt x="3365500" y="279400"/>
                    </a:lnTo>
                    <a:lnTo>
                      <a:pt x="4102100" y="29210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008063">
                  <a:defRPr/>
                </a:pPr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3708400" y="3378200"/>
              <a:ext cx="4988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2A</a:t>
              </a:r>
              <a:endParaRPr lang="en-US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82840" y="3578255"/>
              <a:ext cx="6270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10V</a:t>
              </a:r>
              <a:endParaRPr lang="en-US" sz="2000" dirty="0"/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3390900" y="3403600"/>
              <a:ext cx="342900" cy="3937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7" name="Straight Arrow Connector 16"/>
            <p:cNvCxnSpPr>
              <a:stCxn id="16" idx="4"/>
              <a:endCxn id="16" idx="0"/>
            </p:cNvCxnSpPr>
            <p:nvPr/>
          </p:nvCxnSpPr>
          <p:spPr bwMode="auto">
            <a:xfrm flipV="1">
              <a:off x="3562350" y="3403600"/>
              <a:ext cx="0" cy="3937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Rectangle 17"/>
            <p:cNvSpPr/>
            <p:nvPr/>
          </p:nvSpPr>
          <p:spPr bwMode="auto">
            <a:xfrm>
              <a:off x="596900" y="2260600"/>
              <a:ext cx="2959100" cy="23241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9" name="Straight Connector 18"/>
            <p:cNvCxnSpPr>
              <a:endCxn id="18" idx="2"/>
            </p:cNvCxnSpPr>
            <p:nvPr/>
          </p:nvCxnSpPr>
          <p:spPr bwMode="auto">
            <a:xfrm>
              <a:off x="2070100" y="2857500"/>
              <a:ext cx="6350" cy="172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0" name="Group 20"/>
            <p:cNvGrpSpPr>
              <a:grpSpLocks/>
            </p:cNvGrpSpPr>
            <p:nvPr/>
          </p:nvGrpSpPr>
          <p:grpSpPr bwMode="auto">
            <a:xfrm>
              <a:off x="1587500" y="2133600"/>
              <a:ext cx="812800" cy="266700"/>
              <a:chOff x="2565400" y="4241800"/>
              <a:chExt cx="901700" cy="317500"/>
            </a:xfrm>
          </p:grpSpPr>
          <p:sp>
            <p:nvSpPr>
              <p:cNvPr id="54" name="Rectangle 19"/>
              <p:cNvSpPr>
                <a:spLocks noChangeArrowheads="1"/>
              </p:cNvSpPr>
              <p:nvPr/>
            </p:nvSpPr>
            <p:spPr bwMode="auto">
              <a:xfrm>
                <a:off x="2705100" y="4254500"/>
                <a:ext cx="613156" cy="2921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1008063"/>
                <a:endParaRPr lang="en-US"/>
              </a:p>
            </p:txBody>
          </p:sp>
          <p:sp>
            <p:nvSpPr>
              <p:cNvPr id="55" name="Freeform 54"/>
              <p:cNvSpPr/>
              <p:nvPr/>
            </p:nvSpPr>
            <p:spPr bwMode="auto">
              <a:xfrm>
                <a:off x="2565400" y="4241800"/>
                <a:ext cx="901700" cy="317500"/>
              </a:xfrm>
              <a:custGeom>
                <a:avLst/>
                <a:gdLst>
                  <a:gd name="connsiteX0" fmla="*/ 0 w 4102100"/>
                  <a:gd name="connsiteY0" fmla="*/ 304800 h 622300"/>
                  <a:gd name="connsiteX1" fmla="*/ 673100 w 4102100"/>
                  <a:gd name="connsiteY1" fmla="*/ 304800 h 622300"/>
                  <a:gd name="connsiteX2" fmla="*/ 889000 w 4102100"/>
                  <a:gd name="connsiteY2" fmla="*/ 12700 h 622300"/>
                  <a:gd name="connsiteX3" fmla="*/ 1066800 w 4102100"/>
                  <a:gd name="connsiteY3" fmla="*/ 609600 h 622300"/>
                  <a:gd name="connsiteX4" fmla="*/ 1473200 w 4102100"/>
                  <a:gd name="connsiteY4" fmla="*/ 0 h 622300"/>
                  <a:gd name="connsiteX5" fmla="*/ 1727200 w 4102100"/>
                  <a:gd name="connsiteY5" fmla="*/ 596900 h 622300"/>
                  <a:gd name="connsiteX6" fmla="*/ 2082800 w 4102100"/>
                  <a:gd name="connsiteY6" fmla="*/ 25400 h 622300"/>
                  <a:gd name="connsiteX7" fmla="*/ 2438400 w 4102100"/>
                  <a:gd name="connsiteY7" fmla="*/ 596900 h 622300"/>
                  <a:gd name="connsiteX8" fmla="*/ 2806700 w 4102100"/>
                  <a:gd name="connsiteY8" fmla="*/ 0 h 622300"/>
                  <a:gd name="connsiteX9" fmla="*/ 3136900 w 4102100"/>
                  <a:gd name="connsiteY9" fmla="*/ 622300 h 622300"/>
                  <a:gd name="connsiteX10" fmla="*/ 3365500 w 4102100"/>
                  <a:gd name="connsiteY10" fmla="*/ 279400 h 622300"/>
                  <a:gd name="connsiteX11" fmla="*/ 4102100 w 4102100"/>
                  <a:gd name="connsiteY11" fmla="*/ 29210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02100" h="622300">
                    <a:moveTo>
                      <a:pt x="0" y="304800"/>
                    </a:moveTo>
                    <a:lnTo>
                      <a:pt x="673100" y="304800"/>
                    </a:lnTo>
                    <a:lnTo>
                      <a:pt x="889000" y="12700"/>
                    </a:lnTo>
                    <a:lnTo>
                      <a:pt x="1066800" y="609600"/>
                    </a:lnTo>
                    <a:lnTo>
                      <a:pt x="1473200" y="0"/>
                    </a:lnTo>
                    <a:lnTo>
                      <a:pt x="1727200" y="596900"/>
                    </a:lnTo>
                    <a:lnTo>
                      <a:pt x="2082800" y="25400"/>
                    </a:lnTo>
                    <a:lnTo>
                      <a:pt x="2438400" y="596900"/>
                    </a:lnTo>
                    <a:lnTo>
                      <a:pt x="2806700" y="0"/>
                    </a:lnTo>
                    <a:lnTo>
                      <a:pt x="3136900" y="622300"/>
                    </a:lnTo>
                    <a:lnTo>
                      <a:pt x="3365500" y="279400"/>
                    </a:lnTo>
                    <a:lnTo>
                      <a:pt x="4102100" y="29210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008063">
                  <a:defRPr/>
                </a:pPr>
                <a:endParaRPr lang="en-US"/>
              </a:p>
            </p:txBody>
          </p:sp>
        </p:grpSp>
        <p:grpSp>
          <p:nvGrpSpPr>
            <p:cNvPr id="21" name="Group 20"/>
            <p:cNvGrpSpPr>
              <a:grpSpLocks/>
            </p:cNvGrpSpPr>
            <p:nvPr/>
          </p:nvGrpSpPr>
          <p:grpSpPr bwMode="auto">
            <a:xfrm rot="16200000">
              <a:off x="1663700" y="3581400"/>
              <a:ext cx="812800" cy="266700"/>
              <a:chOff x="2565400" y="4241800"/>
              <a:chExt cx="901700" cy="317500"/>
            </a:xfrm>
          </p:grpSpPr>
          <p:sp>
            <p:nvSpPr>
              <p:cNvPr id="52" name="Rectangle 19"/>
              <p:cNvSpPr>
                <a:spLocks noChangeArrowheads="1"/>
              </p:cNvSpPr>
              <p:nvPr/>
            </p:nvSpPr>
            <p:spPr bwMode="auto">
              <a:xfrm>
                <a:off x="2705100" y="4254500"/>
                <a:ext cx="613156" cy="2921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1008063"/>
                <a:endParaRPr lang="en-US"/>
              </a:p>
            </p:txBody>
          </p:sp>
          <p:sp>
            <p:nvSpPr>
              <p:cNvPr id="53" name="Freeform 52"/>
              <p:cNvSpPr/>
              <p:nvPr/>
            </p:nvSpPr>
            <p:spPr bwMode="auto">
              <a:xfrm>
                <a:off x="2565400" y="4241800"/>
                <a:ext cx="901700" cy="317500"/>
              </a:xfrm>
              <a:custGeom>
                <a:avLst/>
                <a:gdLst>
                  <a:gd name="connsiteX0" fmla="*/ 0 w 4102100"/>
                  <a:gd name="connsiteY0" fmla="*/ 304800 h 622300"/>
                  <a:gd name="connsiteX1" fmla="*/ 673100 w 4102100"/>
                  <a:gd name="connsiteY1" fmla="*/ 304800 h 622300"/>
                  <a:gd name="connsiteX2" fmla="*/ 889000 w 4102100"/>
                  <a:gd name="connsiteY2" fmla="*/ 12700 h 622300"/>
                  <a:gd name="connsiteX3" fmla="*/ 1066800 w 4102100"/>
                  <a:gd name="connsiteY3" fmla="*/ 609600 h 622300"/>
                  <a:gd name="connsiteX4" fmla="*/ 1473200 w 4102100"/>
                  <a:gd name="connsiteY4" fmla="*/ 0 h 622300"/>
                  <a:gd name="connsiteX5" fmla="*/ 1727200 w 4102100"/>
                  <a:gd name="connsiteY5" fmla="*/ 596900 h 622300"/>
                  <a:gd name="connsiteX6" fmla="*/ 2082800 w 4102100"/>
                  <a:gd name="connsiteY6" fmla="*/ 25400 h 622300"/>
                  <a:gd name="connsiteX7" fmla="*/ 2438400 w 4102100"/>
                  <a:gd name="connsiteY7" fmla="*/ 596900 h 622300"/>
                  <a:gd name="connsiteX8" fmla="*/ 2806700 w 4102100"/>
                  <a:gd name="connsiteY8" fmla="*/ 0 h 622300"/>
                  <a:gd name="connsiteX9" fmla="*/ 3136900 w 4102100"/>
                  <a:gd name="connsiteY9" fmla="*/ 622300 h 622300"/>
                  <a:gd name="connsiteX10" fmla="*/ 3365500 w 4102100"/>
                  <a:gd name="connsiteY10" fmla="*/ 279400 h 622300"/>
                  <a:gd name="connsiteX11" fmla="*/ 4102100 w 4102100"/>
                  <a:gd name="connsiteY11" fmla="*/ 29210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02100" h="622300">
                    <a:moveTo>
                      <a:pt x="0" y="304800"/>
                    </a:moveTo>
                    <a:lnTo>
                      <a:pt x="673100" y="304800"/>
                    </a:lnTo>
                    <a:lnTo>
                      <a:pt x="889000" y="12700"/>
                    </a:lnTo>
                    <a:lnTo>
                      <a:pt x="1066800" y="609600"/>
                    </a:lnTo>
                    <a:lnTo>
                      <a:pt x="1473200" y="0"/>
                    </a:lnTo>
                    <a:lnTo>
                      <a:pt x="1727200" y="596900"/>
                    </a:lnTo>
                    <a:lnTo>
                      <a:pt x="2082800" y="25400"/>
                    </a:lnTo>
                    <a:lnTo>
                      <a:pt x="2438400" y="596900"/>
                    </a:lnTo>
                    <a:lnTo>
                      <a:pt x="2806700" y="0"/>
                    </a:lnTo>
                    <a:lnTo>
                      <a:pt x="3136900" y="622300"/>
                    </a:lnTo>
                    <a:lnTo>
                      <a:pt x="3365500" y="279400"/>
                    </a:lnTo>
                    <a:lnTo>
                      <a:pt x="4102100" y="29210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008063">
                  <a:defRPr/>
                </a:pPr>
                <a:endParaRPr lang="en-US"/>
              </a:p>
            </p:txBody>
          </p:sp>
        </p:grpSp>
        <p:grpSp>
          <p:nvGrpSpPr>
            <p:cNvPr id="22" name="Group 20"/>
            <p:cNvGrpSpPr>
              <a:grpSpLocks/>
            </p:cNvGrpSpPr>
            <p:nvPr/>
          </p:nvGrpSpPr>
          <p:grpSpPr bwMode="auto">
            <a:xfrm>
              <a:off x="914400" y="2743200"/>
              <a:ext cx="812800" cy="266700"/>
              <a:chOff x="2565400" y="4241800"/>
              <a:chExt cx="901700" cy="317500"/>
            </a:xfrm>
          </p:grpSpPr>
          <p:sp>
            <p:nvSpPr>
              <p:cNvPr id="50" name="Rectangle 19"/>
              <p:cNvSpPr>
                <a:spLocks noChangeArrowheads="1"/>
              </p:cNvSpPr>
              <p:nvPr/>
            </p:nvSpPr>
            <p:spPr bwMode="auto">
              <a:xfrm>
                <a:off x="2705100" y="4254500"/>
                <a:ext cx="613156" cy="2921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1008063"/>
                <a:endParaRPr lang="en-US"/>
              </a:p>
            </p:txBody>
          </p:sp>
          <p:sp>
            <p:nvSpPr>
              <p:cNvPr id="51" name="Freeform 50"/>
              <p:cNvSpPr/>
              <p:nvPr/>
            </p:nvSpPr>
            <p:spPr bwMode="auto">
              <a:xfrm>
                <a:off x="2565400" y="4241800"/>
                <a:ext cx="901700" cy="317500"/>
              </a:xfrm>
              <a:custGeom>
                <a:avLst/>
                <a:gdLst>
                  <a:gd name="connsiteX0" fmla="*/ 0 w 4102100"/>
                  <a:gd name="connsiteY0" fmla="*/ 304800 h 622300"/>
                  <a:gd name="connsiteX1" fmla="*/ 673100 w 4102100"/>
                  <a:gd name="connsiteY1" fmla="*/ 304800 h 622300"/>
                  <a:gd name="connsiteX2" fmla="*/ 889000 w 4102100"/>
                  <a:gd name="connsiteY2" fmla="*/ 12700 h 622300"/>
                  <a:gd name="connsiteX3" fmla="*/ 1066800 w 4102100"/>
                  <a:gd name="connsiteY3" fmla="*/ 609600 h 622300"/>
                  <a:gd name="connsiteX4" fmla="*/ 1473200 w 4102100"/>
                  <a:gd name="connsiteY4" fmla="*/ 0 h 622300"/>
                  <a:gd name="connsiteX5" fmla="*/ 1727200 w 4102100"/>
                  <a:gd name="connsiteY5" fmla="*/ 596900 h 622300"/>
                  <a:gd name="connsiteX6" fmla="*/ 2082800 w 4102100"/>
                  <a:gd name="connsiteY6" fmla="*/ 25400 h 622300"/>
                  <a:gd name="connsiteX7" fmla="*/ 2438400 w 4102100"/>
                  <a:gd name="connsiteY7" fmla="*/ 596900 h 622300"/>
                  <a:gd name="connsiteX8" fmla="*/ 2806700 w 4102100"/>
                  <a:gd name="connsiteY8" fmla="*/ 0 h 622300"/>
                  <a:gd name="connsiteX9" fmla="*/ 3136900 w 4102100"/>
                  <a:gd name="connsiteY9" fmla="*/ 622300 h 622300"/>
                  <a:gd name="connsiteX10" fmla="*/ 3365500 w 4102100"/>
                  <a:gd name="connsiteY10" fmla="*/ 279400 h 622300"/>
                  <a:gd name="connsiteX11" fmla="*/ 4102100 w 4102100"/>
                  <a:gd name="connsiteY11" fmla="*/ 29210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02100" h="622300">
                    <a:moveTo>
                      <a:pt x="0" y="304800"/>
                    </a:moveTo>
                    <a:lnTo>
                      <a:pt x="673100" y="304800"/>
                    </a:lnTo>
                    <a:lnTo>
                      <a:pt x="889000" y="12700"/>
                    </a:lnTo>
                    <a:lnTo>
                      <a:pt x="1066800" y="609600"/>
                    </a:lnTo>
                    <a:lnTo>
                      <a:pt x="1473200" y="0"/>
                    </a:lnTo>
                    <a:lnTo>
                      <a:pt x="1727200" y="596900"/>
                    </a:lnTo>
                    <a:lnTo>
                      <a:pt x="2082800" y="25400"/>
                    </a:lnTo>
                    <a:lnTo>
                      <a:pt x="2438400" y="596900"/>
                    </a:lnTo>
                    <a:lnTo>
                      <a:pt x="2806700" y="0"/>
                    </a:lnTo>
                    <a:lnTo>
                      <a:pt x="3136900" y="622300"/>
                    </a:lnTo>
                    <a:lnTo>
                      <a:pt x="3365500" y="279400"/>
                    </a:lnTo>
                    <a:lnTo>
                      <a:pt x="4102100" y="29210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008063">
                  <a:defRPr/>
                </a:pPr>
                <a:endParaRPr lang="en-US"/>
              </a:p>
            </p:txBody>
          </p:sp>
        </p:grpSp>
        <p:sp>
          <p:nvSpPr>
            <p:cNvPr id="23" name="Oval 22"/>
            <p:cNvSpPr/>
            <p:nvPr/>
          </p:nvSpPr>
          <p:spPr bwMode="auto">
            <a:xfrm>
              <a:off x="355600" y="3429000"/>
              <a:ext cx="508000" cy="533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4500" y="3378200"/>
              <a:ext cx="31451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+</a:t>
              </a:r>
            </a:p>
            <a:p>
              <a:r>
                <a:rPr lang="en-US" sz="1800" dirty="0" smtClean="0">
                  <a:latin typeface="Symbol" pitchFamily="18" charset="2"/>
                </a:rPr>
                <a:t>-</a:t>
              </a:r>
              <a:endParaRPr lang="en-US" sz="1800" dirty="0">
                <a:latin typeface="Symbol" pitchFamily="18" charset="2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714500" y="2336800"/>
              <a:ext cx="478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6</a:t>
              </a:r>
              <a:r>
                <a:rPr lang="en-US" sz="1800" dirty="0" smtClean="0">
                  <a:sym typeface="Symbol"/>
                </a:rPr>
                <a:t></a:t>
              </a:r>
              <a:endParaRPr lang="en-US" sz="1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616200" y="2959100"/>
              <a:ext cx="478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4</a:t>
              </a:r>
              <a:r>
                <a:rPr lang="en-US" sz="1800" dirty="0" smtClean="0">
                  <a:sym typeface="Symbol"/>
                </a:rPr>
                <a:t></a:t>
              </a:r>
              <a:endParaRPr lang="en-US" sz="18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184400" y="3581400"/>
              <a:ext cx="478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2</a:t>
              </a:r>
              <a:r>
                <a:rPr lang="en-US" sz="1800" dirty="0" smtClean="0">
                  <a:sym typeface="Symbol"/>
                </a:rPr>
                <a:t></a:t>
              </a:r>
              <a:endParaRPr lang="en-US" sz="18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028700" y="2971800"/>
              <a:ext cx="478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4</a:t>
              </a:r>
              <a:r>
                <a:rPr lang="en-US" sz="1800" dirty="0" smtClean="0">
                  <a:sym typeface="Symbol"/>
                </a:rPr>
                <a:t></a:t>
              </a:r>
              <a:endParaRPr lang="en-US" sz="1800" dirty="0"/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558800" y="2819400"/>
              <a:ext cx="101600" cy="101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2019300" y="2794000"/>
              <a:ext cx="101600" cy="101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3530600" y="2794000"/>
              <a:ext cx="101600" cy="101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2" name="Group 24"/>
            <p:cNvGrpSpPr/>
            <p:nvPr/>
          </p:nvGrpSpPr>
          <p:grpSpPr>
            <a:xfrm>
              <a:off x="1939925" y="4394200"/>
              <a:ext cx="317500" cy="444500"/>
              <a:chOff x="3895725" y="3060700"/>
              <a:chExt cx="317500" cy="444500"/>
            </a:xfrm>
          </p:grpSpPr>
          <p:cxnSp>
            <p:nvCxnSpPr>
              <p:cNvPr id="46" name="Straight Connector 45"/>
              <p:cNvCxnSpPr/>
              <p:nvPr/>
            </p:nvCxnSpPr>
            <p:spPr bwMode="auto">
              <a:xfrm>
                <a:off x="4038600" y="3060700"/>
                <a:ext cx="0" cy="3302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7" name="Straight Connector 46"/>
              <p:cNvCxnSpPr/>
              <p:nvPr/>
            </p:nvCxnSpPr>
            <p:spPr bwMode="auto">
              <a:xfrm>
                <a:off x="3895725" y="3390900"/>
                <a:ext cx="3175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8" name="Straight Connector 47"/>
              <p:cNvCxnSpPr/>
              <p:nvPr/>
            </p:nvCxnSpPr>
            <p:spPr bwMode="auto">
              <a:xfrm>
                <a:off x="3956050" y="3444875"/>
                <a:ext cx="1778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9" name="Straight Connector 48"/>
              <p:cNvCxnSpPr/>
              <p:nvPr/>
            </p:nvCxnSpPr>
            <p:spPr bwMode="auto">
              <a:xfrm>
                <a:off x="3994944" y="3505200"/>
                <a:ext cx="1016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3" name="TextBox 32"/>
            <p:cNvSpPr txBox="1"/>
            <p:nvPr/>
          </p:nvSpPr>
          <p:spPr>
            <a:xfrm>
              <a:off x="190500" y="2603500"/>
              <a:ext cx="42030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689100" y="2794000"/>
              <a:ext cx="42030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670300" y="2730500"/>
              <a:ext cx="42030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cxnSp>
          <p:nvCxnSpPr>
            <p:cNvPr id="36" name="Straight Arrow Connector 35"/>
            <p:cNvCxnSpPr/>
            <p:nvPr/>
          </p:nvCxnSpPr>
          <p:spPr bwMode="auto">
            <a:xfrm>
              <a:off x="673100" y="2857500"/>
              <a:ext cx="3302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1841500" y="3556000"/>
              <a:ext cx="12700" cy="5207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2222500" y="2832100"/>
              <a:ext cx="304800" cy="254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1003300" y="2260600"/>
              <a:ext cx="3302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635000" y="2413000"/>
              <a:ext cx="42832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i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914400" y="1790700"/>
              <a:ext cx="42832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i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247900" y="2832100"/>
              <a:ext cx="42832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i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447800" y="3644900"/>
              <a:ext cx="42832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i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cxnSp>
          <p:nvCxnSpPr>
            <p:cNvPr id="44" name="Straight Arrow Connector 43"/>
            <p:cNvCxnSpPr>
              <a:stCxn id="24" idx="0"/>
            </p:cNvCxnSpPr>
            <p:nvPr/>
          </p:nvCxnSpPr>
          <p:spPr bwMode="auto">
            <a:xfrm flipH="1" flipV="1">
              <a:off x="596900" y="3022600"/>
              <a:ext cx="4855" cy="3556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215900" y="3048000"/>
              <a:ext cx="40748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i</a:t>
              </a:r>
              <a:r>
                <a:rPr lang="en-US" baseline="-25000" dirty="0" smtClean="0"/>
                <a:t>s</a:t>
              </a:r>
              <a:endParaRPr lang="en-US" dirty="0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200215" y="4909930"/>
            <a:ext cx="1866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At v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 i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-i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-i</a:t>
            </a:r>
            <a:r>
              <a:rPr lang="en-US" sz="2000" baseline="-25000" dirty="0"/>
              <a:t>4</a:t>
            </a:r>
            <a:r>
              <a:rPr lang="en-US" sz="2000" dirty="0" smtClean="0"/>
              <a:t>= 0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99354" y="5413783"/>
            <a:ext cx="41362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But i</a:t>
            </a:r>
            <a:r>
              <a:rPr lang="en-US" sz="2000" baseline="-25000" dirty="0" smtClean="0"/>
              <a:t>s </a:t>
            </a:r>
            <a:r>
              <a:rPr lang="en-US" sz="2000" dirty="0" smtClean="0"/>
              <a:t>can’t be expressed in terms of v</a:t>
            </a:r>
            <a:r>
              <a:rPr lang="en-US" sz="2000" baseline="-25000" dirty="0" smtClean="0"/>
              <a:t>1</a:t>
            </a:r>
            <a:endParaRPr lang="en-US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558646" y="6019800"/>
            <a:ext cx="1664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Get stuck here</a:t>
            </a:r>
            <a:endParaRPr lang="en-US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4623948" y="4827144"/>
            <a:ext cx="720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=? 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600598" y="4840241"/>
                <a:ext cx="17337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10=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−0,  </m:t>
                    </m:r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598" y="4840241"/>
                <a:ext cx="1733744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/>
          <p:cNvSpPr txBox="1"/>
          <p:nvPr/>
        </p:nvSpPr>
        <p:spPr>
          <a:xfrm>
            <a:off x="4079665" y="3865428"/>
            <a:ext cx="5064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Do we really need a third KCL equation at v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?  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4493638" y="4318577"/>
            <a:ext cx="3995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How many unknown node voltages? </a:t>
            </a:r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4521656" y="5383966"/>
            <a:ext cx="45079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 we only have two unknowns, 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and v</a:t>
            </a:r>
            <a:r>
              <a:rPr lang="en-US" sz="2000" baseline="-25000" dirty="0" smtClean="0"/>
              <a:t>3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4037372" y="5929216"/>
            <a:ext cx="48992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(1) and (2) are sufficient to solve for 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and v</a:t>
            </a:r>
            <a:r>
              <a:rPr lang="en-US" sz="2000" baseline="-25000" dirty="0" smtClean="0"/>
              <a:t>3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7334342" y="4827144"/>
                <a:ext cx="128804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=10</m:t>
                      </m:r>
                      <m:r>
                        <a:rPr lang="en-US" sz="2000" b="0" i="1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4342" y="4827144"/>
                <a:ext cx="1288045" cy="400110"/>
              </a:xfrm>
              <a:prstGeom prst="rect">
                <a:avLst/>
              </a:prstGeom>
              <a:blipFill rotWithShape="1">
                <a:blip r:embed="rId10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7104342" y="3444882"/>
                <a:ext cx="954364" cy="3585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=0</m:t>
                      </m:r>
                      <m:r>
                        <a:rPr lang="en-US" sz="1600" b="0" i="1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en-US" sz="1600" dirty="0" err="1" smtClean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4342" y="3444882"/>
                <a:ext cx="954364" cy="358560"/>
              </a:xfrm>
              <a:prstGeom prst="rect">
                <a:avLst/>
              </a:prstGeom>
              <a:blipFill rotWithShape="1">
                <a:blip r:embed="rId11"/>
                <a:stretch>
                  <a:fillRect b="-1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42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58" grpId="0"/>
      <p:bldP spid="59" grpId="0"/>
      <p:bldP spid="60" grpId="0"/>
      <p:bldP spid="62" grpId="0"/>
      <p:bldP spid="63" grpId="0"/>
      <p:bldP spid="64" grpId="0"/>
      <p:bldP spid="65" grpId="0"/>
      <p:bldP spid="66" grpId="0"/>
      <p:bldP spid="67" grpId="0"/>
      <p:bldP spid="61" grpId="0"/>
      <p:bldP spid="6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96022" y="9306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L9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1308" y="297084"/>
            <a:ext cx="62103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Case 2:  One voltage source is not connected to the ground</a:t>
            </a:r>
            <a:br>
              <a:rPr lang="en-US" sz="2000" dirty="0" smtClean="0"/>
            </a:br>
            <a:r>
              <a:rPr lang="en-US" sz="2000" dirty="0" smtClean="0"/>
              <a:t>              --  A floating voltage source </a:t>
            </a:r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4890240" y="662527"/>
            <a:ext cx="3946222" cy="2743200"/>
            <a:chOff x="239049" y="997834"/>
            <a:chExt cx="3946222" cy="274320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658149" y="2064634"/>
              <a:ext cx="29591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" name="TextBox 5"/>
            <p:cNvSpPr txBox="1"/>
            <p:nvPr/>
          </p:nvSpPr>
          <p:spPr>
            <a:xfrm>
              <a:off x="3071149" y="1531234"/>
              <a:ext cx="4988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5V</a:t>
              </a:r>
              <a:endParaRPr lang="en-US" sz="2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24849" y="2712334"/>
              <a:ext cx="6270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10V</a:t>
              </a:r>
              <a:endParaRPr lang="en-US" sz="2000" dirty="0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45449" y="1467734"/>
              <a:ext cx="2959100" cy="1981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" name="Straight Connector 8"/>
            <p:cNvCxnSpPr>
              <a:endCxn id="8" idx="2"/>
            </p:cNvCxnSpPr>
            <p:nvPr/>
          </p:nvCxnSpPr>
          <p:spPr bwMode="auto">
            <a:xfrm>
              <a:off x="2118649" y="2064634"/>
              <a:ext cx="6350" cy="13843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0" name="Group 20"/>
            <p:cNvGrpSpPr>
              <a:grpSpLocks/>
            </p:cNvGrpSpPr>
            <p:nvPr/>
          </p:nvGrpSpPr>
          <p:grpSpPr bwMode="auto">
            <a:xfrm>
              <a:off x="1636049" y="1340734"/>
              <a:ext cx="812800" cy="266700"/>
              <a:chOff x="2565400" y="4241800"/>
              <a:chExt cx="901700" cy="317500"/>
            </a:xfrm>
          </p:grpSpPr>
          <p:sp>
            <p:nvSpPr>
              <p:cNvPr id="49" name="Rectangle 19"/>
              <p:cNvSpPr>
                <a:spLocks noChangeArrowheads="1"/>
              </p:cNvSpPr>
              <p:nvPr/>
            </p:nvSpPr>
            <p:spPr bwMode="auto">
              <a:xfrm>
                <a:off x="2705100" y="4254500"/>
                <a:ext cx="613156" cy="2921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1008063"/>
                <a:endParaRPr lang="en-US"/>
              </a:p>
            </p:txBody>
          </p:sp>
          <p:sp>
            <p:nvSpPr>
              <p:cNvPr id="50" name="Freeform 49"/>
              <p:cNvSpPr/>
              <p:nvPr/>
            </p:nvSpPr>
            <p:spPr bwMode="auto">
              <a:xfrm>
                <a:off x="2565400" y="4241800"/>
                <a:ext cx="901700" cy="317500"/>
              </a:xfrm>
              <a:custGeom>
                <a:avLst/>
                <a:gdLst>
                  <a:gd name="connsiteX0" fmla="*/ 0 w 4102100"/>
                  <a:gd name="connsiteY0" fmla="*/ 304800 h 622300"/>
                  <a:gd name="connsiteX1" fmla="*/ 673100 w 4102100"/>
                  <a:gd name="connsiteY1" fmla="*/ 304800 h 622300"/>
                  <a:gd name="connsiteX2" fmla="*/ 889000 w 4102100"/>
                  <a:gd name="connsiteY2" fmla="*/ 12700 h 622300"/>
                  <a:gd name="connsiteX3" fmla="*/ 1066800 w 4102100"/>
                  <a:gd name="connsiteY3" fmla="*/ 609600 h 622300"/>
                  <a:gd name="connsiteX4" fmla="*/ 1473200 w 4102100"/>
                  <a:gd name="connsiteY4" fmla="*/ 0 h 622300"/>
                  <a:gd name="connsiteX5" fmla="*/ 1727200 w 4102100"/>
                  <a:gd name="connsiteY5" fmla="*/ 596900 h 622300"/>
                  <a:gd name="connsiteX6" fmla="*/ 2082800 w 4102100"/>
                  <a:gd name="connsiteY6" fmla="*/ 25400 h 622300"/>
                  <a:gd name="connsiteX7" fmla="*/ 2438400 w 4102100"/>
                  <a:gd name="connsiteY7" fmla="*/ 596900 h 622300"/>
                  <a:gd name="connsiteX8" fmla="*/ 2806700 w 4102100"/>
                  <a:gd name="connsiteY8" fmla="*/ 0 h 622300"/>
                  <a:gd name="connsiteX9" fmla="*/ 3136900 w 4102100"/>
                  <a:gd name="connsiteY9" fmla="*/ 622300 h 622300"/>
                  <a:gd name="connsiteX10" fmla="*/ 3365500 w 4102100"/>
                  <a:gd name="connsiteY10" fmla="*/ 279400 h 622300"/>
                  <a:gd name="connsiteX11" fmla="*/ 4102100 w 4102100"/>
                  <a:gd name="connsiteY11" fmla="*/ 29210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02100" h="622300">
                    <a:moveTo>
                      <a:pt x="0" y="304800"/>
                    </a:moveTo>
                    <a:lnTo>
                      <a:pt x="673100" y="304800"/>
                    </a:lnTo>
                    <a:lnTo>
                      <a:pt x="889000" y="12700"/>
                    </a:lnTo>
                    <a:lnTo>
                      <a:pt x="1066800" y="609600"/>
                    </a:lnTo>
                    <a:lnTo>
                      <a:pt x="1473200" y="0"/>
                    </a:lnTo>
                    <a:lnTo>
                      <a:pt x="1727200" y="596900"/>
                    </a:lnTo>
                    <a:lnTo>
                      <a:pt x="2082800" y="25400"/>
                    </a:lnTo>
                    <a:lnTo>
                      <a:pt x="2438400" y="596900"/>
                    </a:lnTo>
                    <a:lnTo>
                      <a:pt x="2806700" y="0"/>
                    </a:lnTo>
                    <a:lnTo>
                      <a:pt x="3136900" y="622300"/>
                    </a:lnTo>
                    <a:lnTo>
                      <a:pt x="3365500" y="279400"/>
                    </a:lnTo>
                    <a:lnTo>
                      <a:pt x="4102100" y="29210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008063">
                  <a:defRPr/>
                </a:pPr>
                <a:endParaRPr lang="en-US"/>
              </a:p>
            </p:txBody>
          </p:sp>
        </p:grpSp>
        <p:grpSp>
          <p:nvGrpSpPr>
            <p:cNvPr id="11" name="Group 20"/>
            <p:cNvGrpSpPr>
              <a:grpSpLocks/>
            </p:cNvGrpSpPr>
            <p:nvPr/>
          </p:nvGrpSpPr>
          <p:grpSpPr bwMode="auto">
            <a:xfrm rot="16200000">
              <a:off x="1712249" y="2788534"/>
              <a:ext cx="812800" cy="266700"/>
              <a:chOff x="2565400" y="4241800"/>
              <a:chExt cx="901700" cy="317500"/>
            </a:xfrm>
          </p:grpSpPr>
          <p:sp>
            <p:nvSpPr>
              <p:cNvPr id="47" name="Rectangle 19"/>
              <p:cNvSpPr>
                <a:spLocks noChangeArrowheads="1"/>
              </p:cNvSpPr>
              <p:nvPr/>
            </p:nvSpPr>
            <p:spPr bwMode="auto">
              <a:xfrm>
                <a:off x="2705100" y="4254500"/>
                <a:ext cx="613156" cy="2921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1008063"/>
                <a:endParaRPr lang="en-US"/>
              </a:p>
            </p:txBody>
          </p:sp>
          <p:sp>
            <p:nvSpPr>
              <p:cNvPr id="48" name="Freeform 47"/>
              <p:cNvSpPr/>
              <p:nvPr/>
            </p:nvSpPr>
            <p:spPr bwMode="auto">
              <a:xfrm>
                <a:off x="2565400" y="4241800"/>
                <a:ext cx="901700" cy="317500"/>
              </a:xfrm>
              <a:custGeom>
                <a:avLst/>
                <a:gdLst>
                  <a:gd name="connsiteX0" fmla="*/ 0 w 4102100"/>
                  <a:gd name="connsiteY0" fmla="*/ 304800 h 622300"/>
                  <a:gd name="connsiteX1" fmla="*/ 673100 w 4102100"/>
                  <a:gd name="connsiteY1" fmla="*/ 304800 h 622300"/>
                  <a:gd name="connsiteX2" fmla="*/ 889000 w 4102100"/>
                  <a:gd name="connsiteY2" fmla="*/ 12700 h 622300"/>
                  <a:gd name="connsiteX3" fmla="*/ 1066800 w 4102100"/>
                  <a:gd name="connsiteY3" fmla="*/ 609600 h 622300"/>
                  <a:gd name="connsiteX4" fmla="*/ 1473200 w 4102100"/>
                  <a:gd name="connsiteY4" fmla="*/ 0 h 622300"/>
                  <a:gd name="connsiteX5" fmla="*/ 1727200 w 4102100"/>
                  <a:gd name="connsiteY5" fmla="*/ 596900 h 622300"/>
                  <a:gd name="connsiteX6" fmla="*/ 2082800 w 4102100"/>
                  <a:gd name="connsiteY6" fmla="*/ 25400 h 622300"/>
                  <a:gd name="connsiteX7" fmla="*/ 2438400 w 4102100"/>
                  <a:gd name="connsiteY7" fmla="*/ 596900 h 622300"/>
                  <a:gd name="connsiteX8" fmla="*/ 2806700 w 4102100"/>
                  <a:gd name="connsiteY8" fmla="*/ 0 h 622300"/>
                  <a:gd name="connsiteX9" fmla="*/ 3136900 w 4102100"/>
                  <a:gd name="connsiteY9" fmla="*/ 622300 h 622300"/>
                  <a:gd name="connsiteX10" fmla="*/ 3365500 w 4102100"/>
                  <a:gd name="connsiteY10" fmla="*/ 279400 h 622300"/>
                  <a:gd name="connsiteX11" fmla="*/ 4102100 w 4102100"/>
                  <a:gd name="connsiteY11" fmla="*/ 29210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02100" h="622300">
                    <a:moveTo>
                      <a:pt x="0" y="304800"/>
                    </a:moveTo>
                    <a:lnTo>
                      <a:pt x="673100" y="304800"/>
                    </a:lnTo>
                    <a:lnTo>
                      <a:pt x="889000" y="12700"/>
                    </a:lnTo>
                    <a:lnTo>
                      <a:pt x="1066800" y="609600"/>
                    </a:lnTo>
                    <a:lnTo>
                      <a:pt x="1473200" y="0"/>
                    </a:lnTo>
                    <a:lnTo>
                      <a:pt x="1727200" y="596900"/>
                    </a:lnTo>
                    <a:lnTo>
                      <a:pt x="2082800" y="25400"/>
                    </a:lnTo>
                    <a:lnTo>
                      <a:pt x="2438400" y="596900"/>
                    </a:lnTo>
                    <a:lnTo>
                      <a:pt x="2806700" y="0"/>
                    </a:lnTo>
                    <a:lnTo>
                      <a:pt x="3136900" y="622300"/>
                    </a:lnTo>
                    <a:lnTo>
                      <a:pt x="3365500" y="279400"/>
                    </a:lnTo>
                    <a:lnTo>
                      <a:pt x="4102100" y="29210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008063">
                  <a:defRPr/>
                </a:pPr>
                <a:endParaRPr lang="en-US"/>
              </a:p>
            </p:txBody>
          </p:sp>
        </p:grpSp>
        <p:grpSp>
          <p:nvGrpSpPr>
            <p:cNvPr id="12" name="Group 20"/>
            <p:cNvGrpSpPr>
              <a:grpSpLocks/>
            </p:cNvGrpSpPr>
            <p:nvPr/>
          </p:nvGrpSpPr>
          <p:grpSpPr bwMode="auto">
            <a:xfrm>
              <a:off x="962949" y="1950334"/>
              <a:ext cx="812800" cy="266700"/>
              <a:chOff x="2565400" y="4241800"/>
              <a:chExt cx="901700" cy="317500"/>
            </a:xfrm>
          </p:grpSpPr>
          <p:sp>
            <p:nvSpPr>
              <p:cNvPr id="45" name="Rectangle 19"/>
              <p:cNvSpPr>
                <a:spLocks noChangeArrowheads="1"/>
              </p:cNvSpPr>
              <p:nvPr/>
            </p:nvSpPr>
            <p:spPr bwMode="auto">
              <a:xfrm>
                <a:off x="2705100" y="4254500"/>
                <a:ext cx="613156" cy="2921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1008063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 bwMode="auto">
              <a:xfrm>
                <a:off x="2565400" y="4241800"/>
                <a:ext cx="901700" cy="317500"/>
              </a:xfrm>
              <a:custGeom>
                <a:avLst/>
                <a:gdLst>
                  <a:gd name="connsiteX0" fmla="*/ 0 w 4102100"/>
                  <a:gd name="connsiteY0" fmla="*/ 304800 h 622300"/>
                  <a:gd name="connsiteX1" fmla="*/ 673100 w 4102100"/>
                  <a:gd name="connsiteY1" fmla="*/ 304800 h 622300"/>
                  <a:gd name="connsiteX2" fmla="*/ 889000 w 4102100"/>
                  <a:gd name="connsiteY2" fmla="*/ 12700 h 622300"/>
                  <a:gd name="connsiteX3" fmla="*/ 1066800 w 4102100"/>
                  <a:gd name="connsiteY3" fmla="*/ 609600 h 622300"/>
                  <a:gd name="connsiteX4" fmla="*/ 1473200 w 4102100"/>
                  <a:gd name="connsiteY4" fmla="*/ 0 h 622300"/>
                  <a:gd name="connsiteX5" fmla="*/ 1727200 w 4102100"/>
                  <a:gd name="connsiteY5" fmla="*/ 596900 h 622300"/>
                  <a:gd name="connsiteX6" fmla="*/ 2082800 w 4102100"/>
                  <a:gd name="connsiteY6" fmla="*/ 25400 h 622300"/>
                  <a:gd name="connsiteX7" fmla="*/ 2438400 w 4102100"/>
                  <a:gd name="connsiteY7" fmla="*/ 596900 h 622300"/>
                  <a:gd name="connsiteX8" fmla="*/ 2806700 w 4102100"/>
                  <a:gd name="connsiteY8" fmla="*/ 0 h 622300"/>
                  <a:gd name="connsiteX9" fmla="*/ 3136900 w 4102100"/>
                  <a:gd name="connsiteY9" fmla="*/ 622300 h 622300"/>
                  <a:gd name="connsiteX10" fmla="*/ 3365500 w 4102100"/>
                  <a:gd name="connsiteY10" fmla="*/ 279400 h 622300"/>
                  <a:gd name="connsiteX11" fmla="*/ 4102100 w 4102100"/>
                  <a:gd name="connsiteY11" fmla="*/ 29210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02100" h="622300">
                    <a:moveTo>
                      <a:pt x="0" y="304800"/>
                    </a:moveTo>
                    <a:lnTo>
                      <a:pt x="673100" y="304800"/>
                    </a:lnTo>
                    <a:lnTo>
                      <a:pt x="889000" y="12700"/>
                    </a:lnTo>
                    <a:lnTo>
                      <a:pt x="1066800" y="609600"/>
                    </a:lnTo>
                    <a:lnTo>
                      <a:pt x="1473200" y="0"/>
                    </a:lnTo>
                    <a:lnTo>
                      <a:pt x="1727200" y="596900"/>
                    </a:lnTo>
                    <a:lnTo>
                      <a:pt x="2082800" y="25400"/>
                    </a:lnTo>
                    <a:lnTo>
                      <a:pt x="2438400" y="596900"/>
                    </a:lnTo>
                    <a:lnTo>
                      <a:pt x="2806700" y="0"/>
                    </a:lnTo>
                    <a:lnTo>
                      <a:pt x="3136900" y="622300"/>
                    </a:lnTo>
                    <a:lnTo>
                      <a:pt x="3365500" y="279400"/>
                    </a:lnTo>
                    <a:lnTo>
                      <a:pt x="4102100" y="29210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008063">
                  <a:defRPr/>
                </a:pPr>
                <a:endParaRPr lang="en-US"/>
              </a:p>
            </p:txBody>
          </p:sp>
        </p:grpSp>
        <p:sp>
          <p:nvSpPr>
            <p:cNvPr id="13" name="Oval 12"/>
            <p:cNvSpPr/>
            <p:nvPr/>
          </p:nvSpPr>
          <p:spPr bwMode="auto">
            <a:xfrm>
              <a:off x="404149" y="2636134"/>
              <a:ext cx="508000" cy="533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3049" y="2585334"/>
              <a:ext cx="31451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+</a:t>
              </a:r>
            </a:p>
            <a:p>
              <a:r>
                <a:rPr lang="en-US" sz="1800" dirty="0" smtClean="0">
                  <a:latin typeface="Symbol" pitchFamily="18" charset="2"/>
                </a:rPr>
                <a:t>-</a:t>
              </a:r>
              <a:endParaRPr lang="en-US" sz="1800" dirty="0">
                <a:latin typeface="Symbol" pitchFamily="18" charset="2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763049" y="1543934"/>
              <a:ext cx="478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4</a:t>
              </a:r>
              <a:r>
                <a:rPr lang="en-US" sz="1800" dirty="0" smtClean="0">
                  <a:sym typeface="Symbol"/>
                </a:rPr>
                <a:t></a:t>
              </a:r>
              <a:endParaRPr lang="en-US" sz="18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09249" y="2674234"/>
              <a:ext cx="478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6</a:t>
              </a:r>
              <a:r>
                <a:rPr lang="en-US" sz="1800" dirty="0" smtClean="0">
                  <a:sym typeface="Symbol"/>
                </a:rPr>
                <a:t></a:t>
              </a:r>
              <a:endParaRPr lang="en-US" sz="1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32949" y="2788534"/>
              <a:ext cx="478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8</a:t>
              </a:r>
              <a:r>
                <a:rPr lang="en-US" sz="1800" dirty="0" smtClean="0">
                  <a:sym typeface="Symbol"/>
                </a:rPr>
                <a:t></a:t>
              </a:r>
              <a:endParaRPr lang="en-US" sz="1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77249" y="2178934"/>
              <a:ext cx="478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2</a:t>
              </a:r>
              <a:r>
                <a:rPr lang="en-US" sz="1800" dirty="0" smtClean="0">
                  <a:sym typeface="Symbol"/>
                </a:rPr>
                <a:t></a:t>
              </a:r>
              <a:endParaRPr lang="en-US" sz="1800" dirty="0"/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607349" y="2026534"/>
              <a:ext cx="101600" cy="101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2067849" y="2001134"/>
              <a:ext cx="101600" cy="101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3579149" y="2001134"/>
              <a:ext cx="101600" cy="101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22" name="Group 24"/>
            <p:cNvGrpSpPr/>
            <p:nvPr/>
          </p:nvGrpSpPr>
          <p:grpSpPr>
            <a:xfrm>
              <a:off x="1988474" y="3296534"/>
              <a:ext cx="317500" cy="444500"/>
              <a:chOff x="3895725" y="3060700"/>
              <a:chExt cx="317500" cy="444500"/>
            </a:xfrm>
          </p:grpSpPr>
          <p:cxnSp>
            <p:nvCxnSpPr>
              <p:cNvPr id="41" name="Straight Connector 40"/>
              <p:cNvCxnSpPr/>
              <p:nvPr/>
            </p:nvCxnSpPr>
            <p:spPr bwMode="auto">
              <a:xfrm>
                <a:off x="4038600" y="3060700"/>
                <a:ext cx="0" cy="3302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Straight Connector 41"/>
              <p:cNvCxnSpPr/>
              <p:nvPr/>
            </p:nvCxnSpPr>
            <p:spPr bwMode="auto">
              <a:xfrm>
                <a:off x="3895725" y="3390900"/>
                <a:ext cx="3175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" name="Straight Connector 42"/>
              <p:cNvCxnSpPr/>
              <p:nvPr/>
            </p:nvCxnSpPr>
            <p:spPr bwMode="auto">
              <a:xfrm>
                <a:off x="3956050" y="3444875"/>
                <a:ext cx="1778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4" name="Straight Connector 43"/>
              <p:cNvCxnSpPr/>
              <p:nvPr/>
            </p:nvCxnSpPr>
            <p:spPr bwMode="auto">
              <a:xfrm>
                <a:off x="3994944" y="3505200"/>
                <a:ext cx="1016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3" name="TextBox 22"/>
            <p:cNvSpPr txBox="1"/>
            <p:nvPr/>
          </p:nvSpPr>
          <p:spPr>
            <a:xfrm>
              <a:off x="239049" y="1810634"/>
              <a:ext cx="42030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37649" y="2001134"/>
              <a:ext cx="42030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18849" y="1937634"/>
              <a:ext cx="42030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cxnSp>
          <p:nvCxnSpPr>
            <p:cNvPr id="26" name="Straight Arrow Connector 25"/>
            <p:cNvCxnSpPr/>
            <p:nvPr/>
          </p:nvCxnSpPr>
          <p:spPr bwMode="auto">
            <a:xfrm>
              <a:off x="721649" y="2064634"/>
              <a:ext cx="3302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1890049" y="2763134"/>
              <a:ext cx="12700" cy="5207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2321849" y="2064634"/>
              <a:ext cx="3683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1051849" y="1467734"/>
              <a:ext cx="3302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683549" y="1620134"/>
              <a:ext cx="42832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i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62949" y="997834"/>
              <a:ext cx="42832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i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496349" y="2953634"/>
              <a:ext cx="42832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i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385349" y="2064634"/>
              <a:ext cx="40748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i</a:t>
              </a:r>
              <a:r>
                <a:rPr lang="en-US" baseline="-25000" dirty="0" smtClean="0"/>
                <a:t>s</a:t>
              </a:r>
              <a:endParaRPr lang="en-US" dirty="0"/>
            </a:p>
          </p:txBody>
        </p:sp>
        <p:grpSp>
          <p:nvGrpSpPr>
            <p:cNvPr id="34" name="Group 20"/>
            <p:cNvGrpSpPr>
              <a:grpSpLocks/>
            </p:cNvGrpSpPr>
            <p:nvPr/>
          </p:nvGrpSpPr>
          <p:grpSpPr bwMode="auto">
            <a:xfrm rot="16200000">
              <a:off x="3198149" y="2725034"/>
              <a:ext cx="812800" cy="266700"/>
              <a:chOff x="2565400" y="4241800"/>
              <a:chExt cx="901700" cy="317500"/>
            </a:xfrm>
          </p:grpSpPr>
          <p:sp>
            <p:nvSpPr>
              <p:cNvPr id="39" name="Rectangle 19"/>
              <p:cNvSpPr>
                <a:spLocks noChangeArrowheads="1"/>
              </p:cNvSpPr>
              <p:nvPr/>
            </p:nvSpPr>
            <p:spPr bwMode="auto">
              <a:xfrm>
                <a:off x="2705100" y="4254500"/>
                <a:ext cx="613156" cy="2921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1008063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 bwMode="auto">
              <a:xfrm>
                <a:off x="2565400" y="4241800"/>
                <a:ext cx="901700" cy="317500"/>
              </a:xfrm>
              <a:custGeom>
                <a:avLst/>
                <a:gdLst>
                  <a:gd name="connsiteX0" fmla="*/ 0 w 4102100"/>
                  <a:gd name="connsiteY0" fmla="*/ 304800 h 622300"/>
                  <a:gd name="connsiteX1" fmla="*/ 673100 w 4102100"/>
                  <a:gd name="connsiteY1" fmla="*/ 304800 h 622300"/>
                  <a:gd name="connsiteX2" fmla="*/ 889000 w 4102100"/>
                  <a:gd name="connsiteY2" fmla="*/ 12700 h 622300"/>
                  <a:gd name="connsiteX3" fmla="*/ 1066800 w 4102100"/>
                  <a:gd name="connsiteY3" fmla="*/ 609600 h 622300"/>
                  <a:gd name="connsiteX4" fmla="*/ 1473200 w 4102100"/>
                  <a:gd name="connsiteY4" fmla="*/ 0 h 622300"/>
                  <a:gd name="connsiteX5" fmla="*/ 1727200 w 4102100"/>
                  <a:gd name="connsiteY5" fmla="*/ 596900 h 622300"/>
                  <a:gd name="connsiteX6" fmla="*/ 2082800 w 4102100"/>
                  <a:gd name="connsiteY6" fmla="*/ 25400 h 622300"/>
                  <a:gd name="connsiteX7" fmla="*/ 2438400 w 4102100"/>
                  <a:gd name="connsiteY7" fmla="*/ 596900 h 622300"/>
                  <a:gd name="connsiteX8" fmla="*/ 2806700 w 4102100"/>
                  <a:gd name="connsiteY8" fmla="*/ 0 h 622300"/>
                  <a:gd name="connsiteX9" fmla="*/ 3136900 w 4102100"/>
                  <a:gd name="connsiteY9" fmla="*/ 622300 h 622300"/>
                  <a:gd name="connsiteX10" fmla="*/ 3365500 w 4102100"/>
                  <a:gd name="connsiteY10" fmla="*/ 279400 h 622300"/>
                  <a:gd name="connsiteX11" fmla="*/ 4102100 w 4102100"/>
                  <a:gd name="connsiteY11" fmla="*/ 29210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02100" h="622300">
                    <a:moveTo>
                      <a:pt x="0" y="304800"/>
                    </a:moveTo>
                    <a:lnTo>
                      <a:pt x="673100" y="304800"/>
                    </a:lnTo>
                    <a:lnTo>
                      <a:pt x="889000" y="12700"/>
                    </a:lnTo>
                    <a:lnTo>
                      <a:pt x="1066800" y="609600"/>
                    </a:lnTo>
                    <a:lnTo>
                      <a:pt x="1473200" y="0"/>
                    </a:lnTo>
                    <a:lnTo>
                      <a:pt x="1727200" y="596900"/>
                    </a:lnTo>
                    <a:lnTo>
                      <a:pt x="2082800" y="25400"/>
                    </a:lnTo>
                    <a:lnTo>
                      <a:pt x="2438400" y="596900"/>
                    </a:lnTo>
                    <a:lnTo>
                      <a:pt x="2806700" y="0"/>
                    </a:lnTo>
                    <a:lnTo>
                      <a:pt x="3136900" y="622300"/>
                    </a:lnTo>
                    <a:lnTo>
                      <a:pt x="3365500" y="279400"/>
                    </a:lnTo>
                    <a:lnTo>
                      <a:pt x="4102100" y="29210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008063">
                  <a:defRPr/>
                </a:pPr>
                <a:endParaRPr lang="en-US"/>
              </a:p>
            </p:txBody>
          </p:sp>
        </p:grpSp>
        <p:sp>
          <p:nvSpPr>
            <p:cNvPr id="35" name="Oval 34"/>
            <p:cNvSpPr/>
            <p:nvPr/>
          </p:nvSpPr>
          <p:spPr bwMode="auto">
            <a:xfrm>
              <a:off x="2791749" y="1836034"/>
              <a:ext cx="520700" cy="4445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779049" y="1836034"/>
              <a:ext cx="56938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 </a:t>
              </a:r>
              <a:r>
                <a:rPr lang="en-US" dirty="0" smtClean="0">
                  <a:latin typeface="Symbol" pitchFamily="18" charset="2"/>
                </a:rPr>
                <a:t>-</a:t>
              </a:r>
              <a:endParaRPr lang="en-US" dirty="0">
                <a:latin typeface="Symbol" pitchFamily="18" charset="2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>
              <a:off x="3807749" y="2471034"/>
              <a:ext cx="12700" cy="5207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3756949" y="2483734"/>
              <a:ext cx="42832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i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140402" y="1196656"/>
            <a:ext cx="2611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Now we know  v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=10V</a:t>
            </a:r>
            <a:endParaRPr lang="en-US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70556" y="1634017"/>
            <a:ext cx="4709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Only two equations are needed for 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and v</a:t>
            </a:r>
            <a:r>
              <a:rPr lang="en-US" sz="2000" baseline="-25000" dirty="0" smtClean="0"/>
              <a:t>3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533400" y="2128285"/>
            <a:ext cx="40095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KCL at 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:  i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- i</a:t>
            </a:r>
            <a:r>
              <a:rPr lang="en-US" sz="2000" baseline="-25000" dirty="0" smtClean="0"/>
              <a:t>2 </a:t>
            </a:r>
            <a:r>
              <a:rPr lang="en-US" sz="2000" dirty="0" smtClean="0"/>
              <a:t>- i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= 0                  (1)</a:t>
            </a:r>
          </a:p>
          <a:p>
            <a:r>
              <a:rPr lang="en-US" sz="2000" dirty="0" smtClean="0"/>
              <a:t>KCL at v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:  i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- i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+ i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= 0                  (2)</a:t>
            </a:r>
            <a:endParaRPr lang="en-US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324252" y="2895495"/>
            <a:ext cx="38621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Same trouble with i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, </a:t>
            </a:r>
          </a:p>
          <a:p>
            <a:r>
              <a:rPr lang="en-US" sz="2000" dirty="0" smtClean="0"/>
              <a:t>can’t be expressed in terms of 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v</a:t>
            </a:r>
            <a:r>
              <a:rPr lang="en-US" sz="2000" baseline="-25000" dirty="0" smtClean="0"/>
              <a:t>3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230549" y="4060456"/>
            <a:ext cx="63661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 Approach:</a:t>
            </a:r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179778" y="3631157"/>
            <a:ext cx="55964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Neither (1) nor (2) would yield an equation for 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v</a:t>
            </a:r>
            <a:r>
              <a:rPr lang="en-US" sz="2000" baseline="-25000" dirty="0" smtClean="0"/>
              <a:t>3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158468" y="4483757"/>
            <a:ext cx="4673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Add up  (1) and (2):   i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-i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+i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-i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= 0       (3) 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409713" y="5029200"/>
            <a:ext cx="2828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What is this equation (3)?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166451" y="5453606"/>
            <a:ext cx="3934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smtClean="0"/>
              <a:t>  (3) is obtained by applying KCL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at the closed boundary  </a:t>
            </a:r>
            <a:endParaRPr lang="en-US" sz="2000" dirty="0"/>
          </a:p>
        </p:txBody>
      </p:sp>
      <p:grpSp>
        <p:nvGrpSpPr>
          <p:cNvPr id="60" name="Group 59"/>
          <p:cNvGrpSpPr/>
          <p:nvPr/>
        </p:nvGrpSpPr>
        <p:grpSpPr>
          <a:xfrm>
            <a:off x="4610840" y="3943350"/>
            <a:ext cx="4098622" cy="2730500"/>
            <a:chOff x="482600" y="7010400"/>
            <a:chExt cx="4098622" cy="2730500"/>
          </a:xfrm>
        </p:grpSpPr>
        <p:cxnSp>
          <p:nvCxnSpPr>
            <p:cNvPr id="61" name="Straight Connector 60"/>
            <p:cNvCxnSpPr/>
            <p:nvPr/>
          </p:nvCxnSpPr>
          <p:spPr bwMode="auto">
            <a:xfrm>
              <a:off x="901700" y="8077200"/>
              <a:ext cx="29591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2" name="TextBox 61"/>
            <p:cNvSpPr txBox="1"/>
            <p:nvPr/>
          </p:nvSpPr>
          <p:spPr>
            <a:xfrm>
              <a:off x="3314700" y="7543800"/>
              <a:ext cx="4988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5V</a:t>
              </a:r>
              <a:endParaRPr lang="en-US" sz="20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168400" y="8724900"/>
              <a:ext cx="6270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10V</a:t>
              </a:r>
              <a:endParaRPr lang="en-US" sz="2000" dirty="0"/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889000" y="7480300"/>
              <a:ext cx="2959100" cy="20701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5" name="Straight Connector 64"/>
            <p:cNvCxnSpPr>
              <a:endCxn id="64" idx="2"/>
            </p:cNvCxnSpPr>
            <p:nvPr/>
          </p:nvCxnSpPr>
          <p:spPr bwMode="auto">
            <a:xfrm>
              <a:off x="2362200" y="8077200"/>
              <a:ext cx="6350" cy="1473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66" name="Group 20"/>
            <p:cNvGrpSpPr>
              <a:grpSpLocks/>
            </p:cNvGrpSpPr>
            <p:nvPr/>
          </p:nvGrpSpPr>
          <p:grpSpPr bwMode="auto">
            <a:xfrm>
              <a:off x="1879600" y="7353300"/>
              <a:ext cx="812800" cy="266700"/>
              <a:chOff x="2565400" y="4241800"/>
              <a:chExt cx="901700" cy="317500"/>
            </a:xfrm>
          </p:grpSpPr>
          <p:sp>
            <p:nvSpPr>
              <p:cNvPr id="106" name="Rectangle 19"/>
              <p:cNvSpPr>
                <a:spLocks noChangeArrowheads="1"/>
              </p:cNvSpPr>
              <p:nvPr/>
            </p:nvSpPr>
            <p:spPr bwMode="auto">
              <a:xfrm>
                <a:off x="2705100" y="4254500"/>
                <a:ext cx="613156" cy="2921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1008063"/>
                <a:endParaRPr lang="en-US"/>
              </a:p>
            </p:txBody>
          </p:sp>
          <p:sp>
            <p:nvSpPr>
              <p:cNvPr id="107" name="Freeform 106"/>
              <p:cNvSpPr/>
              <p:nvPr/>
            </p:nvSpPr>
            <p:spPr bwMode="auto">
              <a:xfrm>
                <a:off x="2565400" y="4241800"/>
                <a:ext cx="901700" cy="317500"/>
              </a:xfrm>
              <a:custGeom>
                <a:avLst/>
                <a:gdLst>
                  <a:gd name="connsiteX0" fmla="*/ 0 w 4102100"/>
                  <a:gd name="connsiteY0" fmla="*/ 304800 h 622300"/>
                  <a:gd name="connsiteX1" fmla="*/ 673100 w 4102100"/>
                  <a:gd name="connsiteY1" fmla="*/ 304800 h 622300"/>
                  <a:gd name="connsiteX2" fmla="*/ 889000 w 4102100"/>
                  <a:gd name="connsiteY2" fmla="*/ 12700 h 622300"/>
                  <a:gd name="connsiteX3" fmla="*/ 1066800 w 4102100"/>
                  <a:gd name="connsiteY3" fmla="*/ 609600 h 622300"/>
                  <a:gd name="connsiteX4" fmla="*/ 1473200 w 4102100"/>
                  <a:gd name="connsiteY4" fmla="*/ 0 h 622300"/>
                  <a:gd name="connsiteX5" fmla="*/ 1727200 w 4102100"/>
                  <a:gd name="connsiteY5" fmla="*/ 596900 h 622300"/>
                  <a:gd name="connsiteX6" fmla="*/ 2082800 w 4102100"/>
                  <a:gd name="connsiteY6" fmla="*/ 25400 h 622300"/>
                  <a:gd name="connsiteX7" fmla="*/ 2438400 w 4102100"/>
                  <a:gd name="connsiteY7" fmla="*/ 596900 h 622300"/>
                  <a:gd name="connsiteX8" fmla="*/ 2806700 w 4102100"/>
                  <a:gd name="connsiteY8" fmla="*/ 0 h 622300"/>
                  <a:gd name="connsiteX9" fmla="*/ 3136900 w 4102100"/>
                  <a:gd name="connsiteY9" fmla="*/ 622300 h 622300"/>
                  <a:gd name="connsiteX10" fmla="*/ 3365500 w 4102100"/>
                  <a:gd name="connsiteY10" fmla="*/ 279400 h 622300"/>
                  <a:gd name="connsiteX11" fmla="*/ 4102100 w 4102100"/>
                  <a:gd name="connsiteY11" fmla="*/ 29210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02100" h="622300">
                    <a:moveTo>
                      <a:pt x="0" y="304800"/>
                    </a:moveTo>
                    <a:lnTo>
                      <a:pt x="673100" y="304800"/>
                    </a:lnTo>
                    <a:lnTo>
                      <a:pt x="889000" y="12700"/>
                    </a:lnTo>
                    <a:lnTo>
                      <a:pt x="1066800" y="609600"/>
                    </a:lnTo>
                    <a:lnTo>
                      <a:pt x="1473200" y="0"/>
                    </a:lnTo>
                    <a:lnTo>
                      <a:pt x="1727200" y="596900"/>
                    </a:lnTo>
                    <a:lnTo>
                      <a:pt x="2082800" y="25400"/>
                    </a:lnTo>
                    <a:lnTo>
                      <a:pt x="2438400" y="596900"/>
                    </a:lnTo>
                    <a:lnTo>
                      <a:pt x="2806700" y="0"/>
                    </a:lnTo>
                    <a:lnTo>
                      <a:pt x="3136900" y="622300"/>
                    </a:lnTo>
                    <a:lnTo>
                      <a:pt x="3365500" y="279400"/>
                    </a:lnTo>
                    <a:lnTo>
                      <a:pt x="4102100" y="29210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008063">
                  <a:defRPr/>
                </a:pPr>
                <a:endParaRPr lang="en-US"/>
              </a:p>
            </p:txBody>
          </p:sp>
        </p:grpSp>
        <p:grpSp>
          <p:nvGrpSpPr>
            <p:cNvPr id="67" name="Group 20"/>
            <p:cNvGrpSpPr>
              <a:grpSpLocks/>
            </p:cNvGrpSpPr>
            <p:nvPr/>
          </p:nvGrpSpPr>
          <p:grpSpPr bwMode="auto">
            <a:xfrm rot="16200000">
              <a:off x="1955800" y="8801100"/>
              <a:ext cx="812800" cy="266700"/>
              <a:chOff x="2565400" y="4241800"/>
              <a:chExt cx="901700" cy="317500"/>
            </a:xfrm>
          </p:grpSpPr>
          <p:sp>
            <p:nvSpPr>
              <p:cNvPr id="104" name="Rectangle 19"/>
              <p:cNvSpPr>
                <a:spLocks noChangeArrowheads="1"/>
              </p:cNvSpPr>
              <p:nvPr/>
            </p:nvSpPr>
            <p:spPr bwMode="auto">
              <a:xfrm>
                <a:off x="2705100" y="4254500"/>
                <a:ext cx="613156" cy="2921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1008063"/>
                <a:endParaRPr lang="en-US"/>
              </a:p>
            </p:txBody>
          </p:sp>
          <p:sp>
            <p:nvSpPr>
              <p:cNvPr id="105" name="Freeform 104"/>
              <p:cNvSpPr/>
              <p:nvPr/>
            </p:nvSpPr>
            <p:spPr bwMode="auto">
              <a:xfrm>
                <a:off x="2565400" y="4241800"/>
                <a:ext cx="901700" cy="317500"/>
              </a:xfrm>
              <a:custGeom>
                <a:avLst/>
                <a:gdLst>
                  <a:gd name="connsiteX0" fmla="*/ 0 w 4102100"/>
                  <a:gd name="connsiteY0" fmla="*/ 304800 h 622300"/>
                  <a:gd name="connsiteX1" fmla="*/ 673100 w 4102100"/>
                  <a:gd name="connsiteY1" fmla="*/ 304800 h 622300"/>
                  <a:gd name="connsiteX2" fmla="*/ 889000 w 4102100"/>
                  <a:gd name="connsiteY2" fmla="*/ 12700 h 622300"/>
                  <a:gd name="connsiteX3" fmla="*/ 1066800 w 4102100"/>
                  <a:gd name="connsiteY3" fmla="*/ 609600 h 622300"/>
                  <a:gd name="connsiteX4" fmla="*/ 1473200 w 4102100"/>
                  <a:gd name="connsiteY4" fmla="*/ 0 h 622300"/>
                  <a:gd name="connsiteX5" fmla="*/ 1727200 w 4102100"/>
                  <a:gd name="connsiteY5" fmla="*/ 596900 h 622300"/>
                  <a:gd name="connsiteX6" fmla="*/ 2082800 w 4102100"/>
                  <a:gd name="connsiteY6" fmla="*/ 25400 h 622300"/>
                  <a:gd name="connsiteX7" fmla="*/ 2438400 w 4102100"/>
                  <a:gd name="connsiteY7" fmla="*/ 596900 h 622300"/>
                  <a:gd name="connsiteX8" fmla="*/ 2806700 w 4102100"/>
                  <a:gd name="connsiteY8" fmla="*/ 0 h 622300"/>
                  <a:gd name="connsiteX9" fmla="*/ 3136900 w 4102100"/>
                  <a:gd name="connsiteY9" fmla="*/ 622300 h 622300"/>
                  <a:gd name="connsiteX10" fmla="*/ 3365500 w 4102100"/>
                  <a:gd name="connsiteY10" fmla="*/ 279400 h 622300"/>
                  <a:gd name="connsiteX11" fmla="*/ 4102100 w 4102100"/>
                  <a:gd name="connsiteY11" fmla="*/ 29210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02100" h="622300">
                    <a:moveTo>
                      <a:pt x="0" y="304800"/>
                    </a:moveTo>
                    <a:lnTo>
                      <a:pt x="673100" y="304800"/>
                    </a:lnTo>
                    <a:lnTo>
                      <a:pt x="889000" y="12700"/>
                    </a:lnTo>
                    <a:lnTo>
                      <a:pt x="1066800" y="609600"/>
                    </a:lnTo>
                    <a:lnTo>
                      <a:pt x="1473200" y="0"/>
                    </a:lnTo>
                    <a:lnTo>
                      <a:pt x="1727200" y="596900"/>
                    </a:lnTo>
                    <a:lnTo>
                      <a:pt x="2082800" y="25400"/>
                    </a:lnTo>
                    <a:lnTo>
                      <a:pt x="2438400" y="596900"/>
                    </a:lnTo>
                    <a:lnTo>
                      <a:pt x="2806700" y="0"/>
                    </a:lnTo>
                    <a:lnTo>
                      <a:pt x="3136900" y="622300"/>
                    </a:lnTo>
                    <a:lnTo>
                      <a:pt x="3365500" y="279400"/>
                    </a:lnTo>
                    <a:lnTo>
                      <a:pt x="4102100" y="29210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008063">
                  <a:defRPr/>
                </a:pPr>
                <a:endParaRPr lang="en-US"/>
              </a:p>
            </p:txBody>
          </p:sp>
        </p:grpSp>
        <p:grpSp>
          <p:nvGrpSpPr>
            <p:cNvPr id="68" name="Group 20"/>
            <p:cNvGrpSpPr>
              <a:grpSpLocks/>
            </p:cNvGrpSpPr>
            <p:nvPr/>
          </p:nvGrpSpPr>
          <p:grpSpPr bwMode="auto">
            <a:xfrm>
              <a:off x="1206500" y="7962900"/>
              <a:ext cx="812800" cy="266700"/>
              <a:chOff x="2565400" y="4241800"/>
              <a:chExt cx="901700" cy="317500"/>
            </a:xfrm>
          </p:grpSpPr>
          <p:sp>
            <p:nvSpPr>
              <p:cNvPr id="102" name="Rectangle 19"/>
              <p:cNvSpPr>
                <a:spLocks noChangeArrowheads="1"/>
              </p:cNvSpPr>
              <p:nvPr/>
            </p:nvSpPr>
            <p:spPr bwMode="auto">
              <a:xfrm>
                <a:off x="2705100" y="4254500"/>
                <a:ext cx="613156" cy="2921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1008063"/>
                <a:endParaRPr lang="en-US"/>
              </a:p>
            </p:txBody>
          </p:sp>
          <p:sp>
            <p:nvSpPr>
              <p:cNvPr id="103" name="Freeform 102"/>
              <p:cNvSpPr/>
              <p:nvPr/>
            </p:nvSpPr>
            <p:spPr bwMode="auto">
              <a:xfrm>
                <a:off x="2565400" y="4241800"/>
                <a:ext cx="901700" cy="317500"/>
              </a:xfrm>
              <a:custGeom>
                <a:avLst/>
                <a:gdLst>
                  <a:gd name="connsiteX0" fmla="*/ 0 w 4102100"/>
                  <a:gd name="connsiteY0" fmla="*/ 304800 h 622300"/>
                  <a:gd name="connsiteX1" fmla="*/ 673100 w 4102100"/>
                  <a:gd name="connsiteY1" fmla="*/ 304800 h 622300"/>
                  <a:gd name="connsiteX2" fmla="*/ 889000 w 4102100"/>
                  <a:gd name="connsiteY2" fmla="*/ 12700 h 622300"/>
                  <a:gd name="connsiteX3" fmla="*/ 1066800 w 4102100"/>
                  <a:gd name="connsiteY3" fmla="*/ 609600 h 622300"/>
                  <a:gd name="connsiteX4" fmla="*/ 1473200 w 4102100"/>
                  <a:gd name="connsiteY4" fmla="*/ 0 h 622300"/>
                  <a:gd name="connsiteX5" fmla="*/ 1727200 w 4102100"/>
                  <a:gd name="connsiteY5" fmla="*/ 596900 h 622300"/>
                  <a:gd name="connsiteX6" fmla="*/ 2082800 w 4102100"/>
                  <a:gd name="connsiteY6" fmla="*/ 25400 h 622300"/>
                  <a:gd name="connsiteX7" fmla="*/ 2438400 w 4102100"/>
                  <a:gd name="connsiteY7" fmla="*/ 596900 h 622300"/>
                  <a:gd name="connsiteX8" fmla="*/ 2806700 w 4102100"/>
                  <a:gd name="connsiteY8" fmla="*/ 0 h 622300"/>
                  <a:gd name="connsiteX9" fmla="*/ 3136900 w 4102100"/>
                  <a:gd name="connsiteY9" fmla="*/ 622300 h 622300"/>
                  <a:gd name="connsiteX10" fmla="*/ 3365500 w 4102100"/>
                  <a:gd name="connsiteY10" fmla="*/ 279400 h 622300"/>
                  <a:gd name="connsiteX11" fmla="*/ 4102100 w 4102100"/>
                  <a:gd name="connsiteY11" fmla="*/ 29210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02100" h="622300">
                    <a:moveTo>
                      <a:pt x="0" y="304800"/>
                    </a:moveTo>
                    <a:lnTo>
                      <a:pt x="673100" y="304800"/>
                    </a:lnTo>
                    <a:lnTo>
                      <a:pt x="889000" y="12700"/>
                    </a:lnTo>
                    <a:lnTo>
                      <a:pt x="1066800" y="609600"/>
                    </a:lnTo>
                    <a:lnTo>
                      <a:pt x="1473200" y="0"/>
                    </a:lnTo>
                    <a:lnTo>
                      <a:pt x="1727200" y="596900"/>
                    </a:lnTo>
                    <a:lnTo>
                      <a:pt x="2082800" y="25400"/>
                    </a:lnTo>
                    <a:lnTo>
                      <a:pt x="2438400" y="596900"/>
                    </a:lnTo>
                    <a:lnTo>
                      <a:pt x="2806700" y="0"/>
                    </a:lnTo>
                    <a:lnTo>
                      <a:pt x="3136900" y="622300"/>
                    </a:lnTo>
                    <a:lnTo>
                      <a:pt x="3365500" y="279400"/>
                    </a:lnTo>
                    <a:lnTo>
                      <a:pt x="4102100" y="29210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008063">
                  <a:defRPr/>
                </a:pPr>
                <a:endParaRPr lang="en-US"/>
              </a:p>
            </p:txBody>
          </p:sp>
        </p:grpSp>
        <p:sp>
          <p:nvSpPr>
            <p:cNvPr id="69" name="Oval 68"/>
            <p:cNvSpPr/>
            <p:nvPr/>
          </p:nvSpPr>
          <p:spPr bwMode="auto">
            <a:xfrm>
              <a:off x="647700" y="8648700"/>
              <a:ext cx="508000" cy="533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36600" y="8597900"/>
              <a:ext cx="31451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+</a:t>
              </a:r>
            </a:p>
            <a:p>
              <a:r>
                <a:rPr lang="en-US" sz="1800" dirty="0" smtClean="0">
                  <a:latin typeface="Symbol" pitchFamily="18" charset="2"/>
                </a:rPr>
                <a:t>-</a:t>
              </a:r>
              <a:endParaRPr lang="en-US" sz="1800" dirty="0">
                <a:latin typeface="Symbol" pitchFamily="18" charset="2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638300" y="7467600"/>
              <a:ext cx="478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4</a:t>
              </a:r>
              <a:r>
                <a:rPr lang="en-US" sz="1800" dirty="0" smtClean="0">
                  <a:sym typeface="Symbol"/>
                </a:rPr>
                <a:t></a:t>
              </a:r>
              <a:endParaRPr lang="en-US" sz="18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352800" y="8686800"/>
              <a:ext cx="478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6</a:t>
              </a:r>
              <a:r>
                <a:rPr lang="en-US" sz="1800" dirty="0" smtClean="0">
                  <a:sym typeface="Symbol"/>
                </a:rPr>
                <a:t></a:t>
              </a:r>
              <a:endParaRPr lang="en-US" sz="18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476500" y="8801100"/>
              <a:ext cx="478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8</a:t>
              </a:r>
              <a:r>
                <a:rPr lang="en-US" sz="1800" dirty="0" smtClean="0">
                  <a:sym typeface="Symbol"/>
                </a:rPr>
                <a:t></a:t>
              </a:r>
              <a:endParaRPr lang="en-US" sz="18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320800" y="8191500"/>
              <a:ext cx="478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2</a:t>
              </a:r>
              <a:r>
                <a:rPr lang="en-US" sz="1800" dirty="0" smtClean="0">
                  <a:sym typeface="Symbol"/>
                </a:rPr>
                <a:t></a:t>
              </a:r>
              <a:endParaRPr lang="en-US" sz="1800" dirty="0"/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850900" y="8039100"/>
              <a:ext cx="101600" cy="101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2311400" y="8013700"/>
              <a:ext cx="101600" cy="101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822700" y="8013700"/>
              <a:ext cx="101600" cy="101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8" name="Group 24"/>
            <p:cNvGrpSpPr/>
            <p:nvPr/>
          </p:nvGrpSpPr>
          <p:grpSpPr>
            <a:xfrm>
              <a:off x="2232025" y="9296400"/>
              <a:ext cx="317500" cy="444500"/>
              <a:chOff x="3895725" y="3060700"/>
              <a:chExt cx="317500" cy="444500"/>
            </a:xfrm>
          </p:grpSpPr>
          <p:cxnSp>
            <p:nvCxnSpPr>
              <p:cNvPr id="98" name="Straight Connector 97"/>
              <p:cNvCxnSpPr/>
              <p:nvPr/>
            </p:nvCxnSpPr>
            <p:spPr bwMode="auto">
              <a:xfrm>
                <a:off x="4038600" y="3060700"/>
                <a:ext cx="0" cy="3302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9" name="Straight Connector 98"/>
              <p:cNvCxnSpPr/>
              <p:nvPr/>
            </p:nvCxnSpPr>
            <p:spPr bwMode="auto">
              <a:xfrm>
                <a:off x="3895725" y="3390900"/>
                <a:ext cx="3175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0" name="Straight Connector 99"/>
              <p:cNvCxnSpPr/>
              <p:nvPr/>
            </p:nvCxnSpPr>
            <p:spPr bwMode="auto">
              <a:xfrm>
                <a:off x="3956050" y="3444875"/>
                <a:ext cx="1778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1" name="Straight Connector 100"/>
              <p:cNvCxnSpPr/>
              <p:nvPr/>
            </p:nvCxnSpPr>
            <p:spPr bwMode="auto">
              <a:xfrm>
                <a:off x="3994944" y="3505200"/>
                <a:ext cx="1016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79" name="TextBox 78"/>
            <p:cNvSpPr txBox="1"/>
            <p:nvPr/>
          </p:nvSpPr>
          <p:spPr>
            <a:xfrm>
              <a:off x="482600" y="7823200"/>
              <a:ext cx="42030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981200" y="8013700"/>
              <a:ext cx="42030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962400" y="7950200"/>
              <a:ext cx="42030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cxnSp>
          <p:nvCxnSpPr>
            <p:cNvPr id="82" name="Straight Arrow Connector 81"/>
            <p:cNvCxnSpPr/>
            <p:nvPr/>
          </p:nvCxnSpPr>
          <p:spPr bwMode="auto">
            <a:xfrm>
              <a:off x="965200" y="8077200"/>
              <a:ext cx="3302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3" name="Straight Arrow Connector 82"/>
            <p:cNvCxnSpPr/>
            <p:nvPr/>
          </p:nvCxnSpPr>
          <p:spPr bwMode="auto">
            <a:xfrm>
              <a:off x="2133600" y="8775700"/>
              <a:ext cx="12700" cy="5207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>
              <a:off x="2565400" y="8077200"/>
              <a:ext cx="3683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 bwMode="auto">
            <a:xfrm>
              <a:off x="1295400" y="7480300"/>
              <a:ext cx="3302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6" name="TextBox 85"/>
            <p:cNvSpPr txBox="1"/>
            <p:nvPr/>
          </p:nvSpPr>
          <p:spPr>
            <a:xfrm>
              <a:off x="927100" y="7632700"/>
              <a:ext cx="42832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i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206500" y="7010400"/>
              <a:ext cx="42832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i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739900" y="8966200"/>
              <a:ext cx="42832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i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628900" y="8077200"/>
              <a:ext cx="40748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i</a:t>
              </a:r>
              <a:r>
                <a:rPr lang="en-US" baseline="-25000" dirty="0" smtClean="0"/>
                <a:t>s</a:t>
              </a:r>
              <a:endParaRPr lang="en-US" dirty="0"/>
            </a:p>
          </p:txBody>
        </p:sp>
        <p:grpSp>
          <p:nvGrpSpPr>
            <p:cNvPr id="90" name="Group 20"/>
            <p:cNvGrpSpPr>
              <a:grpSpLocks/>
            </p:cNvGrpSpPr>
            <p:nvPr/>
          </p:nvGrpSpPr>
          <p:grpSpPr bwMode="auto">
            <a:xfrm rot="16200000">
              <a:off x="3441700" y="8737600"/>
              <a:ext cx="812800" cy="266700"/>
              <a:chOff x="2565400" y="4241800"/>
              <a:chExt cx="901700" cy="317500"/>
            </a:xfrm>
          </p:grpSpPr>
          <p:sp>
            <p:nvSpPr>
              <p:cNvPr id="96" name="Rectangle 19"/>
              <p:cNvSpPr>
                <a:spLocks noChangeArrowheads="1"/>
              </p:cNvSpPr>
              <p:nvPr/>
            </p:nvSpPr>
            <p:spPr bwMode="auto">
              <a:xfrm>
                <a:off x="2705100" y="4254500"/>
                <a:ext cx="613156" cy="2921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1008063"/>
                <a:endParaRPr lang="en-US"/>
              </a:p>
            </p:txBody>
          </p:sp>
          <p:sp>
            <p:nvSpPr>
              <p:cNvPr id="97" name="Freeform 96"/>
              <p:cNvSpPr/>
              <p:nvPr/>
            </p:nvSpPr>
            <p:spPr bwMode="auto">
              <a:xfrm>
                <a:off x="2565400" y="4241800"/>
                <a:ext cx="901700" cy="317500"/>
              </a:xfrm>
              <a:custGeom>
                <a:avLst/>
                <a:gdLst>
                  <a:gd name="connsiteX0" fmla="*/ 0 w 4102100"/>
                  <a:gd name="connsiteY0" fmla="*/ 304800 h 622300"/>
                  <a:gd name="connsiteX1" fmla="*/ 673100 w 4102100"/>
                  <a:gd name="connsiteY1" fmla="*/ 304800 h 622300"/>
                  <a:gd name="connsiteX2" fmla="*/ 889000 w 4102100"/>
                  <a:gd name="connsiteY2" fmla="*/ 12700 h 622300"/>
                  <a:gd name="connsiteX3" fmla="*/ 1066800 w 4102100"/>
                  <a:gd name="connsiteY3" fmla="*/ 609600 h 622300"/>
                  <a:gd name="connsiteX4" fmla="*/ 1473200 w 4102100"/>
                  <a:gd name="connsiteY4" fmla="*/ 0 h 622300"/>
                  <a:gd name="connsiteX5" fmla="*/ 1727200 w 4102100"/>
                  <a:gd name="connsiteY5" fmla="*/ 596900 h 622300"/>
                  <a:gd name="connsiteX6" fmla="*/ 2082800 w 4102100"/>
                  <a:gd name="connsiteY6" fmla="*/ 25400 h 622300"/>
                  <a:gd name="connsiteX7" fmla="*/ 2438400 w 4102100"/>
                  <a:gd name="connsiteY7" fmla="*/ 596900 h 622300"/>
                  <a:gd name="connsiteX8" fmla="*/ 2806700 w 4102100"/>
                  <a:gd name="connsiteY8" fmla="*/ 0 h 622300"/>
                  <a:gd name="connsiteX9" fmla="*/ 3136900 w 4102100"/>
                  <a:gd name="connsiteY9" fmla="*/ 622300 h 622300"/>
                  <a:gd name="connsiteX10" fmla="*/ 3365500 w 4102100"/>
                  <a:gd name="connsiteY10" fmla="*/ 279400 h 622300"/>
                  <a:gd name="connsiteX11" fmla="*/ 4102100 w 4102100"/>
                  <a:gd name="connsiteY11" fmla="*/ 29210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02100" h="622300">
                    <a:moveTo>
                      <a:pt x="0" y="304800"/>
                    </a:moveTo>
                    <a:lnTo>
                      <a:pt x="673100" y="304800"/>
                    </a:lnTo>
                    <a:lnTo>
                      <a:pt x="889000" y="12700"/>
                    </a:lnTo>
                    <a:lnTo>
                      <a:pt x="1066800" y="609600"/>
                    </a:lnTo>
                    <a:lnTo>
                      <a:pt x="1473200" y="0"/>
                    </a:lnTo>
                    <a:lnTo>
                      <a:pt x="1727200" y="596900"/>
                    </a:lnTo>
                    <a:lnTo>
                      <a:pt x="2082800" y="25400"/>
                    </a:lnTo>
                    <a:lnTo>
                      <a:pt x="2438400" y="596900"/>
                    </a:lnTo>
                    <a:lnTo>
                      <a:pt x="2806700" y="0"/>
                    </a:lnTo>
                    <a:lnTo>
                      <a:pt x="3136900" y="622300"/>
                    </a:lnTo>
                    <a:lnTo>
                      <a:pt x="3365500" y="279400"/>
                    </a:lnTo>
                    <a:lnTo>
                      <a:pt x="4102100" y="29210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008063">
                  <a:defRPr/>
                </a:pPr>
                <a:endParaRPr lang="en-US"/>
              </a:p>
            </p:txBody>
          </p:sp>
        </p:grpSp>
        <p:sp>
          <p:nvSpPr>
            <p:cNvPr id="91" name="Oval 90"/>
            <p:cNvSpPr/>
            <p:nvPr/>
          </p:nvSpPr>
          <p:spPr bwMode="auto">
            <a:xfrm>
              <a:off x="3035300" y="7848600"/>
              <a:ext cx="520700" cy="4445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022600" y="7848600"/>
              <a:ext cx="56938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 </a:t>
              </a:r>
              <a:r>
                <a:rPr lang="en-US" dirty="0" smtClean="0">
                  <a:latin typeface="Symbol" pitchFamily="18" charset="2"/>
                </a:rPr>
                <a:t>-</a:t>
              </a:r>
              <a:endParaRPr lang="en-US" dirty="0">
                <a:latin typeface="Symbol" pitchFamily="18" charset="2"/>
              </a:endParaRPr>
            </a:p>
          </p:txBody>
        </p:sp>
        <p:cxnSp>
          <p:nvCxnSpPr>
            <p:cNvPr id="93" name="Straight Arrow Connector 92"/>
            <p:cNvCxnSpPr/>
            <p:nvPr/>
          </p:nvCxnSpPr>
          <p:spPr bwMode="auto">
            <a:xfrm>
              <a:off x="4127500" y="8661400"/>
              <a:ext cx="12700" cy="5207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4" name="TextBox 93"/>
            <p:cNvSpPr txBox="1"/>
            <p:nvPr/>
          </p:nvSpPr>
          <p:spPr>
            <a:xfrm>
              <a:off x="4152900" y="8699500"/>
              <a:ext cx="42832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i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95" name="Freeform 94"/>
            <p:cNvSpPr/>
            <p:nvPr/>
          </p:nvSpPr>
          <p:spPr bwMode="auto">
            <a:xfrm>
              <a:off x="2006600" y="7480300"/>
              <a:ext cx="2474383" cy="1117600"/>
            </a:xfrm>
            <a:custGeom>
              <a:avLst/>
              <a:gdLst>
                <a:gd name="connsiteX0" fmla="*/ 177800 w 2474383"/>
                <a:gd name="connsiteY0" fmla="*/ 342900 h 1117600"/>
                <a:gd name="connsiteX1" fmla="*/ 787400 w 2474383"/>
                <a:gd name="connsiteY1" fmla="*/ 190500 h 1117600"/>
                <a:gd name="connsiteX2" fmla="*/ 1968500 w 2474383"/>
                <a:gd name="connsiteY2" fmla="*/ 88900 h 1117600"/>
                <a:gd name="connsiteX3" fmla="*/ 2438400 w 2474383"/>
                <a:gd name="connsiteY3" fmla="*/ 723900 h 1117600"/>
                <a:gd name="connsiteX4" fmla="*/ 1752600 w 2474383"/>
                <a:gd name="connsiteY4" fmla="*/ 1003300 h 1117600"/>
                <a:gd name="connsiteX5" fmla="*/ 495300 w 2474383"/>
                <a:gd name="connsiteY5" fmla="*/ 1028700 h 1117600"/>
                <a:gd name="connsiteX6" fmla="*/ 88900 w 2474383"/>
                <a:gd name="connsiteY6" fmla="*/ 1028700 h 1117600"/>
                <a:gd name="connsiteX7" fmla="*/ 25400 w 2474383"/>
                <a:gd name="connsiteY7" fmla="*/ 495300 h 1117600"/>
                <a:gd name="connsiteX8" fmla="*/ 241300 w 2474383"/>
                <a:gd name="connsiteY8" fmla="*/ 355600 h 1117600"/>
                <a:gd name="connsiteX9" fmla="*/ 177800 w 2474383"/>
                <a:gd name="connsiteY9" fmla="*/ 342900 h 111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74383" h="1117600">
                  <a:moveTo>
                    <a:pt x="177800" y="342900"/>
                  </a:moveTo>
                  <a:cubicBezTo>
                    <a:pt x="268817" y="315383"/>
                    <a:pt x="488950" y="232833"/>
                    <a:pt x="787400" y="190500"/>
                  </a:cubicBezTo>
                  <a:cubicBezTo>
                    <a:pt x="1085850" y="148167"/>
                    <a:pt x="1693333" y="0"/>
                    <a:pt x="1968500" y="88900"/>
                  </a:cubicBezTo>
                  <a:cubicBezTo>
                    <a:pt x="2243667" y="177800"/>
                    <a:pt x="2474383" y="571500"/>
                    <a:pt x="2438400" y="723900"/>
                  </a:cubicBezTo>
                  <a:cubicBezTo>
                    <a:pt x="2402417" y="876300"/>
                    <a:pt x="2076450" y="952500"/>
                    <a:pt x="1752600" y="1003300"/>
                  </a:cubicBezTo>
                  <a:cubicBezTo>
                    <a:pt x="1428750" y="1054100"/>
                    <a:pt x="772583" y="1024467"/>
                    <a:pt x="495300" y="1028700"/>
                  </a:cubicBezTo>
                  <a:cubicBezTo>
                    <a:pt x="218017" y="1032933"/>
                    <a:pt x="167217" y="1117600"/>
                    <a:pt x="88900" y="1028700"/>
                  </a:cubicBezTo>
                  <a:cubicBezTo>
                    <a:pt x="10583" y="939800"/>
                    <a:pt x="0" y="607483"/>
                    <a:pt x="25400" y="495300"/>
                  </a:cubicBezTo>
                  <a:cubicBezTo>
                    <a:pt x="50800" y="383117"/>
                    <a:pt x="209550" y="381000"/>
                    <a:pt x="241300" y="355600"/>
                  </a:cubicBezTo>
                  <a:cubicBezTo>
                    <a:pt x="273050" y="330200"/>
                    <a:pt x="86783" y="370417"/>
                    <a:pt x="177800" y="342900"/>
                  </a:cubicBezTo>
                  <a:close/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lgDashDot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231483" y="6136862"/>
            <a:ext cx="34275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It includes both nodes 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and v</a:t>
            </a:r>
            <a:r>
              <a:rPr lang="en-US" sz="2000" baseline="-25000" dirty="0" smtClean="0"/>
              <a:t>3</a:t>
            </a:r>
            <a:endParaRPr lang="en-US" sz="2000" dirty="0"/>
          </a:p>
        </p:txBody>
      </p:sp>
      <p:sp>
        <p:nvSpPr>
          <p:cNvPr id="109" name="TextBox 108"/>
          <p:cNvSpPr txBox="1"/>
          <p:nvPr/>
        </p:nvSpPr>
        <p:spPr>
          <a:xfrm>
            <a:off x="7404311" y="3550133"/>
            <a:ext cx="1657120" cy="43088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A </a:t>
            </a:r>
            <a:r>
              <a:rPr lang="en-US" dirty="0" err="1" smtClean="0"/>
              <a:t>supernode</a:t>
            </a:r>
            <a:endParaRPr lang="en-US" dirty="0"/>
          </a:p>
        </p:txBody>
      </p:sp>
      <p:sp>
        <p:nvSpPr>
          <p:cNvPr id="110" name="Bent Arrow 109"/>
          <p:cNvSpPr/>
          <p:nvPr/>
        </p:nvSpPr>
        <p:spPr bwMode="auto">
          <a:xfrm rot="8883522">
            <a:off x="8098524" y="4068308"/>
            <a:ext cx="585061" cy="3937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875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1" name="Straight Arrow Connector 110"/>
          <p:cNvCxnSpPr>
            <a:endCxn id="95" idx="6"/>
          </p:cNvCxnSpPr>
          <p:nvPr/>
        </p:nvCxnSpPr>
        <p:spPr bwMode="auto">
          <a:xfrm flipV="1">
            <a:off x="3941201" y="5441950"/>
            <a:ext cx="2282539" cy="36607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B0F0"/>
            </a:solidFill>
            <a:prstDash val="sys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89481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1" grpId="0"/>
      <p:bldP spid="52" grpId="0"/>
      <p:bldP spid="53" grpId="0" build="p" bldLvl="2"/>
      <p:bldP spid="54" grpId="0"/>
      <p:bldP spid="55" grpId="0"/>
      <p:bldP spid="56" grpId="0"/>
      <p:bldP spid="57" grpId="0"/>
      <p:bldP spid="58" grpId="0"/>
      <p:bldP spid="59" grpId="0"/>
      <p:bldP spid="108" grpId="0"/>
      <p:bldP spid="109" grpId="0" animBg="1"/>
      <p:bldP spid="1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96022" y="9306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L9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39229"/>
            <a:ext cx="61273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 the future, we don’t apply KCL at each node connected</a:t>
            </a:r>
            <a:br>
              <a:rPr lang="en-US" sz="2000" dirty="0" smtClean="0"/>
            </a:br>
            <a:r>
              <a:rPr lang="en-US" sz="2000" dirty="0" smtClean="0"/>
              <a:t>to a voltage source (such as (1), (2)), then add them up.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835048"/>
            <a:ext cx="6658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directly make a </a:t>
            </a:r>
            <a:r>
              <a:rPr lang="en-US" sz="2000" dirty="0" err="1" smtClean="0"/>
              <a:t>supernode</a:t>
            </a:r>
            <a:r>
              <a:rPr lang="en-US" sz="2000" dirty="0" smtClean="0"/>
              <a:t> and apply KCL at the </a:t>
            </a:r>
            <a:r>
              <a:rPr lang="en-US" sz="2000" dirty="0" err="1" smtClean="0"/>
              <a:t>supernode</a:t>
            </a:r>
            <a:endParaRPr lang="en-US" sz="2000" dirty="0"/>
          </a:p>
        </p:txBody>
      </p:sp>
      <p:grpSp>
        <p:nvGrpSpPr>
          <p:cNvPr id="5" name="Group 4"/>
          <p:cNvGrpSpPr/>
          <p:nvPr/>
        </p:nvGrpSpPr>
        <p:grpSpPr>
          <a:xfrm>
            <a:off x="4967400" y="1204468"/>
            <a:ext cx="4074578" cy="2630932"/>
            <a:chOff x="190500" y="2093468"/>
            <a:chExt cx="4074578" cy="2630932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609600" y="3060700"/>
              <a:ext cx="29591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" name="TextBox 6"/>
            <p:cNvSpPr txBox="1"/>
            <p:nvPr/>
          </p:nvSpPr>
          <p:spPr>
            <a:xfrm>
              <a:off x="3022600" y="2527300"/>
              <a:ext cx="4988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5V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76300" y="3708400"/>
              <a:ext cx="6270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10V</a:t>
              </a:r>
              <a:endParaRPr lang="en-US" sz="2000" dirty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96900" y="2463800"/>
              <a:ext cx="2959100" cy="20701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" name="Straight Connector 9"/>
            <p:cNvCxnSpPr>
              <a:endCxn id="9" idx="2"/>
            </p:cNvCxnSpPr>
            <p:nvPr/>
          </p:nvCxnSpPr>
          <p:spPr bwMode="auto">
            <a:xfrm>
              <a:off x="2070100" y="3060700"/>
              <a:ext cx="6350" cy="1473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1" name="Group 20"/>
            <p:cNvGrpSpPr>
              <a:grpSpLocks/>
            </p:cNvGrpSpPr>
            <p:nvPr/>
          </p:nvGrpSpPr>
          <p:grpSpPr bwMode="auto">
            <a:xfrm>
              <a:off x="1587500" y="2336800"/>
              <a:ext cx="812800" cy="266700"/>
              <a:chOff x="2565400" y="4241800"/>
              <a:chExt cx="901700" cy="317500"/>
            </a:xfrm>
          </p:grpSpPr>
          <p:sp>
            <p:nvSpPr>
              <p:cNvPr id="51" name="Rectangle 19"/>
              <p:cNvSpPr>
                <a:spLocks noChangeArrowheads="1"/>
              </p:cNvSpPr>
              <p:nvPr/>
            </p:nvSpPr>
            <p:spPr bwMode="auto">
              <a:xfrm>
                <a:off x="2705100" y="4254500"/>
                <a:ext cx="613156" cy="2921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1008063"/>
                <a:endParaRPr lang="en-US"/>
              </a:p>
            </p:txBody>
          </p:sp>
          <p:sp>
            <p:nvSpPr>
              <p:cNvPr id="52" name="Freeform 51"/>
              <p:cNvSpPr/>
              <p:nvPr/>
            </p:nvSpPr>
            <p:spPr bwMode="auto">
              <a:xfrm>
                <a:off x="2565400" y="4241800"/>
                <a:ext cx="901700" cy="317500"/>
              </a:xfrm>
              <a:custGeom>
                <a:avLst/>
                <a:gdLst>
                  <a:gd name="connsiteX0" fmla="*/ 0 w 4102100"/>
                  <a:gd name="connsiteY0" fmla="*/ 304800 h 622300"/>
                  <a:gd name="connsiteX1" fmla="*/ 673100 w 4102100"/>
                  <a:gd name="connsiteY1" fmla="*/ 304800 h 622300"/>
                  <a:gd name="connsiteX2" fmla="*/ 889000 w 4102100"/>
                  <a:gd name="connsiteY2" fmla="*/ 12700 h 622300"/>
                  <a:gd name="connsiteX3" fmla="*/ 1066800 w 4102100"/>
                  <a:gd name="connsiteY3" fmla="*/ 609600 h 622300"/>
                  <a:gd name="connsiteX4" fmla="*/ 1473200 w 4102100"/>
                  <a:gd name="connsiteY4" fmla="*/ 0 h 622300"/>
                  <a:gd name="connsiteX5" fmla="*/ 1727200 w 4102100"/>
                  <a:gd name="connsiteY5" fmla="*/ 596900 h 622300"/>
                  <a:gd name="connsiteX6" fmla="*/ 2082800 w 4102100"/>
                  <a:gd name="connsiteY6" fmla="*/ 25400 h 622300"/>
                  <a:gd name="connsiteX7" fmla="*/ 2438400 w 4102100"/>
                  <a:gd name="connsiteY7" fmla="*/ 596900 h 622300"/>
                  <a:gd name="connsiteX8" fmla="*/ 2806700 w 4102100"/>
                  <a:gd name="connsiteY8" fmla="*/ 0 h 622300"/>
                  <a:gd name="connsiteX9" fmla="*/ 3136900 w 4102100"/>
                  <a:gd name="connsiteY9" fmla="*/ 622300 h 622300"/>
                  <a:gd name="connsiteX10" fmla="*/ 3365500 w 4102100"/>
                  <a:gd name="connsiteY10" fmla="*/ 279400 h 622300"/>
                  <a:gd name="connsiteX11" fmla="*/ 4102100 w 4102100"/>
                  <a:gd name="connsiteY11" fmla="*/ 29210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02100" h="622300">
                    <a:moveTo>
                      <a:pt x="0" y="304800"/>
                    </a:moveTo>
                    <a:lnTo>
                      <a:pt x="673100" y="304800"/>
                    </a:lnTo>
                    <a:lnTo>
                      <a:pt x="889000" y="12700"/>
                    </a:lnTo>
                    <a:lnTo>
                      <a:pt x="1066800" y="609600"/>
                    </a:lnTo>
                    <a:lnTo>
                      <a:pt x="1473200" y="0"/>
                    </a:lnTo>
                    <a:lnTo>
                      <a:pt x="1727200" y="596900"/>
                    </a:lnTo>
                    <a:lnTo>
                      <a:pt x="2082800" y="25400"/>
                    </a:lnTo>
                    <a:lnTo>
                      <a:pt x="2438400" y="596900"/>
                    </a:lnTo>
                    <a:lnTo>
                      <a:pt x="2806700" y="0"/>
                    </a:lnTo>
                    <a:lnTo>
                      <a:pt x="3136900" y="622300"/>
                    </a:lnTo>
                    <a:lnTo>
                      <a:pt x="3365500" y="279400"/>
                    </a:lnTo>
                    <a:lnTo>
                      <a:pt x="4102100" y="29210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008063">
                  <a:defRPr/>
                </a:pPr>
                <a:endParaRPr lang="en-US"/>
              </a:p>
            </p:txBody>
          </p:sp>
        </p:grpSp>
        <p:grpSp>
          <p:nvGrpSpPr>
            <p:cNvPr id="12" name="Group 20"/>
            <p:cNvGrpSpPr>
              <a:grpSpLocks/>
            </p:cNvGrpSpPr>
            <p:nvPr/>
          </p:nvGrpSpPr>
          <p:grpSpPr bwMode="auto">
            <a:xfrm rot="16200000">
              <a:off x="1663700" y="3784600"/>
              <a:ext cx="812800" cy="266700"/>
              <a:chOff x="2565400" y="4241800"/>
              <a:chExt cx="901700" cy="317500"/>
            </a:xfrm>
          </p:grpSpPr>
          <p:sp>
            <p:nvSpPr>
              <p:cNvPr id="49" name="Rectangle 19"/>
              <p:cNvSpPr>
                <a:spLocks noChangeArrowheads="1"/>
              </p:cNvSpPr>
              <p:nvPr/>
            </p:nvSpPr>
            <p:spPr bwMode="auto">
              <a:xfrm>
                <a:off x="2705100" y="4254500"/>
                <a:ext cx="613156" cy="2921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1008063"/>
                <a:endParaRPr lang="en-US"/>
              </a:p>
            </p:txBody>
          </p:sp>
          <p:sp>
            <p:nvSpPr>
              <p:cNvPr id="50" name="Freeform 49"/>
              <p:cNvSpPr/>
              <p:nvPr/>
            </p:nvSpPr>
            <p:spPr bwMode="auto">
              <a:xfrm>
                <a:off x="2565400" y="4241800"/>
                <a:ext cx="901700" cy="317500"/>
              </a:xfrm>
              <a:custGeom>
                <a:avLst/>
                <a:gdLst>
                  <a:gd name="connsiteX0" fmla="*/ 0 w 4102100"/>
                  <a:gd name="connsiteY0" fmla="*/ 304800 h 622300"/>
                  <a:gd name="connsiteX1" fmla="*/ 673100 w 4102100"/>
                  <a:gd name="connsiteY1" fmla="*/ 304800 h 622300"/>
                  <a:gd name="connsiteX2" fmla="*/ 889000 w 4102100"/>
                  <a:gd name="connsiteY2" fmla="*/ 12700 h 622300"/>
                  <a:gd name="connsiteX3" fmla="*/ 1066800 w 4102100"/>
                  <a:gd name="connsiteY3" fmla="*/ 609600 h 622300"/>
                  <a:gd name="connsiteX4" fmla="*/ 1473200 w 4102100"/>
                  <a:gd name="connsiteY4" fmla="*/ 0 h 622300"/>
                  <a:gd name="connsiteX5" fmla="*/ 1727200 w 4102100"/>
                  <a:gd name="connsiteY5" fmla="*/ 596900 h 622300"/>
                  <a:gd name="connsiteX6" fmla="*/ 2082800 w 4102100"/>
                  <a:gd name="connsiteY6" fmla="*/ 25400 h 622300"/>
                  <a:gd name="connsiteX7" fmla="*/ 2438400 w 4102100"/>
                  <a:gd name="connsiteY7" fmla="*/ 596900 h 622300"/>
                  <a:gd name="connsiteX8" fmla="*/ 2806700 w 4102100"/>
                  <a:gd name="connsiteY8" fmla="*/ 0 h 622300"/>
                  <a:gd name="connsiteX9" fmla="*/ 3136900 w 4102100"/>
                  <a:gd name="connsiteY9" fmla="*/ 622300 h 622300"/>
                  <a:gd name="connsiteX10" fmla="*/ 3365500 w 4102100"/>
                  <a:gd name="connsiteY10" fmla="*/ 279400 h 622300"/>
                  <a:gd name="connsiteX11" fmla="*/ 4102100 w 4102100"/>
                  <a:gd name="connsiteY11" fmla="*/ 29210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02100" h="622300">
                    <a:moveTo>
                      <a:pt x="0" y="304800"/>
                    </a:moveTo>
                    <a:lnTo>
                      <a:pt x="673100" y="304800"/>
                    </a:lnTo>
                    <a:lnTo>
                      <a:pt x="889000" y="12700"/>
                    </a:lnTo>
                    <a:lnTo>
                      <a:pt x="1066800" y="609600"/>
                    </a:lnTo>
                    <a:lnTo>
                      <a:pt x="1473200" y="0"/>
                    </a:lnTo>
                    <a:lnTo>
                      <a:pt x="1727200" y="596900"/>
                    </a:lnTo>
                    <a:lnTo>
                      <a:pt x="2082800" y="25400"/>
                    </a:lnTo>
                    <a:lnTo>
                      <a:pt x="2438400" y="596900"/>
                    </a:lnTo>
                    <a:lnTo>
                      <a:pt x="2806700" y="0"/>
                    </a:lnTo>
                    <a:lnTo>
                      <a:pt x="3136900" y="622300"/>
                    </a:lnTo>
                    <a:lnTo>
                      <a:pt x="3365500" y="279400"/>
                    </a:lnTo>
                    <a:lnTo>
                      <a:pt x="4102100" y="29210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008063">
                  <a:defRPr/>
                </a:pPr>
                <a:endParaRPr lang="en-US"/>
              </a:p>
            </p:txBody>
          </p:sp>
        </p:grpSp>
        <p:grpSp>
          <p:nvGrpSpPr>
            <p:cNvPr id="13" name="Group 20"/>
            <p:cNvGrpSpPr>
              <a:grpSpLocks/>
            </p:cNvGrpSpPr>
            <p:nvPr/>
          </p:nvGrpSpPr>
          <p:grpSpPr bwMode="auto">
            <a:xfrm>
              <a:off x="914400" y="2946400"/>
              <a:ext cx="812800" cy="266700"/>
              <a:chOff x="2565400" y="4241800"/>
              <a:chExt cx="901700" cy="317500"/>
            </a:xfrm>
          </p:grpSpPr>
          <p:sp>
            <p:nvSpPr>
              <p:cNvPr id="47" name="Rectangle 19"/>
              <p:cNvSpPr>
                <a:spLocks noChangeArrowheads="1"/>
              </p:cNvSpPr>
              <p:nvPr/>
            </p:nvSpPr>
            <p:spPr bwMode="auto">
              <a:xfrm>
                <a:off x="2705100" y="4254500"/>
                <a:ext cx="613156" cy="2921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1008063"/>
                <a:endParaRPr lang="en-US"/>
              </a:p>
            </p:txBody>
          </p:sp>
          <p:sp>
            <p:nvSpPr>
              <p:cNvPr id="48" name="Freeform 47"/>
              <p:cNvSpPr/>
              <p:nvPr/>
            </p:nvSpPr>
            <p:spPr bwMode="auto">
              <a:xfrm>
                <a:off x="2565400" y="4241800"/>
                <a:ext cx="901700" cy="317500"/>
              </a:xfrm>
              <a:custGeom>
                <a:avLst/>
                <a:gdLst>
                  <a:gd name="connsiteX0" fmla="*/ 0 w 4102100"/>
                  <a:gd name="connsiteY0" fmla="*/ 304800 h 622300"/>
                  <a:gd name="connsiteX1" fmla="*/ 673100 w 4102100"/>
                  <a:gd name="connsiteY1" fmla="*/ 304800 h 622300"/>
                  <a:gd name="connsiteX2" fmla="*/ 889000 w 4102100"/>
                  <a:gd name="connsiteY2" fmla="*/ 12700 h 622300"/>
                  <a:gd name="connsiteX3" fmla="*/ 1066800 w 4102100"/>
                  <a:gd name="connsiteY3" fmla="*/ 609600 h 622300"/>
                  <a:gd name="connsiteX4" fmla="*/ 1473200 w 4102100"/>
                  <a:gd name="connsiteY4" fmla="*/ 0 h 622300"/>
                  <a:gd name="connsiteX5" fmla="*/ 1727200 w 4102100"/>
                  <a:gd name="connsiteY5" fmla="*/ 596900 h 622300"/>
                  <a:gd name="connsiteX6" fmla="*/ 2082800 w 4102100"/>
                  <a:gd name="connsiteY6" fmla="*/ 25400 h 622300"/>
                  <a:gd name="connsiteX7" fmla="*/ 2438400 w 4102100"/>
                  <a:gd name="connsiteY7" fmla="*/ 596900 h 622300"/>
                  <a:gd name="connsiteX8" fmla="*/ 2806700 w 4102100"/>
                  <a:gd name="connsiteY8" fmla="*/ 0 h 622300"/>
                  <a:gd name="connsiteX9" fmla="*/ 3136900 w 4102100"/>
                  <a:gd name="connsiteY9" fmla="*/ 622300 h 622300"/>
                  <a:gd name="connsiteX10" fmla="*/ 3365500 w 4102100"/>
                  <a:gd name="connsiteY10" fmla="*/ 279400 h 622300"/>
                  <a:gd name="connsiteX11" fmla="*/ 4102100 w 4102100"/>
                  <a:gd name="connsiteY11" fmla="*/ 29210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02100" h="622300">
                    <a:moveTo>
                      <a:pt x="0" y="304800"/>
                    </a:moveTo>
                    <a:lnTo>
                      <a:pt x="673100" y="304800"/>
                    </a:lnTo>
                    <a:lnTo>
                      <a:pt x="889000" y="12700"/>
                    </a:lnTo>
                    <a:lnTo>
                      <a:pt x="1066800" y="609600"/>
                    </a:lnTo>
                    <a:lnTo>
                      <a:pt x="1473200" y="0"/>
                    </a:lnTo>
                    <a:lnTo>
                      <a:pt x="1727200" y="596900"/>
                    </a:lnTo>
                    <a:lnTo>
                      <a:pt x="2082800" y="25400"/>
                    </a:lnTo>
                    <a:lnTo>
                      <a:pt x="2438400" y="596900"/>
                    </a:lnTo>
                    <a:lnTo>
                      <a:pt x="2806700" y="0"/>
                    </a:lnTo>
                    <a:lnTo>
                      <a:pt x="3136900" y="622300"/>
                    </a:lnTo>
                    <a:lnTo>
                      <a:pt x="3365500" y="279400"/>
                    </a:lnTo>
                    <a:lnTo>
                      <a:pt x="4102100" y="29210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008063">
                  <a:defRPr/>
                </a:pPr>
                <a:endParaRPr lang="en-US"/>
              </a:p>
            </p:txBody>
          </p:sp>
        </p:grpSp>
        <p:sp>
          <p:nvSpPr>
            <p:cNvPr id="14" name="Oval 13"/>
            <p:cNvSpPr/>
            <p:nvPr/>
          </p:nvSpPr>
          <p:spPr bwMode="auto">
            <a:xfrm>
              <a:off x="355600" y="3632200"/>
              <a:ext cx="508000" cy="533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44500" y="3581400"/>
              <a:ext cx="31451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+</a:t>
              </a:r>
            </a:p>
            <a:p>
              <a:r>
                <a:rPr lang="en-US" sz="1800" dirty="0" smtClean="0">
                  <a:latin typeface="Symbol" pitchFamily="18" charset="2"/>
                </a:rPr>
                <a:t>-</a:t>
              </a:r>
              <a:endParaRPr lang="en-US" sz="1800" dirty="0">
                <a:latin typeface="Symbol" pitchFamily="18" charset="2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346200" y="2451100"/>
              <a:ext cx="478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4</a:t>
              </a:r>
              <a:r>
                <a:rPr lang="en-US" sz="1800" dirty="0" smtClean="0">
                  <a:sym typeface="Symbol"/>
                </a:rPr>
                <a:t></a:t>
              </a:r>
              <a:endParaRPr lang="en-US" sz="1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060700" y="3670300"/>
              <a:ext cx="478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6</a:t>
              </a:r>
              <a:r>
                <a:rPr lang="en-US" sz="1800" dirty="0" smtClean="0">
                  <a:sym typeface="Symbol"/>
                </a:rPr>
                <a:t></a:t>
              </a:r>
              <a:endParaRPr lang="en-US" sz="1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84400" y="3784600"/>
              <a:ext cx="478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8</a:t>
              </a:r>
              <a:r>
                <a:rPr lang="en-US" sz="1800" dirty="0" smtClean="0">
                  <a:sym typeface="Symbol"/>
                </a:rPr>
                <a:t></a:t>
              </a:r>
              <a:endParaRPr lang="en-US" sz="18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28700" y="3175000"/>
              <a:ext cx="478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2</a:t>
              </a:r>
              <a:r>
                <a:rPr lang="en-US" sz="1800" dirty="0" smtClean="0">
                  <a:sym typeface="Symbol"/>
                </a:rPr>
                <a:t></a:t>
              </a:r>
              <a:endParaRPr lang="en-US" sz="1800" dirty="0"/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558800" y="3022600"/>
              <a:ext cx="101600" cy="101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2019300" y="2997200"/>
              <a:ext cx="101600" cy="101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3530600" y="2997200"/>
              <a:ext cx="101600" cy="101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23" name="Group 24"/>
            <p:cNvGrpSpPr/>
            <p:nvPr/>
          </p:nvGrpSpPr>
          <p:grpSpPr>
            <a:xfrm>
              <a:off x="1939925" y="4279900"/>
              <a:ext cx="317500" cy="444500"/>
              <a:chOff x="3895725" y="3060700"/>
              <a:chExt cx="317500" cy="444500"/>
            </a:xfrm>
          </p:grpSpPr>
          <p:cxnSp>
            <p:nvCxnSpPr>
              <p:cNvPr id="43" name="Straight Connector 42"/>
              <p:cNvCxnSpPr/>
              <p:nvPr/>
            </p:nvCxnSpPr>
            <p:spPr bwMode="auto">
              <a:xfrm>
                <a:off x="4038600" y="3060700"/>
                <a:ext cx="0" cy="3302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4" name="Straight Connector 43"/>
              <p:cNvCxnSpPr/>
              <p:nvPr/>
            </p:nvCxnSpPr>
            <p:spPr bwMode="auto">
              <a:xfrm>
                <a:off x="3895725" y="3390900"/>
                <a:ext cx="3175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" name="Straight Connector 44"/>
              <p:cNvCxnSpPr/>
              <p:nvPr/>
            </p:nvCxnSpPr>
            <p:spPr bwMode="auto">
              <a:xfrm>
                <a:off x="3956050" y="3444875"/>
                <a:ext cx="1778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" name="Straight Connector 45"/>
              <p:cNvCxnSpPr/>
              <p:nvPr/>
            </p:nvCxnSpPr>
            <p:spPr bwMode="auto">
              <a:xfrm>
                <a:off x="3994944" y="3505200"/>
                <a:ext cx="1016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4" name="TextBox 23"/>
            <p:cNvSpPr txBox="1"/>
            <p:nvPr/>
          </p:nvSpPr>
          <p:spPr>
            <a:xfrm>
              <a:off x="190500" y="2806700"/>
              <a:ext cx="3978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v</a:t>
              </a:r>
              <a:r>
                <a:rPr lang="en-US" sz="2000" baseline="-25000" dirty="0" smtClean="0"/>
                <a:t>1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620018" y="3022600"/>
              <a:ext cx="3898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670300" y="2933700"/>
              <a:ext cx="3978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v</a:t>
              </a:r>
              <a:r>
                <a:rPr lang="en-US" sz="2000" baseline="-25000" dirty="0" smtClean="0"/>
                <a:t>3</a:t>
              </a:r>
              <a:endParaRPr lang="en-US" sz="2000" dirty="0"/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>
              <a:off x="673100" y="3060700"/>
              <a:ext cx="3302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1841500" y="3759200"/>
              <a:ext cx="12700" cy="5207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2273300" y="3060700"/>
              <a:ext cx="3683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>
              <a:off x="1003300" y="2463800"/>
              <a:ext cx="3302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635000" y="2616200"/>
              <a:ext cx="3978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2000" dirty="0" smtClean="0"/>
                <a:t>i</a:t>
              </a:r>
              <a:r>
                <a:rPr lang="en-US" sz="2000" baseline="-25000" dirty="0" smtClean="0"/>
                <a:t>1</a:t>
              </a:r>
              <a:endParaRPr lang="en-US" sz="2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04417" y="2093468"/>
              <a:ext cx="4042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 i</a:t>
              </a:r>
              <a:r>
                <a:rPr lang="en-US" sz="2000" baseline="-25000" dirty="0" smtClean="0"/>
                <a:t>4</a:t>
              </a:r>
              <a:endParaRPr lang="en-US" sz="2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447800" y="3949700"/>
              <a:ext cx="3978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2000" dirty="0" smtClean="0"/>
                <a:t>i</a:t>
              </a:r>
              <a:r>
                <a:rPr lang="en-US" sz="2000" baseline="-25000" dirty="0" smtClean="0"/>
                <a:t>2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336800" y="3060700"/>
              <a:ext cx="3802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2000" dirty="0" smtClean="0"/>
                <a:t>i</a:t>
              </a:r>
              <a:r>
                <a:rPr lang="en-US" sz="2000" baseline="-25000" dirty="0" smtClean="0"/>
                <a:t>s</a:t>
              </a:r>
              <a:endParaRPr lang="en-US" sz="2000" dirty="0"/>
            </a:p>
          </p:txBody>
        </p:sp>
        <p:grpSp>
          <p:nvGrpSpPr>
            <p:cNvPr id="35" name="Group 20"/>
            <p:cNvGrpSpPr>
              <a:grpSpLocks/>
            </p:cNvGrpSpPr>
            <p:nvPr/>
          </p:nvGrpSpPr>
          <p:grpSpPr bwMode="auto">
            <a:xfrm rot="16200000">
              <a:off x="3149600" y="3721100"/>
              <a:ext cx="812800" cy="266700"/>
              <a:chOff x="2565400" y="4241800"/>
              <a:chExt cx="901700" cy="317500"/>
            </a:xfrm>
          </p:grpSpPr>
          <p:sp>
            <p:nvSpPr>
              <p:cNvPr id="41" name="Rectangle 19"/>
              <p:cNvSpPr>
                <a:spLocks noChangeArrowheads="1"/>
              </p:cNvSpPr>
              <p:nvPr/>
            </p:nvSpPr>
            <p:spPr bwMode="auto">
              <a:xfrm>
                <a:off x="2705100" y="4254500"/>
                <a:ext cx="613156" cy="2921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1008063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 bwMode="auto">
              <a:xfrm>
                <a:off x="2565400" y="4241800"/>
                <a:ext cx="901700" cy="317500"/>
              </a:xfrm>
              <a:custGeom>
                <a:avLst/>
                <a:gdLst>
                  <a:gd name="connsiteX0" fmla="*/ 0 w 4102100"/>
                  <a:gd name="connsiteY0" fmla="*/ 304800 h 622300"/>
                  <a:gd name="connsiteX1" fmla="*/ 673100 w 4102100"/>
                  <a:gd name="connsiteY1" fmla="*/ 304800 h 622300"/>
                  <a:gd name="connsiteX2" fmla="*/ 889000 w 4102100"/>
                  <a:gd name="connsiteY2" fmla="*/ 12700 h 622300"/>
                  <a:gd name="connsiteX3" fmla="*/ 1066800 w 4102100"/>
                  <a:gd name="connsiteY3" fmla="*/ 609600 h 622300"/>
                  <a:gd name="connsiteX4" fmla="*/ 1473200 w 4102100"/>
                  <a:gd name="connsiteY4" fmla="*/ 0 h 622300"/>
                  <a:gd name="connsiteX5" fmla="*/ 1727200 w 4102100"/>
                  <a:gd name="connsiteY5" fmla="*/ 596900 h 622300"/>
                  <a:gd name="connsiteX6" fmla="*/ 2082800 w 4102100"/>
                  <a:gd name="connsiteY6" fmla="*/ 25400 h 622300"/>
                  <a:gd name="connsiteX7" fmla="*/ 2438400 w 4102100"/>
                  <a:gd name="connsiteY7" fmla="*/ 596900 h 622300"/>
                  <a:gd name="connsiteX8" fmla="*/ 2806700 w 4102100"/>
                  <a:gd name="connsiteY8" fmla="*/ 0 h 622300"/>
                  <a:gd name="connsiteX9" fmla="*/ 3136900 w 4102100"/>
                  <a:gd name="connsiteY9" fmla="*/ 622300 h 622300"/>
                  <a:gd name="connsiteX10" fmla="*/ 3365500 w 4102100"/>
                  <a:gd name="connsiteY10" fmla="*/ 279400 h 622300"/>
                  <a:gd name="connsiteX11" fmla="*/ 4102100 w 4102100"/>
                  <a:gd name="connsiteY11" fmla="*/ 29210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02100" h="622300">
                    <a:moveTo>
                      <a:pt x="0" y="304800"/>
                    </a:moveTo>
                    <a:lnTo>
                      <a:pt x="673100" y="304800"/>
                    </a:lnTo>
                    <a:lnTo>
                      <a:pt x="889000" y="12700"/>
                    </a:lnTo>
                    <a:lnTo>
                      <a:pt x="1066800" y="609600"/>
                    </a:lnTo>
                    <a:lnTo>
                      <a:pt x="1473200" y="0"/>
                    </a:lnTo>
                    <a:lnTo>
                      <a:pt x="1727200" y="596900"/>
                    </a:lnTo>
                    <a:lnTo>
                      <a:pt x="2082800" y="25400"/>
                    </a:lnTo>
                    <a:lnTo>
                      <a:pt x="2438400" y="596900"/>
                    </a:lnTo>
                    <a:lnTo>
                      <a:pt x="2806700" y="0"/>
                    </a:lnTo>
                    <a:lnTo>
                      <a:pt x="3136900" y="622300"/>
                    </a:lnTo>
                    <a:lnTo>
                      <a:pt x="3365500" y="279400"/>
                    </a:lnTo>
                    <a:lnTo>
                      <a:pt x="4102100" y="29210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008063">
                  <a:defRPr/>
                </a:pPr>
                <a:endParaRPr lang="en-US"/>
              </a:p>
            </p:txBody>
          </p:sp>
        </p:grpSp>
        <p:sp>
          <p:nvSpPr>
            <p:cNvPr id="36" name="Oval 35"/>
            <p:cNvSpPr/>
            <p:nvPr/>
          </p:nvSpPr>
          <p:spPr bwMode="auto">
            <a:xfrm>
              <a:off x="2743200" y="2832100"/>
              <a:ext cx="520700" cy="4445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730500" y="2832100"/>
              <a:ext cx="56938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 </a:t>
              </a:r>
              <a:r>
                <a:rPr lang="en-US" dirty="0" smtClean="0">
                  <a:latin typeface="Symbol" pitchFamily="18" charset="2"/>
                </a:rPr>
                <a:t>-</a:t>
              </a:r>
              <a:endParaRPr lang="en-US" dirty="0">
                <a:latin typeface="Symbol" pitchFamily="18" charset="2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>
              <a:off x="3835400" y="3644900"/>
              <a:ext cx="12700" cy="5207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3860800" y="3683000"/>
              <a:ext cx="4042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 i</a:t>
              </a:r>
              <a:r>
                <a:rPr lang="en-US" sz="2000" baseline="-25000" dirty="0" smtClean="0"/>
                <a:t>3</a:t>
              </a:r>
              <a:endParaRPr lang="en-US" sz="2000" dirty="0"/>
            </a:p>
          </p:txBody>
        </p:sp>
        <p:sp>
          <p:nvSpPr>
            <p:cNvPr id="40" name="Freeform 39"/>
            <p:cNvSpPr/>
            <p:nvPr/>
          </p:nvSpPr>
          <p:spPr bwMode="auto">
            <a:xfrm>
              <a:off x="1651000" y="2506133"/>
              <a:ext cx="2440517" cy="950384"/>
            </a:xfrm>
            <a:custGeom>
              <a:avLst/>
              <a:gdLst>
                <a:gd name="connsiteX0" fmla="*/ 203200 w 2440517"/>
                <a:gd name="connsiteY0" fmla="*/ 364067 h 950384"/>
                <a:gd name="connsiteX1" fmla="*/ 723900 w 2440517"/>
                <a:gd name="connsiteY1" fmla="*/ 198967 h 950384"/>
                <a:gd name="connsiteX2" fmla="*/ 1765300 w 2440517"/>
                <a:gd name="connsiteY2" fmla="*/ 46567 h 950384"/>
                <a:gd name="connsiteX3" fmla="*/ 2336800 w 2440517"/>
                <a:gd name="connsiteY3" fmla="*/ 478367 h 950384"/>
                <a:gd name="connsiteX4" fmla="*/ 2387600 w 2440517"/>
                <a:gd name="connsiteY4" fmla="*/ 795867 h 950384"/>
                <a:gd name="connsiteX5" fmla="*/ 2159000 w 2440517"/>
                <a:gd name="connsiteY5" fmla="*/ 884767 h 950384"/>
                <a:gd name="connsiteX6" fmla="*/ 1384300 w 2440517"/>
                <a:gd name="connsiteY6" fmla="*/ 897467 h 950384"/>
                <a:gd name="connsiteX7" fmla="*/ 558800 w 2440517"/>
                <a:gd name="connsiteY7" fmla="*/ 910167 h 950384"/>
                <a:gd name="connsiteX8" fmla="*/ 63500 w 2440517"/>
                <a:gd name="connsiteY8" fmla="*/ 859367 h 950384"/>
                <a:gd name="connsiteX9" fmla="*/ 203200 w 2440517"/>
                <a:gd name="connsiteY9" fmla="*/ 364067 h 950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40517" h="950384">
                  <a:moveTo>
                    <a:pt x="203200" y="364067"/>
                  </a:moveTo>
                  <a:cubicBezTo>
                    <a:pt x="313267" y="254000"/>
                    <a:pt x="463550" y="251884"/>
                    <a:pt x="723900" y="198967"/>
                  </a:cubicBezTo>
                  <a:cubicBezTo>
                    <a:pt x="984250" y="146050"/>
                    <a:pt x="1496483" y="0"/>
                    <a:pt x="1765300" y="46567"/>
                  </a:cubicBezTo>
                  <a:cubicBezTo>
                    <a:pt x="2034117" y="93134"/>
                    <a:pt x="2233083" y="353484"/>
                    <a:pt x="2336800" y="478367"/>
                  </a:cubicBezTo>
                  <a:cubicBezTo>
                    <a:pt x="2440517" y="603250"/>
                    <a:pt x="2417233" y="728134"/>
                    <a:pt x="2387600" y="795867"/>
                  </a:cubicBezTo>
                  <a:cubicBezTo>
                    <a:pt x="2357967" y="863600"/>
                    <a:pt x="2326217" y="867834"/>
                    <a:pt x="2159000" y="884767"/>
                  </a:cubicBezTo>
                  <a:cubicBezTo>
                    <a:pt x="1991783" y="901700"/>
                    <a:pt x="1384300" y="897467"/>
                    <a:pt x="1384300" y="897467"/>
                  </a:cubicBezTo>
                  <a:cubicBezTo>
                    <a:pt x="1117600" y="901700"/>
                    <a:pt x="778933" y="916517"/>
                    <a:pt x="558800" y="910167"/>
                  </a:cubicBezTo>
                  <a:cubicBezTo>
                    <a:pt x="338667" y="903817"/>
                    <a:pt x="127000" y="950384"/>
                    <a:pt x="63500" y="859367"/>
                  </a:cubicBezTo>
                  <a:cubicBezTo>
                    <a:pt x="0" y="768350"/>
                    <a:pt x="93133" y="474134"/>
                    <a:pt x="203200" y="364067"/>
                  </a:cubicBezTo>
                  <a:close/>
                </a:path>
              </a:pathLst>
            </a:custGeom>
            <a:noFill/>
            <a:ln w="9525" cap="flat" cmpd="sng" algn="ctr">
              <a:solidFill>
                <a:srgbClr val="FF3300"/>
              </a:solidFill>
              <a:prstDash val="lgDashDot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aphicFrame>
        <p:nvGraphicFramePr>
          <p:cNvPr id="5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21072"/>
              </p:ext>
            </p:extLst>
          </p:nvPr>
        </p:nvGraphicFramePr>
        <p:xfrm>
          <a:off x="152400" y="1746766"/>
          <a:ext cx="4529138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" name="Equation" r:id="rId3" imgW="2869920" imgH="393480" progId="Equation.DSMT4">
                  <p:embed/>
                </p:oleObj>
              </mc:Choice>
              <mc:Fallback>
                <p:oleObj name="Equation" r:id="rId3" imgW="2869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746766"/>
                        <a:ext cx="4529138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665024" y="1228725"/>
            <a:ext cx="15424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currents:</a:t>
            </a:r>
            <a:endParaRPr lang="en-US" sz="2000" dirty="0"/>
          </a:p>
        </p:txBody>
      </p:sp>
      <p:graphicFrame>
        <p:nvGraphicFramePr>
          <p:cNvPr id="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418706"/>
              </p:ext>
            </p:extLst>
          </p:nvPr>
        </p:nvGraphicFramePr>
        <p:xfrm>
          <a:off x="649527" y="3515568"/>
          <a:ext cx="37941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" name="Equation" r:id="rId5" imgW="2349360" imgH="393480" progId="Equation.DSMT4">
                  <p:embed/>
                </p:oleObj>
              </mc:Choice>
              <mc:Fallback>
                <p:oleObj name="Equation" r:id="rId5" imgW="2349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527" y="3515568"/>
                        <a:ext cx="379412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162164" y="3110755"/>
            <a:ext cx="2964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Plug in current expressions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263764" y="4876055"/>
            <a:ext cx="39773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Need a second equation for 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and v</a:t>
            </a:r>
            <a:r>
              <a:rPr lang="en-US" sz="2000" baseline="-25000" dirty="0" smtClean="0"/>
              <a:t>3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4707365" y="4018745"/>
            <a:ext cx="41186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It comes from the 5V voltage source:  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5870213" y="4475945"/>
            <a:ext cx="283443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-v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=5                   (Eq2)</a:t>
            </a:r>
            <a:endParaRPr lang="en-US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5245962" y="4937274"/>
            <a:ext cx="32592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Combining (Eq1) and (Eq2),  </a:t>
            </a:r>
            <a:br>
              <a:rPr lang="en-US" sz="2000" dirty="0" smtClean="0"/>
            </a:br>
            <a:r>
              <a:rPr lang="en-US" sz="2000" dirty="0" smtClean="0"/>
              <a:t>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and v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can be solved.</a:t>
            </a:r>
            <a:endParaRPr lang="en-US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60564" y="2615455"/>
            <a:ext cx="5227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KCL at the super node:  i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-i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+i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-i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= 0             (3) </a:t>
            </a:r>
            <a:endParaRPr lang="en-US" sz="2000" dirty="0"/>
          </a:p>
        </p:txBody>
      </p:sp>
      <p:graphicFrame>
        <p:nvGraphicFramePr>
          <p:cNvPr id="6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254614"/>
              </p:ext>
            </p:extLst>
          </p:nvPr>
        </p:nvGraphicFramePr>
        <p:xfrm>
          <a:off x="1095375" y="4219575"/>
          <a:ext cx="270668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4" name="Equation" r:id="rId7" imgW="1676160" imgH="228600" progId="Equation.DSMT4">
                  <p:embed/>
                </p:oleObj>
              </mc:Choice>
              <mc:Fallback>
                <p:oleObj name="Equation" r:id="rId7" imgW="1676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75" y="4219575"/>
                        <a:ext cx="2706688" cy="3683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Right Arrow 62"/>
          <p:cNvSpPr/>
          <p:nvPr/>
        </p:nvSpPr>
        <p:spPr bwMode="auto">
          <a:xfrm>
            <a:off x="428864" y="4246216"/>
            <a:ext cx="241300" cy="17263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398170" y="5867400"/>
            <a:ext cx="2239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9.2V;  v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=4.2V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9481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4" grpId="0"/>
      <p:bldP spid="56" grpId="0"/>
      <p:bldP spid="57" grpId="0"/>
      <p:bldP spid="58" grpId="0"/>
      <p:bldP spid="59" grpId="0" animBg="1"/>
      <p:bldP spid="60" grpId="0"/>
      <p:bldP spid="61" grpId="0"/>
      <p:bldP spid="63" grpId="0" animBg="1"/>
      <p:bldP spid="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322219" y="210683"/>
            <a:ext cx="77995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Chapter </a:t>
            </a:r>
            <a:r>
              <a:rPr lang="en-US" sz="2400" dirty="0" smtClean="0"/>
              <a:t>3  Methods of Analysis:  </a:t>
            </a:r>
            <a:r>
              <a:rPr lang="en-US" sz="2000" dirty="0" smtClean="0"/>
              <a:t>Nodal analysis and Mesh analysis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0255" y="738916"/>
            <a:ext cx="37962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Basic concepts for nodal analysis:  </a:t>
            </a:r>
          </a:p>
          <a:p>
            <a:r>
              <a:rPr lang="en-US" sz="2000" dirty="0" smtClean="0"/>
              <a:t>       </a:t>
            </a:r>
            <a:r>
              <a:rPr lang="en-US" sz="2000" u="sng" dirty="0" smtClean="0"/>
              <a:t>Node voltage and ground</a:t>
            </a:r>
            <a:endParaRPr lang="en-US" sz="20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83513" y="1465734"/>
            <a:ext cx="55387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Definition: The </a:t>
            </a:r>
            <a:r>
              <a:rPr lang="en-US" sz="2000" u="sng" dirty="0" smtClean="0"/>
              <a:t>ground </a:t>
            </a:r>
            <a:r>
              <a:rPr lang="en-US" sz="2000" dirty="0" smtClean="0"/>
              <a:t>for a circuit is defined as the </a:t>
            </a:r>
            <a:br>
              <a:rPr lang="en-US" sz="2000" dirty="0" smtClean="0"/>
            </a:br>
            <a:r>
              <a:rPr lang="en-US" sz="2000" dirty="0" smtClean="0"/>
              <a:t>point (or node), where the voltage = 0.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937539"/>
            <a:ext cx="2741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Symbols for the ground: </a:t>
            </a:r>
            <a:endParaRPr lang="en-US" sz="2000" dirty="0"/>
          </a:p>
        </p:txBody>
      </p:sp>
      <p:grpSp>
        <p:nvGrpSpPr>
          <p:cNvPr id="8" name="Group 7"/>
          <p:cNvGrpSpPr/>
          <p:nvPr/>
        </p:nvGrpSpPr>
        <p:grpSpPr>
          <a:xfrm>
            <a:off x="7005075" y="1634048"/>
            <a:ext cx="476250" cy="438150"/>
            <a:chOff x="4603750" y="3006725"/>
            <a:chExt cx="476250" cy="438150"/>
          </a:xfrm>
        </p:grpSpPr>
        <p:cxnSp>
          <p:nvCxnSpPr>
            <p:cNvPr id="9" name="Straight Connector 8"/>
            <p:cNvCxnSpPr/>
            <p:nvPr/>
          </p:nvCxnSpPr>
          <p:spPr bwMode="auto">
            <a:xfrm>
              <a:off x="4822825" y="3006725"/>
              <a:ext cx="9525" cy="3492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V="1">
              <a:off x="4603750" y="3355975"/>
              <a:ext cx="476250" cy="63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flipH="1">
              <a:off x="4632325" y="3362325"/>
              <a:ext cx="92075" cy="825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4743450" y="3365500"/>
              <a:ext cx="85725" cy="793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flipH="1">
              <a:off x="4867275" y="3362325"/>
              <a:ext cx="85725" cy="825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" name="Group 13"/>
          <p:cNvGrpSpPr/>
          <p:nvPr/>
        </p:nvGrpSpPr>
        <p:grpSpPr>
          <a:xfrm>
            <a:off x="7843275" y="1678498"/>
            <a:ext cx="67944" cy="307975"/>
            <a:chOff x="5470526" y="3263900"/>
            <a:chExt cx="67944" cy="307975"/>
          </a:xfrm>
        </p:grpSpPr>
        <p:cxnSp>
          <p:nvCxnSpPr>
            <p:cNvPr id="15" name="Straight Arrow Connector 14"/>
            <p:cNvCxnSpPr/>
            <p:nvPr/>
          </p:nvCxnSpPr>
          <p:spPr bwMode="auto">
            <a:xfrm>
              <a:off x="5505450" y="3302000"/>
              <a:ext cx="9525" cy="26987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" name="Oval 15"/>
            <p:cNvSpPr/>
            <p:nvPr/>
          </p:nvSpPr>
          <p:spPr bwMode="auto">
            <a:xfrm>
              <a:off x="5470526" y="3263900"/>
              <a:ext cx="67944" cy="5715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81699" y="2227881"/>
            <a:ext cx="51131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Node voltage </a:t>
            </a:r>
            <a:r>
              <a:rPr lang="en-US" sz="2000" dirty="0" smtClean="0"/>
              <a:t>at any other point is defined as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the voltage drop from this point to the ground. </a:t>
            </a:r>
            <a:endParaRPr lang="en-US" sz="20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6590" y="3002047"/>
            <a:ext cx="1348719" cy="1625600"/>
            <a:chOff x="622300" y="4483100"/>
            <a:chExt cx="1348719" cy="1625600"/>
          </a:xfrm>
        </p:grpSpPr>
        <p:grpSp>
          <p:nvGrpSpPr>
            <p:cNvPr id="19" name="Group 18"/>
            <p:cNvGrpSpPr/>
            <p:nvPr/>
          </p:nvGrpSpPr>
          <p:grpSpPr>
            <a:xfrm>
              <a:off x="974725" y="5664200"/>
              <a:ext cx="317500" cy="444500"/>
              <a:chOff x="3895725" y="3060700"/>
              <a:chExt cx="317500" cy="444500"/>
            </a:xfrm>
          </p:grpSpPr>
          <p:cxnSp>
            <p:nvCxnSpPr>
              <p:cNvPr id="25" name="Straight Connector 24"/>
              <p:cNvCxnSpPr/>
              <p:nvPr/>
            </p:nvCxnSpPr>
            <p:spPr bwMode="auto">
              <a:xfrm>
                <a:off x="4038600" y="3060700"/>
                <a:ext cx="0" cy="3302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>
                <a:off x="3895725" y="3390900"/>
                <a:ext cx="3175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Straight Connector 26"/>
              <p:cNvCxnSpPr/>
              <p:nvPr/>
            </p:nvCxnSpPr>
            <p:spPr bwMode="auto">
              <a:xfrm>
                <a:off x="3956050" y="3444875"/>
                <a:ext cx="1778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Straight Connector 27"/>
              <p:cNvCxnSpPr/>
              <p:nvPr/>
            </p:nvCxnSpPr>
            <p:spPr bwMode="auto">
              <a:xfrm>
                <a:off x="3994944" y="3505200"/>
                <a:ext cx="1016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0" name="Oval 19"/>
            <p:cNvSpPr/>
            <p:nvPr/>
          </p:nvSpPr>
          <p:spPr bwMode="auto">
            <a:xfrm>
              <a:off x="1054100" y="4775200"/>
              <a:ext cx="107950" cy="101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1054100" y="5581650"/>
              <a:ext cx="107950" cy="101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250950" y="5416550"/>
              <a:ext cx="72006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g</a:t>
              </a:r>
              <a:r>
                <a:rPr lang="en-US" dirty="0" smtClean="0"/>
                <a:t>=0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187450" y="4483100"/>
              <a:ext cx="40908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v</a:t>
              </a:r>
              <a:r>
                <a:rPr lang="en-US" baseline="-25000" dirty="0" err="1"/>
                <a:t>a</a:t>
              </a:r>
              <a:endParaRPr lang="en-US" dirty="0"/>
            </a:p>
          </p:txBody>
        </p:sp>
        <p:graphicFrame>
          <p:nvGraphicFramePr>
            <p:cNvPr id="24" name="Object 18"/>
            <p:cNvGraphicFramePr>
              <a:graphicFrameLocks noChangeAspect="1"/>
            </p:cNvGraphicFramePr>
            <p:nvPr/>
          </p:nvGraphicFramePr>
          <p:xfrm>
            <a:off x="622300" y="4705350"/>
            <a:ext cx="444175" cy="1038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80" name="Equation" r:id="rId3" imgW="228600" imgH="583920" progId="Equation.DSMT4">
                    <p:embed/>
                  </p:oleObj>
                </mc:Choice>
                <mc:Fallback>
                  <p:oleObj name="Equation" r:id="rId3" imgW="228600" imgH="5839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2300" y="4705350"/>
                          <a:ext cx="444175" cy="1038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0" name="Group 29"/>
          <p:cNvGrpSpPr/>
          <p:nvPr/>
        </p:nvGrpSpPr>
        <p:grpSpPr>
          <a:xfrm>
            <a:off x="6363642" y="1654577"/>
            <a:ext cx="317500" cy="444500"/>
            <a:chOff x="3895725" y="3060700"/>
            <a:chExt cx="317500" cy="444500"/>
          </a:xfrm>
        </p:grpSpPr>
        <p:cxnSp>
          <p:nvCxnSpPr>
            <p:cNvPr id="31" name="Straight Connector 30"/>
            <p:cNvCxnSpPr/>
            <p:nvPr/>
          </p:nvCxnSpPr>
          <p:spPr bwMode="auto">
            <a:xfrm>
              <a:off x="4038600" y="3060700"/>
              <a:ext cx="0" cy="330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3895725" y="3390900"/>
              <a:ext cx="317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3956050" y="3444875"/>
              <a:ext cx="177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3994944" y="3505200"/>
              <a:ext cx="1016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32645" y="5165558"/>
                <a:ext cx="1110240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≜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𝑎𝑔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645" y="5165558"/>
                <a:ext cx="1110240" cy="391902"/>
              </a:xfrm>
              <a:prstGeom prst="rect">
                <a:avLst/>
              </a:prstGeom>
              <a:blipFill rotWithShape="1">
                <a:blip r:embed="rId5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268014" y="6441698"/>
            <a:ext cx="1581150" cy="671512"/>
          </a:xfrm>
          <a:noFill/>
        </p:spPr>
        <p:txBody>
          <a:bodyPr/>
          <a:lstStyle/>
          <a:p>
            <a:pPr defTabSz="1008063"/>
            <a:fld id="{C02B2EC8-960E-4DB4-8CAF-D79D2030BAEB}" type="slidenum">
              <a:rPr lang="en-US" smtClean="0"/>
              <a:pPr defTabSz="1008063"/>
              <a:t>2</a:t>
            </a:fld>
            <a:endParaRPr lang="en-US" smtClean="0"/>
          </a:p>
        </p:txBody>
      </p:sp>
      <p:sp>
        <p:nvSpPr>
          <p:cNvPr id="37" name="TextBox 36"/>
          <p:cNvSpPr txBox="1"/>
          <p:nvPr/>
        </p:nvSpPr>
        <p:spPr>
          <a:xfrm>
            <a:off x="3474537" y="2925102"/>
            <a:ext cx="48021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With node voltage defined this way, </a:t>
            </a:r>
            <a:br>
              <a:rPr lang="en-US" sz="2000" dirty="0" smtClean="0"/>
            </a:br>
            <a:r>
              <a:rPr lang="en-US" sz="2000" dirty="0" smtClean="0"/>
              <a:t>the voltage drop  between any two points is </a:t>
            </a:r>
            <a:br>
              <a:rPr lang="en-US" sz="2000" dirty="0" smtClean="0"/>
            </a:br>
            <a:r>
              <a:rPr lang="en-US" sz="2000" dirty="0" smtClean="0"/>
              <a:t>simply the difference of two  node voltages. </a:t>
            </a:r>
            <a:endParaRPr lang="en-US" sz="20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3253062" y="4106947"/>
            <a:ext cx="2786477" cy="1917700"/>
            <a:chOff x="590550" y="7493000"/>
            <a:chExt cx="2786477" cy="1917700"/>
          </a:xfrm>
        </p:grpSpPr>
        <p:grpSp>
          <p:nvGrpSpPr>
            <p:cNvPr id="39" name="Group 38"/>
            <p:cNvGrpSpPr/>
            <p:nvPr/>
          </p:nvGrpSpPr>
          <p:grpSpPr>
            <a:xfrm>
              <a:off x="1724025" y="8966200"/>
              <a:ext cx="317500" cy="444500"/>
              <a:chOff x="3895725" y="3060700"/>
              <a:chExt cx="317500" cy="444500"/>
            </a:xfrm>
          </p:grpSpPr>
          <p:cxnSp>
            <p:nvCxnSpPr>
              <p:cNvPr id="52" name="Straight Connector 51"/>
              <p:cNvCxnSpPr/>
              <p:nvPr/>
            </p:nvCxnSpPr>
            <p:spPr bwMode="auto">
              <a:xfrm>
                <a:off x="4038600" y="3060700"/>
                <a:ext cx="0" cy="3302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" name="Straight Connector 52"/>
              <p:cNvCxnSpPr/>
              <p:nvPr/>
            </p:nvCxnSpPr>
            <p:spPr bwMode="auto">
              <a:xfrm>
                <a:off x="3895725" y="3390900"/>
                <a:ext cx="3175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" name="Straight Connector 53"/>
              <p:cNvCxnSpPr/>
              <p:nvPr/>
            </p:nvCxnSpPr>
            <p:spPr bwMode="auto">
              <a:xfrm>
                <a:off x="3956050" y="3444875"/>
                <a:ext cx="1778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" name="Straight Connector 54"/>
              <p:cNvCxnSpPr/>
              <p:nvPr/>
            </p:nvCxnSpPr>
            <p:spPr bwMode="auto">
              <a:xfrm>
                <a:off x="3994944" y="3505200"/>
                <a:ext cx="1016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0" name="Oval 39"/>
            <p:cNvSpPr/>
            <p:nvPr/>
          </p:nvSpPr>
          <p:spPr bwMode="auto">
            <a:xfrm>
              <a:off x="1003300" y="7823200"/>
              <a:ext cx="107950" cy="101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1803400" y="8883650"/>
              <a:ext cx="107950" cy="101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012950" y="8896350"/>
              <a:ext cx="72006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g</a:t>
              </a:r>
              <a:r>
                <a:rPr lang="en-US" dirty="0" smtClean="0"/>
                <a:t>=0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90550" y="7493000"/>
              <a:ext cx="40908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v</a:t>
              </a:r>
              <a:r>
                <a:rPr lang="en-US" baseline="-25000" dirty="0" err="1"/>
                <a:t>a</a:t>
              </a:r>
              <a:endParaRPr lang="en-US" dirty="0"/>
            </a:p>
          </p:txBody>
        </p:sp>
        <p:graphicFrame>
          <p:nvGraphicFramePr>
            <p:cNvPr id="44" name="Object 18"/>
            <p:cNvGraphicFramePr>
              <a:graphicFrameLocks noChangeAspect="1"/>
            </p:cNvGraphicFramePr>
            <p:nvPr/>
          </p:nvGraphicFramePr>
          <p:xfrm>
            <a:off x="823913" y="7891463"/>
            <a:ext cx="371475" cy="1016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81" name="Equation" r:id="rId6" imgW="190440" imgH="571320" progId="Equation.DSMT4">
                    <p:embed/>
                  </p:oleObj>
                </mc:Choice>
                <mc:Fallback>
                  <p:oleObj name="Equation" r:id="rId6" imgW="190440" imgH="5713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3913" y="7891463"/>
                          <a:ext cx="371475" cy="1016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" name="Oval 44"/>
            <p:cNvSpPr/>
            <p:nvPr/>
          </p:nvSpPr>
          <p:spPr bwMode="auto">
            <a:xfrm>
              <a:off x="2743200" y="7823200"/>
              <a:ext cx="107950" cy="101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956719" y="7556500"/>
              <a:ext cx="42030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v</a:t>
              </a:r>
              <a:r>
                <a:rPr lang="en-US" baseline="-25000" dirty="0" err="1" smtClean="0"/>
                <a:t>b</a:t>
              </a:r>
              <a:endParaRPr lang="en-US" dirty="0"/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939800" y="8940800"/>
              <a:ext cx="18923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aphicFrame>
          <p:nvGraphicFramePr>
            <p:cNvPr id="48" name="Object 8"/>
            <p:cNvGraphicFramePr>
              <a:graphicFrameLocks noChangeAspect="1"/>
            </p:cNvGraphicFramePr>
            <p:nvPr/>
          </p:nvGraphicFramePr>
          <p:xfrm>
            <a:off x="2830513" y="7904163"/>
            <a:ext cx="371475" cy="1016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82" name="Equation" r:id="rId8" imgW="190440" imgH="571320" progId="Equation.DSMT4">
                    <p:embed/>
                  </p:oleObj>
                </mc:Choice>
                <mc:Fallback>
                  <p:oleObj name="Equation" r:id="rId8" imgW="190440" imgH="5713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0513" y="7904163"/>
                          <a:ext cx="371475" cy="1016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9"/>
            <p:cNvGraphicFramePr>
              <a:graphicFrameLocks noChangeAspect="1"/>
            </p:cNvGraphicFramePr>
            <p:nvPr/>
          </p:nvGraphicFramePr>
          <p:xfrm>
            <a:off x="1317625" y="7650163"/>
            <a:ext cx="123825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83" name="Equation" r:id="rId10" imgW="634680" imgH="228600" progId="Equation.DSMT4">
                    <p:embed/>
                  </p:oleObj>
                </mc:Choice>
                <mc:Fallback>
                  <p:oleObj name="Equation" r:id="rId10" imgW="6346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17625" y="7650163"/>
                          <a:ext cx="1238250" cy="406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0" name="Freeform 49"/>
            <p:cNvSpPr/>
            <p:nvPr/>
          </p:nvSpPr>
          <p:spPr bwMode="auto">
            <a:xfrm>
              <a:off x="1485900" y="8051800"/>
              <a:ext cx="869950" cy="721783"/>
            </a:xfrm>
            <a:custGeom>
              <a:avLst/>
              <a:gdLst>
                <a:gd name="connsiteX0" fmla="*/ 0 w 869950"/>
                <a:gd name="connsiteY0" fmla="*/ 127000 h 721783"/>
                <a:gd name="connsiteX1" fmla="*/ 508000 w 869950"/>
                <a:gd name="connsiteY1" fmla="*/ 38100 h 721783"/>
                <a:gd name="connsiteX2" fmla="*/ 850900 w 869950"/>
                <a:gd name="connsiteY2" fmla="*/ 355600 h 721783"/>
                <a:gd name="connsiteX3" fmla="*/ 622300 w 869950"/>
                <a:gd name="connsiteY3" fmla="*/ 685800 h 721783"/>
                <a:gd name="connsiteX4" fmla="*/ 76200 w 869950"/>
                <a:gd name="connsiteY4" fmla="*/ 571500 h 721783"/>
                <a:gd name="connsiteX5" fmla="*/ 76200 w 869950"/>
                <a:gd name="connsiteY5" fmla="*/ 571500 h 721783"/>
                <a:gd name="connsiteX6" fmla="*/ 76200 w 869950"/>
                <a:gd name="connsiteY6" fmla="*/ 571500 h 721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9950" h="721783">
                  <a:moveTo>
                    <a:pt x="0" y="127000"/>
                  </a:moveTo>
                  <a:cubicBezTo>
                    <a:pt x="183091" y="63500"/>
                    <a:pt x="366183" y="0"/>
                    <a:pt x="508000" y="38100"/>
                  </a:cubicBezTo>
                  <a:cubicBezTo>
                    <a:pt x="649817" y="76200"/>
                    <a:pt x="831850" y="247650"/>
                    <a:pt x="850900" y="355600"/>
                  </a:cubicBezTo>
                  <a:cubicBezTo>
                    <a:pt x="869950" y="463550"/>
                    <a:pt x="751417" y="649817"/>
                    <a:pt x="622300" y="685800"/>
                  </a:cubicBezTo>
                  <a:cubicBezTo>
                    <a:pt x="493183" y="721783"/>
                    <a:pt x="76200" y="571500"/>
                    <a:pt x="76200" y="571500"/>
                  </a:cubicBezTo>
                  <a:lnTo>
                    <a:pt x="76200" y="571500"/>
                  </a:lnTo>
                  <a:lnTo>
                    <a:pt x="76200" y="57150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1" name="Straight Arrow Connector 50"/>
            <p:cNvCxnSpPr/>
            <p:nvPr/>
          </p:nvCxnSpPr>
          <p:spPr bwMode="auto">
            <a:xfrm flipH="1" flipV="1">
              <a:off x="1536700" y="8623300"/>
              <a:ext cx="266700" cy="762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56" name="TextBox 55"/>
          <p:cNvSpPr txBox="1"/>
          <p:nvPr/>
        </p:nvSpPr>
        <p:spPr>
          <a:xfrm>
            <a:off x="6147466" y="3977124"/>
            <a:ext cx="2667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By KVL,  </a:t>
            </a:r>
            <a:r>
              <a:rPr lang="en-US" sz="2400" dirty="0" err="1" smtClean="0"/>
              <a:t>v</a:t>
            </a:r>
            <a:r>
              <a:rPr lang="en-US" sz="2400" baseline="-25000" dirty="0" err="1" smtClean="0"/>
              <a:t>ab</a:t>
            </a:r>
            <a:r>
              <a:rPr lang="en-US" sz="2400" dirty="0" err="1" smtClean="0"/>
              <a:t>+v</a:t>
            </a:r>
            <a:r>
              <a:rPr lang="en-US" sz="2400" baseline="-25000" dirty="0" err="1" smtClean="0"/>
              <a:t>b</a:t>
            </a:r>
            <a:r>
              <a:rPr lang="en-US" sz="2400" dirty="0" err="1" smtClean="0"/>
              <a:t>-v</a:t>
            </a:r>
            <a:r>
              <a:rPr lang="en-US" sz="2400" baseline="-25000" dirty="0" err="1" smtClean="0"/>
              <a:t>a</a:t>
            </a:r>
            <a:r>
              <a:rPr lang="en-US" sz="2000" dirty="0" smtClean="0"/>
              <a:t>=0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966975" y="5093082"/>
            <a:ext cx="1386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ym typeface="Symbol"/>
              </a:rPr>
              <a:t>v</a:t>
            </a:r>
            <a:r>
              <a:rPr lang="en-US" sz="2400" baseline="-25000" dirty="0" err="1" smtClean="0">
                <a:sym typeface="Symbol"/>
              </a:rPr>
              <a:t>ab</a:t>
            </a:r>
            <a:r>
              <a:rPr lang="en-US" sz="2400" dirty="0" smtClean="0">
                <a:sym typeface="Symbol"/>
              </a:rPr>
              <a:t>= </a:t>
            </a:r>
            <a:r>
              <a:rPr lang="en-US" sz="2400" dirty="0" err="1" smtClean="0">
                <a:sym typeface="Symbol"/>
              </a:rPr>
              <a:t>v</a:t>
            </a:r>
            <a:r>
              <a:rPr lang="en-US" sz="2400" baseline="-25000" dirty="0" err="1" smtClean="0">
                <a:sym typeface="Symbol"/>
              </a:rPr>
              <a:t>a</a:t>
            </a:r>
            <a:r>
              <a:rPr lang="en-US" sz="2400" dirty="0" err="1" smtClean="0">
                <a:sym typeface="Symbol"/>
              </a:rPr>
              <a:t>-v</a:t>
            </a:r>
            <a:r>
              <a:rPr lang="en-US" sz="2400" baseline="-25000" dirty="0" err="1" smtClean="0">
                <a:sym typeface="Symbol"/>
              </a:rPr>
              <a:t>b</a:t>
            </a:r>
            <a:endParaRPr lang="en-US" sz="2400" dirty="0"/>
          </a:p>
        </p:txBody>
      </p:sp>
      <p:sp>
        <p:nvSpPr>
          <p:cNvPr id="58" name="Down Arrow 57"/>
          <p:cNvSpPr/>
          <p:nvPr/>
        </p:nvSpPr>
        <p:spPr bwMode="auto">
          <a:xfrm>
            <a:off x="7552051" y="4671038"/>
            <a:ext cx="228600" cy="355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596022" y="9306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L8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26819" y="5824592"/>
            <a:ext cx="1419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Voltage at +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687998" y="5946031"/>
            <a:ext cx="1416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Voltage at </a:t>
            </a:r>
            <a:r>
              <a:rPr lang="en-US" sz="2000" dirty="0" smtClean="0">
                <a:solidFill>
                  <a:srgbClr val="00B050"/>
                </a:solidFill>
                <a:latin typeface="Symbol" pitchFamily="18" charset="2"/>
              </a:rPr>
              <a:t>-</a:t>
            </a:r>
          </a:p>
        </p:txBody>
      </p:sp>
      <p:cxnSp>
        <p:nvCxnSpPr>
          <p:cNvPr id="60" name="Straight Arrow Connector 59"/>
          <p:cNvCxnSpPr>
            <a:endCxn id="57" idx="2"/>
          </p:cNvCxnSpPr>
          <p:nvPr/>
        </p:nvCxnSpPr>
        <p:spPr>
          <a:xfrm flipV="1">
            <a:off x="7125725" y="5554747"/>
            <a:ext cx="534709" cy="35560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9" idx="0"/>
          </p:cNvCxnSpPr>
          <p:nvPr/>
        </p:nvCxnSpPr>
        <p:spPr>
          <a:xfrm flipH="1" flipV="1">
            <a:off x="8153400" y="5497597"/>
            <a:ext cx="242773" cy="44843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700771" y="2206805"/>
            <a:ext cx="19848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Also called reference,</a:t>
            </a:r>
          </a:p>
          <a:p>
            <a:r>
              <a:rPr lang="en-US" sz="1600" dirty="0"/>
              <a:t>o</a:t>
            </a:r>
            <a:r>
              <a:rPr lang="en-US" sz="1600" dirty="0" smtClean="0"/>
              <a:t>r, datum node</a:t>
            </a:r>
          </a:p>
        </p:txBody>
      </p:sp>
    </p:spTree>
    <p:extLst>
      <p:ext uri="{BB962C8B-B14F-4D97-AF65-F5344CB8AC3E}">
        <p14:creationId xmlns:p14="http://schemas.microsoft.com/office/powerpoint/2010/main" val="330590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 bldLvl="3"/>
      <p:bldP spid="6" grpId="0"/>
      <p:bldP spid="7" grpId="0"/>
      <p:bldP spid="17" grpId="0"/>
      <p:bldP spid="35" grpId="0"/>
      <p:bldP spid="37" grpId="0"/>
      <p:bldP spid="56" grpId="0"/>
      <p:bldP spid="57" grpId="0"/>
      <p:bldP spid="58" grpId="0" animBg="1"/>
      <p:bldP spid="2" grpId="0"/>
      <p:bldP spid="59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96022" y="9306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L9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5023" y="178713"/>
            <a:ext cx="6553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General steps for nodal analysis with floating voltage sources: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75823" y="699413"/>
            <a:ext cx="861024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Step 1:  Choose ground and assign node voltages</a:t>
            </a:r>
          </a:p>
          <a:p>
            <a:r>
              <a:rPr lang="en-US" sz="2000" dirty="0" smtClean="0"/>
              <a:t>Step 2:  Assign resistor currents with reference direction, express </a:t>
            </a:r>
            <a:br>
              <a:rPr lang="en-US" sz="2000" dirty="0" smtClean="0"/>
            </a:br>
            <a:r>
              <a:rPr lang="en-US" sz="2000" dirty="0" smtClean="0"/>
              <a:t>             them in terms of node voltages</a:t>
            </a:r>
          </a:p>
          <a:p>
            <a:r>
              <a:rPr lang="en-US" sz="2000" dirty="0" smtClean="0"/>
              <a:t>Step 3:  Form super node to combine two or more nodes. The  purpose is to avoid </a:t>
            </a:r>
            <a:br>
              <a:rPr lang="en-US" sz="2000" dirty="0" smtClean="0"/>
            </a:br>
            <a:r>
              <a:rPr lang="en-US" sz="2000" dirty="0" smtClean="0"/>
              <a:t>             the current of a voltage source in  a KCL equation.  The super node is </a:t>
            </a:r>
            <a:br>
              <a:rPr lang="en-US" sz="2000" dirty="0" smtClean="0"/>
            </a:br>
            <a:r>
              <a:rPr lang="en-US" sz="2000" dirty="0" smtClean="0"/>
              <a:t>             made such that the  closed boundary does not intersect a voltage source. </a:t>
            </a:r>
            <a:endParaRPr lang="en-US" sz="2000" dirty="0"/>
          </a:p>
        </p:txBody>
      </p:sp>
      <p:grpSp>
        <p:nvGrpSpPr>
          <p:cNvPr id="5" name="Group 4"/>
          <p:cNvGrpSpPr/>
          <p:nvPr/>
        </p:nvGrpSpPr>
        <p:grpSpPr>
          <a:xfrm>
            <a:off x="190873" y="2662018"/>
            <a:ext cx="3251200" cy="1561187"/>
            <a:chOff x="495300" y="3568700"/>
            <a:chExt cx="3251200" cy="1561187"/>
          </a:xfrm>
        </p:grpSpPr>
        <p:sp>
          <p:nvSpPr>
            <p:cNvPr id="6" name="Oval 5"/>
            <p:cNvSpPr/>
            <p:nvPr/>
          </p:nvSpPr>
          <p:spPr bwMode="auto">
            <a:xfrm>
              <a:off x="1219200" y="4330700"/>
              <a:ext cx="139700" cy="127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2997200" y="4356100"/>
              <a:ext cx="139700" cy="127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" name="Straight Connector 7"/>
            <p:cNvCxnSpPr>
              <a:stCxn id="6" idx="6"/>
              <a:endCxn id="7" idx="2"/>
            </p:cNvCxnSpPr>
            <p:nvPr/>
          </p:nvCxnSpPr>
          <p:spPr bwMode="auto">
            <a:xfrm>
              <a:off x="1358900" y="4394200"/>
              <a:ext cx="1638300" cy="25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1892300" y="4178300"/>
              <a:ext cx="546100" cy="4572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05000" y="4216400"/>
              <a:ext cx="56938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 </a:t>
              </a:r>
              <a:r>
                <a:rPr lang="en-US" dirty="0" smtClean="0">
                  <a:latin typeface="Symbol" pitchFamily="18" charset="2"/>
                </a:rPr>
                <a:t>-</a:t>
              </a:r>
              <a:endParaRPr lang="en-US" dirty="0">
                <a:latin typeface="Symbol" pitchFamily="18" charset="2"/>
              </a:endParaRPr>
            </a:p>
          </p:txBody>
        </p:sp>
        <p:cxnSp>
          <p:nvCxnSpPr>
            <p:cNvPr id="11" name="Straight Connector 10"/>
            <p:cNvCxnSpPr>
              <a:stCxn id="6" idx="3"/>
            </p:cNvCxnSpPr>
            <p:nvPr/>
          </p:nvCxnSpPr>
          <p:spPr bwMode="auto">
            <a:xfrm flipH="1">
              <a:off x="495300" y="4439101"/>
              <a:ext cx="744359" cy="51389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>
              <a:stCxn id="6" idx="0"/>
            </p:cNvCxnSpPr>
            <p:nvPr/>
          </p:nvCxnSpPr>
          <p:spPr bwMode="auto">
            <a:xfrm flipH="1" flipV="1">
              <a:off x="850900" y="3594100"/>
              <a:ext cx="438150" cy="736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flipV="1">
              <a:off x="3073400" y="3822700"/>
              <a:ext cx="635000" cy="55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>
              <a:stCxn id="7" idx="4"/>
            </p:cNvCxnSpPr>
            <p:nvPr/>
          </p:nvCxnSpPr>
          <p:spPr bwMode="auto">
            <a:xfrm>
              <a:off x="3067050" y="4483100"/>
              <a:ext cx="679450" cy="4699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927100" y="3759200"/>
              <a:ext cx="279400" cy="3810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H="1">
              <a:off x="647700" y="4559300"/>
              <a:ext cx="406400" cy="2794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V="1">
              <a:off x="3263900" y="3937000"/>
              <a:ext cx="330200" cy="2921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H="1" flipV="1">
              <a:off x="3276600" y="4622800"/>
              <a:ext cx="457200" cy="3048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1054100" y="3568700"/>
              <a:ext cx="42832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i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63600" y="4648200"/>
              <a:ext cx="42832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i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38500" y="4699000"/>
              <a:ext cx="42832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i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073400" y="3721100"/>
              <a:ext cx="42832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i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311400" y="4000500"/>
              <a:ext cx="74090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10V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44600" y="4356100"/>
              <a:ext cx="49084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81300" y="4457700"/>
              <a:ext cx="49084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1092200" y="3949700"/>
              <a:ext cx="2349500" cy="10541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835387" y="4159152"/>
            <a:ext cx="2254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KCL at super node: 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916525" y="4668343"/>
            <a:ext cx="1628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- i</a:t>
            </a:r>
            <a:r>
              <a:rPr lang="en-US" sz="2000" baseline="-25000" dirty="0" smtClean="0"/>
              <a:t>2 </a:t>
            </a:r>
            <a:r>
              <a:rPr lang="en-US" sz="2000" dirty="0" smtClean="0"/>
              <a:t>- i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+i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= 0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638252" y="5054432"/>
            <a:ext cx="2295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Additional equation: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948324" y="5454542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000" dirty="0" smtClean="0"/>
              <a:t>v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-v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=10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4088246" y="4116169"/>
            <a:ext cx="2254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KCL at super node: 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6342517" y="4141569"/>
            <a:ext cx="13292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- i</a:t>
            </a:r>
            <a:r>
              <a:rPr lang="en-US" sz="2000" baseline="-25000" dirty="0" smtClean="0"/>
              <a:t>2 </a:t>
            </a:r>
            <a:r>
              <a:rPr lang="en-US" sz="2000" dirty="0" smtClean="0"/>
              <a:t>- i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= 0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3892694" y="4535098"/>
            <a:ext cx="2295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Additional equation: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6228418" y="4535868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000" dirty="0" smtClean="0"/>
              <a:t>v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-v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=3i</a:t>
            </a:r>
            <a:r>
              <a:rPr lang="en-US" sz="2000" baseline="-25000" dirty="0" smtClean="0"/>
              <a:t>x</a:t>
            </a:r>
            <a:endParaRPr lang="en-US" sz="20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4501632" y="2579469"/>
            <a:ext cx="3213100" cy="1510387"/>
            <a:chOff x="825500" y="5689600"/>
            <a:chExt cx="3213100" cy="1510387"/>
          </a:xfrm>
        </p:grpSpPr>
        <p:cxnSp>
          <p:nvCxnSpPr>
            <p:cNvPr id="36" name="Straight Connector 35"/>
            <p:cNvCxnSpPr>
              <a:stCxn id="38" idx="6"/>
              <a:endCxn id="39" idx="2"/>
            </p:cNvCxnSpPr>
            <p:nvPr/>
          </p:nvCxnSpPr>
          <p:spPr bwMode="auto">
            <a:xfrm>
              <a:off x="1689100" y="6515100"/>
              <a:ext cx="1638300" cy="25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Diamond 36"/>
            <p:cNvSpPr/>
            <p:nvPr/>
          </p:nvSpPr>
          <p:spPr bwMode="auto">
            <a:xfrm>
              <a:off x="2209800" y="6324600"/>
              <a:ext cx="571500" cy="444500"/>
            </a:xfrm>
            <a:prstGeom prst="diamond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1549400" y="6451600"/>
              <a:ext cx="139700" cy="127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3327400" y="6477000"/>
              <a:ext cx="139700" cy="127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235200" y="6337300"/>
              <a:ext cx="56938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 </a:t>
              </a:r>
              <a:r>
                <a:rPr lang="en-US" dirty="0" smtClean="0">
                  <a:latin typeface="Symbol" pitchFamily="18" charset="2"/>
                </a:rPr>
                <a:t>-</a:t>
              </a:r>
              <a:endParaRPr lang="en-US" dirty="0">
                <a:latin typeface="Symbol" pitchFamily="18" charset="2"/>
              </a:endParaRPr>
            </a:p>
          </p:txBody>
        </p:sp>
        <p:cxnSp>
          <p:nvCxnSpPr>
            <p:cNvPr id="41" name="Straight Connector 40"/>
            <p:cNvCxnSpPr>
              <a:stCxn id="38" idx="3"/>
            </p:cNvCxnSpPr>
            <p:nvPr/>
          </p:nvCxnSpPr>
          <p:spPr bwMode="auto">
            <a:xfrm flipH="1">
              <a:off x="825500" y="6560001"/>
              <a:ext cx="744359" cy="51389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>
              <a:stCxn id="38" idx="0"/>
            </p:cNvCxnSpPr>
            <p:nvPr/>
          </p:nvCxnSpPr>
          <p:spPr bwMode="auto">
            <a:xfrm flipH="1" flipV="1">
              <a:off x="1181100" y="5715000"/>
              <a:ext cx="438150" cy="736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flipV="1">
              <a:off x="3403600" y="5943600"/>
              <a:ext cx="635000" cy="55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1257300" y="5880100"/>
              <a:ext cx="279400" cy="3810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 flipH="1">
              <a:off x="977900" y="6680200"/>
              <a:ext cx="406400" cy="2794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 flipV="1">
              <a:off x="3594100" y="6057900"/>
              <a:ext cx="330200" cy="2921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>
              <a:off x="1384300" y="5689600"/>
              <a:ext cx="42832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i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193800" y="6769100"/>
              <a:ext cx="42832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i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403600" y="5842000"/>
              <a:ext cx="42832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i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575719" y="6096000"/>
              <a:ext cx="56938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3i</a:t>
              </a:r>
              <a:r>
                <a:rPr lang="en-US" baseline="-25000" dirty="0" smtClean="0"/>
                <a:t>x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562100" y="6489700"/>
              <a:ext cx="49084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111500" y="6578600"/>
              <a:ext cx="49084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1422400" y="6070600"/>
              <a:ext cx="2349500" cy="10541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 bwMode="auto">
            <a:xfrm flipV="1">
              <a:off x="1807520" y="6527800"/>
              <a:ext cx="364180" cy="127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5" name="TextBox 54"/>
            <p:cNvSpPr txBox="1"/>
            <p:nvPr/>
          </p:nvSpPr>
          <p:spPr>
            <a:xfrm>
              <a:off x="1752600" y="6108700"/>
              <a:ext cx="40748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i</a:t>
              </a:r>
              <a:r>
                <a:rPr lang="en-US" baseline="-25000" dirty="0" smtClean="0"/>
                <a:t>s</a:t>
              </a:r>
              <a:endParaRPr lang="en-US" dirty="0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3802973" y="4953767"/>
            <a:ext cx="2133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Be careful:   i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≠ 3i</a:t>
            </a:r>
            <a:r>
              <a:rPr lang="en-US" sz="2000" baseline="-25000" dirty="0" smtClean="0"/>
              <a:t>x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3637222" y="5246876"/>
            <a:ext cx="28937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Never make equation like:</a:t>
            </a:r>
            <a:br>
              <a:rPr lang="en-US" sz="2000" dirty="0" smtClean="0"/>
            </a:br>
            <a:r>
              <a:rPr lang="en-US" sz="2000" dirty="0" smtClean="0"/>
              <a:t> i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-3i</a:t>
            </a:r>
            <a:r>
              <a:rPr lang="en-US" sz="2000" baseline="-25000" dirty="0" smtClean="0"/>
              <a:t>x</a:t>
            </a:r>
            <a:r>
              <a:rPr lang="en-US" sz="2000" dirty="0" smtClean="0"/>
              <a:t>-i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= 0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6787632" y="5049631"/>
            <a:ext cx="1792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3i</a:t>
            </a:r>
            <a:r>
              <a:rPr lang="en-US" baseline="-25000" dirty="0" smtClean="0"/>
              <a:t>x</a:t>
            </a:r>
            <a:r>
              <a:rPr lang="en-US" dirty="0" smtClean="0"/>
              <a:t> </a:t>
            </a:r>
            <a:r>
              <a:rPr lang="en-US" sz="2000" dirty="0" smtClean="0"/>
              <a:t>is a voltage, </a:t>
            </a:r>
          </a:p>
          <a:p>
            <a:r>
              <a:rPr lang="en-US" sz="2000" dirty="0" smtClean="0"/>
              <a:t>not current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396591" y="6085484"/>
            <a:ext cx="4104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Step 4:  clean up and solve  equations </a:t>
            </a:r>
            <a:endParaRPr lang="en-US" sz="2000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3802973" y="5757517"/>
            <a:ext cx="1054259" cy="971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3802973" y="5654597"/>
            <a:ext cx="1054259" cy="3001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779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 bldLvl="2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56" grpId="0"/>
      <p:bldP spid="57" grpId="0"/>
      <p:bldP spid="58" grpId="0"/>
      <p:bldP spid="5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96022" y="9306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L9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4000" y="304800"/>
            <a:ext cx="61175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Example: Find i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using nodal analysis. What is the power </a:t>
            </a:r>
            <a:br>
              <a:rPr lang="en-US" sz="2000" dirty="0" smtClean="0"/>
            </a:br>
            <a:r>
              <a:rPr lang="en-US" sz="2000" dirty="0" smtClean="0"/>
              <a:t>supplied by the 10V voltage source?</a:t>
            </a:r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5592051" y="1746677"/>
            <a:ext cx="29591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5680951" y="2432477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6S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960351" y="1937177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10V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579351" y="1149777"/>
            <a:ext cx="2959100" cy="1981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Straight Connector 7"/>
          <p:cNvCxnSpPr>
            <a:endCxn id="7" idx="2"/>
          </p:cNvCxnSpPr>
          <p:nvPr/>
        </p:nvCxnSpPr>
        <p:spPr bwMode="auto">
          <a:xfrm>
            <a:off x="7052551" y="1746677"/>
            <a:ext cx="6350" cy="138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" name="Group 20"/>
          <p:cNvGrpSpPr>
            <a:grpSpLocks/>
          </p:cNvGrpSpPr>
          <p:nvPr/>
        </p:nvGrpSpPr>
        <p:grpSpPr bwMode="auto">
          <a:xfrm rot="16200000">
            <a:off x="6646151" y="2470577"/>
            <a:ext cx="812800" cy="266700"/>
            <a:chOff x="2565400" y="4241800"/>
            <a:chExt cx="901700" cy="317500"/>
          </a:xfrm>
        </p:grpSpPr>
        <p:sp>
          <p:nvSpPr>
            <p:cNvPr id="10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7458951" y="1619677"/>
            <a:ext cx="812800" cy="266700"/>
            <a:chOff x="2565400" y="4241800"/>
            <a:chExt cx="901700" cy="317500"/>
          </a:xfrm>
        </p:grpSpPr>
        <p:sp>
          <p:nvSpPr>
            <p:cNvPr id="13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252451" y="75607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2A</a:t>
            </a:r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7941551" y="2305477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4</a:t>
            </a:r>
            <a:r>
              <a:rPr lang="en-US" sz="1800" dirty="0" smtClean="0">
                <a:sym typeface="Symbol"/>
              </a:rPr>
              <a:t>A</a:t>
            </a:r>
            <a:endParaRPr 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7166851" y="2470577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5</a:t>
            </a:r>
            <a:r>
              <a:rPr lang="en-US" sz="1800" dirty="0" smtClean="0">
                <a:sym typeface="Symbol"/>
              </a:rPr>
              <a:t>S</a:t>
            </a:r>
            <a:endParaRPr 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7674851" y="1276777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3S</a:t>
            </a:r>
            <a:endParaRPr lang="en-US" sz="1800" dirty="0"/>
          </a:p>
        </p:txBody>
      </p:sp>
      <p:sp>
        <p:nvSpPr>
          <p:cNvPr id="19" name="Oval 18"/>
          <p:cNvSpPr/>
          <p:nvPr/>
        </p:nvSpPr>
        <p:spPr bwMode="auto">
          <a:xfrm>
            <a:off x="5541251" y="1708577"/>
            <a:ext cx="101600" cy="101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7001751" y="1683177"/>
            <a:ext cx="101600" cy="101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8513051" y="1683177"/>
            <a:ext cx="101600" cy="101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2" name="Group 24"/>
          <p:cNvGrpSpPr/>
          <p:nvPr/>
        </p:nvGrpSpPr>
        <p:grpSpPr>
          <a:xfrm>
            <a:off x="6922376" y="2978577"/>
            <a:ext cx="317500" cy="444500"/>
            <a:chOff x="3895725" y="3060700"/>
            <a:chExt cx="317500" cy="444500"/>
          </a:xfrm>
        </p:grpSpPr>
        <p:cxnSp>
          <p:nvCxnSpPr>
            <p:cNvPr id="23" name="Straight Connector 22"/>
            <p:cNvCxnSpPr/>
            <p:nvPr/>
          </p:nvCxnSpPr>
          <p:spPr bwMode="auto">
            <a:xfrm>
              <a:off x="4038600" y="3060700"/>
              <a:ext cx="0" cy="330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3895725" y="3390900"/>
              <a:ext cx="317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3956050" y="3444875"/>
              <a:ext cx="177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3994944" y="3505200"/>
              <a:ext cx="1016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" name="TextBox 26"/>
          <p:cNvSpPr txBox="1"/>
          <p:nvPr/>
        </p:nvSpPr>
        <p:spPr>
          <a:xfrm>
            <a:off x="5172951" y="1492677"/>
            <a:ext cx="420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671551" y="1683177"/>
            <a:ext cx="420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8652751" y="1619677"/>
            <a:ext cx="420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6823951" y="2445177"/>
            <a:ext cx="12700" cy="5207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7255751" y="1746677"/>
            <a:ext cx="3683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4997402" y="2165777"/>
            <a:ext cx="4283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i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430251" y="2635677"/>
            <a:ext cx="4283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i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319251" y="1746677"/>
            <a:ext cx="4283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i</a:t>
            </a:r>
            <a:r>
              <a:rPr lang="en-US" baseline="-25000" dirty="0" smtClean="0"/>
              <a:t>2</a:t>
            </a:r>
            <a:endParaRPr lang="en-US" dirty="0"/>
          </a:p>
        </p:txBody>
      </p:sp>
      <p:grpSp>
        <p:nvGrpSpPr>
          <p:cNvPr id="35" name="Group 20"/>
          <p:cNvGrpSpPr>
            <a:grpSpLocks/>
          </p:cNvGrpSpPr>
          <p:nvPr/>
        </p:nvGrpSpPr>
        <p:grpSpPr bwMode="auto">
          <a:xfrm rot="16200000">
            <a:off x="5185651" y="2381677"/>
            <a:ext cx="812800" cy="266700"/>
            <a:chOff x="2565400" y="4241800"/>
            <a:chExt cx="901700" cy="317500"/>
          </a:xfrm>
        </p:grpSpPr>
        <p:sp>
          <p:nvSpPr>
            <p:cNvPr id="36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sp>
        <p:nvSpPr>
          <p:cNvPr id="38" name="Oval 37"/>
          <p:cNvSpPr/>
          <p:nvPr/>
        </p:nvSpPr>
        <p:spPr bwMode="auto">
          <a:xfrm>
            <a:off x="5973051" y="1505377"/>
            <a:ext cx="520700" cy="44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60351" y="1518077"/>
            <a:ext cx="5693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</a:t>
            </a:r>
            <a:r>
              <a:rPr lang="en-US" dirty="0" smtClean="0">
                <a:latin typeface="Symbol" pitchFamily="18" charset="2"/>
              </a:rPr>
              <a:t>-</a:t>
            </a:r>
            <a:endParaRPr lang="en-US" dirty="0">
              <a:latin typeface="Symbol" pitchFamily="18" charset="2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5376151" y="2089577"/>
            <a:ext cx="12700" cy="5207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1" name="Group 122"/>
          <p:cNvGrpSpPr/>
          <p:nvPr/>
        </p:nvGrpSpPr>
        <p:grpSpPr>
          <a:xfrm rot="16200000">
            <a:off x="8309752" y="2168308"/>
            <a:ext cx="469900" cy="444500"/>
            <a:chOff x="2133600" y="1143000"/>
            <a:chExt cx="469900" cy="444500"/>
          </a:xfrm>
        </p:grpSpPr>
        <p:sp>
          <p:nvSpPr>
            <p:cNvPr id="42" name="Oval 11"/>
            <p:cNvSpPr>
              <a:spLocks noChangeArrowheads="1"/>
            </p:cNvSpPr>
            <p:nvPr/>
          </p:nvSpPr>
          <p:spPr bwMode="auto">
            <a:xfrm>
              <a:off x="2133600" y="1143000"/>
              <a:ext cx="469900" cy="4445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cxnSp>
          <p:nvCxnSpPr>
            <p:cNvPr id="43" name="Straight Arrow Connector 13"/>
            <p:cNvCxnSpPr>
              <a:cxnSpLocks noChangeShapeType="1"/>
              <a:stCxn id="42" idx="2"/>
              <a:endCxn id="42" idx="6"/>
            </p:cNvCxnSpPr>
            <p:nvPr/>
          </p:nvCxnSpPr>
          <p:spPr bwMode="auto">
            <a:xfrm rot="16200000">
              <a:off x="2368550" y="1130300"/>
              <a:ext cx="0" cy="4699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44" name="Group 125"/>
          <p:cNvGrpSpPr/>
          <p:nvPr/>
        </p:nvGrpSpPr>
        <p:grpSpPr>
          <a:xfrm>
            <a:off x="6734952" y="949108"/>
            <a:ext cx="469900" cy="444500"/>
            <a:chOff x="2133600" y="1143000"/>
            <a:chExt cx="469900" cy="444500"/>
          </a:xfrm>
        </p:grpSpPr>
        <p:sp>
          <p:nvSpPr>
            <p:cNvPr id="45" name="Oval 11"/>
            <p:cNvSpPr>
              <a:spLocks noChangeArrowheads="1"/>
            </p:cNvSpPr>
            <p:nvPr/>
          </p:nvSpPr>
          <p:spPr bwMode="auto">
            <a:xfrm>
              <a:off x="2133600" y="1143000"/>
              <a:ext cx="469900" cy="4445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cxnSp>
          <p:nvCxnSpPr>
            <p:cNvPr id="46" name="Straight Arrow Connector 13"/>
            <p:cNvCxnSpPr>
              <a:cxnSpLocks noChangeShapeType="1"/>
              <a:stCxn id="45" idx="2"/>
              <a:endCxn id="45" idx="6"/>
            </p:cNvCxnSpPr>
            <p:nvPr/>
          </p:nvCxnSpPr>
          <p:spPr bwMode="auto">
            <a:xfrm rot="16200000">
              <a:off x="2368550" y="1130300"/>
              <a:ext cx="0" cy="4699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47" name="TextBox 46"/>
          <p:cNvSpPr txBox="1"/>
          <p:nvPr/>
        </p:nvSpPr>
        <p:spPr>
          <a:xfrm>
            <a:off x="283817" y="1061333"/>
            <a:ext cx="1186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Solution: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83817" y="1430191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Express resistor currents: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51410" y="1865821"/>
                <a:ext cx="82599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  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410" y="1865821"/>
                <a:ext cx="825995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09323" y="2290088"/>
                <a:ext cx="117833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=5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323" y="2290088"/>
                <a:ext cx="1178335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1737675" y="1847495"/>
            <a:ext cx="31502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Note that the conductance is </a:t>
            </a:r>
            <a:br>
              <a:rPr lang="en-US" sz="2000" dirty="0" smtClean="0"/>
            </a:br>
            <a:r>
              <a:rPr lang="en-US" sz="2000" dirty="0" smtClean="0"/>
              <a:t>given, not resistance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90443" y="2674809"/>
                <a:ext cx="71378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443" y="2674809"/>
                <a:ext cx="713785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40542" y="3162697"/>
                <a:ext cx="569598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Need to combine nodes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 smtClean="0"/>
                  <a:t> to form a super node</a:t>
                </a: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42" y="3162697"/>
                <a:ext cx="5695983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1070" t="-7692" r="-107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ounded Rectangle 53"/>
          <p:cNvSpPr/>
          <p:nvPr/>
        </p:nvSpPr>
        <p:spPr>
          <a:xfrm>
            <a:off x="5382501" y="1430191"/>
            <a:ext cx="1873250" cy="620373"/>
          </a:xfrm>
          <a:prstGeom prst="roundRect">
            <a:avLst/>
          </a:prstGeom>
          <a:noFill/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51410" y="3574031"/>
                <a:ext cx="285078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KCL  at super node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410" y="3574031"/>
                <a:ext cx="2850780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2355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40542" y="3974141"/>
                <a:ext cx="238629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+2=0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42" y="3974141"/>
                <a:ext cx="2386294" cy="400110"/>
              </a:xfrm>
              <a:prstGeom prst="rect">
                <a:avLst/>
              </a:prstGeom>
              <a:blipFill rotWithShape="1">
                <a:blip r:embed="rId7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51410" y="5181600"/>
                <a:ext cx="88530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: </m:t>
                    </m:r>
                  </m:oMath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410" y="5181600"/>
                <a:ext cx="885307" cy="400110"/>
              </a:xfrm>
              <a:prstGeom prst="rect">
                <a:avLst/>
              </a:prstGeom>
              <a:blipFill rotWithShape="1">
                <a:blip r:embed="rId8"/>
                <a:stretch>
                  <a:fillRect l="-7586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236717" y="5192242"/>
                <a:ext cx="136550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i</m:t>
                          </m:r>
                        </m:e>
                        <m:sub>
                          <m:r>
                            <a:rPr lang="en-US" sz="2000" b="0" i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0" smtClean="0">
                          <a:latin typeface="Cambria Math"/>
                        </a:rPr>
                        <m:t>+6=0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6717" y="5192242"/>
                <a:ext cx="1365502" cy="400110"/>
              </a:xfrm>
              <a:prstGeom prst="rect">
                <a:avLst/>
              </a:prstGeom>
              <a:blipFill rotWithShape="1">
                <a:blip r:embed="rId9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99763" y="4378597"/>
                <a:ext cx="362669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6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+5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+3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763" y="4378597"/>
                <a:ext cx="3626698" cy="400110"/>
              </a:xfrm>
              <a:prstGeom prst="rect">
                <a:avLst/>
              </a:prstGeom>
              <a:blipFill rotWithShape="1">
                <a:blip r:embed="rId10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74169" y="4792132"/>
                <a:ext cx="3277885" cy="40011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6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+8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−3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=−2</m:t>
                    </m:r>
                  </m:oMath>
                </a14:m>
                <a:r>
                  <a:rPr lang="en-US" sz="2000" dirty="0" smtClean="0"/>
                  <a:t>     (1)</a:t>
                </a: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169" y="4792132"/>
                <a:ext cx="3277885" cy="400110"/>
              </a:xfrm>
              <a:prstGeom prst="rect">
                <a:avLst/>
              </a:prstGeom>
              <a:blipFill rotWithShape="1">
                <a:blip r:embed="rId11"/>
                <a:stretch>
                  <a:fillRect t="-5882" r="-928" b="-23529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117367" y="5592352"/>
                <a:ext cx="2834687" cy="40011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3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−3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=−6</m:t>
                    </m:r>
                  </m:oMath>
                </a14:m>
                <a:r>
                  <a:rPr lang="en-US" sz="2000" dirty="0" smtClean="0"/>
                  <a:t>         (2)</a:t>
                </a: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367" y="5592352"/>
                <a:ext cx="2834687" cy="400110"/>
              </a:xfrm>
              <a:prstGeom prst="rect">
                <a:avLst/>
              </a:prstGeom>
              <a:blipFill rotWithShape="1">
                <a:blip r:embed="rId12"/>
                <a:stretch>
                  <a:fillRect t="-5882" r="-1285" b="-23529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4958987" y="3820253"/>
            <a:ext cx="35205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equation comes from the</a:t>
            </a:r>
            <a:br>
              <a:rPr lang="en-US" sz="2000" dirty="0" smtClean="0"/>
            </a:br>
            <a:r>
              <a:rPr lang="en-US" sz="2000" dirty="0" smtClean="0"/>
              <a:t>10V voltage source: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254348" y="4524035"/>
                <a:ext cx="2663806" cy="40011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v</m:t>
                        </m:r>
                      </m:e>
                      <m:sub>
                        <m:r>
                          <a:rPr lang="en-US" sz="2000" b="0" i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0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v</m:t>
                        </m:r>
                      </m:e>
                      <m:sub>
                        <m:r>
                          <a:rPr lang="en-US" sz="2000" b="0" i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b="0" i="0" smtClean="0">
                        <a:latin typeface="Cambria Math"/>
                      </a:rPr>
                      <m:t>=10 </m:t>
                    </m:r>
                  </m:oMath>
                </a14:m>
                <a:r>
                  <a:rPr lang="en-US" sz="2000" dirty="0" smtClean="0"/>
                  <a:t>           (3)</a:t>
                </a: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4348" y="4524035"/>
                <a:ext cx="2663806" cy="400110"/>
              </a:xfrm>
              <a:prstGeom prst="rect">
                <a:avLst/>
              </a:prstGeom>
              <a:blipFill rotWithShape="1">
                <a:blip r:embed="rId13"/>
                <a:stretch>
                  <a:fillRect t="-5882" r="-1367" b="-23529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760430" y="5007808"/>
                <a:ext cx="3157724" cy="9074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20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0430" y="5007808"/>
                <a:ext cx="3157724" cy="907493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665742" y="6008194"/>
                <a:ext cx="49981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=4.909</m:t>
                      </m:r>
                      <m:r>
                        <a:rPr lang="en-US" sz="2000" b="0" i="1" smtClean="0">
                          <a:latin typeface="Cambria Math"/>
                        </a:rPr>
                        <m:t>𝑉</m:t>
                      </m:r>
                      <m:r>
                        <a:rPr lang="en-US" sz="2000" b="0" i="1" smtClean="0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=−5.091</m:t>
                      </m:r>
                      <m:r>
                        <a:rPr lang="en-US" sz="2000" b="0" i="1" smtClean="0">
                          <a:latin typeface="Cambria Math"/>
                        </a:rPr>
                        <m:t>𝑉</m:t>
                      </m:r>
                      <m:r>
                        <a:rPr lang="en-US" sz="2000" b="0" i="1" smtClean="0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=−3.091</m:t>
                      </m:r>
                      <m:r>
                        <a:rPr lang="en-US" sz="2000" b="0" i="1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742" y="6008194"/>
                <a:ext cx="4998100" cy="400110"/>
              </a:xfrm>
              <a:prstGeom prst="rect">
                <a:avLst/>
              </a:prstGeom>
              <a:blipFill rotWithShape="1">
                <a:blip r:embed="rId15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945950" y="2690205"/>
                <a:ext cx="142263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3(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950" y="2690205"/>
                <a:ext cx="1422633" cy="400110"/>
              </a:xfrm>
              <a:prstGeom prst="rect">
                <a:avLst/>
              </a:prstGeom>
              <a:blipFill rotWithShape="1">
                <a:blip r:embed="rId16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847121" y="1886377"/>
                <a:ext cx="82163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6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;  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121" y="1886377"/>
                <a:ext cx="821635" cy="40011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42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 animBg="1"/>
      <p:bldP spid="55" grpId="0"/>
      <p:bldP spid="56" grpId="0"/>
      <p:bldP spid="57" grpId="0"/>
      <p:bldP spid="58" grpId="0"/>
      <p:bldP spid="59" grpId="0"/>
      <p:bldP spid="60" grpId="0" animBg="1"/>
      <p:bldP spid="61" grpId="0" animBg="1"/>
      <p:bldP spid="62" grpId="0"/>
      <p:bldP spid="63" grpId="0" animBg="1"/>
      <p:bldP spid="65" grpId="0"/>
      <p:bldP spid="66" grpId="0"/>
      <p:bldP spid="67" grpId="0"/>
      <p:bldP spid="6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96022" y="9306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L9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4000" y="304800"/>
            <a:ext cx="63689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How to find the power supplied by the 10V voltage source?</a:t>
            </a:r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5592051" y="1746677"/>
            <a:ext cx="29591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5680951" y="2432477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6S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960351" y="1937177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10V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579351" y="1149777"/>
            <a:ext cx="2959100" cy="1981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Straight Connector 7"/>
          <p:cNvCxnSpPr>
            <a:endCxn id="7" idx="2"/>
          </p:cNvCxnSpPr>
          <p:nvPr/>
        </p:nvCxnSpPr>
        <p:spPr bwMode="auto">
          <a:xfrm>
            <a:off x="7052551" y="1746677"/>
            <a:ext cx="6350" cy="138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" name="Group 20"/>
          <p:cNvGrpSpPr>
            <a:grpSpLocks/>
          </p:cNvGrpSpPr>
          <p:nvPr/>
        </p:nvGrpSpPr>
        <p:grpSpPr bwMode="auto">
          <a:xfrm rot="16200000">
            <a:off x="6646151" y="2470577"/>
            <a:ext cx="812800" cy="266700"/>
            <a:chOff x="2565400" y="4241800"/>
            <a:chExt cx="901700" cy="317500"/>
          </a:xfrm>
        </p:grpSpPr>
        <p:sp>
          <p:nvSpPr>
            <p:cNvPr id="10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7458951" y="1619677"/>
            <a:ext cx="812800" cy="266700"/>
            <a:chOff x="2565400" y="4241800"/>
            <a:chExt cx="901700" cy="317500"/>
          </a:xfrm>
        </p:grpSpPr>
        <p:sp>
          <p:nvSpPr>
            <p:cNvPr id="13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252451" y="75607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2A</a:t>
            </a:r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7941551" y="2305477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4</a:t>
            </a:r>
            <a:r>
              <a:rPr lang="en-US" sz="1800" dirty="0" smtClean="0">
                <a:sym typeface="Symbol"/>
              </a:rPr>
              <a:t>A</a:t>
            </a:r>
            <a:endParaRPr 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7166851" y="2470577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5</a:t>
            </a:r>
            <a:r>
              <a:rPr lang="en-US" sz="1800" dirty="0" smtClean="0">
                <a:sym typeface="Symbol"/>
              </a:rPr>
              <a:t>S</a:t>
            </a:r>
            <a:endParaRPr 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7674851" y="1276777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3S</a:t>
            </a:r>
            <a:endParaRPr lang="en-US" sz="1800" dirty="0"/>
          </a:p>
        </p:txBody>
      </p:sp>
      <p:sp>
        <p:nvSpPr>
          <p:cNvPr id="19" name="Oval 18"/>
          <p:cNvSpPr/>
          <p:nvPr/>
        </p:nvSpPr>
        <p:spPr bwMode="auto">
          <a:xfrm>
            <a:off x="5541251" y="1708577"/>
            <a:ext cx="101600" cy="101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7001751" y="1683177"/>
            <a:ext cx="101600" cy="101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8513051" y="1683177"/>
            <a:ext cx="101600" cy="101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2" name="Group 24"/>
          <p:cNvGrpSpPr/>
          <p:nvPr/>
        </p:nvGrpSpPr>
        <p:grpSpPr>
          <a:xfrm>
            <a:off x="6922376" y="2978577"/>
            <a:ext cx="317500" cy="444500"/>
            <a:chOff x="3895725" y="3060700"/>
            <a:chExt cx="317500" cy="444500"/>
          </a:xfrm>
        </p:grpSpPr>
        <p:cxnSp>
          <p:nvCxnSpPr>
            <p:cNvPr id="23" name="Straight Connector 22"/>
            <p:cNvCxnSpPr/>
            <p:nvPr/>
          </p:nvCxnSpPr>
          <p:spPr bwMode="auto">
            <a:xfrm>
              <a:off x="4038600" y="3060700"/>
              <a:ext cx="0" cy="330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3895725" y="3390900"/>
              <a:ext cx="317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3956050" y="3444875"/>
              <a:ext cx="177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3994944" y="3505200"/>
              <a:ext cx="1016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" name="TextBox 26"/>
          <p:cNvSpPr txBox="1"/>
          <p:nvPr/>
        </p:nvSpPr>
        <p:spPr>
          <a:xfrm>
            <a:off x="5172951" y="1492677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1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6671551" y="1683177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2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8652751" y="1619677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3</a:t>
            </a:r>
            <a:endParaRPr lang="en-US" sz="2000" dirty="0"/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6823951" y="2445177"/>
            <a:ext cx="12700" cy="5207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7255751" y="1746677"/>
            <a:ext cx="3683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4997402" y="2165777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000" dirty="0" smtClean="0"/>
              <a:t>i</a:t>
            </a:r>
            <a:r>
              <a:rPr lang="en-US" sz="2000" baseline="-25000" dirty="0" smtClean="0"/>
              <a:t>0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6430251" y="2635677"/>
            <a:ext cx="4283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i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319251" y="1746677"/>
            <a:ext cx="4283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i</a:t>
            </a:r>
            <a:r>
              <a:rPr lang="en-US" baseline="-25000" dirty="0" smtClean="0"/>
              <a:t>2</a:t>
            </a:r>
            <a:endParaRPr lang="en-US" dirty="0"/>
          </a:p>
        </p:txBody>
      </p:sp>
      <p:grpSp>
        <p:nvGrpSpPr>
          <p:cNvPr id="35" name="Group 20"/>
          <p:cNvGrpSpPr>
            <a:grpSpLocks/>
          </p:cNvGrpSpPr>
          <p:nvPr/>
        </p:nvGrpSpPr>
        <p:grpSpPr bwMode="auto">
          <a:xfrm rot="16200000">
            <a:off x="5185651" y="2381677"/>
            <a:ext cx="812800" cy="266700"/>
            <a:chOff x="2565400" y="4241800"/>
            <a:chExt cx="901700" cy="317500"/>
          </a:xfrm>
        </p:grpSpPr>
        <p:sp>
          <p:nvSpPr>
            <p:cNvPr id="36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sp>
        <p:nvSpPr>
          <p:cNvPr id="38" name="Oval 37"/>
          <p:cNvSpPr/>
          <p:nvPr/>
        </p:nvSpPr>
        <p:spPr bwMode="auto">
          <a:xfrm>
            <a:off x="5973051" y="1505377"/>
            <a:ext cx="520700" cy="44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60351" y="1518077"/>
            <a:ext cx="5693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</a:t>
            </a:r>
            <a:r>
              <a:rPr lang="en-US" dirty="0" smtClean="0">
                <a:latin typeface="Symbol" pitchFamily="18" charset="2"/>
              </a:rPr>
              <a:t>-</a:t>
            </a:r>
            <a:endParaRPr lang="en-US" dirty="0">
              <a:latin typeface="Symbol" pitchFamily="18" charset="2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5376151" y="2089577"/>
            <a:ext cx="12700" cy="5207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1" name="Group 122"/>
          <p:cNvGrpSpPr/>
          <p:nvPr/>
        </p:nvGrpSpPr>
        <p:grpSpPr>
          <a:xfrm rot="16200000">
            <a:off x="8309752" y="2168308"/>
            <a:ext cx="469900" cy="444500"/>
            <a:chOff x="2133600" y="1143000"/>
            <a:chExt cx="469900" cy="444500"/>
          </a:xfrm>
        </p:grpSpPr>
        <p:sp>
          <p:nvSpPr>
            <p:cNvPr id="42" name="Oval 11"/>
            <p:cNvSpPr>
              <a:spLocks noChangeArrowheads="1"/>
            </p:cNvSpPr>
            <p:nvPr/>
          </p:nvSpPr>
          <p:spPr bwMode="auto">
            <a:xfrm>
              <a:off x="2133600" y="1143000"/>
              <a:ext cx="469900" cy="4445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cxnSp>
          <p:nvCxnSpPr>
            <p:cNvPr id="43" name="Straight Arrow Connector 13"/>
            <p:cNvCxnSpPr>
              <a:cxnSpLocks noChangeShapeType="1"/>
              <a:stCxn id="42" idx="2"/>
              <a:endCxn id="42" idx="6"/>
            </p:cNvCxnSpPr>
            <p:nvPr/>
          </p:nvCxnSpPr>
          <p:spPr bwMode="auto">
            <a:xfrm rot="16200000">
              <a:off x="2368550" y="1130300"/>
              <a:ext cx="0" cy="4699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44" name="Group 125"/>
          <p:cNvGrpSpPr/>
          <p:nvPr/>
        </p:nvGrpSpPr>
        <p:grpSpPr>
          <a:xfrm>
            <a:off x="6734952" y="949108"/>
            <a:ext cx="469900" cy="444500"/>
            <a:chOff x="2133600" y="1143000"/>
            <a:chExt cx="469900" cy="444500"/>
          </a:xfrm>
        </p:grpSpPr>
        <p:sp>
          <p:nvSpPr>
            <p:cNvPr id="45" name="Oval 11"/>
            <p:cNvSpPr>
              <a:spLocks noChangeArrowheads="1"/>
            </p:cNvSpPr>
            <p:nvPr/>
          </p:nvSpPr>
          <p:spPr bwMode="auto">
            <a:xfrm>
              <a:off x="2133600" y="1143000"/>
              <a:ext cx="469900" cy="4445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cxnSp>
          <p:nvCxnSpPr>
            <p:cNvPr id="46" name="Straight Arrow Connector 13"/>
            <p:cNvCxnSpPr>
              <a:cxnSpLocks noChangeShapeType="1"/>
              <a:stCxn id="45" idx="2"/>
              <a:endCxn id="45" idx="6"/>
            </p:cNvCxnSpPr>
            <p:nvPr/>
          </p:nvCxnSpPr>
          <p:spPr bwMode="auto">
            <a:xfrm rot="16200000">
              <a:off x="2368550" y="1130300"/>
              <a:ext cx="0" cy="4699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254000" y="1125409"/>
                <a:ext cx="49981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=4.909</m:t>
                      </m:r>
                      <m:r>
                        <a:rPr lang="en-US" sz="2000" b="0" i="1" smtClean="0">
                          <a:latin typeface="Cambria Math"/>
                        </a:rPr>
                        <m:t>𝑉</m:t>
                      </m:r>
                      <m:r>
                        <a:rPr lang="en-US" sz="2000" b="0" i="1" smtClean="0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=−5.091</m:t>
                      </m:r>
                      <m:r>
                        <a:rPr lang="en-US" sz="2000" b="0" i="1" smtClean="0">
                          <a:latin typeface="Cambria Math"/>
                        </a:rPr>
                        <m:t>𝑉</m:t>
                      </m:r>
                      <m:r>
                        <a:rPr lang="en-US" sz="2000" b="0" i="1" smtClean="0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=−3.091</m:t>
                      </m:r>
                      <m:r>
                        <a:rPr lang="en-US" sz="2000" b="0" i="1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00" y="1125409"/>
                <a:ext cx="49981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/>
          <p:cNvSpPr txBox="1"/>
          <p:nvPr/>
        </p:nvSpPr>
        <p:spPr>
          <a:xfrm>
            <a:off x="287130" y="725299"/>
            <a:ext cx="2014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have obtained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87130" y="1642839"/>
            <a:ext cx="27840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With these node voltage, </a:t>
            </a:r>
            <a:br>
              <a:rPr lang="en-US" sz="2000" dirty="0" smtClean="0"/>
            </a:br>
            <a:r>
              <a:rPr lang="en-US" sz="2000" dirty="0" smtClean="0"/>
              <a:t>everything can be solved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00382" y="2515026"/>
            <a:ext cx="43217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To find the power by the voltage source,</a:t>
            </a:r>
          </a:p>
          <a:p>
            <a:r>
              <a:rPr lang="en-US" sz="2000" dirty="0" smtClean="0"/>
              <a:t>We need the current coming out of the </a:t>
            </a:r>
            <a:br>
              <a:rPr lang="en-US" sz="2000" dirty="0" smtClean="0"/>
            </a:br>
            <a:r>
              <a:rPr lang="en-US" sz="2000" dirty="0" smtClean="0"/>
              <a:t>positive terminal 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5593259" y="1630345"/>
            <a:ext cx="315479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703261" y="1193553"/>
                <a:ext cx="437427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3261" y="1193553"/>
                <a:ext cx="437427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373307" y="3533745"/>
                <a:ext cx="18416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How to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? </m:t>
                    </m:r>
                  </m:oMath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07" y="3533745"/>
                <a:ext cx="1841658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3311" t="-76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45335" y="4067145"/>
                <a:ext cx="185249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By KCL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:  </m:t>
                    </m:r>
                  </m:oMath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335" y="4067145"/>
                <a:ext cx="1852495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3289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2193273" y="4077787"/>
                <a:ext cx="142269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3273" y="4077787"/>
                <a:ext cx="1422697" cy="400110"/>
              </a:xfrm>
              <a:prstGeom prst="rect">
                <a:avLst/>
              </a:prstGeom>
              <a:blipFill rotWithShape="1">
                <a:blip r:embed="rId6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3958516" y="4077787"/>
                <a:ext cx="38416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=6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=6×4.909=29.454</m:t>
                      </m:r>
                      <m:r>
                        <a:rPr lang="en-US" sz="20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8516" y="4077787"/>
                <a:ext cx="3841629" cy="400110"/>
              </a:xfrm>
              <a:prstGeom prst="rect">
                <a:avLst/>
              </a:prstGeom>
              <a:blipFill rotWithShape="1">
                <a:blip r:embed="rId7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2165272" y="4477897"/>
                <a:ext cx="1811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=31.454</m:t>
                      </m:r>
                      <m:r>
                        <a:rPr lang="en-US" sz="2000" b="0" i="1" smtClean="0">
                          <a:latin typeface="Cambria Math"/>
                        </a:rPr>
                        <m:t>𝐴</m:t>
                      </m:r>
                      <m:r>
                        <a:rPr lang="en-US" sz="2000" b="0" i="1" smtClean="0">
                          <a:latin typeface="Cambria Math"/>
                        </a:rPr>
                        <m:t>, 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5272" y="4477897"/>
                <a:ext cx="1811906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2268161" y="4878007"/>
                <a:ext cx="46665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Power supplied by 10V = 10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=314.54</m:t>
                    </m:r>
                    <m:r>
                      <a:rPr lang="en-US" sz="2000" b="0" i="1" smtClean="0">
                        <a:latin typeface="Cambria Math"/>
                      </a:rPr>
                      <m:t>𝑊</m:t>
                    </m:r>
                  </m:oMath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8161" y="4878007"/>
                <a:ext cx="4666534" cy="400110"/>
              </a:xfrm>
              <a:prstGeom prst="rect">
                <a:avLst/>
              </a:prstGeom>
              <a:blipFill rotWithShape="1">
                <a:blip r:embed="rId9"/>
                <a:stretch>
                  <a:fillRect l="-1305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08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4" grpId="0"/>
      <p:bldP spid="67" grpId="0"/>
      <p:bldP spid="68" grpId="0"/>
      <p:bldP spid="71" grpId="0"/>
      <p:bldP spid="72" grpId="0"/>
      <p:bldP spid="73" grpId="0"/>
      <p:bldP spid="74" grpId="0"/>
      <p:bldP spid="75" grpId="0"/>
      <p:bldP spid="76" grpId="0"/>
      <p:bldP spid="7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96022" y="9306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L9</a:t>
            </a:r>
          </a:p>
        </p:txBody>
      </p:sp>
      <p:sp>
        <p:nvSpPr>
          <p:cNvPr id="3" name="Text Box 106"/>
          <p:cNvSpPr txBox="1">
            <a:spLocks noChangeArrowheads="1"/>
          </p:cNvSpPr>
          <p:nvPr/>
        </p:nvSpPr>
        <p:spPr bwMode="auto">
          <a:xfrm>
            <a:off x="102118" y="94631"/>
            <a:ext cx="54970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sz="2000" dirty="0" smtClean="0"/>
              <a:t>Example:  Form 3 equations for the 3 node voltages</a:t>
            </a:r>
            <a:endParaRPr lang="en-US" sz="2000" i="1" dirty="0"/>
          </a:p>
        </p:txBody>
      </p:sp>
      <p:grpSp>
        <p:nvGrpSpPr>
          <p:cNvPr id="5" name="Group 4"/>
          <p:cNvGrpSpPr/>
          <p:nvPr/>
        </p:nvGrpSpPr>
        <p:grpSpPr>
          <a:xfrm>
            <a:off x="3071737" y="491204"/>
            <a:ext cx="5575300" cy="3009900"/>
            <a:chOff x="330200" y="5575300"/>
            <a:chExt cx="5575300" cy="3009900"/>
          </a:xfrm>
        </p:grpSpPr>
        <p:sp>
          <p:nvSpPr>
            <p:cNvPr id="6" name="Text Box 272"/>
            <p:cNvSpPr txBox="1">
              <a:spLocks noChangeArrowheads="1"/>
            </p:cNvSpPr>
            <p:nvPr/>
          </p:nvSpPr>
          <p:spPr bwMode="auto">
            <a:xfrm>
              <a:off x="330200" y="7254950"/>
              <a:ext cx="66040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dirty="0"/>
                <a:t>4V</a:t>
              </a:r>
            </a:p>
          </p:txBody>
        </p:sp>
        <p:sp>
          <p:nvSpPr>
            <p:cNvPr id="7" name="Text Box 242"/>
            <p:cNvSpPr txBox="1">
              <a:spLocks noChangeArrowheads="1"/>
            </p:cNvSpPr>
            <p:nvPr/>
          </p:nvSpPr>
          <p:spPr bwMode="auto">
            <a:xfrm>
              <a:off x="1352150" y="5854400"/>
              <a:ext cx="278875" cy="421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" name="Freeform 247"/>
            <p:cNvSpPr>
              <a:spLocks/>
            </p:cNvSpPr>
            <p:nvPr/>
          </p:nvSpPr>
          <p:spPr bwMode="auto">
            <a:xfrm>
              <a:off x="856907" y="6773787"/>
              <a:ext cx="1247724" cy="221639"/>
            </a:xfrm>
            <a:custGeom>
              <a:avLst/>
              <a:gdLst/>
              <a:ahLst/>
              <a:cxnLst>
                <a:cxn ang="0">
                  <a:pos x="0" y="9945"/>
                </a:cxn>
                <a:cxn ang="0">
                  <a:pos x="5887" y="9945"/>
                </a:cxn>
                <a:cxn ang="0">
                  <a:pos x="7165" y="0"/>
                </a:cxn>
                <a:cxn ang="0">
                  <a:pos x="7937" y="19337"/>
                </a:cxn>
                <a:cxn ang="0">
                  <a:pos x="10495" y="552"/>
                </a:cxn>
                <a:cxn ang="0">
                  <a:pos x="11532" y="19890"/>
                </a:cxn>
                <a:cxn ang="0">
                  <a:pos x="14089" y="552"/>
                </a:cxn>
                <a:cxn ang="0">
                  <a:pos x="14861" y="19890"/>
                </a:cxn>
                <a:cxn ang="0">
                  <a:pos x="16647" y="8840"/>
                </a:cxn>
                <a:cxn ang="0">
                  <a:pos x="19976" y="8840"/>
                </a:cxn>
              </a:cxnLst>
              <a:rect l="0" t="0" r="r" b="b"/>
              <a:pathLst>
                <a:path w="20000" h="20000">
                  <a:moveTo>
                    <a:pt x="0" y="9945"/>
                  </a:moveTo>
                  <a:lnTo>
                    <a:pt x="5887" y="9945"/>
                  </a:lnTo>
                  <a:lnTo>
                    <a:pt x="7165" y="0"/>
                  </a:lnTo>
                  <a:lnTo>
                    <a:pt x="7937" y="19337"/>
                  </a:lnTo>
                  <a:lnTo>
                    <a:pt x="10495" y="552"/>
                  </a:lnTo>
                  <a:lnTo>
                    <a:pt x="11532" y="19890"/>
                  </a:lnTo>
                  <a:lnTo>
                    <a:pt x="14089" y="552"/>
                  </a:lnTo>
                  <a:lnTo>
                    <a:pt x="14861" y="19890"/>
                  </a:lnTo>
                  <a:lnTo>
                    <a:pt x="16647" y="8840"/>
                  </a:lnTo>
                  <a:lnTo>
                    <a:pt x="19976" y="8840"/>
                  </a:lnTo>
                </a:path>
              </a:pathLst>
            </a:custGeom>
            <a:pattFill prst="pct10">
              <a:fgClr>
                <a:srgbClr val="FFFFFF"/>
              </a:fgClr>
              <a:bgClr>
                <a:srgbClr val="FFFFFF"/>
              </a:bgClr>
            </a:pattFill>
            <a:ln w="9525" cap="flat" cmpd="sng">
              <a:solidFill>
                <a:srgbClr val="000000"/>
              </a:solidFill>
              <a:prstDash val="solid"/>
              <a:round/>
              <a:headEnd type="none" w="lg" len="sm"/>
              <a:tailEnd type="none" w="lg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48"/>
            <p:cNvSpPr>
              <a:spLocks/>
            </p:cNvSpPr>
            <p:nvPr/>
          </p:nvSpPr>
          <p:spPr bwMode="auto">
            <a:xfrm rot="5400000">
              <a:off x="1431673" y="7452820"/>
              <a:ext cx="1343511" cy="204349"/>
            </a:xfrm>
            <a:custGeom>
              <a:avLst/>
              <a:gdLst/>
              <a:ahLst/>
              <a:cxnLst>
                <a:cxn ang="0">
                  <a:pos x="0" y="9945"/>
                </a:cxn>
                <a:cxn ang="0">
                  <a:pos x="5887" y="9945"/>
                </a:cxn>
                <a:cxn ang="0">
                  <a:pos x="7165" y="0"/>
                </a:cxn>
                <a:cxn ang="0">
                  <a:pos x="7937" y="19337"/>
                </a:cxn>
                <a:cxn ang="0">
                  <a:pos x="10495" y="552"/>
                </a:cxn>
                <a:cxn ang="0">
                  <a:pos x="11532" y="19890"/>
                </a:cxn>
                <a:cxn ang="0">
                  <a:pos x="14089" y="552"/>
                </a:cxn>
                <a:cxn ang="0">
                  <a:pos x="14861" y="19890"/>
                </a:cxn>
                <a:cxn ang="0">
                  <a:pos x="16647" y="8840"/>
                </a:cxn>
                <a:cxn ang="0">
                  <a:pos x="19976" y="8840"/>
                </a:cxn>
              </a:cxnLst>
              <a:rect l="0" t="0" r="r" b="b"/>
              <a:pathLst>
                <a:path w="20000" h="20000">
                  <a:moveTo>
                    <a:pt x="0" y="9945"/>
                  </a:moveTo>
                  <a:lnTo>
                    <a:pt x="5887" y="9945"/>
                  </a:lnTo>
                  <a:lnTo>
                    <a:pt x="7165" y="0"/>
                  </a:lnTo>
                  <a:lnTo>
                    <a:pt x="7937" y="19337"/>
                  </a:lnTo>
                  <a:lnTo>
                    <a:pt x="10495" y="552"/>
                  </a:lnTo>
                  <a:lnTo>
                    <a:pt x="11532" y="19890"/>
                  </a:lnTo>
                  <a:lnTo>
                    <a:pt x="14089" y="552"/>
                  </a:lnTo>
                  <a:lnTo>
                    <a:pt x="14861" y="19890"/>
                  </a:lnTo>
                  <a:lnTo>
                    <a:pt x="16647" y="8840"/>
                  </a:lnTo>
                  <a:lnTo>
                    <a:pt x="19976" y="8840"/>
                  </a:lnTo>
                </a:path>
              </a:pathLst>
            </a:custGeom>
            <a:pattFill prst="pct10">
              <a:fgClr>
                <a:srgbClr val="FFFFFF"/>
              </a:fgClr>
              <a:bgClr>
                <a:srgbClr val="FFFFFF"/>
              </a:bgClr>
            </a:pattFill>
            <a:ln w="9525" cap="flat" cmpd="sng">
              <a:solidFill>
                <a:srgbClr val="000000"/>
              </a:solidFill>
              <a:prstDash val="solid"/>
              <a:round/>
              <a:headEnd type="none" w="lg" len="sm"/>
              <a:tailEnd type="none" w="lg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249"/>
            <p:cNvSpPr>
              <a:spLocks/>
            </p:cNvSpPr>
            <p:nvPr/>
          </p:nvSpPr>
          <p:spPr bwMode="auto">
            <a:xfrm rot="5400000">
              <a:off x="2680598" y="7448550"/>
              <a:ext cx="1343511" cy="201944"/>
            </a:xfrm>
            <a:custGeom>
              <a:avLst/>
              <a:gdLst/>
              <a:ahLst/>
              <a:cxnLst>
                <a:cxn ang="0">
                  <a:pos x="0" y="9945"/>
                </a:cxn>
                <a:cxn ang="0">
                  <a:pos x="5887" y="9945"/>
                </a:cxn>
                <a:cxn ang="0">
                  <a:pos x="7165" y="0"/>
                </a:cxn>
                <a:cxn ang="0">
                  <a:pos x="7937" y="19337"/>
                </a:cxn>
                <a:cxn ang="0">
                  <a:pos x="10495" y="552"/>
                </a:cxn>
                <a:cxn ang="0">
                  <a:pos x="11532" y="19890"/>
                </a:cxn>
                <a:cxn ang="0">
                  <a:pos x="14089" y="552"/>
                </a:cxn>
                <a:cxn ang="0">
                  <a:pos x="14861" y="19890"/>
                </a:cxn>
                <a:cxn ang="0">
                  <a:pos x="16647" y="8840"/>
                </a:cxn>
                <a:cxn ang="0">
                  <a:pos x="19976" y="8840"/>
                </a:cxn>
              </a:cxnLst>
              <a:rect l="0" t="0" r="r" b="b"/>
              <a:pathLst>
                <a:path w="20000" h="20000">
                  <a:moveTo>
                    <a:pt x="0" y="9945"/>
                  </a:moveTo>
                  <a:lnTo>
                    <a:pt x="5887" y="9945"/>
                  </a:lnTo>
                  <a:lnTo>
                    <a:pt x="7165" y="0"/>
                  </a:lnTo>
                  <a:lnTo>
                    <a:pt x="7937" y="19337"/>
                  </a:lnTo>
                  <a:lnTo>
                    <a:pt x="10495" y="552"/>
                  </a:lnTo>
                  <a:lnTo>
                    <a:pt x="11532" y="19890"/>
                  </a:lnTo>
                  <a:lnTo>
                    <a:pt x="14089" y="552"/>
                  </a:lnTo>
                  <a:lnTo>
                    <a:pt x="14861" y="19890"/>
                  </a:lnTo>
                  <a:lnTo>
                    <a:pt x="16647" y="8840"/>
                  </a:lnTo>
                  <a:lnTo>
                    <a:pt x="19976" y="8840"/>
                  </a:lnTo>
                </a:path>
              </a:pathLst>
            </a:custGeom>
            <a:pattFill prst="pct10">
              <a:fgClr>
                <a:srgbClr val="FFFFFF"/>
              </a:fgClr>
              <a:bgClr>
                <a:srgbClr val="FFFFFF"/>
              </a:bgClr>
            </a:pattFill>
            <a:ln w="9525" cap="flat" cmpd="sng">
              <a:solidFill>
                <a:srgbClr val="000000"/>
              </a:solidFill>
              <a:prstDash val="solid"/>
              <a:round/>
              <a:headEnd type="none" w="lg" len="sm"/>
              <a:tailEnd type="none" w="lg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250"/>
            <p:cNvSpPr>
              <a:spLocks/>
            </p:cNvSpPr>
            <p:nvPr/>
          </p:nvSpPr>
          <p:spPr bwMode="auto">
            <a:xfrm rot="5400000">
              <a:off x="3949959" y="7448550"/>
              <a:ext cx="1343511" cy="201944"/>
            </a:xfrm>
            <a:custGeom>
              <a:avLst/>
              <a:gdLst/>
              <a:ahLst/>
              <a:cxnLst>
                <a:cxn ang="0">
                  <a:pos x="0" y="9945"/>
                </a:cxn>
                <a:cxn ang="0">
                  <a:pos x="5887" y="9945"/>
                </a:cxn>
                <a:cxn ang="0">
                  <a:pos x="7165" y="0"/>
                </a:cxn>
                <a:cxn ang="0">
                  <a:pos x="7937" y="19337"/>
                </a:cxn>
                <a:cxn ang="0">
                  <a:pos x="10495" y="552"/>
                </a:cxn>
                <a:cxn ang="0">
                  <a:pos x="11532" y="19890"/>
                </a:cxn>
                <a:cxn ang="0">
                  <a:pos x="14089" y="552"/>
                </a:cxn>
                <a:cxn ang="0">
                  <a:pos x="14861" y="19890"/>
                </a:cxn>
                <a:cxn ang="0">
                  <a:pos x="16647" y="8840"/>
                </a:cxn>
                <a:cxn ang="0">
                  <a:pos x="19976" y="8840"/>
                </a:cxn>
              </a:cxnLst>
              <a:rect l="0" t="0" r="r" b="b"/>
              <a:pathLst>
                <a:path w="20000" h="20000">
                  <a:moveTo>
                    <a:pt x="0" y="9945"/>
                  </a:moveTo>
                  <a:lnTo>
                    <a:pt x="5887" y="9945"/>
                  </a:lnTo>
                  <a:lnTo>
                    <a:pt x="7165" y="0"/>
                  </a:lnTo>
                  <a:lnTo>
                    <a:pt x="7937" y="19337"/>
                  </a:lnTo>
                  <a:lnTo>
                    <a:pt x="10495" y="552"/>
                  </a:lnTo>
                  <a:lnTo>
                    <a:pt x="11532" y="19890"/>
                  </a:lnTo>
                  <a:lnTo>
                    <a:pt x="14089" y="552"/>
                  </a:lnTo>
                  <a:lnTo>
                    <a:pt x="14861" y="19890"/>
                  </a:lnTo>
                  <a:lnTo>
                    <a:pt x="16647" y="8840"/>
                  </a:lnTo>
                  <a:lnTo>
                    <a:pt x="19976" y="8840"/>
                  </a:lnTo>
                </a:path>
              </a:pathLst>
            </a:custGeom>
            <a:pattFill prst="pct10">
              <a:fgClr>
                <a:srgbClr val="FFFFFF"/>
              </a:fgClr>
              <a:bgClr>
                <a:srgbClr val="FFFFFF"/>
              </a:bgClr>
            </a:pattFill>
            <a:ln w="9525" cap="flat" cmpd="sng">
              <a:solidFill>
                <a:srgbClr val="000000"/>
              </a:solidFill>
              <a:prstDash val="solid"/>
              <a:round/>
              <a:headEnd type="none" w="lg" len="sm"/>
              <a:tailEnd type="none" w="lg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252"/>
            <p:cNvSpPr>
              <a:spLocks noChangeShapeType="1"/>
            </p:cNvSpPr>
            <p:nvPr/>
          </p:nvSpPr>
          <p:spPr bwMode="auto">
            <a:xfrm>
              <a:off x="864120" y="8210331"/>
              <a:ext cx="4334577" cy="164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" name="Group 253"/>
            <p:cNvGrpSpPr>
              <a:grpSpLocks/>
            </p:cNvGrpSpPr>
            <p:nvPr/>
          </p:nvGrpSpPr>
          <p:grpSpPr bwMode="auto">
            <a:xfrm>
              <a:off x="5011178" y="6844931"/>
              <a:ext cx="389463" cy="1362664"/>
              <a:chOff x="1632" y="2736"/>
              <a:chExt cx="192" cy="624"/>
            </a:xfrm>
          </p:grpSpPr>
          <p:sp>
            <p:nvSpPr>
              <p:cNvPr id="45" name="Oval 254"/>
              <p:cNvSpPr>
                <a:spLocks noChangeArrowheads="1"/>
              </p:cNvSpPr>
              <p:nvPr/>
            </p:nvSpPr>
            <p:spPr bwMode="auto">
              <a:xfrm>
                <a:off x="1632" y="2976"/>
                <a:ext cx="192" cy="19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255"/>
              <p:cNvSpPr>
                <a:spLocks noChangeShapeType="1"/>
              </p:cNvSpPr>
              <p:nvPr/>
            </p:nvSpPr>
            <p:spPr bwMode="auto">
              <a:xfrm flipV="1">
                <a:off x="1728" y="2976"/>
                <a:ext cx="0" cy="1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256"/>
              <p:cNvSpPr>
                <a:spLocks noChangeShapeType="1"/>
              </p:cNvSpPr>
              <p:nvPr/>
            </p:nvSpPr>
            <p:spPr bwMode="auto">
              <a:xfrm flipV="1">
                <a:off x="1728" y="2736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" name="Freeform 257"/>
            <p:cNvSpPr>
              <a:spLocks/>
            </p:cNvSpPr>
            <p:nvPr/>
          </p:nvSpPr>
          <p:spPr bwMode="auto">
            <a:xfrm>
              <a:off x="3371587" y="6757370"/>
              <a:ext cx="1218875" cy="221639"/>
            </a:xfrm>
            <a:custGeom>
              <a:avLst/>
              <a:gdLst/>
              <a:ahLst/>
              <a:cxnLst>
                <a:cxn ang="0">
                  <a:pos x="0" y="9945"/>
                </a:cxn>
                <a:cxn ang="0">
                  <a:pos x="5887" y="9945"/>
                </a:cxn>
                <a:cxn ang="0">
                  <a:pos x="7165" y="0"/>
                </a:cxn>
                <a:cxn ang="0">
                  <a:pos x="7937" y="19337"/>
                </a:cxn>
                <a:cxn ang="0">
                  <a:pos x="10495" y="552"/>
                </a:cxn>
                <a:cxn ang="0">
                  <a:pos x="11532" y="19890"/>
                </a:cxn>
                <a:cxn ang="0">
                  <a:pos x="14089" y="552"/>
                </a:cxn>
                <a:cxn ang="0">
                  <a:pos x="14861" y="19890"/>
                </a:cxn>
                <a:cxn ang="0">
                  <a:pos x="16647" y="8840"/>
                </a:cxn>
                <a:cxn ang="0">
                  <a:pos x="19976" y="8840"/>
                </a:cxn>
              </a:cxnLst>
              <a:rect l="0" t="0" r="r" b="b"/>
              <a:pathLst>
                <a:path w="20000" h="20000">
                  <a:moveTo>
                    <a:pt x="0" y="9945"/>
                  </a:moveTo>
                  <a:lnTo>
                    <a:pt x="5887" y="9945"/>
                  </a:lnTo>
                  <a:lnTo>
                    <a:pt x="7165" y="0"/>
                  </a:lnTo>
                  <a:lnTo>
                    <a:pt x="7937" y="19337"/>
                  </a:lnTo>
                  <a:lnTo>
                    <a:pt x="10495" y="552"/>
                  </a:lnTo>
                  <a:lnTo>
                    <a:pt x="11532" y="19890"/>
                  </a:lnTo>
                  <a:lnTo>
                    <a:pt x="14089" y="552"/>
                  </a:lnTo>
                  <a:lnTo>
                    <a:pt x="14861" y="19890"/>
                  </a:lnTo>
                  <a:lnTo>
                    <a:pt x="16647" y="8840"/>
                  </a:lnTo>
                  <a:lnTo>
                    <a:pt x="19976" y="8840"/>
                  </a:lnTo>
                </a:path>
              </a:pathLst>
            </a:custGeom>
            <a:pattFill prst="pct10">
              <a:fgClr>
                <a:srgbClr val="FFFFFF"/>
              </a:fgClr>
              <a:bgClr>
                <a:srgbClr val="FFFFFF"/>
              </a:bgClr>
            </a:pattFill>
            <a:ln w="9525" cap="flat" cmpd="sng">
              <a:solidFill>
                <a:srgbClr val="000000"/>
              </a:solidFill>
              <a:prstDash val="solid"/>
              <a:round/>
              <a:headEnd type="none" w="lg" len="sm"/>
              <a:tailEnd type="none" w="lg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264"/>
            <p:cNvSpPr>
              <a:spLocks noChangeShapeType="1"/>
            </p:cNvSpPr>
            <p:nvPr/>
          </p:nvSpPr>
          <p:spPr bwMode="auto">
            <a:xfrm>
              <a:off x="2203199" y="5969323"/>
              <a:ext cx="5769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6" name="Object 265"/>
            <p:cNvGraphicFramePr>
              <a:graphicFrameLocks noChangeAspect="1"/>
            </p:cNvGraphicFramePr>
            <p:nvPr/>
          </p:nvGraphicFramePr>
          <p:xfrm>
            <a:off x="1972406" y="5575300"/>
            <a:ext cx="257239" cy="525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18" name="Equation" r:id="rId3" imgW="126720" imgH="228600" progId="Equation.3">
                    <p:embed/>
                  </p:oleObj>
                </mc:Choice>
                <mc:Fallback>
                  <p:oleObj name="Equation" r:id="rId3" imgW="1267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2406" y="5575300"/>
                          <a:ext cx="257239" cy="5253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266"/>
            <p:cNvGraphicFramePr>
              <a:graphicFrameLocks noChangeAspect="1"/>
            </p:cNvGraphicFramePr>
            <p:nvPr/>
          </p:nvGraphicFramePr>
          <p:xfrm>
            <a:off x="2780181" y="6363347"/>
            <a:ext cx="435141" cy="3940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19" name="Equation" r:id="rId5" imgW="215640" imgH="228600" progId="Equation.3">
                    <p:embed/>
                  </p:oleObj>
                </mc:Choice>
                <mc:Fallback>
                  <p:oleObj name="Equation" r:id="rId5" imgW="2156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0181" y="6363347"/>
                          <a:ext cx="435141" cy="3940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267"/>
            <p:cNvGraphicFramePr>
              <a:graphicFrameLocks noChangeAspect="1"/>
            </p:cNvGraphicFramePr>
            <p:nvPr/>
          </p:nvGraphicFramePr>
          <p:xfrm>
            <a:off x="3835578" y="7009107"/>
            <a:ext cx="274066" cy="2927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20" name="Equation" r:id="rId7" imgW="190440" imgH="177480" progId="Equation.3">
                    <p:embed/>
                  </p:oleObj>
                </mc:Choice>
                <mc:Fallback>
                  <p:oleObj name="Equation" r:id="rId7" imgW="1904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5578" y="7009107"/>
                          <a:ext cx="274066" cy="2927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268"/>
            <p:cNvGraphicFramePr>
              <a:graphicFrameLocks noChangeAspect="1"/>
            </p:cNvGraphicFramePr>
            <p:nvPr/>
          </p:nvGraphicFramePr>
          <p:xfrm>
            <a:off x="4193787" y="7403130"/>
            <a:ext cx="326956" cy="306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21" name="Equation" r:id="rId9" imgW="215640" imgH="177480" progId="Equation.3">
                    <p:embed/>
                  </p:oleObj>
                </mc:Choice>
                <mc:Fallback>
                  <p:oleObj name="Equation" r:id="rId9" imgW="2156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3787" y="7403130"/>
                          <a:ext cx="326956" cy="306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270"/>
            <p:cNvGraphicFramePr>
              <a:graphicFrameLocks noChangeAspect="1"/>
            </p:cNvGraphicFramePr>
            <p:nvPr/>
          </p:nvGraphicFramePr>
          <p:xfrm>
            <a:off x="2241664" y="7534471"/>
            <a:ext cx="288491" cy="306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22" name="Equation" r:id="rId11" imgW="190440" imgH="177480" progId="Equation.3">
                    <p:embed/>
                  </p:oleObj>
                </mc:Choice>
                <mc:Fallback>
                  <p:oleObj name="Equation" r:id="rId11" imgW="1904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1664" y="7534471"/>
                          <a:ext cx="288491" cy="306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71"/>
            <p:cNvGraphicFramePr>
              <a:graphicFrameLocks noChangeAspect="1"/>
            </p:cNvGraphicFramePr>
            <p:nvPr/>
          </p:nvGraphicFramePr>
          <p:xfrm>
            <a:off x="1395424" y="7025525"/>
            <a:ext cx="326956" cy="306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23" name="Equation" r:id="rId13" imgW="215640" imgH="177480" progId="Equation.3">
                    <p:embed/>
                  </p:oleObj>
                </mc:Choice>
                <mc:Fallback>
                  <p:oleObj name="Equation" r:id="rId13" imgW="2156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5424" y="7025525"/>
                          <a:ext cx="326956" cy="306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Text Box 273"/>
            <p:cNvSpPr txBox="1">
              <a:spLocks noChangeArrowheads="1"/>
            </p:cNvSpPr>
            <p:nvPr/>
          </p:nvSpPr>
          <p:spPr bwMode="auto">
            <a:xfrm>
              <a:off x="5391024" y="7282734"/>
              <a:ext cx="514476" cy="421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4A</a:t>
              </a:r>
            </a:p>
          </p:txBody>
        </p:sp>
        <p:grpSp>
          <p:nvGrpSpPr>
            <p:cNvPr id="23" name="Group 278"/>
            <p:cNvGrpSpPr>
              <a:grpSpLocks/>
            </p:cNvGrpSpPr>
            <p:nvPr/>
          </p:nvGrpSpPr>
          <p:grpSpPr bwMode="auto">
            <a:xfrm>
              <a:off x="2054145" y="6650650"/>
              <a:ext cx="1384757" cy="437804"/>
              <a:chOff x="3456" y="2071"/>
              <a:chExt cx="576" cy="160"/>
            </a:xfrm>
          </p:grpSpPr>
          <p:sp>
            <p:nvSpPr>
              <p:cNvPr id="42" name="Line 279"/>
              <p:cNvSpPr>
                <a:spLocks noChangeShapeType="1"/>
              </p:cNvSpPr>
              <p:nvPr/>
            </p:nvSpPr>
            <p:spPr bwMode="auto">
              <a:xfrm rot="5400000">
                <a:off x="3744" y="1861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Rectangle 280"/>
              <p:cNvSpPr>
                <a:spLocks noChangeArrowheads="1"/>
              </p:cNvSpPr>
              <p:nvPr/>
            </p:nvSpPr>
            <p:spPr bwMode="auto">
              <a:xfrm rot="8021401">
                <a:off x="3643" y="2070"/>
                <a:ext cx="160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/>
                <a:endParaRPr lang="en-US" sz="1800">
                  <a:latin typeface="Symbol" pitchFamily="18" charset="2"/>
                </a:endParaRPr>
              </a:p>
            </p:txBody>
          </p:sp>
          <p:sp>
            <p:nvSpPr>
              <p:cNvPr id="44" name="Text Box 281"/>
              <p:cNvSpPr txBox="1">
                <a:spLocks noChangeArrowheads="1"/>
              </p:cNvSpPr>
              <p:nvPr/>
            </p:nvSpPr>
            <p:spPr bwMode="auto">
              <a:xfrm>
                <a:off x="3632" y="2083"/>
                <a:ext cx="206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 dirty="0">
                    <a:latin typeface="Symbol" pitchFamily="18" charset="2"/>
                  </a:rPr>
                  <a:t>- +</a:t>
                </a:r>
              </a:p>
            </p:txBody>
          </p:sp>
        </p:grpSp>
        <p:sp>
          <p:nvSpPr>
            <p:cNvPr id="24" name="Line 282"/>
            <p:cNvSpPr>
              <a:spLocks noChangeShapeType="1"/>
            </p:cNvSpPr>
            <p:nvPr/>
          </p:nvSpPr>
          <p:spPr bwMode="auto">
            <a:xfrm>
              <a:off x="4376498" y="6844931"/>
              <a:ext cx="8077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5" name="Object 283"/>
            <p:cNvGraphicFramePr>
              <a:graphicFrameLocks noChangeAspect="1"/>
            </p:cNvGraphicFramePr>
            <p:nvPr/>
          </p:nvGraphicFramePr>
          <p:xfrm>
            <a:off x="2900385" y="7485218"/>
            <a:ext cx="326956" cy="306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24" name="Equation" r:id="rId15" imgW="215640" imgH="177480" progId="Equation.3">
                    <p:embed/>
                  </p:oleObj>
                </mc:Choice>
                <mc:Fallback>
                  <p:oleObj name="Equation" r:id="rId15" imgW="2156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0385" y="7485218"/>
                          <a:ext cx="326956" cy="306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6" name="Group 290"/>
            <p:cNvGrpSpPr>
              <a:grpSpLocks/>
            </p:cNvGrpSpPr>
            <p:nvPr/>
          </p:nvGrpSpPr>
          <p:grpSpPr bwMode="auto">
            <a:xfrm>
              <a:off x="2559004" y="8191177"/>
              <a:ext cx="346189" cy="394023"/>
              <a:chOff x="3648" y="1392"/>
              <a:chExt cx="192" cy="240"/>
            </a:xfrm>
          </p:grpSpPr>
          <p:sp>
            <p:nvSpPr>
              <p:cNvPr id="38" name="Line 285"/>
              <p:cNvSpPr>
                <a:spLocks noChangeShapeType="1"/>
              </p:cNvSpPr>
              <p:nvPr/>
            </p:nvSpPr>
            <p:spPr bwMode="auto">
              <a:xfrm>
                <a:off x="3744" y="139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86"/>
              <p:cNvSpPr>
                <a:spLocks noChangeShapeType="1"/>
              </p:cNvSpPr>
              <p:nvPr/>
            </p:nvSpPr>
            <p:spPr bwMode="auto">
              <a:xfrm>
                <a:off x="3648" y="154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7"/>
              <p:cNvSpPr>
                <a:spLocks noChangeShapeType="1"/>
              </p:cNvSpPr>
              <p:nvPr/>
            </p:nvSpPr>
            <p:spPr bwMode="auto">
              <a:xfrm>
                <a:off x="3696" y="1584"/>
                <a:ext cx="10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89"/>
              <p:cNvSpPr>
                <a:spLocks noChangeShapeType="1"/>
              </p:cNvSpPr>
              <p:nvPr/>
            </p:nvSpPr>
            <p:spPr bwMode="auto">
              <a:xfrm>
                <a:off x="3708" y="1632"/>
                <a:ext cx="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27" name="Object 291"/>
            <p:cNvGraphicFramePr>
              <a:graphicFrameLocks noChangeAspect="1"/>
            </p:cNvGraphicFramePr>
            <p:nvPr/>
          </p:nvGraphicFramePr>
          <p:xfrm>
            <a:off x="2155116" y="6413501"/>
            <a:ext cx="336755" cy="4423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25" name="Equation" r:id="rId17" imgW="139680" imgH="215640" progId="Equation.3">
                    <p:embed/>
                  </p:oleObj>
                </mc:Choice>
                <mc:Fallback>
                  <p:oleObj name="Equation" r:id="rId17" imgW="1396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5116" y="6413501"/>
                          <a:ext cx="336755" cy="4423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292"/>
            <p:cNvGraphicFramePr>
              <a:graphicFrameLocks noChangeAspect="1"/>
            </p:cNvGraphicFramePr>
            <p:nvPr/>
          </p:nvGraphicFramePr>
          <p:xfrm>
            <a:off x="3251382" y="6393873"/>
            <a:ext cx="457018" cy="4620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26" name="Equation" r:id="rId19" imgW="164880" imgH="215640" progId="Equation.3">
                    <p:embed/>
                  </p:oleObj>
                </mc:Choice>
                <mc:Fallback>
                  <p:oleObj name="Equation" r:id="rId19" imgW="1648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1382" y="6393873"/>
                          <a:ext cx="457018" cy="4620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293"/>
            <p:cNvGraphicFramePr>
              <a:graphicFrameLocks noChangeAspect="1"/>
            </p:cNvGraphicFramePr>
            <p:nvPr/>
          </p:nvGraphicFramePr>
          <p:xfrm>
            <a:off x="4457700" y="6349999"/>
            <a:ext cx="412509" cy="4896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27" name="Equation" r:id="rId21" imgW="152280" imgH="228600" progId="Equation.3">
                    <p:embed/>
                  </p:oleObj>
                </mc:Choice>
                <mc:Fallback>
                  <p:oleObj name="Equation" r:id="rId21" imgW="1522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57700" y="6349999"/>
                          <a:ext cx="412509" cy="4896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Freeform 381"/>
            <p:cNvSpPr>
              <a:spLocks/>
            </p:cNvSpPr>
            <p:nvPr/>
          </p:nvSpPr>
          <p:spPr bwMode="auto">
            <a:xfrm>
              <a:off x="2664784" y="5985741"/>
              <a:ext cx="1276573" cy="221639"/>
            </a:xfrm>
            <a:custGeom>
              <a:avLst/>
              <a:gdLst/>
              <a:ahLst/>
              <a:cxnLst>
                <a:cxn ang="0">
                  <a:pos x="0" y="9945"/>
                </a:cxn>
                <a:cxn ang="0">
                  <a:pos x="5887" y="9945"/>
                </a:cxn>
                <a:cxn ang="0">
                  <a:pos x="7165" y="0"/>
                </a:cxn>
                <a:cxn ang="0">
                  <a:pos x="7937" y="19337"/>
                </a:cxn>
                <a:cxn ang="0">
                  <a:pos x="10495" y="552"/>
                </a:cxn>
                <a:cxn ang="0">
                  <a:pos x="11532" y="19890"/>
                </a:cxn>
                <a:cxn ang="0">
                  <a:pos x="14089" y="552"/>
                </a:cxn>
                <a:cxn ang="0">
                  <a:pos x="14861" y="19890"/>
                </a:cxn>
                <a:cxn ang="0">
                  <a:pos x="16647" y="8840"/>
                </a:cxn>
                <a:cxn ang="0">
                  <a:pos x="19976" y="8840"/>
                </a:cxn>
              </a:cxnLst>
              <a:rect l="0" t="0" r="r" b="b"/>
              <a:pathLst>
                <a:path w="20000" h="20000">
                  <a:moveTo>
                    <a:pt x="0" y="9945"/>
                  </a:moveTo>
                  <a:lnTo>
                    <a:pt x="5887" y="9945"/>
                  </a:lnTo>
                  <a:lnTo>
                    <a:pt x="7165" y="0"/>
                  </a:lnTo>
                  <a:lnTo>
                    <a:pt x="7937" y="19337"/>
                  </a:lnTo>
                  <a:lnTo>
                    <a:pt x="10495" y="552"/>
                  </a:lnTo>
                  <a:lnTo>
                    <a:pt x="11532" y="19890"/>
                  </a:lnTo>
                  <a:lnTo>
                    <a:pt x="14089" y="552"/>
                  </a:lnTo>
                  <a:lnTo>
                    <a:pt x="14861" y="19890"/>
                  </a:lnTo>
                  <a:lnTo>
                    <a:pt x="16647" y="8840"/>
                  </a:lnTo>
                  <a:lnTo>
                    <a:pt x="19976" y="8840"/>
                  </a:lnTo>
                </a:path>
              </a:pathLst>
            </a:custGeom>
            <a:pattFill prst="pct10">
              <a:fgClr>
                <a:srgbClr val="FFFFFF"/>
              </a:fgClr>
              <a:bgClr>
                <a:srgbClr val="FFFFFF"/>
              </a:bgClr>
            </a:pattFill>
            <a:ln w="9525" cap="flat" cmpd="sng">
              <a:solidFill>
                <a:srgbClr val="000000"/>
              </a:solidFill>
              <a:prstDash val="solid"/>
              <a:round/>
              <a:headEnd type="none" w="lg" len="sm"/>
              <a:tailEnd type="none" w="lg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83"/>
            <p:cNvSpPr>
              <a:spLocks/>
            </p:cNvSpPr>
            <p:nvPr/>
          </p:nvSpPr>
          <p:spPr bwMode="auto">
            <a:xfrm>
              <a:off x="2087802" y="6100664"/>
              <a:ext cx="620256" cy="820882"/>
            </a:xfrm>
            <a:custGeom>
              <a:avLst/>
              <a:gdLst/>
              <a:ahLst/>
              <a:cxnLst>
                <a:cxn ang="0">
                  <a:pos x="0" y="294"/>
                </a:cxn>
                <a:cxn ang="0">
                  <a:pos x="0" y="0"/>
                </a:cxn>
                <a:cxn ang="0">
                  <a:pos x="258" y="0"/>
                </a:cxn>
              </a:cxnLst>
              <a:rect l="0" t="0" r="r" b="b"/>
              <a:pathLst>
                <a:path w="258" h="294">
                  <a:moveTo>
                    <a:pt x="0" y="294"/>
                  </a:moveTo>
                  <a:lnTo>
                    <a:pt x="0" y="0"/>
                  </a:lnTo>
                  <a:lnTo>
                    <a:pt x="25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86"/>
            <p:cNvSpPr>
              <a:spLocks/>
            </p:cNvSpPr>
            <p:nvPr/>
          </p:nvSpPr>
          <p:spPr bwMode="auto">
            <a:xfrm>
              <a:off x="3905296" y="6067829"/>
              <a:ext cx="1298210" cy="10671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0" y="0"/>
                </a:cxn>
                <a:cxn ang="0">
                  <a:pos x="540" y="390"/>
                </a:cxn>
              </a:cxnLst>
              <a:rect l="0" t="0" r="r" b="b"/>
              <a:pathLst>
                <a:path w="540" h="390">
                  <a:moveTo>
                    <a:pt x="0" y="0"/>
                  </a:moveTo>
                  <a:lnTo>
                    <a:pt x="540" y="0"/>
                  </a:lnTo>
                  <a:lnTo>
                    <a:pt x="540" y="39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3" name="Object 388"/>
            <p:cNvGraphicFramePr>
              <a:graphicFrameLocks noChangeAspect="1"/>
            </p:cNvGraphicFramePr>
            <p:nvPr/>
          </p:nvGraphicFramePr>
          <p:xfrm>
            <a:off x="3386012" y="5695696"/>
            <a:ext cx="326956" cy="306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28" name="Equation" r:id="rId23" imgW="215640" imgH="177480" progId="Equation.3">
                    <p:embed/>
                  </p:oleObj>
                </mc:Choice>
                <mc:Fallback>
                  <p:oleObj name="Equation" r:id="rId23" imgW="2156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6012" y="5695696"/>
                          <a:ext cx="326956" cy="306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4" name="Straight Connector 33"/>
            <p:cNvCxnSpPr>
              <a:endCxn id="12" idx="0"/>
            </p:cNvCxnSpPr>
            <p:nvPr/>
          </p:nvCxnSpPr>
          <p:spPr bwMode="auto">
            <a:xfrm>
              <a:off x="861716" y="6866821"/>
              <a:ext cx="2405" cy="134351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35" name="Group 34"/>
            <p:cNvGrpSpPr/>
            <p:nvPr/>
          </p:nvGrpSpPr>
          <p:grpSpPr>
            <a:xfrm>
              <a:off x="660400" y="7302501"/>
              <a:ext cx="469900" cy="707886"/>
              <a:chOff x="1143000" y="2057401"/>
              <a:chExt cx="469900" cy="707886"/>
            </a:xfrm>
          </p:grpSpPr>
          <p:sp>
            <p:nvSpPr>
              <p:cNvPr id="36" name="Oval 10"/>
              <p:cNvSpPr>
                <a:spLocks noChangeArrowheads="1"/>
              </p:cNvSpPr>
              <p:nvPr/>
            </p:nvSpPr>
            <p:spPr bwMode="auto">
              <a:xfrm>
                <a:off x="1143000" y="2133600"/>
                <a:ext cx="469900" cy="5334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1008063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219200" y="2057401"/>
                <a:ext cx="3175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+</a:t>
                </a:r>
              </a:p>
              <a:p>
                <a:r>
                  <a:rPr lang="en-US" sz="2000" dirty="0">
                    <a:latin typeface="Symbol" pitchFamily="18" charset="2"/>
                  </a:rPr>
                  <a:t>-</a:t>
                </a:r>
              </a:p>
            </p:txBody>
          </p:sp>
        </p:grpSp>
      </p:grpSp>
      <p:sp>
        <p:nvSpPr>
          <p:cNvPr id="48" name="Oval 47"/>
          <p:cNvSpPr/>
          <p:nvPr/>
        </p:nvSpPr>
        <p:spPr bwMode="auto">
          <a:xfrm>
            <a:off x="4759489" y="1733293"/>
            <a:ext cx="139700" cy="101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6065980" y="1725080"/>
            <a:ext cx="114300" cy="889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7295938" y="1690985"/>
            <a:ext cx="685800" cy="1397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91584" y="582849"/>
            <a:ext cx="27350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Assign resistor currents: </a:t>
            </a:r>
          </a:p>
        </p:txBody>
      </p:sp>
      <p:sp>
        <p:nvSpPr>
          <p:cNvPr id="53" name="Line 264"/>
          <p:cNvSpPr>
            <a:spLocks noChangeShapeType="1"/>
          </p:cNvSpPr>
          <p:nvPr/>
        </p:nvSpPr>
        <p:spPr bwMode="auto">
          <a:xfrm>
            <a:off x="3795580" y="1599389"/>
            <a:ext cx="5769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Line 264"/>
          <p:cNvSpPr>
            <a:spLocks noChangeShapeType="1"/>
          </p:cNvSpPr>
          <p:nvPr/>
        </p:nvSpPr>
        <p:spPr bwMode="auto">
          <a:xfrm>
            <a:off x="6434070" y="1563022"/>
            <a:ext cx="5769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Line 264"/>
          <p:cNvSpPr>
            <a:spLocks noChangeShapeType="1"/>
          </p:cNvSpPr>
          <p:nvPr/>
        </p:nvSpPr>
        <p:spPr bwMode="auto">
          <a:xfrm>
            <a:off x="4607701" y="232321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Line 264"/>
          <p:cNvSpPr>
            <a:spLocks noChangeShapeType="1"/>
          </p:cNvSpPr>
          <p:nvPr/>
        </p:nvSpPr>
        <p:spPr bwMode="auto">
          <a:xfrm>
            <a:off x="6217661" y="1903937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" name="Line 264"/>
          <p:cNvSpPr>
            <a:spLocks noChangeShapeType="1"/>
          </p:cNvSpPr>
          <p:nvPr/>
        </p:nvSpPr>
        <p:spPr bwMode="auto">
          <a:xfrm>
            <a:off x="7118035" y="2609386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861959" y="1148684"/>
                <a:ext cx="44422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1959" y="1148684"/>
                <a:ext cx="444224" cy="400110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107304" y="2361249"/>
                <a:ext cx="45018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7304" y="2361249"/>
                <a:ext cx="450187" cy="400110"/>
              </a:xfrm>
              <a:prstGeom prst="rect">
                <a:avLst/>
              </a:prstGeom>
              <a:blipFill rotWithShape="1">
                <a:blip r:embed="rId26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164279" y="1998583"/>
                <a:ext cx="45018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4279" y="1998583"/>
                <a:ext cx="450187" cy="400110"/>
              </a:xfrm>
              <a:prstGeom prst="rect">
                <a:avLst/>
              </a:prstGeom>
              <a:blipFill rotWithShape="1">
                <a:blip r:embed="rId27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722560" y="2720000"/>
                <a:ext cx="45018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2560" y="2720000"/>
                <a:ext cx="450187" cy="400110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560865" y="1164513"/>
                <a:ext cx="45018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0865" y="1164513"/>
                <a:ext cx="450187" cy="400110"/>
              </a:xfrm>
              <a:prstGeom prst="rect">
                <a:avLst/>
              </a:prstGeom>
              <a:blipFill rotWithShape="1">
                <a:blip r:embed="rId29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46804" y="1013885"/>
                <a:ext cx="70782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804" y="1013885"/>
                <a:ext cx="707822" cy="400110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1209985" y="1038742"/>
                <a:ext cx="13027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2(4−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9985" y="1038742"/>
                <a:ext cx="1302729" cy="400110"/>
              </a:xfrm>
              <a:prstGeom prst="rect">
                <a:avLst/>
              </a:prstGeom>
              <a:blipFill rotWithShape="1">
                <a:blip r:embed="rId31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20300" y="1480458"/>
                <a:ext cx="71378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300" y="1480458"/>
                <a:ext cx="713785" cy="400110"/>
              </a:xfrm>
              <a:prstGeom prst="rect">
                <a:avLst/>
              </a:prstGeom>
              <a:blipFill rotWithShape="1">
                <a:blip r:embed="rId32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1183481" y="1505315"/>
                <a:ext cx="49943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3481" y="1505315"/>
                <a:ext cx="499431" cy="400110"/>
              </a:xfrm>
              <a:prstGeom prst="rect">
                <a:avLst/>
              </a:prstGeom>
              <a:blipFill rotWithShape="1"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620299" y="1909383"/>
                <a:ext cx="71378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299" y="1909383"/>
                <a:ext cx="713785" cy="400110"/>
              </a:xfrm>
              <a:prstGeom prst="rect">
                <a:avLst/>
              </a:prstGeom>
              <a:blipFill rotWithShape="1">
                <a:blip r:embed="rId34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1183480" y="1934240"/>
                <a:ext cx="64806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3480" y="1934240"/>
                <a:ext cx="648063" cy="400110"/>
              </a:xfrm>
              <a:prstGeom prst="rect">
                <a:avLst/>
              </a:prstGeom>
              <a:blipFill rotWithShape="1">
                <a:blip r:embed="rId35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66411" y="2309493"/>
                <a:ext cx="71378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411" y="2309493"/>
                <a:ext cx="713785" cy="400110"/>
              </a:xfrm>
              <a:prstGeom prst="rect">
                <a:avLst/>
              </a:prstGeom>
              <a:blipFill rotWithShape="1">
                <a:blip r:embed="rId36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129592" y="2334350"/>
                <a:ext cx="6480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9592" y="2334350"/>
                <a:ext cx="648062" cy="400110"/>
              </a:xfrm>
              <a:prstGeom prst="rect">
                <a:avLst/>
              </a:prstGeom>
              <a:blipFill rotWithShape="1">
                <a:blip r:embed="rId37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541729" y="2756925"/>
                <a:ext cx="71378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729" y="2756925"/>
                <a:ext cx="713785" cy="400110"/>
              </a:xfrm>
              <a:prstGeom prst="rect">
                <a:avLst/>
              </a:prstGeom>
              <a:blipFill rotWithShape="1">
                <a:blip r:embed="rId38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1104910" y="2781782"/>
                <a:ext cx="106836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910" y="2781782"/>
                <a:ext cx="1068369" cy="400110"/>
              </a:xfrm>
              <a:prstGeom prst="rect">
                <a:avLst/>
              </a:prstGeom>
              <a:blipFill rotWithShape="1">
                <a:blip r:embed="rId39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543286" y="3227685"/>
                <a:ext cx="7203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286" y="3227685"/>
                <a:ext cx="720389" cy="400110"/>
              </a:xfrm>
              <a:prstGeom prst="rect">
                <a:avLst/>
              </a:prstGeom>
              <a:blipFill rotWithShape="1"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1096044" y="3235306"/>
                <a:ext cx="141667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4(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044" y="3235306"/>
                <a:ext cx="1416670" cy="400110"/>
              </a:xfrm>
              <a:prstGeom prst="rect">
                <a:avLst/>
              </a:prstGeom>
              <a:blipFill rotWithShape="1">
                <a:blip r:embed="rId41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312514" y="3788849"/>
                <a:ext cx="302230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KCL at  supernode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:  </m:t>
                    </m:r>
                  </m:oMath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14" y="3788849"/>
                <a:ext cx="3022302" cy="400110"/>
              </a:xfrm>
              <a:prstGeom prst="rect">
                <a:avLst/>
              </a:prstGeom>
              <a:blipFill rotWithShape="1">
                <a:blip r:embed="rId42"/>
                <a:stretch>
                  <a:fillRect l="-2016" t="-76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81649" y="4188959"/>
                <a:ext cx="29594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49" y="4188959"/>
                <a:ext cx="2959400" cy="400110"/>
              </a:xfrm>
              <a:prstGeom prst="rect">
                <a:avLst/>
              </a:prstGeom>
              <a:blipFill rotWithShape="1">
                <a:blip r:embed="rId43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277075" y="4579634"/>
                <a:ext cx="59177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4−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−2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−4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75" y="4579634"/>
                <a:ext cx="5917790" cy="400110"/>
              </a:xfrm>
              <a:prstGeom prst="rect">
                <a:avLst/>
              </a:prstGeom>
              <a:blipFill rotWithShape="1">
                <a:blip r:embed="rId44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477008" y="4983561"/>
                <a:ext cx="2979726" cy="40011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−7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−3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+5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=−8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08" y="4983561"/>
                <a:ext cx="2979726" cy="400110"/>
              </a:xfrm>
              <a:prstGeom prst="rect">
                <a:avLst/>
              </a:prstGeom>
              <a:blipFill rotWithShape="1">
                <a:blip r:embed="rId45"/>
                <a:stretch>
                  <a:fillRect b="-1493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13727" y="5438745"/>
                <a:ext cx="13823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KCL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: </m:t>
                    </m:r>
                  </m:oMath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27" y="5438745"/>
                <a:ext cx="1382366" cy="400110"/>
              </a:xfrm>
              <a:prstGeom prst="rect">
                <a:avLst/>
              </a:prstGeom>
              <a:blipFill rotWithShape="1">
                <a:blip r:embed="rId46"/>
                <a:stretch>
                  <a:fillRect l="-4846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1809268" y="5438843"/>
                <a:ext cx="23988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+4=0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9268" y="5438843"/>
                <a:ext cx="2398862" cy="400110"/>
              </a:xfrm>
              <a:prstGeom prst="rect">
                <a:avLst/>
              </a:prstGeom>
              <a:blipFill rotWithShape="1">
                <a:blip r:embed="rId47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638085" y="5845579"/>
                <a:ext cx="39194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−2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+4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085" y="5845579"/>
                <a:ext cx="3919406" cy="400110"/>
              </a:xfrm>
              <a:prstGeom prst="rect">
                <a:avLst/>
              </a:prstGeom>
              <a:blipFill rotWithShape="1">
                <a:blip r:embed="rId48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871467" y="6245689"/>
                <a:ext cx="2692788" cy="40011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4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−7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=−4 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467" y="6245689"/>
                <a:ext cx="2692788" cy="400110"/>
              </a:xfrm>
              <a:prstGeom prst="rect">
                <a:avLst/>
              </a:prstGeom>
              <a:blipFill rotWithShape="1">
                <a:blip r:embed="rId49"/>
                <a:stretch>
                  <a:fillRect b="-1493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TextBox 83"/>
          <p:cNvSpPr txBox="1"/>
          <p:nvPr/>
        </p:nvSpPr>
        <p:spPr>
          <a:xfrm>
            <a:off x="6560865" y="3988904"/>
            <a:ext cx="548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By 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7121324" y="3922259"/>
            <a:ext cx="685800" cy="533400"/>
            <a:chOff x="2590800" y="2667000"/>
            <a:chExt cx="685800" cy="533400"/>
          </a:xfrm>
        </p:grpSpPr>
        <p:sp>
          <p:nvSpPr>
            <p:cNvPr id="86" name="Diamond 85"/>
            <p:cNvSpPr/>
            <p:nvPr/>
          </p:nvSpPr>
          <p:spPr>
            <a:xfrm>
              <a:off x="2590800" y="2667000"/>
              <a:ext cx="685800" cy="533400"/>
            </a:xfrm>
            <a:prstGeom prst="diamond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18"/>
            <p:cNvSpPr txBox="1">
              <a:spLocks noChangeArrowheads="1"/>
            </p:cNvSpPr>
            <p:nvPr/>
          </p:nvSpPr>
          <p:spPr bwMode="auto">
            <a:xfrm>
              <a:off x="2667000" y="2743200"/>
              <a:ext cx="56938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r>
                <a:rPr lang="en-US" sz="2000" dirty="0"/>
                <a:t>+ 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latin typeface="Symbol" pitchFamily="18" charset="2"/>
                </a:rPr>
                <a:t>-</a:t>
              </a:r>
              <a:endParaRPr lang="en-US" sz="2000" dirty="0">
                <a:latin typeface="Symbol" pitchFamily="18" charset="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7616587" y="3722204"/>
                <a:ext cx="59945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6587" y="3722204"/>
                <a:ext cx="599459" cy="400110"/>
              </a:xfrm>
              <a:prstGeom prst="rect">
                <a:avLst/>
              </a:prstGeom>
              <a:blipFill rotWithShape="1">
                <a:blip r:embed="rId5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6424403" y="4589069"/>
                <a:ext cx="174791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=2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4403" y="4589069"/>
                <a:ext cx="1747914" cy="400110"/>
              </a:xfrm>
              <a:prstGeom prst="rect">
                <a:avLst/>
              </a:prstGeom>
              <a:blipFill rotWithShape="1">
                <a:blip r:embed="rId51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6095063" y="4979744"/>
                <a:ext cx="292067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=2(4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063" y="4979744"/>
                <a:ext cx="2920671" cy="400110"/>
              </a:xfrm>
              <a:prstGeom prst="rect">
                <a:avLst/>
              </a:prstGeom>
              <a:blipFill rotWithShape="1">
                <a:blip r:embed="rId52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6009684" y="5465925"/>
                <a:ext cx="2358659" cy="40011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9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</a:rPr>
                          <m:t>− 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−8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000" dirty="0" smtClean="0"/>
                  <a:t>0</a:t>
                </a: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9684" y="5465925"/>
                <a:ext cx="2358659" cy="400110"/>
              </a:xfrm>
              <a:prstGeom prst="rect">
                <a:avLst/>
              </a:prstGeom>
              <a:blipFill rotWithShape="1">
                <a:blip r:embed="rId53"/>
                <a:stretch>
                  <a:fillRect t="-5970" b="-25373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/>
          <p:cNvSpPr/>
          <p:nvPr/>
        </p:nvSpPr>
        <p:spPr>
          <a:xfrm>
            <a:off x="4607701" y="1564623"/>
            <a:ext cx="1781671" cy="433960"/>
          </a:xfrm>
          <a:prstGeom prst="round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217040" y="1511236"/>
                <a:ext cx="5221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en-US" dirty="0" err="1" smtClean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7040" y="1511236"/>
                <a:ext cx="522194" cy="369332"/>
              </a:xfrm>
              <a:prstGeom prst="rect">
                <a:avLst/>
              </a:prstGeom>
              <a:blipFill rotWithShape="1">
                <a:blip r:embed="rId5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8312927" y="5469779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(equ3)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3680744" y="4985531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(equ1)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781570" y="6245689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(equ2)</a:t>
            </a:r>
          </a:p>
        </p:txBody>
      </p:sp>
    </p:spTree>
    <p:extLst>
      <p:ext uri="{BB962C8B-B14F-4D97-AF65-F5344CB8AC3E}">
        <p14:creationId xmlns:p14="http://schemas.microsoft.com/office/powerpoint/2010/main" val="303779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2" grpId="0"/>
      <p:bldP spid="53" grpId="0" animBg="1"/>
      <p:bldP spid="54" grpId="0" animBg="1"/>
      <p:bldP spid="55" grpId="0" animBg="1"/>
      <p:bldP spid="56" grpId="0" animBg="1"/>
      <p:bldP spid="57" grpId="0" animBg="1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 animBg="1"/>
      <p:bldP spid="80" grpId="0"/>
      <p:bldP spid="81" grpId="0"/>
      <p:bldP spid="82" grpId="0"/>
      <p:bldP spid="83" grpId="0" animBg="1"/>
      <p:bldP spid="84" grpId="0"/>
      <p:bldP spid="88" grpId="0"/>
      <p:bldP spid="89" grpId="0"/>
      <p:bldP spid="90" grpId="0"/>
      <p:bldP spid="91" grpId="0" animBg="1"/>
      <p:bldP spid="4" grpId="0" animBg="1"/>
      <p:bldP spid="51" grpId="0"/>
      <p:bldP spid="58" grpId="0"/>
      <p:bldP spid="92" grpId="0"/>
      <p:bldP spid="9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96022" y="93062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R9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271562" y="2213811"/>
            <a:ext cx="9626" cy="16170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Rectangle 3"/>
          <p:cNvSpPr/>
          <p:nvPr/>
        </p:nvSpPr>
        <p:spPr bwMode="auto">
          <a:xfrm>
            <a:off x="644893" y="2213811"/>
            <a:ext cx="3320715" cy="16170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44893" y="1530417"/>
            <a:ext cx="3320715" cy="67376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000" y="304800"/>
            <a:ext cx="5921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Practice 4: Form 3 equations for the three node voltages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60418" y="2910989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242975" y="1125903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10V</a:t>
            </a:r>
            <a:endParaRPr lang="en-US" sz="2000" dirty="0"/>
          </a:p>
        </p:txBody>
      </p:sp>
      <p:grpSp>
        <p:nvGrpSpPr>
          <p:cNvPr id="9" name="Group 20"/>
          <p:cNvGrpSpPr>
            <a:grpSpLocks/>
          </p:cNvGrpSpPr>
          <p:nvPr/>
        </p:nvGrpSpPr>
        <p:grpSpPr bwMode="auto">
          <a:xfrm rot="16200000">
            <a:off x="252953" y="2920213"/>
            <a:ext cx="812800" cy="266700"/>
            <a:chOff x="2565400" y="4241800"/>
            <a:chExt cx="901700" cy="317500"/>
          </a:xfrm>
        </p:grpSpPr>
        <p:sp>
          <p:nvSpPr>
            <p:cNvPr id="10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1104255" y="2069313"/>
            <a:ext cx="812800" cy="266700"/>
            <a:chOff x="2565400" y="4241800"/>
            <a:chExt cx="901700" cy="317500"/>
          </a:xfrm>
        </p:grpSpPr>
        <p:sp>
          <p:nvSpPr>
            <p:cNvPr id="13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462752" y="3043871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5</a:t>
            </a:r>
            <a:r>
              <a:rPr lang="en-US" sz="1800" dirty="0" smtClean="0">
                <a:sym typeface="Symbol"/>
              </a:rPr>
              <a:t>A</a:t>
            </a:r>
            <a:endParaRPr lang="en-US" sz="1800" dirty="0"/>
          </a:p>
        </p:txBody>
      </p:sp>
      <p:grpSp>
        <p:nvGrpSpPr>
          <p:cNvPr id="16" name="Group 24"/>
          <p:cNvGrpSpPr/>
          <p:nvPr/>
        </p:nvGrpSpPr>
        <p:grpSpPr>
          <a:xfrm>
            <a:off x="2136596" y="3601468"/>
            <a:ext cx="317500" cy="444500"/>
            <a:chOff x="3895725" y="3060700"/>
            <a:chExt cx="317500" cy="444500"/>
          </a:xfrm>
        </p:grpSpPr>
        <p:cxnSp>
          <p:nvCxnSpPr>
            <p:cNvPr id="17" name="Straight Connector 16"/>
            <p:cNvCxnSpPr/>
            <p:nvPr/>
          </p:nvCxnSpPr>
          <p:spPr bwMode="auto">
            <a:xfrm>
              <a:off x="4038600" y="3060700"/>
              <a:ext cx="0" cy="330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3895725" y="3390900"/>
              <a:ext cx="317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3956050" y="3444875"/>
              <a:ext cx="177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3994944" y="3505200"/>
              <a:ext cx="1016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1" name="Straight Arrow Connector 20"/>
          <p:cNvCxnSpPr/>
          <p:nvPr/>
        </p:nvCxnSpPr>
        <p:spPr bwMode="auto">
          <a:xfrm flipH="1">
            <a:off x="3975925" y="3291840"/>
            <a:ext cx="8934" cy="4509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737424" y="2205939"/>
            <a:ext cx="3683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944910" y="3287445"/>
            <a:ext cx="4283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i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94533" y="2196313"/>
            <a:ext cx="4283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i</a:t>
            </a:r>
            <a:r>
              <a:rPr lang="en-US" baseline="-25000" dirty="0" smtClean="0"/>
              <a:t>1</a:t>
            </a:r>
            <a:endParaRPr lang="en-US" dirty="0"/>
          </a:p>
        </p:txBody>
      </p:sp>
      <p:grpSp>
        <p:nvGrpSpPr>
          <p:cNvPr id="25" name="Group 20"/>
          <p:cNvGrpSpPr>
            <a:grpSpLocks/>
          </p:cNvGrpSpPr>
          <p:nvPr/>
        </p:nvGrpSpPr>
        <p:grpSpPr bwMode="auto">
          <a:xfrm rot="16200000">
            <a:off x="3556956" y="2889066"/>
            <a:ext cx="812800" cy="266700"/>
            <a:chOff x="2565400" y="4241800"/>
            <a:chExt cx="901700" cy="317500"/>
          </a:xfrm>
        </p:grpSpPr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grpSp>
        <p:nvGrpSpPr>
          <p:cNvPr id="28" name="Group 196"/>
          <p:cNvGrpSpPr/>
          <p:nvPr/>
        </p:nvGrpSpPr>
        <p:grpSpPr>
          <a:xfrm rot="10800000">
            <a:off x="1819463" y="1290871"/>
            <a:ext cx="569387" cy="444500"/>
            <a:chOff x="1203446" y="5112100"/>
            <a:chExt cx="569387" cy="444500"/>
          </a:xfrm>
        </p:grpSpPr>
        <p:sp>
          <p:nvSpPr>
            <p:cNvPr id="29" name="Oval 28"/>
            <p:cNvSpPr/>
            <p:nvPr/>
          </p:nvSpPr>
          <p:spPr bwMode="auto">
            <a:xfrm>
              <a:off x="1216147" y="5112100"/>
              <a:ext cx="520700" cy="4445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03446" y="5124799"/>
              <a:ext cx="56938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 </a:t>
              </a:r>
              <a:r>
                <a:rPr lang="en-US" dirty="0" smtClean="0">
                  <a:latin typeface="Symbol" pitchFamily="18" charset="2"/>
                </a:rPr>
                <a:t>-</a:t>
              </a:r>
              <a:endParaRPr lang="en-US" dirty="0">
                <a:latin typeface="Symbol" pitchFamily="18" charset="2"/>
              </a:endParaRPr>
            </a:p>
          </p:txBody>
        </p:sp>
      </p:grpSp>
      <p:cxnSp>
        <p:nvCxnSpPr>
          <p:cNvPr id="31" name="Straight Arrow Connector 30"/>
          <p:cNvCxnSpPr/>
          <p:nvPr/>
        </p:nvCxnSpPr>
        <p:spPr bwMode="auto">
          <a:xfrm flipH="1">
            <a:off x="641573" y="2281188"/>
            <a:ext cx="12945" cy="46109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2" name="Group 122"/>
          <p:cNvGrpSpPr/>
          <p:nvPr/>
        </p:nvGrpSpPr>
        <p:grpSpPr>
          <a:xfrm rot="16200000">
            <a:off x="2041681" y="2800825"/>
            <a:ext cx="469900" cy="444500"/>
            <a:chOff x="2133600" y="1143000"/>
            <a:chExt cx="469900" cy="444500"/>
          </a:xfrm>
        </p:grpSpPr>
        <p:sp>
          <p:nvSpPr>
            <p:cNvPr id="33" name="Oval 11"/>
            <p:cNvSpPr>
              <a:spLocks noChangeArrowheads="1"/>
            </p:cNvSpPr>
            <p:nvPr/>
          </p:nvSpPr>
          <p:spPr bwMode="auto">
            <a:xfrm>
              <a:off x="2133600" y="1143000"/>
              <a:ext cx="469900" cy="4445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cxnSp>
          <p:nvCxnSpPr>
            <p:cNvPr id="34" name="Straight Arrow Connector 13"/>
            <p:cNvCxnSpPr>
              <a:cxnSpLocks noChangeShapeType="1"/>
              <a:stCxn id="33" idx="2"/>
              <a:endCxn id="33" idx="6"/>
            </p:cNvCxnSpPr>
            <p:nvPr/>
          </p:nvCxnSpPr>
          <p:spPr bwMode="auto">
            <a:xfrm rot="16200000">
              <a:off x="2368550" y="1130300"/>
              <a:ext cx="0" cy="4699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35" name="Group 20"/>
          <p:cNvGrpSpPr>
            <a:grpSpLocks/>
          </p:cNvGrpSpPr>
          <p:nvPr/>
        </p:nvGrpSpPr>
        <p:grpSpPr bwMode="auto">
          <a:xfrm>
            <a:off x="2758195" y="2086959"/>
            <a:ext cx="812800" cy="266700"/>
            <a:chOff x="2565400" y="4241800"/>
            <a:chExt cx="901700" cy="317500"/>
          </a:xfrm>
        </p:grpSpPr>
        <p:sp>
          <p:nvSpPr>
            <p:cNvPr id="36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876371" y="2322244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1220826" y="2312618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4060279" y="2909386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8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cxnSp>
        <p:nvCxnSpPr>
          <p:cNvPr id="41" name="Straight Arrow Connector 40"/>
          <p:cNvCxnSpPr/>
          <p:nvPr/>
        </p:nvCxnSpPr>
        <p:spPr bwMode="auto">
          <a:xfrm flipV="1">
            <a:off x="2449116" y="2213811"/>
            <a:ext cx="361461" cy="14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718842" y="2178934"/>
            <a:ext cx="4283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i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449785" y="2206206"/>
            <a:ext cx="4283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i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21381" y="1761422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2087078" y="1721317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3943150" y="1777464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</a:t>
            </a:r>
            <a:r>
              <a:rPr lang="en-US" sz="2400" baseline="-25000" dirty="0" smtClean="0"/>
              <a:t>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42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96022" y="93062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R9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249524" y="1540043"/>
            <a:ext cx="9626" cy="16170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" name="Straight Connector 3"/>
          <p:cNvCxnSpPr/>
          <p:nvPr/>
        </p:nvCxnSpPr>
        <p:spPr bwMode="auto">
          <a:xfrm>
            <a:off x="4184203" y="1530418"/>
            <a:ext cx="14440" cy="16074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/>
          <p:cNvSpPr/>
          <p:nvPr/>
        </p:nvSpPr>
        <p:spPr bwMode="auto">
          <a:xfrm>
            <a:off x="622855" y="1540043"/>
            <a:ext cx="5322771" cy="16170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22855" y="856649"/>
            <a:ext cx="5322771" cy="67376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000" y="304800"/>
            <a:ext cx="5836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Practice 5: Form 4 equations for the four node voltages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38380" y="2237221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037030" y="1761171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20V</a:t>
            </a:r>
            <a:endParaRPr lang="en-US" sz="2000" dirty="0"/>
          </a:p>
        </p:txBody>
      </p:sp>
      <p:grpSp>
        <p:nvGrpSpPr>
          <p:cNvPr id="10" name="Group 20"/>
          <p:cNvGrpSpPr>
            <a:grpSpLocks/>
          </p:cNvGrpSpPr>
          <p:nvPr/>
        </p:nvGrpSpPr>
        <p:grpSpPr bwMode="auto">
          <a:xfrm rot="16200000">
            <a:off x="230915" y="2246445"/>
            <a:ext cx="812800" cy="266700"/>
            <a:chOff x="2565400" y="4241800"/>
            <a:chExt cx="901700" cy="317500"/>
          </a:xfrm>
        </p:grpSpPr>
        <p:sp>
          <p:nvSpPr>
            <p:cNvPr id="11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grpSp>
        <p:nvGrpSpPr>
          <p:cNvPr id="13" name="Group 20"/>
          <p:cNvGrpSpPr>
            <a:grpSpLocks/>
          </p:cNvGrpSpPr>
          <p:nvPr/>
        </p:nvGrpSpPr>
        <p:grpSpPr bwMode="auto">
          <a:xfrm>
            <a:off x="2737761" y="721776"/>
            <a:ext cx="812800" cy="266700"/>
            <a:chOff x="2565400" y="4241800"/>
            <a:chExt cx="901700" cy="317500"/>
          </a:xfrm>
        </p:grpSpPr>
        <p:sp>
          <p:nvSpPr>
            <p:cNvPr id="14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440714" y="2370103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10</a:t>
            </a:r>
            <a:r>
              <a:rPr lang="en-US" sz="1800" dirty="0" smtClean="0">
                <a:sym typeface="Symbol"/>
              </a:rPr>
              <a:t>A</a:t>
            </a:r>
            <a:endParaRPr lang="en-US" sz="1800" dirty="0"/>
          </a:p>
        </p:txBody>
      </p:sp>
      <p:grpSp>
        <p:nvGrpSpPr>
          <p:cNvPr id="17" name="Group 24"/>
          <p:cNvGrpSpPr/>
          <p:nvPr/>
        </p:nvGrpSpPr>
        <p:grpSpPr>
          <a:xfrm>
            <a:off x="2114558" y="2927700"/>
            <a:ext cx="317500" cy="444500"/>
            <a:chOff x="3895725" y="3060700"/>
            <a:chExt cx="317500" cy="4445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4038600" y="3060700"/>
              <a:ext cx="0" cy="330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3895725" y="3390900"/>
              <a:ext cx="317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3956050" y="3444875"/>
              <a:ext cx="177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3994944" y="3505200"/>
              <a:ext cx="1016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2" name="Straight Arrow Connector 21"/>
          <p:cNvCxnSpPr/>
          <p:nvPr/>
        </p:nvCxnSpPr>
        <p:spPr bwMode="auto">
          <a:xfrm flipH="1">
            <a:off x="4165643" y="1617044"/>
            <a:ext cx="8934" cy="4509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1745289" y="868027"/>
            <a:ext cx="3683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495410" y="840451"/>
            <a:ext cx="4283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i</a:t>
            </a:r>
            <a:r>
              <a:rPr lang="en-US" baseline="-25000" dirty="0" smtClean="0"/>
              <a:t>x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173128" y="1651150"/>
            <a:ext cx="4283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i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72495" y="1522545"/>
            <a:ext cx="4283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i</a:t>
            </a:r>
            <a:r>
              <a:rPr lang="en-US" baseline="-25000" dirty="0" smtClean="0"/>
              <a:t>2</a:t>
            </a:r>
            <a:endParaRPr lang="en-US" dirty="0"/>
          </a:p>
        </p:txBody>
      </p:sp>
      <p:grpSp>
        <p:nvGrpSpPr>
          <p:cNvPr id="27" name="Group 20"/>
          <p:cNvGrpSpPr>
            <a:grpSpLocks/>
          </p:cNvGrpSpPr>
          <p:nvPr/>
        </p:nvGrpSpPr>
        <p:grpSpPr bwMode="auto">
          <a:xfrm rot="16200000">
            <a:off x="3785176" y="2292299"/>
            <a:ext cx="812800" cy="266700"/>
            <a:chOff x="2565400" y="4241800"/>
            <a:chExt cx="901700" cy="317500"/>
          </a:xfrm>
        </p:grpSpPr>
        <p:sp>
          <p:nvSpPr>
            <p:cNvPr id="28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094781" y="1319747"/>
            <a:ext cx="569387" cy="444500"/>
            <a:chOff x="1203446" y="5112100"/>
            <a:chExt cx="569387" cy="444500"/>
          </a:xfrm>
        </p:grpSpPr>
        <p:sp>
          <p:nvSpPr>
            <p:cNvPr id="31" name="Oval 30"/>
            <p:cNvSpPr/>
            <p:nvPr/>
          </p:nvSpPr>
          <p:spPr bwMode="auto">
            <a:xfrm>
              <a:off x="1216147" y="5112100"/>
              <a:ext cx="520700" cy="4445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03446" y="5124799"/>
              <a:ext cx="56938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 </a:t>
              </a:r>
              <a:r>
                <a:rPr lang="en-US" dirty="0" smtClean="0">
                  <a:latin typeface="Symbol" pitchFamily="18" charset="2"/>
                </a:rPr>
                <a:t>-</a:t>
              </a:r>
              <a:endParaRPr lang="en-US" dirty="0">
                <a:latin typeface="Symbol" pitchFamily="18" charset="2"/>
              </a:endParaRPr>
            </a:p>
          </p:txBody>
        </p:sp>
      </p:grpSp>
      <p:cxnSp>
        <p:nvCxnSpPr>
          <p:cNvPr id="33" name="Straight Arrow Connector 32"/>
          <p:cNvCxnSpPr/>
          <p:nvPr/>
        </p:nvCxnSpPr>
        <p:spPr bwMode="auto">
          <a:xfrm flipH="1">
            <a:off x="619535" y="1607420"/>
            <a:ext cx="12945" cy="46109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4" name="Group 33"/>
          <p:cNvGrpSpPr/>
          <p:nvPr/>
        </p:nvGrpSpPr>
        <p:grpSpPr>
          <a:xfrm rot="16200000">
            <a:off x="2019643" y="2127057"/>
            <a:ext cx="469900" cy="444500"/>
            <a:chOff x="2133600" y="1143000"/>
            <a:chExt cx="469900" cy="444500"/>
          </a:xfrm>
        </p:grpSpPr>
        <p:sp>
          <p:nvSpPr>
            <p:cNvPr id="35" name="Oval 11"/>
            <p:cNvSpPr>
              <a:spLocks noChangeArrowheads="1"/>
            </p:cNvSpPr>
            <p:nvPr/>
          </p:nvSpPr>
          <p:spPr bwMode="auto">
            <a:xfrm>
              <a:off x="2133600" y="1143000"/>
              <a:ext cx="469900" cy="4445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cxnSp>
          <p:nvCxnSpPr>
            <p:cNvPr id="36" name="Straight Arrow Connector 13"/>
            <p:cNvCxnSpPr>
              <a:cxnSpLocks noChangeShapeType="1"/>
              <a:stCxn id="35" idx="2"/>
              <a:endCxn id="35" idx="6"/>
            </p:cNvCxnSpPr>
            <p:nvPr/>
          </p:nvCxnSpPr>
          <p:spPr bwMode="auto">
            <a:xfrm rot="16200000">
              <a:off x="2368550" y="1130300"/>
              <a:ext cx="0" cy="4699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37" name="Group 20"/>
          <p:cNvGrpSpPr>
            <a:grpSpLocks/>
          </p:cNvGrpSpPr>
          <p:nvPr/>
        </p:nvGrpSpPr>
        <p:grpSpPr bwMode="auto">
          <a:xfrm>
            <a:off x="2736157" y="1413191"/>
            <a:ext cx="812800" cy="266700"/>
            <a:chOff x="2565400" y="4241800"/>
            <a:chExt cx="901700" cy="317500"/>
          </a:xfrm>
        </p:grpSpPr>
        <p:sp>
          <p:nvSpPr>
            <p:cNvPr id="38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39" name="Freeform 38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grpSp>
        <p:nvGrpSpPr>
          <p:cNvPr id="40" name="Group 20"/>
          <p:cNvGrpSpPr>
            <a:grpSpLocks/>
          </p:cNvGrpSpPr>
          <p:nvPr/>
        </p:nvGrpSpPr>
        <p:grpSpPr bwMode="auto">
          <a:xfrm rot="16200000">
            <a:off x="5554620" y="2252194"/>
            <a:ext cx="812800" cy="266700"/>
            <a:chOff x="2565400" y="4241800"/>
            <a:chExt cx="901700" cy="317500"/>
          </a:xfrm>
        </p:grpSpPr>
        <p:sp>
          <p:nvSpPr>
            <p:cNvPr id="41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42" name="Freeform 41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686320" y="1271338"/>
            <a:ext cx="685800" cy="533400"/>
            <a:chOff x="2590800" y="2667000"/>
            <a:chExt cx="685800" cy="533400"/>
          </a:xfrm>
        </p:grpSpPr>
        <p:sp>
          <p:nvSpPr>
            <p:cNvPr id="44" name="Diamond 43"/>
            <p:cNvSpPr/>
            <p:nvPr/>
          </p:nvSpPr>
          <p:spPr>
            <a:xfrm>
              <a:off x="2590800" y="2667000"/>
              <a:ext cx="685800" cy="533400"/>
            </a:xfrm>
            <a:prstGeom prst="diamond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18"/>
            <p:cNvSpPr txBox="1">
              <a:spLocks noChangeArrowheads="1"/>
            </p:cNvSpPr>
            <p:nvPr/>
          </p:nvSpPr>
          <p:spPr bwMode="auto">
            <a:xfrm>
              <a:off x="2667000" y="2743200"/>
              <a:ext cx="56938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+ 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latin typeface="Symbol" pitchFamily="18" charset="2"/>
                </a:rPr>
                <a:t>-</a:t>
              </a:r>
              <a:endParaRPr lang="en-US" sz="2000" dirty="0">
                <a:latin typeface="Symbol" pitchFamily="18" charset="2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5264797" y="1070811"/>
            <a:ext cx="5693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9i</a:t>
            </a:r>
            <a:r>
              <a:rPr lang="en-US" baseline="-25000" dirty="0" smtClean="0"/>
              <a:t>x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777331" y="1658101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6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3345222" y="839954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3614729" y="2360746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5385778" y="2274118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cxnSp>
        <p:nvCxnSpPr>
          <p:cNvPr id="51" name="Straight Arrow Connector 50"/>
          <p:cNvCxnSpPr/>
          <p:nvPr/>
        </p:nvCxnSpPr>
        <p:spPr bwMode="auto">
          <a:xfrm flipH="1" flipV="1">
            <a:off x="2326527" y="1530417"/>
            <a:ext cx="485562" cy="977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5471719" y="1606006"/>
            <a:ext cx="4283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i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427747" y="1532438"/>
            <a:ext cx="4283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i</a:t>
            </a:r>
            <a:r>
              <a:rPr lang="en-US" baseline="-25000" dirty="0" smtClean="0"/>
              <a:t>3</a:t>
            </a:r>
            <a:endParaRPr lang="en-US" dirty="0"/>
          </a:p>
        </p:txBody>
      </p:sp>
      <p:cxnSp>
        <p:nvCxnSpPr>
          <p:cNvPr id="54" name="Straight Arrow Connector 53"/>
          <p:cNvCxnSpPr/>
          <p:nvPr/>
        </p:nvCxnSpPr>
        <p:spPr bwMode="auto">
          <a:xfrm flipH="1">
            <a:off x="5944712" y="1596189"/>
            <a:ext cx="8934" cy="4509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651731" y="103952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2142042" y="1047549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4094367" y="1065195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</a:t>
            </a:r>
            <a:r>
              <a:rPr lang="en-US" sz="2400" baseline="-25000" dirty="0" smtClean="0"/>
              <a:t>3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5991727" y="1140607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</a:t>
            </a:r>
            <a:r>
              <a:rPr lang="en-US" sz="2400" baseline="-25000" dirty="0" smtClean="0"/>
              <a:t>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481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96022" y="93062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R9</a:t>
            </a:r>
          </a:p>
        </p:txBody>
      </p:sp>
      <p:cxnSp>
        <p:nvCxnSpPr>
          <p:cNvPr id="4" name="Straight Connector 3"/>
          <p:cNvCxnSpPr>
            <a:stCxn id="5" idx="0"/>
            <a:endCxn id="5" idx="2"/>
          </p:cNvCxnSpPr>
          <p:nvPr/>
        </p:nvCxnSpPr>
        <p:spPr bwMode="auto">
          <a:xfrm>
            <a:off x="2617593" y="1894196"/>
            <a:ext cx="0" cy="1905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/>
          <p:cNvSpPr/>
          <p:nvPr/>
        </p:nvSpPr>
        <p:spPr bwMode="auto">
          <a:xfrm>
            <a:off x="875912" y="1894196"/>
            <a:ext cx="3483362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70877" y="1065448"/>
            <a:ext cx="3478829" cy="8236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4000" y="304800"/>
                <a:ext cx="3818738" cy="423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Practice 6: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</a:rPr>
                      <m:t>𝑎𝑛𝑑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𝑑𝑒𝑝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00" y="304800"/>
                <a:ext cx="3818738" cy="423770"/>
              </a:xfrm>
              <a:prstGeom prst="rect">
                <a:avLst/>
              </a:prstGeom>
              <a:blipFill rotWithShape="1">
                <a:blip r:embed="rId2"/>
                <a:stretch>
                  <a:fillRect l="-1757" t="-7143" b="-1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727090" y="2881884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535281" y="1993549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19V</a:t>
            </a:r>
            <a:endParaRPr lang="en-US" sz="2000" dirty="0"/>
          </a:p>
        </p:txBody>
      </p:sp>
      <p:grpSp>
        <p:nvGrpSpPr>
          <p:cNvPr id="13" name="Group 20"/>
          <p:cNvGrpSpPr>
            <a:grpSpLocks/>
          </p:cNvGrpSpPr>
          <p:nvPr/>
        </p:nvGrpSpPr>
        <p:grpSpPr bwMode="auto">
          <a:xfrm>
            <a:off x="1301782" y="1760846"/>
            <a:ext cx="812800" cy="266700"/>
            <a:chOff x="2565400" y="4241800"/>
            <a:chExt cx="901700" cy="317500"/>
          </a:xfrm>
        </p:grpSpPr>
        <p:sp>
          <p:nvSpPr>
            <p:cNvPr id="14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grpSp>
        <p:nvGrpSpPr>
          <p:cNvPr id="17" name="Group 24"/>
          <p:cNvGrpSpPr/>
          <p:nvPr/>
        </p:nvGrpSpPr>
        <p:grpSpPr>
          <a:xfrm>
            <a:off x="2488965" y="3731905"/>
            <a:ext cx="317500" cy="444500"/>
            <a:chOff x="3895725" y="3060700"/>
            <a:chExt cx="317500" cy="4445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4038600" y="3060700"/>
              <a:ext cx="0" cy="330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3895725" y="3390900"/>
              <a:ext cx="317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3956050" y="3444875"/>
              <a:ext cx="177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3994944" y="3505200"/>
              <a:ext cx="1016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2" name="Straight Arrow Connector 21"/>
          <p:cNvCxnSpPr/>
          <p:nvPr/>
        </p:nvCxnSpPr>
        <p:spPr bwMode="auto">
          <a:xfrm flipH="1">
            <a:off x="2618752" y="2039003"/>
            <a:ext cx="8934" cy="4509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1559057" y="1065448"/>
            <a:ext cx="3683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427709" y="1051398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400" dirty="0" smtClean="0"/>
              <a:t>i</a:t>
            </a:r>
            <a:r>
              <a:rPr lang="en-US" sz="2400" baseline="-25000" dirty="0" smtClean="0"/>
              <a:t>x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377038" y="2063103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000" dirty="0" smtClean="0"/>
              <a:t>i</a:t>
            </a:r>
            <a:r>
              <a:rPr lang="en-US" sz="2000" baseline="-25000" dirty="0"/>
              <a:t>3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2623219" y="2117001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000" dirty="0" smtClean="0"/>
              <a:t>i</a:t>
            </a:r>
            <a:r>
              <a:rPr lang="en-US" sz="2000" baseline="-25000" dirty="0" smtClean="0"/>
              <a:t>2</a:t>
            </a:r>
            <a:endParaRPr lang="en-US" sz="2000" dirty="0"/>
          </a:p>
        </p:txBody>
      </p:sp>
      <p:grpSp>
        <p:nvGrpSpPr>
          <p:cNvPr id="27" name="Group 20"/>
          <p:cNvGrpSpPr>
            <a:grpSpLocks/>
          </p:cNvGrpSpPr>
          <p:nvPr/>
        </p:nvGrpSpPr>
        <p:grpSpPr bwMode="auto">
          <a:xfrm rot="16200000">
            <a:off x="2226193" y="2853046"/>
            <a:ext cx="812800" cy="266700"/>
            <a:chOff x="2565400" y="4241800"/>
            <a:chExt cx="901700" cy="317500"/>
          </a:xfrm>
        </p:grpSpPr>
        <p:sp>
          <p:nvSpPr>
            <p:cNvPr id="28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166889" y="1678402"/>
            <a:ext cx="569387" cy="444500"/>
            <a:chOff x="1203446" y="5112100"/>
            <a:chExt cx="569387" cy="444500"/>
          </a:xfrm>
        </p:grpSpPr>
        <p:sp>
          <p:nvSpPr>
            <p:cNvPr id="31" name="Oval 30"/>
            <p:cNvSpPr/>
            <p:nvPr/>
          </p:nvSpPr>
          <p:spPr bwMode="auto">
            <a:xfrm>
              <a:off x="1216147" y="5112100"/>
              <a:ext cx="520700" cy="4445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03446" y="5124799"/>
              <a:ext cx="56938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 </a:t>
              </a:r>
              <a:r>
                <a:rPr lang="en-US" dirty="0" smtClean="0">
                  <a:latin typeface="Symbol" pitchFamily="18" charset="2"/>
                </a:rPr>
                <a:t>-</a:t>
              </a:r>
              <a:endParaRPr lang="en-US" dirty="0">
                <a:latin typeface="Symbol" pitchFamily="18" charset="2"/>
              </a:endParaRPr>
            </a:p>
          </p:txBody>
        </p:sp>
      </p:grpSp>
      <p:cxnSp>
        <p:nvCxnSpPr>
          <p:cNvPr id="33" name="Straight Arrow Connector 32"/>
          <p:cNvCxnSpPr/>
          <p:nvPr/>
        </p:nvCxnSpPr>
        <p:spPr bwMode="auto">
          <a:xfrm flipH="1">
            <a:off x="4362429" y="2002122"/>
            <a:ext cx="12945" cy="46109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7" name="Group 20"/>
          <p:cNvGrpSpPr>
            <a:grpSpLocks/>
          </p:cNvGrpSpPr>
          <p:nvPr/>
        </p:nvGrpSpPr>
        <p:grpSpPr bwMode="auto">
          <a:xfrm>
            <a:off x="2354089" y="932098"/>
            <a:ext cx="812800" cy="266700"/>
            <a:chOff x="2565400" y="4241800"/>
            <a:chExt cx="901700" cy="317500"/>
          </a:xfrm>
        </p:grpSpPr>
        <p:sp>
          <p:nvSpPr>
            <p:cNvPr id="38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39" name="Freeform 38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grpSp>
        <p:nvGrpSpPr>
          <p:cNvPr id="40" name="Group 20"/>
          <p:cNvGrpSpPr>
            <a:grpSpLocks/>
          </p:cNvGrpSpPr>
          <p:nvPr/>
        </p:nvGrpSpPr>
        <p:grpSpPr bwMode="auto">
          <a:xfrm rot="16200000">
            <a:off x="3952874" y="2668116"/>
            <a:ext cx="812800" cy="266700"/>
            <a:chOff x="2565400" y="4241800"/>
            <a:chExt cx="901700" cy="317500"/>
          </a:xfrm>
        </p:grpSpPr>
        <p:sp>
          <p:nvSpPr>
            <p:cNvPr id="41" name="Rectangle 19"/>
            <p:cNvSpPr>
              <a:spLocks noChangeArrowheads="1"/>
            </p:cNvSpPr>
            <p:nvPr/>
          </p:nvSpPr>
          <p:spPr bwMode="auto">
            <a:xfrm>
              <a:off x="2705100" y="4254500"/>
              <a:ext cx="613156" cy="2921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defTabSz="1008063"/>
              <a:endParaRPr lang="en-US"/>
            </a:p>
          </p:txBody>
        </p:sp>
        <p:sp>
          <p:nvSpPr>
            <p:cNvPr id="42" name="Freeform 41"/>
            <p:cNvSpPr/>
            <p:nvPr/>
          </p:nvSpPr>
          <p:spPr bwMode="auto">
            <a:xfrm>
              <a:off x="2565400" y="4241800"/>
              <a:ext cx="901700" cy="317500"/>
            </a:xfrm>
            <a:custGeom>
              <a:avLst/>
              <a:gdLst>
                <a:gd name="connsiteX0" fmla="*/ 0 w 4102100"/>
                <a:gd name="connsiteY0" fmla="*/ 304800 h 622300"/>
                <a:gd name="connsiteX1" fmla="*/ 673100 w 4102100"/>
                <a:gd name="connsiteY1" fmla="*/ 304800 h 622300"/>
                <a:gd name="connsiteX2" fmla="*/ 889000 w 4102100"/>
                <a:gd name="connsiteY2" fmla="*/ 12700 h 622300"/>
                <a:gd name="connsiteX3" fmla="*/ 1066800 w 4102100"/>
                <a:gd name="connsiteY3" fmla="*/ 609600 h 622300"/>
                <a:gd name="connsiteX4" fmla="*/ 1473200 w 4102100"/>
                <a:gd name="connsiteY4" fmla="*/ 0 h 622300"/>
                <a:gd name="connsiteX5" fmla="*/ 1727200 w 4102100"/>
                <a:gd name="connsiteY5" fmla="*/ 596900 h 622300"/>
                <a:gd name="connsiteX6" fmla="*/ 2082800 w 4102100"/>
                <a:gd name="connsiteY6" fmla="*/ 25400 h 622300"/>
                <a:gd name="connsiteX7" fmla="*/ 2438400 w 4102100"/>
                <a:gd name="connsiteY7" fmla="*/ 596900 h 622300"/>
                <a:gd name="connsiteX8" fmla="*/ 2806700 w 4102100"/>
                <a:gd name="connsiteY8" fmla="*/ 0 h 622300"/>
                <a:gd name="connsiteX9" fmla="*/ 3136900 w 4102100"/>
                <a:gd name="connsiteY9" fmla="*/ 622300 h 622300"/>
                <a:gd name="connsiteX10" fmla="*/ 3365500 w 4102100"/>
                <a:gd name="connsiteY10" fmla="*/ 279400 h 622300"/>
                <a:gd name="connsiteX11" fmla="*/ 4102100 w 4102100"/>
                <a:gd name="connsiteY11" fmla="*/ 2921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02100" h="622300">
                  <a:moveTo>
                    <a:pt x="0" y="304800"/>
                  </a:moveTo>
                  <a:lnTo>
                    <a:pt x="673100" y="304800"/>
                  </a:lnTo>
                  <a:lnTo>
                    <a:pt x="889000" y="12700"/>
                  </a:lnTo>
                  <a:lnTo>
                    <a:pt x="1066800" y="609600"/>
                  </a:lnTo>
                  <a:lnTo>
                    <a:pt x="1473200" y="0"/>
                  </a:lnTo>
                  <a:lnTo>
                    <a:pt x="1727200" y="596900"/>
                  </a:lnTo>
                  <a:lnTo>
                    <a:pt x="2082800" y="25400"/>
                  </a:lnTo>
                  <a:lnTo>
                    <a:pt x="2438400" y="596900"/>
                  </a:lnTo>
                  <a:lnTo>
                    <a:pt x="2806700" y="0"/>
                  </a:lnTo>
                  <a:lnTo>
                    <a:pt x="3136900" y="622300"/>
                  </a:lnTo>
                  <a:lnTo>
                    <a:pt x="3365500" y="279400"/>
                  </a:lnTo>
                  <a:lnTo>
                    <a:pt x="4102100" y="2921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008063">
                <a:defRPr/>
              </a:pPr>
              <a:endParaRPr lang="en-US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998255" y="2813278"/>
            <a:ext cx="583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400" dirty="0" smtClean="0"/>
              <a:t>3i</a:t>
            </a:r>
            <a:r>
              <a:rPr lang="en-US" sz="2400" baseline="-25000" dirty="0" smtClean="0"/>
              <a:t>x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2434746" y="1152966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1470337" y="2032613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4433233" y="2786341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cxnSp>
        <p:nvCxnSpPr>
          <p:cNvPr id="51" name="Straight Arrow Connector 50"/>
          <p:cNvCxnSpPr/>
          <p:nvPr/>
        </p:nvCxnSpPr>
        <p:spPr bwMode="auto">
          <a:xfrm flipV="1">
            <a:off x="998255" y="1891829"/>
            <a:ext cx="434708" cy="1764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936217" y="1460268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400" dirty="0" smtClean="0"/>
              <a:t>i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cxnSp>
        <p:nvCxnSpPr>
          <p:cNvPr id="54" name="Straight Arrow Connector 53"/>
          <p:cNvCxnSpPr/>
          <p:nvPr/>
        </p:nvCxnSpPr>
        <p:spPr bwMode="auto">
          <a:xfrm flipV="1">
            <a:off x="878731" y="2119911"/>
            <a:ext cx="0" cy="46008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431542" y="1658247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2434746" y="1427414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4413827" y="1658246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</a:t>
            </a:r>
            <a:r>
              <a:rPr lang="en-US" sz="2400" baseline="-25000" dirty="0" smtClean="0"/>
              <a:t>3</a:t>
            </a:r>
            <a:endParaRPr lang="en-US" sz="2400" dirty="0"/>
          </a:p>
        </p:txBody>
      </p:sp>
      <p:grpSp>
        <p:nvGrpSpPr>
          <p:cNvPr id="59" name="Group 58"/>
          <p:cNvGrpSpPr/>
          <p:nvPr/>
        </p:nvGrpSpPr>
        <p:grpSpPr>
          <a:xfrm>
            <a:off x="484068" y="2427596"/>
            <a:ext cx="777240" cy="807720"/>
            <a:chOff x="2590800" y="2606040"/>
            <a:chExt cx="685800" cy="707886"/>
          </a:xfrm>
        </p:grpSpPr>
        <p:sp>
          <p:nvSpPr>
            <p:cNvPr id="60" name="Diamond 59"/>
            <p:cNvSpPr/>
            <p:nvPr/>
          </p:nvSpPr>
          <p:spPr>
            <a:xfrm>
              <a:off x="2590800" y="2667000"/>
              <a:ext cx="685800" cy="533400"/>
            </a:xfrm>
            <a:prstGeom prst="diamond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18"/>
            <p:cNvSpPr txBox="1">
              <a:spLocks noChangeArrowheads="1"/>
            </p:cNvSpPr>
            <p:nvPr/>
          </p:nvSpPr>
          <p:spPr bwMode="auto">
            <a:xfrm>
              <a:off x="2773680" y="2606040"/>
              <a:ext cx="32573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+</a:t>
              </a:r>
            </a:p>
            <a:p>
              <a:r>
                <a:rPr lang="en-US" sz="2000" dirty="0" smtClean="0">
                  <a:latin typeface="Symbol" pitchFamily="18" charset="2"/>
                </a:rPr>
                <a:t>-</a:t>
              </a:r>
              <a:endParaRPr lang="en-US" sz="2000" dirty="0">
                <a:latin typeface="Symbol" pitchFamily="18" charset="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849190" y="2129125"/>
                <a:ext cx="60619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𝑖</m:t>
                    </m:r>
                    <m:r>
                      <a:rPr lang="en-US" sz="2000" i="1" baseline="-25000" dirty="0" err="1" smtClean="0">
                        <a:latin typeface="Cambria Math"/>
                      </a:rPr>
                      <m:t>𝑑𝑒𝑝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190" y="2129125"/>
                <a:ext cx="606192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42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928870" y="1320799"/>
                <a:ext cx="2629759" cy="13163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sym typeface="Symbol"/>
                        </a:rPr>
                        <m:t>𝑣</m:t>
                      </m:r>
                      <m:r>
                        <a:rPr lang="en-US" sz="2000" i="1" baseline="-25000" dirty="0" err="1" smtClean="0">
                          <a:latin typeface="Cambria Math"/>
                          <a:sym typeface="Symbol"/>
                        </a:rPr>
                        <m:t>𝑎𝑏</m:t>
                      </m:r>
                      <m:r>
                        <a:rPr lang="en-US" sz="2000" i="1" dirty="0" smtClean="0">
                          <a:latin typeface="Cambria Math"/>
                          <a:sym typeface="Symbol"/>
                        </a:rPr>
                        <m:t>= </m:t>
                      </m:r>
                      <m:r>
                        <a:rPr lang="en-US" sz="2000" i="1" dirty="0" err="1" smtClean="0">
                          <a:latin typeface="Cambria Math"/>
                          <a:sym typeface="Symbol"/>
                        </a:rPr>
                        <m:t>𝑣</m:t>
                      </m:r>
                      <m:r>
                        <a:rPr lang="en-US" sz="2000" i="1" baseline="-25000" dirty="0" err="1" smtClean="0">
                          <a:latin typeface="Cambria Math"/>
                          <a:sym typeface="Symbol"/>
                        </a:rPr>
                        <m:t>𝑎</m:t>
                      </m:r>
                      <m:r>
                        <a:rPr lang="en-US" sz="2000" i="1" dirty="0" err="1" smtClean="0">
                          <a:latin typeface="Cambria Math"/>
                          <a:sym typeface="Symbol"/>
                        </a:rPr>
                        <m:t>−</m:t>
                      </m:r>
                      <m:sSub>
                        <m:sSubPr>
                          <m:ctrlPr>
                            <a:rPr lang="en-US" sz="2000" b="0" i="1" dirty="0" smtClean="0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latin typeface="Cambria Math"/>
                              <a:sym typeface="Symbol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dirty="0" smtClean="0">
                              <a:latin typeface="Cambria Math"/>
                              <a:sym typeface="Symbol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en-US" sz="2000" b="0" i="1" dirty="0" smtClean="0">
                  <a:latin typeface="Cambria Math"/>
                  <a:sym typeface="Symbol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sym typeface="Symbol"/>
                        </a:rPr>
                        <m:t>𝑣</m:t>
                      </m:r>
                      <m:r>
                        <a:rPr lang="en-US" sz="2000" i="1" baseline="-25000" dirty="0" err="1" smtClean="0">
                          <a:latin typeface="Cambria Math"/>
                          <a:sym typeface="Symbol"/>
                        </a:rPr>
                        <m:t>𝑏𝑐</m:t>
                      </m:r>
                      <m:r>
                        <a:rPr lang="en-US" sz="2000" i="1" dirty="0" smtClean="0">
                          <a:latin typeface="Cambria Math"/>
                          <a:sym typeface="Symbol"/>
                        </a:rPr>
                        <m:t>= </m:t>
                      </m:r>
                      <m:r>
                        <a:rPr lang="en-US" sz="2000" i="1" dirty="0" err="1" smtClean="0">
                          <a:latin typeface="Cambria Math"/>
                          <a:sym typeface="Symbol"/>
                        </a:rPr>
                        <m:t>𝑣</m:t>
                      </m:r>
                      <m:r>
                        <a:rPr lang="en-US" sz="2000" i="1" baseline="-25000" dirty="0" err="1" smtClean="0">
                          <a:latin typeface="Cambria Math"/>
                          <a:sym typeface="Symbol"/>
                        </a:rPr>
                        <m:t>𝑏</m:t>
                      </m:r>
                      <m:r>
                        <a:rPr lang="en-US" sz="2000" i="1" dirty="0" err="1" smtClean="0">
                          <a:latin typeface="Cambria Math"/>
                          <a:sym typeface="Symbol"/>
                        </a:rPr>
                        <m:t>−</m:t>
                      </m:r>
                      <m:sSub>
                        <m:sSubPr>
                          <m:ctrlPr>
                            <a:rPr lang="en-US" sz="2000" b="0" i="1" dirty="0" smtClean="0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latin typeface="Cambria Math"/>
                              <a:sym typeface="Symbol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dirty="0" smtClean="0">
                              <a:latin typeface="Cambria Math"/>
                              <a:sym typeface="Symbol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sz="2000" b="0" i="1" dirty="0" smtClean="0">
                  <a:latin typeface="Cambria Math"/>
                  <a:sym typeface="Symbol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sym typeface="Symbol"/>
                        </a:rPr>
                        <m:t>𝑣</m:t>
                      </m:r>
                      <m:r>
                        <a:rPr lang="en-US" sz="2000" i="1" baseline="-25000" dirty="0" err="1" smtClean="0">
                          <a:latin typeface="Cambria Math"/>
                          <a:sym typeface="Symbol"/>
                        </a:rPr>
                        <m:t>𝑐𝑑</m:t>
                      </m:r>
                      <m:r>
                        <a:rPr lang="en-US" sz="2000" i="1" dirty="0" smtClean="0">
                          <a:latin typeface="Cambria Math"/>
                          <a:sym typeface="Symbol"/>
                        </a:rPr>
                        <m:t>= </m:t>
                      </m:r>
                      <m:r>
                        <a:rPr lang="en-US" sz="2000" i="1" dirty="0" err="1" smtClean="0">
                          <a:latin typeface="Cambria Math"/>
                          <a:sym typeface="Symbol"/>
                        </a:rPr>
                        <m:t>𝑣</m:t>
                      </m:r>
                      <m:r>
                        <a:rPr lang="en-US" sz="2000" i="1" baseline="-25000" dirty="0" err="1" smtClean="0">
                          <a:latin typeface="Cambria Math"/>
                          <a:sym typeface="Symbol"/>
                        </a:rPr>
                        <m:t>𝑐</m:t>
                      </m:r>
                      <m:r>
                        <a:rPr lang="en-US" sz="2000" i="1" dirty="0" smtClean="0">
                          <a:latin typeface="Cambria Math"/>
                          <a:sym typeface="Symbol"/>
                        </a:rPr>
                        <m:t> −</m:t>
                      </m:r>
                      <m:r>
                        <a:rPr lang="en-US" sz="2000" i="1" dirty="0" err="1" smtClean="0">
                          <a:latin typeface="Cambria Math"/>
                          <a:sym typeface="Symbol"/>
                        </a:rPr>
                        <m:t>𝑣</m:t>
                      </m:r>
                      <m:r>
                        <a:rPr lang="en-US" sz="2000" i="1" baseline="-25000" dirty="0" err="1" smtClean="0">
                          <a:latin typeface="Cambria Math"/>
                          <a:sym typeface="Symbol"/>
                        </a:rPr>
                        <m:t>𝑑</m:t>
                      </m:r>
                    </m:oMath>
                  </m:oMathPara>
                </a14:m>
                <a:r>
                  <a:rPr lang="en-US" sz="2000" baseline="-25000" dirty="0" smtClean="0">
                    <a:sym typeface="Symbol"/>
                  </a:rPr>
                  <a:t/>
                </a:r>
                <a:br>
                  <a:rPr lang="en-US" sz="2000" baseline="-25000" dirty="0" smtClean="0">
                    <a:sym typeface="Symbol"/>
                  </a:rPr>
                </a:br>
                <a:endParaRPr lang="en-US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870" y="1320799"/>
                <a:ext cx="2629759" cy="131632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364694" y="691153"/>
            <a:ext cx="4045064" cy="2521946"/>
            <a:chOff x="376124" y="360041"/>
            <a:chExt cx="4045064" cy="2521946"/>
          </a:xfrm>
        </p:grpSpPr>
        <p:grpSp>
          <p:nvGrpSpPr>
            <p:cNvPr id="4" name="Group 3"/>
            <p:cNvGrpSpPr/>
            <p:nvPr/>
          </p:nvGrpSpPr>
          <p:grpSpPr>
            <a:xfrm>
              <a:off x="1762125" y="2336800"/>
              <a:ext cx="317500" cy="444500"/>
              <a:chOff x="3895725" y="3060700"/>
              <a:chExt cx="317500" cy="444500"/>
            </a:xfrm>
          </p:grpSpPr>
          <p:cxnSp>
            <p:nvCxnSpPr>
              <p:cNvPr id="26" name="Straight Connector 25"/>
              <p:cNvCxnSpPr/>
              <p:nvPr/>
            </p:nvCxnSpPr>
            <p:spPr bwMode="auto">
              <a:xfrm>
                <a:off x="4038600" y="3060700"/>
                <a:ext cx="0" cy="3302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Straight Connector 26"/>
              <p:cNvCxnSpPr/>
              <p:nvPr/>
            </p:nvCxnSpPr>
            <p:spPr bwMode="auto">
              <a:xfrm>
                <a:off x="3895725" y="3390900"/>
                <a:ext cx="3175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Straight Connector 27"/>
              <p:cNvCxnSpPr/>
              <p:nvPr/>
            </p:nvCxnSpPr>
            <p:spPr bwMode="auto">
              <a:xfrm>
                <a:off x="3956050" y="3444875"/>
                <a:ext cx="1778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" name="Straight Connector 28"/>
              <p:cNvCxnSpPr/>
              <p:nvPr/>
            </p:nvCxnSpPr>
            <p:spPr bwMode="auto">
              <a:xfrm>
                <a:off x="3994944" y="3505200"/>
                <a:ext cx="1016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5" name="Rectangle 4"/>
            <p:cNvSpPr/>
            <p:nvPr/>
          </p:nvSpPr>
          <p:spPr bwMode="auto">
            <a:xfrm>
              <a:off x="558800" y="774700"/>
              <a:ext cx="3314700" cy="15875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508000" y="1270000"/>
              <a:ext cx="114300" cy="4699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1905000" y="787400"/>
              <a:ext cx="0" cy="1574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" name="Rectangle 7"/>
            <p:cNvSpPr/>
            <p:nvPr/>
          </p:nvSpPr>
          <p:spPr bwMode="auto">
            <a:xfrm>
              <a:off x="1092200" y="698500"/>
              <a:ext cx="419100" cy="127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822700" y="1282700"/>
              <a:ext cx="114300" cy="4699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828800" y="1320800"/>
              <a:ext cx="114300" cy="4699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578100" y="698500"/>
              <a:ext cx="419100" cy="127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679700" y="2286000"/>
              <a:ext cx="419100" cy="127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73150" y="2451100"/>
              <a:ext cx="79060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  <a:r>
                <a:rPr lang="en-US" baseline="-25000" dirty="0" smtClean="0"/>
                <a:t>g</a:t>
              </a:r>
              <a:r>
                <a:rPr lang="en-US" dirty="0" smtClean="0"/>
                <a:t>= 0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13562" y="2212945"/>
              <a:ext cx="3873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v</a:t>
              </a:r>
              <a:r>
                <a:rPr lang="en-US" sz="2000" baseline="-25000" dirty="0" err="1" smtClean="0"/>
                <a:t>d</a:t>
              </a:r>
              <a:endParaRPr lang="en-US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822700" y="437129"/>
              <a:ext cx="3690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v</a:t>
              </a:r>
              <a:r>
                <a:rPr lang="en-US" sz="2000" baseline="-25000" dirty="0" err="1" smtClean="0"/>
                <a:t>c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784350" y="387290"/>
              <a:ext cx="3898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v</a:t>
              </a:r>
              <a:r>
                <a:rPr lang="en-US" sz="2000" baseline="-25000" dirty="0" err="1" smtClean="0"/>
                <a:t>b</a:t>
              </a:r>
              <a:endParaRPr lang="en-US" sz="2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6124" y="360041"/>
              <a:ext cx="3780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v</a:t>
              </a:r>
              <a:r>
                <a:rPr lang="en-US" sz="2000" baseline="-25000" dirty="0" err="1"/>
                <a:t>a</a:t>
              </a:r>
              <a:endParaRPr lang="en-US" sz="2000" dirty="0"/>
            </a:p>
          </p:txBody>
        </p:sp>
        <p:graphicFrame>
          <p:nvGraphicFramePr>
            <p:cNvPr id="18" name="Object 3"/>
            <p:cNvGraphicFramePr>
              <a:graphicFrameLocks noChangeAspect="1"/>
            </p:cNvGraphicFramePr>
            <p:nvPr/>
          </p:nvGraphicFramePr>
          <p:xfrm>
            <a:off x="633413" y="1020763"/>
            <a:ext cx="371475" cy="1016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4" name="Equation" r:id="rId4" imgW="190440" imgH="571320" progId="Equation.DSMT4">
                    <p:embed/>
                  </p:oleObj>
                </mc:Choice>
                <mc:Fallback>
                  <p:oleObj name="Equation" r:id="rId4" imgW="190440" imgH="5713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3413" y="1020763"/>
                          <a:ext cx="371475" cy="1016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4"/>
            <p:cNvGraphicFramePr>
              <a:graphicFrameLocks noChangeAspect="1"/>
            </p:cNvGraphicFramePr>
            <p:nvPr/>
          </p:nvGraphicFramePr>
          <p:xfrm>
            <a:off x="3975100" y="1058863"/>
            <a:ext cx="446088" cy="1016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5" name="Equation" r:id="rId6" imgW="228600" imgH="571320" progId="Equation.DSMT4">
                    <p:embed/>
                  </p:oleObj>
                </mc:Choice>
                <mc:Fallback>
                  <p:oleObj name="Equation" r:id="rId6" imgW="228600" imgH="5713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75100" y="1058863"/>
                          <a:ext cx="446088" cy="1016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5"/>
            <p:cNvGraphicFramePr>
              <a:graphicFrameLocks noChangeAspect="1"/>
            </p:cNvGraphicFramePr>
            <p:nvPr/>
          </p:nvGraphicFramePr>
          <p:xfrm>
            <a:off x="1484313" y="1033463"/>
            <a:ext cx="371475" cy="1016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6" name="Equation" r:id="rId8" imgW="190440" imgH="571320" progId="Equation.DSMT4">
                    <p:embed/>
                  </p:oleObj>
                </mc:Choice>
                <mc:Fallback>
                  <p:oleObj name="Equation" r:id="rId8" imgW="190440" imgH="5713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4313" y="1033463"/>
                          <a:ext cx="371475" cy="1016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37344456"/>
                </p:ext>
              </p:extLst>
            </p:nvPr>
          </p:nvGraphicFramePr>
          <p:xfrm>
            <a:off x="785979" y="384876"/>
            <a:ext cx="1020762" cy="3565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7" name="Equation" r:id="rId10" imgW="596880" imgH="228600" progId="Equation.DSMT4">
                    <p:embed/>
                  </p:oleObj>
                </mc:Choice>
                <mc:Fallback>
                  <p:oleObj name="Equation" r:id="rId10" imgW="5968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5979" y="384876"/>
                          <a:ext cx="1020762" cy="35650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24695499"/>
                </p:ext>
              </p:extLst>
            </p:nvPr>
          </p:nvGraphicFramePr>
          <p:xfrm>
            <a:off x="2403227" y="362081"/>
            <a:ext cx="1122362" cy="3927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8" name="Equation" r:id="rId12" imgW="596880" imgH="228600" progId="Equation.DSMT4">
                    <p:embed/>
                  </p:oleObj>
                </mc:Choice>
                <mc:Fallback>
                  <p:oleObj name="Equation" r:id="rId12" imgW="5968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3227" y="362081"/>
                          <a:ext cx="1122362" cy="3927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8"/>
            <p:cNvGraphicFramePr>
              <a:graphicFrameLocks noChangeAspect="1"/>
            </p:cNvGraphicFramePr>
            <p:nvPr/>
          </p:nvGraphicFramePr>
          <p:xfrm>
            <a:off x="2365375" y="1898650"/>
            <a:ext cx="1003300" cy="392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9" name="Equation" r:id="rId14" imgW="533160" imgH="228600" progId="Equation.DSMT4">
                    <p:embed/>
                  </p:oleObj>
                </mc:Choice>
                <mc:Fallback>
                  <p:oleObj name="Equation" r:id="rId14" imgW="53316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5375" y="1898650"/>
                          <a:ext cx="1003300" cy="3921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Freeform 23"/>
            <p:cNvSpPr/>
            <p:nvPr/>
          </p:nvSpPr>
          <p:spPr bwMode="auto">
            <a:xfrm>
              <a:off x="2425700" y="1066800"/>
              <a:ext cx="869950" cy="721783"/>
            </a:xfrm>
            <a:custGeom>
              <a:avLst/>
              <a:gdLst>
                <a:gd name="connsiteX0" fmla="*/ 0 w 869950"/>
                <a:gd name="connsiteY0" fmla="*/ 127000 h 721783"/>
                <a:gd name="connsiteX1" fmla="*/ 508000 w 869950"/>
                <a:gd name="connsiteY1" fmla="*/ 38100 h 721783"/>
                <a:gd name="connsiteX2" fmla="*/ 850900 w 869950"/>
                <a:gd name="connsiteY2" fmla="*/ 355600 h 721783"/>
                <a:gd name="connsiteX3" fmla="*/ 622300 w 869950"/>
                <a:gd name="connsiteY3" fmla="*/ 685800 h 721783"/>
                <a:gd name="connsiteX4" fmla="*/ 76200 w 869950"/>
                <a:gd name="connsiteY4" fmla="*/ 571500 h 721783"/>
                <a:gd name="connsiteX5" fmla="*/ 76200 w 869950"/>
                <a:gd name="connsiteY5" fmla="*/ 571500 h 721783"/>
                <a:gd name="connsiteX6" fmla="*/ 76200 w 869950"/>
                <a:gd name="connsiteY6" fmla="*/ 571500 h 721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9950" h="721783">
                  <a:moveTo>
                    <a:pt x="0" y="127000"/>
                  </a:moveTo>
                  <a:cubicBezTo>
                    <a:pt x="183091" y="63500"/>
                    <a:pt x="366183" y="0"/>
                    <a:pt x="508000" y="38100"/>
                  </a:cubicBezTo>
                  <a:cubicBezTo>
                    <a:pt x="649817" y="76200"/>
                    <a:pt x="831850" y="247650"/>
                    <a:pt x="850900" y="355600"/>
                  </a:cubicBezTo>
                  <a:cubicBezTo>
                    <a:pt x="869950" y="463550"/>
                    <a:pt x="751417" y="649817"/>
                    <a:pt x="622300" y="685800"/>
                  </a:cubicBezTo>
                  <a:cubicBezTo>
                    <a:pt x="493183" y="721783"/>
                    <a:pt x="76200" y="571500"/>
                    <a:pt x="76200" y="571500"/>
                  </a:cubicBezTo>
                  <a:lnTo>
                    <a:pt x="76200" y="571500"/>
                  </a:lnTo>
                  <a:lnTo>
                    <a:pt x="76200" y="57150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19431" y="3444844"/>
            <a:ext cx="1976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Along right loop: 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655571" y="3407270"/>
                <a:ext cx="2273300" cy="4376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sym typeface="Symbol"/>
                      </a:rPr>
                      <m:t>𝑣</m:t>
                    </m:r>
                    <m:r>
                      <a:rPr lang="en-US" sz="2000" i="1" baseline="-25000" dirty="0" err="1" smtClean="0">
                        <a:latin typeface="Cambria Math"/>
                        <a:sym typeface="Symbol"/>
                      </a:rPr>
                      <m:t>𝑏𝑐</m:t>
                    </m:r>
                    <m:r>
                      <a:rPr lang="en-US" sz="2000" i="1" dirty="0" err="1" smtClean="0">
                        <a:latin typeface="Cambria Math"/>
                        <a:sym typeface="Symbol"/>
                      </a:rPr>
                      <m:t>+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a:rPr lang="en-US" sz="2000" i="1" dirty="0" err="1" smtClean="0">
                            <a:latin typeface="Cambria Math"/>
                            <a:sym typeface="Symbol"/>
                          </a:rPr>
                          <m:t>𝑣</m:t>
                        </m:r>
                      </m:e>
                      <m:sub>
                        <m:r>
                          <a:rPr lang="en-US" sz="2000" b="0" i="1" dirty="0" smtClean="0">
                            <a:latin typeface="Cambria Math"/>
                            <a:sym typeface="Symbol"/>
                          </a:rPr>
                          <m:t>𝑐𝑑</m:t>
                        </m:r>
                      </m:sub>
                    </m:sSub>
                    <m:r>
                      <a:rPr lang="en-US" sz="2000" i="1" dirty="0">
                        <a:latin typeface="Cambria Math"/>
                        <a:sym typeface="Symbol"/>
                      </a:rPr>
                      <m:t>+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 </m:t>
                    </m:r>
                    <m:r>
                      <a:rPr lang="en-US" sz="2000" i="1" dirty="0" err="1" smtClean="0">
                        <a:latin typeface="Cambria Math"/>
                        <a:sym typeface="Symbol"/>
                      </a:rPr>
                      <m:t>𝑣</m:t>
                    </m:r>
                    <m:r>
                      <a:rPr lang="en-US" sz="2000" i="1" baseline="-25000" dirty="0" err="1" smtClean="0">
                        <a:latin typeface="Cambria Math"/>
                        <a:sym typeface="Symbol"/>
                      </a:rPr>
                      <m:t>𝑑</m:t>
                    </m:r>
                    <m:r>
                      <a:rPr lang="en-US" sz="2000" i="1" baseline="-25000" dirty="0" smtClean="0">
                        <a:latin typeface="Cambria Math"/>
                        <a:sym typeface="Symbol"/>
                      </a:rPr>
                      <m:t> 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–</m:t>
                    </m:r>
                    <m:r>
                      <a:rPr lang="en-US" sz="2000" i="1" dirty="0" err="1" smtClean="0">
                        <a:latin typeface="Cambria Math"/>
                        <a:sym typeface="Symbol"/>
                      </a:rPr>
                      <m:t>𝑣</m:t>
                    </m:r>
                    <m:r>
                      <a:rPr lang="en-US" sz="2000" i="1" baseline="-25000" dirty="0" err="1">
                        <a:latin typeface="Cambria Math"/>
                        <a:sym typeface="Symbol"/>
                      </a:rPr>
                      <m:t>𝑏</m:t>
                    </m:r>
                  </m:oMath>
                </a14:m>
                <a:r>
                  <a:rPr lang="en-US" sz="2000" dirty="0" smtClean="0">
                    <a:sym typeface="Symbol"/>
                  </a:rPr>
                  <a:t>       </a:t>
                </a:r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571" y="3407270"/>
                <a:ext cx="2273300" cy="437684"/>
              </a:xfrm>
              <a:prstGeom prst="rect">
                <a:avLst/>
              </a:prstGeom>
              <a:blipFill rotWithShape="1">
                <a:blip r:embed="rId16"/>
                <a:stretch>
                  <a:fillRect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300990" y="4038600"/>
            <a:ext cx="65147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All items cancelled. KVL automatically satisfied. </a:t>
            </a:r>
          </a:p>
          <a:p>
            <a:r>
              <a:rPr lang="en-US" sz="2000" dirty="0" smtClean="0"/>
              <a:t>This is due to the assignment of node voltage and </a:t>
            </a:r>
          </a:p>
          <a:p>
            <a:r>
              <a:rPr lang="en-US" sz="2000" dirty="0"/>
              <a:t>t</a:t>
            </a:r>
            <a:r>
              <a:rPr lang="en-US" sz="2000" dirty="0" smtClean="0"/>
              <a:t>hat  the voltage between any two points is the difference of </a:t>
            </a:r>
            <a:br>
              <a:rPr lang="en-US" sz="2000" dirty="0" smtClean="0"/>
            </a:br>
            <a:r>
              <a:rPr lang="en-US" sz="2000" dirty="0" smtClean="0"/>
              <a:t>two node voltages.   </a:t>
            </a:r>
            <a:endParaRPr lang="en-US" sz="2000" dirty="0"/>
          </a:p>
        </p:txBody>
      </p:sp>
      <p:sp>
        <p:nvSpPr>
          <p:cNvPr id="33" name="Rectangle 32"/>
          <p:cNvSpPr/>
          <p:nvPr/>
        </p:nvSpPr>
        <p:spPr>
          <a:xfrm>
            <a:off x="204470" y="22860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/>
              <a:t>KVL automatically satisfied: </a:t>
            </a:r>
            <a:endParaRPr lang="en-US" sz="2000" dirty="0"/>
          </a:p>
        </p:txBody>
      </p:sp>
      <p:sp>
        <p:nvSpPr>
          <p:cNvPr id="34" name="Oval 33"/>
          <p:cNvSpPr/>
          <p:nvPr/>
        </p:nvSpPr>
        <p:spPr>
          <a:xfrm>
            <a:off x="1858655" y="1079525"/>
            <a:ext cx="52060" cy="7708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836040" y="1074087"/>
            <a:ext cx="52060" cy="7708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816360" y="2642068"/>
            <a:ext cx="52060" cy="7708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40449" y="1074086"/>
            <a:ext cx="52060" cy="7708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867540" y="2642068"/>
            <a:ext cx="52060" cy="7708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759905" y="3481527"/>
                <a:ext cx="33508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9905" y="3481527"/>
                <a:ext cx="3350854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8011406" y="3481527"/>
                <a:ext cx="6030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1406" y="3481527"/>
                <a:ext cx="603050" cy="3693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8596022" y="9306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L8</a:t>
            </a:r>
          </a:p>
        </p:txBody>
      </p:sp>
    </p:spTree>
    <p:extLst>
      <p:ext uri="{BB962C8B-B14F-4D97-AF65-F5344CB8AC3E}">
        <p14:creationId xmlns:p14="http://schemas.microsoft.com/office/powerpoint/2010/main" val="56535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  <p:bldP spid="30" grpId="0"/>
      <p:bldP spid="31" grpId="0" build="p" bldLvl="2"/>
      <p:bldP spid="32" grpId="0" build="p" bldLvl="2"/>
      <p:bldP spid="39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286588" y="685800"/>
            <a:ext cx="71511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Pick node voltages as key variables. </a:t>
            </a:r>
          </a:p>
          <a:p>
            <a:r>
              <a:rPr lang="en-US" sz="2000" dirty="0" smtClean="0"/>
              <a:t>Express everything else in terms of node voltages,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such as branch voltage, currents. </a:t>
            </a:r>
          </a:p>
          <a:p>
            <a:r>
              <a:rPr lang="en-US" sz="2000" dirty="0" smtClean="0"/>
              <a:t>Then apply KCL at the nodes  to form equations for node voltages. 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75396" y="2244325"/>
            <a:ext cx="1793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typical node: 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3962400" y="3653782"/>
            <a:ext cx="22625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KCL at center node: </a:t>
            </a:r>
            <a:endParaRPr lang="en-US" sz="2000" dirty="0"/>
          </a:p>
        </p:txBody>
      </p:sp>
      <p:graphicFrame>
        <p:nvGraphicFramePr>
          <p:cNvPr id="3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621499"/>
              </p:ext>
            </p:extLst>
          </p:nvPr>
        </p:nvGraphicFramePr>
        <p:xfrm>
          <a:off x="3567250" y="4221959"/>
          <a:ext cx="3280337" cy="478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2" name="Equation" r:id="rId3" imgW="2044440" imgH="228600" progId="Equation.DSMT4">
                  <p:embed/>
                </p:oleObj>
              </mc:Choice>
              <mc:Fallback>
                <p:oleObj name="Equation" r:id="rId3" imgW="2044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7250" y="4221959"/>
                        <a:ext cx="3280337" cy="47865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496537"/>
              </p:ext>
            </p:extLst>
          </p:nvPr>
        </p:nvGraphicFramePr>
        <p:xfrm>
          <a:off x="3657600" y="4907510"/>
          <a:ext cx="3787914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3" name="Equation" r:id="rId5" imgW="2070000" imgH="431640" progId="Equation.DSMT4">
                  <p:embed/>
                </p:oleObj>
              </mc:Choice>
              <mc:Fallback>
                <p:oleObj name="Equation" r:id="rId5" imgW="20700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907510"/>
                        <a:ext cx="3787914" cy="7921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236743" y="2948926"/>
            <a:ext cx="2808132" cy="2145387"/>
            <a:chOff x="243840" y="6931363"/>
            <a:chExt cx="2808132" cy="2145387"/>
          </a:xfrm>
        </p:grpSpPr>
        <p:cxnSp>
          <p:nvCxnSpPr>
            <p:cNvPr id="34" name="Straight Connector 33"/>
            <p:cNvCxnSpPr>
              <a:stCxn id="35" idx="7"/>
            </p:cNvCxnSpPr>
            <p:nvPr/>
          </p:nvCxnSpPr>
          <p:spPr bwMode="auto">
            <a:xfrm flipV="1">
              <a:off x="1580422" y="7178040"/>
              <a:ext cx="1089118" cy="68271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Oval 34"/>
            <p:cNvSpPr/>
            <p:nvPr/>
          </p:nvSpPr>
          <p:spPr bwMode="auto">
            <a:xfrm>
              <a:off x="1450340" y="783844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6" name="Group 20"/>
            <p:cNvGrpSpPr>
              <a:grpSpLocks/>
            </p:cNvGrpSpPr>
            <p:nvPr/>
          </p:nvGrpSpPr>
          <p:grpSpPr bwMode="auto">
            <a:xfrm rot="19708133">
              <a:off x="1675799" y="7454272"/>
              <a:ext cx="778165" cy="218674"/>
              <a:chOff x="2565400" y="4241800"/>
              <a:chExt cx="901700" cy="317500"/>
            </a:xfrm>
          </p:grpSpPr>
          <p:sp>
            <p:nvSpPr>
              <p:cNvPr id="60" name="Rectangle 19"/>
              <p:cNvSpPr>
                <a:spLocks noChangeArrowheads="1"/>
              </p:cNvSpPr>
              <p:nvPr/>
            </p:nvSpPr>
            <p:spPr bwMode="auto">
              <a:xfrm>
                <a:off x="2705100" y="4254500"/>
                <a:ext cx="613156" cy="2921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1008063"/>
                <a:endParaRPr lang="en-US"/>
              </a:p>
            </p:txBody>
          </p:sp>
          <p:sp>
            <p:nvSpPr>
              <p:cNvPr id="61" name="Freeform 60"/>
              <p:cNvSpPr/>
              <p:nvPr/>
            </p:nvSpPr>
            <p:spPr bwMode="auto">
              <a:xfrm>
                <a:off x="2565400" y="4241800"/>
                <a:ext cx="901700" cy="317500"/>
              </a:xfrm>
              <a:custGeom>
                <a:avLst/>
                <a:gdLst>
                  <a:gd name="connsiteX0" fmla="*/ 0 w 4102100"/>
                  <a:gd name="connsiteY0" fmla="*/ 304800 h 622300"/>
                  <a:gd name="connsiteX1" fmla="*/ 673100 w 4102100"/>
                  <a:gd name="connsiteY1" fmla="*/ 304800 h 622300"/>
                  <a:gd name="connsiteX2" fmla="*/ 889000 w 4102100"/>
                  <a:gd name="connsiteY2" fmla="*/ 12700 h 622300"/>
                  <a:gd name="connsiteX3" fmla="*/ 1066800 w 4102100"/>
                  <a:gd name="connsiteY3" fmla="*/ 609600 h 622300"/>
                  <a:gd name="connsiteX4" fmla="*/ 1473200 w 4102100"/>
                  <a:gd name="connsiteY4" fmla="*/ 0 h 622300"/>
                  <a:gd name="connsiteX5" fmla="*/ 1727200 w 4102100"/>
                  <a:gd name="connsiteY5" fmla="*/ 596900 h 622300"/>
                  <a:gd name="connsiteX6" fmla="*/ 2082800 w 4102100"/>
                  <a:gd name="connsiteY6" fmla="*/ 25400 h 622300"/>
                  <a:gd name="connsiteX7" fmla="*/ 2438400 w 4102100"/>
                  <a:gd name="connsiteY7" fmla="*/ 596900 h 622300"/>
                  <a:gd name="connsiteX8" fmla="*/ 2806700 w 4102100"/>
                  <a:gd name="connsiteY8" fmla="*/ 0 h 622300"/>
                  <a:gd name="connsiteX9" fmla="*/ 3136900 w 4102100"/>
                  <a:gd name="connsiteY9" fmla="*/ 622300 h 622300"/>
                  <a:gd name="connsiteX10" fmla="*/ 3365500 w 4102100"/>
                  <a:gd name="connsiteY10" fmla="*/ 279400 h 622300"/>
                  <a:gd name="connsiteX11" fmla="*/ 4102100 w 4102100"/>
                  <a:gd name="connsiteY11" fmla="*/ 29210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02100" h="622300">
                    <a:moveTo>
                      <a:pt x="0" y="304800"/>
                    </a:moveTo>
                    <a:lnTo>
                      <a:pt x="673100" y="304800"/>
                    </a:lnTo>
                    <a:lnTo>
                      <a:pt x="889000" y="12700"/>
                    </a:lnTo>
                    <a:lnTo>
                      <a:pt x="1066800" y="609600"/>
                    </a:lnTo>
                    <a:lnTo>
                      <a:pt x="1473200" y="0"/>
                    </a:lnTo>
                    <a:lnTo>
                      <a:pt x="1727200" y="596900"/>
                    </a:lnTo>
                    <a:lnTo>
                      <a:pt x="2082800" y="25400"/>
                    </a:lnTo>
                    <a:lnTo>
                      <a:pt x="2438400" y="596900"/>
                    </a:lnTo>
                    <a:lnTo>
                      <a:pt x="2806700" y="0"/>
                    </a:lnTo>
                    <a:lnTo>
                      <a:pt x="3136900" y="622300"/>
                    </a:lnTo>
                    <a:lnTo>
                      <a:pt x="3365500" y="279400"/>
                    </a:lnTo>
                    <a:lnTo>
                      <a:pt x="4102100" y="29210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008063">
                  <a:defRPr/>
                </a:pPr>
                <a:endParaRPr lang="en-US"/>
              </a:p>
            </p:txBody>
          </p:sp>
        </p:grpSp>
        <p:cxnSp>
          <p:nvCxnSpPr>
            <p:cNvPr id="37" name="Straight Connector 36"/>
            <p:cNvCxnSpPr>
              <a:stCxn id="35" idx="3"/>
            </p:cNvCxnSpPr>
            <p:nvPr/>
          </p:nvCxnSpPr>
          <p:spPr bwMode="auto">
            <a:xfrm flipH="1">
              <a:off x="510540" y="7968522"/>
              <a:ext cx="962118" cy="67001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>
              <a:stCxn id="35" idx="2"/>
            </p:cNvCxnSpPr>
            <p:nvPr/>
          </p:nvCxnSpPr>
          <p:spPr bwMode="auto">
            <a:xfrm flipH="1" flipV="1">
              <a:off x="726440" y="7089140"/>
              <a:ext cx="723900" cy="8255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1564640" y="7965440"/>
              <a:ext cx="889000" cy="939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40" name="Group 20"/>
            <p:cNvGrpSpPr>
              <a:grpSpLocks/>
            </p:cNvGrpSpPr>
            <p:nvPr/>
          </p:nvGrpSpPr>
          <p:grpSpPr bwMode="auto">
            <a:xfrm rot="19528387">
              <a:off x="558199" y="8228972"/>
              <a:ext cx="778165" cy="218674"/>
              <a:chOff x="2565400" y="4241800"/>
              <a:chExt cx="901700" cy="317500"/>
            </a:xfrm>
          </p:grpSpPr>
          <p:sp>
            <p:nvSpPr>
              <p:cNvPr id="58" name="Rectangle 19"/>
              <p:cNvSpPr>
                <a:spLocks noChangeArrowheads="1"/>
              </p:cNvSpPr>
              <p:nvPr/>
            </p:nvSpPr>
            <p:spPr bwMode="auto">
              <a:xfrm>
                <a:off x="2705100" y="4254500"/>
                <a:ext cx="613156" cy="2921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1008063"/>
                <a:endParaRPr lang="en-US"/>
              </a:p>
            </p:txBody>
          </p:sp>
          <p:sp>
            <p:nvSpPr>
              <p:cNvPr id="59" name="Freeform 58"/>
              <p:cNvSpPr/>
              <p:nvPr/>
            </p:nvSpPr>
            <p:spPr bwMode="auto">
              <a:xfrm>
                <a:off x="2565400" y="4241800"/>
                <a:ext cx="901700" cy="317500"/>
              </a:xfrm>
              <a:custGeom>
                <a:avLst/>
                <a:gdLst>
                  <a:gd name="connsiteX0" fmla="*/ 0 w 4102100"/>
                  <a:gd name="connsiteY0" fmla="*/ 304800 h 622300"/>
                  <a:gd name="connsiteX1" fmla="*/ 673100 w 4102100"/>
                  <a:gd name="connsiteY1" fmla="*/ 304800 h 622300"/>
                  <a:gd name="connsiteX2" fmla="*/ 889000 w 4102100"/>
                  <a:gd name="connsiteY2" fmla="*/ 12700 h 622300"/>
                  <a:gd name="connsiteX3" fmla="*/ 1066800 w 4102100"/>
                  <a:gd name="connsiteY3" fmla="*/ 609600 h 622300"/>
                  <a:gd name="connsiteX4" fmla="*/ 1473200 w 4102100"/>
                  <a:gd name="connsiteY4" fmla="*/ 0 h 622300"/>
                  <a:gd name="connsiteX5" fmla="*/ 1727200 w 4102100"/>
                  <a:gd name="connsiteY5" fmla="*/ 596900 h 622300"/>
                  <a:gd name="connsiteX6" fmla="*/ 2082800 w 4102100"/>
                  <a:gd name="connsiteY6" fmla="*/ 25400 h 622300"/>
                  <a:gd name="connsiteX7" fmla="*/ 2438400 w 4102100"/>
                  <a:gd name="connsiteY7" fmla="*/ 596900 h 622300"/>
                  <a:gd name="connsiteX8" fmla="*/ 2806700 w 4102100"/>
                  <a:gd name="connsiteY8" fmla="*/ 0 h 622300"/>
                  <a:gd name="connsiteX9" fmla="*/ 3136900 w 4102100"/>
                  <a:gd name="connsiteY9" fmla="*/ 622300 h 622300"/>
                  <a:gd name="connsiteX10" fmla="*/ 3365500 w 4102100"/>
                  <a:gd name="connsiteY10" fmla="*/ 279400 h 622300"/>
                  <a:gd name="connsiteX11" fmla="*/ 4102100 w 4102100"/>
                  <a:gd name="connsiteY11" fmla="*/ 29210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02100" h="622300">
                    <a:moveTo>
                      <a:pt x="0" y="304800"/>
                    </a:moveTo>
                    <a:lnTo>
                      <a:pt x="673100" y="304800"/>
                    </a:lnTo>
                    <a:lnTo>
                      <a:pt x="889000" y="12700"/>
                    </a:lnTo>
                    <a:lnTo>
                      <a:pt x="1066800" y="609600"/>
                    </a:lnTo>
                    <a:lnTo>
                      <a:pt x="1473200" y="0"/>
                    </a:lnTo>
                    <a:lnTo>
                      <a:pt x="1727200" y="596900"/>
                    </a:lnTo>
                    <a:lnTo>
                      <a:pt x="2082800" y="25400"/>
                    </a:lnTo>
                    <a:lnTo>
                      <a:pt x="2438400" y="596900"/>
                    </a:lnTo>
                    <a:lnTo>
                      <a:pt x="2806700" y="0"/>
                    </a:lnTo>
                    <a:lnTo>
                      <a:pt x="3136900" y="622300"/>
                    </a:lnTo>
                    <a:lnTo>
                      <a:pt x="3365500" y="279400"/>
                    </a:lnTo>
                    <a:lnTo>
                      <a:pt x="4102100" y="29210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008063">
                  <a:defRPr/>
                </a:pPr>
                <a:endParaRPr lang="en-US"/>
              </a:p>
            </p:txBody>
          </p:sp>
        </p:grpSp>
        <p:sp>
          <p:nvSpPr>
            <p:cNvPr id="41" name="Oval 40"/>
            <p:cNvSpPr/>
            <p:nvPr/>
          </p:nvSpPr>
          <p:spPr bwMode="auto">
            <a:xfrm rot="19162787">
              <a:off x="815340" y="7241540"/>
              <a:ext cx="393700" cy="431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 rot="19162787">
              <a:off x="1729741" y="8143241"/>
              <a:ext cx="393700" cy="431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3" name="Straight Arrow Connector 42"/>
            <p:cNvCxnSpPr>
              <a:stCxn id="41" idx="4"/>
              <a:endCxn id="41" idx="0"/>
            </p:cNvCxnSpPr>
            <p:nvPr/>
          </p:nvCxnSpPr>
          <p:spPr bwMode="auto">
            <a:xfrm flipH="1" flipV="1">
              <a:off x="871630" y="7293563"/>
              <a:ext cx="281120" cy="32775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4" name="Straight Arrow Connector 43"/>
            <p:cNvCxnSpPr>
              <a:stCxn id="42" idx="0"/>
              <a:endCxn id="42" idx="4"/>
            </p:cNvCxnSpPr>
            <p:nvPr/>
          </p:nvCxnSpPr>
          <p:spPr bwMode="auto">
            <a:xfrm>
              <a:off x="1786031" y="8195264"/>
              <a:ext cx="281120" cy="32775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1653540" y="7114540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</a:t>
              </a:r>
              <a:r>
                <a:rPr lang="en-US" sz="2000" baseline="-25000" dirty="0" smtClean="0"/>
                <a:t>2</a:t>
              </a:r>
              <a:endParaRPr lang="en-US" sz="2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23240" y="7889240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</a:t>
              </a:r>
              <a:r>
                <a:rPr lang="en-US" sz="2000" baseline="-25000" dirty="0" smtClean="0"/>
                <a:t>1</a:t>
              </a:r>
              <a:endParaRPr lang="en-US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1094740" y="6962140"/>
                  <a:ext cx="51328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</a:rPr>
                          <m:t>𝐼</m:t>
                        </m:r>
                        <m:r>
                          <a:rPr lang="en-US" sz="2000" i="1" baseline="-25000" dirty="0" smtClean="0">
                            <a:latin typeface="Cambria Math"/>
                          </a:rPr>
                          <m:t>𝑠</m:t>
                        </m:r>
                        <m:r>
                          <a:rPr lang="en-US" sz="2000" i="1" baseline="-25000" dirty="0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4740" y="6962140"/>
                  <a:ext cx="513282" cy="40011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2148840" y="8168640"/>
                  <a:ext cx="51328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</a:rPr>
                          <m:t>𝐼</m:t>
                        </m:r>
                        <m:r>
                          <a:rPr lang="en-US" sz="2000" i="1" baseline="-25000" dirty="0" smtClean="0">
                            <a:latin typeface="Cambria Math"/>
                          </a:rPr>
                          <m:t>𝑠</m:t>
                        </m:r>
                        <m:r>
                          <a:rPr lang="en-US" sz="2000" i="1" baseline="-25000" dirty="0" smtClean="0">
                            <a:latin typeface="Cambria Math"/>
                          </a:rPr>
                          <m:t>2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48840" y="8168640"/>
                  <a:ext cx="513282" cy="400110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9" name="TextBox 48"/>
            <p:cNvSpPr txBox="1"/>
            <p:nvPr/>
          </p:nvSpPr>
          <p:spPr>
            <a:xfrm>
              <a:off x="2662122" y="6931363"/>
              <a:ext cx="3898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srgbClr val="00B0F0"/>
                  </a:solidFill>
                </a:rPr>
                <a:t>v</a:t>
              </a:r>
              <a:r>
                <a:rPr lang="en-US" sz="2000" baseline="-25000" dirty="0" err="1">
                  <a:solidFill>
                    <a:srgbClr val="00B0F0"/>
                  </a:solidFill>
                </a:rPr>
                <a:t>b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50190" y="8676640"/>
              <a:ext cx="3780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srgbClr val="00B0F0"/>
                  </a:solidFill>
                </a:rPr>
                <a:t>v</a:t>
              </a:r>
              <a:r>
                <a:rPr lang="en-US" sz="2000" baseline="-25000" dirty="0" err="1" smtClean="0">
                  <a:solidFill>
                    <a:srgbClr val="00B0F0"/>
                  </a:solidFill>
                </a:rPr>
                <a:t>a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094740" y="7686040"/>
              <a:ext cx="3690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srgbClr val="00B0F0"/>
                  </a:solidFill>
                </a:rPr>
                <a:t>v</a:t>
              </a:r>
              <a:r>
                <a:rPr lang="en-US" sz="2000" baseline="-25000" dirty="0" err="1" smtClean="0">
                  <a:solidFill>
                    <a:srgbClr val="00B0F0"/>
                  </a:solidFill>
                </a:rPr>
                <a:t>c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 rot="19515880">
              <a:off x="655957" y="8374528"/>
              <a:ext cx="9503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+  </a:t>
              </a:r>
              <a:r>
                <a:rPr lang="en-US" sz="2000" dirty="0" err="1" smtClean="0"/>
                <a:t>v</a:t>
              </a:r>
              <a:r>
                <a:rPr lang="en-US" sz="2000" baseline="-25000" dirty="0" err="1" smtClean="0"/>
                <a:t>ac</a:t>
              </a:r>
              <a:r>
                <a:rPr lang="en-US" sz="2000" dirty="0" smtClean="0"/>
                <a:t>  </a:t>
              </a:r>
              <a:r>
                <a:rPr lang="en-US" sz="2000" dirty="0" smtClean="0">
                  <a:latin typeface="Symbol" pitchFamily="18" charset="2"/>
                </a:rPr>
                <a:t>-</a:t>
              </a:r>
              <a:endParaRPr lang="en-US" sz="2000" dirty="0">
                <a:latin typeface="Symbol" pitchFamily="18" charset="2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 rot="19515880">
              <a:off x="1794629" y="7523627"/>
              <a:ext cx="9589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+  </a:t>
              </a:r>
              <a:r>
                <a:rPr lang="en-US" sz="2000" dirty="0" err="1" smtClean="0"/>
                <a:t>v</a:t>
              </a:r>
              <a:r>
                <a:rPr lang="en-US" sz="2000" baseline="-25000" dirty="0" err="1" smtClean="0"/>
                <a:t>cb</a:t>
              </a:r>
              <a:r>
                <a:rPr lang="en-US" sz="2000" dirty="0" smtClean="0"/>
                <a:t>  </a:t>
              </a:r>
              <a:r>
                <a:rPr lang="en-US" sz="2000" dirty="0" smtClean="0">
                  <a:latin typeface="Symbol" pitchFamily="18" charset="2"/>
                </a:rPr>
                <a:t>-</a:t>
              </a:r>
              <a:endParaRPr lang="en-US" sz="2000" dirty="0">
                <a:latin typeface="Symbol" pitchFamily="18" charset="2"/>
              </a:endParaRPr>
            </a:p>
          </p:txBody>
        </p:sp>
        <p:cxnSp>
          <p:nvCxnSpPr>
            <p:cNvPr id="54" name="Straight Arrow Connector 53"/>
            <p:cNvCxnSpPr>
              <a:stCxn id="50" idx="0"/>
              <a:endCxn id="59" idx="1"/>
            </p:cNvCxnSpPr>
            <p:nvPr/>
          </p:nvCxnSpPr>
          <p:spPr bwMode="auto">
            <a:xfrm flipV="1">
              <a:off x="439216" y="8484628"/>
              <a:ext cx="291448" cy="19201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5" name="Straight Arrow Connector 54"/>
            <p:cNvCxnSpPr>
              <a:stCxn id="35" idx="7"/>
              <a:endCxn id="61" idx="1"/>
            </p:cNvCxnSpPr>
            <p:nvPr/>
          </p:nvCxnSpPr>
          <p:spPr bwMode="auto">
            <a:xfrm flipV="1">
              <a:off x="1580422" y="7698407"/>
              <a:ext cx="260491" cy="16235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243840" y="8282940"/>
                  <a:ext cx="41870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</a:rPr>
                          <m:t>𝑖</m:t>
                        </m:r>
                        <m:r>
                          <a:rPr lang="en-US" sz="2000" i="1" baseline="-25000" dirty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840" y="8282940"/>
                  <a:ext cx="418704" cy="400110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1437640" y="7406640"/>
                  <a:ext cx="41870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</a:rPr>
                          <m:t>𝑖</m:t>
                        </m:r>
                        <m:r>
                          <a:rPr lang="en-US" sz="2000" i="1" baseline="-25000" dirty="0" smtClean="0">
                            <a:latin typeface="Cambria Math"/>
                          </a:rPr>
                          <m:t>2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7640" y="7406640"/>
                  <a:ext cx="418704" cy="400110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3" name="TextBox 62"/>
          <p:cNvSpPr txBox="1"/>
          <p:nvPr/>
        </p:nvSpPr>
        <p:spPr>
          <a:xfrm>
            <a:off x="146050" y="152400"/>
            <a:ext cx="3660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Main Idea of nodal analysis</a:t>
            </a:r>
            <a:r>
              <a:rPr lang="en-US" sz="2400" dirty="0" smtClean="0"/>
              <a:t>:</a:t>
            </a:r>
            <a:endParaRPr lang="en-US" dirty="0"/>
          </a:p>
        </p:txBody>
      </p:sp>
      <p:sp>
        <p:nvSpPr>
          <p:cNvPr id="64" name="Oval 63"/>
          <p:cNvSpPr/>
          <p:nvPr/>
        </p:nvSpPr>
        <p:spPr bwMode="auto">
          <a:xfrm>
            <a:off x="345083" y="4659036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2586243" y="3128409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429000" y="2026648"/>
            <a:ext cx="54334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Express resistor currents in terms of node voltages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3806347" y="5766425"/>
            <a:ext cx="3323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An equation for node voltages</a:t>
            </a:r>
            <a:endParaRPr lang="en-US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8596022" y="9306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L8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00400" y="2552724"/>
                <a:ext cx="1633204" cy="7859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𝑎𝑐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400" b="0" i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552724"/>
                <a:ext cx="1633204" cy="78592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715984" y="2545898"/>
                <a:ext cx="1351075" cy="7859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en-US" sz="2400" dirty="0" err="1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984" y="2545898"/>
                <a:ext cx="1351075" cy="78592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5932321" y="2545897"/>
                <a:ext cx="1647823" cy="7859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𝑐𝑏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2400" b="0" i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2321" y="2545897"/>
                <a:ext cx="1647823" cy="785921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7437776" y="2552724"/>
                <a:ext cx="1360244" cy="7859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en-US" sz="2400" dirty="0" err="1" smtClean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7776" y="2552724"/>
                <a:ext cx="1360244" cy="785921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678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 bldLvl="2"/>
      <p:bldP spid="28" grpId="0"/>
      <p:bldP spid="30" grpId="0"/>
      <p:bldP spid="64" grpId="0" animBg="1"/>
      <p:bldP spid="65" grpId="0" animBg="1"/>
      <p:bldP spid="66" grpId="0"/>
      <p:bldP spid="67" grpId="0"/>
      <p:bldP spid="2" grpId="0"/>
      <p:bldP spid="3" grpId="0"/>
      <p:bldP spid="68" grpId="0"/>
      <p:bldP spid="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252" y="163813"/>
            <a:ext cx="69890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One key step in nodal analysis: </a:t>
            </a:r>
          </a:p>
          <a:p>
            <a:r>
              <a:rPr lang="en-US" sz="2000" dirty="0" smtClean="0"/>
              <a:t> Express the current through a resistor in terms of node voltages. </a:t>
            </a:r>
            <a:endParaRPr lang="en-US" sz="2000" dirty="0"/>
          </a:p>
        </p:txBody>
      </p:sp>
      <p:grpSp>
        <p:nvGrpSpPr>
          <p:cNvPr id="3" name="Group 2"/>
          <p:cNvGrpSpPr/>
          <p:nvPr/>
        </p:nvGrpSpPr>
        <p:grpSpPr>
          <a:xfrm>
            <a:off x="247650" y="1415373"/>
            <a:ext cx="2671166" cy="902276"/>
            <a:chOff x="247650" y="1936234"/>
            <a:chExt cx="2671166" cy="902276"/>
          </a:xfrm>
        </p:grpSpPr>
        <p:cxnSp>
          <p:nvCxnSpPr>
            <p:cNvPr id="4" name="Straight Connector 3"/>
            <p:cNvCxnSpPr/>
            <p:nvPr/>
          </p:nvCxnSpPr>
          <p:spPr bwMode="auto">
            <a:xfrm>
              <a:off x="711200" y="2273300"/>
              <a:ext cx="1701800" cy="25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1117600" y="2159000"/>
              <a:ext cx="812800" cy="266700"/>
              <a:chOff x="2565400" y="4241800"/>
              <a:chExt cx="901700" cy="317500"/>
            </a:xfrm>
          </p:grpSpPr>
          <p:sp>
            <p:nvSpPr>
              <p:cNvPr id="14" name="Rectangle 19"/>
              <p:cNvSpPr>
                <a:spLocks noChangeArrowheads="1"/>
              </p:cNvSpPr>
              <p:nvPr/>
            </p:nvSpPr>
            <p:spPr bwMode="auto">
              <a:xfrm>
                <a:off x="2705100" y="4254500"/>
                <a:ext cx="613156" cy="2921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1008063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 bwMode="auto">
              <a:xfrm>
                <a:off x="2565400" y="4241800"/>
                <a:ext cx="901700" cy="317500"/>
              </a:xfrm>
              <a:custGeom>
                <a:avLst/>
                <a:gdLst>
                  <a:gd name="connsiteX0" fmla="*/ 0 w 4102100"/>
                  <a:gd name="connsiteY0" fmla="*/ 304800 h 622300"/>
                  <a:gd name="connsiteX1" fmla="*/ 673100 w 4102100"/>
                  <a:gd name="connsiteY1" fmla="*/ 304800 h 622300"/>
                  <a:gd name="connsiteX2" fmla="*/ 889000 w 4102100"/>
                  <a:gd name="connsiteY2" fmla="*/ 12700 h 622300"/>
                  <a:gd name="connsiteX3" fmla="*/ 1066800 w 4102100"/>
                  <a:gd name="connsiteY3" fmla="*/ 609600 h 622300"/>
                  <a:gd name="connsiteX4" fmla="*/ 1473200 w 4102100"/>
                  <a:gd name="connsiteY4" fmla="*/ 0 h 622300"/>
                  <a:gd name="connsiteX5" fmla="*/ 1727200 w 4102100"/>
                  <a:gd name="connsiteY5" fmla="*/ 596900 h 622300"/>
                  <a:gd name="connsiteX6" fmla="*/ 2082800 w 4102100"/>
                  <a:gd name="connsiteY6" fmla="*/ 25400 h 622300"/>
                  <a:gd name="connsiteX7" fmla="*/ 2438400 w 4102100"/>
                  <a:gd name="connsiteY7" fmla="*/ 596900 h 622300"/>
                  <a:gd name="connsiteX8" fmla="*/ 2806700 w 4102100"/>
                  <a:gd name="connsiteY8" fmla="*/ 0 h 622300"/>
                  <a:gd name="connsiteX9" fmla="*/ 3136900 w 4102100"/>
                  <a:gd name="connsiteY9" fmla="*/ 622300 h 622300"/>
                  <a:gd name="connsiteX10" fmla="*/ 3365500 w 4102100"/>
                  <a:gd name="connsiteY10" fmla="*/ 279400 h 622300"/>
                  <a:gd name="connsiteX11" fmla="*/ 4102100 w 4102100"/>
                  <a:gd name="connsiteY11" fmla="*/ 29210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02100" h="622300">
                    <a:moveTo>
                      <a:pt x="0" y="304800"/>
                    </a:moveTo>
                    <a:lnTo>
                      <a:pt x="673100" y="304800"/>
                    </a:lnTo>
                    <a:lnTo>
                      <a:pt x="889000" y="12700"/>
                    </a:lnTo>
                    <a:lnTo>
                      <a:pt x="1066800" y="609600"/>
                    </a:lnTo>
                    <a:lnTo>
                      <a:pt x="1473200" y="0"/>
                    </a:lnTo>
                    <a:lnTo>
                      <a:pt x="1727200" y="596900"/>
                    </a:lnTo>
                    <a:lnTo>
                      <a:pt x="2082800" y="25400"/>
                    </a:lnTo>
                    <a:lnTo>
                      <a:pt x="2438400" y="596900"/>
                    </a:lnTo>
                    <a:lnTo>
                      <a:pt x="2806700" y="0"/>
                    </a:lnTo>
                    <a:lnTo>
                      <a:pt x="3136900" y="622300"/>
                    </a:lnTo>
                    <a:lnTo>
                      <a:pt x="3365500" y="279400"/>
                    </a:lnTo>
                    <a:lnTo>
                      <a:pt x="4102100" y="29210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008063">
                  <a:defRPr/>
                </a:pPr>
                <a:endParaRPr lang="en-US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1358900" y="2438400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</a:t>
              </a:r>
              <a:endParaRPr lang="en-US" sz="2000" dirty="0"/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635000" y="2222500"/>
              <a:ext cx="88900" cy="1143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400300" y="2273300"/>
              <a:ext cx="101600" cy="1143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20950" y="2044700"/>
              <a:ext cx="3978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srgbClr val="00B050"/>
                  </a:solidFill>
                </a:rPr>
                <a:t>v</a:t>
              </a:r>
              <a:r>
                <a:rPr lang="en-US" sz="2000" baseline="-25000" dirty="0" err="1">
                  <a:solidFill>
                    <a:srgbClr val="00B050"/>
                  </a:solidFill>
                </a:rPr>
                <a:t>b</a:t>
              </a:r>
              <a:endParaRPr lang="en-US" sz="2000" dirty="0">
                <a:solidFill>
                  <a:srgbClr val="00B05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47650" y="2120900"/>
              <a:ext cx="3882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srgbClr val="FF0000"/>
                  </a:solidFill>
                </a:rPr>
                <a:t>v</a:t>
              </a:r>
              <a:r>
                <a:rPr lang="en-US" sz="2000" baseline="-25000" dirty="0" err="1" smtClean="0">
                  <a:solidFill>
                    <a:srgbClr val="FF0000"/>
                  </a:solidFill>
                </a:rPr>
                <a:t>a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7" idx="6"/>
            </p:cNvCxnSpPr>
            <p:nvPr/>
          </p:nvCxnSpPr>
          <p:spPr bwMode="auto">
            <a:xfrm>
              <a:off x="723900" y="2279650"/>
              <a:ext cx="368300" cy="635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698776" y="1936234"/>
                  <a:ext cx="33227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</a:rPr>
                          <m:t>𝑖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8776" y="1936234"/>
                  <a:ext cx="332270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6" name="TextBox 15"/>
          <p:cNvSpPr txBox="1"/>
          <p:nvPr/>
        </p:nvSpPr>
        <p:spPr>
          <a:xfrm>
            <a:off x="3352800" y="1186285"/>
            <a:ext cx="45624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Assign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R</a:t>
            </a:r>
            <a:r>
              <a:rPr lang="en-US" sz="2000" dirty="0" smtClean="0"/>
              <a:t> so that passive  sign convention</a:t>
            </a:r>
            <a:br>
              <a:rPr lang="en-US" sz="2000" dirty="0" smtClean="0"/>
            </a:br>
            <a:r>
              <a:rPr lang="en-US" sz="2000" dirty="0" smtClean="0"/>
              <a:t>is satisfied.  Then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04952" y="2536784"/>
                <a:ext cx="4306115" cy="10686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Observation:  </a:t>
                </a:r>
              </a:p>
              <a:p>
                <a:r>
                  <a:rPr lang="en-US" sz="2000" dirty="0" smtClean="0"/>
                  <a:t>The current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sz="2000" dirty="0" smtClean="0"/>
                  <a:t> enters at </a:t>
                </a:r>
                <a:r>
                  <a:rPr lang="en-US" sz="2000" dirty="0" err="1" smtClean="0">
                    <a:solidFill>
                      <a:srgbClr val="FF0000"/>
                    </a:solidFill>
                  </a:rPr>
                  <a:t>v</a:t>
                </a:r>
                <a:r>
                  <a:rPr lang="en-US" sz="2000" baseline="-25000" dirty="0" err="1" smtClean="0">
                    <a:solidFill>
                      <a:srgbClr val="FF0000"/>
                    </a:solidFill>
                  </a:rPr>
                  <a:t>a</a:t>
                </a:r>
                <a:r>
                  <a:rPr lang="en-US" sz="2000" dirty="0" smtClean="0"/>
                  <a:t> and exits at </a:t>
                </a:r>
                <a:r>
                  <a:rPr lang="en-US" sz="2000" dirty="0" smtClean="0">
                    <a:solidFill>
                      <a:srgbClr val="00FF00"/>
                    </a:solidFill>
                  </a:rPr>
                  <a:t>v</a:t>
                </a:r>
                <a:r>
                  <a:rPr lang="en-US" sz="2000" baseline="-25000" dirty="0" smtClean="0">
                    <a:solidFill>
                      <a:srgbClr val="00FF00"/>
                    </a:solidFill>
                  </a:rPr>
                  <a:t>b</a:t>
                </a:r>
                <a:r>
                  <a:rPr lang="en-US" sz="2000" dirty="0" smtClean="0"/>
                  <a:t>.</a:t>
                </a:r>
              </a:p>
              <a:p>
                <a:r>
                  <a:rPr lang="en-US" sz="2000" dirty="0" smtClean="0"/>
                  <a:t>In the future, </a:t>
                </a:r>
                <a:r>
                  <a:rPr lang="en-US" sz="2000" dirty="0" err="1" smtClean="0"/>
                  <a:t>v</a:t>
                </a:r>
                <a:r>
                  <a:rPr lang="en-US" sz="2000" baseline="-25000" dirty="0" err="1" smtClean="0"/>
                  <a:t>R</a:t>
                </a:r>
                <a:r>
                  <a:rPr lang="en-US" sz="2000" dirty="0" smtClean="0"/>
                  <a:t> will not be assigned.  </a:t>
                </a:r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952" y="2536784"/>
                <a:ext cx="4306115" cy="1068690"/>
              </a:xfrm>
              <a:prstGeom prst="rect">
                <a:avLst/>
              </a:prstGeom>
              <a:blipFill rotWithShape="1">
                <a:blip r:embed="rId4"/>
                <a:stretch>
                  <a:fillRect l="-1414" t="-2857" r="-424" b="-9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8596022" y="9306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L8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41774" y="3866726"/>
            <a:ext cx="5491549" cy="762000"/>
            <a:chOff x="441774" y="3866726"/>
            <a:chExt cx="5491549" cy="762000"/>
          </a:xfrm>
        </p:grpSpPr>
        <p:sp>
          <p:nvSpPr>
            <p:cNvPr id="21" name="TextBox 20"/>
            <p:cNvSpPr txBox="1"/>
            <p:nvPr/>
          </p:nvSpPr>
          <p:spPr>
            <a:xfrm>
              <a:off x="762000" y="3937000"/>
              <a:ext cx="17166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General rule:   </a:t>
              </a:r>
              <a:endParaRPr lang="en-US" sz="2000" dirty="0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41774" y="3866726"/>
              <a:ext cx="5491549" cy="762000"/>
            </a:xfrm>
            <a:prstGeom prst="rect">
              <a:avLst/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2705284" y="3937000"/>
                  <a:ext cx="3058338" cy="61792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/>
                          </a:rPr>
                          <m:t>𝑖</m:t>
                        </m:r>
                        <m:r>
                          <a:rPr lang="en-US" sz="2000" b="0" i="0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v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𝑎𝑡</m:t>
                                </m:r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𝑒𝑛𝑡𝑟𝑎𝑛𝑐𝑒</m:t>
                                </m:r>
                              </m:sub>
                            </m:sSub>
                            <m:r>
                              <a:rPr lang="en-US" sz="2000" b="0" i="0" smtClean="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solidFill>
                                      <a:srgbClr val="00FF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solidFill>
                                      <a:srgbClr val="00FF00"/>
                                    </a:solidFill>
                                    <a:latin typeface="Cambria Math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solidFill>
                                      <a:srgbClr val="00FF00"/>
                                    </a:solidFill>
                                    <a:latin typeface="Cambria Math"/>
                                  </a:rPr>
                                  <m:t>𝑎𝑡</m:t>
                                </m:r>
                                <m:r>
                                  <a:rPr lang="en-US" sz="2000" b="0" i="1" smtClean="0">
                                    <a:solidFill>
                                      <a:srgbClr val="00FF00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2000" b="0" i="1" smtClean="0">
                                    <a:solidFill>
                                      <a:srgbClr val="00FF00"/>
                                    </a:solidFill>
                                    <a:latin typeface="Cambria Math"/>
                                  </a:rPr>
                                  <m:t>𝑒𝑥𝑖𝑡</m:t>
                                </m:r>
                              </m:sub>
                            </m:sSub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/>
                              </a:rPr>
                              <m:t>R</m:t>
                            </m:r>
                          </m:den>
                        </m:f>
                      </m:oMath>
                    </m:oMathPara>
                  </a14:m>
                  <a:endParaRPr lang="en-US" sz="2000" dirty="0" err="1" smtClean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05284" y="3937000"/>
                  <a:ext cx="3058338" cy="617926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038600" y="2028882"/>
                <a:ext cx="950196" cy="6179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𝑖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𝑅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028882"/>
                <a:ext cx="950196" cy="61792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44626" y="1138374"/>
                <a:ext cx="13885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+ 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𝑅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  −</m:t>
                      </m:r>
                    </m:oMath>
                  </m:oMathPara>
                </a14:m>
                <a:endParaRPr lang="en-US" sz="2400" dirty="0" err="1" smtClean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626" y="1138374"/>
                <a:ext cx="1388522" cy="461665"/>
              </a:xfrm>
              <a:prstGeom prst="rect">
                <a:avLst/>
              </a:prstGeom>
              <a:blipFill rotWithShape="1">
                <a:blip r:embed="rId12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76799" y="2045923"/>
                <a:ext cx="1340239" cy="6179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00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FF00"/>
                                  </a:solidFill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FF00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n-US" sz="2000" dirty="0" err="1" smtClean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799" y="2045923"/>
                <a:ext cx="1340239" cy="61792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669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  <p:bldP spid="16" grpId="0"/>
      <p:bldP spid="18" grpId="0" build="p" bldLvl="2"/>
      <p:bldP spid="19" grpId="0"/>
      <p:bldP spid="17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106" y="381000"/>
            <a:ext cx="59105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Example:  A circuit with only current sources. We need </a:t>
            </a:r>
            <a:br>
              <a:rPr lang="en-US" sz="2000" dirty="0" smtClean="0"/>
            </a:br>
            <a:r>
              <a:rPr lang="en-US" sz="2000" dirty="0" smtClean="0"/>
              <a:t>to find the current through each resistor.  </a:t>
            </a:r>
            <a:endParaRPr lang="en-US" sz="2000" dirty="0"/>
          </a:p>
        </p:txBody>
      </p:sp>
      <p:grpSp>
        <p:nvGrpSpPr>
          <p:cNvPr id="3" name="Group 2"/>
          <p:cNvGrpSpPr/>
          <p:nvPr/>
        </p:nvGrpSpPr>
        <p:grpSpPr>
          <a:xfrm>
            <a:off x="817884" y="1392682"/>
            <a:ext cx="3730446" cy="2374900"/>
            <a:chOff x="927100" y="6096000"/>
            <a:chExt cx="3730446" cy="2374900"/>
          </a:xfrm>
        </p:grpSpPr>
        <p:sp>
          <p:nvSpPr>
            <p:cNvPr id="4" name="Rectangle 3"/>
            <p:cNvSpPr/>
            <p:nvPr/>
          </p:nvSpPr>
          <p:spPr bwMode="auto">
            <a:xfrm>
              <a:off x="1092200" y="6832600"/>
              <a:ext cx="2984500" cy="16383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>
              <a:off x="2209800" y="6832600"/>
              <a:ext cx="0" cy="16383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" name="Freeform 5"/>
            <p:cNvSpPr/>
            <p:nvPr/>
          </p:nvSpPr>
          <p:spPr bwMode="auto">
            <a:xfrm>
              <a:off x="2222500" y="6286500"/>
              <a:ext cx="1866900" cy="558800"/>
            </a:xfrm>
            <a:custGeom>
              <a:avLst/>
              <a:gdLst>
                <a:gd name="connsiteX0" fmla="*/ 0 w 1866900"/>
                <a:gd name="connsiteY0" fmla="*/ 546100 h 558800"/>
                <a:gd name="connsiteX1" fmla="*/ 0 w 1866900"/>
                <a:gd name="connsiteY1" fmla="*/ 0 h 558800"/>
                <a:gd name="connsiteX2" fmla="*/ 1854200 w 1866900"/>
                <a:gd name="connsiteY2" fmla="*/ 0 h 558800"/>
                <a:gd name="connsiteX3" fmla="*/ 1866900 w 1866900"/>
                <a:gd name="connsiteY3" fmla="*/ 558800 h 55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66900" h="558800">
                  <a:moveTo>
                    <a:pt x="0" y="546100"/>
                  </a:moveTo>
                  <a:lnTo>
                    <a:pt x="0" y="0"/>
                  </a:lnTo>
                  <a:lnTo>
                    <a:pt x="1854200" y="0"/>
                  </a:lnTo>
                  <a:lnTo>
                    <a:pt x="1866900" y="55880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2730500" y="6705600"/>
              <a:ext cx="812800" cy="266700"/>
              <a:chOff x="2565400" y="4241800"/>
              <a:chExt cx="901700" cy="317500"/>
            </a:xfrm>
          </p:grpSpPr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2705100" y="4254500"/>
                <a:ext cx="613156" cy="2921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1008063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 bwMode="auto">
              <a:xfrm>
                <a:off x="2565400" y="4241800"/>
                <a:ext cx="901700" cy="317500"/>
              </a:xfrm>
              <a:custGeom>
                <a:avLst/>
                <a:gdLst>
                  <a:gd name="connsiteX0" fmla="*/ 0 w 4102100"/>
                  <a:gd name="connsiteY0" fmla="*/ 304800 h 622300"/>
                  <a:gd name="connsiteX1" fmla="*/ 673100 w 4102100"/>
                  <a:gd name="connsiteY1" fmla="*/ 304800 h 622300"/>
                  <a:gd name="connsiteX2" fmla="*/ 889000 w 4102100"/>
                  <a:gd name="connsiteY2" fmla="*/ 12700 h 622300"/>
                  <a:gd name="connsiteX3" fmla="*/ 1066800 w 4102100"/>
                  <a:gd name="connsiteY3" fmla="*/ 609600 h 622300"/>
                  <a:gd name="connsiteX4" fmla="*/ 1473200 w 4102100"/>
                  <a:gd name="connsiteY4" fmla="*/ 0 h 622300"/>
                  <a:gd name="connsiteX5" fmla="*/ 1727200 w 4102100"/>
                  <a:gd name="connsiteY5" fmla="*/ 596900 h 622300"/>
                  <a:gd name="connsiteX6" fmla="*/ 2082800 w 4102100"/>
                  <a:gd name="connsiteY6" fmla="*/ 25400 h 622300"/>
                  <a:gd name="connsiteX7" fmla="*/ 2438400 w 4102100"/>
                  <a:gd name="connsiteY7" fmla="*/ 596900 h 622300"/>
                  <a:gd name="connsiteX8" fmla="*/ 2806700 w 4102100"/>
                  <a:gd name="connsiteY8" fmla="*/ 0 h 622300"/>
                  <a:gd name="connsiteX9" fmla="*/ 3136900 w 4102100"/>
                  <a:gd name="connsiteY9" fmla="*/ 622300 h 622300"/>
                  <a:gd name="connsiteX10" fmla="*/ 3365500 w 4102100"/>
                  <a:gd name="connsiteY10" fmla="*/ 279400 h 622300"/>
                  <a:gd name="connsiteX11" fmla="*/ 4102100 w 4102100"/>
                  <a:gd name="connsiteY11" fmla="*/ 29210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02100" h="622300">
                    <a:moveTo>
                      <a:pt x="0" y="304800"/>
                    </a:moveTo>
                    <a:lnTo>
                      <a:pt x="673100" y="304800"/>
                    </a:lnTo>
                    <a:lnTo>
                      <a:pt x="889000" y="12700"/>
                    </a:lnTo>
                    <a:lnTo>
                      <a:pt x="1066800" y="609600"/>
                    </a:lnTo>
                    <a:lnTo>
                      <a:pt x="1473200" y="0"/>
                    </a:lnTo>
                    <a:lnTo>
                      <a:pt x="1727200" y="596900"/>
                    </a:lnTo>
                    <a:lnTo>
                      <a:pt x="2082800" y="25400"/>
                    </a:lnTo>
                    <a:lnTo>
                      <a:pt x="2438400" y="596900"/>
                    </a:lnTo>
                    <a:lnTo>
                      <a:pt x="2806700" y="0"/>
                    </a:lnTo>
                    <a:lnTo>
                      <a:pt x="3136900" y="622300"/>
                    </a:lnTo>
                    <a:lnTo>
                      <a:pt x="3365500" y="279400"/>
                    </a:lnTo>
                    <a:lnTo>
                      <a:pt x="4102100" y="29210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008063">
                  <a:defRPr/>
                </a:pPr>
                <a:endParaRPr lang="en-US"/>
              </a:p>
            </p:txBody>
          </p:sp>
        </p:grpSp>
        <p:grpSp>
          <p:nvGrpSpPr>
            <p:cNvPr id="8" name="Group 20"/>
            <p:cNvGrpSpPr>
              <a:grpSpLocks/>
            </p:cNvGrpSpPr>
            <p:nvPr/>
          </p:nvGrpSpPr>
          <p:grpSpPr bwMode="auto">
            <a:xfrm rot="16200000">
              <a:off x="3670300" y="7581900"/>
              <a:ext cx="812800" cy="266700"/>
              <a:chOff x="2565400" y="4241800"/>
              <a:chExt cx="901700" cy="317500"/>
            </a:xfrm>
          </p:grpSpPr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2705100" y="4254500"/>
                <a:ext cx="613156" cy="2921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1008063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 bwMode="auto">
              <a:xfrm>
                <a:off x="2565400" y="4241800"/>
                <a:ext cx="901700" cy="317500"/>
              </a:xfrm>
              <a:custGeom>
                <a:avLst/>
                <a:gdLst>
                  <a:gd name="connsiteX0" fmla="*/ 0 w 4102100"/>
                  <a:gd name="connsiteY0" fmla="*/ 304800 h 622300"/>
                  <a:gd name="connsiteX1" fmla="*/ 673100 w 4102100"/>
                  <a:gd name="connsiteY1" fmla="*/ 304800 h 622300"/>
                  <a:gd name="connsiteX2" fmla="*/ 889000 w 4102100"/>
                  <a:gd name="connsiteY2" fmla="*/ 12700 h 622300"/>
                  <a:gd name="connsiteX3" fmla="*/ 1066800 w 4102100"/>
                  <a:gd name="connsiteY3" fmla="*/ 609600 h 622300"/>
                  <a:gd name="connsiteX4" fmla="*/ 1473200 w 4102100"/>
                  <a:gd name="connsiteY4" fmla="*/ 0 h 622300"/>
                  <a:gd name="connsiteX5" fmla="*/ 1727200 w 4102100"/>
                  <a:gd name="connsiteY5" fmla="*/ 596900 h 622300"/>
                  <a:gd name="connsiteX6" fmla="*/ 2082800 w 4102100"/>
                  <a:gd name="connsiteY6" fmla="*/ 25400 h 622300"/>
                  <a:gd name="connsiteX7" fmla="*/ 2438400 w 4102100"/>
                  <a:gd name="connsiteY7" fmla="*/ 596900 h 622300"/>
                  <a:gd name="connsiteX8" fmla="*/ 2806700 w 4102100"/>
                  <a:gd name="connsiteY8" fmla="*/ 0 h 622300"/>
                  <a:gd name="connsiteX9" fmla="*/ 3136900 w 4102100"/>
                  <a:gd name="connsiteY9" fmla="*/ 622300 h 622300"/>
                  <a:gd name="connsiteX10" fmla="*/ 3365500 w 4102100"/>
                  <a:gd name="connsiteY10" fmla="*/ 279400 h 622300"/>
                  <a:gd name="connsiteX11" fmla="*/ 4102100 w 4102100"/>
                  <a:gd name="connsiteY11" fmla="*/ 29210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02100" h="622300">
                    <a:moveTo>
                      <a:pt x="0" y="304800"/>
                    </a:moveTo>
                    <a:lnTo>
                      <a:pt x="673100" y="304800"/>
                    </a:lnTo>
                    <a:lnTo>
                      <a:pt x="889000" y="12700"/>
                    </a:lnTo>
                    <a:lnTo>
                      <a:pt x="1066800" y="609600"/>
                    </a:lnTo>
                    <a:lnTo>
                      <a:pt x="1473200" y="0"/>
                    </a:lnTo>
                    <a:lnTo>
                      <a:pt x="1727200" y="596900"/>
                    </a:lnTo>
                    <a:lnTo>
                      <a:pt x="2082800" y="25400"/>
                    </a:lnTo>
                    <a:lnTo>
                      <a:pt x="2438400" y="596900"/>
                    </a:lnTo>
                    <a:lnTo>
                      <a:pt x="2806700" y="0"/>
                    </a:lnTo>
                    <a:lnTo>
                      <a:pt x="3136900" y="622300"/>
                    </a:lnTo>
                    <a:lnTo>
                      <a:pt x="3365500" y="279400"/>
                    </a:lnTo>
                    <a:lnTo>
                      <a:pt x="4102100" y="29210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008063">
                  <a:defRPr/>
                </a:pPr>
                <a:endParaRPr lang="en-US"/>
              </a:p>
            </p:txBody>
          </p:sp>
        </p:grpSp>
        <p:grpSp>
          <p:nvGrpSpPr>
            <p:cNvPr id="9" name="Group 20"/>
            <p:cNvGrpSpPr>
              <a:grpSpLocks/>
            </p:cNvGrpSpPr>
            <p:nvPr/>
          </p:nvGrpSpPr>
          <p:grpSpPr bwMode="auto">
            <a:xfrm rot="16200000">
              <a:off x="1803400" y="7480300"/>
              <a:ext cx="812800" cy="266700"/>
              <a:chOff x="2565400" y="4241800"/>
              <a:chExt cx="901700" cy="317500"/>
            </a:xfrm>
          </p:grpSpPr>
          <p:sp>
            <p:nvSpPr>
              <p:cNvPr id="19" name="Rectangle 19"/>
              <p:cNvSpPr>
                <a:spLocks noChangeArrowheads="1"/>
              </p:cNvSpPr>
              <p:nvPr/>
            </p:nvSpPr>
            <p:spPr bwMode="auto">
              <a:xfrm>
                <a:off x="2705100" y="4254500"/>
                <a:ext cx="613156" cy="2921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1008063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 bwMode="auto">
              <a:xfrm>
                <a:off x="2565400" y="4241800"/>
                <a:ext cx="901700" cy="317500"/>
              </a:xfrm>
              <a:custGeom>
                <a:avLst/>
                <a:gdLst>
                  <a:gd name="connsiteX0" fmla="*/ 0 w 4102100"/>
                  <a:gd name="connsiteY0" fmla="*/ 304800 h 622300"/>
                  <a:gd name="connsiteX1" fmla="*/ 673100 w 4102100"/>
                  <a:gd name="connsiteY1" fmla="*/ 304800 h 622300"/>
                  <a:gd name="connsiteX2" fmla="*/ 889000 w 4102100"/>
                  <a:gd name="connsiteY2" fmla="*/ 12700 h 622300"/>
                  <a:gd name="connsiteX3" fmla="*/ 1066800 w 4102100"/>
                  <a:gd name="connsiteY3" fmla="*/ 609600 h 622300"/>
                  <a:gd name="connsiteX4" fmla="*/ 1473200 w 4102100"/>
                  <a:gd name="connsiteY4" fmla="*/ 0 h 622300"/>
                  <a:gd name="connsiteX5" fmla="*/ 1727200 w 4102100"/>
                  <a:gd name="connsiteY5" fmla="*/ 596900 h 622300"/>
                  <a:gd name="connsiteX6" fmla="*/ 2082800 w 4102100"/>
                  <a:gd name="connsiteY6" fmla="*/ 25400 h 622300"/>
                  <a:gd name="connsiteX7" fmla="*/ 2438400 w 4102100"/>
                  <a:gd name="connsiteY7" fmla="*/ 596900 h 622300"/>
                  <a:gd name="connsiteX8" fmla="*/ 2806700 w 4102100"/>
                  <a:gd name="connsiteY8" fmla="*/ 0 h 622300"/>
                  <a:gd name="connsiteX9" fmla="*/ 3136900 w 4102100"/>
                  <a:gd name="connsiteY9" fmla="*/ 622300 h 622300"/>
                  <a:gd name="connsiteX10" fmla="*/ 3365500 w 4102100"/>
                  <a:gd name="connsiteY10" fmla="*/ 279400 h 622300"/>
                  <a:gd name="connsiteX11" fmla="*/ 4102100 w 4102100"/>
                  <a:gd name="connsiteY11" fmla="*/ 29210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02100" h="622300">
                    <a:moveTo>
                      <a:pt x="0" y="304800"/>
                    </a:moveTo>
                    <a:lnTo>
                      <a:pt x="673100" y="304800"/>
                    </a:lnTo>
                    <a:lnTo>
                      <a:pt x="889000" y="12700"/>
                    </a:lnTo>
                    <a:lnTo>
                      <a:pt x="1066800" y="609600"/>
                    </a:lnTo>
                    <a:lnTo>
                      <a:pt x="1473200" y="0"/>
                    </a:lnTo>
                    <a:lnTo>
                      <a:pt x="1727200" y="596900"/>
                    </a:lnTo>
                    <a:lnTo>
                      <a:pt x="2082800" y="25400"/>
                    </a:lnTo>
                    <a:lnTo>
                      <a:pt x="2438400" y="596900"/>
                    </a:lnTo>
                    <a:lnTo>
                      <a:pt x="2806700" y="0"/>
                    </a:lnTo>
                    <a:lnTo>
                      <a:pt x="3136900" y="622300"/>
                    </a:lnTo>
                    <a:lnTo>
                      <a:pt x="3365500" y="279400"/>
                    </a:lnTo>
                    <a:lnTo>
                      <a:pt x="4102100" y="29210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008063">
                  <a:defRPr/>
                </a:pPr>
                <a:endParaRPr lang="en-US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2349500" y="7493000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</a:t>
              </a:r>
              <a:r>
                <a:rPr lang="en-US" sz="2000" baseline="-25000" dirty="0" smtClean="0"/>
                <a:t>1</a:t>
              </a:r>
              <a:endParaRPr lang="en-US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16400" y="7556500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</a:t>
              </a:r>
              <a:r>
                <a:rPr lang="en-US" sz="2000" baseline="-25000" dirty="0" smtClean="0"/>
                <a:t>3</a:t>
              </a:r>
              <a:endParaRPr lang="en-US" sz="2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59100" y="6972300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</a:t>
              </a:r>
              <a:r>
                <a:rPr lang="en-US" sz="2000" baseline="-25000" dirty="0" smtClean="0"/>
                <a:t>2</a:t>
              </a:r>
              <a:endParaRPr lang="en-US" sz="2000" dirty="0"/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2984500" y="6096000"/>
              <a:ext cx="444500" cy="3683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927100" y="7416800"/>
              <a:ext cx="342900" cy="3937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5" name="Straight Arrow Connector 14"/>
            <p:cNvCxnSpPr>
              <a:stCxn id="13" idx="2"/>
              <a:endCxn id="13" idx="6"/>
            </p:cNvCxnSpPr>
            <p:nvPr/>
          </p:nvCxnSpPr>
          <p:spPr bwMode="auto">
            <a:xfrm>
              <a:off x="2984500" y="6280150"/>
              <a:ext cx="4445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14" idx="4"/>
              <a:endCxn id="14" idx="0"/>
            </p:cNvCxnSpPr>
            <p:nvPr/>
          </p:nvCxnSpPr>
          <p:spPr bwMode="auto">
            <a:xfrm flipV="1">
              <a:off x="1098550" y="7416800"/>
              <a:ext cx="0" cy="3937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3390900" y="6299200"/>
              <a:ext cx="3545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I</a:t>
              </a:r>
              <a:r>
                <a:rPr lang="en-US" sz="2000" baseline="-25000" dirty="0"/>
                <a:t>2</a:t>
              </a:r>
              <a:endParaRPr lang="en-US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257300" y="7518400"/>
              <a:ext cx="3545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I</a:t>
              </a:r>
              <a:r>
                <a:rPr lang="en-US" sz="2000" baseline="-25000" dirty="0" smtClean="0"/>
                <a:t>1</a:t>
              </a:r>
              <a:endParaRPr lang="en-US" sz="2000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8596022" y="9306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L8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29332" y="4267200"/>
            <a:ext cx="580960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nodal analysis: No matter what is asked, you must </a:t>
            </a:r>
          </a:p>
          <a:p>
            <a:r>
              <a:rPr lang="en-US" sz="2000" dirty="0" smtClean="0"/>
              <a:t>1) Assign node voltages, </a:t>
            </a:r>
          </a:p>
          <a:p>
            <a:r>
              <a:rPr lang="en-US" sz="2000" dirty="0" smtClean="0"/>
              <a:t>2) Make equations for node voltages</a:t>
            </a:r>
          </a:p>
          <a:p>
            <a:r>
              <a:rPr lang="en-US" sz="2000" dirty="0" smtClean="0"/>
              <a:t>3) Solve the equations</a:t>
            </a:r>
          </a:p>
          <a:p>
            <a:r>
              <a:rPr lang="en-US" sz="2000" dirty="0" smtClean="0"/>
              <a:t>4) Then find what is asked </a:t>
            </a:r>
          </a:p>
        </p:txBody>
      </p:sp>
    </p:spTree>
    <p:extLst>
      <p:ext uri="{BB962C8B-B14F-4D97-AF65-F5344CB8AC3E}">
        <p14:creationId xmlns:p14="http://schemas.microsoft.com/office/powerpoint/2010/main" val="389481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462" y="130114"/>
            <a:ext cx="5558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Solution:  Additional variables need to be assigned. </a:t>
            </a:r>
            <a:endParaRPr lang="en-US" sz="2000" dirty="0"/>
          </a:p>
        </p:txBody>
      </p:sp>
      <p:grpSp>
        <p:nvGrpSpPr>
          <p:cNvPr id="3" name="Group 2"/>
          <p:cNvGrpSpPr/>
          <p:nvPr/>
        </p:nvGrpSpPr>
        <p:grpSpPr>
          <a:xfrm>
            <a:off x="4953000" y="508080"/>
            <a:ext cx="3718872" cy="2374900"/>
            <a:chOff x="650433" y="985456"/>
            <a:chExt cx="3718872" cy="2374900"/>
          </a:xfrm>
        </p:grpSpPr>
        <p:sp>
          <p:nvSpPr>
            <p:cNvPr id="4" name="Rectangle 3"/>
            <p:cNvSpPr/>
            <p:nvPr/>
          </p:nvSpPr>
          <p:spPr bwMode="auto">
            <a:xfrm>
              <a:off x="815533" y="1722056"/>
              <a:ext cx="2984500" cy="16383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>
              <a:off x="1933133" y="1722056"/>
              <a:ext cx="0" cy="16383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" name="Freeform 5"/>
            <p:cNvSpPr/>
            <p:nvPr/>
          </p:nvSpPr>
          <p:spPr bwMode="auto">
            <a:xfrm>
              <a:off x="1945833" y="1175956"/>
              <a:ext cx="1866900" cy="558800"/>
            </a:xfrm>
            <a:custGeom>
              <a:avLst/>
              <a:gdLst>
                <a:gd name="connsiteX0" fmla="*/ 0 w 1866900"/>
                <a:gd name="connsiteY0" fmla="*/ 546100 h 558800"/>
                <a:gd name="connsiteX1" fmla="*/ 0 w 1866900"/>
                <a:gd name="connsiteY1" fmla="*/ 0 h 558800"/>
                <a:gd name="connsiteX2" fmla="*/ 1854200 w 1866900"/>
                <a:gd name="connsiteY2" fmla="*/ 0 h 558800"/>
                <a:gd name="connsiteX3" fmla="*/ 1866900 w 1866900"/>
                <a:gd name="connsiteY3" fmla="*/ 558800 h 55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66900" h="558800">
                  <a:moveTo>
                    <a:pt x="0" y="546100"/>
                  </a:moveTo>
                  <a:lnTo>
                    <a:pt x="0" y="0"/>
                  </a:lnTo>
                  <a:lnTo>
                    <a:pt x="1854200" y="0"/>
                  </a:lnTo>
                  <a:lnTo>
                    <a:pt x="1866900" y="55880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2453833" y="1595056"/>
              <a:ext cx="812800" cy="266700"/>
              <a:chOff x="2565400" y="4241800"/>
              <a:chExt cx="901700" cy="317500"/>
            </a:xfrm>
          </p:grpSpPr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2705100" y="4254500"/>
                <a:ext cx="613156" cy="2921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1008063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 bwMode="auto">
              <a:xfrm>
                <a:off x="2565400" y="4241800"/>
                <a:ext cx="901700" cy="317500"/>
              </a:xfrm>
              <a:custGeom>
                <a:avLst/>
                <a:gdLst>
                  <a:gd name="connsiteX0" fmla="*/ 0 w 4102100"/>
                  <a:gd name="connsiteY0" fmla="*/ 304800 h 622300"/>
                  <a:gd name="connsiteX1" fmla="*/ 673100 w 4102100"/>
                  <a:gd name="connsiteY1" fmla="*/ 304800 h 622300"/>
                  <a:gd name="connsiteX2" fmla="*/ 889000 w 4102100"/>
                  <a:gd name="connsiteY2" fmla="*/ 12700 h 622300"/>
                  <a:gd name="connsiteX3" fmla="*/ 1066800 w 4102100"/>
                  <a:gd name="connsiteY3" fmla="*/ 609600 h 622300"/>
                  <a:gd name="connsiteX4" fmla="*/ 1473200 w 4102100"/>
                  <a:gd name="connsiteY4" fmla="*/ 0 h 622300"/>
                  <a:gd name="connsiteX5" fmla="*/ 1727200 w 4102100"/>
                  <a:gd name="connsiteY5" fmla="*/ 596900 h 622300"/>
                  <a:gd name="connsiteX6" fmla="*/ 2082800 w 4102100"/>
                  <a:gd name="connsiteY6" fmla="*/ 25400 h 622300"/>
                  <a:gd name="connsiteX7" fmla="*/ 2438400 w 4102100"/>
                  <a:gd name="connsiteY7" fmla="*/ 596900 h 622300"/>
                  <a:gd name="connsiteX8" fmla="*/ 2806700 w 4102100"/>
                  <a:gd name="connsiteY8" fmla="*/ 0 h 622300"/>
                  <a:gd name="connsiteX9" fmla="*/ 3136900 w 4102100"/>
                  <a:gd name="connsiteY9" fmla="*/ 622300 h 622300"/>
                  <a:gd name="connsiteX10" fmla="*/ 3365500 w 4102100"/>
                  <a:gd name="connsiteY10" fmla="*/ 279400 h 622300"/>
                  <a:gd name="connsiteX11" fmla="*/ 4102100 w 4102100"/>
                  <a:gd name="connsiteY11" fmla="*/ 29210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02100" h="622300">
                    <a:moveTo>
                      <a:pt x="0" y="304800"/>
                    </a:moveTo>
                    <a:lnTo>
                      <a:pt x="673100" y="304800"/>
                    </a:lnTo>
                    <a:lnTo>
                      <a:pt x="889000" y="12700"/>
                    </a:lnTo>
                    <a:lnTo>
                      <a:pt x="1066800" y="609600"/>
                    </a:lnTo>
                    <a:lnTo>
                      <a:pt x="1473200" y="0"/>
                    </a:lnTo>
                    <a:lnTo>
                      <a:pt x="1727200" y="596900"/>
                    </a:lnTo>
                    <a:lnTo>
                      <a:pt x="2082800" y="25400"/>
                    </a:lnTo>
                    <a:lnTo>
                      <a:pt x="2438400" y="596900"/>
                    </a:lnTo>
                    <a:lnTo>
                      <a:pt x="2806700" y="0"/>
                    </a:lnTo>
                    <a:lnTo>
                      <a:pt x="3136900" y="622300"/>
                    </a:lnTo>
                    <a:lnTo>
                      <a:pt x="3365500" y="279400"/>
                    </a:lnTo>
                    <a:lnTo>
                      <a:pt x="4102100" y="29210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008063">
                  <a:defRPr/>
                </a:pPr>
                <a:endParaRPr lang="en-US"/>
              </a:p>
            </p:txBody>
          </p:sp>
        </p:grpSp>
        <p:grpSp>
          <p:nvGrpSpPr>
            <p:cNvPr id="8" name="Group 20"/>
            <p:cNvGrpSpPr>
              <a:grpSpLocks/>
            </p:cNvGrpSpPr>
            <p:nvPr/>
          </p:nvGrpSpPr>
          <p:grpSpPr bwMode="auto">
            <a:xfrm rot="16200000">
              <a:off x="3393633" y="2471356"/>
              <a:ext cx="812800" cy="266700"/>
              <a:chOff x="2565400" y="4241800"/>
              <a:chExt cx="901700" cy="317500"/>
            </a:xfrm>
          </p:grpSpPr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2705100" y="4254500"/>
                <a:ext cx="613156" cy="2921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1008063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 bwMode="auto">
              <a:xfrm>
                <a:off x="2565400" y="4241800"/>
                <a:ext cx="901700" cy="317500"/>
              </a:xfrm>
              <a:custGeom>
                <a:avLst/>
                <a:gdLst>
                  <a:gd name="connsiteX0" fmla="*/ 0 w 4102100"/>
                  <a:gd name="connsiteY0" fmla="*/ 304800 h 622300"/>
                  <a:gd name="connsiteX1" fmla="*/ 673100 w 4102100"/>
                  <a:gd name="connsiteY1" fmla="*/ 304800 h 622300"/>
                  <a:gd name="connsiteX2" fmla="*/ 889000 w 4102100"/>
                  <a:gd name="connsiteY2" fmla="*/ 12700 h 622300"/>
                  <a:gd name="connsiteX3" fmla="*/ 1066800 w 4102100"/>
                  <a:gd name="connsiteY3" fmla="*/ 609600 h 622300"/>
                  <a:gd name="connsiteX4" fmla="*/ 1473200 w 4102100"/>
                  <a:gd name="connsiteY4" fmla="*/ 0 h 622300"/>
                  <a:gd name="connsiteX5" fmla="*/ 1727200 w 4102100"/>
                  <a:gd name="connsiteY5" fmla="*/ 596900 h 622300"/>
                  <a:gd name="connsiteX6" fmla="*/ 2082800 w 4102100"/>
                  <a:gd name="connsiteY6" fmla="*/ 25400 h 622300"/>
                  <a:gd name="connsiteX7" fmla="*/ 2438400 w 4102100"/>
                  <a:gd name="connsiteY7" fmla="*/ 596900 h 622300"/>
                  <a:gd name="connsiteX8" fmla="*/ 2806700 w 4102100"/>
                  <a:gd name="connsiteY8" fmla="*/ 0 h 622300"/>
                  <a:gd name="connsiteX9" fmla="*/ 3136900 w 4102100"/>
                  <a:gd name="connsiteY9" fmla="*/ 622300 h 622300"/>
                  <a:gd name="connsiteX10" fmla="*/ 3365500 w 4102100"/>
                  <a:gd name="connsiteY10" fmla="*/ 279400 h 622300"/>
                  <a:gd name="connsiteX11" fmla="*/ 4102100 w 4102100"/>
                  <a:gd name="connsiteY11" fmla="*/ 29210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02100" h="622300">
                    <a:moveTo>
                      <a:pt x="0" y="304800"/>
                    </a:moveTo>
                    <a:lnTo>
                      <a:pt x="673100" y="304800"/>
                    </a:lnTo>
                    <a:lnTo>
                      <a:pt x="889000" y="12700"/>
                    </a:lnTo>
                    <a:lnTo>
                      <a:pt x="1066800" y="609600"/>
                    </a:lnTo>
                    <a:lnTo>
                      <a:pt x="1473200" y="0"/>
                    </a:lnTo>
                    <a:lnTo>
                      <a:pt x="1727200" y="596900"/>
                    </a:lnTo>
                    <a:lnTo>
                      <a:pt x="2082800" y="25400"/>
                    </a:lnTo>
                    <a:lnTo>
                      <a:pt x="2438400" y="596900"/>
                    </a:lnTo>
                    <a:lnTo>
                      <a:pt x="2806700" y="0"/>
                    </a:lnTo>
                    <a:lnTo>
                      <a:pt x="3136900" y="622300"/>
                    </a:lnTo>
                    <a:lnTo>
                      <a:pt x="3365500" y="279400"/>
                    </a:lnTo>
                    <a:lnTo>
                      <a:pt x="4102100" y="29210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008063">
                  <a:defRPr/>
                </a:pPr>
                <a:endParaRPr lang="en-US"/>
              </a:p>
            </p:txBody>
          </p:sp>
        </p:grpSp>
        <p:grpSp>
          <p:nvGrpSpPr>
            <p:cNvPr id="9" name="Group 20"/>
            <p:cNvGrpSpPr>
              <a:grpSpLocks/>
            </p:cNvGrpSpPr>
            <p:nvPr/>
          </p:nvGrpSpPr>
          <p:grpSpPr bwMode="auto">
            <a:xfrm rot="16200000">
              <a:off x="1526733" y="2369756"/>
              <a:ext cx="812800" cy="266700"/>
              <a:chOff x="2565400" y="4241800"/>
              <a:chExt cx="901700" cy="317500"/>
            </a:xfrm>
          </p:grpSpPr>
          <p:sp>
            <p:nvSpPr>
              <p:cNvPr id="19" name="Rectangle 19"/>
              <p:cNvSpPr>
                <a:spLocks noChangeArrowheads="1"/>
              </p:cNvSpPr>
              <p:nvPr/>
            </p:nvSpPr>
            <p:spPr bwMode="auto">
              <a:xfrm>
                <a:off x="2705100" y="4254500"/>
                <a:ext cx="613156" cy="2921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1008063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 bwMode="auto">
              <a:xfrm>
                <a:off x="2565400" y="4241800"/>
                <a:ext cx="901700" cy="317500"/>
              </a:xfrm>
              <a:custGeom>
                <a:avLst/>
                <a:gdLst>
                  <a:gd name="connsiteX0" fmla="*/ 0 w 4102100"/>
                  <a:gd name="connsiteY0" fmla="*/ 304800 h 622300"/>
                  <a:gd name="connsiteX1" fmla="*/ 673100 w 4102100"/>
                  <a:gd name="connsiteY1" fmla="*/ 304800 h 622300"/>
                  <a:gd name="connsiteX2" fmla="*/ 889000 w 4102100"/>
                  <a:gd name="connsiteY2" fmla="*/ 12700 h 622300"/>
                  <a:gd name="connsiteX3" fmla="*/ 1066800 w 4102100"/>
                  <a:gd name="connsiteY3" fmla="*/ 609600 h 622300"/>
                  <a:gd name="connsiteX4" fmla="*/ 1473200 w 4102100"/>
                  <a:gd name="connsiteY4" fmla="*/ 0 h 622300"/>
                  <a:gd name="connsiteX5" fmla="*/ 1727200 w 4102100"/>
                  <a:gd name="connsiteY5" fmla="*/ 596900 h 622300"/>
                  <a:gd name="connsiteX6" fmla="*/ 2082800 w 4102100"/>
                  <a:gd name="connsiteY6" fmla="*/ 25400 h 622300"/>
                  <a:gd name="connsiteX7" fmla="*/ 2438400 w 4102100"/>
                  <a:gd name="connsiteY7" fmla="*/ 596900 h 622300"/>
                  <a:gd name="connsiteX8" fmla="*/ 2806700 w 4102100"/>
                  <a:gd name="connsiteY8" fmla="*/ 0 h 622300"/>
                  <a:gd name="connsiteX9" fmla="*/ 3136900 w 4102100"/>
                  <a:gd name="connsiteY9" fmla="*/ 622300 h 622300"/>
                  <a:gd name="connsiteX10" fmla="*/ 3365500 w 4102100"/>
                  <a:gd name="connsiteY10" fmla="*/ 279400 h 622300"/>
                  <a:gd name="connsiteX11" fmla="*/ 4102100 w 4102100"/>
                  <a:gd name="connsiteY11" fmla="*/ 29210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02100" h="622300">
                    <a:moveTo>
                      <a:pt x="0" y="304800"/>
                    </a:moveTo>
                    <a:lnTo>
                      <a:pt x="673100" y="304800"/>
                    </a:lnTo>
                    <a:lnTo>
                      <a:pt x="889000" y="12700"/>
                    </a:lnTo>
                    <a:lnTo>
                      <a:pt x="1066800" y="609600"/>
                    </a:lnTo>
                    <a:lnTo>
                      <a:pt x="1473200" y="0"/>
                    </a:lnTo>
                    <a:lnTo>
                      <a:pt x="1727200" y="596900"/>
                    </a:lnTo>
                    <a:lnTo>
                      <a:pt x="2082800" y="25400"/>
                    </a:lnTo>
                    <a:lnTo>
                      <a:pt x="2438400" y="596900"/>
                    </a:lnTo>
                    <a:lnTo>
                      <a:pt x="2806700" y="0"/>
                    </a:lnTo>
                    <a:lnTo>
                      <a:pt x="3136900" y="622300"/>
                    </a:lnTo>
                    <a:lnTo>
                      <a:pt x="3365500" y="279400"/>
                    </a:lnTo>
                    <a:lnTo>
                      <a:pt x="4102100" y="29210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008063">
                  <a:defRPr/>
                </a:pPr>
                <a:endParaRPr lang="en-US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2072833" y="2382456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</a:t>
              </a:r>
              <a:r>
                <a:rPr lang="en-US" sz="2000" baseline="-25000" dirty="0" smtClean="0"/>
                <a:t>1</a:t>
              </a:r>
              <a:endParaRPr lang="en-US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28159" y="2376507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</a:t>
              </a:r>
              <a:r>
                <a:rPr lang="en-US" sz="2000" baseline="-25000" dirty="0" smtClean="0"/>
                <a:t>3</a:t>
              </a:r>
              <a:endParaRPr lang="en-US" sz="2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682433" y="1861756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</a:t>
              </a:r>
              <a:r>
                <a:rPr lang="en-US" sz="2000" baseline="-25000" dirty="0" smtClean="0"/>
                <a:t>2</a:t>
              </a:r>
              <a:endParaRPr lang="en-US" sz="2000" dirty="0"/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2707833" y="985456"/>
              <a:ext cx="444500" cy="3683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650433" y="2306256"/>
              <a:ext cx="342900" cy="3937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5" name="Straight Arrow Connector 14"/>
            <p:cNvCxnSpPr>
              <a:stCxn id="13" idx="2"/>
              <a:endCxn id="13" idx="6"/>
            </p:cNvCxnSpPr>
            <p:nvPr/>
          </p:nvCxnSpPr>
          <p:spPr bwMode="auto">
            <a:xfrm>
              <a:off x="2707833" y="1169606"/>
              <a:ext cx="4445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14" idx="4"/>
              <a:endCxn id="14" idx="0"/>
            </p:cNvCxnSpPr>
            <p:nvPr/>
          </p:nvCxnSpPr>
          <p:spPr bwMode="auto">
            <a:xfrm flipV="1">
              <a:off x="821883" y="2306256"/>
              <a:ext cx="0" cy="3937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3114233" y="1188656"/>
                  <a:ext cx="43473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</a:rPr>
                          <m:t>𝐼</m:t>
                        </m:r>
                        <m:r>
                          <a:rPr lang="en-US" sz="2000" i="1" baseline="-25000" dirty="0">
                            <a:latin typeface="Cambria Math"/>
                          </a:rPr>
                          <m:t>2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14233" y="1188656"/>
                  <a:ext cx="434734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15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TextBox 17"/>
            <p:cNvSpPr txBox="1"/>
            <p:nvPr/>
          </p:nvSpPr>
          <p:spPr>
            <a:xfrm>
              <a:off x="980633" y="2407856"/>
              <a:ext cx="3545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I</a:t>
              </a:r>
              <a:r>
                <a:rPr lang="en-US" sz="2000" baseline="-25000" dirty="0" smtClean="0"/>
                <a:t>1</a:t>
              </a:r>
              <a:endParaRPr lang="en-US" sz="20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092825" y="2635732"/>
            <a:ext cx="317500" cy="444500"/>
            <a:chOff x="3895725" y="3060700"/>
            <a:chExt cx="317500" cy="444500"/>
          </a:xfrm>
        </p:grpSpPr>
        <p:cxnSp>
          <p:nvCxnSpPr>
            <p:cNvPr id="26" name="Straight Connector 25"/>
            <p:cNvCxnSpPr/>
            <p:nvPr/>
          </p:nvCxnSpPr>
          <p:spPr bwMode="auto">
            <a:xfrm>
              <a:off x="4038600" y="3060700"/>
              <a:ext cx="0" cy="330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3895725" y="3390900"/>
              <a:ext cx="317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>
              <a:off x="3956050" y="3444875"/>
              <a:ext cx="177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3994944" y="3505200"/>
              <a:ext cx="1016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0" name="TextBox 29"/>
          <p:cNvSpPr txBox="1"/>
          <p:nvPr/>
        </p:nvSpPr>
        <p:spPr>
          <a:xfrm>
            <a:off x="5751652" y="841656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1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8184748" y="861108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/>
              <a:t>2</a:t>
            </a:r>
            <a:endParaRPr lang="en-US" sz="2000" dirty="0"/>
          </a:p>
        </p:txBody>
      </p:sp>
      <p:sp>
        <p:nvSpPr>
          <p:cNvPr id="32" name="Oval 31"/>
          <p:cNvSpPr/>
          <p:nvPr/>
        </p:nvSpPr>
        <p:spPr bwMode="auto">
          <a:xfrm>
            <a:off x="8071573" y="1196130"/>
            <a:ext cx="114300" cy="101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6189401" y="1218154"/>
            <a:ext cx="88900" cy="889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6244554" y="2339532"/>
            <a:ext cx="2721" cy="40005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6518797" y="1248309"/>
            <a:ext cx="330200" cy="907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>
            <a:off x="8117586" y="1446754"/>
            <a:ext cx="8164" cy="28575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296950" y="2397004"/>
                <a:ext cx="4187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</a:rPr>
                        <m:t>𝑖</m:t>
                      </m:r>
                      <m:r>
                        <a:rPr lang="en-US" sz="2000" i="1" baseline="-25000" dirty="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6950" y="2397004"/>
                <a:ext cx="418704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487449" y="1268954"/>
                <a:ext cx="4187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</a:rPr>
                        <m:t>𝑖</m:t>
                      </m:r>
                      <m:r>
                        <a:rPr lang="en-US" sz="2000" i="1" baseline="-25000" dirty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7449" y="1268954"/>
                <a:ext cx="418704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8128965" y="1410905"/>
                <a:ext cx="4187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</a:rPr>
                        <m:t>𝑖</m:t>
                      </m:r>
                      <m:r>
                        <a:rPr lang="en-US" sz="2000" i="1" baseline="-25000" dirty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8965" y="1410905"/>
                <a:ext cx="418704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2445129" y="641601"/>
            <a:ext cx="20631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only three nodes. 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304800" y="680503"/>
            <a:ext cx="2160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How many nodes? </a:t>
            </a:r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150523" y="1190199"/>
            <a:ext cx="410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Step 1: pick the ground.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Assign  node voltages,  v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134817"/>
              </p:ext>
            </p:extLst>
          </p:nvPr>
        </p:nvGraphicFramePr>
        <p:xfrm>
          <a:off x="210378" y="3395189"/>
          <a:ext cx="47148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17" name="Equation" r:id="rId7" imgW="253800" imgH="215640" progId="Equation.DSMT4">
                  <p:embed/>
                </p:oleObj>
              </mc:Choice>
              <mc:Fallback>
                <p:oleObj name="Equation" r:id="rId7" imgW="2538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78" y="3395189"/>
                        <a:ext cx="471488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18869" y="4114800"/>
                <a:ext cx="4663456" cy="1631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Step 3:  Apply KCL at each node</a:t>
                </a:r>
              </a:p>
              <a:p>
                <a:r>
                  <a:rPr lang="en-US" sz="2000" dirty="0" smtClean="0"/>
                  <a:t>      At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𝑣</m:t>
                    </m:r>
                    <m:r>
                      <a:rPr lang="en-US" sz="2000" i="1" baseline="-25000" dirty="0" smtClean="0">
                        <a:latin typeface="Cambria Math"/>
                      </a:rPr>
                      <m:t>1</m:t>
                    </m:r>
                    <m:r>
                      <a:rPr lang="en-US" sz="2000" i="1" dirty="0" smtClean="0">
                        <a:latin typeface="Cambria Math"/>
                      </a:rPr>
                      <m:t>:   −</m:t>
                    </m:r>
                    <m:r>
                      <a:rPr lang="en-US" sz="2000" i="1" dirty="0" smtClean="0">
                        <a:latin typeface="Cambria Math"/>
                      </a:rPr>
                      <m:t>𝑖</m:t>
                    </m:r>
                    <m:r>
                      <a:rPr lang="en-US" sz="2000" i="1" baseline="-25000" dirty="0" smtClean="0">
                        <a:latin typeface="Cambria Math"/>
                      </a:rPr>
                      <m:t>1</m:t>
                    </m:r>
                    <m:r>
                      <a:rPr lang="en-US" sz="2000" i="1" dirty="0" smtClean="0">
                        <a:latin typeface="Cambria Math"/>
                      </a:rPr>
                      <m:t>−</m:t>
                    </m:r>
                    <m:r>
                      <a:rPr lang="en-US" sz="2000" i="1" dirty="0" smtClean="0">
                        <a:latin typeface="Cambria Math"/>
                      </a:rPr>
                      <m:t>𝑖</m:t>
                    </m:r>
                    <m:r>
                      <a:rPr lang="en-US" sz="2000" i="1" baseline="-25000" dirty="0" smtClean="0">
                        <a:latin typeface="Cambria Math"/>
                      </a:rPr>
                      <m:t>2</m:t>
                    </m:r>
                    <m:r>
                      <a:rPr lang="en-US" sz="2000" i="1" dirty="0" smtClean="0">
                        <a:latin typeface="Cambria Math"/>
                      </a:rPr>
                      <m:t>+</m:t>
                    </m:r>
                    <m:r>
                      <a:rPr lang="en-US" sz="2000" i="1" dirty="0" smtClean="0">
                        <a:latin typeface="Cambria Math"/>
                      </a:rPr>
                      <m:t>𝐼</m:t>
                    </m:r>
                    <m:r>
                      <a:rPr lang="en-US" sz="2000" i="1" baseline="-25000" dirty="0" smtClean="0">
                        <a:latin typeface="Cambria Math"/>
                      </a:rPr>
                      <m:t>1</m:t>
                    </m:r>
                    <m:r>
                      <a:rPr lang="en-US" sz="2000" i="1" dirty="0" smtClean="0">
                        <a:latin typeface="Cambria Math"/>
                      </a:rPr>
                      <m:t>−</m:t>
                    </m:r>
                    <m:r>
                      <a:rPr lang="en-US" sz="2000" i="1" dirty="0" smtClean="0">
                        <a:latin typeface="Cambria Math"/>
                      </a:rPr>
                      <m:t>𝐼</m:t>
                    </m:r>
                    <m:r>
                      <a:rPr lang="en-US" sz="2000" i="1" baseline="-25000" dirty="0" smtClean="0">
                        <a:latin typeface="Cambria Math"/>
                      </a:rPr>
                      <m:t>2</m:t>
                    </m:r>
                    <m:r>
                      <a:rPr lang="en-US" sz="2000" i="1" dirty="0" smtClean="0">
                        <a:latin typeface="Cambria Math"/>
                      </a:rPr>
                      <m:t>=0  </m:t>
                    </m:r>
                  </m:oMath>
                </a14:m>
                <a:endParaRPr lang="en-US" sz="2000" i="1" dirty="0" smtClean="0">
                  <a:latin typeface="Cambria Math"/>
                </a:endParaRPr>
              </a:p>
              <a:p>
                <a:r>
                  <a:rPr lang="en-US" sz="2000" dirty="0" smtClean="0">
                    <a:sym typeface="Symbol"/>
                  </a:rPr>
                  <a:t>                       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sym typeface="Symbol"/>
                      </a:rPr>
                      <m:t>−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𝑖</m:t>
                    </m:r>
                    <m:r>
                      <a:rPr lang="en-US" sz="2000" i="1" baseline="-25000" dirty="0" smtClean="0">
                        <a:latin typeface="Cambria Math"/>
                        <a:sym typeface="Symbol"/>
                      </a:rPr>
                      <m:t>1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−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𝑖</m:t>
                    </m:r>
                    <m:r>
                      <a:rPr lang="en-US" sz="2000" i="1" baseline="-25000" dirty="0" smtClean="0">
                        <a:latin typeface="Cambria Math"/>
                        <a:sym typeface="Symbol"/>
                      </a:rPr>
                      <m:t>2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= 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𝐼</m:t>
                    </m:r>
                    <m:r>
                      <a:rPr lang="en-US" sz="2000" i="1" baseline="-25000" dirty="0" smtClean="0">
                        <a:latin typeface="Cambria Math"/>
                        <a:sym typeface="Symbol"/>
                      </a:rPr>
                      <m:t>2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−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𝐼</m:t>
                    </m:r>
                    <m:r>
                      <a:rPr lang="en-US" sz="2000" i="1" baseline="-25000" dirty="0" smtClean="0">
                        <a:latin typeface="Cambria Math"/>
                        <a:sym typeface="Symbol"/>
                      </a:rPr>
                      <m:t>1 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      </m:t>
                    </m:r>
                  </m:oMath>
                </a14:m>
                <a:r>
                  <a:rPr lang="en-US" sz="2000" dirty="0" smtClean="0">
                    <a:sym typeface="Symbol"/>
                  </a:rPr>
                  <a:t>(1)</a:t>
                </a:r>
              </a:p>
              <a:p>
                <a:r>
                  <a:rPr lang="en-US" sz="2000" dirty="0">
                    <a:sym typeface="Symbol"/>
                  </a:rPr>
                  <a:t> </a:t>
                </a:r>
                <a:r>
                  <a:rPr lang="en-US" sz="2000" dirty="0" smtClean="0">
                    <a:sym typeface="Symbol"/>
                  </a:rPr>
                  <a:t>     At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sym typeface="Symbol"/>
                      </a:rPr>
                      <m:t>𝑣</m:t>
                    </m:r>
                    <m:r>
                      <a:rPr lang="en-US" sz="2000" i="1" baseline="-25000" dirty="0" smtClean="0">
                        <a:latin typeface="Cambria Math"/>
                        <a:sym typeface="Symbol"/>
                      </a:rPr>
                      <m:t>2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:    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𝑖</m:t>
                    </m:r>
                    <m:r>
                      <a:rPr lang="en-US" sz="2000" i="1" baseline="-25000" dirty="0" smtClean="0">
                        <a:latin typeface="Cambria Math"/>
                        <a:sym typeface="Symbol"/>
                      </a:rPr>
                      <m:t>2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− 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𝑖</m:t>
                    </m:r>
                    <m:r>
                      <a:rPr lang="en-US" sz="2000" i="1" baseline="-25000" dirty="0" smtClean="0">
                        <a:latin typeface="Cambria Math"/>
                        <a:sym typeface="Symbol"/>
                      </a:rPr>
                      <m:t>3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+ 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𝐼</m:t>
                    </m:r>
                    <m:r>
                      <a:rPr lang="en-US" sz="2000" i="1" baseline="-25000" dirty="0" smtClean="0">
                        <a:latin typeface="Cambria Math"/>
                        <a:sym typeface="Symbol"/>
                      </a:rPr>
                      <m:t>2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= 0    </m:t>
                    </m:r>
                  </m:oMath>
                </a14:m>
                <a:endParaRPr lang="en-US" sz="2000" i="1" dirty="0" smtClean="0">
                  <a:latin typeface="Cambria Math"/>
                  <a:sym typeface="Symbol"/>
                </a:endParaRPr>
              </a:p>
              <a:p>
                <a:r>
                  <a:rPr lang="en-US" sz="2000" dirty="0" smtClean="0">
                    <a:sym typeface="Symbol"/>
                  </a:rPr>
                  <a:t>                       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sym typeface="Symbol"/>
                      </a:rPr>
                      <m:t>  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𝑖</m:t>
                    </m:r>
                    <m:r>
                      <a:rPr lang="en-US" sz="2000" i="1" baseline="-25000" dirty="0" smtClean="0">
                        <a:latin typeface="Cambria Math"/>
                        <a:sym typeface="Symbol"/>
                      </a:rPr>
                      <m:t>2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−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𝑖</m:t>
                    </m:r>
                    <m:r>
                      <a:rPr lang="en-US" sz="2000" i="1" baseline="-25000" dirty="0" smtClean="0">
                        <a:latin typeface="Cambria Math"/>
                        <a:sym typeface="Symbol"/>
                      </a:rPr>
                      <m:t>3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= −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𝐼</m:t>
                    </m:r>
                    <m:r>
                      <a:rPr lang="en-US" sz="2000" i="1" baseline="-25000" dirty="0" smtClean="0">
                        <a:latin typeface="Cambria Math"/>
                        <a:sym typeface="Symbol"/>
                      </a:rPr>
                      <m:t>2    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          (2)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69" y="4114800"/>
                <a:ext cx="4663456" cy="1631216"/>
              </a:xfrm>
              <a:prstGeom prst="rect">
                <a:avLst/>
              </a:prstGeom>
              <a:blipFill rotWithShape="1">
                <a:blip r:embed="rId9"/>
                <a:stretch>
                  <a:fillRect l="-1305" t="-1866" b="-2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190500" y="2800832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Express the currents in terms of node voltages: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82305" y="1996894"/>
                <a:ext cx="442601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Step 2: Assign resistor current </a:t>
                </a:r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            with reference direction,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𝑖</m:t>
                    </m:r>
                    <m:r>
                      <a:rPr lang="en-US" sz="2000" i="1" baseline="-25000" dirty="0" smtClean="0">
                        <a:latin typeface="Cambria Math"/>
                      </a:rPr>
                      <m:t>1</m:t>
                    </m:r>
                    <m:r>
                      <a:rPr lang="en-US" sz="2000" i="1" dirty="0" smtClean="0">
                        <a:latin typeface="Cambria Math"/>
                      </a:rPr>
                      <m:t>,</m:t>
                    </m:r>
                    <m:r>
                      <a:rPr lang="en-US" sz="2000" i="1" dirty="0" smtClean="0">
                        <a:latin typeface="Cambria Math"/>
                      </a:rPr>
                      <m:t>𝑖</m:t>
                    </m:r>
                    <m:r>
                      <a:rPr lang="en-US" sz="2000" i="1" baseline="-25000" dirty="0" smtClean="0">
                        <a:latin typeface="Cambria Math"/>
                      </a:rPr>
                      <m:t>2</m:t>
                    </m:r>
                    <m:r>
                      <a:rPr lang="en-US" sz="2000" i="1" dirty="0" smtClean="0">
                        <a:latin typeface="Cambria Math"/>
                      </a:rPr>
                      <m:t>,</m:t>
                    </m:r>
                    <m:r>
                      <a:rPr lang="en-US" sz="2000" i="1" dirty="0" smtClean="0">
                        <a:latin typeface="Cambria Math"/>
                      </a:rPr>
                      <m:t>𝑖</m:t>
                    </m:r>
                    <m:r>
                      <a:rPr lang="en-US" sz="2000" i="1" baseline="-25000" dirty="0" smtClean="0">
                        <a:latin typeface="Cambria Math"/>
                      </a:rPr>
                      <m:t>3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05" y="1996894"/>
                <a:ext cx="4426018" cy="707886"/>
              </a:xfrm>
              <a:prstGeom prst="rect">
                <a:avLst/>
              </a:prstGeom>
              <a:blipFill rotWithShape="1">
                <a:blip r:embed="rId10"/>
                <a:stretch>
                  <a:fillRect l="-1515" t="-431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990333"/>
              </p:ext>
            </p:extLst>
          </p:nvPr>
        </p:nvGraphicFramePr>
        <p:xfrm>
          <a:off x="2048458" y="3331689"/>
          <a:ext cx="493712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18" name="Equation" r:id="rId11" imgW="266400" imgH="215640" progId="Equation.DSMT4">
                  <p:embed/>
                </p:oleObj>
              </mc:Choice>
              <mc:Fallback>
                <p:oleObj name="Equation" r:id="rId11" imgW="266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8458" y="3331689"/>
                        <a:ext cx="493712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97520"/>
              </p:ext>
            </p:extLst>
          </p:nvPr>
        </p:nvGraphicFramePr>
        <p:xfrm>
          <a:off x="3099694" y="3369789"/>
          <a:ext cx="75406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19" name="Equation" r:id="rId13" imgW="406080" imgH="228600" progId="Equation.DSMT4">
                  <p:embed/>
                </p:oleObj>
              </mc:Choice>
              <mc:Fallback>
                <p:oleObj name="Equation" r:id="rId13" imgW="406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9694" y="3369789"/>
                        <a:ext cx="754063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5272709" y="3219962"/>
            <a:ext cx="3671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Plug (*) into (1), (2), respectively, </a:t>
            </a:r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7653921"/>
              </p:ext>
            </p:extLst>
          </p:nvPr>
        </p:nvGraphicFramePr>
        <p:xfrm>
          <a:off x="5505859" y="3620072"/>
          <a:ext cx="2541814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20" name="Equation" r:id="rId15" imgW="1600200" imgH="431640" progId="Equation.DSMT4">
                  <p:embed/>
                </p:oleObj>
              </mc:Choice>
              <mc:Fallback>
                <p:oleObj name="Equation" r:id="rId15" imgW="160020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859" y="3620072"/>
                        <a:ext cx="2541814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697535"/>
              </p:ext>
            </p:extLst>
          </p:nvPr>
        </p:nvGraphicFramePr>
        <p:xfrm>
          <a:off x="5510901" y="4239638"/>
          <a:ext cx="246901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21" name="Equation" r:id="rId17" imgW="1473120" imgH="431640" progId="Equation.DSMT4">
                  <p:embed/>
                </p:oleObj>
              </mc:Choice>
              <mc:Fallback>
                <p:oleObj name="Equation" r:id="rId17" imgW="1473120" imgH="431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0901" y="4239638"/>
                        <a:ext cx="2469017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5011837"/>
              </p:ext>
            </p:extLst>
          </p:nvPr>
        </p:nvGraphicFramePr>
        <p:xfrm>
          <a:off x="5201235" y="5022727"/>
          <a:ext cx="3295523" cy="1446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22" name="Equation" r:id="rId19" imgW="2438280" imgH="888840" progId="Equation.DSMT4">
                  <p:embed/>
                </p:oleObj>
              </mc:Choice>
              <mc:Fallback>
                <p:oleObj name="Equation" r:id="rId19" imgW="2438280" imgH="8888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1235" y="5022727"/>
                        <a:ext cx="3295523" cy="14465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8596022" y="9306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L8</a:t>
            </a:r>
          </a:p>
        </p:txBody>
      </p:sp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513701"/>
              </p:ext>
            </p:extLst>
          </p:nvPr>
        </p:nvGraphicFramePr>
        <p:xfrm>
          <a:off x="656241" y="3219962"/>
          <a:ext cx="728662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23" name="Equation" r:id="rId21" imgW="393480" imgH="431640" progId="Equation.DSMT4">
                  <p:embed/>
                </p:oleObj>
              </mc:Choice>
              <mc:Fallback>
                <p:oleObj name="Equation" r:id="rId21" imgW="393480" imgH="43164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241" y="3219962"/>
                        <a:ext cx="728662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516989"/>
              </p:ext>
            </p:extLst>
          </p:nvPr>
        </p:nvGraphicFramePr>
        <p:xfrm>
          <a:off x="1384903" y="3220022"/>
          <a:ext cx="6826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24" name="Equation" r:id="rId23" imgW="368280" imgH="431640" progId="Equation.DSMT4">
                  <p:embed/>
                </p:oleObj>
              </mc:Choice>
              <mc:Fallback>
                <p:oleObj name="Equation" r:id="rId23" imgW="368280" imgH="43164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903" y="3220022"/>
                        <a:ext cx="682625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559631"/>
              </p:ext>
            </p:extLst>
          </p:nvPr>
        </p:nvGraphicFramePr>
        <p:xfrm>
          <a:off x="2465007" y="3219962"/>
          <a:ext cx="915987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25" name="Equation" r:id="rId25" imgW="495000" imgH="431640" progId="Equation.DSMT4">
                  <p:embed/>
                </p:oleObj>
              </mc:Choice>
              <mc:Fallback>
                <p:oleObj name="Equation" r:id="rId25" imgW="49500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5007" y="3219962"/>
                        <a:ext cx="915987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057086"/>
              </p:ext>
            </p:extLst>
          </p:nvPr>
        </p:nvGraphicFramePr>
        <p:xfrm>
          <a:off x="4337825" y="3381917"/>
          <a:ext cx="4699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26" name="Equation" r:id="rId27" imgW="253800" imgH="203040" progId="Equation.DSMT4">
                  <p:embed/>
                </p:oleObj>
              </mc:Choice>
              <mc:Fallback>
                <p:oleObj name="Equation" r:id="rId27" imgW="25380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7825" y="3381917"/>
                        <a:ext cx="469900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749593"/>
              </p:ext>
            </p:extLst>
          </p:nvPr>
        </p:nvGraphicFramePr>
        <p:xfrm>
          <a:off x="3560051" y="3219962"/>
          <a:ext cx="871537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27" name="Equation" r:id="rId29" imgW="469800" imgH="431640" progId="Equation.DSMT4">
                  <p:embed/>
                </p:oleObj>
              </mc:Choice>
              <mc:Fallback>
                <p:oleObj name="Equation" r:id="rId29" imgW="469800" imgH="4316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0051" y="3219962"/>
                        <a:ext cx="871537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675129" y="6095999"/>
                <a:ext cx="3052887" cy="461473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R</a:t>
                </a:r>
                <a:r>
                  <a:rPr lang="en-US" dirty="0" smtClean="0"/>
                  <a:t>ecall:  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𝑖</m:t>
                    </m:r>
                    <m:r>
                      <a:rPr lang="en-US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v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𝑎𝑡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𝑒𝑛𝑡𝑟𝑎𝑛𝑐𝑒</m:t>
                            </m:r>
                          </m:sub>
                        </m:sSub>
                        <m:r>
                          <a:rPr lang="en-US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FF00"/>
                                </a:solidFill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FF00"/>
                                </a:solidFill>
                                <a:latin typeface="Cambria Math"/>
                              </a:rPr>
                              <m:t>𝑎𝑡</m:t>
                            </m:r>
                            <m:r>
                              <a:rPr lang="en-US" i="1">
                                <a:solidFill>
                                  <a:srgbClr val="00FF00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solidFill>
                                  <a:srgbClr val="00FF00"/>
                                </a:solidFill>
                                <a:latin typeface="Cambria Math"/>
                              </a:rPr>
                              <m:t>𝑒𝑥𝑖𝑡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R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129" y="6095999"/>
                <a:ext cx="3052887" cy="461473"/>
              </a:xfrm>
              <a:prstGeom prst="rect">
                <a:avLst/>
              </a:prstGeom>
              <a:blipFill rotWithShape="1">
                <a:blip r:embed="rId31"/>
                <a:stretch>
                  <a:fillRect l="-1590" b="-5128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308884" y="2807380"/>
                <a:ext cx="977062" cy="4250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000" dirty="0" err="1" smtClean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8884" y="2807380"/>
                <a:ext cx="977062" cy="425053"/>
              </a:xfrm>
              <a:prstGeom prst="rect">
                <a:avLst/>
              </a:prstGeom>
              <a:blipFill rotWithShape="1">
                <a:blip r:embed="rId32"/>
                <a:stretch>
                  <a:fillRect b="-5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42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  <p:bldP spid="31" grpId="0"/>
      <p:bldP spid="32" grpId="0" animBg="1"/>
      <p:bldP spid="33" grpId="0" animBg="1"/>
      <p:bldP spid="37" grpId="0"/>
      <p:bldP spid="38" grpId="0"/>
      <p:bldP spid="39" grpId="0"/>
      <p:bldP spid="40" grpId="0"/>
      <p:bldP spid="41" grpId="0"/>
      <p:bldP spid="42" grpId="0"/>
      <p:bldP spid="44" grpId="0" build="p" bldLvl="2"/>
      <p:bldP spid="45" grpId="0"/>
      <p:bldP spid="46" grpId="0"/>
      <p:bldP spid="49" grpId="0"/>
      <p:bldP spid="63" grpId="0" animBg="1"/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528" y="297561"/>
            <a:ext cx="46174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reference direction of currents can be </a:t>
            </a:r>
            <a:br>
              <a:rPr lang="en-US" sz="2000" dirty="0" smtClean="0"/>
            </a:br>
            <a:r>
              <a:rPr lang="en-US" sz="2000" dirty="0" smtClean="0"/>
              <a:t>arbitrarily assigned.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43230" y="2400903"/>
                <a:ext cx="6819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Then the signs of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𝑖</m:t>
                    </m:r>
                    <m:r>
                      <a:rPr lang="en-US" sz="2000" i="1" baseline="-25000" dirty="0" smtClean="0">
                        <a:latin typeface="Cambria Math"/>
                      </a:rPr>
                      <m:t>1</m:t>
                    </m:r>
                    <m:r>
                      <a:rPr lang="en-US" sz="20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and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𝑖</m:t>
                    </m:r>
                    <m:r>
                      <a:rPr lang="en-US" sz="2000" i="1" baseline="-25000" dirty="0" smtClean="0">
                        <a:latin typeface="Cambria Math"/>
                      </a:rPr>
                      <m:t>2</m:t>
                    </m:r>
                    <m:r>
                      <a:rPr lang="en-US" sz="20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are reversed: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230" y="2400903"/>
                <a:ext cx="6819900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983" t="-76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5197907" y="212288"/>
            <a:ext cx="3730446" cy="2641600"/>
            <a:chOff x="647700" y="1714500"/>
            <a:chExt cx="3730446" cy="2641600"/>
          </a:xfrm>
        </p:grpSpPr>
        <p:sp>
          <p:nvSpPr>
            <p:cNvPr id="5" name="Rectangle 4"/>
            <p:cNvSpPr/>
            <p:nvPr/>
          </p:nvSpPr>
          <p:spPr bwMode="auto">
            <a:xfrm>
              <a:off x="812800" y="2451100"/>
              <a:ext cx="2984500" cy="16383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>
              <a:off x="1930400" y="2451100"/>
              <a:ext cx="0" cy="16383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" name="Freeform 6"/>
            <p:cNvSpPr/>
            <p:nvPr/>
          </p:nvSpPr>
          <p:spPr bwMode="auto">
            <a:xfrm>
              <a:off x="1943100" y="1905000"/>
              <a:ext cx="1866900" cy="558800"/>
            </a:xfrm>
            <a:custGeom>
              <a:avLst/>
              <a:gdLst>
                <a:gd name="connsiteX0" fmla="*/ 0 w 1866900"/>
                <a:gd name="connsiteY0" fmla="*/ 546100 h 558800"/>
                <a:gd name="connsiteX1" fmla="*/ 0 w 1866900"/>
                <a:gd name="connsiteY1" fmla="*/ 0 h 558800"/>
                <a:gd name="connsiteX2" fmla="*/ 1854200 w 1866900"/>
                <a:gd name="connsiteY2" fmla="*/ 0 h 558800"/>
                <a:gd name="connsiteX3" fmla="*/ 1866900 w 1866900"/>
                <a:gd name="connsiteY3" fmla="*/ 558800 h 55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66900" h="558800">
                  <a:moveTo>
                    <a:pt x="0" y="546100"/>
                  </a:moveTo>
                  <a:lnTo>
                    <a:pt x="0" y="0"/>
                  </a:lnTo>
                  <a:lnTo>
                    <a:pt x="1854200" y="0"/>
                  </a:lnTo>
                  <a:lnTo>
                    <a:pt x="1866900" y="55880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2451100" y="2324100"/>
              <a:ext cx="812800" cy="266700"/>
              <a:chOff x="2565400" y="4241800"/>
              <a:chExt cx="901700" cy="317500"/>
            </a:xfrm>
          </p:grpSpPr>
          <p:sp>
            <p:nvSpPr>
              <p:cNvPr id="39" name="Rectangle 19"/>
              <p:cNvSpPr>
                <a:spLocks noChangeArrowheads="1"/>
              </p:cNvSpPr>
              <p:nvPr/>
            </p:nvSpPr>
            <p:spPr bwMode="auto">
              <a:xfrm>
                <a:off x="2705100" y="4254500"/>
                <a:ext cx="613156" cy="2921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1008063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 bwMode="auto">
              <a:xfrm>
                <a:off x="2565400" y="4241800"/>
                <a:ext cx="901700" cy="317500"/>
              </a:xfrm>
              <a:custGeom>
                <a:avLst/>
                <a:gdLst>
                  <a:gd name="connsiteX0" fmla="*/ 0 w 4102100"/>
                  <a:gd name="connsiteY0" fmla="*/ 304800 h 622300"/>
                  <a:gd name="connsiteX1" fmla="*/ 673100 w 4102100"/>
                  <a:gd name="connsiteY1" fmla="*/ 304800 h 622300"/>
                  <a:gd name="connsiteX2" fmla="*/ 889000 w 4102100"/>
                  <a:gd name="connsiteY2" fmla="*/ 12700 h 622300"/>
                  <a:gd name="connsiteX3" fmla="*/ 1066800 w 4102100"/>
                  <a:gd name="connsiteY3" fmla="*/ 609600 h 622300"/>
                  <a:gd name="connsiteX4" fmla="*/ 1473200 w 4102100"/>
                  <a:gd name="connsiteY4" fmla="*/ 0 h 622300"/>
                  <a:gd name="connsiteX5" fmla="*/ 1727200 w 4102100"/>
                  <a:gd name="connsiteY5" fmla="*/ 596900 h 622300"/>
                  <a:gd name="connsiteX6" fmla="*/ 2082800 w 4102100"/>
                  <a:gd name="connsiteY6" fmla="*/ 25400 h 622300"/>
                  <a:gd name="connsiteX7" fmla="*/ 2438400 w 4102100"/>
                  <a:gd name="connsiteY7" fmla="*/ 596900 h 622300"/>
                  <a:gd name="connsiteX8" fmla="*/ 2806700 w 4102100"/>
                  <a:gd name="connsiteY8" fmla="*/ 0 h 622300"/>
                  <a:gd name="connsiteX9" fmla="*/ 3136900 w 4102100"/>
                  <a:gd name="connsiteY9" fmla="*/ 622300 h 622300"/>
                  <a:gd name="connsiteX10" fmla="*/ 3365500 w 4102100"/>
                  <a:gd name="connsiteY10" fmla="*/ 279400 h 622300"/>
                  <a:gd name="connsiteX11" fmla="*/ 4102100 w 4102100"/>
                  <a:gd name="connsiteY11" fmla="*/ 29210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02100" h="622300">
                    <a:moveTo>
                      <a:pt x="0" y="304800"/>
                    </a:moveTo>
                    <a:lnTo>
                      <a:pt x="673100" y="304800"/>
                    </a:lnTo>
                    <a:lnTo>
                      <a:pt x="889000" y="12700"/>
                    </a:lnTo>
                    <a:lnTo>
                      <a:pt x="1066800" y="609600"/>
                    </a:lnTo>
                    <a:lnTo>
                      <a:pt x="1473200" y="0"/>
                    </a:lnTo>
                    <a:lnTo>
                      <a:pt x="1727200" y="596900"/>
                    </a:lnTo>
                    <a:lnTo>
                      <a:pt x="2082800" y="25400"/>
                    </a:lnTo>
                    <a:lnTo>
                      <a:pt x="2438400" y="596900"/>
                    </a:lnTo>
                    <a:lnTo>
                      <a:pt x="2806700" y="0"/>
                    </a:lnTo>
                    <a:lnTo>
                      <a:pt x="3136900" y="622300"/>
                    </a:lnTo>
                    <a:lnTo>
                      <a:pt x="3365500" y="279400"/>
                    </a:lnTo>
                    <a:lnTo>
                      <a:pt x="4102100" y="29210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008063">
                  <a:defRPr/>
                </a:pPr>
                <a:endParaRPr lang="en-US"/>
              </a:p>
            </p:txBody>
          </p:sp>
        </p:grpSp>
        <p:grpSp>
          <p:nvGrpSpPr>
            <p:cNvPr id="9" name="Group 20"/>
            <p:cNvGrpSpPr>
              <a:grpSpLocks/>
            </p:cNvGrpSpPr>
            <p:nvPr/>
          </p:nvGrpSpPr>
          <p:grpSpPr bwMode="auto">
            <a:xfrm rot="16200000">
              <a:off x="3390900" y="3200400"/>
              <a:ext cx="812800" cy="266700"/>
              <a:chOff x="2565400" y="4241800"/>
              <a:chExt cx="901700" cy="317500"/>
            </a:xfrm>
          </p:grpSpPr>
          <p:sp>
            <p:nvSpPr>
              <p:cNvPr id="37" name="Rectangle 19"/>
              <p:cNvSpPr>
                <a:spLocks noChangeArrowheads="1"/>
              </p:cNvSpPr>
              <p:nvPr/>
            </p:nvSpPr>
            <p:spPr bwMode="auto">
              <a:xfrm>
                <a:off x="2705100" y="4254500"/>
                <a:ext cx="613156" cy="2921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1008063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 bwMode="auto">
              <a:xfrm>
                <a:off x="2565400" y="4241800"/>
                <a:ext cx="901700" cy="317500"/>
              </a:xfrm>
              <a:custGeom>
                <a:avLst/>
                <a:gdLst>
                  <a:gd name="connsiteX0" fmla="*/ 0 w 4102100"/>
                  <a:gd name="connsiteY0" fmla="*/ 304800 h 622300"/>
                  <a:gd name="connsiteX1" fmla="*/ 673100 w 4102100"/>
                  <a:gd name="connsiteY1" fmla="*/ 304800 h 622300"/>
                  <a:gd name="connsiteX2" fmla="*/ 889000 w 4102100"/>
                  <a:gd name="connsiteY2" fmla="*/ 12700 h 622300"/>
                  <a:gd name="connsiteX3" fmla="*/ 1066800 w 4102100"/>
                  <a:gd name="connsiteY3" fmla="*/ 609600 h 622300"/>
                  <a:gd name="connsiteX4" fmla="*/ 1473200 w 4102100"/>
                  <a:gd name="connsiteY4" fmla="*/ 0 h 622300"/>
                  <a:gd name="connsiteX5" fmla="*/ 1727200 w 4102100"/>
                  <a:gd name="connsiteY5" fmla="*/ 596900 h 622300"/>
                  <a:gd name="connsiteX6" fmla="*/ 2082800 w 4102100"/>
                  <a:gd name="connsiteY6" fmla="*/ 25400 h 622300"/>
                  <a:gd name="connsiteX7" fmla="*/ 2438400 w 4102100"/>
                  <a:gd name="connsiteY7" fmla="*/ 596900 h 622300"/>
                  <a:gd name="connsiteX8" fmla="*/ 2806700 w 4102100"/>
                  <a:gd name="connsiteY8" fmla="*/ 0 h 622300"/>
                  <a:gd name="connsiteX9" fmla="*/ 3136900 w 4102100"/>
                  <a:gd name="connsiteY9" fmla="*/ 622300 h 622300"/>
                  <a:gd name="connsiteX10" fmla="*/ 3365500 w 4102100"/>
                  <a:gd name="connsiteY10" fmla="*/ 279400 h 622300"/>
                  <a:gd name="connsiteX11" fmla="*/ 4102100 w 4102100"/>
                  <a:gd name="connsiteY11" fmla="*/ 29210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02100" h="622300">
                    <a:moveTo>
                      <a:pt x="0" y="304800"/>
                    </a:moveTo>
                    <a:lnTo>
                      <a:pt x="673100" y="304800"/>
                    </a:lnTo>
                    <a:lnTo>
                      <a:pt x="889000" y="12700"/>
                    </a:lnTo>
                    <a:lnTo>
                      <a:pt x="1066800" y="609600"/>
                    </a:lnTo>
                    <a:lnTo>
                      <a:pt x="1473200" y="0"/>
                    </a:lnTo>
                    <a:lnTo>
                      <a:pt x="1727200" y="596900"/>
                    </a:lnTo>
                    <a:lnTo>
                      <a:pt x="2082800" y="25400"/>
                    </a:lnTo>
                    <a:lnTo>
                      <a:pt x="2438400" y="596900"/>
                    </a:lnTo>
                    <a:lnTo>
                      <a:pt x="2806700" y="0"/>
                    </a:lnTo>
                    <a:lnTo>
                      <a:pt x="3136900" y="622300"/>
                    </a:lnTo>
                    <a:lnTo>
                      <a:pt x="3365500" y="279400"/>
                    </a:lnTo>
                    <a:lnTo>
                      <a:pt x="4102100" y="29210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008063">
                  <a:defRPr/>
                </a:pPr>
                <a:endParaRPr lang="en-US"/>
              </a:p>
            </p:txBody>
          </p:sp>
        </p:grpSp>
        <p:grpSp>
          <p:nvGrpSpPr>
            <p:cNvPr id="10" name="Group 20"/>
            <p:cNvGrpSpPr>
              <a:grpSpLocks/>
            </p:cNvGrpSpPr>
            <p:nvPr/>
          </p:nvGrpSpPr>
          <p:grpSpPr bwMode="auto">
            <a:xfrm rot="16200000">
              <a:off x="1524000" y="3098800"/>
              <a:ext cx="812800" cy="266700"/>
              <a:chOff x="2565400" y="4241800"/>
              <a:chExt cx="901700" cy="317500"/>
            </a:xfrm>
          </p:grpSpPr>
          <p:sp>
            <p:nvSpPr>
              <p:cNvPr id="35" name="Rectangle 19"/>
              <p:cNvSpPr>
                <a:spLocks noChangeArrowheads="1"/>
              </p:cNvSpPr>
              <p:nvPr/>
            </p:nvSpPr>
            <p:spPr bwMode="auto">
              <a:xfrm>
                <a:off x="2705100" y="4254500"/>
                <a:ext cx="613156" cy="2921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1008063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 bwMode="auto">
              <a:xfrm>
                <a:off x="2565400" y="4241800"/>
                <a:ext cx="901700" cy="317500"/>
              </a:xfrm>
              <a:custGeom>
                <a:avLst/>
                <a:gdLst>
                  <a:gd name="connsiteX0" fmla="*/ 0 w 4102100"/>
                  <a:gd name="connsiteY0" fmla="*/ 304800 h 622300"/>
                  <a:gd name="connsiteX1" fmla="*/ 673100 w 4102100"/>
                  <a:gd name="connsiteY1" fmla="*/ 304800 h 622300"/>
                  <a:gd name="connsiteX2" fmla="*/ 889000 w 4102100"/>
                  <a:gd name="connsiteY2" fmla="*/ 12700 h 622300"/>
                  <a:gd name="connsiteX3" fmla="*/ 1066800 w 4102100"/>
                  <a:gd name="connsiteY3" fmla="*/ 609600 h 622300"/>
                  <a:gd name="connsiteX4" fmla="*/ 1473200 w 4102100"/>
                  <a:gd name="connsiteY4" fmla="*/ 0 h 622300"/>
                  <a:gd name="connsiteX5" fmla="*/ 1727200 w 4102100"/>
                  <a:gd name="connsiteY5" fmla="*/ 596900 h 622300"/>
                  <a:gd name="connsiteX6" fmla="*/ 2082800 w 4102100"/>
                  <a:gd name="connsiteY6" fmla="*/ 25400 h 622300"/>
                  <a:gd name="connsiteX7" fmla="*/ 2438400 w 4102100"/>
                  <a:gd name="connsiteY7" fmla="*/ 596900 h 622300"/>
                  <a:gd name="connsiteX8" fmla="*/ 2806700 w 4102100"/>
                  <a:gd name="connsiteY8" fmla="*/ 0 h 622300"/>
                  <a:gd name="connsiteX9" fmla="*/ 3136900 w 4102100"/>
                  <a:gd name="connsiteY9" fmla="*/ 622300 h 622300"/>
                  <a:gd name="connsiteX10" fmla="*/ 3365500 w 4102100"/>
                  <a:gd name="connsiteY10" fmla="*/ 279400 h 622300"/>
                  <a:gd name="connsiteX11" fmla="*/ 4102100 w 4102100"/>
                  <a:gd name="connsiteY11" fmla="*/ 29210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02100" h="622300">
                    <a:moveTo>
                      <a:pt x="0" y="304800"/>
                    </a:moveTo>
                    <a:lnTo>
                      <a:pt x="673100" y="304800"/>
                    </a:lnTo>
                    <a:lnTo>
                      <a:pt x="889000" y="12700"/>
                    </a:lnTo>
                    <a:lnTo>
                      <a:pt x="1066800" y="609600"/>
                    </a:lnTo>
                    <a:lnTo>
                      <a:pt x="1473200" y="0"/>
                    </a:lnTo>
                    <a:lnTo>
                      <a:pt x="1727200" y="596900"/>
                    </a:lnTo>
                    <a:lnTo>
                      <a:pt x="2082800" y="25400"/>
                    </a:lnTo>
                    <a:lnTo>
                      <a:pt x="2438400" y="596900"/>
                    </a:lnTo>
                    <a:lnTo>
                      <a:pt x="2806700" y="0"/>
                    </a:lnTo>
                    <a:lnTo>
                      <a:pt x="3136900" y="622300"/>
                    </a:lnTo>
                    <a:lnTo>
                      <a:pt x="3365500" y="279400"/>
                    </a:lnTo>
                    <a:lnTo>
                      <a:pt x="4102100" y="29210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008063">
                  <a:defRPr/>
                </a:pPr>
                <a:endParaRPr lang="en-US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070100" y="3111500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</a:t>
              </a:r>
              <a:r>
                <a:rPr lang="en-US" sz="2000" baseline="-25000" dirty="0" smtClean="0"/>
                <a:t>1</a:t>
              </a:r>
              <a:endParaRPr lang="en-US" sz="2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37000" y="3175000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</a:t>
              </a:r>
              <a:r>
                <a:rPr lang="en-US" sz="2000" baseline="-25000" dirty="0" smtClean="0"/>
                <a:t>3</a:t>
              </a:r>
              <a:endParaRPr lang="en-US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679700" y="2590800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</a:t>
              </a:r>
              <a:r>
                <a:rPr lang="en-US" sz="2000" baseline="-25000" dirty="0" smtClean="0"/>
                <a:t>2</a:t>
              </a:r>
              <a:endParaRPr lang="en-US" sz="2000" dirty="0"/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2705100" y="1714500"/>
              <a:ext cx="444500" cy="3683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647700" y="3035300"/>
              <a:ext cx="342900" cy="3937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6" name="Straight Arrow Connector 15"/>
            <p:cNvCxnSpPr>
              <a:stCxn id="14" idx="2"/>
              <a:endCxn id="14" idx="6"/>
            </p:cNvCxnSpPr>
            <p:nvPr/>
          </p:nvCxnSpPr>
          <p:spPr bwMode="auto">
            <a:xfrm>
              <a:off x="2705100" y="1898650"/>
              <a:ext cx="4445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15" idx="4"/>
              <a:endCxn id="15" idx="0"/>
            </p:cNvCxnSpPr>
            <p:nvPr/>
          </p:nvCxnSpPr>
          <p:spPr bwMode="auto">
            <a:xfrm flipV="1">
              <a:off x="819150" y="3035300"/>
              <a:ext cx="0" cy="3937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3111500" y="1917700"/>
                  <a:ext cx="43473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</a:rPr>
                          <m:t>𝐼</m:t>
                        </m:r>
                        <m:r>
                          <a:rPr lang="en-US" sz="2000" i="1" baseline="-25000" dirty="0">
                            <a:latin typeface="Cambria Math"/>
                          </a:rPr>
                          <m:t>2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11500" y="1917700"/>
                  <a:ext cx="434734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977900" y="3136900"/>
                  <a:ext cx="35458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</a:rPr>
                          <m:t>𝐼</m:t>
                        </m:r>
                        <m:r>
                          <a:rPr lang="en-US" sz="2000" i="1" baseline="-25000" dirty="0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7900" y="3136900"/>
                  <a:ext cx="354584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0" name="Group 24"/>
            <p:cNvGrpSpPr/>
            <p:nvPr/>
          </p:nvGrpSpPr>
          <p:grpSpPr>
            <a:xfrm>
              <a:off x="1787525" y="3911600"/>
              <a:ext cx="317500" cy="444500"/>
              <a:chOff x="3895725" y="3060700"/>
              <a:chExt cx="317500" cy="444500"/>
            </a:xfrm>
          </p:grpSpPr>
          <p:cxnSp>
            <p:nvCxnSpPr>
              <p:cNvPr id="31" name="Straight Connector 30"/>
              <p:cNvCxnSpPr/>
              <p:nvPr/>
            </p:nvCxnSpPr>
            <p:spPr bwMode="auto">
              <a:xfrm>
                <a:off x="4038600" y="3060700"/>
                <a:ext cx="0" cy="3302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Straight Connector 31"/>
              <p:cNvCxnSpPr/>
              <p:nvPr/>
            </p:nvCxnSpPr>
            <p:spPr bwMode="auto">
              <a:xfrm>
                <a:off x="3895725" y="3390900"/>
                <a:ext cx="3175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>
                <a:off x="3956050" y="3444875"/>
                <a:ext cx="1778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Straight Connector 33"/>
              <p:cNvCxnSpPr/>
              <p:nvPr/>
            </p:nvCxnSpPr>
            <p:spPr bwMode="auto">
              <a:xfrm>
                <a:off x="3994944" y="3505200"/>
                <a:ext cx="1016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1" name="TextBox 20"/>
            <p:cNvSpPr txBox="1"/>
            <p:nvPr/>
          </p:nvSpPr>
          <p:spPr>
            <a:xfrm>
              <a:off x="1562100" y="2082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</a:t>
              </a:r>
              <a:r>
                <a:rPr lang="en-US" sz="2000" baseline="-25000" dirty="0" smtClean="0"/>
                <a:t>1</a:t>
              </a:r>
              <a:endParaRPr lang="en-US" sz="2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810000" y="21717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</a:t>
              </a:r>
              <a:r>
                <a:rPr lang="en-US" sz="2000" baseline="-25000" dirty="0"/>
                <a:t>2</a:t>
              </a:r>
              <a:endParaRPr lang="en-US" sz="2000" dirty="0"/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1879600" y="2425700"/>
              <a:ext cx="114300" cy="101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3759200" y="2413000"/>
              <a:ext cx="88900" cy="889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 flipV="1">
              <a:off x="1930400" y="3594100"/>
              <a:ext cx="12701" cy="4572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flipH="1">
              <a:off x="2197100" y="2451101"/>
              <a:ext cx="330200" cy="1910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>
              <a:endCxn id="38" idx="11"/>
            </p:cNvCxnSpPr>
            <p:nvPr/>
          </p:nvCxnSpPr>
          <p:spPr bwMode="auto">
            <a:xfrm flipH="1">
              <a:off x="3789136" y="2641600"/>
              <a:ext cx="8164" cy="28575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1968500" y="3568700"/>
                  <a:ext cx="41870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</a:rPr>
                          <m:t>𝑖</m:t>
                        </m:r>
                        <m:r>
                          <a:rPr lang="en-US" sz="2000" i="1" baseline="-25000" dirty="0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68500" y="3568700"/>
                  <a:ext cx="418704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2247900" y="1993900"/>
                  <a:ext cx="41870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</a:rPr>
                          <m:t>𝑖</m:t>
                        </m:r>
                        <m:r>
                          <a:rPr lang="en-US" sz="2000" i="1" baseline="-25000" dirty="0">
                            <a:latin typeface="Cambria Math"/>
                          </a:rPr>
                          <m:t>2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47900" y="1993900"/>
                  <a:ext cx="418704" cy="40011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15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3429396" y="2584420"/>
                  <a:ext cx="41870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</a:rPr>
                          <m:t>𝑖</m:t>
                        </m:r>
                        <m:r>
                          <a:rPr lang="en-US" sz="2000" i="1" baseline="-25000" dirty="0">
                            <a:latin typeface="Cambria Math"/>
                          </a:rPr>
                          <m:t>3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9396" y="2584420"/>
                  <a:ext cx="418704" cy="40011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15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708588"/>
              </p:ext>
            </p:extLst>
          </p:nvPr>
        </p:nvGraphicFramePr>
        <p:xfrm>
          <a:off x="468313" y="2827338"/>
          <a:ext cx="7008812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2" name="Equation" r:id="rId9" imgW="3911400" imgH="431640" progId="Equation.DSMT4">
                  <p:embed/>
                </p:oleObj>
              </mc:Choice>
              <mc:Fallback>
                <p:oleObj name="Equation" r:id="rId9" imgW="39114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827338"/>
                        <a:ext cx="7008812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47922" y="3657600"/>
                <a:ext cx="6877267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When apply KCL at each node,  the sign for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𝑖</m:t>
                    </m:r>
                    <m:r>
                      <a:rPr lang="en-US" sz="2000" i="1" baseline="-25000" dirty="0" smtClean="0">
                        <a:latin typeface="Cambria Math"/>
                      </a:rPr>
                      <m:t>1</m:t>
                    </m:r>
                    <m:r>
                      <a:rPr lang="en-US" sz="2000" i="1" dirty="0" smtClean="0">
                        <a:latin typeface="Cambria Math"/>
                      </a:rPr>
                      <m:t>, </m:t>
                    </m:r>
                    <m:r>
                      <a:rPr lang="en-US" sz="2000" i="1" dirty="0" smtClean="0">
                        <a:latin typeface="Cambria Math"/>
                      </a:rPr>
                      <m:t>𝑖</m:t>
                    </m:r>
                    <m:r>
                      <a:rPr lang="en-US" sz="2000" i="1" baseline="-25000" dirty="0" smtClean="0">
                        <a:latin typeface="Cambria Math"/>
                      </a:rPr>
                      <m:t>2</m:t>
                    </m:r>
                    <m:r>
                      <a:rPr lang="en-US" sz="20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also reversed </a:t>
                </a:r>
              </a:p>
              <a:p>
                <a:r>
                  <a:rPr lang="en-US" sz="2000" dirty="0" smtClean="0"/>
                  <a:t>             At v</a:t>
                </a:r>
                <a:r>
                  <a:rPr lang="en-US" sz="2000" baseline="-25000" dirty="0" smtClean="0"/>
                  <a:t>1</a:t>
                </a:r>
                <a:r>
                  <a:rPr lang="en-US" sz="2000" dirty="0" smtClean="0"/>
                  <a:t>:  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sz="2000" i="1" dirty="0" smtClean="0">
                        <a:latin typeface="Cambria Math"/>
                      </a:rPr>
                      <m:t>𝑖</m:t>
                    </m:r>
                    <m:r>
                      <a:rPr lang="en-US" sz="2000" i="1" baseline="-25000" dirty="0" smtClean="0">
                        <a:latin typeface="Cambria Math"/>
                      </a:rPr>
                      <m:t>1</m:t>
                    </m:r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sz="2000" i="1" dirty="0" smtClean="0">
                        <a:latin typeface="Cambria Math"/>
                      </a:rPr>
                      <m:t>𝑖</m:t>
                    </m:r>
                    <m:r>
                      <a:rPr lang="en-US" sz="2000" i="1" baseline="-25000" dirty="0" smtClean="0">
                        <a:latin typeface="Cambria Math"/>
                      </a:rPr>
                      <m:t>2</m:t>
                    </m:r>
                    <m:r>
                      <a:rPr lang="en-US" sz="2000" i="1" dirty="0" smtClean="0">
                        <a:latin typeface="Cambria Math"/>
                      </a:rPr>
                      <m:t>+</m:t>
                    </m:r>
                    <m:r>
                      <a:rPr lang="en-US" sz="2000" i="1" dirty="0" smtClean="0">
                        <a:latin typeface="Cambria Math"/>
                      </a:rPr>
                      <m:t>𝐼</m:t>
                    </m:r>
                    <m:r>
                      <a:rPr lang="en-US" sz="2000" i="1" baseline="-25000" dirty="0" smtClean="0">
                        <a:latin typeface="Cambria Math"/>
                      </a:rPr>
                      <m:t>1</m:t>
                    </m:r>
                    <m:r>
                      <a:rPr lang="en-US" sz="2000" i="1" dirty="0">
                        <a:latin typeface="Cambria Math"/>
                      </a:rPr>
                      <m:t>−</m:t>
                    </m:r>
                    <m:r>
                      <a:rPr lang="en-US" sz="2000" i="1" dirty="0" smtClean="0">
                        <a:latin typeface="Cambria Math"/>
                      </a:rPr>
                      <m:t> </m:t>
                    </m:r>
                    <m:r>
                      <a:rPr lang="en-US" sz="2000" i="1" dirty="0" smtClean="0">
                        <a:latin typeface="Cambria Math"/>
                      </a:rPr>
                      <m:t>𝐼</m:t>
                    </m:r>
                    <m:r>
                      <a:rPr lang="en-US" sz="2000" i="1" baseline="-25000" dirty="0">
                        <a:latin typeface="Cambria Math"/>
                      </a:rPr>
                      <m:t>2</m:t>
                    </m:r>
                    <m:r>
                      <a:rPr lang="en-US" sz="2000" i="1" dirty="0" smtClean="0">
                        <a:latin typeface="Cambria Math"/>
                      </a:rPr>
                      <m:t>   </m:t>
                    </m:r>
                  </m:oMath>
                </a14:m>
                <a:r>
                  <a:rPr lang="en-US" sz="2000" dirty="0" smtClean="0">
                    <a:sym typeface="Symbol"/>
                  </a:rPr>
                  <a:t> 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sym typeface="Symbol"/>
                      </a:rPr>
                      <m:t>𝑖</m:t>
                    </m:r>
                    <m:r>
                      <a:rPr lang="en-US" sz="2000" i="1" baseline="-25000" dirty="0" smtClean="0">
                        <a:latin typeface="Cambria Math"/>
                        <a:sym typeface="Symbol"/>
                      </a:rPr>
                      <m:t>1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+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𝑖</m:t>
                    </m:r>
                    <m:r>
                      <a:rPr lang="en-US" sz="2000" i="1" baseline="-25000" dirty="0" smtClean="0">
                        <a:latin typeface="Cambria Math"/>
                        <a:sym typeface="Symbol"/>
                      </a:rPr>
                      <m:t>2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=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𝐼</m:t>
                    </m:r>
                    <m:r>
                      <a:rPr lang="en-US" sz="2000" i="1" baseline="-25000" dirty="0" smtClean="0">
                        <a:latin typeface="Cambria Math"/>
                        <a:sym typeface="Symbol"/>
                      </a:rPr>
                      <m:t>2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−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𝐼</m:t>
                    </m:r>
                    <m:r>
                      <a:rPr lang="en-US" sz="2000" i="1" baseline="-25000" dirty="0">
                        <a:latin typeface="Cambria Math"/>
                        <a:sym typeface="Symbol"/>
                      </a:rPr>
                      <m:t>1</m:t>
                    </m:r>
                    <m:r>
                      <a:rPr lang="en-US" sz="2000" i="1" baseline="-25000" dirty="0" smtClean="0">
                        <a:latin typeface="Cambria Math"/>
                        <a:sym typeface="Symbol"/>
                      </a:rPr>
                      <m:t> 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  </m:t>
                    </m:r>
                  </m:oMath>
                </a14:m>
                <a:r>
                  <a:rPr lang="en-US" sz="2000" dirty="0" smtClean="0">
                    <a:sym typeface="Symbol"/>
                  </a:rPr>
                  <a:t>           (1)</a:t>
                </a:r>
              </a:p>
              <a:p>
                <a:r>
                  <a:rPr lang="en-US" sz="2000" dirty="0">
                    <a:sym typeface="Symbol"/>
                  </a:rPr>
                  <a:t> </a:t>
                </a:r>
                <a:r>
                  <a:rPr lang="en-US" sz="2000" dirty="0" smtClean="0">
                    <a:sym typeface="Symbol"/>
                  </a:rPr>
                  <a:t>            At v</a:t>
                </a:r>
                <a:r>
                  <a:rPr lang="en-US" sz="2000" baseline="-25000" dirty="0" smtClean="0">
                    <a:sym typeface="Symbol"/>
                  </a:rPr>
                  <a:t>2</a:t>
                </a:r>
                <a:r>
                  <a:rPr lang="en-US" sz="2000" dirty="0" smtClean="0">
                    <a:sym typeface="Symbol"/>
                  </a:rPr>
                  <a:t>: 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/>
                        <a:sym typeface="Symbol"/>
                      </a:rPr>
                      <m:t>−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𝑖</m:t>
                    </m:r>
                    <m:r>
                      <a:rPr lang="en-US" sz="2000" i="1" baseline="-25000" dirty="0" smtClean="0">
                        <a:latin typeface="Cambria Math"/>
                        <a:sym typeface="Symbol"/>
                      </a:rPr>
                      <m:t>2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−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𝑖</m:t>
                    </m:r>
                    <m:r>
                      <a:rPr lang="en-US" sz="2000" i="1" baseline="-25000" dirty="0" smtClean="0">
                        <a:latin typeface="Cambria Math"/>
                        <a:sym typeface="Symbol"/>
                      </a:rPr>
                      <m:t>3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+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𝐼</m:t>
                    </m:r>
                    <m:r>
                      <a:rPr lang="en-US" sz="2000" i="1" baseline="-25000" dirty="0" smtClean="0">
                        <a:latin typeface="Cambria Math"/>
                        <a:sym typeface="Symbol"/>
                      </a:rPr>
                      <m:t>2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= 0    </m:t>
                    </m:r>
                  </m:oMath>
                </a14:m>
                <a:r>
                  <a:rPr lang="en-US" sz="2000" dirty="0" smtClean="0">
                    <a:sym typeface="Symbol"/>
                  </a:rPr>
                  <a:t>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sym typeface="Symbol"/>
                      </a:rPr>
                      <m:t>−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𝑖</m:t>
                    </m:r>
                    <m:r>
                      <a:rPr lang="en-US" sz="2000" i="1" baseline="-25000" dirty="0" smtClean="0">
                        <a:latin typeface="Cambria Math"/>
                        <a:sym typeface="Symbol"/>
                      </a:rPr>
                      <m:t>2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−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𝑖</m:t>
                    </m:r>
                    <m:r>
                      <a:rPr lang="en-US" sz="2000" i="1" baseline="-25000" dirty="0" smtClean="0">
                        <a:latin typeface="Cambria Math"/>
                        <a:sym typeface="Symbol"/>
                      </a:rPr>
                      <m:t>3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= −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𝐼</m:t>
                    </m:r>
                    <m:r>
                      <a:rPr lang="en-US" sz="2000" i="1" baseline="-25000" dirty="0" smtClean="0">
                        <a:latin typeface="Cambria Math"/>
                        <a:sym typeface="Symbol"/>
                      </a:rPr>
                      <m:t>2    </m:t>
                    </m:r>
                    <m:r>
                      <a:rPr lang="en-US" sz="2000" i="1" dirty="0" smtClean="0">
                        <a:latin typeface="Cambria Math"/>
                        <a:sym typeface="Symbol"/>
                      </a:rPr>
                      <m:t>            </m:t>
                    </m:r>
                  </m:oMath>
                </a14:m>
                <a:r>
                  <a:rPr lang="en-US" sz="2000" dirty="0" smtClean="0">
                    <a:sym typeface="Symbol"/>
                  </a:rPr>
                  <a:t>(2)</a:t>
                </a:r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22" y="3657600"/>
                <a:ext cx="6877267" cy="1015663"/>
              </a:xfrm>
              <a:prstGeom prst="rect">
                <a:avLst/>
              </a:prstGeom>
              <a:blipFill rotWithShape="1">
                <a:blip r:embed="rId11"/>
                <a:stretch>
                  <a:fillRect l="-887" t="-2994" r="-4167" b="-9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360622" y="5049969"/>
            <a:ext cx="37287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Plug (*) into (1), (2), respectively,  </a:t>
            </a:r>
          </a:p>
          <a:p>
            <a:r>
              <a:rPr lang="en-US" sz="2000" dirty="0" smtClean="0"/>
              <a:t>we obtain the same equations</a:t>
            </a:r>
            <a:endParaRPr lang="en-US" sz="2000" dirty="0"/>
          </a:p>
        </p:txBody>
      </p:sp>
      <p:graphicFrame>
        <p:nvGraphicFramePr>
          <p:cNvPr id="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605792"/>
              </p:ext>
            </p:extLst>
          </p:nvPr>
        </p:nvGraphicFramePr>
        <p:xfrm>
          <a:off x="4638675" y="4800600"/>
          <a:ext cx="2894013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3" name="Equation" r:id="rId12" imgW="1562040" imgH="863280" progId="Equation.DSMT4">
                  <p:embed/>
                </p:oleObj>
              </mc:Choice>
              <mc:Fallback>
                <p:oleObj name="Equation" r:id="rId12" imgW="156204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8675" y="4800600"/>
                        <a:ext cx="2894013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58130" y="1055177"/>
                <a:ext cx="4826449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Reversing the direction does not change the </a:t>
                </a:r>
                <a:br>
                  <a:rPr lang="en-US" sz="2000" dirty="0" smtClean="0"/>
                </a:br>
                <a:r>
                  <a:rPr lang="en-US" sz="2000" dirty="0" smtClean="0"/>
                  <a:t>equations for node voltages.  </a:t>
                </a:r>
              </a:p>
              <a:p>
                <a:r>
                  <a:rPr lang="en-US" sz="2000" dirty="0" smtClean="0"/>
                  <a:t>Let us reverse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𝑖</m:t>
                    </m:r>
                    <m:r>
                      <a:rPr lang="en-US" sz="2000" i="1" baseline="-25000" dirty="0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sz="20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𝑖</m:t>
                    </m:r>
                    <m:r>
                      <a:rPr lang="en-US" sz="2000" i="1" baseline="-25000" dirty="0" smtClean="0">
                        <a:latin typeface="Cambria Math"/>
                      </a:rPr>
                      <m:t>2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130" y="1055177"/>
                <a:ext cx="4826449" cy="1015663"/>
              </a:xfrm>
              <a:prstGeom prst="rect">
                <a:avLst/>
              </a:prstGeom>
              <a:blipFill rotWithShape="1">
                <a:blip r:embed="rId14"/>
                <a:stretch>
                  <a:fillRect l="-1389" t="-2994" b="-9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8596022" y="9306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L8</a:t>
            </a:r>
          </a:p>
        </p:txBody>
      </p:sp>
    </p:spTree>
    <p:extLst>
      <p:ext uri="{BB962C8B-B14F-4D97-AF65-F5344CB8AC3E}">
        <p14:creationId xmlns:p14="http://schemas.microsoft.com/office/powerpoint/2010/main" val="234700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  <p:bldP spid="3" grpId="0"/>
      <p:bldP spid="42" grpId="0" build="p" bldLvl="2"/>
      <p:bldP spid="43" grpId="0"/>
      <p:bldP spid="45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726" y="1212931"/>
            <a:ext cx="69723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Step 1: pick the ground.  Assign</a:t>
            </a:r>
            <a:r>
              <a:rPr lang="en-US" sz="2000" dirty="0"/>
              <a:t> </a:t>
            </a:r>
            <a:r>
              <a:rPr lang="en-US" sz="2000" dirty="0" smtClean="0"/>
              <a:t> node voltages for the     </a:t>
            </a:r>
            <a:br>
              <a:rPr lang="en-US" sz="2000" dirty="0" smtClean="0"/>
            </a:br>
            <a:r>
              <a:rPr lang="en-US" sz="2000" dirty="0" smtClean="0"/>
              <a:t>            remaining  n nodes:  v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…,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n</a:t>
            </a:r>
            <a:endParaRPr lang="en-US" sz="2000" baseline="-25000" dirty="0" smtClean="0"/>
          </a:p>
          <a:p>
            <a:r>
              <a:rPr lang="en-US" sz="2000" dirty="0" smtClean="0"/>
              <a:t>Step 2: Assign resistor currents with reference direction, i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,i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,…, </a:t>
            </a:r>
            <a:r>
              <a:rPr lang="en-US" sz="2000" baseline="-25000" dirty="0" smtClean="0"/>
              <a:t/>
            </a:r>
            <a:br>
              <a:rPr lang="en-US" sz="2000" baseline="-25000" dirty="0" smtClean="0"/>
            </a:br>
            <a:r>
              <a:rPr lang="en-US" sz="2000" baseline="-25000" dirty="0" smtClean="0"/>
              <a:t>                  </a:t>
            </a:r>
            <a:r>
              <a:rPr lang="en-US" sz="2000" dirty="0" smtClean="0"/>
              <a:t>Express them in terms of node voltages. </a:t>
            </a:r>
          </a:p>
          <a:p>
            <a:r>
              <a:rPr lang="en-US" sz="2000" dirty="0" smtClean="0"/>
              <a:t>Step 3:  Apply KCL at each of the node to obtain n equations for </a:t>
            </a:r>
            <a:br>
              <a:rPr lang="en-US" sz="2000" dirty="0" smtClean="0"/>
            </a:br>
            <a:r>
              <a:rPr lang="en-US" sz="2000" dirty="0" smtClean="0"/>
              <a:t>             all branch currents.  Then plug in the expressions from </a:t>
            </a:r>
            <a:br>
              <a:rPr lang="en-US" sz="2000" dirty="0" smtClean="0"/>
            </a:br>
            <a:r>
              <a:rPr lang="en-US" sz="2000" dirty="0" smtClean="0"/>
              <a:t>             step 2,  to obtain  n  equations for the n node voltages. </a:t>
            </a:r>
          </a:p>
          <a:p>
            <a:r>
              <a:rPr lang="en-US" sz="2000" dirty="0" smtClean="0"/>
              <a:t>Step 4: clean up the equations, solve for the voltages v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…,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            and compute whatever is asked.  Since all variables can be</a:t>
            </a:r>
            <a:br>
              <a:rPr lang="en-US" sz="2000" dirty="0" smtClean="0"/>
            </a:br>
            <a:r>
              <a:rPr lang="en-US" sz="2000" dirty="0" smtClean="0"/>
              <a:t>            expressed in terms of these node voltages. 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91045" y="289207"/>
            <a:ext cx="74497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Summary of steps in nodal analysis. </a:t>
            </a:r>
          </a:p>
          <a:p>
            <a:r>
              <a:rPr lang="en-US" sz="2000" dirty="0" smtClean="0"/>
              <a:t>Suppose that the circuit  has n+1 nodes and has only current sources.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4494032"/>
            <a:ext cx="62248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circuit with only current sources, every branch current</a:t>
            </a:r>
            <a:br>
              <a:rPr lang="en-US" sz="2000" dirty="0" smtClean="0"/>
            </a:br>
            <a:r>
              <a:rPr lang="en-US" sz="2000" dirty="0" smtClean="0"/>
              <a:t>is either given,  or, can be expressed in terms of node</a:t>
            </a:r>
            <a:br>
              <a:rPr lang="en-US" sz="2000" dirty="0" smtClean="0"/>
            </a:br>
            <a:r>
              <a:rPr lang="en-US" sz="2000" dirty="0" smtClean="0"/>
              <a:t>voltages.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596022" y="9306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L8</a:t>
            </a:r>
          </a:p>
        </p:txBody>
      </p:sp>
    </p:spTree>
    <p:extLst>
      <p:ext uri="{BB962C8B-B14F-4D97-AF65-F5344CB8AC3E}">
        <p14:creationId xmlns:p14="http://schemas.microsoft.com/office/powerpoint/2010/main" val="389481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3349</Words>
  <Application>Microsoft Office PowerPoint</Application>
  <PresentationFormat>On-screen Show (4:3)</PresentationFormat>
  <Paragraphs>603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Umass Lowell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tingshu</cp:lastModifiedBy>
  <cp:revision>88</cp:revision>
  <dcterms:created xsi:type="dcterms:W3CDTF">2012-09-21T01:07:03Z</dcterms:created>
  <dcterms:modified xsi:type="dcterms:W3CDTF">2019-02-27T00:03:09Z</dcterms:modified>
</cp:coreProperties>
</file>