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56" r:id="rId3"/>
    <p:sldId id="257" r:id="rId4"/>
    <p:sldId id="258" r:id="rId5"/>
    <p:sldId id="260" r:id="rId6"/>
    <p:sldId id="266" r:id="rId7"/>
    <p:sldId id="267" r:id="rId8"/>
    <p:sldId id="268" r:id="rId9"/>
    <p:sldId id="269" r:id="rId10"/>
    <p:sldId id="270" r:id="rId11"/>
    <p:sldId id="284" r:id="rId12"/>
    <p:sldId id="261" r:id="rId13"/>
    <p:sldId id="262" r:id="rId14"/>
    <p:sldId id="263" r:id="rId15"/>
    <p:sldId id="264" r:id="rId16"/>
    <p:sldId id="285" r:id="rId17"/>
    <p:sldId id="265" r:id="rId18"/>
    <p:sldId id="275" r:id="rId19"/>
    <p:sldId id="276" r:id="rId20"/>
    <p:sldId id="280" r:id="rId21"/>
    <p:sldId id="281" r:id="rId22"/>
    <p:sldId id="277" r:id="rId23"/>
    <p:sldId id="282" r:id="rId24"/>
    <p:sldId id="278" r:id="rId25"/>
    <p:sldId id="283" r:id="rId26"/>
    <p:sldId id="279" r:id="rId27"/>
    <p:sldId id="274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 autoAdjust="0"/>
    <p:restoredTop sz="51598" autoAdjust="0"/>
  </p:normalViewPr>
  <p:slideViewPr>
    <p:cSldViewPr>
      <p:cViewPr varScale="1">
        <p:scale>
          <a:sx n="98" d="100"/>
          <a:sy n="98" d="100"/>
        </p:scale>
        <p:origin x="-8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2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69633" units="1/cm"/>
          <inkml:channelProperty channel="T" name="resolution" value="1" units="1/dev"/>
        </inkml:channelProperties>
      </inkml:inkSource>
      <inkml:timestamp xml:id="ts0" timeString="2018-10-11T15:46:58.2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E91999-BA7F-4041-8BC9-471C6329D938}" emma:medium="tactile" emma:mode="ink">
          <msink:context xmlns:msink="http://schemas.microsoft.com/ink/2010/main" type="writingRegion" rotatedBoundingBox="3492,14486 4936,14486 4936,15136 3492,15136"/>
        </emma:interpretation>
      </emma:emma>
    </inkml:annotationXML>
    <inkml:traceGroup>
      <inkml:annotationXML>
        <emma:emma xmlns:emma="http://www.w3.org/2003/04/emma" version="1.0">
          <emma:interpretation id="{B78A9A36-765E-4BF3-9370-BBA89A8D614A}" emma:medium="tactile" emma:mode="ink">
            <msink:context xmlns:msink="http://schemas.microsoft.com/ink/2010/main" type="paragraph" rotatedBoundingBox="3492,14486 4936,14486 4936,15136 3492,151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9B67F3-C9CD-47A6-B0B6-68662551AED0}" emma:medium="tactile" emma:mode="ink">
              <msink:context xmlns:msink="http://schemas.microsoft.com/ink/2010/main" type="line" rotatedBoundingBox="3492,14486 4936,14486 4936,15136 3492,15136"/>
            </emma:interpretation>
          </emma:emma>
        </inkml:annotationXML>
        <inkml:traceGroup>
          <inkml:annotationXML>
            <emma:emma xmlns:emma="http://www.w3.org/2003/04/emma" version="1.0">
              <emma:interpretation id="{4BA100C8-AF7E-4DB4-B58D-2CB0EC2384CB}" emma:medium="tactile" emma:mode="ink">
                <msink:context xmlns:msink="http://schemas.microsoft.com/ink/2010/main" type="inkWord" rotatedBoundingBox="3492,15121 3507,15121 3507,15136 3492,15136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-1429 635 0</inkml:trace>
        </inkml:traceGroup>
        <inkml:traceGroup>
          <inkml:annotationXML>
            <emma:emma xmlns:emma="http://www.w3.org/2003/04/emma" version="1.0">
              <emma:interpretation id="{29601B8F-2E72-4BC2-A3EE-8142C4E43AB8}" emma:medium="tactile" emma:mode="ink">
                <msink:context xmlns:msink="http://schemas.microsoft.com/ink/2010/main" type="inkWord" rotatedBoundingBox="4921,14486 4936,14486 4936,14501 4921,1450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953.3407">0 0 0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69633" units="1/cm"/>
          <inkml:channelProperty channel="T" name="resolution" value="1" units="1/dev"/>
        </inkml:channelProperties>
      </inkml:inkSource>
      <inkml:timestamp xml:id="ts0" timeString="2018-10-11T15:47:11.5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3163189-4A06-45E8-BD8F-EF79F108059D}" emma:medium="tactile" emma:mode="ink">
          <msink:context xmlns:msink="http://schemas.microsoft.com/ink/2010/main" type="writingRegion" rotatedBoundingBox="28138,3810 28153,3810 28153,3825 28138,3825"/>
        </emma:interpretation>
      </emma:emma>
    </inkml:annotationXML>
    <inkml:traceGroup>
      <inkml:annotationXML>
        <emma:emma xmlns:emma="http://www.w3.org/2003/04/emma" version="1.0">
          <emma:interpretation id="{9F57F3DB-CC78-45C9-92B9-FEF8FF72F809}" emma:medium="tactile" emma:mode="ink">
            <msink:context xmlns:msink="http://schemas.microsoft.com/ink/2010/main" type="paragraph" rotatedBoundingBox="28138,3810 28153,3810 28153,3825 28138,38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5764A6-0C45-481E-B384-C92ECE8613CD}" emma:medium="tactile" emma:mode="ink">
              <msink:context xmlns:msink="http://schemas.microsoft.com/ink/2010/main" type="line" rotatedBoundingBox="28138,3810 28153,3810 28153,3825 28138,3825"/>
            </emma:interpretation>
          </emma:emma>
        </inkml:annotationXML>
        <inkml:traceGroup>
          <inkml:annotationXML>
            <emma:emma xmlns:emma="http://www.w3.org/2003/04/emma" version="1.0">
              <emma:interpretation id="{88859EFD-4D25-4B28-A4F2-98725BD579BF}" emma:medium="tactile" emma:mode="ink">
                <msink:context xmlns:msink="http://schemas.microsoft.com/ink/2010/main" type="inkWord" rotatedBoundingBox="28138,3810 28153,3810 28153,3825 28138,3825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69633" units="1/cm"/>
          <inkml:channelProperty channel="T" name="resolution" value="1" units="1/dev"/>
        </inkml:channelProperties>
      </inkml:inkSource>
      <inkml:timestamp xml:id="ts0" timeString="2018-10-11T15:47:12.7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5D93332-12EC-4165-86F8-5E2CDF92D68C}" emma:medium="tactile" emma:mode="ink">
          <msink:context xmlns:msink="http://schemas.microsoft.com/ink/2010/main" type="writingRegion" rotatedBoundingBox="17145,10636 17160,10636 17160,10651 17145,10651"/>
        </emma:interpretation>
      </emma:emma>
    </inkml:annotationXML>
    <inkml:traceGroup>
      <inkml:annotationXML>
        <emma:emma xmlns:emma="http://www.w3.org/2003/04/emma" version="1.0">
          <emma:interpretation id="{48910B5B-C2EE-4334-98DD-B26C72538B24}" emma:medium="tactile" emma:mode="ink">
            <msink:context xmlns:msink="http://schemas.microsoft.com/ink/2010/main" type="paragraph" rotatedBoundingBox="17145,10636 17160,10636 17160,10651 17145,10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360D4F-ED26-422D-9B37-F460ADB9AB27}" emma:medium="tactile" emma:mode="ink">
              <msink:context xmlns:msink="http://schemas.microsoft.com/ink/2010/main" type="line" rotatedBoundingBox="17145,10636 17160,10636 17160,10651 17145,10651"/>
            </emma:interpretation>
          </emma:emma>
        </inkml:annotationXML>
        <inkml:traceGroup>
          <inkml:annotationXML>
            <emma:emma xmlns:emma="http://www.w3.org/2003/04/emma" version="1.0">
              <emma:interpretation id="{104C321A-D233-4DDF-BA77-A2FF92317358}" emma:medium="tactile" emma:mode="ink">
                <msink:context xmlns:msink="http://schemas.microsoft.com/ink/2010/main" type="inkWord" rotatedBoundingBox="17145,10636 17160,10636 17160,10651 17145,10651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C548E-52C5-4598-A1B1-DD60F3B5213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7AEC3-B65F-4966-A8E4-1426D681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9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C7E5-2352-4C95-9AFA-3B72CC75A64A}" type="datetime13">
              <a:rPr lang="en-US" smtClean="0"/>
              <a:t>7:28:09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0BDA-9BCE-4904-9789-43DB4F43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2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290D-83A3-49AE-AA90-7E8C99E2395D}" type="datetime13">
              <a:rPr lang="en-US" smtClean="0"/>
              <a:t>7:28:09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0BDA-9BCE-4904-9789-43DB4F43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E18C-7CB9-41B2-AE3A-E69DA3F7FD0D}" type="datetime13">
              <a:rPr lang="en-US" smtClean="0"/>
              <a:t>7:28:09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0BDA-9BCE-4904-9789-43DB4F43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9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4ED4-5798-4965-B2EE-F9EF537EBF2D}" type="datetime13">
              <a:rPr lang="en-US" smtClean="0"/>
              <a:t>7:28:09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0BDA-9BCE-4904-9789-43DB4F43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1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78AB-D88E-45E3-9B81-2204AD48BA4F}" type="datetime13">
              <a:rPr lang="en-US" smtClean="0"/>
              <a:t>7:28:09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0BDA-9BCE-4904-9789-43DB4F43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1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8C7B-A32B-463E-AF75-55C0491B58CD}" type="datetime13">
              <a:rPr lang="en-US" smtClean="0"/>
              <a:t>7:28:09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0BDA-9BCE-4904-9789-43DB4F43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7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5D9A-B826-4837-B5BB-D81BB90B013D}" type="datetime13">
              <a:rPr lang="en-US" smtClean="0"/>
              <a:t>7:28:09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0BDA-9BCE-4904-9789-43DB4F43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5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6EB7-DE33-4E98-AB40-AE0D460EAE27}" type="datetime13">
              <a:rPr lang="en-US" smtClean="0"/>
              <a:t>7:28:09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0BDA-9BCE-4904-9789-43DB4F43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2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C601-BDE2-4779-A906-4584B46F180B}" type="datetime13">
              <a:rPr lang="en-US" smtClean="0"/>
              <a:t>7:28:09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0BDA-9BCE-4904-9789-43DB4F43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9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F85F-D580-4057-853A-0E42244F3130}" type="datetime13">
              <a:rPr lang="en-US" smtClean="0"/>
              <a:t>7:28:09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0BDA-9BCE-4904-9789-43DB4F43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2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0B5-EFAA-4BBC-8487-38633A73A404}" type="datetime13">
              <a:rPr lang="en-US" smtClean="0"/>
              <a:t>7:28:09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0BDA-9BCE-4904-9789-43DB4F43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1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41C19-9FFB-4F4C-A11D-FF6E5A45091F}" type="datetime13">
              <a:rPr lang="en-US" smtClean="0"/>
              <a:t>7:28:09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A0BDA-9BCE-4904-9789-43DB4F43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7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642.png"/><Relationship Id="rId18" Type="http://schemas.openxmlformats.org/officeDocument/2006/relationships/image" Target="../media/image78.png"/><Relationship Id="rId3" Type="http://schemas.openxmlformats.org/officeDocument/2006/relationships/image" Target="../media/image75.png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631.png"/><Relationship Id="rId17" Type="http://schemas.openxmlformats.org/officeDocument/2006/relationships/image" Target="../media/image7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4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11" Type="http://schemas.openxmlformats.org/officeDocument/2006/relationships/image" Target="../media/image621.png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73.png"/><Relationship Id="rId10" Type="http://schemas.openxmlformats.org/officeDocument/2006/relationships/image" Target="../media/image581.png"/><Relationship Id="rId4" Type="http://schemas.openxmlformats.org/officeDocument/2006/relationships/image" Target="../media/image76.png"/><Relationship Id="rId9" Type="http://schemas.openxmlformats.org/officeDocument/2006/relationships/image" Target="../media/image480.png"/><Relationship Id="rId14" Type="http://schemas.openxmlformats.org/officeDocument/2006/relationships/image" Target="../media/image6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73.emf"/><Relationship Id="rId3" Type="http://schemas.openxmlformats.org/officeDocument/2006/relationships/image" Target="../media/image79.png"/><Relationship Id="rId7" Type="http://schemas.openxmlformats.org/officeDocument/2006/relationships/image" Target="../media/image80.png"/><Relationship Id="rId12" Type="http://schemas.openxmlformats.org/officeDocument/2006/relationships/customXml" Target="../ink/ink3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72.emf"/><Relationship Id="rId5" Type="http://schemas.openxmlformats.org/officeDocument/2006/relationships/image" Target="../media/image81.png"/><Relationship Id="rId15" Type="http://schemas.openxmlformats.org/officeDocument/2006/relationships/image" Target="../media/image84.png"/><Relationship Id="rId10" Type="http://schemas.openxmlformats.org/officeDocument/2006/relationships/customXml" Target="../ink/ink2.xml"/><Relationship Id="rId9" Type="http://schemas.openxmlformats.org/officeDocument/2006/relationships/image" Target="../media/image71.emf"/><Relationship Id="rId1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image" Target="../media/image780.png"/><Relationship Id="rId7" Type="http://schemas.openxmlformats.org/officeDocument/2006/relationships/image" Target="../media/image87.wmf"/><Relationship Id="rId12" Type="http://schemas.openxmlformats.org/officeDocument/2006/relationships/image" Target="../media/image8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820.png"/><Relationship Id="rId5" Type="http://schemas.openxmlformats.org/officeDocument/2006/relationships/image" Target="../media/image800.png"/><Relationship Id="rId10" Type="http://schemas.openxmlformats.org/officeDocument/2006/relationships/image" Target="../media/image810.png"/><Relationship Id="rId4" Type="http://schemas.openxmlformats.org/officeDocument/2006/relationships/image" Target="../media/image790.png"/><Relationship Id="rId9" Type="http://schemas.openxmlformats.org/officeDocument/2006/relationships/image" Target="../media/image8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6.png"/><Relationship Id="rId3" Type="http://schemas.openxmlformats.org/officeDocument/2006/relationships/image" Target="../media/image20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1.png"/><Relationship Id="rId9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640.png"/><Relationship Id="rId7" Type="http://schemas.openxmlformats.org/officeDocument/2006/relationships/image" Target="../media/image86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0.png"/><Relationship Id="rId11" Type="http://schemas.openxmlformats.org/officeDocument/2006/relationships/image" Target="../media/image90.png"/><Relationship Id="rId5" Type="http://schemas.openxmlformats.org/officeDocument/2006/relationships/image" Target="../media/image840.png"/><Relationship Id="rId10" Type="http://schemas.openxmlformats.org/officeDocument/2006/relationships/image" Target="../media/image89.png"/><Relationship Id="rId4" Type="http://schemas.openxmlformats.org/officeDocument/2006/relationships/image" Target="../media/image811.png"/><Relationship Id="rId9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26" Type="http://schemas.openxmlformats.org/officeDocument/2006/relationships/image" Target="../media/image97.png"/><Relationship Id="rId3" Type="http://schemas.openxmlformats.org/officeDocument/2006/relationships/image" Target="../media/image94.png"/><Relationship Id="rId7" Type="http://schemas.openxmlformats.org/officeDocument/2006/relationships/oleObject" Target="../embeddings/oleObject180.bin"/><Relationship Id="rId12" Type="http://schemas.openxmlformats.org/officeDocument/2006/relationships/image" Target="../media/image88.wmf"/><Relationship Id="rId25" Type="http://schemas.openxmlformats.org/officeDocument/2006/relationships/image" Target="../media/image96.png"/><Relationship Id="rId33" Type="http://schemas.openxmlformats.org/officeDocument/2006/relationships/image" Target="../media/image92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99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190.bin"/><Relationship Id="rId32" Type="http://schemas.openxmlformats.org/officeDocument/2006/relationships/image" Target="../media/image910.png"/><Relationship Id="rId5" Type="http://schemas.openxmlformats.org/officeDocument/2006/relationships/oleObject" Target="../embeddings/oleObject15.bin"/><Relationship Id="rId28" Type="http://schemas.openxmlformats.org/officeDocument/2006/relationships/image" Target="../media/image98.png"/><Relationship Id="rId10" Type="http://schemas.openxmlformats.org/officeDocument/2006/relationships/image" Target="../media/image88.wmf"/><Relationship Id="rId31" Type="http://schemas.openxmlformats.org/officeDocument/2006/relationships/image" Target="../media/image91.png"/><Relationship Id="rId4" Type="http://schemas.openxmlformats.org/officeDocument/2006/relationships/image" Target="../media/image95.png"/><Relationship Id="rId9" Type="http://schemas.openxmlformats.org/officeDocument/2006/relationships/oleObject" Target="../embeddings/oleObject16.bin"/><Relationship Id="rId27" Type="http://schemas.openxmlformats.org/officeDocument/2006/relationships/image" Target="../media/image580.png"/><Relationship Id="rId30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91.wmf"/><Relationship Id="rId1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9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8.png"/><Relationship Id="rId11" Type="http://schemas.openxmlformats.org/officeDocument/2006/relationships/image" Target="../media/image90.wmf"/><Relationship Id="rId5" Type="http://schemas.openxmlformats.org/officeDocument/2006/relationships/image" Target="../media/image107.png"/><Relationship Id="rId15" Type="http://schemas.openxmlformats.org/officeDocument/2006/relationships/image" Target="../media/image92.wmf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106.png"/><Relationship Id="rId9" Type="http://schemas.openxmlformats.org/officeDocument/2006/relationships/image" Target="../media/image2.wmf"/><Relationship Id="rId1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26" Type="http://schemas.openxmlformats.org/officeDocument/2006/relationships/image" Target="../media/image133.png"/><Relationship Id="rId3" Type="http://schemas.openxmlformats.org/officeDocument/2006/relationships/image" Target="../media/image730.png"/><Relationship Id="rId21" Type="http://schemas.openxmlformats.org/officeDocument/2006/relationships/image" Target="../media/image128.png"/><Relationship Id="rId34" Type="http://schemas.openxmlformats.org/officeDocument/2006/relationships/image" Target="../media/image141.png"/><Relationship Id="rId7" Type="http://schemas.openxmlformats.org/officeDocument/2006/relationships/image" Target="../media/image1020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33" Type="http://schemas.openxmlformats.org/officeDocument/2006/relationships/image" Target="../media/image140.png"/><Relationship Id="rId2" Type="http://schemas.openxmlformats.org/officeDocument/2006/relationships/image" Target="../media/image641.png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29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0.png"/><Relationship Id="rId11" Type="http://schemas.openxmlformats.org/officeDocument/2006/relationships/image" Target="../media/image118.png"/><Relationship Id="rId24" Type="http://schemas.openxmlformats.org/officeDocument/2006/relationships/image" Target="../media/image131.png"/><Relationship Id="rId32" Type="http://schemas.openxmlformats.org/officeDocument/2006/relationships/image" Target="../media/image139.png"/><Relationship Id="rId5" Type="http://schemas.openxmlformats.org/officeDocument/2006/relationships/image" Target="../media/image930.png"/><Relationship Id="rId15" Type="http://schemas.openxmlformats.org/officeDocument/2006/relationships/image" Target="../media/image122.png"/><Relationship Id="rId23" Type="http://schemas.openxmlformats.org/officeDocument/2006/relationships/image" Target="../media/image130.png"/><Relationship Id="rId28" Type="http://schemas.openxmlformats.org/officeDocument/2006/relationships/image" Target="../media/image135.png"/><Relationship Id="rId10" Type="http://schemas.openxmlformats.org/officeDocument/2006/relationships/image" Target="../media/image117.png"/><Relationship Id="rId19" Type="http://schemas.openxmlformats.org/officeDocument/2006/relationships/image" Target="../media/image126.png"/><Relationship Id="rId31" Type="http://schemas.openxmlformats.org/officeDocument/2006/relationships/image" Target="../media/image138.png"/><Relationship Id="rId4" Type="http://schemas.openxmlformats.org/officeDocument/2006/relationships/image" Target="../media/image740.png"/><Relationship Id="rId9" Type="http://schemas.openxmlformats.org/officeDocument/2006/relationships/image" Target="../media/image104.png"/><Relationship Id="rId14" Type="http://schemas.openxmlformats.org/officeDocument/2006/relationships/image" Target="../media/image121.png"/><Relationship Id="rId22" Type="http://schemas.openxmlformats.org/officeDocument/2006/relationships/image" Target="../media/image129.png"/><Relationship Id="rId27" Type="http://schemas.openxmlformats.org/officeDocument/2006/relationships/image" Target="../media/image134.png"/><Relationship Id="rId30" Type="http://schemas.openxmlformats.org/officeDocument/2006/relationships/image" Target="../media/image1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image" Target="../media/image142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97.wmf"/><Relationship Id="rId26" Type="http://schemas.openxmlformats.org/officeDocument/2006/relationships/image" Target="../media/image101.png"/><Relationship Id="rId3" Type="http://schemas.openxmlformats.org/officeDocument/2006/relationships/image" Target="../media/image111.png"/><Relationship Id="rId21" Type="http://schemas.openxmlformats.org/officeDocument/2006/relationships/oleObject" Target="../embeddings/oleObject28.bin"/><Relationship Id="rId7" Type="http://schemas.openxmlformats.org/officeDocument/2006/relationships/image" Target="../media/image900.png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26.bin"/><Relationship Id="rId25" Type="http://schemas.openxmlformats.org/officeDocument/2006/relationships/image" Target="../media/image9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6.wmf"/><Relationship Id="rId20" Type="http://schemas.openxmlformats.org/officeDocument/2006/relationships/image" Target="../media/image98.wmf"/><Relationship Id="rId29" Type="http://schemas.openxmlformats.org/officeDocument/2006/relationships/image" Target="../media/image158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4.png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920.png"/><Relationship Id="rId5" Type="http://schemas.openxmlformats.org/officeDocument/2006/relationships/image" Target="../media/image113.png"/><Relationship Id="rId15" Type="http://schemas.openxmlformats.org/officeDocument/2006/relationships/oleObject" Target="../embeddings/oleObject25.bin"/><Relationship Id="rId23" Type="http://schemas.openxmlformats.org/officeDocument/2006/relationships/image" Target="../media/image741.png"/><Relationship Id="rId28" Type="http://schemas.openxmlformats.org/officeDocument/2006/relationships/image" Target="../media/image1031.png"/><Relationship Id="rId10" Type="http://schemas.openxmlformats.org/officeDocument/2006/relationships/image" Target="../media/image731.png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112.png"/><Relationship Id="rId9" Type="http://schemas.openxmlformats.org/officeDocument/2006/relationships/image" Target="../media/image103.png"/><Relationship Id="rId14" Type="http://schemas.openxmlformats.org/officeDocument/2006/relationships/image" Target="../media/image95.wmf"/><Relationship Id="rId22" Type="http://schemas.openxmlformats.org/officeDocument/2006/relationships/image" Target="../media/image99.wmf"/><Relationship Id="rId27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0.png"/><Relationship Id="rId13" Type="http://schemas.openxmlformats.org/officeDocument/2006/relationships/image" Target="../media/image163.png"/><Relationship Id="rId3" Type="http://schemas.openxmlformats.org/officeDocument/2006/relationships/image" Target="../media/image740.png"/><Relationship Id="rId7" Type="http://schemas.openxmlformats.org/officeDocument/2006/relationships/image" Target="../media/image1030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" Type="http://schemas.openxmlformats.org/officeDocument/2006/relationships/image" Target="../media/image730.png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0.png"/><Relationship Id="rId11" Type="http://schemas.openxmlformats.org/officeDocument/2006/relationships/image" Target="../media/image161.png"/><Relationship Id="rId5" Type="http://schemas.openxmlformats.org/officeDocument/2006/relationships/image" Target="../media/image1010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4" Type="http://schemas.openxmlformats.org/officeDocument/2006/relationships/image" Target="../media/image930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0.png"/><Relationship Id="rId13" Type="http://schemas.openxmlformats.org/officeDocument/2006/relationships/image" Target="../media/image1280.png"/><Relationship Id="rId3" Type="http://schemas.openxmlformats.org/officeDocument/2006/relationships/image" Target="../media/image1200.png"/><Relationship Id="rId7" Type="http://schemas.openxmlformats.org/officeDocument/2006/relationships/image" Target="../media/image1240.png"/><Relationship Id="rId12" Type="http://schemas.openxmlformats.org/officeDocument/2006/relationships/image" Target="../media/image10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30.png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1220.png"/><Relationship Id="rId10" Type="http://schemas.openxmlformats.org/officeDocument/2006/relationships/image" Target="../media/image1270.png"/><Relationship Id="rId4" Type="http://schemas.openxmlformats.org/officeDocument/2006/relationships/image" Target="../media/image168.png"/><Relationship Id="rId9" Type="http://schemas.openxmlformats.org/officeDocument/2006/relationships/image" Target="../media/image1260.png"/><Relationship Id="rId14" Type="http://schemas.openxmlformats.org/officeDocument/2006/relationships/image" Target="../media/image12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1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" Type="http://schemas.openxmlformats.org/officeDocument/2006/relationships/image" Target="../media/image168.png"/><Relationship Id="rId16" Type="http://schemas.openxmlformats.org/officeDocument/2006/relationships/image" Target="../media/image1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0.png"/><Relationship Id="rId11" Type="http://schemas.openxmlformats.org/officeDocument/2006/relationships/image" Target="../media/image174.png"/><Relationship Id="rId5" Type="http://schemas.openxmlformats.org/officeDocument/2006/relationships/image" Target="../media/image1220.png"/><Relationship Id="rId15" Type="http://schemas.openxmlformats.org/officeDocument/2006/relationships/image" Target="../media/image178.png"/><Relationship Id="rId10" Type="http://schemas.openxmlformats.org/officeDocument/2006/relationships/image" Target="../media/image173.png"/><Relationship Id="rId19" Type="http://schemas.openxmlformats.org/officeDocument/2006/relationships/image" Target="../media/image182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9.wmf"/><Relationship Id="rId4" Type="http://schemas.openxmlformats.org/officeDocument/2006/relationships/oleObject" Target="../embeddings/oleObject3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0.pn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15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6.png"/><Relationship Id="rId3" Type="http://schemas.openxmlformats.org/officeDocument/2006/relationships/image" Target="../media/image200.png"/><Relationship Id="rId7" Type="http://schemas.openxmlformats.org/officeDocument/2006/relationships/image" Target="../media/image1.wmf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14.wmf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2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91.png"/><Relationship Id="rId21" Type="http://schemas.openxmlformats.org/officeDocument/2006/relationships/image" Target="../media/image40.png"/><Relationship Id="rId7" Type="http://schemas.openxmlformats.org/officeDocument/2006/relationships/image" Target="../media/image3.wmf"/><Relationship Id="rId12" Type="http://schemas.openxmlformats.org/officeDocument/2006/relationships/image" Target="../media/image31.png"/><Relationship Id="rId17" Type="http://schemas.openxmlformats.org/officeDocument/2006/relationships/image" Target="../media/image30.png"/><Relationship Id="rId25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9.png"/><Relationship Id="rId20" Type="http://schemas.openxmlformats.org/officeDocument/2006/relationships/image" Target="../media/image35.png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24" Type="http://schemas.openxmlformats.org/officeDocument/2006/relationships/image" Target="../media/image38.png"/><Relationship Id="rId32" Type="http://schemas.openxmlformats.org/officeDocument/2006/relationships/image" Target="../media/image45.png"/><Relationship Id="rId5" Type="http://schemas.openxmlformats.org/officeDocument/2006/relationships/image" Target="../media/image2.wmf"/><Relationship Id="rId15" Type="http://schemas.openxmlformats.org/officeDocument/2006/relationships/image" Target="../media/image28.png"/><Relationship Id="rId23" Type="http://schemas.openxmlformats.org/officeDocument/2006/relationships/image" Target="../media/image37.png"/><Relationship Id="rId28" Type="http://schemas.openxmlformats.org/officeDocument/2006/relationships/image" Target="../media/image6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34.png"/><Relationship Id="rId31" Type="http://schemas.openxmlformats.org/officeDocument/2006/relationships/image" Target="../media/image4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Relationship Id="rId14" Type="http://schemas.openxmlformats.org/officeDocument/2006/relationships/image" Target="../media/image271.png"/><Relationship Id="rId22" Type="http://schemas.openxmlformats.org/officeDocument/2006/relationships/image" Target="../media/image36.png"/><Relationship Id="rId27" Type="http://schemas.openxmlformats.org/officeDocument/2006/relationships/oleObject" Target="../embeddings/oleObject6.bin"/><Relationship Id="rId30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51.png"/><Relationship Id="rId18" Type="http://schemas.openxmlformats.org/officeDocument/2006/relationships/image" Target="../media/image46.png"/><Relationship Id="rId26" Type="http://schemas.openxmlformats.org/officeDocument/2006/relationships/image" Target="../media/image47.png"/><Relationship Id="rId3" Type="http://schemas.openxmlformats.org/officeDocument/2006/relationships/image" Target="../media/image49.png"/><Relationship Id="rId21" Type="http://schemas.openxmlformats.org/officeDocument/2006/relationships/image" Target="../media/image57.png"/><Relationship Id="rId7" Type="http://schemas.openxmlformats.org/officeDocument/2006/relationships/image" Target="../media/image3.wmf"/><Relationship Id="rId12" Type="http://schemas.openxmlformats.org/officeDocument/2006/relationships/image" Target="../media/image50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8.wmf"/><Relationship Id="rId24" Type="http://schemas.openxmlformats.org/officeDocument/2006/relationships/image" Target="../media/image60.png"/><Relationship Id="rId5" Type="http://schemas.openxmlformats.org/officeDocument/2006/relationships/image" Target="../media/image2.wmf"/><Relationship Id="rId15" Type="http://schemas.openxmlformats.org/officeDocument/2006/relationships/image" Target="../media/image9.wmf"/><Relationship Id="rId23" Type="http://schemas.openxmlformats.org/officeDocument/2006/relationships/image" Target="../media/image59.png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55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1.bin"/><Relationship Id="rId22" Type="http://schemas.openxmlformats.org/officeDocument/2006/relationships/image" Target="../media/image4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26" Type="http://schemas.openxmlformats.org/officeDocument/2006/relationships/image" Target="../media/image471.png"/><Relationship Id="rId3" Type="http://schemas.openxmlformats.org/officeDocument/2006/relationships/image" Target="../media/image66.png"/><Relationship Id="rId7" Type="http://schemas.openxmlformats.org/officeDocument/2006/relationships/image" Target="../media/image48.png"/><Relationship Id="rId33" Type="http://schemas.openxmlformats.org/officeDocument/2006/relationships/image" Target="../media/image65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32" Type="http://schemas.openxmlformats.org/officeDocument/2006/relationships/image" Target="../media/image64.png"/><Relationship Id="rId5" Type="http://schemas.openxmlformats.org/officeDocument/2006/relationships/image" Target="../media/image68.png"/><Relationship Id="rId28" Type="http://schemas.openxmlformats.org/officeDocument/2006/relationships/image" Target="../media/image540.png"/><Relationship Id="rId31" Type="http://schemas.openxmlformats.org/officeDocument/2006/relationships/image" Target="../media/image6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27" Type="http://schemas.openxmlformats.org/officeDocument/2006/relationships/image" Target="../media/image54.png"/><Relationship Id="rId30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L10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57" y="310525"/>
            <a:ext cx="6697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"/>
                <a:cs typeface="Segoe UI"/>
              </a:rPr>
              <a:t>§ 3.4  Mesh analysis -  for circuits without current sources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9095" y="722216"/>
            <a:ext cx="62153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Planar circuit</a:t>
            </a:r>
            <a:r>
              <a:rPr lang="en-US" sz="2400" dirty="0" smtClean="0"/>
              <a:t>:  </a:t>
            </a:r>
            <a:r>
              <a:rPr lang="en-US" sz="2000" dirty="0" smtClean="0"/>
              <a:t>A circuit that can be drawn in a plane with </a:t>
            </a:r>
            <a:br>
              <a:rPr lang="en-US" sz="2000" dirty="0" smtClean="0"/>
            </a:br>
            <a:r>
              <a:rPr lang="en-US" sz="2000" dirty="0" smtClean="0"/>
              <a:t>no branches crossing each other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9095" y="5807296"/>
            <a:ext cx="5519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Mesh analysis can only be applied to planar circuits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13356" y="6248400"/>
            <a:ext cx="4718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Nodal analysis can be applied to any circuit.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97698" y="1754107"/>
            <a:ext cx="3224061" cy="1485901"/>
            <a:chOff x="609600" y="2425700"/>
            <a:chExt cx="4076700" cy="23622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800100" y="2628900"/>
              <a:ext cx="3670300" cy="19431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2489200" y="2628900"/>
              <a:ext cx="12700" cy="1930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Rectangle 24"/>
            <p:cNvSpPr/>
            <p:nvPr/>
          </p:nvSpPr>
          <p:spPr bwMode="auto">
            <a:xfrm>
              <a:off x="609600" y="3289300"/>
              <a:ext cx="381000" cy="7493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308100" y="4343400"/>
              <a:ext cx="812800" cy="431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60700" y="2425700"/>
              <a:ext cx="812800" cy="431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187700" y="4356100"/>
              <a:ext cx="812800" cy="431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311400" y="3162300"/>
              <a:ext cx="381000" cy="7493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305300" y="3175000"/>
              <a:ext cx="381000" cy="7493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206500" y="2425700"/>
              <a:ext cx="812800" cy="431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190128" y="1822010"/>
            <a:ext cx="3020674" cy="1417998"/>
            <a:chOff x="4190128" y="1822010"/>
            <a:chExt cx="3020674" cy="1417998"/>
          </a:xfrm>
        </p:grpSpPr>
        <p:sp>
          <p:nvSpPr>
            <p:cNvPr id="39" name="Rectangle 38"/>
            <p:cNvSpPr/>
            <p:nvPr/>
          </p:nvSpPr>
          <p:spPr bwMode="auto">
            <a:xfrm>
              <a:off x="4265457" y="1917875"/>
              <a:ext cx="2902659" cy="122227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5601283" y="1917875"/>
              <a:ext cx="10044" cy="12142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4190128" y="2343134"/>
              <a:ext cx="150657" cy="47133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667208" y="3072243"/>
              <a:ext cx="642803" cy="13580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053253" y="1822011"/>
              <a:ext cx="642803" cy="1358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153692" y="3096211"/>
              <a:ext cx="642803" cy="1437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5535998" y="2234356"/>
              <a:ext cx="150657" cy="47133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7125430" y="2261390"/>
              <a:ext cx="85372" cy="47133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586859" y="1822010"/>
              <a:ext cx="642803" cy="13580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5611660" y="1929008"/>
              <a:ext cx="1540702" cy="1202499"/>
            </a:xfrm>
            <a:custGeom>
              <a:avLst/>
              <a:gdLst>
                <a:gd name="connsiteX0" fmla="*/ 0 w 1540702"/>
                <a:gd name="connsiteY0" fmla="*/ 0 h 1202499"/>
                <a:gd name="connsiteX1" fmla="*/ 563672 w 1540702"/>
                <a:gd name="connsiteY1" fmla="*/ 263047 h 1202499"/>
                <a:gd name="connsiteX2" fmla="*/ 989556 w 1540702"/>
                <a:gd name="connsiteY2" fmla="*/ 450937 h 1202499"/>
                <a:gd name="connsiteX3" fmla="*/ 1540702 w 1540702"/>
                <a:gd name="connsiteY3" fmla="*/ 1202499 h 120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702" h="1202499">
                  <a:moveTo>
                    <a:pt x="0" y="0"/>
                  </a:moveTo>
                  <a:lnTo>
                    <a:pt x="563672" y="263047"/>
                  </a:lnTo>
                  <a:cubicBezTo>
                    <a:pt x="728598" y="338203"/>
                    <a:pt x="826718" y="294362"/>
                    <a:pt x="989556" y="450937"/>
                  </a:cubicBezTo>
                  <a:cubicBezTo>
                    <a:pt x="1152394" y="607512"/>
                    <a:pt x="1346548" y="905005"/>
                    <a:pt x="1540702" y="1202499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rot="1591687">
              <a:off x="6110828" y="2207112"/>
              <a:ext cx="542364" cy="1256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599134" y="1881268"/>
              <a:ext cx="1572852" cy="1237713"/>
            </a:xfrm>
            <a:custGeom>
              <a:avLst/>
              <a:gdLst>
                <a:gd name="connsiteX0" fmla="*/ 0 w 1572852"/>
                <a:gd name="connsiteY0" fmla="*/ 1237713 h 1237713"/>
                <a:gd name="connsiteX1" fmla="*/ 475989 w 1572852"/>
                <a:gd name="connsiteY1" fmla="*/ 962140 h 1237713"/>
                <a:gd name="connsiteX2" fmla="*/ 1252603 w 1572852"/>
                <a:gd name="connsiteY2" fmla="*/ 686568 h 1237713"/>
                <a:gd name="connsiteX3" fmla="*/ 1540702 w 1572852"/>
                <a:gd name="connsiteY3" fmla="*/ 60266 h 1237713"/>
                <a:gd name="connsiteX4" fmla="*/ 1553228 w 1572852"/>
                <a:gd name="connsiteY4" fmla="*/ 60266 h 123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2852" h="1237713">
                  <a:moveTo>
                    <a:pt x="0" y="1237713"/>
                  </a:moveTo>
                  <a:cubicBezTo>
                    <a:pt x="133611" y="1145855"/>
                    <a:pt x="267222" y="1053997"/>
                    <a:pt x="475989" y="962140"/>
                  </a:cubicBezTo>
                  <a:cubicBezTo>
                    <a:pt x="684756" y="870283"/>
                    <a:pt x="1075151" y="836880"/>
                    <a:pt x="1252603" y="686568"/>
                  </a:cubicBezTo>
                  <a:cubicBezTo>
                    <a:pt x="1430055" y="536256"/>
                    <a:pt x="1490598" y="164650"/>
                    <a:pt x="1540702" y="60266"/>
                  </a:cubicBezTo>
                  <a:cubicBezTo>
                    <a:pt x="1590806" y="-44118"/>
                    <a:pt x="1572017" y="8074"/>
                    <a:pt x="1553228" y="60266"/>
                  </a:cubicBezTo>
                </a:path>
              </a:pathLst>
            </a:cu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 rot="20301747">
              <a:off x="5789910" y="2748189"/>
              <a:ext cx="642803" cy="175137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105522" y="3703002"/>
            <a:ext cx="3402376" cy="2191862"/>
            <a:chOff x="5105522" y="3703002"/>
            <a:chExt cx="3402376" cy="2191862"/>
          </a:xfrm>
        </p:grpSpPr>
        <p:sp>
          <p:nvSpPr>
            <p:cNvPr id="56" name="Rectangle 55"/>
            <p:cNvSpPr/>
            <p:nvPr/>
          </p:nvSpPr>
          <p:spPr bwMode="auto">
            <a:xfrm>
              <a:off x="5180851" y="3798867"/>
              <a:ext cx="2902659" cy="122227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>
              <a:off x="6516677" y="3798867"/>
              <a:ext cx="10044" cy="12142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Rectangle 57"/>
            <p:cNvSpPr/>
            <p:nvPr/>
          </p:nvSpPr>
          <p:spPr bwMode="auto">
            <a:xfrm>
              <a:off x="5105522" y="4224126"/>
              <a:ext cx="150657" cy="47133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5582602" y="4953235"/>
              <a:ext cx="642803" cy="13580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6968647" y="3703003"/>
              <a:ext cx="642803" cy="1358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069086" y="4977203"/>
              <a:ext cx="642803" cy="1437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451392" y="4115348"/>
              <a:ext cx="150657" cy="47133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8040824" y="4142382"/>
              <a:ext cx="85372" cy="47133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5502253" y="3703002"/>
              <a:ext cx="642803" cy="13580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6527054" y="3810000"/>
              <a:ext cx="1540702" cy="1202499"/>
            </a:xfrm>
            <a:custGeom>
              <a:avLst/>
              <a:gdLst>
                <a:gd name="connsiteX0" fmla="*/ 0 w 1540702"/>
                <a:gd name="connsiteY0" fmla="*/ 0 h 1202499"/>
                <a:gd name="connsiteX1" fmla="*/ 563672 w 1540702"/>
                <a:gd name="connsiteY1" fmla="*/ 263047 h 1202499"/>
                <a:gd name="connsiteX2" fmla="*/ 989556 w 1540702"/>
                <a:gd name="connsiteY2" fmla="*/ 450937 h 1202499"/>
                <a:gd name="connsiteX3" fmla="*/ 1540702 w 1540702"/>
                <a:gd name="connsiteY3" fmla="*/ 1202499 h 120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702" h="1202499">
                  <a:moveTo>
                    <a:pt x="0" y="0"/>
                  </a:moveTo>
                  <a:lnTo>
                    <a:pt x="563672" y="263047"/>
                  </a:lnTo>
                  <a:cubicBezTo>
                    <a:pt x="728598" y="338203"/>
                    <a:pt x="826718" y="294362"/>
                    <a:pt x="989556" y="450937"/>
                  </a:cubicBezTo>
                  <a:cubicBezTo>
                    <a:pt x="1152394" y="607512"/>
                    <a:pt x="1346548" y="905005"/>
                    <a:pt x="1540702" y="1202499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rot="1591687">
              <a:off x="7026222" y="4088104"/>
              <a:ext cx="542364" cy="1256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510609" y="3779282"/>
              <a:ext cx="1997289" cy="2028014"/>
            </a:xfrm>
            <a:custGeom>
              <a:avLst/>
              <a:gdLst>
                <a:gd name="connsiteX0" fmla="*/ 27977 w 1997289"/>
                <a:gd name="connsiteY0" fmla="*/ 1243655 h 2028014"/>
                <a:gd name="connsiteX1" fmla="*/ 40503 w 1997289"/>
                <a:gd name="connsiteY1" fmla="*/ 1293759 h 2028014"/>
                <a:gd name="connsiteX2" fmla="*/ 416284 w 1997289"/>
                <a:gd name="connsiteY2" fmla="*/ 1857430 h 2028014"/>
                <a:gd name="connsiteX3" fmla="*/ 1506049 w 1997289"/>
                <a:gd name="connsiteY3" fmla="*/ 1995217 h 2028014"/>
                <a:gd name="connsiteX4" fmla="*/ 1969512 w 1997289"/>
                <a:gd name="connsiteY4" fmla="*/ 1318811 h 2028014"/>
                <a:gd name="connsiteX5" fmla="*/ 1906881 w 1997289"/>
                <a:gd name="connsiteY5" fmla="*/ 178943 h 2028014"/>
                <a:gd name="connsiteX6" fmla="*/ 1593731 w 1997289"/>
                <a:gd name="connsiteY6" fmla="*/ 3578 h 2028014"/>
                <a:gd name="connsiteX7" fmla="*/ 1593731 w 1997289"/>
                <a:gd name="connsiteY7" fmla="*/ 3578 h 202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7289" h="2028014">
                  <a:moveTo>
                    <a:pt x="27977" y="1243655"/>
                  </a:moveTo>
                  <a:cubicBezTo>
                    <a:pt x="1881" y="1217559"/>
                    <a:pt x="-24215" y="1191463"/>
                    <a:pt x="40503" y="1293759"/>
                  </a:cubicBezTo>
                  <a:cubicBezTo>
                    <a:pt x="105221" y="1396055"/>
                    <a:pt x="172026" y="1740520"/>
                    <a:pt x="416284" y="1857430"/>
                  </a:cubicBezTo>
                  <a:cubicBezTo>
                    <a:pt x="660542" y="1974340"/>
                    <a:pt x="1247178" y="2084987"/>
                    <a:pt x="1506049" y="1995217"/>
                  </a:cubicBezTo>
                  <a:cubicBezTo>
                    <a:pt x="1764920" y="1905447"/>
                    <a:pt x="1902707" y="1621523"/>
                    <a:pt x="1969512" y="1318811"/>
                  </a:cubicBezTo>
                  <a:cubicBezTo>
                    <a:pt x="2036317" y="1016099"/>
                    <a:pt x="1969511" y="398148"/>
                    <a:pt x="1906881" y="178943"/>
                  </a:cubicBezTo>
                  <a:cubicBezTo>
                    <a:pt x="1844251" y="-40263"/>
                    <a:pt x="1593731" y="3578"/>
                    <a:pt x="1593731" y="3578"/>
                  </a:cubicBezTo>
                  <a:lnTo>
                    <a:pt x="1593731" y="3578"/>
                  </a:lnTo>
                </a:path>
              </a:pathLst>
            </a:cu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7388378" y="5719727"/>
              <a:ext cx="642803" cy="175137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0" name="Curved Left Arrow 69"/>
          <p:cNvSpPr/>
          <p:nvPr/>
        </p:nvSpPr>
        <p:spPr>
          <a:xfrm rot="19947850">
            <a:off x="7602040" y="2381688"/>
            <a:ext cx="458113" cy="1248313"/>
          </a:xfrm>
          <a:prstGeom prst="curvedLeft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2371220">
            <a:off x="7499629" y="2195354"/>
            <a:ext cx="1517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Pull out the</a:t>
            </a:r>
            <a:br>
              <a:rPr lang="en-US" sz="2000" dirty="0" smtClean="0"/>
            </a:br>
            <a:r>
              <a:rPr lang="en-US" sz="2000" dirty="0" smtClean="0"/>
              <a:t>red element 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32093" y="3640933"/>
            <a:ext cx="2215080" cy="1996985"/>
            <a:chOff x="732093" y="3640933"/>
            <a:chExt cx="2215080" cy="1996985"/>
          </a:xfrm>
        </p:grpSpPr>
        <p:sp>
          <p:nvSpPr>
            <p:cNvPr id="72" name="Rectangle 71"/>
            <p:cNvSpPr/>
            <p:nvPr/>
          </p:nvSpPr>
          <p:spPr>
            <a:xfrm>
              <a:off x="1322167" y="4273401"/>
              <a:ext cx="1014423" cy="76998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49246" y="3703002"/>
              <a:ext cx="2160263" cy="187284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49246" y="3703003"/>
              <a:ext cx="572921" cy="570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336590" y="3703002"/>
              <a:ext cx="542365" cy="5703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749246" y="5049101"/>
              <a:ext cx="572921" cy="526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336590" y="5049101"/>
              <a:ext cx="542365" cy="526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82"/>
            <p:cNvSpPr/>
            <p:nvPr/>
          </p:nvSpPr>
          <p:spPr>
            <a:xfrm>
              <a:off x="1340285" y="4296427"/>
              <a:ext cx="1540701" cy="1265129"/>
            </a:xfrm>
            <a:custGeom>
              <a:avLst/>
              <a:gdLst>
                <a:gd name="connsiteX0" fmla="*/ 0 w 1540701"/>
                <a:gd name="connsiteY0" fmla="*/ 0 h 1265129"/>
                <a:gd name="connsiteX1" fmla="*/ 300625 w 1540701"/>
                <a:gd name="connsiteY1" fmla="*/ 576198 h 1265129"/>
                <a:gd name="connsiteX2" fmla="*/ 1540701 w 1540701"/>
                <a:gd name="connsiteY2" fmla="*/ 1265129 h 1265129"/>
                <a:gd name="connsiteX3" fmla="*/ 1540701 w 1540701"/>
                <a:gd name="connsiteY3" fmla="*/ 1265129 h 1265129"/>
                <a:gd name="connsiteX4" fmla="*/ 1540701 w 1540701"/>
                <a:gd name="connsiteY4" fmla="*/ 1265129 h 126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701" h="1265129">
                  <a:moveTo>
                    <a:pt x="0" y="0"/>
                  </a:moveTo>
                  <a:cubicBezTo>
                    <a:pt x="21921" y="182671"/>
                    <a:pt x="43842" y="365343"/>
                    <a:pt x="300625" y="576198"/>
                  </a:cubicBezTo>
                  <a:cubicBezTo>
                    <a:pt x="557408" y="787053"/>
                    <a:pt x="1540701" y="1265129"/>
                    <a:pt x="1540701" y="1265129"/>
                  </a:cubicBezTo>
                  <a:lnTo>
                    <a:pt x="1540701" y="1265129"/>
                  </a:lnTo>
                  <a:lnTo>
                    <a:pt x="1540701" y="1265129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 bwMode="auto">
            <a:xfrm rot="2169051">
              <a:off x="1416595" y="4730433"/>
              <a:ext cx="428041" cy="165477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732093" y="4504228"/>
              <a:ext cx="75328" cy="27039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284503" y="4658091"/>
              <a:ext cx="75328" cy="27039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298926" y="4606403"/>
              <a:ext cx="75328" cy="27039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2871845" y="4590159"/>
              <a:ext cx="75328" cy="27039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1709883" y="4226878"/>
              <a:ext cx="238987" cy="12413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1500655" y="4996863"/>
              <a:ext cx="238987" cy="12413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1647288" y="5513781"/>
              <a:ext cx="238987" cy="12413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1750232" y="3640933"/>
              <a:ext cx="238987" cy="12413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 rot="19085664">
              <a:off x="2390646" y="3982911"/>
              <a:ext cx="307894" cy="16698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 rot="18714804">
              <a:off x="891202" y="5263384"/>
              <a:ext cx="289008" cy="9818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 rot="2827313">
              <a:off x="941407" y="3965595"/>
              <a:ext cx="367107" cy="945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 rot="2828351" flipV="1">
              <a:off x="2468173" y="5244524"/>
              <a:ext cx="279196" cy="1053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3048000" y="4620109"/>
            <a:ext cx="1532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Not a planar </a:t>
            </a:r>
            <a:br>
              <a:rPr lang="en-US" sz="2000" dirty="0" smtClean="0"/>
            </a:br>
            <a:r>
              <a:rPr lang="en-US" sz="2000" dirty="0" smtClean="0"/>
              <a:t>circuit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119636" y="2351220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planar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563652" y="2328956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planar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502253" y="4288945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planar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9F0C-32FC-4954-90D0-2643999B2481}" type="datetime13">
              <a:rPr lang="en-US" smtClean="0"/>
              <a:t>7:28:10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9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70" grpId="0" animBg="1"/>
      <p:bldP spid="71" grpId="0"/>
      <p:bldP spid="105" grpId="0"/>
      <p:bldP spid="106" grpId="0"/>
      <p:bldP spid="107" grpId="0"/>
      <p:bldP spid="1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L10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6907" y="906537"/>
            <a:ext cx="3771900" cy="2247900"/>
            <a:chOff x="242102" y="7116947"/>
            <a:chExt cx="3771900" cy="2247900"/>
          </a:xfrm>
        </p:grpSpPr>
        <p:grpSp>
          <p:nvGrpSpPr>
            <p:cNvPr id="6" name="Group 5"/>
            <p:cNvGrpSpPr/>
            <p:nvPr/>
          </p:nvGrpSpPr>
          <p:grpSpPr>
            <a:xfrm>
              <a:off x="242102" y="7116947"/>
              <a:ext cx="3771900" cy="2247900"/>
              <a:chOff x="165100" y="5422900"/>
              <a:chExt cx="3771900" cy="224790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685800" y="5549900"/>
                <a:ext cx="2997200" cy="19685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685800" y="5537200"/>
                <a:ext cx="29591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" name="TextBox 9"/>
              <p:cNvSpPr txBox="1"/>
              <p:nvPr/>
            </p:nvSpPr>
            <p:spPr>
              <a:xfrm>
                <a:off x="3238500" y="6642100"/>
                <a:ext cx="4988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5V</a:t>
                </a:r>
                <a:endParaRPr lang="en-US" sz="2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5100" y="5778500"/>
                <a:ext cx="5950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2v</a:t>
                </a:r>
                <a:r>
                  <a:rPr lang="en-US" sz="2400" baseline="-25000" dirty="0" smtClean="0"/>
                  <a:t>x</a:t>
                </a:r>
                <a:endParaRPr lang="en-US" sz="2400" baseline="-25000" dirty="0"/>
              </a:p>
            </p:txBody>
          </p:sp>
          <p:cxnSp>
            <p:nvCxnSpPr>
              <p:cNvPr id="12" name="Straight Connector 11"/>
              <p:cNvCxnSpPr>
                <a:endCxn id="8" idx="2"/>
              </p:cNvCxnSpPr>
              <p:nvPr/>
            </p:nvCxnSpPr>
            <p:spPr bwMode="auto">
              <a:xfrm>
                <a:off x="2146300" y="5537200"/>
                <a:ext cx="38100" cy="1981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3" name="Group 20"/>
              <p:cNvGrpSpPr>
                <a:grpSpLocks/>
              </p:cNvGrpSpPr>
              <p:nvPr/>
            </p:nvGrpSpPr>
            <p:grpSpPr bwMode="auto">
              <a:xfrm rot="16200000">
                <a:off x="1765300" y="6350000"/>
                <a:ext cx="812800" cy="266700"/>
                <a:chOff x="2565400" y="4241800"/>
                <a:chExt cx="901700" cy="317500"/>
              </a:xfrm>
            </p:grpSpPr>
            <p:sp>
              <p:nvSpPr>
                <p:cNvPr id="43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44" name="Freeform 15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14" name="Group 20"/>
              <p:cNvGrpSpPr>
                <a:grpSpLocks/>
              </p:cNvGrpSpPr>
              <p:nvPr/>
            </p:nvGrpSpPr>
            <p:grpSpPr bwMode="auto">
              <a:xfrm>
                <a:off x="990600" y="5422900"/>
                <a:ext cx="812800" cy="266700"/>
                <a:chOff x="2565400" y="4241800"/>
                <a:chExt cx="901700" cy="317500"/>
              </a:xfrm>
            </p:grpSpPr>
            <p:sp>
              <p:nvSpPr>
                <p:cNvPr id="41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42" name="Freeform 41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2260600" y="6261100"/>
                <a:ext cx="478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4</a:t>
                </a:r>
                <a:r>
                  <a:rPr lang="en-US" sz="1800" dirty="0" smtClean="0">
                    <a:sym typeface="Symbol"/>
                  </a:rPr>
                  <a:t></a:t>
                </a:r>
                <a:endParaRPr lang="en-US" sz="18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04900" y="5651500"/>
                <a:ext cx="478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3</a:t>
                </a:r>
                <a:r>
                  <a:rPr lang="en-US" sz="1800" dirty="0" smtClean="0">
                    <a:sym typeface="Symbol"/>
                  </a:rPr>
                  <a:t></a:t>
                </a:r>
                <a:endParaRPr lang="en-US" sz="1800" dirty="0"/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2717800" y="6095999"/>
                <a:ext cx="660400" cy="757767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>
                <a:off x="965200" y="6087533"/>
                <a:ext cx="7239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3429000" y="6159500"/>
                <a:ext cx="508000" cy="533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543300" y="6108700"/>
                <a:ext cx="3145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+</a:t>
                </a:r>
              </a:p>
              <a:p>
                <a:r>
                  <a:rPr lang="en-US" sz="1800" dirty="0" smtClean="0">
                    <a:latin typeface="Symbol" pitchFamily="18" charset="2"/>
                  </a:rPr>
                  <a:t>-</a:t>
                </a:r>
                <a:endParaRPr lang="en-US" sz="1800" dirty="0">
                  <a:latin typeface="Symbol" pitchFamily="18" charset="2"/>
                </a:endParaRPr>
              </a:p>
            </p:txBody>
          </p: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2501900" y="5422900"/>
                <a:ext cx="812800" cy="266700"/>
                <a:chOff x="2565400" y="4241800"/>
                <a:chExt cx="901700" cy="317500"/>
              </a:xfrm>
            </p:grpSpPr>
            <p:sp>
              <p:nvSpPr>
                <p:cNvPr id="35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22" name="Group 20"/>
              <p:cNvGrpSpPr>
                <a:grpSpLocks/>
              </p:cNvGrpSpPr>
              <p:nvPr/>
            </p:nvGrpSpPr>
            <p:grpSpPr bwMode="auto">
              <a:xfrm>
                <a:off x="2540000" y="7404100"/>
                <a:ext cx="812800" cy="266700"/>
                <a:chOff x="2565400" y="4241800"/>
                <a:chExt cx="901700" cy="317500"/>
              </a:xfrm>
            </p:grpSpPr>
            <p:sp>
              <p:nvSpPr>
                <p:cNvPr id="33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2781300" y="7035800"/>
                <a:ext cx="478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3</a:t>
                </a:r>
                <a:r>
                  <a:rPr lang="en-US" sz="1800" dirty="0" smtClean="0">
                    <a:sym typeface="Symbol"/>
                  </a:rPr>
                  <a:t></a:t>
                </a:r>
                <a:endParaRPr lang="en-US" sz="18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794000" y="5626100"/>
                <a:ext cx="478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1</a:t>
                </a:r>
                <a:r>
                  <a:rPr lang="en-US" sz="1800" dirty="0" smtClean="0">
                    <a:sym typeface="Symbol"/>
                  </a:rPr>
                  <a:t></a:t>
                </a:r>
                <a:endParaRPr lang="en-US" sz="1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130300" y="6369127"/>
                    <a:ext cx="47481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i="1" dirty="0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i="1" baseline="-25000" dirty="0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0300" y="6369127"/>
                    <a:ext cx="474810" cy="40011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857500" y="6343727"/>
                    <a:ext cx="41389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000" i="1" baseline="-25000" dirty="0" smtClean="0">
                            <a:latin typeface="Cambria Math"/>
                          </a:rPr>
                          <m:t>2</m:t>
                        </m:r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7500" y="6343727"/>
                    <a:ext cx="413896" cy="4001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Diamond 26"/>
              <p:cNvSpPr/>
              <p:nvPr/>
            </p:nvSpPr>
            <p:spPr bwMode="auto">
              <a:xfrm>
                <a:off x="444500" y="6159500"/>
                <a:ext cx="457200" cy="571500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08000" y="6134100"/>
                <a:ext cx="3145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+</a:t>
                </a:r>
              </a:p>
              <a:p>
                <a:r>
                  <a:rPr lang="en-US" sz="1800" dirty="0" smtClean="0">
                    <a:latin typeface="Symbol" pitchFamily="18" charset="2"/>
                  </a:rPr>
                  <a:t>-</a:t>
                </a:r>
                <a:endParaRPr lang="en-US" sz="1800" dirty="0">
                  <a:latin typeface="Symbol" pitchFamily="18" charset="2"/>
                </a:endParaRPr>
              </a:p>
            </p:txBody>
          </p:sp>
          <p:grpSp>
            <p:nvGrpSpPr>
              <p:cNvPr id="29" name="Group 20"/>
              <p:cNvGrpSpPr>
                <a:grpSpLocks/>
              </p:cNvGrpSpPr>
              <p:nvPr/>
            </p:nvGrpSpPr>
            <p:grpSpPr bwMode="auto">
              <a:xfrm>
                <a:off x="914400" y="7378700"/>
                <a:ext cx="812800" cy="266700"/>
                <a:chOff x="2565400" y="4241800"/>
                <a:chExt cx="901700" cy="317500"/>
              </a:xfrm>
            </p:grpSpPr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1104900" y="6997700"/>
                <a:ext cx="478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2</a:t>
                </a:r>
                <a:r>
                  <a:rPr lang="en-US" sz="1800" dirty="0" smtClean="0">
                    <a:sym typeface="Symbol"/>
                  </a:rPr>
                  <a:t></a:t>
                </a:r>
                <a:endParaRPr lang="en-US" sz="1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Object 12"/>
                <p:cNvGraphicFramePr>
                  <a:graphicFrameLocks noChangeAspect="1"/>
                </p:cNvGraphicFramePr>
                <p:nvPr/>
              </p:nvGraphicFramePr>
              <p:xfrm>
                <a:off x="1749926" y="7632300"/>
                <a:ext cx="454025" cy="13319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23" name="Equation" r:id="rId5" imgW="291960" imgH="571320" progId="Equation.DSMT4">
                        <p:embed/>
                      </p:oleObj>
                    </mc:Choice>
                    <mc:Fallback>
                      <p:oleObj name="Equation" r:id="rId5" imgW="29196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49926" y="7632300"/>
                              <a:ext cx="454025" cy="13319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" name="Object 12"/>
                <p:cNvGraphicFramePr>
                  <a:graphicFrameLocks noChangeAspect="1"/>
                </p:cNvGraphicFramePr>
                <p:nvPr/>
              </p:nvGraphicFramePr>
              <p:xfrm>
                <a:off x="1749926" y="7632300"/>
                <a:ext cx="454025" cy="13319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23" name="Equation" r:id="rId7" imgW="291960" imgH="571320" progId="Equation.DSMT4">
                        <p:embed/>
                      </p:oleObj>
                    </mc:Choice>
                    <mc:Fallback>
                      <p:oleObj name="Equation" r:id="rId7" imgW="29196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49926" y="7632300"/>
                              <a:ext cx="454025" cy="13319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0646" y="3608457"/>
                <a:ext cx="388035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You must express controlling</a:t>
                </a:r>
                <a:br>
                  <a:rPr lang="en-US" sz="2000" dirty="0" smtClean="0"/>
                </a:br>
                <a:r>
                  <a:rPr lang="en-US" sz="2000" dirty="0" smtClean="0"/>
                  <a:t> voltage or current: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err="1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=4(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−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46" y="3608457"/>
                <a:ext cx="3880358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1730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395812" y="392520"/>
            <a:ext cx="2141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Previous example: </a:t>
            </a:r>
            <a:endParaRPr lang="en-US" sz="2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34527" y="5257800"/>
                <a:ext cx="257096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Plug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err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 and simplify:</a:t>
                </a:r>
              </a:p>
              <a:p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/>
                      </a:rPr>
                      <m:t>     </m:t>
                    </m:r>
                    <m:r>
                      <a:rPr lang="en-US" sz="2000" i="1" dirty="0" smtClean="0">
                        <a:latin typeface="Cambria Math"/>
                      </a:rPr>
                      <m:t>17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−12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=0</m:t>
                    </m:r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 −4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+8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=−5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527" y="5257800"/>
                <a:ext cx="2570960" cy="1015663"/>
              </a:xfrm>
              <a:prstGeom prst="rect">
                <a:avLst/>
              </a:prstGeom>
              <a:blipFill rotWithShape="1">
                <a:blip r:embed="rId10"/>
                <a:stretch>
                  <a:fillRect l="-2370" t="-3012" r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234776" y="293218"/>
            <a:ext cx="2783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Clockwise along mesh 1: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9928" y="693328"/>
            <a:ext cx="2738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Voltage drop across 3</a:t>
            </a:r>
            <a:r>
              <a:rPr lang="en-US" sz="2000" dirty="0" smtClean="0">
                <a:sym typeface="Symbol"/>
              </a:rPr>
              <a:t>: </a:t>
            </a:r>
            <a:endParaRPr lang="en-US" sz="2000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4409928" y="1028158"/>
            <a:ext cx="2738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Voltage drop across 4</a:t>
            </a:r>
            <a:r>
              <a:rPr lang="en-US" sz="2000" dirty="0" smtClean="0">
                <a:sym typeface="Symbol"/>
              </a:rPr>
              <a:t>: </a:t>
            </a:r>
            <a:endParaRPr lang="en-US" sz="2000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4410784" y="1376437"/>
            <a:ext cx="2738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Voltage drop across 2</a:t>
            </a:r>
            <a:r>
              <a:rPr lang="en-US" sz="2000" dirty="0" smtClean="0">
                <a:sym typeface="Symbol"/>
              </a:rPr>
              <a:t>: </a:t>
            </a:r>
            <a:endParaRPr 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266455" y="1807124"/>
                <a:ext cx="374134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KVL along mesh 1:</a:t>
                </a:r>
              </a:p>
              <a:p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3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4(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−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−2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=0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455" y="1807124"/>
                <a:ext cx="3741345" cy="707886"/>
              </a:xfrm>
              <a:prstGeom prst="rect">
                <a:avLst/>
              </a:prstGeom>
              <a:blipFill rotWithShape="1">
                <a:blip r:embed="rId11"/>
                <a:stretch>
                  <a:fillRect l="-1792" t="-4274" b="-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43595" y="685786"/>
                <a:ext cx="5692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595" y="685786"/>
                <a:ext cx="569258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087285" y="1026158"/>
                <a:ext cx="1163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285" y="1026158"/>
                <a:ext cx="1163395" cy="400110"/>
              </a:xfrm>
              <a:prstGeom prst="rect">
                <a:avLst/>
              </a:prstGeom>
              <a:blipFill rotWithShape="1">
                <a:blip r:embed="rId13"/>
                <a:stretch>
                  <a:fillRect r="-52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059145" y="1361705"/>
                <a:ext cx="5692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145" y="1361705"/>
                <a:ext cx="569258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276011" y="2651155"/>
            <a:ext cx="2783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Clockwise along mesh 2: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51163" y="3051265"/>
            <a:ext cx="2738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Voltage drop across 1</a:t>
            </a:r>
            <a:r>
              <a:rPr lang="en-US" sz="2000" dirty="0" smtClean="0">
                <a:sym typeface="Symbol"/>
              </a:rPr>
              <a:t>: </a:t>
            </a:r>
            <a:endParaRPr lang="en-US" sz="20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4451163" y="3386095"/>
            <a:ext cx="2738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Voltage drop across 3</a:t>
            </a:r>
            <a:r>
              <a:rPr lang="en-US" sz="2000" dirty="0" smtClean="0">
                <a:sym typeface="Symbol"/>
              </a:rPr>
              <a:t>: </a:t>
            </a:r>
            <a:endParaRPr lang="en-US" sz="2000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4452019" y="3734374"/>
            <a:ext cx="2738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Voltage drop across 4</a:t>
            </a:r>
            <a:r>
              <a:rPr lang="en-US" sz="2000" dirty="0" smtClean="0">
                <a:sym typeface="Symbol"/>
              </a:rPr>
              <a:t>: </a:t>
            </a:r>
            <a:endParaRPr 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084830" y="3043723"/>
                <a:ext cx="4325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830" y="3043723"/>
                <a:ext cx="432554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128520" y="3384095"/>
                <a:ext cx="586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520" y="3384095"/>
                <a:ext cx="586443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100380" y="3719642"/>
                <a:ext cx="12774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/>
                        </a:rPr>
                        <m:t>4</m:t>
                      </m:r>
                      <m:r>
                        <a:rPr lang="en-US" sz="2000" b="0" i="0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380" y="3719642"/>
                <a:ext cx="1277401" cy="400110"/>
              </a:xfrm>
              <a:prstGeom prst="rect">
                <a:avLst/>
              </a:prstGeom>
              <a:blipFill rotWithShape="1">
                <a:blip r:embed="rId17"/>
                <a:stretch>
                  <a:fillRect r="-47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462346" y="4188423"/>
                <a:ext cx="33479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KVL along mesh 2:</a:t>
                </a:r>
              </a:p>
              <a:p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+5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3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4(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−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)=0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346" y="4188423"/>
                <a:ext cx="3347968" cy="707886"/>
              </a:xfrm>
              <a:prstGeom prst="rect">
                <a:avLst/>
              </a:prstGeom>
              <a:blipFill rotWithShape="1">
                <a:blip r:embed="rId18"/>
                <a:stretch>
                  <a:fillRect l="-1821" t="-4310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DBFC-7264-4418-80B8-7C1960B673D8}" type="datetime13">
              <a:rPr lang="en-US" smtClean="0"/>
              <a:t>7:28:10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 build="p" bldLvl="3"/>
      <p:bldP spid="2" grpId="0"/>
      <p:bldP spid="3" grpId="0"/>
      <p:bldP spid="48" grpId="0"/>
      <p:bldP spid="49" grpId="0"/>
      <p:bldP spid="50" grpId="0" build="p" bldLvl="3"/>
      <p:bldP spid="50" grpId="1" build="allAtOnce"/>
      <p:bldP spid="17" grpId="0"/>
      <p:bldP spid="51" grpId="0"/>
      <p:bldP spid="52" grpId="0"/>
      <p:bldP spid="53" grpId="0" build="p" bldLvl="3"/>
      <p:bldP spid="54" grpId="0" build="p" bldLvl="3"/>
      <p:bldP spid="55" grpId="0" build="p" bldLvl="3"/>
      <p:bldP spid="56" grpId="0" build="p" bldLvl="3"/>
      <p:bldP spid="57" grpId="0" build="p" bldLvl="3"/>
      <p:bldP spid="58" grpId="0" build="p" bldLvl="3"/>
      <p:bldP spid="59" grpId="0" build="p" bldLvl="3"/>
      <p:bldP spid="60" grpId="0" build="p" bldLvl="3"/>
      <p:bldP spid="60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0" y="76673"/>
            <a:ext cx="7672770" cy="396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577051"/>
            <a:ext cx="208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KVL along mesh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43600" y="1377221"/>
                <a:ext cx="20932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377221"/>
                <a:ext cx="2093265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91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4800" y="4878176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Mesh 2: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5855138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Mesh 3: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5565" y="4111698"/>
                <a:ext cx="47239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65" y="4111698"/>
                <a:ext cx="4723922" cy="307777"/>
              </a:xfrm>
              <a:prstGeom prst="rect">
                <a:avLst/>
              </a:prstGeom>
              <a:blipFill>
                <a:blip r:embed="rId5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0987" y="4541104"/>
                <a:ext cx="52762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−4(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" y="4541104"/>
                <a:ext cx="5276253" cy="307777"/>
              </a:xfrm>
              <a:prstGeom prst="rect">
                <a:avLst/>
              </a:prstGeom>
              <a:blipFill>
                <a:blip r:embed="rId6"/>
                <a:stretch>
                  <a:fillRect l="-577" t="-2000" r="-462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43600" y="5078231"/>
                <a:ext cx="242245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8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+7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=15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=−15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078231"/>
                <a:ext cx="2422458" cy="10156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1257232" y="5215005"/>
              <a:ext cx="514800" cy="228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45352" y="5203125"/>
                <a:ext cx="5385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10129792" y="1371645"/>
              <a:ext cx="3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17912" y="1359765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6172312" y="3829005"/>
              <a:ext cx="36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60432" y="3817125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1128" y="5288629"/>
                <a:ext cx="23870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28" y="5288629"/>
                <a:ext cx="2387064" cy="307777"/>
              </a:xfrm>
              <a:prstGeom prst="rect">
                <a:avLst/>
              </a:prstGeom>
              <a:blipFill>
                <a:blip r:embed="rId14"/>
                <a:stretch>
                  <a:fillRect l="-2041" r="-2041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27582" y="6255248"/>
                <a:ext cx="24805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+15=0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2" y="6255248"/>
                <a:ext cx="2480551" cy="307777"/>
              </a:xfrm>
              <a:prstGeom prst="rect">
                <a:avLst/>
              </a:prstGeom>
              <a:blipFill>
                <a:blip r:embed="rId15"/>
                <a:stretch>
                  <a:fillRect l="-1720" r="-1966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10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7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R10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35" y="986587"/>
            <a:ext cx="4595017" cy="2642135"/>
          </a:xfrm>
          <a:prstGeom prst="rect">
            <a:avLst/>
          </a:prstGeom>
          <a:noFill/>
        </p:spPr>
      </p:pic>
      <p:grpSp>
        <p:nvGrpSpPr>
          <p:cNvPr id="5" name="Group 26"/>
          <p:cNvGrpSpPr/>
          <p:nvPr/>
        </p:nvGrpSpPr>
        <p:grpSpPr>
          <a:xfrm>
            <a:off x="1793673" y="2069432"/>
            <a:ext cx="506764" cy="666594"/>
            <a:chOff x="5384800" y="5338233"/>
            <a:chExt cx="914400" cy="893234"/>
          </a:xfrm>
        </p:grpSpPr>
        <p:sp>
          <p:nvSpPr>
            <p:cNvPr id="6" name="Freeform 5"/>
            <p:cNvSpPr/>
            <p:nvPr/>
          </p:nvSpPr>
          <p:spPr bwMode="auto">
            <a:xfrm>
              <a:off x="5384800" y="5338233"/>
              <a:ext cx="914400" cy="893234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 flipV="1">
              <a:off x="5435600" y="6007100"/>
              <a:ext cx="292100" cy="165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1006" y="346509"/>
                <a:ext cx="49354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Practice 1:  Form 3 mesh equations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, 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, 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3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06" y="346509"/>
                <a:ext cx="4935454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358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23436" y="1010652"/>
            <a:ext cx="73449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1800" dirty="0" smtClean="0"/>
              <a:t>2</a:t>
            </a:r>
            <a:r>
              <a:rPr lang="el-GR" sz="1800" dirty="0" smtClean="0"/>
              <a:t>Ω</a:t>
            </a:r>
            <a:r>
              <a:rPr lang="en-US" sz="1800" dirty="0" smtClean="0"/>
              <a:t>  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3493362" y="2094373"/>
            <a:ext cx="5957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1800" dirty="0" smtClean="0"/>
              <a:t>2</a:t>
            </a:r>
            <a:r>
              <a:rPr lang="el-GR" sz="1800" dirty="0" smtClean="0"/>
              <a:t>Ω</a:t>
            </a:r>
            <a:r>
              <a:rPr lang="en-US" sz="1800" dirty="0" smtClean="0"/>
              <a:t>  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4420669" y="1807545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6</a:t>
            </a:r>
            <a:r>
              <a:rPr lang="el-GR" sz="1800" dirty="0" smtClean="0"/>
              <a:t>Ω</a:t>
            </a:r>
            <a:r>
              <a:rPr lang="en-US" sz="1800" dirty="0" smtClean="0"/>
              <a:t>  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2539466" y="1634690"/>
            <a:ext cx="61908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1800" dirty="0" smtClean="0"/>
              <a:t>6</a:t>
            </a:r>
            <a:r>
              <a:rPr lang="el-GR" sz="1800" dirty="0" smtClean="0"/>
              <a:t>Ω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4368266" y="3116981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4</a:t>
            </a:r>
            <a:r>
              <a:rPr lang="el-GR" sz="1800" dirty="0" smtClean="0"/>
              <a:t>Ω</a:t>
            </a:r>
            <a:r>
              <a:rPr lang="en-US" sz="1800" dirty="0" smtClean="0"/>
              <a:t>  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587591" y="3059228"/>
            <a:ext cx="61908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1800" dirty="0" smtClean="0"/>
              <a:t>4</a:t>
            </a:r>
            <a:r>
              <a:rPr lang="el-GR" sz="1800" dirty="0" smtClean="0"/>
              <a:t>Ω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5802" y="2136809"/>
                <a:ext cx="418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802" y="2136809"/>
                <a:ext cx="418704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98244" y="2828224"/>
                <a:ext cx="418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244" y="2828224"/>
                <a:ext cx="418704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644766" y="1681214"/>
                <a:ext cx="418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766" y="1681214"/>
                <a:ext cx="418704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26"/>
          <p:cNvGrpSpPr/>
          <p:nvPr/>
        </p:nvGrpSpPr>
        <p:grpSpPr>
          <a:xfrm>
            <a:off x="3591993" y="1684421"/>
            <a:ext cx="508368" cy="539015"/>
            <a:chOff x="5384800" y="5338233"/>
            <a:chExt cx="914400" cy="893234"/>
          </a:xfrm>
        </p:grpSpPr>
        <p:sp>
          <p:nvSpPr>
            <p:cNvPr id="19" name="Freeform 18"/>
            <p:cNvSpPr/>
            <p:nvPr/>
          </p:nvSpPr>
          <p:spPr bwMode="auto">
            <a:xfrm>
              <a:off x="5384800" y="5338233"/>
              <a:ext cx="914400" cy="893234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5435600" y="6007100"/>
              <a:ext cx="292100" cy="165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6"/>
          <p:cNvGrpSpPr/>
          <p:nvPr/>
        </p:nvGrpSpPr>
        <p:grpSpPr>
          <a:xfrm>
            <a:off x="3580764" y="2715483"/>
            <a:ext cx="508368" cy="661381"/>
            <a:chOff x="5384800" y="5338233"/>
            <a:chExt cx="914400" cy="893234"/>
          </a:xfrm>
        </p:grpSpPr>
        <p:sp>
          <p:nvSpPr>
            <p:cNvPr id="22" name="Freeform 21"/>
            <p:cNvSpPr/>
            <p:nvPr/>
          </p:nvSpPr>
          <p:spPr bwMode="auto">
            <a:xfrm>
              <a:off x="5384800" y="5338233"/>
              <a:ext cx="914400" cy="893234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 flipV="1">
              <a:off x="5435600" y="6007100"/>
              <a:ext cx="292100" cy="165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A0E6-BBD1-4CD2-80FB-ABD9D438879A}" type="datetime13">
              <a:rPr lang="en-US" smtClean="0"/>
              <a:t>7:28:13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R10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489341"/>
            <a:ext cx="4935454" cy="3540211"/>
            <a:chOff x="325654" y="4079507"/>
            <a:chExt cx="4935454" cy="354021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5897" y="4571999"/>
              <a:ext cx="4215865" cy="3047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25654" y="4079507"/>
                  <a:ext cx="49354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Practice 2:  Form 3 mesh equations for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, 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, 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3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654" y="4079507"/>
                  <a:ext cx="4935454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235"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638E-A9D2-40E2-8046-B4C4AF944A99}" type="datetime13">
              <a:rPr lang="en-US" smtClean="0"/>
              <a:t>7:28:13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4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R10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392" y="760396"/>
            <a:ext cx="4697128" cy="321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5503" y="173254"/>
                <a:ext cx="49354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Practice 3:  Form 3 mesh equations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, 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, 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3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3" y="173254"/>
                <a:ext cx="4935454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35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398461" y="1408050"/>
            <a:ext cx="723900" cy="893234"/>
            <a:chOff x="242402" y="1975941"/>
            <a:chExt cx="723900" cy="893234"/>
          </a:xfrm>
        </p:grpSpPr>
        <p:grpSp>
          <p:nvGrpSpPr>
            <p:cNvPr id="7" name="Group 26"/>
            <p:cNvGrpSpPr/>
            <p:nvPr/>
          </p:nvGrpSpPr>
          <p:grpSpPr>
            <a:xfrm>
              <a:off x="242402" y="1975941"/>
              <a:ext cx="723900" cy="893234"/>
              <a:chOff x="5384800" y="5338233"/>
              <a:chExt cx="914400" cy="893234"/>
            </a:xfrm>
          </p:grpSpPr>
          <p:sp>
            <p:nvSpPr>
              <p:cNvPr id="9" name="Freeform 8"/>
              <p:cNvSpPr/>
              <p:nvPr/>
            </p:nvSpPr>
            <p:spPr bwMode="auto">
              <a:xfrm>
                <a:off x="5384800" y="5338233"/>
                <a:ext cx="9144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 bwMode="auto">
              <a:xfrm flipH="1" flipV="1">
                <a:off x="5435600" y="6007100"/>
                <a:ext cx="292100" cy="1651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426752" y="2257536"/>
              <a:ext cx="42832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i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65324" y="2707461"/>
            <a:ext cx="723900" cy="893234"/>
            <a:chOff x="242402" y="1975941"/>
            <a:chExt cx="723900" cy="893234"/>
          </a:xfrm>
        </p:grpSpPr>
        <p:grpSp>
          <p:nvGrpSpPr>
            <p:cNvPr id="12" name="Group 26"/>
            <p:cNvGrpSpPr/>
            <p:nvPr/>
          </p:nvGrpSpPr>
          <p:grpSpPr>
            <a:xfrm>
              <a:off x="242402" y="1975941"/>
              <a:ext cx="723900" cy="893234"/>
              <a:chOff x="5384800" y="5338233"/>
              <a:chExt cx="914400" cy="893234"/>
            </a:xfrm>
          </p:grpSpPr>
          <p:sp>
            <p:nvSpPr>
              <p:cNvPr id="14" name="Freeform 13"/>
              <p:cNvSpPr/>
              <p:nvPr/>
            </p:nvSpPr>
            <p:spPr bwMode="auto">
              <a:xfrm>
                <a:off x="5384800" y="5338233"/>
                <a:ext cx="9144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flipH="1" flipV="1">
                <a:off x="5435600" y="6007100"/>
                <a:ext cx="292100" cy="1651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3" name="TextBox 12"/>
            <p:cNvSpPr txBox="1"/>
            <p:nvPr/>
          </p:nvSpPr>
          <p:spPr>
            <a:xfrm>
              <a:off x="426752" y="2257536"/>
              <a:ext cx="42832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i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37990" y="2110695"/>
            <a:ext cx="652748" cy="893234"/>
            <a:chOff x="242402" y="1975941"/>
            <a:chExt cx="723900" cy="893234"/>
          </a:xfrm>
        </p:grpSpPr>
        <p:grpSp>
          <p:nvGrpSpPr>
            <p:cNvPr id="17" name="Group 26"/>
            <p:cNvGrpSpPr/>
            <p:nvPr/>
          </p:nvGrpSpPr>
          <p:grpSpPr>
            <a:xfrm>
              <a:off x="242402" y="1975941"/>
              <a:ext cx="723900" cy="893234"/>
              <a:chOff x="5384800" y="5338233"/>
              <a:chExt cx="914400" cy="893234"/>
            </a:xfrm>
          </p:grpSpPr>
          <p:sp>
            <p:nvSpPr>
              <p:cNvPr id="19" name="Freeform 18"/>
              <p:cNvSpPr/>
              <p:nvPr/>
            </p:nvSpPr>
            <p:spPr bwMode="auto">
              <a:xfrm>
                <a:off x="5384800" y="5338233"/>
                <a:ext cx="9144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 bwMode="auto">
              <a:xfrm flipH="1" flipV="1">
                <a:off x="5435600" y="6007100"/>
                <a:ext cx="292100" cy="1651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426752" y="2257536"/>
              <a:ext cx="42832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i</a:t>
              </a:r>
              <a:r>
                <a:rPr lang="en-US" baseline="-25000" dirty="0" smtClean="0"/>
                <a:t>3</a:t>
              </a:r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8D9B-4CAB-4530-9081-461A59CB7122}" type="datetime13">
              <a:rPr lang="en-US" smtClean="0"/>
              <a:t>7:28:13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R10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9095" y="528906"/>
            <a:ext cx="3570598" cy="4813900"/>
            <a:chOff x="229402" y="4320138"/>
            <a:chExt cx="3570598" cy="4813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29402" y="4320138"/>
                  <a:ext cx="31396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Practice 4:  Find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, 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  </m:t>
                      </m:r>
                    </m:oMath>
                  </a14:m>
                  <a:r>
                    <a:rPr lang="en-US" sz="2000" dirty="0" smtClean="0"/>
                    <a:t>and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𝑣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0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402" y="4320138"/>
                  <a:ext cx="3139642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42" t="-7692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1763194" y="5777922"/>
              <a:ext cx="723900" cy="893234"/>
              <a:chOff x="242402" y="1975941"/>
              <a:chExt cx="723900" cy="893234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242402" y="1975941"/>
                <a:ext cx="723900" cy="893234"/>
                <a:chOff x="5384800" y="5338233"/>
                <a:chExt cx="914400" cy="893234"/>
              </a:xfrm>
            </p:grpSpPr>
            <p:sp>
              <p:nvSpPr>
                <p:cNvPr id="51" name="Freeform 50"/>
                <p:cNvSpPr/>
                <p:nvPr/>
              </p:nvSpPr>
              <p:spPr bwMode="auto">
                <a:xfrm>
                  <a:off x="5384800" y="5338233"/>
                  <a:ext cx="914400" cy="893234"/>
                </a:xfrm>
                <a:custGeom>
                  <a:avLst/>
                  <a:gdLst>
                    <a:gd name="connsiteX0" fmla="*/ 0 w 914400"/>
                    <a:gd name="connsiteY0" fmla="*/ 224367 h 893234"/>
                    <a:gd name="connsiteX1" fmla="*/ 469900 w 914400"/>
                    <a:gd name="connsiteY1" fmla="*/ 33867 h 893234"/>
                    <a:gd name="connsiteX2" fmla="*/ 901700 w 914400"/>
                    <a:gd name="connsiteY2" fmla="*/ 427567 h 893234"/>
                    <a:gd name="connsiteX3" fmla="*/ 546100 w 914400"/>
                    <a:gd name="connsiteY3" fmla="*/ 846667 h 893234"/>
                    <a:gd name="connsiteX4" fmla="*/ 139700 w 914400"/>
                    <a:gd name="connsiteY4" fmla="*/ 706967 h 893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0" h="893234">
                      <a:moveTo>
                        <a:pt x="0" y="224367"/>
                      </a:moveTo>
                      <a:cubicBezTo>
                        <a:pt x="159808" y="112183"/>
                        <a:pt x="319617" y="0"/>
                        <a:pt x="469900" y="33867"/>
                      </a:cubicBezTo>
                      <a:cubicBezTo>
                        <a:pt x="620183" y="67734"/>
                        <a:pt x="889000" y="292100"/>
                        <a:pt x="901700" y="427567"/>
                      </a:cubicBezTo>
                      <a:cubicBezTo>
                        <a:pt x="914400" y="563034"/>
                        <a:pt x="673100" y="800100"/>
                        <a:pt x="546100" y="846667"/>
                      </a:cubicBezTo>
                      <a:cubicBezTo>
                        <a:pt x="419100" y="893234"/>
                        <a:pt x="279400" y="800100"/>
                        <a:pt x="139700" y="706967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080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52" name="Straight Arrow Connector 51"/>
                <p:cNvCxnSpPr/>
                <p:nvPr/>
              </p:nvCxnSpPr>
              <p:spPr bwMode="auto">
                <a:xfrm flipH="1" flipV="1">
                  <a:off x="5435600" y="6007100"/>
                  <a:ext cx="292100" cy="1651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26752" y="2257536"/>
                    <a:ext cx="41389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000" i="1" baseline="-25000" dirty="0" smtClean="0">
                            <a:latin typeface="Cambria Math"/>
                          </a:rPr>
                          <m:t>1</m:t>
                        </m:r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752" y="2257536"/>
                    <a:ext cx="413896" cy="4001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/>
            <p:cNvGrpSpPr/>
            <p:nvPr/>
          </p:nvGrpSpPr>
          <p:grpSpPr>
            <a:xfrm>
              <a:off x="1695818" y="7539343"/>
              <a:ext cx="723900" cy="893234"/>
              <a:chOff x="242402" y="1975941"/>
              <a:chExt cx="723900" cy="893234"/>
            </a:xfrm>
          </p:grpSpPr>
          <p:grpSp>
            <p:nvGrpSpPr>
              <p:cNvPr id="45" name="Group 26"/>
              <p:cNvGrpSpPr/>
              <p:nvPr/>
            </p:nvGrpSpPr>
            <p:grpSpPr>
              <a:xfrm>
                <a:off x="242402" y="1975941"/>
                <a:ext cx="723900" cy="893234"/>
                <a:chOff x="5384800" y="5338233"/>
                <a:chExt cx="914400" cy="893234"/>
              </a:xfrm>
            </p:grpSpPr>
            <p:sp>
              <p:nvSpPr>
                <p:cNvPr id="47" name="Freeform 46"/>
                <p:cNvSpPr/>
                <p:nvPr/>
              </p:nvSpPr>
              <p:spPr bwMode="auto">
                <a:xfrm>
                  <a:off x="5384800" y="5338233"/>
                  <a:ext cx="914400" cy="893234"/>
                </a:xfrm>
                <a:custGeom>
                  <a:avLst/>
                  <a:gdLst>
                    <a:gd name="connsiteX0" fmla="*/ 0 w 914400"/>
                    <a:gd name="connsiteY0" fmla="*/ 224367 h 893234"/>
                    <a:gd name="connsiteX1" fmla="*/ 469900 w 914400"/>
                    <a:gd name="connsiteY1" fmla="*/ 33867 h 893234"/>
                    <a:gd name="connsiteX2" fmla="*/ 901700 w 914400"/>
                    <a:gd name="connsiteY2" fmla="*/ 427567 h 893234"/>
                    <a:gd name="connsiteX3" fmla="*/ 546100 w 914400"/>
                    <a:gd name="connsiteY3" fmla="*/ 846667 h 893234"/>
                    <a:gd name="connsiteX4" fmla="*/ 139700 w 914400"/>
                    <a:gd name="connsiteY4" fmla="*/ 706967 h 893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0" h="893234">
                      <a:moveTo>
                        <a:pt x="0" y="224367"/>
                      </a:moveTo>
                      <a:cubicBezTo>
                        <a:pt x="159808" y="112183"/>
                        <a:pt x="319617" y="0"/>
                        <a:pt x="469900" y="33867"/>
                      </a:cubicBezTo>
                      <a:cubicBezTo>
                        <a:pt x="620183" y="67734"/>
                        <a:pt x="889000" y="292100"/>
                        <a:pt x="901700" y="427567"/>
                      </a:cubicBezTo>
                      <a:cubicBezTo>
                        <a:pt x="914400" y="563034"/>
                        <a:pt x="673100" y="800100"/>
                        <a:pt x="546100" y="846667"/>
                      </a:cubicBezTo>
                      <a:cubicBezTo>
                        <a:pt x="419100" y="893234"/>
                        <a:pt x="279400" y="800100"/>
                        <a:pt x="139700" y="706967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080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48" name="Straight Arrow Connector 47"/>
                <p:cNvCxnSpPr/>
                <p:nvPr/>
              </p:nvCxnSpPr>
              <p:spPr bwMode="auto">
                <a:xfrm flipH="1" flipV="1">
                  <a:off x="5435600" y="6007100"/>
                  <a:ext cx="292100" cy="1651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26752" y="2257536"/>
                    <a:ext cx="41389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000" i="1" baseline="-25000" dirty="0" smtClean="0">
                            <a:latin typeface="Cambria Math"/>
                          </a:rPr>
                          <m:t>2</m:t>
                        </m:r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752" y="2257536"/>
                    <a:ext cx="413896" cy="4001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Rectangle 7"/>
            <p:cNvSpPr/>
            <p:nvPr/>
          </p:nvSpPr>
          <p:spPr bwMode="auto">
            <a:xfrm rot="5400000">
              <a:off x="163628" y="6073541"/>
              <a:ext cx="3705727" cy="210793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" name="Straight Connector 8"/>
            <p:cNvCxnSpPr>
              <a:stCxn id="8" idx="2"/>
              <a:endCxn id="8" idx="0"/>
            </p:cNvCxnSpPr>
            <p:nvPr/>
          </p:nvCxnSpPr>
          <p:spPr bwMode="auto">
            <a:xfrm>
              <a:off x="962525" y="7127508"/>
              <a:ext cx="210793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1593025" y="5130266"/>
              <a:ext cx="774790" cy="291629"/>
              <a:chOff x="2565400" y="4241800"/>
              <a:chExt cx="901700" cy="317500"/>
            </a:xfrm>
          </p:grpSpPr>
          <p:sp>
            <p:nvSpPr>
              <p:cNvPr id="4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1" name="Group 20"/>
            <p:cNvGrpSpPr>
              <a:grpSpLocks/>
            </p:cNvGrpSpPr>
            <p:nvPr/>
          </p:nvGrpSpPr>
          <p:grpSpPr bwMode="auto">
            <a:xfrm rot="16200000">
              <a:off x="2698325" y="6014186"/>
              <a:ext cx="774790" cy="291629"/>
              <a:chOff x="2565400" y="4241800"/>
              <a:chExt cx="901700" cy="317500"/>
            </a:xfrm>
          </p:grpSpPr>
          <p:sp>
            <p:nvSpPr>
              <p:cNvPr id="4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1599442" y="8842409"/>
              <a:ext cx="774790" cy="291629"/>
              <a:chOff x="2565400" y="4241800"/>
              <a:chExt cx="901700" cy="317500"/>
            </a:xfrm>
          </p:grpSpPr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1087699" y="6983129"/>
              <a:ext cx="774790" cy="291629"/>
              <a:chOff x="2565400" y="4241800"/>
              <a:chExt cx="901700" cy="317500"/>
            </a:xfrm>
          </p:grpSpPr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 rot="16200000">
              <a:off x="590392" y="7977739"/>
              <a:ext cx="774790" cy="291629"/>
              <a:chOff x="2565400" y="4241800"/>
              <a:chExt cx="901700" cy="317500"/>
            </a:xfrm>
          </p:grpSpPr>
          <p:sp>
            <p:nvSpPr>
              <p:cNvPr id="3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683845" y="7725075"/>
              <a:ext cx="777240" cy="807720"/>
              <a:chOff x="2590800" y="2606040"/>
              <a:chExt cx="685800" cy="707886"/>
            </a:xfrm>
          </p:grpSpPr>
          <p:sp>
            <p:nvSpPr>
              <p:cNvPr id="33" name="Diamond 32"/>
              <p:cNvSpPr/>
              <p:nvPr/>
            </p:nvSpPr>
            <p:spPr>
              <a:xfrm>
                <a:off x="2590800" y="2667000"/>
                <a:ext cx="685800" cy="533400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18"/>
              <p:cNvSpPr txBox="1">
                <a:spLocks noChangeArrowheads="1"/>
              </p:cNvSpPr>
              <p:nvPr/>
            </p:nvSpPr>
            <p:spPr bwMode="auto">
              <a:xfrm>
                <a:off x="2773680" y="2606040"/>
                <a:ext cx="32573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 smtClean="0">
                    <a:latin typeface="Symbol" pitchFamily="18" charset="2"/>
                  </a:rPr>
                  <a:t>-</a:t>
                </a:r>
                <a:endParaRPr lang="en-US" sz="2000" dirty="0">
                  <a:latin typeface="Symbol" pitchFamily="18" charset="2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144428" y="6911607"/>
              <a:ext cx="534121" cy="457200"/>
              <a:chOff x="1104900" y="1155700"/>
              <a:chExt cx="534121" cy="457200"/>
            </a:xfrm>
          </p:grpSpPr>
          <p:sp>
            <p:nvSpPr>
              <p:cNvPr id="31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2" name="TextBox 18"/>
              <p:cNvSpPr txBox="1">
                <a:spLocks noChangeArrowheads="1"/>
              </p:cNvSpPr>
              <p:nvPr/>
            </p:nvSpPr>
            <p:spPr bwMode="auto">
              <a:xfrm>
                <a:off x="1104900" y="1155700"/>
                <a:ext cx="53412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10800000">
              <a:off x="583933" y="5548161"/>
              <a:ext cx="777240" cy="807720"/>
              <a:chOff x="2590800" y="2606040"/>
              <a:chExt cx="685800" cy="707886"/>
            </a:xfrm>
          </p:grpSpPr>
          <p:sp>
            <p:nvSpPr>
              <p:cNvPr id="29" name="Diamond 28"/>
              <p:cNvSpPr/>
              <p:nvPr/>
            </p:nvSpPr>
            <p:spPr>
              <a:xfrm>
                <a:off x="2590800" y="2667000"/>
                <a:ext cx="685800" cy="533400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18"/>
              <p:cNvSpPr txBox="1">
                <a:spLocks noChangeArrowheads="1"/>
              </p:cNvSpPr>
              <p:nvPr/>
            </p:nvSpPr>
            <p:spPr bwMode="auto">
              <a:xfrm>
                <a:off x="2773680" y="2606040"/>
                <a:ext cx="32573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 smtClean="0">
                    <a:latin typeface="Symbol" pitchFamily="18" charset="2"/>
                  </a:rPr>
                  <a:t>-</a:t>
                </a:r>
                <a:endParaRPr lang="en-US" sz="2000" dirty="0">
                  <a:latin typeface="Symbol" pitchFamily="18" charset="2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473693" y="6776185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10V</a:t>
              </a:r>
              <a:endParaRPr lang="en-US" sz="1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64080" y="5282665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2</a:t>
              </a:r>
              <a:r>
                <a:rPr lang="el-GR" sz="1800" dirty="0" smtClean="0"/>
                <a:t>Ω</a:t>
              </a:r>
              <a:endParaRPr lang="en-US" sz="1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63503" y="6031832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3</a:t>
              </a:r>
              <a:r>
                <a:rPr lang="el-GR" sz="1800" dirty="0" smtClean="0"/>
                <a:t>Ω</a:t>
              </a:r>
              <a:endParaRPr lang="en-US" sz="1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63579" y="7244614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2</a:t>
              </a:r>
              <a:r>
                <a:rPr lang="el-GR" sz="1800" dirty="0" smtClean="0"/>
                <a:t>Ω</a:t>
              </a:r>
              <a:endParaRPr lang="en-US" sz="1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74821" y="798576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3</a:t>
              </a:r>
              <a:r>
                <a:rPr lang="el-GR" sz="1800" dirty="0" smtClean="0"/>
                <a:t>Ω</a:t>
              </a:r>
              <a:endParaRPr lang="en-US" sz="1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0977" y="8592151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2</a:t>
              </a:r>
              <a:r>
                <a:rPr lang="el-GR" sz="1800" dirty="0" smtClean="0"/>
                <a:t>Ω</a:t>
              </a:r>
              <a:endParaRPr lang="en-US" sz="1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4" name="Object 9"/>
                <p:cNvGraphicFramePr>
                  <a:graphicFrameLocks noChangeAspect="1"/>
                </p:cNvGraphicFramePr>
                <p:nvPr/>
              </p:nvGraphicFramePr>
              <p:xfrm>
                <a:off x="993775" y="6591300"/>
                <a:ext cx="1068388" cy="4730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241" name="Equation" r:id="rId6" imgW="469800" imgH="228600" progId="Equation.DSMT4">
                        <p:embed/>
                      </p:oleObj>
                    </mc:Choice>
                    <mc:Fallback>
                      <p:oleObj name="Equation" r:id="rId6" imgW="46980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93775" y="6591300"/>
                              <a:ext cx="1068388" cy="4730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4" name="Object 9"/>
                <p:cNvGraphicFramePr>
                  <a:graphicFrameLocks noChangeAspect="1"/>
                </p:cNvGraphicFramePr>
                <p:nvPr/>
              </p:nvGraphicFramePr>
              <p:xfrm>
                <a:off x="993775" y="6591300"/>
                <a:ext cx="1068388" cy="4730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148" name="Equation" r:id="rId8" imgW="469800" imgH="228600" progId="Equation.DSMT4">
                        <p:embed/>
                      </p:oleObj>
                    </mc:Choice>
                    <mc:Fallback>
                      <p:oleObj name="Equation" r:id="rId8" imgW="46980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93775" y="6591300"/>
                              <a:ext cx="1068388" cy="4730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cxnSp>
          <p:nvCxnSpPr>
            <p:cNvPr id="25" name="Straight Arrow Connector 24"/>
            <p:cNvCxnSpPr/>
            <p:nvPr/>
          </p:nvCxnSpPr>
          <p:spPr bwMode="auto">
            <a:xfrm>
              <a:off x="1737360" y="7121892"/>
              <a:ext cx="380198" cy="80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807945" y="7121089"/>
                  <a:ext cx="4392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𝐼</m:t>
                        </m:r>
                        <m:r>
                          <a:rPr lang="en-US" sz="2000" i="1" baseline="-25000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7945" y="7121089"/>
                  <a:ext cx="439286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18698" y="6059103"/>
                  <a:ext cx="5757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/>
                          </a:rPr>
                          <m:t>3</m:t>
                        </m:r>
                        <m:r>
                          <a:rPr lang="en-US" sz="1800" i="1" dirty="0" smtClean="0">
                            <a:latin typeface="Cambria Math"/>
                          </a:rPr>
                          <m:t>𝑣</m:t>
                        </m:r>
                        <m:r>
                          <a:rPr lang="en-US" sz="1800" i="1" baseline="-25000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698" y="6059103"/>
                  <a:ext cx="575799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218046" y="8203932"/>
                  <a:ext cx="5819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𝐼𝑥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8046" y="8203932"/>
                  <a:ext cx="581954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D236-59E4-4E75-B76C-D1D01DD96606}" type="datetime13">
              <a:rPr lang="en-US" smtClean="0"/>
              <a:t>7:28:13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8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97586" y="149361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L11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598" y="1310365"/>
            <a:ext cx="5584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Express branch voltages in terms of mesh currents. </a:t>
            </a:r>
          </a:p>
          <a:p>
            <a:r>
              <a:rPr lang="en-US" sz="2000" dirty="0" smtClean="0"/>
              <a:t>Form equations by applying KVL along the meshes. 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63253" y="2182190"/>
            <a:ext cx="5470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Basic step: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Express resistor voltages in terms of mesh currents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93598" y="3202423"/>
            <a:ext cx="2413000" cy="1960033"/>
            <a:chOff x="482600" y="2468033"/>
            <a:chExt cx="2413000" cy="1960033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482600" y="3530600"/>
              <a:ext cx="241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308100" y="3403600"/>
              <a:ext cx="812800" cy="266700"/>
              <a:chOff x="2565400" y="4241800"/>
              <a:chExt cx="901700" cy="317500"/>
            </a:xfrm>
          </p:grpSpPr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68400" y="3733799"/>
              <a:ext cx="914400" cy="694267"/>
              <a:chOff x="1219200" y="3149599"/>
              <a:chExt cx="914400" cy="694267"/>
            </a:xfrm>
          </p:grpSpPr>
          <p:sp>
            <p:nvSpPr>
              <p:cNvPr id="19" name="Freeform 18"/>
              <p:cNvSpPr/>
              <p:nvPr/>
            </p:nvSpPr>
            <p:spPr bwMode="auto">
              <a:xfrm>
                <a:off x="1219200" y="3149599"/>
                <a:ext cx="914400" cy="694267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384300" y="3365500"/>
                    <a:ext cx="41389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000" i="1" baseline="-25000" dirty="0" smtClean="0">
                            <a:latin typeface="Cambria Math"/>
                          </a:rPr>
                          <m:t>2</m:t>
                        </m:r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84300" y="3365500"/>
                    <a:ext cx="413896" cy="40011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816100" y="2749627"/>
                  <a:ext cx="4138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100" y="2749627"/>
                  <a:ext cx="413896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28760212"/>
                    </p:ext>
                  </p:extLst>
                </p:nvPr>
              </p:nvGraphicFramePr>
              <p:xfrm>
                <a:off x="841375" y="3052763"/>
                <a:ext cx="1817688" cy="355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321" name="Equation" r:id="rId5" imgW="711000" imgH="152280" progId="Equation.DSMT4">
                        <p:embed/>
                      </p:oleObj>
                    </mc:Choice>
                    <mc:Fallback>
                      <p:oleObj name="Equation" r:id="rId5" imgW="711000" imgH="1522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41375" y="3052763"/>
                              <a:ext cx="1817688" cy="3556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" name="Object 2"/>
                <p:cNvGraphicFramePr>
                  <a:graphicFrameLocks noChangeAspect="1"/>
                </p:cNvGraphicFramePr>
                <p:nvPr/>
              </p:nvGraphicFramePr>
              <p:xfrm>
                <a:off x="841375" y="3052763"/>
                <a:ext cx="1817688" cy="355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4" name="Equation" r:id="rId8" imgW="711000" imgH="152280" progId="Equation.DSMT4">
                        <p:embed/>
                      </p:oleObj>
                    </mc:Choice>
                    <mc:Fallback>
                      <p:oleObj name="Equation" r:id="rId8" imgW="711000" imgH="1522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41375" y="3052763"/>
                              <a:ext cx="1817688" cy="3556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4" name="Freeform 13"/>
            <p:cNvSpPr/>
            <p:nvPr/>
          </p:nvSpPr>
          <p:spPr bwMode="auto">
            <a:xfrm>
              <a:off x="1600201" y="2468033"/>
              <a:ext cx="889000" cy="795867"/>
            </a:xfrm>
            <a:custGeom>
              <a:avLst/>
              <a:gdLst>
                <a:gd name="connsiteX0" fmla="*/ 0 w 1020233"/>
                <a:gd name="connsiteY0" fmla="*/ 21167 h 795867"/>
                <a:gd name="connsiteX1" fmla="*/ 622300 w 1020233"/>
                <a:gd name="connsiteY1" fmla="*/ 59267 h 795867"/>
                <a:gd name="connsiteX2" fmla="*/ 990600 w 1020233"/>
                <a:gd name="connsiteY2" fmla="*/ 376767 h 795867"/>
                <a:gd name="connsiteX3" fmla="*/ 800100 w 1020233"/>
                <a:gd name="connsiteY3" fmla="*/ 706967 h 795867"/>
                <a:gd name="connsiteX4" fmla="*/ 355600 w 1020233"/>
                <a:gd name="connsiteY4" fmla="*/ 783167 h 795867"/>
                <a:gd name="connsiteX5" fmla="*/ 292100 w 1020233"/>
                <a:gd name="connsiteY5" fmla="*/ 783167 h 7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0233" h="795867">
                  <a:moveTo>
                    <a:pt x="0" y="21167"/>
                  </a:moveTo>
                  <a:cubicBezTo>
                    <a:pt x="228600" y="10583"/>
                    <a:pt x="457200" y="0"/>
                    <a:pt x="622300" y="59267"/>
                  </a:cubicBezTo>
                  <a:cubicBezTo>
                    <a:pt x="787400" y="118534"/>
                    <a:pt x="960967" y="268817"/>
                    <a:pt x="990600" y="376767"/>
                  </a:cubicBezTo>
                  <a:cubicBezTo>
                    <a:pt x="1020233" y="484717"/>
                    <a:pt x="905933" y="639234"/>
                    <a:pt x="800100" y="706967"/>
                  </a:cubicBezTo>
                  <a:cubicBezTo>
                    <a:pt x="694267" y="774700"/>
                    <a:pt x="440267" y="770467"/>
                    <a:pt x="355600" y="783167"/>
                  </a:cubicBezTo>
                  <a:cubicBezTo>
                    <a:pt x="270933" y="795867"/>
                    <a:pt x="281516" y="789517"/>
                    <a:pt x="292100" y="7831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06600" y="3594100"/>
              <a:ext cx="3722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32260" y="3202423"/>
            <a:ext cx="3949700" cy="1295400"/>
            <a:chOff x="3265697" y="4178300"/>
            <a:chExt cx="4000500" cy="1447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241800" y="4191000"/>
                  <a:ext cx="2048295" cy="4471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𝑣</m:t>
                      </m:r>
                      <m:r>
                        <a:rPr lang="en-US" sz="2000" i="1" dirty="0" smtClean="0">
                          <a:latin typeface="Cambria Math"/>
                        </a:rPr>
                        <m:t> = </m:t>
                      </m:r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dirty="0" smtClean="0">
                          <a:latin typeface="Cambria Math"/>
                        </a:rPr>
                        <m:t> (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2 </m:t>
                      </m:r>
                      <m:r>
                        <a:rPr lang="en-US" sz="2000" i="1" dirty="0" smtClean="0">
                          <a:latin typeface="Cambria Math"/>
                        </a:rPr>
                        <m:t>− 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)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1800" y="4191000"/>
                  <a:ext cx="2048295" cy="44718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602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3563260" y="5015667"/>
              <a:ext cx="1308314" cy="447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Enters at </a:t>
              </a:r>
              <a:r>
                <a:rPr lang="en-US" sz="2000" dirty="0" smtClean="0">
                  <a:solidFill>
                    <a:srgbClr val="FF0000"/>
                  </a:solidFill>
                </a:rPr>
                <a:t>+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81289" y="4882831"/>
              <a:ext cx="1321302" cy="447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Enters at </a:t>
              </a:r>
              <a:r>
                <a:rPr lang="en-US" sz="2000" dirty="0" smtClean="0">
                  <a:solidFill>
                    <a:srgbClr val="00B050"/>
                  </a:solidFill>
                  <a:latin typeface="Symbol" pitchFamily="18" charset="2"/>
                </a:rPr>
                <a:t>-</a:t>
              </a:r>
              <a:endParaRPr lang="en-US" sz="2000" dirty="0">
                <a:solidFill>
                  <a:srgbClr val="00B050"/>
                </a:solidFill>
                <a:latin typeface="Symbol" pitchFamily="18" charset="2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4711807" y="4562461"/>
              <a:ext cx="647486" cy="5156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H="1" flipV="1">
              <a:off x="5931801" y="4618538"/>
              <a:ext cx="4572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Rectangle 31"/>
            <p:cNvSpPr/>
            <p:nvPr/>
          </p:nvSpPr>
          <p:spPr bwMode="auto">
            <a:xfrm>
              <a:off x="3265697" y="4178300"/>
              <a:ext cx="4000500" cy="144780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63253" y="883751"/>
            <a:ext cx="3064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Basic Idea of mesh analysis: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93598" y="349416"/>
            <a:ext cx="289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Mesh analysis Review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5210145"/>
            <a:ext cx="7452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voltage source, the value is given, or can be expressed in terms of </a:t>
            </a:r>
            <a:br>
              <a:rPr lang="en-US" sz="2000" dirty="0" smtClean="0"/>
            </a:br>
            <a:r>
              <a:rPr lang="en-US" sz="2000" dirty="0" smtClean="0"/>
              <a:t>mesh currents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8461" y="6019800"/>
            <a:ext cx="705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to deal with current source?     What to do with its voltage?   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D255-634B-4469-9DBB-321DAC8B8549}" type="datetime13">
              <a:rPr lang="en-US" smtClean="0"/>
              <a:t>7:28:13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9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build="p" bldLvl="2"/>
      <p:bldP spid="15" grpId="0" build="p" bldLvl="2"/>
      <p:bldP spid="17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L11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767" y="167617"/>
            <a:ext cx="458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"/>
                <a:cs typeface="Segoe UI"/>
              </a:rPr>
              <a:t>§ 3.5 Mesh analysis with current source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39767" y="587080"/>
            <a:ext cx="6051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the trouble with current source? </a:t>
            </a:r>
          </a:p>
          <a:p>
            <a:r>
              <a:rPr lang="en-US" sz="2000" dirty="0" smtClean="0"/>
              <a:t>How to express its voltage in terms of mesh currents?    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4983" y="1317858"/>
            <a:ext cx="620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Its voltage cannot be expressed in terms of mesh currents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53334" y="1727067"/>
            <a:ext cx="4919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Posing problems for making equations by KVL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44983" y="2133750"/>
            <a:ext cx="5482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Case 1:  The current source exists only in one mesh</a:t>
            </a:r>
            <a:br>
              <a:rPr lang="en-US" sz="2000" dirty="0" smtClean="0"/>
            </a:br>
            <a:r>
              <a:rPr lang="en-US" dirty="0" smtClean="0"/>
              <a:t>             -- </a:t>
            </a:r>
            <a:r>
              <a:rPr lang="en-US" sz="2000" dirty="0" smtClean="0"/>
              <a:t>at the boundary of the circuit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88133" y="3014966"/>
            <a:ext cx="3771900" cy="2247900"/>
            <a:chOff x="368300" y="3708400"/>
            <a:chExt cx="3771900" cy="22479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901700" y="3835400"/>
              <a:ext cx="2997200" cy="19685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901700" y="3822700"/>
              <a:ext cx="29591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3454400" y="49276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5A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8300" y="41021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10V</a:t>
              </a:r>
              <a:endParaRPr lang="en-US" sz="2000" baseline="-25000" dirty="0"/>
            </a:p>
          </p:txBody>
        </p:sp>
        <p:cxnSp>
          <p:nvCxnSpPr>
            <p:cNvPr id="14" name="Straight Connector 13"/>
            <p:cNvCxnSpPr>
              <a:endCxn id="10" idx="2"/>
            </p:cNvCxnSpPr>
            <p:nvPr/>
          </p:nvCxnSpPr>
          <p:spPr bwMode="auto">
            <a:xfrm>
              <a:off x="2362200" y="3822700"/>
              <a:ext cx="38100" cy="1981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 rot="16200000">
              <a:off x="1981200" y="4635500"/>
              <a:ext cx="812800" cy="266700"/>
              <a:chOff x="2565400" y="4241800"/>
              <a:chExt cx="901700" cy="317500"/>
            </a:xfrm>
          </p:grpSpPr>
          <p:sp>
            <p:nvSpPr>
              <p:cNvPr id="4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1206500" y="3708400"/>
              <a:ext cx="812800" cy="266700"/>
              <a:chOff x="2565400" y="4241800"/>
              <a:chExt cx="901700" cy="317500"/>
            </a:xfrm>
          </p:grpSpPr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476500" y="45466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6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20800" y="39370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4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2933700" y="4381499"/>
              <a:ext cx="660400" cy="757767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1181100" y="4373033"/>
              <a:ext cx="723900" cy="893234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47700" y="4470400"/>
              <a:ext cx="508000" cy="533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2717800" y="3708400"/>
              <a:ext cx="812800" cy="266700"/>
              <a:chOff x="2565400" y="4241800"/>
              <a:chExt cx="901700" cy="317500"/>
            </a:xfrm>
          </p:grpSpPr>
          <p:sp>
            <p:nvSpPr>
              <p:cNvPr id="3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>
              <a:off x="2755900" y="5689600"/>
              <a:ext cx="812800" cy="266700"/>
              <a:chOff x="2565400" y="4241800"/>
              <a:chExt cx="901700" cy="317500"/>
            </a:xfrm>
          </p:grpSpPr>
          <p:sp>
            <p:nvSpPr>
              <p:cNvPr id="3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997200" y="53213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3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09900" y="39116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3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346200" y="4654627"/>
                  <a:ext cx="4138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200" y="4654627"/>
                  <a:ext cx="413896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073400" y="4629227"/>
                  <a:ext cx="4138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3400" y="4629227"/>
                  <a:ext cx="413896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723900" y="4419600"/>
              <a:ext cx="3145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+</a:t>
              </a:r>
            </a:p>
            <a:p>
              <a:r>
                <a:rPr lang="en-US" sz="1800" dirty="0" smtClean="0">
                  <a:latin typeface="Symbol" pitchFamily="18" charset="2"/>
                </a:rPr>
                <a:t>-</a:t>
              </a:r>
              <a:endParaRPr lang="en-US" sz="1800" dirty="0">
                <a:latin typeface="Symbol" pitchFamily="18" charset="2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644900" y="4470400"/>
              <a:ext cx="495300" cy="406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0" name="Straight Arrow Connector 29"/>
            <p:cNvCxnSpPr>
              <a:stCxn id="29" idx="4"/>
              <a:endCxn id="29" idx="0"/>
            </p:cNvCxnSpPr>
            <p:nvPr/>
          </p:nvCxnSpPr>
          <p:spPr bwMode="auto">
            <a:xfrm flipV="1">
              <a:off x="3892550" y="4470400"/>
              <a:ext cx="0" cy="406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24249" y="2902433"/>
                <a:ext cx="13829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What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000" dirty="0" smtClean="0"/>
                  <a:t>? </a:t>
                </a:r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249" y="2902433"/>
                <a:ext cx="1382943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4405" t="-7576" r="-396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777191" y="2941911"/>
                <a:ext cx="12481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=−5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191" y="2941911"/>
                <a:ext cx="124816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324249" y="3581850"/>
                <a:ext cx="30415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We have only one unknown</a:t>
                </a:r>
                <a:br>
                  <a:rPr lang="en-US" sz="2000" dirty="0" smtClean="0"/>
                </a:br>
                <a:r>
                  <a:rPr lang="en-US" sz="2000" dirty="0" smtClean="0"/>
                  <a:t> mesh current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249" y="3581850"/>
                <a:ext cx="3041538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2004" t="-4310" r="-2405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324249" y="4326920"/>
            <a:ext cx="2611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equation is enough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695687" y="5389390"/>
            <a:ext cx="213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KVL along mesh 1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692300" y="5394038"/>
                <a:ext cx="26085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4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+6(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−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) = 10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300" y="5394038"/>
                <a:ext cx="2608599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408193" y="5857695"/>
                <a:ext cx="26887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 4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+6(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+5) = 10</m:t>
                      </m:r>
                      <m:r>
                        <a:rPr lang="en-US" sz="2000" b="0" i="1" dirty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193" y="5857695"/>
                <a:ext cx="2688749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845018" y="5262866"/>
                <a:ext cx="13090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=−5</m:t>
                      </m:r>
                      <m:r>
                        <a:rPr lang="en-US" sz="20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018" y="5262866"/>
                <a:ext cx="1309076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stCxn id="50" idx="1"/>
          </p:cNvCxnSpPr>
          <p:nvPr/>
        </p:nvCxnSpPr>
        <p:spPr bwMode="auto">
          <a:xfrm flipH="1">
            <a:off x="5313826" y="5462921"/>
            <a:ext cx="531192" cy="142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191418" y="5857695"/>
                <a:ext cx="29129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10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 = −20;   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=−2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418" y="5857695"/>
                <a:ext cx="2912977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H="1">
            <a:off x="3712383" y="3243566"/>
            <a:ext cx="6350" cy="4254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80633" y="3212788"/>
                <a:ext cx="4437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633" y="3212788"/>
                <a:ext cx="443775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3914-607A-4FE2-812E-84D3D945001E}" type="datetime13">
              <a:rPr lang="en-US" smtClean="0"/>
              <a:t>7:28:13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 bldLvl="3"/>
      <p:bldP spid="6" grpId="0"/>
      <p:bldP spid="7" grpId="0"/>
      <p:bldP spid="8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L11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876" y="149361"/>
            <a:ext cx="5867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Case 2:  The current source exists as a common branch</a:t>
            </a:r>
            <a:br>
              <a:rPr lang="en-US" sz="2000" dirty="0" smtClean="0"/>
            </a:br>
            <a:r>
              <a:rPr lang="en-US" sz="2000" dirty="0" smtClean="0"/>
              <a:t>               of two meshes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936094" y="682230"/>
            <a:ext cx="3608388" cy="3092450"/>
            <a:chOff x="342900" y="1250950"/>
            <a:chExt cx="3608388" cy="3092450"/>
          </a:xfrm>
        </p:grpSpPr>
        <p:sp>
          <p:nvSpPr>
            <p:cNvPr id="6" name="Rectangle 5"/>
            <p:cNvSpPr/>
            <p:nvPr/>
          </p:nvSpPr>
          <p:spPr bwMode="auto">
            <a:xfrm>
              <a:off x="876300" y="1854200"/>
              <a:ext cx="2997200" cy="2362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876300" y="1841500"/>
              <a:ext cx="29591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2501900" y="31369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6A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" y="21209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20V</a:t>
              </a:r>
              <a:endParaRPr lang="en-US" sz="2000" baseline="-25000" dirty="0"/>
            </a:p>
          </p:txBody>
        </p:sp>
        <p:cxnSp>
          <p:nvCxnSpPr>
            <p:cNvPr id="10" name="Straight Connector 9"/>
            <p:cNvCxnSpPr>
              <a:endCxn id="6" idx="2"/>
            </p:cNvCxnSpPr>
            <p:nvPr/>
          </p:nvCxnSpPr>
          <p:spPr bwMode="auto">
            <a:xfrm>
              <a:off x="2336800" y="1841500"/>
              <a:ext cx="38100" cy="2374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1" name="Group 20"/>
            <p:cNvGrpSpPr>
              <a:grpSpLocks/>
            </p:cNvGrpSpPr>
            <p:nvPr/>
          </p:nvGrpSpPr>
          <p:grpSpPr bwMode="auto">
            <a:xfrm rot="16200000">
              <a:off x="1997075" y="2244725"/>
              <a:ext cx="812800" cy="374650"/>
              <a:chOff x="2565400" y="4241800"/>
              <a:chExt cx="901700" cy="304800"/>
            </a:xfrm>
          </p:grpSpPr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2565400" y="4241800"/>
                <a:ext cx="901700" cy="204107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1003300" y="1714500"/>
              <a:ext cx="812800" cy="266700"/>
              <a:chOff x="2565400" y="4241800"/>
              <a:chExt cx="901700" cy="317500"/>
            </a:xfrm>
          </p:grpSpPr>
          <p:sp>
            <p:nvSpPr>
              <p:cNvPr id="4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451100" y="21844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2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95400" y="19558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6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2908300" y="2400299"/>
              <a:ext cx="660400" cy="757767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1092200" y="2722033"/>
              <a:ext cx="723900" cy="893234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22300" y="2489200"/>
              <a:ext cx="508000" cy="533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2692400" y="1727200"/>
              <a:ext cx="812800" cy="266700"/>
              <a:chOff x="2565400" y="4241800"/>
              <a:chExt cx="901700" cy="317500"/>
            </a:xfrm>
          </p:grpSpPr>
          <p:sp>
            <p:nvSpPr>
              <p:cNvPr id="3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2717800" y="4076700"/>
              <a:ext cx="812800" cy="266700"/>
              <a:chOff x="2565400" y="4241800"/>
              <a:chExt cx="901700" cy="317500"/>
            </a:xfrm>
          </p:grpSpPr>
          <p:sp>
            <p:nvSpPr>
              <p:cNvPr id="3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971800" y="36957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4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84500" y="193040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10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231900" y="3054427"/>
                  <a:ext cx="4138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1900" y="3054427"/>
                  <a:ext cx="413896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048000" y="2648027"/>
                  <a:ext cx="4138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0" y="2648027"/>
                  <a:ext cx="413896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698500" y="2438400"/>
              <a:ext cx="3145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+</a:t>
              </a:r>
            </a:p>
            <a:p>
              <a:r>
                <a:rPr lang="en-US" sz="1800" dirty="0" smtClean="0">
                  <a:latin typeface="Symbol" pitchFamily="18" charset="2"/>
                </a:rPr>
                <a:t>-</a:t>
              </a:r>
              <a:endParaRPr lang="en-US" sz="1800" dirty="0">
                <a:latin typeface="Symbol" pitchFamily="18" charset="2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146300" y="3416300"/>
              <a:ext cx="431800" cy="406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V="1">
              <a:off x="2362200" y="3454400"/>
              <a:ext cx="0" cy="406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7" name="Object 2"/>
                <p:cNvGraphicFramePr>
                  <a:graphicFrameLocks noChangeAspect="1"/>
                </p:cNvGraphicFramePr>
                <p:nvPr/>
              </p:nvGraphicFramePr>
              <p:xfrm>
                <a:off x="798513" y="1265238"/>
                <a:ext cx="1395412" cy="5032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481" name="Equation" r:id="rId5" imgW="545760" imgH="215640" progId="Equation.DSMT4">
                        <p:embed/>
                      </p:oleObj>
                    </mc:Choice>
                    <mc:Fallback>
                      <p:oleObj name="Equation" r:id="rId5" imgW="545760" imgH="215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98513" y="1265238"/>
                              <a:ext cx="1395412" cy="5032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7" name="Object 2"/>
                <p:cNvGraphicFramePr>
                  <a:graphicFrameLocks noChangeAspect="1"/>
                </p:cNvGraphicFramePr>
                <p:nvPr/>
              </p:nvGraphicFramePr>
              <p:xfrm>
                <a:off x="798513" y="1265238"/>
                <a:ext cx="1395412" cy="5032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210" name="Equation" r:id="rId7" imgW="545760" imgH="215640" progId="Equation.DSMT4">
                        <p:embed/>
                      </p:oleObj>
                    </mc:Choice>
                    <mc:Fallback>
                      <p:oleObj name="Equation" r:id="rId7" imgW="545760" imgH="215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98513" y="1265238"/>
                              <a:ext cx="1395412" cy="5032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8" name="Object 3"/>
                <p:cNvGraphicFramePr>
                  <a:graphicFrameLocks noChangeAspect="1"/>
                </p:cNvGraphicFramePr>
                <p:nvPr/>
              </p:nvGraphicFramePr>
              <p:xfrm>
                <a:off x="2522538" y="1250950"/>
                <a:ext cx="1428750" cy="5334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482" name="Equation" r:id="rId9" imgW="558720" imgH="228600" progId="Equation.DSMT4">
                        <p:embed/>
                      </p:oleObj>
                    </mc:Choice>
                    <mc:Fallback>
                      <p:oleObj name="Equation" r:id="rId9" imgW="55872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22538" y="1250950"/>
                              <a:ext cx="1428750" cy="5334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8" name="Object 3"/>
                <p:cNvGraphicFramePr>
                  <a:graphicFrameLocks noChangeAspect="1"/>
                </p:cNvGraphicFramePr>
                <p:nvPr/>
              </p:nvGraphicFramePr>
              <p:xfrm>
                <a:off x="2522538" y="1250950"/>
                <a:ext cx="1428750" cy="5334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211" name="Equation" r:id="rId11" imgW="558720" imgH="228600" progId="Equation.DSMT4">
                        <p:embed/>
                      </p:oleObj>
                    </mc:Choice>
                    <mc:Fallback>
                      <p:oleObj name="Equation" r:id="rId11" imgW="55872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22538" y="1250950"/>
                              <a:ext cx="1428750" cy="5334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6876" y="1312901"/>
                <a:ext cx="3436133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/>
                      </a:rPr>
                      <m:t>      </m:t>
                    </m:r>
                    <m:r>
                      <a:rPr lang="en-US" sz="2000" b="0" i="1" dirty="0" smtClean="0">
                        <a:latin typeface="Cambria Math"/>
                      </a:rPr>
                      <m:t>   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=6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;  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=2</m:t>
                    </m:r>
                    <m:d>
                      <m:d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000" i="1" baseline="-25000" dirty="0" smtClean="0">
                            <a:latin typeface="Cambria Math"/>
                          </a:rPr>
                          <m:t>1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000" i="1" baseline="-25000" dirty="0" smtClean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endParaRPr lang="en-US" sz="2000" i="1" baseline="-2500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𝑣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3</m:t>
                      </m:r>
                      <m:r>
                        <a:rPr lang="en-US" sz="2000" i="1" dirty="0" smtClean="0">
                          <a:latin typeface="Cambria Math"/>
                        </a:rPr>
                        <m:t>=10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; </m:t>
                      </m:r>
                      <m:r>
                        <a:rPr lang="en-US" sz="2000" i="1" dirty="0" smtClean="0">
                          <a:latin typeface="Cambria Math"/>
                        </a:rPr>
                        <m:t>𝑣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4</m:t>
                      </m:r>
                      <m:r>
                        <a:rPr lang="en-US" sz="2000" i="1" dirty="0" smtClean="0">
                          <a:latin typeface="Cambria Math"/>
                        </a:rPr>
                        <m:t>=4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6" y="1312901"/>
                <a:ext cx="3436133" cy="700769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03377" y="921406"/>
            <a:ext cx="2210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 resistor voltages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84369" y="2013670"/>
                <a:ext cx="23035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How to express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6</m:t>
                    </m:r>
                    <m:r>
                      <a:rPr lang="en-US" sz="2000" i="1" baseline="-25000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 smtClean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69" y="2013670"/>
                <a:ext cx="2303516" cy="400110"/>
              </a:xfrm>
              <a:prstGeom prst="rect">
                <a:avLst/>
              </a:prstGeom>
              <a:blipFill rotWithShape="1">
                <a:blip r:embed="rId26"/>
                <a:stretch>
                  <a:fillRect l="-2910" t="-7576" r="-158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34567" y="1953860"/>
                <a:ext cx="27020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Cannot be expressed </a:t>
                </a:r>
                <a:br>
                  <a:rPr lang="en-US" sz="2000" dirty="0" smtClean="0"/>
                </a:br>
                <a:r>
                  <a:rPr lang="en-US" sz="2000" dirty="0" smtClean="0"/>
                  <a:t>directly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567" y="1953860"/>
                <a:ext cx="2702022" cy="707886"/>
              </a:xfrm>
              <a:prstGeom prst="rect">
                <a:avLst/>
              </a:prstGeom>
              <a:blipFill rotWithShape="1">
                <a:blip r:embed="rId27"/>
                <a:stretch>
                  <a:fillRect l="-2483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274266" y="2426650"/>
            <a:ext cx="226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KVL along mesh 1: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85610" y="2768235"/>
                <a:ext cx="32971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 smtClean="0">
                          <a:latin typeface="Cambria Math"/>
                        </a:rPr>
                        <m:t>𝑣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+</m:t>
                      </m:r>
                      <m:r>
                        <a:rPr lang="en-US" sz="2000" i="1" dirty="0" smtClean="0">
                          <a:latin typeface="Cambria Math"/>
                        </a:rPr>
                        <m:t>𝑣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2 </m:t>
                      </m:r>
                      <m:r>
                        <a:rPr lang="en-US" sz="2000" i="1" dirty="0" smtClean="0">
                          <a:latin typeface="Cambria Math"/>
                        </a:rPr>
                        <m:t>+ </m:t>
                      </m:r>
                      <m:r>
                        <a:rPr lang="en-US" sz="2000" i="1" dirty="0" smtClean="0">
                          <a:latin typeface="Cambria Math"/>
                        </a:rPr>
                        <m:t>𝑣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6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𝐴</m:t>
                      </m:r>
                      <m:r>
                        <a:rPr lang="en-US" sz="2000" i="1" dirty="0" smtClean="0">
                          <a:latin typeface="Cambria Math"/>
                        </a:rPr>
                        <m:t>=20        (1)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10" y="2768235"/>
                <a:ext cx="3297185" cy="400110"/>
              </a:xfrm>
              <a:prstGeom prst="rect">
                <a:avLst/>
              </a:prstGeom>
              <a:blipFill rotWithShape="1">
                <a:blip r:embed="rId2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336000" y="3145742"/>
            <a:ext cx="226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KVL along mesh 2: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003948" y="3447625"/>
                <a:ext cx="3316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3</m:t>
                    </m:r>
                    <m:r>
                      <a:rPr lang="en-US" sz="2000" i="1" dirty="0" smtClean="0"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4</m:t>
                    </m:r>
                    <m:r>
                      <a:rPr lang="en-US" sz="2000" i="1" dirty="0" smtClean="0">
                        <a:latin typeface="Cambria Math"/>
                      </a:rPr>
                      <m:t>− 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6</m:t>
                    </m:r>
                    <m:r>
                      <a:rPr lang="en-US" sz="2000" i="1" baseline="-25000" dirty="0" smtClean="0">
                        <a:latin typeface="Cambria Math"/>
                      </a:rPr>
                      <m:t>𝐴</m:t>
                    </m:r>
                    <m:r>
                      <a:rPr lang="en-US" sz="2000" i="1" dirty="0" smtClean="0">
                        <a:latin typeface="Cambria Math"/>
                      </a:rPr>
                      <m:t>−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 =0 </m:t>
                    </m:r>
                    <m:r>
                      <a:rPr lang="en-US" sz="2000" b="0" i="1" dirty="0" smtClean="0"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latin typeface="Cambria Math"/>
                      </a:rPr>
                      <m:t> (2)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48" y="3447625"/>
                <a:ext cx="3316614" cy="400110"/>
              </a:xfrm>
              <a:prstGeom prst="rect">
                <a:avLst/>
              </a:prstGeom>
              <a:blipFill rotWithShape="1">
                <a:blip r:embed="rId2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ounded Rectangle 51"/>
          <p:cNvSpPr/>
          <p:nvPr/>
        </p:nvSpPr>
        <p:spPr bwMode="auto">
          <a:xfrm>
            <a:off x="5634594" y="1361680"/>
            <a:ext cx="2717800" cy="21717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3155" y="3957852"/>
            <a:ext cx="6065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Both equations has v</a:t>
            </a:r>
            <a:r>
              <a:rPr lang="en-US" sz="2000" baseline="-25000" dirty="0" smtClean="0"/>
              <a:t>6A</a:t>
            </a:r>
            <a:r>
              <a:rPr lang="en-US" sz="2000" dirty="0" smtClean="0"/>
              <a:t> (and 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 but with different signs. 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356877" y="4358291"/>
            <a:ext cx="251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Adding up (1) and (2):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867501" y="4357962"/>
                <a:ext cx="3193695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+ 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3</m:t>
                    </m:r>
                    <m:r>
                      <a:rPr lang="en-US" sz="2000" i="1" dirty="0" smtClean="0">
                        <a:latin typeface="Cambria Math"/>
                      </a:rPr>
                      <m:t>+ 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4 </m:t>
                    </m:r>
                    <m:r>
                      <a:rPr lang="en-US" sz="2000" i="1" dirty="0" smtClean="0">
                        <a:latin typeface="Cambria Math"/>
                      </a:rPr>
                      <m:t>=20          </m:t>
                    </m:r>
                  </m:oMath>
                </a14:m>
                <a:r>
                  <a:rPr lang="en-US" dirty="0" smtClean="0"/>
                  <a:t> (3)</a:t>
                </a:r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501" y="4357962"/>
                <a:ext cx="3193695" cy="392993"/>
              </a:xfrm>
              <a:prstGeom prst="rect">
                <a:avLst/>
              </a:prstGeom>
              <a:blipFill rotWithShape="1">
                <a:blip r:embed="rId30"/>
                <a:stretch>
                  <a:fillRect t="-1563" r="-95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393411" y="4794864"/>
            <a:ext cx="1551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(3)?  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1944670" y="4798455"/>
            <a:ext cx="365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 is the KVL along the outer loop.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5675764" y="4798455"/>
            <a:ext cx="227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Called a </a:t>
            </a:r>
            <a:r>
              <a:rPr lang="en-US" sz="2000" u="sng" dirty="0" smtClean="0">
                <a:solidFill>
                  <a:srgbClr val="FF0000"/>
                </a:solidFill>
              </a:rPr>
              <a:t>super mesh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5596" y="5337848"/>
            <a:ext cx="6165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the future, we don’t make KVL along individual meshes</a:t>
            </a:r>
            <a:br>
              <a:rPr lang="en-US" sz="2000" dirty="0" smtClean="0"/>
            </a:br>
            <a:r>
              <a:rPr lang="en-US" sz="2000" dirty="0" smtClean="0"/>
              <a:t>(with current sources) and add them up.  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436263" y="6065374"/>
            <a:ext cx="4623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make KVL along a super mesh directly. </a:t>
            </a:r>
            <a:endParaRPr lang="en-US" sz="2000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 flipV="1">
            <a:off x="6824954" y="3545852"/>
            <a:ext cx="270140" cy="13309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75125" y="2626705"/>
                <a:ext cx="63827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000" b="0" dirty="0" smtClean="0">
                  <a:solidFill>
                    <a:srgbClr val="00B050"/>
                  </a:solidFill>
                </a:endParaRPr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125" y="2626705"/>
                <a:ext cx="638270" cy="1323439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45230" y="3750089"/>
                <a:ext cx="9858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230" y="3750089"/>
                <a:ext cx="985847" cy="400110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85371" y="1463754"/>
                <a:ext cx="49898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00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371" y="1463754"/>
                <a:ext cx="498983" cy="1015663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F47E-BC01-433E-A8F6-7244BC96566A}" type="datetime13">
              <a:rPr lang="en-US" smtClean="0"/>
              <a:t>7:28:13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15" grpId="0"/>
      <p:bldP spid="1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L11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7" y="282545"/>
            <a:ext cx="624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Super mesh:  is formed by combining two or more meshes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8414" y="1290739"/>
                <a:ext cx="29299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=6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;  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=2(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−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3</m:t>
                    </m:r>
                    <m:r>
                      <a:rPr lang="en-US" sz="2000" i="1" dirty="0" smtClean="0">
                        <a:latin typeface="Cambria Math"/>
                      </a:rPr>
                      <m:t>=10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; 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4</m:t>
                    </m:r>
                    <m:r>
                      <a:rPr lang="en-US" sz="2000" i="1" dirty="0" smtClean="0">
                        <a:latin typeface="Cambria Math"/>
                      </a:rPr>
                      <m:t>=4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14" y="1290739"/>
                <a:ext cx="2929905" cy="707886"/>
              </a:xfrm>
              <a:prstGeom prst="rect">
                <a:avLst/>
              </a:prstGeom>
              <a:blipFill rotWithShape="1">
                <a:blip r:embed="rId3"/>
                <a:stretch>
                  <a:fillRect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2080" y="890629"/>
            <a:ext cx="2210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 resistor voltages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7" y="2118824"/>
            <a:ext cx="2600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KVL along super mesh: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0584" y="2615140"/>
                <a:ext cx="3323539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+ 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3</m:t>
                    </m:r>
                    <m:r>
                      <a:rPr lang="en-US" sz="2000" i="1" dirty="0" smtClean="0">
                        <a:latin typeface="Cambria Math"/>
                      </a:rPr>
                      <m:t>+ 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4 </m:t>
                    </m:r>
                    <m:r>
                      <a:rPr lang="en-US" sz="2000" i="1" dirty="0" smtClean="0">
                        <a:latin typeface="Cambria Math"/>
                      </a:rPr>
                      <m:t>=20</m:t>
                    </m:r>
                  </m:oMath>
                </a14:m>
                <a:r>
                  <a:rPr lang="en-US" dirty="0" smtClean="0"/>
                  <a:t>              (3)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84" y="2615140"/>
                <a:ext cx="3323539" cy="392993"/>
              </a:xfrm>
              <a:prstGeom prst="rect">
                <a:avLst/>
              </a:prstGeom>
              <a:blipFill rotWithShape="1">
                <a:blip r:embed="rId4"/>
                <a:stretch>
                  <a:fillRect t="-1563" r="-73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747717" y="3184729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 super mesh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606632" y="2681085"/>
            <a:ext cx="673100" cy="3907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4426" y="3052774"/>
            <a:ext cx="3159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Plug in voltage expressions: 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8663" y="3494297"/>
                <a:ext cx="3329758" cy="39299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6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+10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+4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=20  </m:t>
                    </m:r>
                  </m:oMath>
                </a14:m>
                <a:r>
                  <a:rPr lang="en-US" dirty="0" smtClean="0"/>
                  <a:t>    (Eq1)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3" y="3494297"/>
                <a:ext cx="3329758" cy="392993"/>
              </a:xfrm>
              <a:prstGeom prst="rect">
                <a:avLst/>
              </a:prstGeom>
              <a:blipFill rotWithShape="1">
                <a:blip r:embed="rId5"/>
                <a:stretch>
                  <a:fillRect r="-547" b="-2089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2080" y="4031201"/>
                <a:ext cx="4016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Need another equation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000" dirty="0" smtClean="0"/>
                  <a:t>. 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80" y="4031201"/>
                <a:ext cx="4016099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517" t="-7576" r="-75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22080" y="4431311"/>
            <a:ext cx="401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 comes from the 6A current source: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4709" y="4831421"/>
                <a:ext cx="2258760" cy="39299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− 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= 6     </m:t>
                    </m:r>
                  </m:oMath>
                </a14:m>
                <a:r>
                  <a:rPr lang="en-US" dirty="0" smtClean="0"/>
                  <a:t>(Eq2)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09" y="4831421"/>
                <a:ext cx="2258760" cy="392993"/>
              </a:xfrm>
              <a:prstGeom prst="rect">
                <a:avLst/>
              </a:prstGeom>
              <a:blipFill rotWithShape="1">
                <a:blip r:embed="rId7"/>
                <a:stretch>
                  <a:fillRect r="-1609" b="-2272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4606632" y="627134"/>
            <a:ext cx="3608388" cy="3451225"/>
            <a:chOff x="304800" y="1060450"/>
            <a:chExt cx="3608388" cy="34512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838200" y="1663700"/>
              <a:ext cx="2997200" cy="2362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838200" y="1651000"/>
              <a:ext cx="29591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463800" y="29464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6A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" y="19304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20V</a:t>
              </a:r>
              <a:endParaRPr lang="en-US" sz="2000" baseline="-25000" dirty="0"/>
            </a:p>
          </p:txBody>
        </p:sp>
        <p:cxnSp>
          <p:nvCxnSpPr>
            <p:cNvPr id="21" name="Straight Connector 20"/>
            <p:cNvCxnSpPr>
              <a:endCxn id="17" idx="2"/>
            </p:cNvCxnSpPr>
            <p:nvPr/>
          </p:nvCxnSpPr>
          <p:spPr bwMode="auto">
            <a:xfrm>
              <a:off x="2298700" y="1651000"/>
              <a:ext cx="38100" cy="2374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 rot="16200000">
              <a:off x="1958975" y="2054225"/>
              <a:ext cx="812800" cy="374650"/>
              <a:chOff x="2565400" y="4241800"/>
              <a:chExt cx="901700" cy="304800"/>
            </a:xfrm>
          </p:grpSpPr>
          <p:sp>
            <p:nvSpPr>
              <p:cNvPr id="5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2565400" y="4241800"/>
                <a:ext cx="901700" cy="204107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>
              <a:off x="965200" y="1524000"/>
              <a:ext cx="812800" cy="266700"/>
              <a:chOff x="2565400" y="4241800"/>
              <a:chExt cx="901700" cy="317500"/>
            </a:xfrm>
          </p:grpSpPr>
          <p:sp>
            <p:nvSpPr>
              <p:cNvPr id="5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413000" y="19939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2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57300" y="17653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6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grpSp>
          <p:nvGrpSpPr>
            <p:cNvPr id="26" name="Group 16"/>
            <p:cNvGrpSpPr/>
            <p:nvPr/>
          </p:nvGrpSpPr>
          <p:grpSpPr>
            <a:xfrm>
              <a:off x="2870200" y="2209799"/>
              <a:ext cx="660400" cy="757767"/>
              <a:chOff x="5384800" y="5338233"/>
              <a:chExt cx="914400" cy="893234"/>
            </a:xfrm>
          </p:grpSpPr>
          <p:sp>
            <p:nvSpPr>
              <p:cNvPr id="52" name="Freeform 51"/>
              <p:cNvSpPr/>
              <p:nvPr/>
            </p:nvSpPr>
            <p:spPr bwMode="auto">
              <a:xfrm>
                <a:off x="5384800" y="5338233"/>
                <a:ext cx="9144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 bwMode="auto">
              <a:xfrm flipH="1" flipV="1">
                <a:off x="5435600" y="6007100"/>
                <a:ext cx="292100" cy="1651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7" name="Group 19"/>
            <p:cNvGrpSpPr/>
            <p:nvPr/>
          </p:nvGrpSpPr>
          <p:grpSpPr>
            <a:xfrm>
              <a:off x="1054100" y="2531533"/>
              <a:ext cx="723900" cy="893234"/>
              <a:chOff x="5384800" y="5338233"/>
              <a:chExt cx="914400" cy="893234"/>
            </a:xfrm>
          </p:grpSpPr>
          <p:sp>
            <p:nvSpPr>
              <p:cNvPr id="50" name="Freeform 49"/>
              <p:cNvSpPr/>
              <p:nvPr/>
            </p:nvSpPr>
            <p:spPr bwMode="auto">
              <a:xfrm>
                <a:off x="5384800" y="5338233"/>
                <a:ext cx="9144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 bwMode="auto">
              <a:xfrm flipH="1" flipV="1">
                <a:off x="5435600" y="6007100"/>
                <a:ext cx="292100" cy="1651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8" name="Oval 27"/>
            <p:cNvSpPr/>
            <p:nvPr/>
          </p:nvSpPr>
          <p:spPr bwMode="auto">
            <a:xfrm>
              <a:off x="584200" y="2298700"/>
              <a:ext cx="508000" cy="533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9" name="Group 20"/>
            <p:cNvGrpSpPr>
              <a:grpSpLocks/>
            </p:cNvGrpSpPr>
            <p:nvPr/>
          </p:nvGrpSpPr>
          <p:grpSpPr bwMode="auto">
            <a:xfrm>
              <a:off x="2654300" y="1536700"/>
              <a:ext cx="812800" cy="266700"/>
              <a:chOff x="2565400" y="4241800"/>
              <a:chExt cx="901700" cy="317500"/>
            </a:xfrm>
          </p:grpSpPr>
          <p:sp>
            <p:nvSpPr>
              <p:cNvPr id="4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30" name="Group 20"/>
            <p:cNvGrpSpPr>
              <a:grpSpLocks/>
            </p:cNvGrpSpPr>
            <p:nvPr/>
          </p:nvGrpSpPr>
          <p:grpSpPr bwMode="auto">
            <a:xfrm>
              <a:off x="2679700" y="3886200"/>
              <a:ext cx="812800" cy="266700"/>
              <a:chOff x="2565400" y="4241800"/>
              <a:chExt cx="901700" cy="317500"/>
            </a:xfrm>
          </p:grpSpPr>
          <p:sp>
            <p:nvSpPr>
              <p:cNvPr id="4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933700" y="35052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4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46400" y="173990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10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93800" y="2863927"/>
              <a:ext cx="428322" cy="29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i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09900" y="2457527"/>
              <a:ext cx="42832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i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0400" y="2247900"/>
              <a:ext cx="3145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+</a:t>
              </a:r>
            </a:p>
            <a:p>
              <a:r>
                <a:rPr lang="en-US" sz="1800" dirty="0" smtClean="0">
                  <a:latin typeface="Symbol" pitchFamily="18" charset="2"/>
                </a:rPr>
                <a:t>-</a:t>
              </a:r>
              <a:endParaRPr lang="en-US" sz="1800" dirty="0">
                <a:latin typeface="Symbol" pitchFamily="18" charset="2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108200" y="3225800"/>
              <a:ext cx="431800" cy="406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 flipV="1">
              <a:off x="2324100" y="3263900"/>
              <a:ext cx="0" cy="406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38" name="Object 2"/>
            <p:cNvGraphicFramePr>
              <a:graphicFrameLocks noChangeAspect="1"/>
            </p:cNvGraphicFramePr>
            <p:nvPr/>
          </p:nvGraphicFramePr>
          <p:xfrm>
            <a:off x="760413" y="1074738"/>
            <a:ext cx="1395412" cy="503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44" name="Equation" r:id="rId8" imgW="545760" imgH="215640" progId="Equation.DSMT4">
                    <p:embed/>
                  </p:oleObj>
                </mc:Choice>
                <mc:Fallback>
                  <p:oleObj name="Equation" r:id="rId8" imgW="54576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413" y="1074738"/>
                          <a:ext cx="1395412" cy="503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"/>
            <p:cNvGraphicFramePr>
              <a:graphicFrameLocks noChangeAspect="1"/>
            </p:cNvGraphicFramePr>
            <p:nvPr/>
          </p:nvGraphicFramePr>
          <p:xfrm>
            <a:off x="2484438" y="1060450"/>
            <a:ext cx="142875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45" name="Equation" r:id="rId10" imgW="558720" imgH="228600" progId="Equation.DSMT4">
                    <p:embed/>
                  </p:oleObj>
                </mc:Choice>
                <mc:Fallback>
                  <p:oleObj name="Equation" r:id="rId10" imgW="5587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4438" y="1060450"/>
                          <a:ext cx="1428750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4"/>
            <p:cNvGraphicFramePr>
              <a:graphicFrameLocks noChangeAspect="1"/>
            </p:cNvGraphicFramePr>
            <p:nvPr/>
          </p:nvGraphicFramePr>
          <p:xfrm>
            <a:off x="2439988" y="4008438"/>
            <a:ext cx="1363662" cy="503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46" name="Equation" r:id="rId12" imgW="533160" imgH="215640" progId="Equation.DSMT4">
                    <p:embed/>
                  </p:oleObj>
                </mc:Choice>
                <mc:Fallback>
                  <p:oleObj name="Equation" r:id="rId12" imgW="53316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9988" y="4008438"/>
                          <a:ext cx="1363662" cy="503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5"/>
            <p:cNvGraphicFramePr>
              <a:graphicFrameLocks noChangeAspect="1"/>
            </p:cNvGraphicFramePr>
            <p:nvPr/>
          </p:nvGraphicFramePr>
          <p:xfrm>
            <a:off x="1841500" y="1663700"/>
            <a:ext cx="469901" cy="1119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47" name="Equation" r:id="rId14" imgW="279360" imgH="583920" progId="Equation.DSMT4">
                    <p:embed/>
                  </p:oleObj>
                </mc:Choice>
                <mc:Fallback>
                  <p:oleObj name="Equation" r:id="rId14" imgW="279360" imgH="5839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1500" y="1663700"/>
                          <a:ext cx="469901" cy="1119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6"/>
            <p:cNvGraphicFramePr>
              <a:graphicFrameLocks noChangeAspect="1"/>
            </p:cNvGraphicFramePr>
            <p:nvPr/>
          </p:nvGraphicFramePr>
          <p:xfrm>
            <a:off x="1763713" y="2933700"/>
            <a:ext cx="576262" cy="1119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48" name="Equation" r:id="rId16" imgW="342720" imgH="583920" progId="Equation.DSMT4">
                    <p:embed/>
                  </p:oleObj>
                </mc:Choice>
                <mc:Fallback>
                  <p:oleObj name="Equation" r:id="rId16" imgW="342720" imgH="5839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713" y="2933700"/>
                          <a:ext cx="576262" cy="1119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Rounded Rectangle 42"/>
            <p:cNvSpPr/>
            <p:nvPr/>
          </p:nvSpPr>
          <p:spPr bwMode="auto">
            <a:xfrm>
              <a:off x="977900" y="1778000"/>
              <a:ext cx="2743200" cy="2146300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lgDashDot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247900" y="3924300"/>
              <a:ext cx="177800" cy="152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46300" y="4013200"/>
              <a:ext cx="309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33057" y="5224414"/>
            <a:ext cx="4986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You can also consider (Eq2) as KCL at node a.  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5640" y="5625076"/>
                <a:ext cx="376583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Solving (Eq1) and (Eq2) to obtain:  </a:t>
                </a:r>
              </a:p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=−3.2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  <m:r>
                      <a:rPr lang="en-US" sz="2000" i="1" dirty="0" smtClean="0">
                        <a:latin typeface="Cambria Math"/>
                      </a:rPr>
                      <m:t>;  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=2.8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40" y="5625076"/>
                <a:ext cx="3765839" cy="707886"/>
              </a:xfrm>
              <a:prstGeom prst="rect">
                <a:avLst/>
              </a:prstGeom>
              <a:blipFill rotWithShape="1">
                <a:blip r:embed="rId18"/>
                <a:stretch>
                  <a:fillRect l="-1780" t="-4310" r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4810542" y="4323589"/>
            <a:ext cx="4087979" cy="1015663"/>
          </a:xfrm>
          <a:prstGeom prst="rect">
            <a:avLst/>
          </a:prstGeom>
          <a:noFill/>
          <a:ln>
            <a:solidFill>
              <a:schemeClr val="accent1"/>
            </a:solidFill>
            <a:prstDash val="lgDashDot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purpose of making a super mesh </a:t>
            </a:r>
            <a:br>
              <a:rPr lang="en-US" sz="2000" dirty="0" smtClean="0"/>
            </a:br>
            <a:r>
              <a:rPr lang="en-US" sz="2000" dirty="0" smtClean="0"/>
              <a:t>is to avoid the voltage of a current </a:t>
            </a:r>
            <a:br>
              <a:rPr lang="en-US" sz="2000" dirty="0" smtClean="0"/>
            </a:br>
            <a:r>
              <a:rPr lang="en-US" sz="2000" dirty="0" smtClean="0"/>
              <a:t>source in a KVL equation.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73E2-1712-4C2F-8A7C-F536E7F66715}" type="datetime13">
              <a:rPr lang="en-US" smtClean="0"/>
              <a:t>7:28:13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1" grpId="0"/>
      <p:bldP spid="12" grpId="0" animBg="1"/>
      <p:bldP spid="13" grpId="0"/>
      <p:bldP spid="14" grpId="0"/>
      <p:bldP spid="15" grpId="0" animBg="1"/>
      <p:bldP spid="58" grpId="0"/>
      <p:bldP spid="59" grpId="0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L10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022" y="199609"/>
            <a:ext cx="4378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Basic concepts:  Mesh and mesh current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0822" y="821909"/>
            <a:ext cx="5919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Mesh</a:t>
            </a:r>
            <a:r>
              <a:rPr lang="en-US" sz="2000" dirty="0" smtClean="0"/>
              <a:t>:  a loop that does not contain any other loop in it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260022" y="1672809"/>
            <a:ext cx="2771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This circuit has 3 meshes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310322" y="1787109"/>
            <a:ext cx="4237216" cy="2628900"/>
            <a:chOff x="355600" y="4699000"/>
            <a:chExt cx="4237216" cy="2628900"/>
          </a:xfrm>
        </p:grpSpPr>
        <p:cxnSp>
          <p:nvCxnSpPr>
            <p:cNvPr id="9" name="Straight Connector 8"/>
            <p:cNvCxnSpPr/>
            <p:nvPr/>
          </p:nvCxnSpPr>
          <p:spPr bwMode="auto">
            <a:xfrm flipV="1">
              <a:off x="1041400" y="5842000"/>
              <a:ext cx="2921000" cy="12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3454400" y="53213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5V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5600" y="61849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10V</a:t>
              </a:r>
              <a:endParaRPr lang="en-US" sz="2000" dirty="0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028700" y="4838700"/>
              <a:ext cx="2921000" cy="2489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3" name="Straight Connector 12"/>
            <p:cNvCxnSpPr>
              <a:endCxn id="12" idx="2"/>
            </p:cNvCxnSpPr>
            <p:nvPr/>
          </p:nvCxnSpPr>
          <p:spPr bwMode="auto">
            <a:xfrm flipH="1">
              <a:off x="2489200" y="5854700"/>
              <a:ext cx="12700" cy="1473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2032000" y="4699000"/>
              <a:ext cx="812800" cy="266700"/>
              <a:chOff x="2565400" y="4241800"/>
              <a:chExt cx="901700" cy="317500"/>
            </a:xfrm>
          </p:grpSpPr>
          <p:sp>
            <p:nvSpPr>
              <p:cNvPr id="4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 rot="16200000">
              <a:off x="2095500" y="6578600"/>
              <a:ext cx="812800" cy="266700"/>
              <a:chOff x="2565400" y="4241800"/>
              <a:chExt cx="901700" cy="317500"/>
            </a:xfrm>
          </p:grpSpPr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1346200" y="5740400"/>
              <a:ext cx="812800" cy="266700"/>
              <a:chOff x="2565400" y="4241800"/>
              <a:chExt cx="901700" cy="317500"/>
            </a:xfrm>
          </p:grpSpPr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7" name="Oval 16"/>
            <p:cNvSpPr/>
            <p:nvPr/>
          </p:nvSpPr>
          <p:spPr bwMode="auto">
            <a:xfrm>
              <a:off x="787400" y="6426200"/>
              <a:ext cx="508000" cy="533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6300" y="6375400"/>
              <a:ext cx="3145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+</a:t>
              </a:r>
            </a:p>
            <a:p>
              <a:r>
                <a:rPr lang="en-US" sz="1800" dirty="0" smtClean="0">
                  <a:latin typeface="Symbol" pitchFamily="18" charset="2"/>
                </a:rPr>
                <a:t>-</a:t>
              </a:r>
              <a:endParaRPr lang="en-US" sz="1800" dirty="0">
                <a:latin typeface="Symbol" pitchFamily="18" charset="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62200" y="49149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4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14800" y="65151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6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16200" y="65786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8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60500" y="59690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2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 rot="16200000">
              <a:off x="3534569" y="6445250"/>
              <a:ext cx="812800" cy="266700"/>
              <a:chOff x="2565400" y="4241800"/>
              <a:chExt cx="901700" cy="317500"/>
            </a:xfrm>
          </p:grpSpPr>
          <p:sp>
            <p:nvSpPr>
              <p:cNvPr id="3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4" name="Oval 23"/>
            <p:cNvSpPr/>
            <p:nvPr/>
          </p:nvSpPr>
          <p:spPr bwMode="auto">
            <a:xfrm>
              <a:off x="3175000" y="5626100"/>
              <a:ext cx="520700" cy="4445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62300" y="5626100"/>
              <a:ext cx="5693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 </a:t>
              </a:r>
              <a:r>
                <a:rPr lang="en-US" dirty="0" smtClean="0">
                  <a:latin typeface="Symbol" pitchFamily="18" charset="2"/>
                </a:rPr>
                <a:t>-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086100" y="6159499"/>
              <a:ext cx="660400" cy="757767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1371600" y="4914899"/>
              <a:ext cx="914400" cy="694267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1371600" y="6265333"/>
              <a:ext cx="914400" cy="893234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348922" y="2218909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many loops?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ECF9-C7F4-4623-A860-7F27890C279C}" type="datetime13">
              <a:rPr lang="en-US" smtClean="0"/>
              <a:t>7:28:10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6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>
            <a:stCxn id="3" idx="1"/>
          </p:cNvCxnSpPr>
          <p:nvPr/>
        </p:nvCxnSpPr>
        <p:spPr>
          <a:xfrm flipV="1">
            <a:off x="4694683" y="2234527"/>
            <a:ext cx="190099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496662" y="0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L11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694683" y="645291"/>
            <a:ext cx="3801979" cy="317847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Straight Connector 4"/>
          <p:cNvCxnSpPr>
            <a:stCxn id="3" idx="0"/>
            <a:endCxn id="3" idx="2"/>
          </p:cNvCxnSpPr>
          <p:nvPr/>
        </p:nvCxnSpPr>
        <p:spPr bwMode="auto">
          <a:xfrm>
            <a:off x="6595673" y="645291"/>
            <a:ext cx="0" cy="3178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7"/>
          <p:cNvGrpSpPr/>
          <p:nvPr/>
        </p:nvGrpSpPr>
        <p:grpSpPr>
          <a:xfrm>
            <a:off x="6328971" y="2651442"/>
            <a:ext cx="533400" cy="571500"/>
            <a:chOff x="5981700" y="2730500"/>
            <a:chExt cx="533400" cy="571500"/>
          </a:xfrm>
        </p:grpSpPr>
        <p:sp>
          <p:nvSpPr>
            <p:cNvPr id="8" name="Diamond 7"/>
            <p:cNvSpPr/>
            <p:nvPr/>
          </p:nvSpPr>
          <p:spPr bwMode="auto">
            <a:xfrm>
              <a:off x="5981700" y="2730500"/>
              <a:ext cx="533400" cy="571500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" name="Straight Arrow Connector 8"/>
            <p:cNvCxnSpPr>
              <a:stCxn id="8" idx="2"/>
            </p:cNvCxnSpPr>
            <p:nvPr/>
          </p:nvCxnSpPr>
          <p:spPr bwMode="auto">
            <a:xfrm flipV="1">
              <a:off x="6248400" y="2857500"/>
              <a:ext cx="0" cy="4445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5131162" y="2085505"/>
            <a:ext cx="826258" cy="298046"/>
            <a:chOff x="2565400" y="4241800"/>
            <a:chExt cx="901700" cy="317500"/>
          </a:xfrm>
        </p:grpSpPr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 rot="16200000">
            <a:off x="4285655" y="1278104"/>
            <a:ext cx="826258" cy="298046"/>
            <a:chOff x="2565400" y="4241800"/>
            <a:chExt cx="901700" cy="317500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459733" y="2702243"/>
            <a:ext cx="469900" cy="707886"/>
            <a:chOff x="1143000" y="2057401"/>
            <a:chExt cx="469900" cy="707886"/>
          </a:xfrm>
        </p:grpSpPr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53433" y="1227071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n-US" sz="2000" dirty="0" smtClean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8543618" y="1467064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</a:t>
            </a:r>
            <a:r>
              <a:rPr lang="en-US" sz="2000" dirty="0" smtClean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721547" y="1312134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n-US" sz="2000" dirty="0" smtClean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773283" y="3154922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60</a:t>
            </a:r>
            <a:r>
              <a:rPr lang="en-US" sz="2000" dirty="0" smtClean="0">
                <a:sym typeface="Symbol"/>
              </a:rPr>
              <a:t>V</a:t>
            </a:r>
            <a:endParaRPr lang="en-US" sz="2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131162" y="594898"/>
            <a:ext cx="5140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7624" y="108080"/>
                <a:ext cx="50589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Example:  Use mesh analysis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sz="2000" b="0" i="0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/>
                  <a:t>: </a:t>
                </a:r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24" y="108080"/>
                <a:ext cx="5058949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325" t="-7692" r="-24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20"/>
          <p:cNvGrpSpPr>
            <a:grpSpLocks/>
          </p:cNvGrpSpPr>
          <p:nvPr/>
        </p:nvGrpSpPr>
        <p:grpSpPr bwMode="auto">
          <a:xfrm rot="16200000">
            <a:off x="6182543" y="1278104"/>
            <a:ext cx="826258" cy="298046"/>
            <a:chOff x="2565400" y="4241800"/>
            <a:chExt cx="901700" cy="317500"/>
          </a:xfrm>
        </p:grpSpPr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49" name="Group 20"/>
          <p:cNvGrpSpPr>
            <a:grpSpLocks/>
          </p:cNvGrpSpPr>
          <p:nvPr/>
        </p:nvGrpSpPr>
        <p:grpSpPr bwMode="auto">
          <a:xfrm rot="16200000">
            <a:off x="8072449" y="2015133"/>
            <a:ext cx="826258" cy="298046"/>
            <a:chOff x="2565400" y="4241800"/>
            <a:chExt cx="901700" cy="317500"/>
          </a:xfrm>
        </p:grpSpPr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544291" y="245181"/>
                <a:ext cx="4437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291" y="245181"/>
                <a:ext cx="443775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569149" y="3032142"/>
                <a:ext cx="586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149" y="3032142"/>
                <a:ext cx="586443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5293421" y="2371629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</a:t>
            </a:r>
            <a:r>
              <a:rPr lang="en-US" sz="2000" dirty="0" smtClean="0">
                <a:sym typeface="Symbol"/>
              </a:rPr>
              <a:t>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787761" y="2492860"/>
                <a:ext cx="80105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</m:t>
                      </m:r>
                    </m:oMath>
                  </m:oMathPara>
                </a14:m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b="0" dirty="0" smtClean="0"/>
              </a:p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761" y="2492860"/>
                <a:ext cx="801053" cy="10156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>
            <a:off x="5360655" y="947940"/>
            <a:ext cx="723900" cy="893234"/>
            <a:chOff x="5563829" y="4008535"/>
            <a:chExt cx="723900" cy="893234"/>
          </a:xfrm>
        </p:grpSpPr>
        <p:sp>
          <p:nvSpPr>
            <p:cNvPr id="57" name="Freeform 56"/>
            <p:cNvSpPr/>
            <p:nvPr/>
          </p:nvSpPr>
          <p:spPr bwMode="auto">
            <a:xfrm>
              <a:off x="5563829" y="4008535"/>
              <a:ext cx="723900" cy="893234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5706873" y="4309968"/>
                  <a:ext cx="4378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6873" y="4309968"/>
                  <a:ext cx="437812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5293421" y="2908360"/>
            <a:ext cx="723900" cy="893234"/>
            <a:chOff x="6705600" y="3809470"/>
            <a:chExt cx="723900" cy="893234"/>
          </a:xfrm>
        </p:grpSpPr>
        <p:sp>
          <p:nvSpPr>
            <p:cNvPr id="59" name="Freeform 58"/>
            <p:cNvSpPr/>
            <p:nvPr/>
          </p:nvSpPr>
          <p:spPr bwMode="auto">
            <a:xfrm>
              <a:off x="6705600" y="3809470"/>
              <a:ext cx="723900" cy="893234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845662" y="4082660"/>
                  <a:ext cx="4437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662" y="4082660"/>
                  <a:ext cx="44377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/>
          <p:cNvGrpSpPr/>
          <p:nvPr/>
        </p:nvGrpSpPr>
        <p:grpSpPr>
          <a:xfrm>
            <a:off x="7263870" y="2234527"/>
            <a:ext cx="723900" cy="893234"/>
            <a:chOff x="7664860" y="3595017"/>
            <a:chExt cx="723900" cy="893234"/>
          </a:xfrm>
        </p:grpSpPr>
        <p:sp>
          <p:nvSpPr>
            <p:cNvPr id="58" name="Freeform 57"/>
            <p:cNvSpPr/>
            <p:nvPr/>
          </p:nvSpPr>
          <p:spPr bwMode="auto">
            <a:xfrm>
              <a:off x="7664860" y="3595017"/>
              <a:ext cx="723900" cy="893234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804922" y="3855977"/>
                  <a:ext cx="4437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4922" y="3855977"/>
                  <a:ext cx="443775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TextBox 66"/>
          <p:cNvSpPr txBox="1"/>
          <p:nvPr/>
        </p:nvSpPr>
        <p:spPr>
          <a:xfrm>
            <a:off x="540845" y="932741"/>
            <a:ext cx="3392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Assign mesh currents, i1, i2, i3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7018" y="1312134"/>
            <a:ext cx="413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Assign resistor voltages:  v1, v2, v3, v4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180413" y="1017941"/>
                <a:ext cx="49302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</m:t>
                      </m:r>
                    </m:oMath>
                  </m:oMathPara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413" y="1017941"/>
                <a:ext cx="493020" cy="101566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017321" y="1069842"/>
                <a:ext cx="49898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</m:t>
                      </m:r>
                    </m:oMath>
                  </m:oMathPara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321" y="1069842"/>
                <a:ext cx="498983" cy="101566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881082" y="1667119"/>
                <a:ext cx="49898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</m:t>
                      </m:r>
                    </m:oMath>
                  </m:oMathPara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082" y="1667119"/>
                <a:ext cx="498983" cy="101566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162447" y="1685395"/>
                <a:ext cx="9858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47" y="1685395"/>
                <a:ext cx="985847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330352" y="1751027"/>
            <a:ext cx="2798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Express resistor voltages: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8674" y="2155504"/>
                <a:ext cx="7566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74" y="2155504"/>
                <a:ext cx="75661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195132" y="2152676"/>
                <a:ext cx="7625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132" y="2152676"/>
                <a:ext cx="762581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206097" y="2594805"/>
                <a:ext cx="7516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97" y="2594805"/>
                <a:ext cx="751616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16150" y="2631109"/>
                <a:ext cx="7625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50" y="2631109"/>
                <a:ext cx="762581" cy="400110"/>
              </a:xfrm>
              <a:prstGeom prst="rect">
                <a:avLst/>
              </a:prstGeom>
              <a:blipFill rotWithShape="1">
                <a:blip r:embed="rId1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434489" y="3050705"/>
            <a:ext cx="2141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KVL along mesh 1: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00138" y="532631"/>
            <a:ext cx="130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Solution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97094" y="4585126"/>
                <a:ext cx="409291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Due to the current source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,  need</a:t>
                </a:r>
                <a:br>
                  <a:rPr lang="en-US" sz="2000" dirty="0" smtClean="0"/>
                </a:br>
                <a:r>
                  <a:rPr lang="en-US" sz="2000" dirty="0" smtClean="0"/>
                  <a:t>to combine mesh 2 and mesh 3 into a</a:t>
                </a:r>
                <a:br>
                  <a:rPr lang="en-US" sz="2000" dirty="0" smtClean="0"/>
                </a:br>
                <a:r>
                  <a:rPr lang="en-US" sz="2000" dirty="0" smtClean="0"/>
                  <a:t>super mesh </a:t>
                </a: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94" y="4585126"/>
                <a:ext cx="4092915" cy="1015663"/>
              </a:xfrm>
              <a:prstGeom prst="rect">
                <a:avLst/>
              </a:prstGeom>
              <a:blipFill rotWithShape="1">
                <a:blip r:embed="rId17"/>
                <a:stretch>
                  <a:fillRect l="-1639" t="-2994" r="-596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Freeform 83"/>
          <p:cNvSpPr/>
          <p:nvPr/>
        </p:nvSpPr>
        <p:spPr>
          <a:xfrm>
            <a:off x="4881443" y="841728"/>
            <a:ext cx="3619078" cy="2938895"/>
          </a:xfrm>
          <a:custGeom>
            <a:avLst/>
            <a:gdLst>
              <a:gd name="connsiteX0" fmla="*/ 48778 w 3619078"/>
              <a:gd name="connsiteY0" fmla="*/ 1730349 h 2938895"/>
              <a:gd name="connsiteX1" fmla="*/ 902218 w 3619078"/>
              <a:gd name="connsiteY1" fmla="*/ 1715109 h 2938895"/>
              <a:gd name="connsiteX2" fmla="*/ 1511818 w 3619078"/>
              <a:gd name="connsiteY2" fmla="*/ 1699869 h 2938895"/>
              <a:gd name="connsiteX3" fmla="*/ 1892818 w 3619078"/>
              <a:gd name="connsiteY3" fmla="*/ 1654149 h 2938895"/>
              <a:gd name="connsiteX4" fmla="*/ 1923298 w 3619078"/>
              <a:gd name="connsiteY4" fmla="*/ 1303629 h 2938895"/>
              <a:gd name="connsiteX5" fmla="*/ 1908058 w 3619078"/>
              <a:gd name="connsiteY5" fmla="*/ 480669 h 2938895"/>
              <a:gd name="connsiteX6" fmla="*/ 1969018 w 3619078"/>
              <a:gd name="connsiteY6" fmla="*/ 84429 h 2938895"/>
              <a:gd name="connsiteX7" fmla="*/ 3035818 w 3619078"/>
              <a:gd name="connsiteY7" fmla="*/ 53949 h 2938895"/>
              <a:gd name="connsiteX8" fmla="*/ 3493018 w 3619078"/>
              <a:gd name="connsiteY8" fmla="*/ 206349 h 2938895"/>
              <a:gd name="connsiteX9" fmla="*/ 3523498 w 3619078"/>
              <a:gd name="connsiteY9" fmla="*/ 2233269 h 2938895"/>
              <a:gd name="connsiteX10" fmla="*/ 3508258 w 3619078"/>
              <a:gd name="connsiteY10" fmla="*/ 2812389 h 2938895"/>
              <a:gd name="connsiteX11" fmla="*/ 2090938 w 3619078"/>
              <a:gd name="connsiteY11" fmla="*/ 2934309 h 2938895"/>
              <a:gd name="connsiteX12" fmla="*/ 1130818 w 3619078"/>
              <a:gd name="connsiteY12" fmla="*/ 2858109 h 2938895"/>
              <a:gd name="connsiteX13" fmla="*/ 216418 w 3619078"/>
              <a:gd name="connsiteY13" fmla="*/ 2858109 h 2938895"/>
              <a:gd name="connsiteX14" fmla="*/ 48778 w 3619078"/>
              <a:gd name="connsiteY14" fmla="*/ 1730349 h 293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078" h="2938895">
                <a:moveTo>
                  <a:pt x="48778" y="1730349"/>
                </a:moveTo>
                <a:cubicBezTo>
                  <a:pt x="163078" y="1539849"/>
                  <a:pt x="902218" y="1715109"/>
                  <a:pt x="902218" y="1715109"/>
                </a:cubicBezTo>
                <a:cubicBezTo>
                  <a:pt x="1146058" y="1710029"/>
                  <a:pt x="1346718" y="1710029"/>
                  <a:pt x="1511818" y="1699869"/>
                </a:cubicBezTo>
                <a:cubicBezTo>
                  <a:pt x="1676918" y="1689709"/>
                  <a:pt x="1824238" y="1720189"/>
                  <a:pt x="1892818" y="1654149"/>
                </a:cubicBezTo>
                <a:cubicBezTo>
                  <a:pt x="1961398" y="1588109"/>
                  <a:pt x="1920758" y="1499209"/>
                  <a:pt x="1923298" y="1303629"/>
                </a:cubicBezTo>
                <a:cubicBezTo>
                  <a:pt x="1925838" y="1108049"/>
                  <a:pt x="1900438" y="683869"/>
                  <a:pt x="1908058" y="480669"/>
                </a:cubicBezTo>
                <a:cubicBezTo>
                  <a:pt x="1915678" y="277469"/>
                  <a:pt x="1781058" y="155549"/>
                  <a:pt x="1969018" y="84429"/>
                </a:cubicBezTo>
                <a:cubicBezTo>
                  <a:pt x="2156978" y="13309"/>
                  <a:pt x="2781818" y="33629"/>
                  <a:pt x="3035818" y="53949"/>
                </a:cubicBezTo>
                <a:cubicBezTo>
                  <a:pt x="3289818" y="74269"/>
                  <a:pt x="3411738" y="-156871"/>
                  <a:pt x="3493018" y="206349"/>
                </a:cubicBezTo>
                <a:cubicBezTo>
                  <a:pt x="3574298" y="569569"/>
                  <a:pt x="3520958" y="1798929"/>
                  <a:pt x="3523498" y="2233269"/>
                </a:cubicBezTo>
                <a:cubicBezTo>
                  <a:pt x="3526038" y="2667609"/>
                  <a:pt x="3747018" y="2695549"/>
                  <a:pt x="3508258" y="2812389"/>
                </a:cubicBezTo>
                <a:cubicBezTo>
                  <a:pt x="3269498" y="2929229"/>
                  <a:pt x="2487178" y="2926689"/>
                  <a:pt x="2090938" y="2934309"/>
                </a:cubicBezTo>
                <a:cubicBezTo>
                  <a:pt x="1694698" y="2941929"/>
                  <a:pt x="1443238" y="2870809"/>
                  <a:pt x="1130818" y="2858109"/>
                </a:cubicBezTo>
                <a:cubicBezTo>
                  <a:pt x="818398" y="2845409"/>
                  <a:pt x="399298" y="3046069"/>
                  <a:pt x="216418" y="2858109"/>
                </a:cubicBezTo>
                <a:cubicBezTo>
                  <a:pt x="33538" y="2670149"/>
                  <a:pt x="-65522" y="1920849"/>
                  <a:pt x="48778" y="1730349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4426923" y="3723146"/>
            <a:ext cx="735524" cy="10012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790265" y="5229224"/>
            <a:ext cx="2600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KVL along super mesh: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214513" y="4127716"/>
                <a:ext cx="29356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By the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current source: </a:t>
                </a: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513" y="4127716"/>
                <a:ext cx="2935612" cy="400110"/>
              </a:xfrm>
              <a:prstGeom prst="rect">
                <a:avLst/>
              </a:prstGeom>
              <a:blipFill rotWithShape="1">
                <a:blip r:embed="rId18"/>
                <a:stretch>
                  <a:fillRect l="-2075" t="-7576" r="-124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101032" y="2180012"/>
                <a:ext cx="7728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−4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32" y="2180012"/>
                <a:ext cx="772840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754927" y="2151137"/>
                <a:ext cx="12998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2(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927" y="2151137"/>
                <a:ext cx="1299843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101032" y="2667583"/>
                <a:ext cx="586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8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32" y="2667583"/>
                <a:ext cx="586443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2785407" y="2606620"/>
                <a:ext cx="14425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10(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407" y="2606620"/>
                <a:ext cx="1442511" cy="400110"/>
              </a:xfrm>
              <a:prstGeom prst="rect">
                <a:avLst/>
              </a:prstGeom>
              <a:blipFill rotWithShape="1">
                <a:blip r:embed="rId2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89045" y="3392819"/>
                <a:ext cx="22778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45" y="3392819"/>
                <a:ext cx="2277868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7018" y="3780623"/>
                <a:ext cx="45284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−4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−10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8" y="3780623"/>
                <a:ext cx="4528484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30352" y="4208144"/>
                <a:ext cx="2757999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16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−10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 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52" y="4208144"/>
                <a:ext cx="2757999" cy="40011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38097" y="5606834"/>
                <a:ext cx="22341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=60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97" y="5606834"/>
                <a:ext cx="2234138" cy="400110"/>
              </a:xfrm>
              <a:prstGeom prst="rect">
                <a:avLst/>
              </a:prstGeom>
              <a:blipFill rotWithShape="1">
                <a:blip r:embed="rId2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67624" y="5934885"/>
                <a:ext cx="40795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10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−2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+8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=60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24" y="5934885"/>
                <a:ext cx="4079515" cy="400110"/>
              </a:xfrm>
              <a:prstGeom prst="rect">
                <a:avLst/>
              </a:prstGeom>
              <a:blipFill rotWithShape="1">
                <a:blip r:embed="rId2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34489" y="6334995"/>
                <a:ext cx="3235694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−12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+10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+10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=60 </m:t>
                    </m:r>
                  </m:oMath>
                </a14:m>
                <a:r>
                  <a:rPr lang="en-US" sz="2000" dirty="0" smtClean="0"/>
                  <a:t>  </a:t>
                </a: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89" y="6334995"/>
                <a:ext cx="3235694" cy="400110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5131162" y="4527826"/>
                <a:ext cx="16304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162" y="4527826"/>
                <a:ext cx="1630446" cy="400110"/>
              </a:xfrm>
              <a:prstGeom prst="rect">
                <a:avLst/>
              </a:prstGeom>
              <a:blipFill rotWithShape="1">
                <a:blip r:embed="rId2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7289739" y="4524345"/>
                <a:ext cx="9740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739" y="4524345"/>
                <a:ext cx="974048" cy="40011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Left Arrow 101"/>
          <p:cNvSpPr/>
          <p:nvPr/>
        </p:nvSpPr>
        <p:spPr>
          <a:xfrm>
            <a:off x="6976585" y="4627853"/>
            <a:ext cx="313154" cy="2000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093365" y="4932742"/>
                <a:ext cx="1680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365" y="4932742"/>
                <a:ext cx="1680588" cy="400110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078300" y="5352191"/>
                <a:ext cx="2073516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300" y="5352191"/>
                <a:ext cx="2073516" cy="400110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/>
          <p:cNvSpPr txBox="1"/>
          <p:nvPr/>
        </p:nvSpPr>
        <p:spPr>
          <a:xfrm>
            <a:off x="4771078" y="5807171"/>
            <a:ext cx="1973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Solving (1),(2),(3)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4677845" y="6243952"/>
                <a:ext cx="4414798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=1.731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=1.442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=6.635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845" y="6243952"/>
                <a:ext cx="4414798" cy="400110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896558" y="5801724"/>
                <a:ext cx="2205860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=1.731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558" y="5801724"/>
                <a:ext cx="2205860" cy="400110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04994" y="4208144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8968" y="6334995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63686" y="5347898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(3)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D2E7-AD74-4FA9-8331-600213A82D4E}" type="datetime13">
              <a:rPr lang="en-US" smtClean="0"/>
              <a:t>7:28:13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2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0" grpId="0"/>
      <p:bldP spid="84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  <p:bldP spid="95" grpId="0"/>
      <p:bldP spid="96" grpId="0" animBg="1"/>
      <p:bldP spid="97" grpId="0"/>
      <p:bldP spid="98" grpId="0"/>
      <p:bldP spid="99" grpId="0" animBg="1"/>
      <p:bldP spid="100" grpId="0"/>
      <p:bldP spid="101" grpId="0"/>
      <p:bldP spid="102" grpId="0" animBg="1"/>
      <p:bldP spid="103" grpId="0"/>
      <p:bldP spid="104" grpId="0" animBg="1"/>
      <p:bldP spid="105" grpId="0"/>
      <p:bldP spid="106" grpId="0" animBg="1"/>
      <p:bldP spid="107" grpId="0" animBg="1"/>
      <p:bldP spid="2" grpId="0"/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96662" y="0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L11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30171" y="185353"/>
            <a:ext cx="4873281" cy="3578583"/>
            <a:chOff x="4180413" y="245181"/>
            <a:chExt cx="4873281" cy="3578583"/>
          </a:xfrm>
        </p:grpSpPr>
        <p:cxnSp>
          <p:nvCxnSpPr>
            <p:cNvPr id="45" name="Straight Connector 44"/>
            <p:cNvCxnSpPr>
              <a:stCxn id="3" idx="1"/>
            </p:cNvCxnSpPr>
            <p:nvPr/>
          </p:nvCxnSpPr>
          <p:spPr>
            <a:xfrm flipV="1">
              <a:off x="4694683" y="2234527"/>
              <a:ext cx="190099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 bwMode="auto">
            <a:xfrm>
              <a:off x="4694683" y="645291"/>
              <a:ext cx="3801979" cy="317847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" name="Straight Connector 4"/>
            <p:cNvCxnSpPr>
              <a:stCxn id="3" idx="0"/>
              <a:endCxn id="3" idx="2"/>
            </p:cNvCxnSpPr>
            <p:nvPr/>
          </p:nvCxnSpPr>
          <p:spPr bwMode="auto">
            <a:xfrm>
              <a:off x="6595673" y="645291"/>
              <a:ext cx="0" cy="31784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" name="Group 7"/>
            <p:cNvGrpSpPr/>
            <p:nvPr/>
          </p:nvGrpSpPr>
          <p:grpSpPr>
            <a:xfrm>
              <a:off x="6328971" y="2651442"/>
              <a:ext cx="533400" cy="571500"/>
              <a:chOff x="5981700" y="2730500"/>
              <a:chExt cx="533400" cy="571500"/>
            </a:xfrm>
          </p:grpSpPr>
          <p:sp>
            <p:nvSpPr>
              <p:cNvPr id="8" name="Diamond 7"/>
              <p:cNvSpPr/>
              <p:nvPr/>
            </p:nvSpPr>
            <p:spPr bwMode="auto">
              <a:xfrm>
                <a:off x="5981700" y="2730500"/>
                <a:ext cx="533400" cy="571500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9" name="Straight Arrow Connector 8"/>
              <p:cNvCxnSpPr>
                <a:stCxn id="8" idx="2"/>
              </p:cNvCxnSpPr>
              <p:nvPr/>
            </p:nvCxnSpPr>
            <p:spPr bwMode="auto">
              <a:xfrm flipV="1">
                <a:off x="6248400" y="2857500"/>
                <a:ext cx="0" cy="444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5131162" y="2085505"/>
              <a:ext cx="826258" cy="298046"/>
              <a:chOff x="2565400" y="4241800"/>
              <a:chExt cx="901700" cy="317500"/>
            </a:xfrm>
          </p:grpSpPr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 rot="16200000">
              <a:off x="4285655" y="1278104"/>
              <a:ext cx="826258" cy="298046"/>
              <a:chOff x="2565400" y="4241800"/>
              <a:chExt cx="901700" cy="317500"/>
            </a:xfrm>
          </p:grpSpPr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4459733" y="2702243"/>
              <a:ext cx="469900" cy="707886"/>
              <a:chOff x="1143000" y="2057401"/>
              <a:chExt cx="469900" cy="707886"/>
            </a:xfrm>
          </p:grpSpPr>
          <p:sp>
            <p:nvSpPr>
              <p:cNvPr id="23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53433" y="1227071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n-US" sz="2000" dirty="0" smtClean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43618" y="1467064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r>
                <a:rPr lang="en-US" sz="2000" dirty="0" smtClean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21547" y="1312134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  <a:r>
                <a:rPr lang="en-US" sz="2000" dirty="0" smtClean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73283" y="3154922"/>
              <a:ext cx="590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60</a:t>
              </a:r>
              <a:r>
                <a:rPr lang="en-US" sz="2000" dirty="0" smtClean="0">
                  <a:sym typeface="Symbol"/>
                </a:rPr>
                <a:t>V</a:t>
              </a:r>
              <a:endParaRPr lang="en-US" sz="2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131162" y="594898"/>
              <a:ext cx="51401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20"/>
            <p:cNvGrpSpPr>
              <a:grpSpLocks/>
            </p:cNvGrpSpPr>
            <p:nvPr/>
          </p:nvGrpSpPr>
          <p:grpSpPr bwMode="auto">
            <a:xfrm rot="16200000">
              <a:off x="6182543" y="1278104"/>
              <a:ext cx="826258" cy="298046"/>
              <a:chOff x="2565400" y="4241800"/>
              <a:chExt cx="901700" cy="317500"/>
            </a:xfrm>
          </p:grpSpPr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49" name="Group 20"/>
            <p:cNvGrpSpPr>
              <a:grpSpLocks/>
            </p:cNvGrpSpPr>
            <p:nvPr/>
          </p:nvGrpSpPr>
          <p:grpSpPr bwMode="auto">
            <a:xfrm rot="16200000">
              <a:off x="8072449" y="2015133"/>
              <a:ext cx="826258" cy="298046"/>
              <a:chOff x="2565400" y="4241800"/>
              <a:chExt cx="901700" cy="317500"/>
            </a:xfrm>
          </p:grpSpPr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544291" y="245181"/>
                  <a:ext cx="4437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4291" y="245181"/>
                  <a:ext cx="443775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569149" y="3032142"/>
                  <a:ext cx="58644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9149" y="3032142"/>
                  <a:ext cx="586443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5293421" y="2371629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</a:t>
              </a:r>
              <a:r>
                <a:rPr lang="en-US" sz="2000" dirty="0" smtClean="0">
                  <a:sym typeface="Symbol"/>
                </a:rPr>
                <a:t>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787761" y="2492860"/>
                  <a:ext cx="801053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+ 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  <a:p>
                  <a:r>
                    <a:rPr lang="en-US" sz="20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</a:rPr>
                        <m:t>  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7761" y="2492860"/>
                  <a:ext cx="801053" cy="101566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/>
            <p:cNvGrpSpPr/>
            <p:nvPr/>
          </p:nvGrpSpPr>
          <p:grpSpPr>
            <a:xfrm>
              <a:off x="5360655" y="947940"/>
              <a:ext cx="723900" cy="893234"/>
              <a:chOff x="5563829" y="4008535"/>
              <a:chExt cx="723900" cy="893234"/>
            </a:xfrm>
          </p:grpSpPr>
          <p:sp>
            <p:nvSpPr>
              <p:cNvPr id="57" name="Freeform 56"/>
              <p:cNvSpPr/>
              <p:nvPr/>
            </p:nvSpPr>
            <p:spPr bwMode="auto">
              <a:xfrm>
                <a:off x="5563829" y="4008535"/>
                <a:ext cx="7239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706873" y="4309968"/>
                    <a:ext cx="43781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 smtClean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6873" y="4309968"/>
                    <a:ext cx="437812" cy="4001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5293421" y="2908360"/>
              <a:ext cx="723900" cy="893234"/>
              <a:chOff x="6705600" y="3809470"/>
              <a:chExt cx="723900" cy="893234"/>
            </a:xfrm>
          </p:grpSpPr>
          <p:sp>
            <p:nvSpPr>
              <p:cNvPr id="59" name="Freeform 58"/>
              <p:cNvSpPr/>
              <p:nvPr/>
            </p:nvSpPr>
            <p:spPr bwMode="auto">
              <a:xfrm>
                <a:off x="6705600" y="3809470"/>
                <a:ext cx="7239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845662" y="4082660"/>
                    <a:ext cx="44377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 smtClean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5662" y="4082660"/>
                    <a:ext cx="443775" cy="4001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7263870" y="2234527"/>
              <a:ext cx="723900" cy="893234"/>
              <a:chOff x="7664860" y="3595017"/>
              <a:chExt cx="723900" cy="893234"/>
            </a:xfrm>
          </p:grpSpPr>
          <p:sp>
            <p:nvSpPr>
              <p:cNvPr id="58" name="Freeform 57"/>
              <p:cNvSpPr/>
              <p:nvPr/>
            </p:nvSpPr>
            <p:spPr bwMode="auto">
              <a:xfrm>
                <a:off x="7664860" y="3595017"/>
                <a:ext cx="7239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7804922" y="3855977"/>
                    <a:ext cx="44377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 smtClean="0"/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4922" y="3855977"/>
                    <a:ext cx="443775" cy="4001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4180413" y="1017941"/>
                  <a:ext cx="493020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+ </m:t>
                        </m:r>
                      </m:oMath>
                    </m:oMathPara>
                  </a14:m>
                  <a:endParaRPr lang="en-US" sz="2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0413" y="1017941"/>
                  <a:ext cx="493020" cy="101566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6017321" y="1069842"/>
                  <a:ext cx="498983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+ </m:t>
                        </m:r>
                      </m:oMath>
                    </m:oMathPara>
                  </a14:m>
                  <a:endParaRPr lang="en-US" sz="2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7321" y="1069842"/>
                  <a:ext cx="498983" cy="101566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7881082" y="1667119"/>
                  <a:ext cx="498983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+ </m:t>
                        </m:r>
                      </m:oMath>
                    </m:oMathPara>
                  </a14:m>
                  <a:endParaRPr lang="en-US" sz="2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1082" y="1667119"/>
                  <a:ext cx="498983" cy="101566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5162447" y="1685395"/>
                  <a:ext cx="98584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+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2447" y="1685395"/>
                  <a:ext cx="985847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15396" y="899404"/>
                <a:ext cx="1676677" cy="1015663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=1.731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=1.442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=6.635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96" y="899404"/>
                <a:ext cx="1676677" cy="101566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1000" y="400110"/>
            <a:ext cx="1811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have found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037599"/>
            <a:ext cx="3300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You can use these currents to </a:t>
            </a:r>
            <a:br>
              <a:rPr lang="en-US" sz="2000" dirty="0" smtClean="0"/>
            </a:br>
            <a:r>
              <a:rPr lang="en-US" sz="2000" dirty="0" smtClean="0"/>
              <a:t>find all resistor voltages.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1072" y="2796303"/>
                <a:ext cx="3499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Question:  How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72" y="2796303"/>
                <a:ext cx="3499099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1742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0051" y="3252014"/>
            <a:ext cx="1847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Answer:  By KVL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0051" y="3886200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KVL along mesh 2,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0596" y="4286310"/>
                <a:ext cx="21201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−60=0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96" y="4286310"/>
                <a:ext cx="2120196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7987" y="4800600"/>
                <a:ext cx="16711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=60−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87" y="4800600"/>
                <a:ext cx="1671163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43636" y="4800600"/>
                <a:ext cx="32008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=10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=−2.89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636" y="4800600"/>
                <a:ext cx="3200813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2096" y="5332065"/>
                <a:ext cx="16057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=62.89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V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96" y="5332065"/>
                <a:ext cx="1605761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F639-D4FC-4D1E-AA08-A7B70B0883C5}" type="datetime13">
              <a:rPr lang="en-US" smtClean="0"/>
              <a:t>7:28:13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0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" grpId="0"/>
      <p:bldP spid="11" grpId="0"/>
      <p:bldP spid="13" grpId="0"/>
      <p:bldP spid="14" grpId="0"/>
      <p:bldP spid="15" grpId="0"/>
      <p:bldP spid="29" grpId="0"/>
      <p:bldP spid="30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L11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7267"/>
            <a:ext cx="598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short-cut for making KVL equation along super mesh: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1143000"/>
            <a:ext cx="141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Super mesh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4614" y="636470"/>
            <a:ext cx="6229252" cy="3850728"/>
            <a:chOff x="242402" y="758791"/>
            <a:chExt cx="6229252" cy="3850728"/>
          </a:xfrm>
        </p:grpSpPr>
        <p:sp>
          <p:nvSpPr>
            <p:cNvPr id="7" name="Rectangle 6"/>
            <p:cNvSpPr/>
            <p:nvPr/>
          </p:nvSpPr>
          <p:spPr bwMode="auto">
            <a:xfrm>
              <a:off x="3695700" y="1689100"/>
              <a:ext cx="2184400" cy="1981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5880893" y="911192"/>
              <a:ext cx="0" cy="355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Rectangle 8"/>
            <p:cNvSpPr/>
            <p:nvPr/>
          </p:nvSpPr>
          <p:spPr bwMode="auto">
            <a:xfrm>
              <a:off x="1216024" y="1698592"/>
              <a:ext cx="2489200" cy="19685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1213643" y="758792"/>
              <a:ext cx="0" cy="355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10681" y="3667226"/>
              <a:ext cx="37538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58281" y="1695651"/>
              <a:ext cx="37538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Freeform 80"/>
            <p:cNvSpPr/>
            <p:nvPr/>
          </p:nvSpPr>
          <p:spPr bwMode="auto">
            <a:xfrm>
              <a:off x="1986179" y="2112299"/>
              <a:ext cx="723900" cy="893234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122403" y="2422769"/>
                  <a:ext cx="51488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𝑇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403" y="2422769"/>
                  <a:ext cx="51488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2425465" y="1572795"/>
              <a:ext cx="812800" cy="266700"/>
              <a:chOff x="2565400" y="4241800"/>
              <a:chExt cx="901700" cy="317500"/>
            </a:xfrm>
          </p:grpSpPr>
          <p:sp>
            <p:nvSpPr>
              <p:cNvPr id="7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 rot="16200000">
              <a:off x="3314064" y="2142156"/>
              <a:ext cx="812800" cy="266700"/>
              <a:chOff x="2565400" y="4241800"/>
              <a:chExt cx="901700" cy="317500"/>
            </a:xfrm>
          </p:grpSpPr>
          <p:sp>
            <p:nvSpPr>
              <p:cNvPr id="7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 rot="16200000">
              <a:off x="811496" y="2132531"/>
              <a:ext cx="812800" cy="266700"/>
              <a:chOff x="2565400" y="4241800"/>
              <a:chExt cx="901700" cy="317500"/>
            </a:xfrm>
          </p:grpSpPr>
          <p:sp>
            <p:nvSpPr>
              <p:cNvPr id="7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1962650" y="3536616"/>
              <a:ext cx="812800" cy="266700"/>
              <a:chOff x="2565400" y="4241800"/>
              <a:chExt cx="901700" cy="317500"/>
            </a:xfrm>
          </p:grpSpPr>
          <p:sp>
            <p:nvSpPr>
              <p:cNvPr id="7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9" name="Group 93"/>
            <p:cNvGrpSpPr/>
            <p:nvPr/>
          </p:nvGrpSpPr>
          <p:grpSpPr>
            <a:xfrm>
              <a:off x="5513837" y="2600693"/>
              <a:ext cx="777240" cy="807720"/>
              <a:chOff x="2590800" y="2606040"/>
              <a:chExt cx="685800" cy="707886"/>
            </a:xfrm>
          </p:grpSpPr>
          <p:sp>
            <p:nvSpPr>
              <p:cNvPr id="71" name="Diamond 70"/>
              <p:cNvSpPr/>
              <p:nvPr/>
            </p:nvSpPr>
            <p:spPr>
              <a:xfrm>
                <a:off x="2590800" y="2667000"/>
                <a:ext cx="685800" cy="533400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18"/>
              <p:cNvSpPr txBox="1">
                <a:spLocks noChangeArrowheads="1"/>
              </p:cNvSpPr>
              <p:nvPr/>
            </p:nvSpPr>
            <p:spPr bwMode="auto">
              <a:xfrm>
                <a:off x="2773680" y="2606040"/>
                <a:ext cx="32573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 smtClean="0">
                    <a:latin typeface="Symbol" pitchFamily="18" charset="2"/>
                  </a:rPr>
                  <a:t>-</a:t>
                </a:r>
                <a:endParaRPr lang="en-US" sz="2000" dirty="0">
                  <a:latin typeface="Symbol" pitchFamily="18" charset="2"/>
                </a:endParaRPr>
              </a:p>
            </p:txBody>
          </p:sp>
        </p:grpSp>
        <p:grpSp>
          <p:nvGrpSpPr>
            <p:cNvPr id="20" name="Group 96"/>
            <p:cNvGrpSpPr/>
            <p:nvPr/>
          </p:nvGrpSpPr>
          <p:grpSpPr>
            <a:xfrm rot="10800000">
              <a:off x="1475906" y="1393257"/>
              <a:ext cx="730480" cy="582612"/>
              <a:chOff x="1071333" y="1168400"/>
              <a:chExt cx="598241" cy="444500"/>
            </a:xfrm>
          </p:grpSpPr>
          <p:sp>
            <p:nvSpPr>
              <p:cNvPr id="69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0" name="TextBox 18"/>
              <p:cNvSpPr txBox="1">
                <a:spLocks noChangeArrowheads="1"/>
              </p:cNvSpPr>
              <p:nvPr/>
            </p:nvSpPr>
            <p:spPr bwMode="auto">
              <a:xfrm>
                <a:off x="1071333" y="1218998"/>
                <a:ext cx="598241" cy="305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Symbol" pitchFamily="18" charset="2"/>
                  </a:rPr>
                  <a:t>-</a:t>
                </a:r>
                <a:endParaRPr lang="en-US" sz="2000" dirty="0">
                  <a:latin typeface="Symbol" pitchFamily="18" charset="2"/>
                </a:endParaRPr>
              </a:p>
            </p:txBody>
          </p:sp>
        </p:grpSp>
        <p:grpSp>
          <p:nvGrpSpPr>
            <p:cNvPr id="21" name="Group 99"/>
            <p:cNvGrpSpPr/>
            <p:nvPr/>
          </p:nvGrpSpPr>
          <p:grpSpPr>
            <a:xfrm>
              <a:off x="844515" y="2708710"/>
              <a:ext cx="777240" cy="807720"/>
              <a:chOff x="2590800" y="2606040"/>
              <a:chExt cx="685800" cy="707886"/>
            </a:xfrm>
          </p:grpSpPr>
          <p:sp>
            <p:nvSpPr>
              <p:cNvPr id="67" name="Diamond 66"/>
              <p:cNvSpPr/>
              <p:nvPr/>
            </p:nvSpPr>
            <p:spPr>
              <a:xfrm>
                <a:off x="2590800" y="2667000"/>
                <a:ext cx="685800" cy="533400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18"/>
              <p:cNvSpPr txBox="1">
                <a:spLocks noChangeArrowheads="1"/>
              </p:cNvSpPr>
              <p:nvPr/>
            </p:nvSpPr>
            <p:spPr bwMode="auto">
              <a:xfrm>
                <a:off x="2773680" y="2606040"/>
                <a:ext cx="32573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 smtClean="0">
                    <a:latin typeface="Symbol" pitchFamily="18" charset="2"/>
                  </a:rPr>
                  <a:t>-</a:t>
                </a:r>
                <a:endParaRPr lang="en-US" sz="2000" dirty="0">
                  <a:latin typeface="Symbol" pitchFamily="18" charset="2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638022" y="1780674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r>
                <a:rPr lang="en-US" sz="2000" baseline="-25000" dirty="0" smtClean="0"/>
                <a:t>1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69224" y="180112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r>
                <a:rPr lang="en-US" sz="2000" baseline="-25000" dirty="0" smtClean="0"/>
                <a:t>2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94592" y="210583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r>
                <a:rPr lang="en-US" sz="2000" baseline="-25000" dirty="0" smtClean="0"/>
                <a:t>3</a:t>
              </a:r>
              <a:endParaRPr lang="en-US" sz="2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1364" y="1750194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r>
                <a:rPr lang="en-US" sz="2000" baseline="-25000" dirty="0" smtClean="0"/>
                <a:t>6</a:t>
              </a:r>
              <a:endParaRPr lang="en-US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83506" y="1116531"/>
              <a:ext cx="437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</a:t>
              </a:r>
              <a:r>
                <a:rPr lang="en-US" sz="2000" baseline="-25000" dirty="0" smtClean="0"/>
                <a:t>s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03256" y="3197059"/>
              <a:ext cx="4683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gi</a:t>
              </a:r>
              <a:r>
                <a:rPr lang="en-US" sz="2000" baseline="-25000" dirty="0" smtClean="0"/>
                <a:t>0</a:t>
              </a:r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259" y="3144253"/>
              <a:ext cx="5261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kv</a:t>
              </a:r>
              <a:r>
                <a:rPr lang="en-US" sz="2000" baseline="-25000" dirty="0" err="1" smtClean="0"/>
                <a:t>x</a:t>
              </a:r>
              <a:endParaRPr lang="en-US" sz="2000" dirty="0"/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2552465" y="758791"/>
              <a:ext cx="723900" cy="618467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4393030" y="4097020"/>
              <a:ext cx="723900" cy="449714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1" name="Group 171"/>
            <p:cNvGrpSpPr/>
            <p:nvPr/>
          </p:nvGrpSpPr>
          <p:grpSpPr>
            <a:xfrm>
              <a:off x="242402" y="1975941"/>
              <a:ext cx="723900" cy="893234"/>
              <a:chOff x="242402" y="1975941"/>
              <a:chExt cx="723900" cy="893234"/>
            </a:xfrm>
          </p:grpSpPr>
          <p:sp>
            <p:nvSpPr>
              <p:cNvPr id="61" name="Freeform 60"/>
              <p:cNvSpPr/>
              <p:nvPr/>
            </p:nvSpPr>
            <p:spPr bwMode="auto">
              <a:xfrm>
                <a:off x="242402" y="1975941"/>
                <a:ext cx="7239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426752" y="2257536"/>
                    <a:ext cx="42018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000" i="1" baseline="-25000" dirty="0" err="1" smtClean="0">
                            <a:latin typeface="Cambria Math"/>
                          </a:rPr>
                          <m:t>𝑎</m:t>
                        </m:r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752" y="2257536"/>
                    <a:ext cx="420180" cy="4001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706335" y="869894"/>
                  <a:ext cx="4179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err="1" smtClean="0">
                          <a:latin typeface="Cambria Math"/>
                        </a:rPr>
                        <m:t>𝑏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6335" y="869894"/>
                  <a:ext cx="417935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485270" y="4121227"/>
                  <a:ext cx="4268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𝑑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5270" y="4121227"/>
                  <a:ext cx="426848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33"/>
            <p:cNvGrpSpPr/>
            <p:nvPr/>
          </p:nvGrpSpPr>
          <p:grpSpPr>
            <a:xfrm rot="5400000">
              <a:off x="3477450" y="2854565"/>
              <a:ext cx="469900" cy="444500"/>
              <a:chOff x="2133600" y="1143000"/>
              <a:chExt cx="469900" cy="444500"/>
            </a:xfrm>
          </p:grpSpPr>
          <p:sp>
            <p:nvSpPr>
              <p:cNvPr id="57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58" name="Straight Arrow Connector 13"/>
              <p:cNvCxnSpPr>
                <a:cxnSpLocks noChangeShapeType="1"/>
                <a:stCxn id="57" idx="2"/>
                <a:endCxn id="57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35" name="Group 20"/>
            <p:cNvGrpSpPr>
              <a:grpSpLocks/>
            </p:cNvGrpSpPr>
            <p:nvPr/>
          </p:nvGrpSpPr>
          <p:grpSpPr bwMode="auto">
            <a:xfrm>
              <a:off x="4350250" y="1568116"/>
              <a:ext cx="812800" cy="266700"/>
              <a:chOff x="2565400" y="4241800"/>
              <a:chExt cx="901700" cy="317500"/>
            </a:xfrm>
          </p:grpSpPr>
          <p:sp>
            <p:nvSpPr>
              <p:cNvPr id="5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36" name="Group 20"/>
            <p:cNvGrpSpPr>
              <a:grpSpLocks/>
            </p:cNvGrpSpPr>
            <p:nvPr/>
          </p:nvGrpSpPr>
          <p:grpSpPr bwMode="auto">
            <a:xfrm>
              <a:off x="4312150" y="3549316"/>
              <a:ext cx="812800" cy="266700"/>
              <a:chOff x="2565400" y="4241800"/>
              <a:chExt cx="901700" cy="317500"/>
            </a:xfrm>
          </p:grpSpPr>
          <p:sp>
            <p:nvSpPr>
              <p:cNvPr id="5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37" name="Group 20"/>
            <p:cNvGrpSpPr>
              <a:grpSpLocks/>
            </p:cNvGrpSpPr>
            <p:nvPr/>
          </p:nvGrpSpPr>
          <p:grpSpPr bwMode="auto">
            <a:xfrm rot="16200000">
              <a:off x="5473064" y="2002456"/>
              <a:ext cx="812800" cy="266700"/>
              <a:chOff x="2565400" y="4241800"/>
              <a:chExt cx="901700" cy="317500"/>
            </a:xfrm>
          </p:grpSpPr>
          <p:sp>
            <p:nvSpPr>
              <p:cNvPr id="5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49" name="Freeform 48"/>
            <p:cNvSpPr/>
            <p:nvPr/>
          </p:nvSpPr>
          <p:spPr bwMode="auto">
            <a:xfrm>
              <a:off x="4500779" y="2188499"/>
              <a:ext cx="723900" cy="893234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713203" y="2410069"/>
                  <a:ext cx="6244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sz="20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3203" y="2410069"/>
                  <a:ext cx="62446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/>
            <p:cNvCxnSpPr/>
            <p:nvPr/>
          </p:nvCxnSpPr>
          <p:spPr bwMode="auto">
            <a:xfrm>
              <a:off x="3695700" y="3390900"/>
              <a:ext cx="0" cy="1079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186570" y="4097020"/>
                  <a:ext cx="40992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err="1" smtClean="0">
                          <a:latin typeface="Cambria Math"/>
                        </a:rPr>
                        <m:t>𝑒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6570" y="4097020"/>
                  <a:ext cx="409920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Freeform 46"/>
            <p:cNvSpPr/>
            <p:nvPr/>
          </p:nvSpPr>
          <p:spPr bwMode="auto">
            <a:xfrm>
              <a:off x="2081630" y="4097020"/>
              <a:ext cx="723900" cy="512499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62620" y="374529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r>
                <a:rPr lang="en-US" sz="2000" baseline="-25000" dirty="0" smtClean="0"/>
                <a:t>5</a:t>
              </a:r>
              <a:endParaRPr lang="en-US" sz="2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45420" y="321189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r>
                <a:rPr lang="en-US" sz="2000" baseline="-25000" dirty="0" smtClean="0"/>
                <a:t>4</a:t>
              </a:r>
              <a:endParaRPr lang="en-US" sz="2000" dirty="0"/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1591628" y="1905000"/>
              <a:ext cx="4186871" cy="1651000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H="1">
              <a:off x="5473700" y="1473200"/>
              <a:ext cx="533400" cy="431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55600" y="5530469"/>
                <a:ext cx="79861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KVL along  super mesh: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𝑔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000" dirty="0" smtClean="0"/>
                  <a:t>=0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5530469"/>
                <a:ext cx="7986161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76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53053" y="4498241"/>
                <a:ext cx="877163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𝑇</m:t>
                    </m:r>
                    <m:r>
                      <a:rPr lang="en-US" sz="2000" i="1" baseline="-25000" dirty="0" smtClean="0">
                        <a:latin typeface="Cambria Math"/>
                      </a:rPr>
                      <m:t>1, 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𝑇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𝑇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 smtClean="0"/>
                  <a:t>, … be the mesh currents inside the super mesh.  Voltage drop of a </a:t>
                </a:r>
                <a:br>
                  <a:rPr lang="en-US" sz="2000" dirty="0" smtClean="0"/>
                </a:br>
                <a:r>
                  <a:rPr lang="en-US" sz="2000" dirty="0" smtClean="0"/>
                  <a:t>resistor along clockwise direction: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err="1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err="1" smtClean="0">
                        <a:latin typeface="Cambria Math"/>
                      </a:rPr>
                      <m:t>𝑇𝑘</m:t>
                    </m:r>
                    <m:r>
                      <a:rPr lang="en-US" sz="2000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dirty="0" smtClean="0"/>
                  <a:t> other mesh current),  </a:t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err="1" smtClean="0">
                        <a:latin typeface="Cambria Math"/>
                      </a:rPr>
                      <m:t>𝑇𝑘</m:t>
                    </m:r>
                  </m:oMath>
                </a14:m>
                <a:r>
                  <a:rPr lang="en-US" sz="2000" dirty="0" smtClean="0"/>
                  <a:t> is one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𝑇</m:t>
                    </m:r>
                    <m:r>
                      <a:rPr lang="en-US" sz="2000" i="1" baseline="-25000" dirty="0" smtClean="0">
                        <a:latin typeface="Cambria Math"/>
                      </a:rPr>
                      <m:t>1, 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𝑇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baseline="-25000" dirty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000" dirty="0" smtClean="0"/>
                  <a:t>…   For example, across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: 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𝑇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53" y="4498241"/>
                <a:ext cx="8771632" cy="1015663"/>
              </a:xfrm>
              <a:prstGeom prst="rect">
                <a:avLst/>
              </a:prstGeom>
              <a:blipFill rotWithShape="1">
                <a:blip r:embed="rId10"/>
                <a:stretch>
                  <a:fillRect l="-765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501598"/>
              </p:ext>
            </p:extLst>
          </p:nvPr>
        </p:nvGraphicFramePr>
        <p:xfrm>
          <a:off x="2363742" y="1080586"/>
          <a:ext cx="13636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2" name="Equation" r:id="rId11" imgW="533160" imgH="215640" progId="Equation.DSMT4">
                  <p:embed/>
                </p:oleObj>
              </mc:Choice>
              <mc:Fallback>
                <p:oleObj name="Equation" r:id="rId11" imgW="533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42" y="1080586"/>
                        <a:ext cx="1363663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474278"/>
              </p:ext>
            </p:extLst>
          </p:nvPr>
        </p:nvGraphicFramePr>
        <p:xfrm>
          <a:off x="4078288" y="992188"/>
          <a:ext cx="13970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3" name="Equation" r:id="rId13" imgW="545760" imgH="215640" progId="Equation.DSMT4">
                  <p:embed/>
                </p:oleObj>
              </mc:Choice>
              <mc:Fallback>
                <p:oleObj name="Equation" r:id="rId13" imgW="545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288" y="992188"/>
                        <a:ext cx="139700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356772"/>
              </p:ext>
            </p:extLst>
          </p:nvPr>
        </p:nvGraphicFramePr>
        <p:xfrm>
          <a:off x="4168775" y="3543300"/>
          <a:ext cx="13303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4" name="Equation" r:id="rId15" imgW="520560" imgH="215640" progId="Equation.DSMT4">
                  <p:embed/>
                </p:oleObj>
              </mc:Choice>
              <mc:Fallback>
                <p:oleObj name="Equation" r:id="rId15" imgW="520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775" y="3543300"/>
                        <a:ext cx="133032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357558"/>
              </p:ext>
            </p:extLst>
          </p:nvPr>
        </p:nvGraphicFramePr>
        <p:xfrm>
          <a:off x="1558131" y="3502413"/>
          <a:ext cx="1298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5" name="Equation" r:id="rId17" imgW="507960" imgH="228600" progId="Equation.DSMT4">
                  <p:embed/>
                </p:oleObj>
              </mc:Choice>
              <mc:Fallback>
                <p:oleObj name="Equation" r:id="rId17" imgW="5079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131" y="3502413"/>
                        <a:ext cx="12985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643411"/>
              </p:ext>
            </p:extLst>
          </p:nvPr>
        </p:nvGraphicFramePr>
        <p:xfrm>
          <a:off x="6032500" y="1593850"/>
          <a:ext cx="649288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6" name="Equation" r:id="rId19" imgW="253800" imgH="419040" progId="Equation.DSMT4">
                  <p:embed/>
                </p:oleObj>
              </mc:Choice>
              <mc:Fallback>
                <p:oleObj name="Equation" r:id="rId19" imgW="25380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1593850"/>
                        <a:ext cx="649288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897828"/>
              </p:ext>
            </p:extLst>
          </p:nvPr>
        </p:nvGraphicFramePr>
        <p:xfrm>
          <a:off x="1223963" y="1619250"/>
          <a:ext cx="68262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7" name="Equation" r:id="rId21" imgW="266400" imgH="444240" progId="Equation.DSMT4">
                  <p:embed/>
                </p:oleObj>
              </mc:Choice>
              <mc:Fallback>
                <p:oleObj name="Equation" r:id="rId21" imgW="266400" imgH="4442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1619250"/>
                        <a:ext cx="682625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901391" y="1566779"/>
                <a:ext cx="21668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391" y="1566779"/>
                <a:ext cx="2166812" cy="40011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865260" y="1991086"/>
                <a:ext cx="21674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260" y="1991086"/>
                <a:ext cx="2167453" cy="400110"/>
              </a:xfrm>
              <a:prstGeom prst="rect">
                <a:avLst/>
              </a:prstGeom>
              <a:blipFill rotWithShape="1">
                <a:blip r:embed="rId2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865260" y="2414471"/>
                <a:ext cx="14385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260" y="2414471"/>
                <a:ext cx="1438599" cy="40011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850969" y="2823412"/>
                <a:ext cx="22324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969" y="2823412"/>
                <a:ext cx="2232471" cy="40011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850968" y="3360290"/>
                <a:ext cx="21568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968" y="3360290"/>
                <a:ext cx="2156873" cy="4001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850967" y="3795398"/>
                <a:ext cx="22217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967" y="3795398"/>
                <a:ext cx="2221762" cy="400110"/>
              </a:xfrm>
              <a:prstGeom prst="rect">
                <a:avLst/>
              </a:prstGeom>
              <a:blipFill rotWithShape="1">
                <a:blip r:embed="rId2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6402263" y="236361"/>
            <a:ext cx="26043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 resistor voltages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ssigned as drop along </a:t>
            </a:r>
            <a:br>
              <a:rPr lang="en-US" sz="2000" dirty="0" smtClean="0"/>
            </a:br>
            <a:r>
              <a:rPr lang="en-US" sz="2000" dirty="0" smtClean="0"/>
              <a:t>super mesh </a:t>
            </a: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61B4-61FE-4C8C-9305-78F134E5101E}" type="datetime13">
              <a:rPr lang="en-US" smtClean="0"/>
              <a:t>7:28:14 PM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38677" y="5925186"/>
                <a:ext cx="89053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</a:rPr>
                        <m:t>)</m:t>
                      </m:r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r>
                        <a:rPr lang="en-US" sz="2000" b="0" i="1" dirty="0" smtClean="0"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−</m:t>
                    </m:r>
                    <m:r>
                      <a:rPr lang="en-US" sz="2000" i="1" dirty="0" err="1" smtClean="0">
                        <a:latin typeface="Cambria Math"/>
                      </a:rPr>
                      <m:t>𝑘𝑣</m:t>
                    </m:r>
                    <m:r>
                      <a:rPr lang="en-US" sz="2000" i="1" baseline="-25000" dirty="0" err="1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6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𝑇</m:t>
                            </m:r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=</m:t>
                    </m:r>
                    <m:r>
                      <a:rPr lang="en-US" sz="2000" i="1" dirty="0" smtClean="0">
                        <a:latin typeface="Cambria Math"/>
                      </a:rPr>
                      <m:t>0     </m:t>
                    </m:r>
                  </m:oMath>
                </a14:m>
                <a:r>
                  <a:rPr lang="en-US" sz="2000" dirty="0" smtClean="0"/>
                  <a:t>(1)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77" y="5925186"/>
                <a:ext cx="8905323" cy="707886"/>
              </a:xfrm>
              <a:prstGeom prst="rect">
                <a:avLst/>
              </a:prstGeom>
              <a:blipFill rotWithShape="1">
                <a:blip r:embed="rId29"/>
                <a:stretch>
                  <a:fillRect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78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3" grpId="0" build="p" bldLvl="3"/>
      <p:bldP spid="84" grpId="0" build="p" bldLvl="3"/>
      <p:bldP spid="30" grpId="0" build="p" bldLvl="3"/>
      <p:bldP spid="87" grpId="0" build="p" bldLvl="3"/>
      <p:bldP spid="38" grpId="0" build="p" bldLvl="3"/>
      <p:bldP spid="88" grpId="0" build="p" bldLvl="3"/>
      <p:bldP spid="89" grpId="0" build="p" bldLvl="3"/>
      <p:bldP spid="90" grpId="0" build="p" bldLvl="3"/>
      <p:bldP spid="42" grpId="0" build="p" bldLvl="3"/>
      <p:bldP spid="91" grpId="0" build="p" bldLvl="3"/>
      <p:bldP spid="91" grpId="1" build="allAtOnce"/>
      <p:bldP spid="91" grpId="3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96662" y="0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L11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43618" y="1467064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</a:t>
            </a:r>
            <a:r>
              <a:rPr lang="en-US" sz="2000" dirty="0" smtClean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46370" y="291348"/>
            <a:ext cx="4201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Previous example, approach 2:</a:t>
            </a:r>
            <a:br>
              <a:rPr lang="en-US" sz="2000" dirty="0" smtClean="0"/>
            </a:br>
            <a:r>
              <a:rPr lang="en-US" sz="2000" dirty="0" smtClean="0"/>
              <a:t>Using shortcut to make KVL equations: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89458" y="113918"/>
            <a:ext cx="4174868" cy="3578583"/>
            <a:chOff x="4459733" y="245181"/>
            <a:chExt cx="4174868" cy="3578583"/>
          </a:xfrm>
        </p:grpSpPr>
        <p:cxnSp>
          <p:nvCxnSpPr>
            <p:cNvPr id="45" name="Straight Connector 44"/>
            <p:cNvCxnSpPr>
              <a:stCxn id="3" idx="1"/>
            </p:cNvCxnSpPr>
            <p:nvPr/>
          </p:nvCxnSpPr>
          <p:spPr>
            <a:xfrm flipV="1">
              <a:off x="4694683" y="2234527"/>
              <a:ext cx="190099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 bwMode="auto">
            <a:xfrm>
              <a:off x="4694683" y="645291"/>
              <a:ext cx="3801979" cy="317847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" name="Straight Connector 4"/>
            <p:cNvCxnSpPr>
              <a:stCxn id="3" idx="0"/>
              <a:endCxn id="3" idx="2"/>
            </p:cNvCxnSpPr>
            <p:nvPr/>
          </p:nvCxnSpPr>
          <p:spPr bwMode="auto">
            <a:xfrm>
              <a:off x="6595673" y="645291"/>
              <a:ext cx="0" cy="31784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" name="Group 7"/>
            <p:cNvGrpSpPr/>
            <p:nvPr/>
          </p:nvGrpSpPr>
          <p:grpSpPr>
            <a:xfrm>
              <a:off x="6328971" y="2651442"/>
              <a:ext cx="533400" cy="571500"/>
              <a:chOff x="5981700" y="2730500"/>
              <a:chExt cx="533400" cy="571500"/>
            </a:xfrm>
          </p:grpSpPr>
          <p:sp>
            <p:nvSpPr>
              <p:cNvPr id="8" name="Diamond 7"/>
              <p:cNvSpPr/>
              <p:nvPr/>
            </p:nvSpPr>
            <p:spPr bwMode="auto">
              <a:xfrm>
                <a:off x="5981700" y="2730500"/>
                <a:ext cx="533400" cy="571500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9" name="Straight Arrow Connector 8"/>
              <p:cNvCxnSpPr>
                <a:stCxn id="8" idx="2"/>
              </p:cNvCxnSpPr>
              <p:nvPr/>
            </p:nvCxnSpPr>
            <p:spPr bwMode="auto">
              <a:xfrm flipV="1">
                <a:off x="6248400" y="2857500"/>
                <a:ext cx="0" cy="444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5131162" y="2085505"/>
              <a:ext cx="826258" cy="298046"/>
              <a:chOff x="2565400" y="4241800"/>
              <a:chExt cx="901700" cy="317500"/>
            </a:xfrm>
          </p:grpSpPr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 rot="16200000">
              <a:off x="4285655" y="1278104"/>
              <a:ext cx="826258" cy="298046"/>
              <a:chOff x="2565400" y="4241800"/>
              <a:chExt cx="901700" cy="317500"/>
            </a:xfrm>
          </p:grpSpPr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4459733" y="2702243"/>
              <a:ext cx="469900" cy="707886"/>
              <a:chOff x="1143000" y="2057401"/>
              <a:chExt cx="469900" cy="707886"/>
            </a:xfrm>
          </p:grpSpPr>
          <p:sp>
            <p:nvSpPr>
              <p:cNvPr id="23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53433" y="1227071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n-US" sz="2000" dirty="0" smtClean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21547" y="1312134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  <a:r>
                <a:rPr lang="en-US" sz="2000" dirty="0" smtClean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73283" y="3154922"/>
              <a:ext cx="590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60</a:t>
              </a:r>
              <a:r>
                <a:rPr lang="en-US" sz="2000" dirty="0" smtClean="0">
                  <a:sym typeface="Symbol"/>
                </a:rPr>
                <a:t>V</a:t>
              </a:r>
              <a:endParaRPr lang="en-US" sz="2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131162" y="594898"/>
              <a:ext cx="51401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20"/>
            <p:cNvGrpSpPr>
              <a:grpSpLocks/>
            </p:cNvGrpSpPr>
            <p:nvPr/>
          </p:nvGrpSpPr>
          <p:grpSpPr bwMode="auto">
            <a:xfrm rot="16200000">
              <a:off x="6182543" y="1278104"/>
              <a:ext cx="826258" cy="298046"/>
              <a:chOff x="2565400" y="4241800"/>
              <a:chExt cx="901700" cy="317500"/>
            </a:xfrm>
          </p:grpSpPr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49" name="Group 20"/>
            <p:cNvGrpSpPr>
              <a:grpSpLocks/>
            </p:cNvGrpSpPr>
            <p:nvPr/>
          </p:nvGrpSpPr>
          <p:grpSpPr bwMode="auto">
            <a:xfrm rot="16200000">
              <a:off x="8072449" y="2015133"/>
              <a:ext cx="826258" cy="298046"/>
              <a:chOff x="2565400" y="4241800"/>
              <a:chExt cx="901700" cy="317500"/>
            </a:xfrm>
          </p:grpSpPr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544291" y="245181"/>
                  <a:ext cx="4437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4291" y="245181"/>
                  <a:ext cx="443775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569149" y="3032142"/>
                  <a:ext cx="58644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9149" y="3032142"/>
                  <a:ext cx="586443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5293421" y="2371629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</a:t>
              </a:r>
              <a:r>
                <a:rPr lang="en-US" sz="2000" dirty="0" smtClean="0">
                  <a:sym typeface="Symbol"/>
                </a:rPr>
                <a:t>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787761" y="2492860"/>
                  <a:ext cx="801053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+ 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  <a:p>
                  <a:r>
                    <a:rPr lang="en-US" sz="20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</a:rPr>
                        <m:t>  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7761" y="2492860"/>
                  <a:ext cx="801053" cy="101566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/>
            <p:cNvGrpSpPr/>
            <p:nvPr/>
          </p:nvGrpSpPr>
          <p:grpSpPr>
            <a:xfrm>
              <a:off x="5360655" y="947940"/>
              <a:ext cx="723900" cy="893234"/>
              <a:chOff x="5563829" y="4008535"/>
              <a:chExt cx="723900" cy="893234"/>
            </a:xfrm>
          </p:grpSpPr>
          <p:sp>
            <p:nvSpPr>
              <p:cNvPr id="57" name="Freeform 56"/>
              <p:cNvSpPr/>
              <p:nvPr/>
            </p:nvSpPr>
            <p:spPr bwMode="auto">
              <a:xfrm>
                <a:off x="5563829" y="4008535"/>
                <a:ext cx="7239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706873" y="4309968"/>
                    <a:ext cx="43781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 smtClean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6873" y="4309968"/>
                    <a:ext cx="437812" cy="4001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5293421" y="2908360"/>
              <a:ext cx="723900" cy="893234"/>
              <a:chOff x="6705600" y="3809470"/>
              <a:chExt cx="723900" cy="893234"/>
            </a:xfrm>
          </p:grpSpPr>
          <p:sp>
            <p:nvSpPr>
              <p:cNvPr id="59" name="Freeform 58"/>
              <p:cNvSpPr/>
              <p:nvPr/>
            </p:nvSpPr>
            <p:spPr bwMode="auto">
              <a:xfrm>
                <a:off x="6705600" y="3809470"/>
                <a:ext cx="7239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845662" y="4082660"/>
                    <a:ext cx="44377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 smtClean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5662" y="4082660"/>
                    <a:ext cx="443775" cy="4001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7263870" y="2234527"/>
              <a:ext cx="723900" cy="893234"/>
              <a:chOff x="7664860" y="3595017"/>
              <a:chExt cx="723900" cy="893234"/>
            </a:xfrm>
          </p:grpSpPr>
          <p:sp>
            <p:nvSpPr>
              <p:cNvPr id="58" name="Freeform 57"/>
              <p:cNvSpPr/>
              <p:nvPr/>
            </p:nvSpPr>
            <p:spPr bwMode="auto">
              <a:xfrm>
                <a:off x="7664860" y="3595017"/>
                <a:ext cx="7239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7804922" y="3855977"/>
                    <a:ext cx="44377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 smtClean="0"/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4922" y="3855977"/>
                    <a:ext cx="443775" cy="4001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4" name="Freeform 83"/>
            <p:cNvSpPr/>
            <p:nvPr/>
          </p:nvSpPr>
          <p:spPr>
            <a:xfrm>
              <a:off x="4881443" y="841728"/>
              <a:ext cx="3619078" cy="2938895"/>
            </a:xfrm>
            <a:custGeom>
              <a:avLst/>
              <a:gdLst>
                <a:gd name="connsiteX0" fmla="*/ 48778 w 3619078"/>
                <a:gd name="connsiteY0" fmla="*/ 1730349 h 2938895"/>
                <a:gd name="connsiteX1" fmla="*/ 902218 w 3619078"/>
                <a:gd name="connsiteY1" fmla="*/ 1715109 h 2938895"/>
                <a:gd name="connsiteX2" fmla="*/ 1511818 w 3619078"/>
                <a:gd name="connsiteY2" fmla="*/ 1699869 h 2938895"/>
                <a:gd name="connsiteX3" fmla="*/ 1892818 w 3619078"/>
                <a:gd name="connsiteY3" fmla="*/ 1654149 h 2938895"/>
                <a:gd name="connsiteX4" fmla="*/ 1923298 w 3619078"/>
                <a:gd name="connsiteY4" fmla="*/ 1303629 h 2938895"/>
                <a:gd name="connsiteX5" fmla="*/ 1908058 w 3619078"/>
                <a:gd name="connsiteY5" fmla="*/ 480669 h 2938895"/>
                <a:gd name="connsiteX6" fmla="*/ 1969018 w 3619078"/>
                <a:gd name="connsiteY6" fmla="*/ 84429 h 2938895"/>
                <a:gd name="connsiteX7" fmla="*/ 3035818 w 3619078"/>
                <a:gd name="connsiteY7" fmla="*/ 53949 h 2938895"/>
                <a:gd name="connsiteX8" fmla="*/ 3493018 w 3619078"/>
                <a:gd name="connsiteY8" fmla="*/ 206349 h 2938895"/>
                <a:gd name="connsiteX9" fmla="*/ 3523498 w 3619078"/>
                <a:gd name="connsiteY9" fmla="*/ 2233269 h 2938895"/>
                <a:gd name="connsiteX10" fmla="*/ 3508258 w 3619078"/>
                <a:gd name="connsiteY10" fmla="*/ 2812389 h 2938895"/>
                <a:gd name="connsiteX11" fmla="*/ 2090938 w 3619078"/>
                <a:gd name="connsiteY11" fmla="*/ 2934309 h 2938895"/>
                <a:gd name="connsiteX12" fmla="*/ 1130818 w 3619078"/>
                <a:gd name="connsiteY12" fmla="*/ 2858109 h 2938895"/>
                <a:gd name="connsiteX13" fmla="*/ 216418 w 3619078"/>
                <a:gd name="connsiteY13" fmla="*/ 2858109 h 2938895"/>
                <a:gd name="connsiteX14" fmla="*/ 48778 w 3619078"/>
                <a:gd name="connsiteY14" fmla="*/ 1730349 h 293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19078" h="2938895">
                  <a:moveTo>
                    <a:pt x="48778" y="1730349"/>
                  </a:moveTo>
                  <a:cubicBezTo>
                    <a:pt x="163078" y="1539849"/>
                    <a:pt x="902218" y="1715109"/>
                    <a:pt x="902218" y="1715109"/>
                  </a:cubicBezTo>
                  <a:cubicBezTo>
                    <a:pt x="1146058" y="1710029"/>
                    <a:pt x="1346718" y="1710029"/>
                    <a:pt x="1511818" y="1699869"/>
                  </a:cubicBezTo>
                  <a:cubicBezTo>
                    <a:pt x="1676918" y="1689709"/>
                    <a:pt x="1824238" y="1720189"/>
                    <a:pt x="1892818" y="1654149"/>
                  </a:cubicBezTo>
                  <a:cubicBezTo>
                    <a:pt x="1961398" y="1588109"/>
                    <a:pt x="1920758" y="1499209"/>
                    <a:pt x="1923298" y="1303629"/>
                  </a:cubicBezTo>
                  <a:cubicBezTo>
                    <a:pt x="1925838" y="1108049"/>
                    <a:pt x="1900438" y="683869"/>
                    <a:pt x="1908058" y="480669"/>
                  </a:cubicBezTo>
                  <a:cubicBezTo>
                    <a:pt x="1915678" y="277469"/>
                    <a:pt x="1781058" y="155549"/>
                    <a:pt x="1969018" y="84429"/>
                  </a:cubicBezTo>
                  <a:cubicBezTo>
                    <a:pt x="2156978" y="13309"/>
                    <a:pt x="2781818" y="33629"/>
                    <a:pt x="3035818" y="53949"/>
                  </a:cubicBezTo>
                  <a:cubicBezTo>
                    <a:pt x="3289818" y="74269"/>
                    <a:pt x="3411738" y="-156871"/>
                    <a:pt x="3493018" y="206349"/>
                  </a:cubicBezTo>
                  <a:cubicBezTo>
                    <a:pt x="3574298" y="569569"/>
                    <a:pt x="3520958" y="1798929"/>
                    <a:pt x="3523498" y="2233269"/>
                  </a:cubicBezTo>
                  <a:cubicBezTo>
                    <a:pt x="3526038" y="2667609"/>
                    <a:pt x="3747018" y="2695549"/>
                    <a:pt x="3508258" y="2812389"/>
                  </a:cubicBezTo>
                  <a:cubicBezTo>
                    <a:pt x="3269498" y="2929229"/>
                    <a:pt x="2487178" y="2926689"/>
                    <a:pt x="2090938" y="2934309"/>
                  </a:cubicBezTo>
                  <a:cubicBezTo>
                    <a:pt x="1694698" y="2941929"/>
                    <a:pt x="1443238" y="2870809"/>
                    <a:pt x="1130818" y="2858109"/>
                  </a:cubicBezTo>
                  <a:cubicBezTo>
                    <a:pt x="818398" y="2845409"/>
                    <a:pt x="399298" y="3046069"/>
                    <a:pt x="216418" y="2858109"/>
                  </a:cubicBezTo>
                  <a:cubicBezTo>
                    <a:pt x="33538" y="2670149"/>
                    <a:pt x="-65522" y="1920849"/>
                    <a:pt x="48778" y="1730349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75411" y="2065988"/>
                <a:ext cx="3333477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16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−10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−2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=0 </m:t>
                    </m:r>
                  </m:oMath>
                </a14:m>
                <a:r>
                  <a:rPr lang="en-US" sz="2000" dirty="0" smtClean="0"/>
                  <a:t>       (1)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11" y="2065988"/>
                <a:ext cx="3333477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5882" r="-729" b="-2352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05891" y="3777212"/>
                <a:ext cx="3580339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−12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+10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+10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=60 </m:t>
                    </m:r>
                  </m:oMath>
                </a14:m>
                <a:r>
                  <a:rPr lang="en-US" sz="2000" dirty="0" smtClean="0"/>
                  <a:t>   (2)</a:t>
                </a: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1" y="3777212"/>
                <a:ext cx="3580339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5970" r="-679" b="-2537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334466" y="5491080"/>
                <a:ext cx="2647391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3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=0 </m:t>
                    </m:r>
                  </m:oMath>
                </a14:m>
                <a:r>
                  <a:rPr lang="en-US" sz="2000" dirty="0" smtClean="0"/>
                  <a:t>     (3)</a:t>
                </a: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66" y="5491080"/>
                <a:ext cx="2647391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5970" r="-1376" b="-2537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31842" y="1057189"/>
            <a:ext cx="2015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KVL along mesh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5411" y="1520142"/>
                <a:ext cx="41219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10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)=0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11" y="1520142"/>
                <a:ext cx="4121962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05891" y="2632032"/>
            <a:ext cx="2531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KVL along super mesh: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3326" y="3127761"/>
                <a:ext cx="41500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rgbClr val="00B05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10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8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=60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26" y="3127761"/>
                <a:ext cx="4150047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146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225" y="4258989"/>
                <a:ext cx="398711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Same as solution 1, </a:t>
                </a:r>
                <a:r>
                  <a:rPr lang="en-US" sz="2000" dirty="0"/>
                  <a:t>t</a:t>
                </a:r>
                <a:r>
                  <a:rPr lang="en-US" sz="2000" dirty="0" smtClean="0"/>
                  <a:t>he 3</a:t>
                </a:r>
                <a:r>
                  <a:rPr lang="en-US" sz="2000" baseline="30000" dirty="0" smtClean="0"/>
                  <a:t>rd</a:t>
                </a:r>
                <a:r>
                  <a:rPr lang="en-US" sz="2000" dirty="0" smtClean="0"/>
                  <a:t> equation </a:t>
                </a:r>
              </a:p>
              <a:p>
                <a:r>
                  <a:rPr lang="en-US" sz="2000" dirty="0" smtClean="0"/>
                  <a:t>comes from the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current source: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5" y="4258989"/>
                <a:ext cx="3987117" cy="707886"/>
              </a:xfrm>
              <a:prstGeom prst="rect">
                <a:avLst/>
              </a:prstGeom>
              <a:blipFill rotWithShape="1">
                <a:blip r:embed="rId13"/>
                <a:stretch>
                  <a:fillRect l="-1682" t="-4310" r="-61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3967" y="5090970"/>
                <a:ext cx="23033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67" y="5090970"/>
                <a:ext cx="2303386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524909" y="3777212"/>
            <a:ext cx="4451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Another approach: </a:t>
            </a:r>
            <a:br>
              <a:rPr lang="en-US" sz="2000" dirty="0" smtClean="0"/>
            </a:br>
            <a:r>
              <a:rPr lang="en-US" sz="2000" dirty="0" smtClean="0"/>
              <a:t>Instead of making KVL along super mesh,</a:t>
            </a:r>
          </a:p>
          <a:p>
            <a:r>
              <a:rPr lang="en-US" sz="2000" dirty="0" smtClean="0"/>
              <a:t>We can also make KVL along outer mesh: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79128" y="4792875"/>
                <a:ext cx="34054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+8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=60                    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128" y="4792875"/>
                <a:ext cx="3405419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524909" y="5192985"/>
            <a:ext cx="1537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Observe that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081590" y="5192985"/>
                <a:ext cx="20506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590" y="5192985"/>
                <a:ext cx="2050625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09800" y="5595699"/>
                <a:ext cx="27141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are related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800" y="5595699"/>
                <a:ext cx="2714141" cy="400110"/>
              </a:xfrm>
              <a:prstGeom prst="rect">
                <a:avLst/>
              </a:prstGeom>
              <a:blipFill rotWithShape="1">
                <a:blip r:embed="rId17"/>
                <a:stretch>
                  <a:fillRect t="-7576" r="-179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501919" y="5995809"/>
            <a:ext cx="4372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You must use (3) and two of (1), (2), (2’)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9486" y="6373931"/>
            <a:ext cx="4338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(1),(2),(3)   or    (1)(2’)(3)   or     (2)(2’)(3)</a:t>
            </a: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964B-9E22-414B-A531-2B81B6EBA8DC}" type="datetime13">
              <a:rPr lang="en-US" smtClean="0"/>
              <a:t>7:28:14 PM</a:t>
            </a:fld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794240" y="563954"/>
            <a:ext cx="3575193" cy="3004068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8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9" grpId="0" animBg="1"/>
      <p:bldP spid="104" grpId="0" animBg="1"/>
      <p:bldP spid="2" grpId="0"/>
      <p:bldP spid="10" grpId="0" bldLvl="5"/>
      <p:bldP spid="11" grpId="0"/>
      <p:bldP spid="12" grpId="0"/>
      <p:bldP spid="13" grpId="0"/>
      <p:bldP spid="14" grpId="0"/>
      <p:bldP spid="15" grpId="0"/>
      <p:bldP spid="29" grpId="0"/>
      <p:bldP spid="30" grpId="0"/>
      <p:bldP spid="32" grpId="0"/>
      <p:bldP spid="33" grpId="0"/>
      <p:bldP spid="34" grpId="0"/>
      <p:bldP spid="35" grpId="0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L11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0659" y="346509"/>
                <a:ext cx="40857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Example:  Find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0 </m:t>
                    </m:r>
                  </m:oMath>
                </a14:m>
                <a:r>
                  <a:rPr lang="en-US" sz="2000" baseline="-25000" dirty="0" smtClean="0"/>
                  <a:t> </a:t>
                </a:r>
                <a:r>
                  <a:rPr lang="en-US" sz="2000" dirty="0" smtClean="0"/>
                  <a:t>using mesh analysis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59" y="346509"/>
                <a:ext cx="4085798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490" t="-7692" r="-134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3893" y="457486"/>
            <a:ext cx="3878982" cy="261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5711189" y="1884791"/>
            <a:ext cx="723900" cy="893234"/>
            <a:chOff x="242402" y="1975941"/>
            <a:chExt cx="723900" cy="893234"/>
          </a:xfrm>
        </p:grpSpPr>
        <p:grpSp>
          <p:nvGrpSpPr>
            <p:cNvPr id="7" name="Group 26"/>
            <p:cNvGrpSpPr/>
            <p:nvPr/>
          </p:nvGrpSpPr>
          <p:grpSpPr>
            <a:xfrm>
              <a:off x="242402" y="1975941"/>
              <a:ext cx="723900" cy="893234"/>
              <a:chOff x="5384800" y="5338233"/>
              <a:chExt cx="914400" cy="893234"/>
            </a:xfrm>
          </p:grpSpPr>
          <p:sp>
            <p:nvSpPr>
              <p:cNvPr id="9" name="Freeform 8"/>
              <p:cNvSpPr/>
              <p:nvPr/>
            </p:nvSpPr>
            <p:spPr bwMode="auto">
              <a:xfrm>
                <a:off x="5384800" y="5338233"/>
                <a:ext cx="9144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 bwMode="auto">
              <a:xfrm flipH="1" flipV="1">
                <a:off x="5435600" y="6007100"/>
                <a:ext cx="292100" cy="1651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26752" y="2257536"/>
                  <a:ext cx="4138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52" y="2257536"/>
                  <a:ext cx="413896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7297753" y="1912063"/>
            <a:ext cx="723900" cy="893234"/>
            <a:chOff x="242402" y="1975941"/>
            <a:chExt cx="723900" cy="893234"/>
          </a:xfrm>
        </p:grpSpPr>
        <p:grpSp>
          <p:nvGrpSpPr>
            <p:cNvPr id="12" name="Group 26"/>
            <p:cNvGrpSpPr/>
            <p:nvPr/>
          </p:nvGrpSpPr>
          <p:grpSpPr>
            <a:xfrm>
              <a:off x="242402" y="1975941"/>
              <a:ext cx="723900" cy="893234"/>
              <a:chOff x="5384800" y="5338233"/>
              <a:chExt cx="914400" cy="893234"/>
            </a:xfrm>
          </p:grpSpPr>
          <p:sp>
            <p:nvSpPr>
              <p:cNvPr id="14" name="Freeform 13"/>
              <p:cNvSpPr/>
              <p:nvPr/>
            </p:nvSpPr>
            <p:spPr bwMode="auto">
              <a:xfrm>
                <a:off x="5384800" y="5338233"/>
                <a:ext cx="9144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flipH="1" flipV="1">
                <a:off x="5435600" y="6007100"/>
                <a:ext cx="292100" cy="1651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26752" y="2257536"/>
                  <a:ext cx="4138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3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52" y="2257536"/>
                  <a:ext cx="413896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6373727" y="1140881"/>
            <a:ext cx="723900" cy="586386"/>
            <a:chOff x="242402" y="1975941"/>
            <a:chExt cx="723900" cy="893234"/>
          </a:xfrm>
        </p:grpSpPr>
        <p:grpSp>
          <p:nvGrpSpPr>
            <p:cNvPr id="17" name="Group 26"/>
            <p:cNvGrpSpPr/>
            <p:nvPr/>
          </p:nvGrpSpPr>
          <p:grpSpPr>
            <a:xfrm>
              <a:off x="242402" y="1975941"/>
              <a:ext cx="723900" cy="893234"/>
              <a:chOff x="5384800" y="5338233"/>
              <a:chExt cx="914400" cy="893234"/>
            </a:xfrm>
          </p:grpSpPr>
          <p:sp>
            <p:nvSpPr>
              <p:cNvPr id="19" name="Freeform 18"/>
              <p:cNvSpPr/>
              <p:nvPr/>
            </p:nvSpPr>
            <p:spPr bwMode="auto">
              <a:xfrm>
                <a:off x="5384800" y="5338233"/>
                <a:ext cx="9144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 bwMode="auto">
              <a:xfrm flipH="1" flipV="1">
                <a:off x="5435600" y="6007100"/>
                <a:ext cx="292100" cy="1651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26752" y="2257536"/>
                  <a:ext cx="474810" cy="6094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000" i="1" baseline="-25000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52" y="2257536"/>
                  <a:ext cx="474810" cy="60948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4799" y="925253"/>
                <a:ext cx="4519093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An overview: </a:t>
                </a:r>
              </a:p>
              <a:p>
                <a:r>
                  <a:rPr lang="en-US" sz="2000" dirty="0" smtClean="0"/>
                  <a:t>Need 3 equations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,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,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3</m:t>
                    </m:r>
                  </m:oMath>
                </a14:m>
                <a:endParaRPr lang="en-US" sz="2000" baseline="-25000" dirty="0" smtClean="0"/>
              </a:p>
              <a:p>
                <a:r>
                  <a:rPr lang="en-US" sz="2000" dirty="0" smtClean="0"/>
                  <a:t>One from mesh 2;        (1)</a:t>
                </a:r>
              </a:p>
              <a:p>
                <a:r>
                  <a:rPr lang="en-US" sz="2000" dirty="0" smtClean="0"/>
                  <a:t>One from Mesh 3;        (2)</a:t>
                </a:r>
              </a:p>
              <a:p>
                <a:r>
                  <a:rPr lang="en-US" sz="2000" dirty="0" smtClean="0"/>
                  <a:t>One from the dependent  current source: </a:t>
                </a:r>
              </a:p>
              <a:p>
                <a:r>
                  <a:rPr lang="en-US" sz="200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=0.5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0</m:t>
                    </m:r>
                    <m:r>
                      <a:rPr lang="en-US" sz="2000" i="1" dirty="0" smtClean="0">
                        <a:latin typeface="Cambria Math"/>
                      </a:rPr>
                      <m:t>= −0.5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000" baseline="-25000" dirty="0" smtClean="0"/>
                  <a:t>  </a:t>
                </a:r>
                <a:r>
                  <a:rPr lang="en-US" sz="2000" dirty="0" smtClean="0"/>
                  <a:t>     </a:t>
                </a:r>
              </a:p>
              <a:p>
                <a:r>
                  <a:rPr lang="en-US" sz="200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+0.5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= 0</m:t>
                    </m:r>
                  </m:oMath>
                </a14:m>
                <a:r>
                  <a:rPr lang="en-US" sz="2000" dirty="0" smtClean="0"/>
                  <a:t>            (3)</a:t>
                </a:r>
              </a:p>
              <a:p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925253"/>
                <a:ext cx="4519093" cy="2554545"/>
              </a:xfrm>
              <a:prstGeom prst="rect">
                <a:avLst/>
              </a:prstGeom>
              <a:blipFill rotWithShape="1">
                <a:blip r:embed="rId8"/>
                <a:stretch>
                  <a:fillRect l="-1350" t="-1193" r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1551" y="3307498"/>
                <a:ext cx="55338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KVL along mesh 2: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+4(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−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)+10 = 0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−4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+5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= −10 </m:t>
                    </m:r>
                  </m:oMath>
                </a14:m>
                <a:r>
                  <a:rPr lang="en-US" sz="2000" dirty="0" smtClean="0"/>
                  <a:t>                (1)  </a:t>
                </a:r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51" y="3307498"/>
                <a:ext cx="5533887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1213" t="-4310" r="-331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4970" y="4030269"/>
                <a:ext cx="53110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KVL along mesh 3: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8(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3</m:t>
                    </m:r>
                    <m:r>
                      <a:rPr lang="en-US" sz="2000" i="1" dirty="0" smtClean="0">
                        <a:latin typeface="Cambria Math"/>
                      </a:rPr>
                      <m:t>−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)+2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3</m:t>
                    </m:r>
                    <m:r>
                      <a:rPr lang="en-US" sz="2000" i="1" dirty="0" smtClean="0">
                        <a:latin typeface="Cambria Math"/>
                      </a:rPr>
                      <m:t>−10=0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−8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+10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3</m:t>
                    </m:r>
                    <m:r>
                      <a:rPr lang="en-US" sz="2000" i="1" dirty="0" smtClean="0">
                        <a:latin typeface="Cambria Math"/>
                      </a:rPr>
                      <m:t>=10  </m:t>
                    </m:r>
                  </m:oMath>
                </a14:m>
                <a:r>
                  <a:rPr lang="en-US" sz="2000" dirty="0" smtClean="0"/>
                  <a:t>               (2)</a:t>
                </a:r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70" y="4030269"/>
                <a:ext cx="5311069" cy="707886"/>
              </a:xfrm>
              <a:prstGeom prst="rect">
                <a:avLst/>
              </a:prstGeom>
              <a:blipFill rotWithShape="1">
                <a:blip r:embed="rId10"/>
                <a:stretch>
                  <a:fillRect l="-1263" t="-4310" r="-23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18046" y="4738155"/>
            <a:ext cx="2761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 3 equations together:</a:t>
            </a:r>
            <a:endParaRPr lang="en-US" sz="2000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890605"/>
              </p:ext>
            </p:extLst>
          </p:nvPr>
        </p:nvGraphicFramePr>
        <p:xfrm>
          <a:off x="533400" y="5257800"/>
          <a:ext cx="3095625" cy="1284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Equation" r:id="rId11" imgW="1714320" imgH="711000" progId="Equation.DSMT4">
                  <p:embed/>
                </p:oleObj>
              </mc:Choice>
              <mc:Fallback>
                <p:oleObj name="Equation" r:id="rId11" imgW="17143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257800"/>
                        <a:ext cx="3095625" cy="12841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992670" y="4961401"/>
                <a:ext cx="397996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= 0.7143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  <m:r>
                      <a:rPr lang="en-US" sz="2000" i="1" dirty="0" smtClean="0">
                        <a:latin typeface="Cambria Math"/>
                      </a:rPr>
                      <m:t> =  5/7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= −1.4286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  <m:r>
                      <a:rPr lang="en-US" sz="2000" i="1" dirty="0" smtClean="0">
                        <a:latin typeface="Cambria Math"/>
                      </a:rPr>
                      <m:t> = −10/7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3</m:t>
                    </m:r>
                    <m:r>
                      <a:rPr lang="en-US" sz="2000" i="1" dirty="0" smtClean="0">
                        <a:latin typeface="Cambria Math"/>
                      </a:rPr>
                      <m:t>= 1.5714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  <m:r>
                      <a:rPr lang="en-US" sz="2000" i="1" dirty="0" smtClean="0">
                        <a:latin typeface="Cambria Math"/>
                      </a:rPr>
                      <m:t>  = 11/7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670" y="4961401"/>
                <a:ext cx="3979963" cy="1015663"/>
              </a:xfrm>
              <a:prstGeom prst="rect">
                <a:avLst/>
              </a:prstGeom>
              <a:blipFill rotWithShape="1">
                <a:blip r:embed="rId13"/>
                <a:stretch>
                  <a:fillRect b="-5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45788" y="5996919"/>
                <a:ext cx="24390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0</m:t>
                    </m:r>
                    <m:r>
                      <a:rPr lang="en-US" sz="2000" i="1" dirty="0" smtClean="0">
                        <a:latin typeface="Cambria Math"/>
                      </a:rPr>
                      <m:t>=−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= 1.4286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788" y="5996919"/>
                <a:ext cx="2439001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6337-DEC5-43F7-B628-401E42BF0C92}" type="datetime13">
              <a:rPr lang="en-US" smtClean="0"/>
              <a:t>7:28:14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2"/>
      <p:bldP spid="22" grpId="0" build="p" bldLvl="2"/>
      <p:bldP spid="23" grpId="0" build="p" bldLvl="2"/>
      <p:bldP spid="24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L11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659" y="346509"/>
            <a:ext cx="225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Now we have found</a:t>
            </a:r>
            <a:endParaRPr lang="en-US" sz="20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893" y="457486"/>
            <a:ext cx="3878982" cy="261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5711189" y="2193657"/>
            <a:ext cx="723900" cy="584367"/>
            <a:chOff x="242402" y="1975941"/>
            <a:chExt cx="723900" cy="893234"/>
          </a:xfrm>
        </p:grpSpPr>
        <p:grpSp>
          <p:nvGrpSpPr>
            <p:cNvPr id="7" name="Group 26"/>
            <p:cNvGrpSpPr/>
            <p:nvPr/>
          </p:nvGrpSpPr>
          <p:grpSpPr>
            <a:xfrm>
              <a:off x="242402" y="1975941"/>
              <a:ext cx="723900" cy="893234"/>
              <a:chOff x="5384800" y="5338233"/>
              <a:chExt cx="914400" cy="893234"/>
            </a:xfrm>
          </p:grpSpPr>
          <p:sp>
            <p:nvSpPr>
              <p:cNvPr id="9" name="Freeform 8"/>
              <p:cNvSpPr/>
              <p:nvPr/>
            </p:nvSpPr>
            <p:spPr bwMode="auto">
              <a:xfrm>
                <a:off x="5384800" y="5338233"/>
                <a:ext cx="9144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 bwMode="auto">
              <a:xfrm flipH="1" flipV="1">
                <a:off x="5435600" y="6007100"/>
                <a:ext cx="292100" cy="1651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26752" y="2257536"/>
                  <a:ext cx="4138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52" y="2257536"/>
                  <a:ext cx="413896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7297753" y="2193657"/>
            <a:ext cx="723900" cy="611640"/>
            <a:chOff x="242402" y="1975941"/>
            <a:chExt cx="723900" cy="893234"/>
          </a:xfrm>
        </p:grpSpPr>
        <p:grpSp>
          <p:nvGrpSpPr>
            <p:cNvPr id="12" name="Group 26"/>
            <p:cNvGrpSpPr/>
            <p:nvPr/>
          </p:nvGrpSpPr>
          <p:grpSpPr>
            <a:xfrm>
              <a:off x="242402" y="1975941"/>
              <a:ext cx="723900" cy="893234"/>
              <a:chOff x="5384800" y="5338233"/>
              <a:chExt cx="914400" cy="893234"/>
            </a:xfrm>
          </p:grpSpPr>
          <p:sp>
            <p:nvSpPr>
              <p:cNvPr id="14" name="Freeform 13"/>
              <p:cNvSpPr/>
              <p:nvPr/>
            </p:nvSpPr>
            <p:spPr bwMode="auto">
              <a:xfrm>
                <a:off x="5384800" y="5338233"/>
                <a:ext cx="9144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flipH="1" flipV="1">
                <a:off x="5435600" y="6007100"/>
                <a:ext cx="292100" cy="1651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26752" y="2257536"/>
                  <a:ext cx="4138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3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52" y="2257536"/>
                  <a:ext cx="413896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5232335" y="1122240"/>
            <a:ext cx="1077100" cy="508067"/>
            <a:chOff x="-104610" y="1975941"/>
            <a:chExt cx="1070912" cy="893234"/>
          </a:xfrm>
        </p:grpSpPr>
        <p:grpSp>
          <p:nvGrpSpPr>
            <p:cNvPr id="17" name="Group 26"/>
            <p:cNvGrpSpPr/>
            <p:nvPr/>
          </p:nvGrpSpPr>
          <p:grpSpPr>
            <a:xfrm>
              <a:off x="242402" y="1975941"/>
              <a:ext cx="723900" cy="893234"/>
              <a:chOff x="5384800" y="5338233"/>
              <a:chExt cx="914400" cy="893234"/>
            </a:xfrm>
          </p:grpSpPr>
          <p:sp>
            <p:nvSpPr>
              <p:cNvPr id="19" name="Freeform 18"/>
              <p:cNvSpPr/>
              <p:nvPr/>
            </p:nvSpPr>
            <p:spPr bwMode="auto">
              <a:xfrm>
                <a:off x="5384800" y="5338233"/>
                <a:ext cx="9144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 bwMode="auto">
              <a:xfrm flipH="1" flipV="1">
                <a:off x="5435600" y="6007100"/>
                <a:ext cx="292100" cy="1651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-104610" y="1975941"/>
                  <a:ext cx="474810" cy="6094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000" i="1" baseline="-25000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4610" y="1975941"/>
                  <a:ext cx="474810" cy="60948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40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18659" y="817909"/>
                <a:ext cx="397996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= 0.7143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  <m:r>
                      <a:rPr lang="en-US" sz="2000" i="1" dirty="0" smtClean="0">
                        <a:latin typeface="Cambria Math"/>
                      </a:rPr>
                      <m:t> =  5/7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= −1.4286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  <m:r>
                      <a:rPr lang="en-US" sz="2000" i="1" dirty="0" smtClean="0">
                        <a:latin typeface="Cambria Math"/>
                      </a:rPr>
                      <m:t> = −10/7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3</m:t>
                    </m:r>
                    <m:r>
                      <a:rPr lang="en-US" sz="2000" i="1" dirty="0" smtClean="0">
                        <a:latin typeface="Cambria Math"/>
                      </a:rPr>
                      <m:t>= 1.5714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  <m:r>
                      <a:rPr lang="en-US" sz="2000" i="1" dirty="0" smtClean="0">
                        <a:latin typeface="Cambria Math"/>
                      </a:rPr>
                      <m:t>  = 11/7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9" y="817909"/>
                <a:ext cx="3979963" cy="1015663"/>
              </a:xfrm>
              <a:prstGeom prst="rect">
                <a:avLst/>
              </a:prstGeom>
              <a:blipFill rotWithShape="1">
                <a:blip r:embed="rId8"/>
                <a:stretch>
                  <a:fillRect b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9600" y="1871538"/>
                <a:ext cx="24390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0</m:t>
                    </m:r>
                    <m:r>
                      <a:rPr lang="en-US" sz="2000" i="1" dirty="0" smtClean="0">
                        <a:latin typeface="Cambria Math"/>
                      </a:rPr>
                      <m:t>=−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= 1.4286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871538"/>
                <a:ext cx="243900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4971" y="2309537"/>
                <a:ext cx="391305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What is the power absorbed by the </a:t>
                </a:r>
              </a:p>
              <a:p>
                <a:r>
                  <a:rPr lang="en-US" sz="2000" dirty="0"/>
                  <a:t>d</a:t>
                </a:r>
                <a:r>
                  <a:rPr lang="en-US" sz="2000" dirty="0" smtClean="0"/>
                  <a:t>ependent current source 0.5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71" y="2309537"/>
                <a:ext cx="3913059" cy="707886"/>
              </a:xfrm>
              <a:prstGeom prst="rect">
                <a:avLst/>
              </a:prstGeom>
              <a:blipFill rotWithShape="1">
                <a:blip r:embed="rId10"/>
                <a:stretch>
                  <a:fillRect l="-1713" t="-4310" r="-623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70308" y="3091684"/>
            <a:ext cx="5556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Need to find the voltage across this current source.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84971" y="3491794"/>
                <a:ext cx="77863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Assign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 smtClean="0"/>
                  <a:t>according to passive sign convention.   How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71" y="3491794"/>
                <a:ext cx="7786362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861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48661" y="1196486"/>
                <a:ext cx="11090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−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661" y="1196486"/>
                <a:ext cx="1109022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61676" y="1765810"/>
                <a:ext cx="1041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−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676" y="1765810"/>
                <a:ext cx="1041952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83697" y="1762602"/>
                <a:ext cx="9968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697" y="1762602"/>
                <a:ext cx="996811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18659" y="3877466"/>
            <a:ext cx="3307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Need other voltages and KVL.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476666" y="3893686"/>
                <a:ext cx="16439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Assign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666" y="3893686"/>
                <a:ext cx="1643912" cy="400110"/>
              </a:xfrm>
              <a:prstGeom prst="rect">
                <a:avLst/>
              </a:prstGeom>
              <a:blipFill rotWithShape="1">
                <a:blip r:embed="rId15"/>
                <a:stretch>
                  <a:fillRect l="-3704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4137" y="4295745"/>
                <a:ext cx="60650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=4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=4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−1.4286−0.7143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=−8.5714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7" y="4295745"/>
                <a:ext cx="6065058" cy="400110"/>
              </a:xfrm>
              <a:prstGeom prst="rect">
                <a:avLst/>
              </a:prstGeom>
              <a:blipFill rotWithShape="1">
                <a:blip r:embed="rId1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44137" y="4695855"/>
                <a:ext cx="31620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=8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=6.8568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7" y="4695855"/>
                <a:ext cx="3162084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22048" y="5106392"/>
                <a:ext cx="31043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=−1.7143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48" y="5106392"/>
                <a:ext cx="3104311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4459" y="5638800"/>
                <a:ext cx="6696000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𝑑𝑒𝑝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×0.5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=−1.7143×0.5×1.4286=−1.2245</m:t>
                      </m:r>
                      <m:r>
                        <a:rPr lang="en-US" sz="2000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59" y="5638800"/>
                <a:ext cx="6696000" cy="423770"/>
              </a:xfrm>
              <a:prstGeom prst="rect">
                <a:avLst/>
              </a:prstGeom>
              <a:blipFill rotWithShape="1">
                <a:blip r:embed="rId1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522435" y="6172200"/>
            <a:ext cx="1862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Supplies power!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C70A-9D6F-4DBA-91CC-4ED672CE5DF2}" type="datetime13">
              <a:rPr lang="en-US" smtClean="0"/>
              <a:t>7:28:14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2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11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1068804"/>
            <a:ext cx="4379201" cy="297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1007" y="346509"/>
            <a:ext cx="4551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Practice 5:  Find the mesh currents and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2624857" y="2597150"/>
          <a:ext cx="10683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Equation" r:id="rId4" imgW="469800" imgH="228600" progId="Equation.DSMT4">
                  <p:embed/>
                </p:oleObj>
              </mc:Choice>
              <mc:Fallback>
                <p:oleObj name="Equation" r:id="rId4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857" y="2597150"/>
                        <a:ext cx="106838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6CF-3C16-4DFC-8FC2-49A72D669BEA}" type="datetime13">
              <a:rPr lang="en-US" smtClean="0"/>
              <a:t>7:28:15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L11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400492" y="486797"/>
            <a:ext cx="5249831" cy="3851710"/>
            <a:chOff x="210152" y="4522269"/>
            <a:chExt cx="5249831" cy="385171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7514" y="5149515"/>
              <a:ext cx="4882469" cy="322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10152" y="4522269"/>
              <a:ext cx="29349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Practice 6:  Find i</a:t>
              </a:r>
              <a:r>
                <a:rPr lang="en-US" sz="2000" baseline="-25000" dirty="0" smtClean="0"/>
                <a:t>0</a:t>
              </a:r>
              <a:r>
                <a:rPr lang="en-US" sz="2000" dirty="0" smtClean="0"/>
                <a:t>  and v</a:t>
              </a:r>
              <a:r>
                <a:rPr lang="en-US" sz="2000" baseline="-25000" dirty="0" smtClean="0"/>
                <a:t>0</a:t>
              </a:r>
              <a:r>
                <a:rPr lang="en-US" sz="2000" dirty="0" smtClean="0"/>
                <a:t>: </a:t>
              </a:r>
              <a:endParaRPr lang="en-US" sz="2000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A944-3B73-40C6-B468-67612F537436}" type="datetime13">
              <a:rPr lang="en-US" smtClean="0"/>
              <a:t>7:28:15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R11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94218" y="2246028"/>
            <a:ext cx="3801979" cy="18095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Straight Connector 4"/>
          <p:cNvCxnSpPr>
            <a:stCxn id="3" idx="0"/>
            <a:endCxn id="3" idx="2"/>
          </p:cNvCxnSpPr>
          <p:nvPr/>
        </p:nvCxnSpPr>
        <p:spPr bwMode="auto">
          <a:xfrm>
            <a:off x="2695208" y="2246028"/>
            <a:ext cx="0" cy="18095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797293" y="1472731"/>
            <a:ext cx="3801979" cy="77002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 rot="5400000">
            <a:off x="1347270" y="1963821"/>
            <a:ext cx="533400" cy="571500"/>
            <a:chOff x="5981700" y="2730500"/>
            <a:chExt cx="533400" cy="571500"/>
          </a:xfrm>
        </p:grpSpPr>
        <p:sp>
          <p:nvSpPr>
            <p:cNvPr id="8" name="Diamond 7"/>
            <p:cNvSpPr/>
            <p:nvPr/>
          </p:nvSpPr>
          <p:spPr bwMode="auto">
            <a:xfrm>
              <a:off x="5981700" y="2730500"/>
              <a:ext cx="533400" cy="571500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" name="Straight Arrow Connector 8"/>
            <p:cNvCxnSpPr>
              <a:stCxn id="8" idx="2"/>
            </p:cNvCxnSpPr>
            <p:nvPr/>
          </p:nvCxnSpPr>
          <p:spPr bwMode="auto">
            <a:xfrm flipV="1">
              <a:off x="6248400" y="2857500"/>
              <a:ext cx="0" cy="4445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Group 10"/>
          <p:cNvGrpSpPr/>
          <p:nvPr/>
        </p:nvGrpSpPr>
        <p:grpSpPr>
          <a:xfrm rot="16200000">
            <a:off x="4374872" y="2903761"/>
            <a:ext cx="469900" cy="444500"/>
            <a:chOff x="2133600" y="1143000"/>
            <a:chExt cx="469900" cy="444500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2" name="Straight Arrow Connector 13"/>
            <p:cNvCxnSpPr>
              <a:cxnSpLocks noChangeShapeType="1"/>
              <a:stCxn id="11" idx="2"/>
              <a:endCxn id="11" idx="6"/>
            </p:cNvCxnSpPr>
            <p:nvPr/>
          </p:nvCxnSpPr>
          <p:spPr bwMode="auto">
            <a:xfrm rot="162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3225042" y="2108200"/>
            <a:ext cx="826258" cy="298046"/>
            <a:chOff x="2565400" y="4241800"/>
            <a:chExt cx="901700" cy="317500"/>
          </a:xfrm>
        </p:grpSpPr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2160623" y="1333500"/>
            <a:ext cx="826258" cy="298046"/>
            <a:chOff x="2565400" y="4241800"/>
            <a:chExt cx="901700" cy="317500"/>
          </a:xfrm>
        </p:grpSpPr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 rot="16200000">
            <a:off x="2287624" y="3047999"/>
            <a:ext cx="826258" cy="298046"/>
            <a:chOff x="2565400" y="4241800"/>
            <a:chExt cx="901700" cy="317500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84200" y="2679701"/>
            <a:ext cx="469900" cy="707886"/>
            <a:chOff x="1143000" y="2057401"/>
            <a:chExt cx="469900" cy="707886"/>
          </a:xfrm>
        </p:grpSpPr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832100" y="303530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n-US" sz="2000" dirty="0" smtClean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425700" y="93980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n-US" sz="2000" dirty="0" smtClean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670300" y="179070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n-US" sz="2000" dirty="0" smtClean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028700" y="3035300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</a:t>
            </a:r>
            <a:r>
              <a:rPr lang="en-US" sz="2000" dirty="0" smtClean="0">
                <a:sym typeface="Symbol"/>
              </a:rPr>
              <a:t>V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749800" y="3175000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n-US" sz="2000" dirty="0" smtClean="0">
                <a:sym typeface="Symbol"/>
              </a:rPr>
              <a:t>A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1663700" y="2298700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n-US" sz="2000" dirty="0" smtClean="0">
                <a:sym typeface="Symbol"/>
              </a:rPr>
              <a:t>i</a:t>
            </a:r>
            <a:r>
              <a:rPr lang="en-US" sz="2000" baseline="-25000" dirty="0" smtClean="0">
                <a:sym typeface="Symbol"/>
              </a:rPr>
              <a:t>x</a:t>
            </a:r>
            <a:endParaRPr lang="en-US" sz="2000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692400" y="3492500"/>
            <a:ext cx="0" cy="419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55900" y="3530600"/>
                <a:ext cx="404021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  <a:sym typeface="Symbol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  <a:sym typeface="Symbol"/>
                        </a:rPr>
                        <m:t>𝑥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900" y="3530600"/>
                <a:ext cx="404021" cy="3929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3"/>
          <p:cNvGrpSpPr/>
          <p:nvPr/>
        </p:nvGrpSpPr>
        <p:grpSpPr>
          <a:xfrm>
            <a:off x="2549525" y="3835400"/>
            <a:ext cx="317500" cy="444500"/>
            <a:chOff x="3895725" y="3060700"/>
            <a:chExt cx="317500" cy="444500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4038600" y="3060700"/>
              <a:ext cx="0" cy="330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895725" y="3390900"/>
              <a:ext cx="3175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3956050" y="3444875"/>
              <a:ext cx="177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3994944" y="3505200"/>
              <a:ext cx="101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TextBox 37"/>
          <p:cNvSpPr txBox="1"/>
          <p:nvPr/>
        </p:nvSpPr>
        <p:spPr>
          <a:xfrm>
            <a:off x="4610100" y="1993900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86352" y="280469"/>
                <a:ext cx="51884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Practice 7:  Use mesh analysis to find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/>
                  <a:t>: </a:t>
                </a:r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52" y="280469"/>
                <a:ext cx="518847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293" t="-7576" r="-23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5C7E-1DD5-459F-B9E9-E3D651F0680F}" type="datetime13">
              <a:rPr lang="en-US" smtClean="0"/>
              <a:t>7:28:15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L10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946" y="482432"/>
            <a:ext cx="1688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Mesh Current: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2485" y="1551346"/>
            <a:ext cx="4801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convenience, choose clockwise direction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98600" y="2781300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9500" y="2857500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81100" y="3289299"/>
            <a:ext cx="914400" cy="694267"/>
            <a:chOff x="1219200" y="3149599"/>
            <a:chExt cx="914400" cy="694267"/>
          </a:xfrm>
        </p:grpSpPr>
        <p:sp>
          <p:nvSpPr>
            <p:cNvPr id="11" name="Freeform 10"/>
            <p:cNvSpPr/>
            <p:nvPr/>
          </p:nvSpPr>
          <p:spPr bwMode="auto">
            <a:xfrm>
              <a:off x="1219200" y="3149599"/>
              <a:ext cx="914400" cy="694267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384300" y="3365500"/>
                  <a:ext cx="47000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000" i="1" baseline="-25000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300" y="3365500"/>
                  <a:ext cx="470000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3035300" y="3301999"/>
            <a:ext cx="914400" cy="694267"/>
            <a:chOff x="1943100" y="5194299"/>
            <a:chExt cx="914400" cy="694267"/>
          </a:xfrm>
        </p:grpSpPr>
        <p:sp>
          <p:nvSpPr>
            <p:cNvPr id="16" name="Freeform 15"/>
            <p:cNvSpPr/>
            <p:nvPr/>
          </p:nvSpPr>
          <p:spPr bwMode="auto">
            <a:xfrm>
              <a:off x="1943100" y="5194299"/>
              <a:ext cx="914400" cy="694267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09800" y="5372100"/>
              <a:ext cx="393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99100" y="2400300"/>
            <a:ext cx="1345556" cy="2368610"/>
            <a:chOff x="5499100" y="2400300"/>
            <a:chExt cx="1345556" cy="2368610"/>
          </a:xfrm>
        </p:grpSpPr>
        <p:cxnSp>
          <p:nvCxnSpPr>
            <p:cNvPr id="19" name="Straight Connector 18"/>
            <p:cNvCxnSpPr/>
            <p:nvPr/>
          </p:nvCxnSpPr>
          <p:spPr bwMode="auto">
            <a:xfrm flipH="1">
              <a:off x="6172200" y="2400300"/>
              <a:ext cx="12700" cy="2197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19"/>
            <p:cNvSpPr/>
            <p:nvPr/>
          </p:nvSpPr>
          <p:spPr bwMode="auto">
            <a:xfrm>
              <a:off x="5994400" y="3124200"/>
              <a:ext cx="381000" cy="7493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5816600" y="2527300"/>
              <a:ext cx="281517" cy="1778000"/>
            </a:xfrm>
            <a:custGeom>
              <a:avLst/>
              <a:gdLst>
                <a:gd name="connsiteX0" fmla="*/ 50800 w 281517"/>
                <a:gd name="connsiteY0" fmla="*/ 0 h 1778000"/>
                <a:gd name="connsiteX1" fmla="*/ 241300 w 281517"/>
                <a:gd name="connsiteY1" fmla="*/ 711200 h 1778000"/>
                <a:gd name="connsiteX2" fmla="*/ 241300 w 281517"/>
                <a:gd name="connsiteY2" fmla="*/ 1536700 h 1778000"/>
                <a:gd name="connsiteX3" fmla="*/ 0 w 281517"/>
                <a:gd name="connsiteY3" fmla="*/ 177800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517" h="1778000">
                  <a:moveTo>
                    <a:pt x="50800" y="0"/>
                  </a:moveTo>
                  <a:cubicBezTo>
                    <a:pt x="130175" y="227541"/>
                    <a:pt x="209550" y="455083"/>
                    <a:pt x="241300" y="711200"/>
                  </a:cubicBezTo>
                  <a:cubicBezTo>
                    <a:pt x="273050" y="967317"/>
                    <a:pt x="281517" y="1358900"/>
                    <a:pt x="241300" y="1536700"/>
                  </a:cubicBezTo>
                  <a:cubicBezTo>
                    <a:pt x="201083" y="1714500"/>
                    <a:pt x="100541" y="1746250"/>
                    <a:pt x="0" y="17780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2" name="Straight Arrow Connector 21"/>
            <p:cNvCxnSpPr>
              <a:stCxn id="21" idx="0"/>
            </p:cNvCxnSpPr>
            <p:nvPr/>
          </p:nvCxnSpPr>
          <p:spPr bwMode="auto">
            <a:xfrm>
              <a:off x="5867400" y="2527300"/>
              <a:ext cx="165100" cy="4445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Freeform 22"/>
            <p:cNvSpPr/>
            <p:nvPr/>
          </p:nvSpPr>
          <p:spPr bwMode="auto">
            <a:xfrm>
              <a:off x="6261100" y="2540000"/>
              <a:ext cx="381000" cy="1790700"/>
            </a:xfrm>
            <a:custGeom>
              <a:avLst/>
              <a:gdLst>
                <a:gd name="connsiteX0" fmla="*/ 215900 w 381000"/>
                <a:gd name="connsiteY0" fmla="*/ 1790700 h 1790700"/>
                <a:gd name="connsiteX1" fmla="*/ 25400 w 381000"/>
                <a:gd name="connsiteY1" fmla="*/ 1435100 h 1790700"/>
                <a:gd name="connsiteX2" fmla="*/ 63500 w 381000"/>
                <a:gd name="connsiteY2" fmla="*/ 317500 h 1790700"/>
                <a:gd name="connsiteX3" fmla="*/ 381000 w 381000"/>
                <a:gd name="connsiteY3" fmla="*/ 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1790700">
                  <a:moveTo>
                    <a:pt x="215900" y="1790700"/>
                  </a:moveTo>
                  <a:cubicBezTo>
                    <a:pt x="133350" y="1735666"/>
                    <a:pt x="50800" y="1680633"/>
                    <a:pt x="25400" y="1435100"/>
                  </a:cubicBezTo>
                  <a:cubicBezTo>
                    <a:pt x="0" y="1189567"/>
                    <a:pt x="4233" y="556683"/>
                    <a:pt x="63500" y="317500"/>
                  </a:cubicBezTo>
                  <a:cubicBezTo>
                    <a:pt x="122767" y="78317"/>
                    <a:pt x="251883" y="39158"/>
                    <a:pt x="381000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" name="Straight Arrow Connector 23"/>
            <p:cNvCxnSpPr>
              <a:stCxn id="23" idx="2"/>
            </p:cNvCxnSpPr>
            <p:nvPr/>
          </p:nvCxnSpPr>
          <p:spPr bwMode="auto">
            <a:xfrm flipV="1">
              <a:off x="6324600" y="2552700"/>
              <a:ext cx="190500" cy="304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H="1" flipV="1">
              <a:off x="6286500" y="4102100"/>
              <a:ext cx="203200" cy="355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H="1">
              <a:off x="5715000" y="4203700"/>
              <a:ext cx="292100" cy="152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5511800" y="2578100"/>
              <a:ext cx="393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51600" y="2679700"/>
              <a:ext cx="393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6172200" y="4051300"/>
              <a:ext cx="0" cy="508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 flipH="1">
              <a:off x="6197600" y="4368800"/>
              <a:ext cx="368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99100" y="3886200"/>
              <a:ext cx="393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37300" y="3949700"/>
              <a:ext cx="393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254500" y="4800600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 =  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09900" y="5486400"/>
            <a:ext cx="1790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Same direction </a:t>
            </a:r>
          </a:p>
          <a:p>
            <a:r>
              <a:rPr lang="en-US" sz="2000" dirty="0" smtClean="0"/>
              <a:t>           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3695700" y="5130800"/>
            <a:ext cx="1130300" cy="41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105400" y="5346700"/>
            <a:ext cx="2179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Opposite direction </a:t>
            </a:r>
          </a:p>
          <a:p>
            <a:r>
              <a:rPr lang="en-US" sz="2000" dirty="0" smtClean="0"/>
              <a:t>           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 flipV="1">
            <a:off x="5284056" y="5130800"/>
            <a:ext cx="545244" cy="292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07330" y="446889"/>
            <a:ext cx="6395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                 </a:t>
            </a:r>
            <a:r>
              <a:rPr lang="en-US" sz="2000" dirty="0" smtClean="0"/>
              <a:t> Mesh currents are variables assigned to all</a:t>
            </a:r>
            <a:br>
              <a:rPr lang="en-US" sz="2000" dirty="0" smtClean="0"/>
            </a:br>
            <a:r>
              <a:rPr lang="en-US" sz="2000" dirty="0" smtClean="0"/>
              <a:t>meshes in a certain direction, so that the current through </a:t>
            </a:r>
            <a:br>
              <a:rPr lang="en-US" sz="2000" dirty="0" smtClean="0"/>
            </a:br>
            <a:r>
              <a:rPr lang="en-US" sz="2000" dirty="0" smtClean="0"/>
              <a:t>each element is the algebraic sum of two mesh currents. 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09600" y="2425700"/>
            <a:ext cx="4076700" cy="2362200"/>
            <a:chOff x="609600" y="2425700"/>
            <a:chExt cx="4076700" cy="23622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800100" y="2628900"/>
              <a:ext cx="3670300" cy="19431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2489200" y="2628900"/>
              <a:ext cx="12700" cy="1930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Rectangle 41"/>
            <p:cNvSpPr/>
            <p:nvPr/>
          </p:nvSpPr>
          <p:spPr bwMode="auto">
            <a:xfrm>
              <a:off x="609600" y="3289300"/>
              <a:ext cx="381000" cy="7493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308100" y="4343400"/>
              <a:ext cx="812800" cy="431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060700" y="2425700"/>
              <a:ext cx="812800" cy="431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187700" y="4356100"/>
              <a:ext cx="812800" cy="431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311400" y="3162300"/>
              <a:ext cx="381000" cy="7493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305300" y="3175000"/>
              <a:ext cx="381000" cy="7493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8" name="Straight Arrow Connector 47"/>
            <p:cNvCxnSpPr>
              <a:stCxn id="46" idx="2"/>
            </p:cNvCxnSpPr>
            <p:nvPr/>
          </p:nvCxnSpPr>
          <p:spPr bwMode="auto">
            <a:xfrm>
              <a:off x="2501900" y="3911600"/>
              <a:ext cx="0" cy="533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 flipH="1">
              <a:off x="2552700" y="3975100"/>
              <a:ext cx="368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206500" y="2425700"/>
              <a:ext cx="812800" cy="431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 bwMode="auto">
          <a:xfrm>
            <a:off x="1390650" y="2743200"/>
            <a:ext cx="8001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Rounded Rectangle 51"/>
          <p:cNvSpPr/>
          <p:nvPr/>
        </p:nvSpPr>
        <p:spPr bwMode="auto">
          <a:xfrm>
            <a:off x="889000" y="2730500"/>
            <a:ext cx="1524000" cy="1752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2565400" y="2768600"/>
            <a:ext cx="1816100" cy="1752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282950" y="2755900"/>
            <a:ext cx="850900" cy="12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94E3-DAA8-4C1F-A881-06214F2C40F7}" type="datetime13">
              <a:rPr lang="en-US" smtClean="0"/>
              <a:t>7:28:10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9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33" grpId="0"/>
      <p:bldP spid="34" grpId="0"/>
      <p:bldP spid="36" grpId="0"/>
      <p:bldP spid="38" grpId="0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L10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704" y="349416"/>
            <a:ext cx="8079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a planar circuit,  an element is involved in at most two meshes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621104" y="1327316"/>
            <a:ext cx="2603500" cy="1981200"/>
            <a:chOff x="762000" y="7188200"/>
            <a:chExt cx="2603500" cy="1981200"/>
          </a:xfrm>
        </p:grpSpPr>
        <p:sp>
          <p:nvSpPr>
            <p:cNvPr id="7" name="Rectangle 6"/>
            <p:cNvSpPr/>
            <p:nvPr/>
          </p:nvSpPr>
          <p:spPr bwMode="auto">
            <a:xfrm>
              <a:off x="762000" y="7188200"/>
              <a:ext cx="2603500" cy="1981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" name="Straight Connector 7"/>
            <p:cNvCxnSpPr>
              <a:stCxn id="7" idx="1"/>
              <a:endCxn id="7" idx="3"/>
            </p:cNvCxnSpPr>
            <p:nvPr/>
          </p:nvCxnSpPr>
          <p:spPr bwMode="auto">
            <a:xfrm>
              <a:off x="762000" y="8178800"/>
              <a:ext cx="26035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>
              <a:stCxn id="7" idx="0"/>
              <a:endCxn id="7" idx="2"/>
            </p:cNvCxnSpPr>
            <p:nvPr/>
          </p:nvCxnSpPr>
          <p:spPr bwMode="auto">
            <a:xfrm>
              <a:off x="2063750" y="7188200"/>
              <a:ext cx="0" cy="1981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0" name="Group 9"/>
            <p:cNvGrpSpPr/>
            <p:nvPr/>
          </p:nvGrpSpPr>
          <p:grpSpPr>
            <a:xfrm>
              <a:off x="939800" y="7302500"/>
              <a:ext cx="711200" cy="643466"/>
              <a:chOff x="5384800" y="5338233"/>
              <a:chExt cx="914400" cy="893234"/>
            </a:xfrm>
          </p:grpSpPr>
          <p:sp>
            <p:nvSpPr>
              <p:cNvPr id="32" name="Freeform 31"/>
              <p:cNvSpPr/>
              <p:nvPr/>
            </p:nvSpPr>
            <p:spPr bwMode="auto">
              <a:xfrm>
                <a:off x="5384800" y="5338233"/>
                <a:ext cx="9144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 bwMode="auto">
              <a:xfrm flipH="1" flipV="1">
                <a:off x="5435600" y="6007100"/>
                <a:ext cx="292100" cy="1651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1" name="Group 10"/>
            <p:cNvGrpSpPr/>
            <p:nvPr/>
          </p:nvGrpSpPr>
          <p:grpSpPr>
            <a:xfrm>
              <a:off x="1041400" y="8343900"/>
              <a:ext cx="711200" cy="643466"/>
              <a:chOff x="5384800" y="5338233"/>
              <a:chExt cx="914400" cy="893234"/>
            </a:xfrm>
          </p:grpSpPr>
          <p:sp>
            <p:nvSpPr>
              <p:cNvPr id="30" name="Freeform 29"/>
              <p:cNvSpPr/>
              <p:nvPr/>
            </p:nvSpPr>
            <p:spPr bwMode="auto">
              <a:xfrm>
                <a:off x="5384800" y="5338233"/>
                <a:ext cx="9144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 bwMode="auto">
              <a:xfrm flipH="1" flipV="1">
                <a:off x="5435600" y="6007100"/>
                <a:ext cx="292100" cy="1651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2" name="Group 11"/>
            <p:cNvGrpSpPr/>
            <p:nvPr/>
          </p:nvGrpSpPr>
          <p:grpSpPr>
            <a:xfrm>
              <a:off x="2527300" y="8318500"/>
              <a:ext cx="711200" cy="643466"/>
              <a:chOff x="5384800" y="5338233"/>
              <a:chExt cx="914400" cy="893234"/>
            </a:xfrm>
          </p:grpSpPr>
          <p:sp>
            <p:nvSpPr>
              <p:cNvPr id="28" name="Freeform 27"/>
              <p:cNvSpPr/>
              <p:nvPr/>
            </p:nvSpPr>
            <p:spPr bwMode="auto">
              <a:xfrm>
                <a:off x="5384800" y="5338233"/>
                <a:ext cx="9144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 bwMode="auto">
              <a:xfrm flipH="1" flipV="1">
                <a:off x="5435600" y="6007100"/>
                <a:ext cx="292100" cy="1651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2527300" y="7353300"/>
              <a:ext cx="711200" cy="643466"/>
              <a:chOff x="5384800" y="5338233"/>
              <a:chExt cx="914400" cy="893234"/>
            </a:xfrm>
          </p:grpSpPr>
          <p:sp>
            <p:nvSpPr>
              <p:cNvPr id="26" name="Freeform 25"/>
              <p:cNvSpPr/>
              <p:nvPr/>
            </p:nvSpPr>
            <p:spPr bwMode="auto">
              <a:xfrm>
                <a:off x="5384800" y="5338233"/>
                <a:ext cx="9144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 bwMode="auto">
              <a:xfrm flipH="1" flipV="1">
                <a:off x="5435600" y="6007100"/>
                <a:ext cx="292100" cy="1651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054100" y="7416800"/>
                  <a:ext cx="3962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𝑖</m:t>
                      </m:r>
                      <m:r>
                        <a:rPr lang="en-US" i="1" baseline="-25000" dirty="0" smtClean="0">
                          <a:latin typeface="Cambria Math"/>
                        </a:rPr>
                        <m:t>1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100" y="7416800"/>
                  <a:ext cx="39626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692400" y="7480300"/>
                  <a:ext cx="3962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𝑖</m:t>
                      </m:r>
                      <m:r>
                        <a:rPr lang="en-US" i="1" baseline="-25000" dirty="0" smtClean="0">
                          <a:latin typeface="Cambria Math"/>
                        </a:rPr>
                        <m:t>2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2400" y="7480300"/>
                  <a:ext cx="39626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168400" y="8445500"/>
                  <a:ext cx="4475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  <m:r>
                          <a:rPr lang="en-US" i="1" baseline="-25000" dirty="0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400" y="8445500"/>
                  <a:ext cx="44755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667000" y="8445500"/>
                  <a:ext cx="3962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𝑖</m:t>
                      </m:r>
                      <m:r>
                        <a:rPr lang="en-US" i="1" baseline="-25000" dirty="0" smtClean="0">
                          <a:latin typeface="Cambria Math"/>
                        </a:rPr>
                        <m:t>4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0" y="8445500"/>
                  <a:ext cx="39626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 bwMode="auto">
            <a:xfrm>
              <a:off x="2070100" y="7518400"/>
              <a:ext cx="0" cy="533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2082800" y="8382000"/>
              <a:ext cx="0" cy="533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H="1">
              <a:off x="1384300" y="81788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2260600" y="81788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247900" y="8115300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𝐼</m:t>
                        </m:r>
                        <m:r>
                          <a:rPr lang="en-US" i="1" baseline="-25000" dirty="0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7900" y="8115300"/>
                  <a:ext cx="41069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574800" y="8128000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𝐼</m:t>
                        </m:r>
                        <m:r>
                          <a:rPr lang="en-US" i="1" baseline="-25000" dirty="0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800" y="8128000"/>
                  <a:ext cx="41069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070100" y="8458200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𝐼</m:t>
                        </m:r>
                        <m:r>
                          <a:rPr lang="en-US" i="1" baseline="-25000" dirty="0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0100" y="8458200"/>
                  <a:ext cx="41069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095500" y="7467600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𝐼</m:t>
                        </m:r>
                        <m:r>
                          <a:rPr lang="en-US" i="1" baseline="-25000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5500" y="7467600"/>
                  <a:ext cx="41069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49005" y="1047061"/>
                <a:ext cx="6983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𝐼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005" y="1047061"/>
                <a:ext cx="698333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608745" y="3686145"/>
            <a:ext cx="4525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Sum of </a:t>
            </a:r>
            <a:r>
              <a:rPr lang="en-US" sz="2000" smtClean="0"/>
              <a:t>current entering </a:t>
            </a:r>
            <a:r>
              <a:rPr lang="en-US" sz="2000" dirty="0" smtClean="0"/>
              <a:t>the center node: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485758" y="4318000"/>
                <a:ext cx="4165949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𝐼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 smtClean="0">
                          <a:latin typeface="Cambria Math"/>
                        </a:rPr>
                        <m:t>𝐼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 smtClean="0">
                          <a:latin typeface="Cambria Math"/>
                        </a:rPr>
                        <m:t>𝐼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3</m:t>
                      </m:r>
                      <m:r>
                        <a:rPr lang="en-US" sz="200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 smtClean="0">
                          <a:latin typeface="Cambria Math"/>
                        </a:rPr>
                        <m:t>𝐼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000" baseline="-25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= </m:t>
                      </m:r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00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4</m:t>
                      </m:r>
                      <m:r>
                        <a:rPr lang="en-US" sz="2000" i="1" dirty="0" smtClean="0">
                          <a:latin typeface="Cambria Math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000" i="1" dirty="0" smtClean="0">
                          <a:latin typeface="Cambria Math"/>
                        </a:rPr>
                        <m:t>+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758" y="4318000"/>
                <a:ext cx="4165949" cy="70076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73058" y="4965700"/>
                <a:ext cx="7047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= 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058" y="4965700"/>
                <a:ext cx="704745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704002" y="5405014"/>
            <a:ext cx="2947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KCL automatically satisfied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99510" y="2190916"/>
                <a:ext cx="6567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10" y="2190916"/>
                <a:ext cx="656783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69867" y="1629483"/>
                <a:ext cx="647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𝐼</m:t>
                      </m:r>
                      <m:r>
                        <a:rPr lang="en-US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867" y="1629483"/>
                <a:ext cx="647934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09316" y="2842943"/>
                <a:ext cx="6983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𝐼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4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316" y="2842943"/>
                <a:ext cx="698333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108481" y="1030539"/>
                <a:ext cx="11370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− 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; 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481" y="1030539"/>
                <a:ext cx="1137043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08853" y="1604921"/>
                <a:ext cx="9575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− 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853" y="1604921"/>
                <a:ext cx="957506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76086" y="2175561"/>
                <a:ext cx="11931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4</m:t>
                      </m:r>
                      <m:r>
                        <a:rPr lang="en-US" sz="2000" i="1" dirty="0" smtClean="0">
                          <a:latin typeface="Cambria Math"/>
                        </a:rPr>
                        <m:t>− 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; 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86" y="2175561"/>
                <a:ext cx="1193147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11610" y="2858332"/>
                <a:ext cx="9575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3</m:t>
                      </m:r>
                      <m:r>
                        <a:rPr lang="en-US" sz="2000" i="1" dirty="0" smtClean="0">
                          <a:latin typeface="Cambria Math"/>
                        </a:rPr>
                        <m:t>− 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610" y="2858332"/>
                <a:ext cx="957506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1309466" y="1327316"/>
            <a:ext cx="4673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362653" y="877784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653" y="877784"/>
                <a:ext cx="396262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>
            <a:off x="2119704" y="1327316"/>
            <a:ext cx="4673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43289" y="957984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baseline="-25000" dirty="0" smtClean="0">
                        <a:latin typeface="Cambria Math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289" y="957984"/>
                <a:ext cx="396262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1776804" y="1230594"/>
            <a:ext cx="330200" cy="261822"/>
          </a:xfrm>
          <a:prstGeom prst="ellipse">
            <a:avLst/>
          </a:prstGeom>
          <a:noFill/>
          <a:ln w="63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639249" y="735946"/>
            <a:ext cx="934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Node 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48400" y="1059867"/>
            <a:ext cx="1594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KCL at node 1</a:t>
            </a:r>
          </a:p>
        </p:txBody>
      </p:sp>
      <p:cxnSp>
        <p:nvCxnSpPr>
          <p:cNvPr id="53" name="Straight Arrow Connector 52"/>
          <p:cNvCxnSpPr>
            <a:stCxn id="51" idx="1"/>
          </p:cNvCxnSpPr>
          <p:nvPr/>
        </p:nvCxnSpPr>
        <p:spPr>
          <a:xfrm flipH="1" flipV="1">
            <a:off x="5066359" y="1230594"/>
            <a:ext cx="1182041" cy="29328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100C-0430-4145-AC0A-4B79DFA1535B}" type="datetime13">
              <a:rPr lang="en-US" smtClean="0"/>
              <a:t>7:28:10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9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bldLvl="2"/>
      <p:bldP spid="35" grpId="0"/>
      <p:bldP spid="36" grpId="0" build="p" bldLvl="2"/>
      <p:bldP spid="37" grpId="0"/>
      <p:bldP spid="38" grpId="0"/>
      <p:bldP spid="39" grpId="0" build="p" bldLvl="2"/>
      <p:bldP spid="40" grpId="0" build="p" bldLvl="2"/>
      <p:bldP spid="41" grpId="0" build="p" bldLvl="2"/>
      <p:bldP spid="43" grpId="0" build="p" bldLvl="2"/>
      <p:bldP spid="44" grpId="0" build="p" bldLvl="2"/>
      <p:bldP spid="45" grpId="0" build="p" bldLvl="2"/>
      <p:bldP spid="46" grpId="0" build="p" bldLvl="2"/>
      <p:bldP spid="47" grpId="0"/>
      <p:bldP spid="49" grpId="0"/>
      <p:bldP spid="42" grpId="0" animBg="1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L10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600" y="575975"/>
            <a:ext cx="5584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Express branch voltages in terms of mesh currents. </a:t>
            </a:r>
          </a:p>
          <a:p>
            <a:r>
              <a:rPr lang="en-US" sz="2000" dirty="0" smtClean="0"/>
              <a:t>Form equations by applying KVL along the meshes. 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2255" y="1447800"/>
            <a:ext cx="5470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Basic step: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Express resistor voltages in terms of mesh currents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82600" y="2468033"/>
            <a:ext cx="2413000" cy="1960033"/>
            <a:chOff x="482600" y="2468033"/>
            <a:chExt cx="2413000" cy="1960033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482600" y="3530600"/>
              <a:ext cx="241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308100" y="3403600"/>
              <a:ext cx="812800" cy="266700"/>
              <a:chOff x="2565400" y="4241800"/>
              <a:chExt cx="901700" cy="317500"/>
            </a:xfrm>
          </p:grpSpPr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68400" y="3733799"/>
              <a:ext cx="914400" cy="694267"/>
              <a:chOff x="1219200" y="3149599"/>
              <a:chExt cx="914400" cy="694267"/>
            </a:xfrm>
          </p:grpSpPr>
          <p:sp>
            <p:nvSpPr>
              <p:cNvPr id="19" name="Freeform 18"/>
              <p:cNvSpPr/>
              <p:nvPr/>
            </p:nvSpPr>
            <p:spPr bwMode="auto">
              <a:xfrm>
                <a:off x="1219200" y="3149599"/>
                <a:ext cx="914400" cy="694267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384300" y="3365500"/>
                    <a:ext cx="41389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000" i="1" baseline="-25000" dirty="0" smtClean="0">
                            <a:latin typeface="Cambria Math"/>
                          </a:rPr>
                          <m:t>2</m:t>
                        </m:r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84300" y="3365500"/>
                    <a:ext cx="413896" cy="40011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816100" y="2749627"/>
                  <a:ext cx="4138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100" y="2749627"/>
                  <a:ext cx="413896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 bwMode="auto">
            <a:xfrm>
              <a:off x="800100" y="3530600"/>
              <a:ext cx="5842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50900" y="3530600"/>
                  <a:ext cx="34830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𝐼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900" y="3530600"/>
                  <a:ext cx="348300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15504807"/>
                    </p:ext>
                  </p:extLst>
                </p:nvPr>
              </p:nvGraphicFramePr>
              <p:xfrm>
                <a:off x="841375" y="3052763"/>
                <a:ext cx="1817688" cy="355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35" name="Equation" r:id="rId6" imgW="711000" imgH="152280" progId="Equation.DSMT4">
                        <p:embed/>
                      </p:oleObj>
                    </mc:Choice>
                    <mc:Fallback>
                      <p:oleObj name="Equation" r:id="rId6" imgW="711000" imgH="1522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41375" y="3052763"/>
                              <a:ext cx="1817688" cy="3556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" name="Object 2"/>
                <p:cNvGraphicFramePr>
                  <a:graphicFrameLocks noChangeAspect="1"/>
                </p:cNvGraphicFramePr>
                <p:nvPr/>
              </p:nvGraphicFramePr>
              <p:xfrm>
                <a:off x="841375" y="3052763"/>
                <a:ext cx="1817688" cy="355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4" name="Equation" r:id="rId8" imgW="711000" imgH="152280" progId="Equation.DSMT4">
                        <p:embed/>
                      </p:oleObj>
                    </mc:Choice>
                    <mc:Fallback>
                      <p:oleObj name="Equation" r:id="rId8" imgW="711000" imgH="1522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41375" y="3052763"/>
                              <a:ext cx="1817688" cy="3556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4" name="Freeform 13"/>
            <p:cNvSpPr/>
            <p:nvPr/>
          </p:nvSpPr>
          <p:spPr bwMode="auto">
            <a:xfrm>
              <a:off x="1600201" y="2468033"/>
              <a:ext cx="889000" cy="795867"/>
            </a:xfrm>
            <a:custGeom>
              <a:avLst/>
              <a:gdLst>
                <a:gd name="connsiteX0" fmla="*/ 0 w 1020233"/>
                <a:gd name="connsiteY0" fmla="*/ 21167 h 795867"/>
                <a:gd name="connsiteX1" fmla="*/ 622300 w 1020233"/>
                <a:gd name="connsiteY1" fmla="*/ 59267 h 795867"/>
                <a:gd name="connsiteX2" fmla="*/ 990600 w 1020233"/>
                <a:gd name="connsiteY2" fmla="*/ 376767 h 795867"/>
                <a:gd name="connsiteX3" fmla="*/ 800100 w 1020233"/>
                <a:gd name="connsiteY3" fmla="*/ 706967 h 795867"/>
                <a:gd name="connsiteX4" fmla="*/ 355600 w 1020233"/>
                <a:gd name="connsiteY4" fmla="*/ 783167 h 795867"/>
                <a:gd name="connsiteX5" fmla="*/ 292100 w 1020233"/>
                <a:gd name="connsiteY5" fmla="*/ 783167 h 7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0233" h="795867">
                  <a:moveTo>
                    <a:pt x="0" y="21167"/>
                  </a:moveTo>
                  <a:cubicBezTo>
                    <a:pt x="228600" y="10583"/>
                    <a:pt x="457200" y="0"/>
                    <a:pt x="622300" y="59267"/>
                  </a:cubicBezTo>
                  <a:cubicBezTo>
                    <a:pt x="787400" y="118534"/>
                    <a:pt x="960967" y="268817"/>
                    <a:pt x="990600" y="376767"/>
                  </a:cubicBezTo>
                  <a:cubicBezTo>
                    <a:pt x="1020233" y="484717"/>
                    <a:pt x="905933" y="639234"/>
                    <a:pt x="800100" y="706967"/>
                  </a:cubicBezTo>
                  <a:cubicBezTo>
                    <a:pt x="694267" y="774700"/>
                    <a:pt x="440267" y="770467"/>
                    <a:pt x="355600" y="783167"/>
                  </a:cubicBezTo>
                  <a:cubicBezTo>
                    <a:pt x="270933" y="795867"/>
                    <a:pt x="281516" y="789517"/>
                    <a:pt x="292100" y="7831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06600" y="3594100"/>
              <a:ext cx="3722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00465" y="2347619"/>
                <a:ext cx="15473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𝐼</m:t>
                      </m:r>
                      <m:r>
                        <a:rPr lang="en-US" sz="2000" i="1" dirty="0" smtClean="0">
                          <a:latin typeface="Cambria Math"/>
                        </a:rPr>
                        <m:t> = 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2 </m:t>
                      </m:r>
                      <m:r>
                        <a:rPr lang="en-US" sz="2000" i="1" dirty="0" smtClean="0">
                          <a:latin typeface="Cambria Math"/>
                        </a:rPr>
                        <m:t>− 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465" y="2347619"/>
                <a:ext cx="1547347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56354" y="2951291"/>
                <a:ext cx="27996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 smtClean="0">
                          <a:latin typeface="Cambria Math"/>
                        </a:rPr>
                        <m:t>𝑣</m:t>
                      </m:r>
                      <m:r>
                        <a:rPr lang="en-US" sz="2000" i="1" dirty="0" smtClean="0">
                          <a:latin typeface="Cambria Math"/>
                        </a:rPr>
                        <m:t> = </m:t>
                      </m:r>
                      <m:r>
                        <a:rPr lang="en-US" sz="2000" i="1" dirty="0" smtClean="0">
                          <a:latin typeface="Cambria Math"/>
                        </a:rPr>
                        <m:t>𝑅𝐼</m:t>
                      </m:r>
                      <m:r>
                        <a:rPr lang="en-US" sz="2000" i="1" dirty="0" smtClean="0">
                          <a:latin typeface="Cambria Math"/>
                        </a:rPr>
                        <m:t> = </m:t>
                      </m:r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dirty="0" smtClean="0">
                          <a:latin typeface="Cambria Math"/>
                        </a:rPr>
                        <m:t> (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2 </m:t>
                      </m:r>
                      <m:r>
                        <a:rPr lang="en-US" sz="2000" i="1" dirty="0" smtClean="0">
                          <a:latin typeface="Cambria Math"/>
                        </a:rPr>
                        <m:t>− 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354" y="2951291"/>
                <a:ext cx="2799677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71800" y="3711039"/>
                <a:ext cx="34525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Later, “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𝐼</m:t>
                    </m:r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” will not be assigned.</a:t>
                </a:r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711039"/>
                <a:ext cx="3452548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1943" t="-7692" r="-177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2870200" y="4393373"/>
            <a:ext cx="3949700" cy="1295400"/>
            <a:chOff x="3265697" y="4178300"/>
            <a:chExt cx="4000500" cy="1447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241800" y="4191000"/>
                  <a:ext cx="2048295" cy="4471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𝑣</m:t>
                      </m:r>
                      <m:r>
                        <a:rPr lang="en-US" sz="2000" i="1" dirty="0" smtClean="0">
                          <a:latin typeface="Cambria Math"/>
                        </a:rPr>
                        <m:t> = </m:t>
                      </m:r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dirty="0" smtClean="0">
                          <a:latin typeface="Cambria Math"/>
                        </a:rPr>
                        <m:t> (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2 </m:t>
                      </m:r>
                      <m:r>
                        <a:rPr lang="en-US" sz="2000" i="1" dirty="0" smtClean="0">
                          <a:latin typeface="Cambria Math"/>
                        </a:rPr>
                        <m:t>− 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)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1800" y="4191000"/>
                  <a:ext cx="2048295" cy="44718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602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3563260" y="5015667"/>
              <a:ext cx="1308314" cy="447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Enters at </a:t>
              </a:r>
              <a:r>
                <a:rPr lang="en-US" sz="2000" dirty="0" smtClean="0">
                  <a:solidFill>
                    <a:srgbClr val="FF0000"/>
                  </a:solidFill>
                </a:rPr>
                <a:t>+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81289" y="4882831"/>
              <a:ext cx="1321302" cy="447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Enters at </a:t>
              </a:r>
              <a:r>
                <a:rPr lang="en-US" sz="2000" dirty="0" smtClean="0">
                  <a:solidFill>
                    <a:srgbClr val="00B050"/>
                  </a:solidFill>
                  <a:latin typeface="Symbol" pitchFamily="18" charset="2"/>
                </a:rPr>
                <a:t>-</a:t>
              </a:r>
              <a:endParaRPr lang="en-US" sz="2000" dirty="0">
                <a:solidFill>
                  <a:srgbClr val="00B050"/>
                </a:solidFill>
                <a:latin typeface="Symbol" pitchFamily="18" charset="2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4711807" y="4562461"/>
              <a:ext cx="647486" cy="5156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H="1" flipV="1">
              <a:off x="5931801" y="4618538"/>
              <a:ext cx="4572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Rectangle 31"/>
            <p:cNvSpPr/>
            <p:nvPr/>
          </p:nvSpPr>
          <p:spPr bwMode="auto">
            <a:xfrm>
              <a:off x="3265697" y="4178300"/>
              <a:ext cx="4000500" cy="144780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52255" y="149361"/>
            <a:ext cx="3064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Basic Idea of mesh analysis: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95600" y="2349517"/>
                <a:ext cx="2939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Express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𝐼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: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349517"/>
                <a:ext cx="2939394" cy="400110"/>
              </a:xfrm>
              <a:prstGeom prst="rect">
                <a:avLst/>
              </a:prstGeom>
              <a:blipFill rotWithShape="1">
                <a:blip r:embed="rId14"/>
                <a:stretch>
                  <a:fillRect l="-207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971800" y="2944506"/>
            <a:ext cx="166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By ohm’s law: </a:t>
            </a:r>
          </a:p>
        </p:txBody>
      </p:sp>
    </p:spTree>
    <p:extLst>
      <p:ext uri="{BB962C8B-B14F-4D97-AF65-F5344CB8AC3E}">
        <p14:creationId xmlns:p14="http://schemas.microsoft.com/office/powerpoint/2010/main" val="282069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build="p" bldLvl="2"/>
      <p:bldP spid="23" grpId="0"/>
      <p:bldP spid="24" grpId="0"/>
      <p:bldP spid="25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L10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0639" y="350160"/>
                <a:ext cx="43223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Example:</a:t>
                </a:r>
                <a:r>
                  <a:rPr lang="en-US" dirty="0" smtClean="0"/>
                  <a:t>  </a:t>
                </a:r>
                <a:r>
                  <a:rPr lang="en-US" sz="2000" dirty="0" smtClean="0"/>
                  <a:t>Find the mesh currents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39" y="350160"/>
                <a:ext cx="4322337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41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914305"/>
              </p:ext>
            </p:extLst>
          </p:nvPr>
        </p:nvGraphicFramePr>
        <p:xfrm>
          <a:off x="942952" y="726398"/>
          <a:ext cx="13954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" name="Equation" r:id="rId4" imgW="545760" imgH="215640" progId="Equation.DSMT4">
                  <p:embed/>
                </p:oleObj>
              </mc:Choice>
              <mc:Fallback>
                <p:oleObj name="Equation" r:id="rId4" imgW="545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52" y="726398"/>
                        <a:ext cx="139541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889960"/>
              </p:ext>
            </p:extLst>
          </p:nvPr>
        </p:nvGraphicFramePr>
        <p:xfrm>
          <a:off x="2476477" y="751798"/>
          <a:ext cx="14271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" name="Equation" r:id="rId6" imgW="558720" imgH="215640" progId="Equation.DSMT4">
                  <p:embed/>
                </p:oleObj>
              </mc:Choice>
              <mc:Fallback>
                <p:oleObj name="Equation" r:id="rId6" imgW="558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477" y="751798"/>
                        <a:ext cx="142716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725831"/>
              </p:ext>
            </p:extLst>
          </p:nvPr>
        </p:nvGraphicFramePr>
        <p:xfrm>
          <a:off x="2539977" y="3342598"/>
          <a:ext cx="14287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" name="Equation" r:id="rId8" imgW="558720" imgH="215640" progId="Equation.DSMT4">
                  <p:embed/>
                </p:oleObj>
              </mc:Choice>
              <mc:Fallback>
                <p:oleObj name="Equation" r:id="rId8" imgW="558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977" y="3342598"/>
                        <a:ext cx="142875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13285"/>
              </p:ext>
            </p:extLst>
          </p:nvPr>
        </p:nvGraphicFramePr>
        <p:xfrm>
          <a:off x="2024039" y="1582060"/>
          <a:ext cx="434975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" name="Equation" r:id="rId10" imgW="279360" imgH="571320" progId="Equation.DSMT4">
                  <p:embed/>
                </p:oleObj>
              </mc:Choice>
              <mc:Fallback>
                <p:oleObj name="Equation" r:id="rId10" imgW="2793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39" y="1582060"/>
                        <a:ext cx="434975" cy="1331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46039" y="1194707"/>
            <a:ext cx="4218600" cy="2243591"/>
            <a:chOff x="304800" y="5556247"/>
            <a:chExt cx="4218600" cy="2243591"/>
          </a:xfrm>
        </p:grpSpPr>
        <p:sp>
          <p:nvSpPr>
            <p:cNvPr id="10" name="Rectangle 9"/>
            <p:cNvSpPr/>
            <p:nvPr/>
          </p:nvSpPr>
          <p:spPr bwMode="auto">
            <a:xfrm>
              <a:off x="990600" y="5689600"/>
              <a:ext cx="2997200" cy="19685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982755" y="5687335"/>
              <a:ext cx="29591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000500" y="5930900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</a:t>
              </a:r>
              <a:r>
                <a:rPr lang="en-US" sz="2000" baseline="-25000" dirty="0" smtClean="0"/>
                <a:t>s2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800" y="6007100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</a:t>
              </a:r>
              <a:r>
                <a:rPr lang="en-US" sz="2000" baseline="-25000" dirty="0" smtClean="0"/>
                <a:t>s1</a:t>
              </a:r>
              <a:endParaRPr lang="en-US" sz="2000" dirty="0"/>
            </a:p>
          </p:txBody>
        </p:sp>
        <p:cxnSp>
          <p:nvCxnSpPr>
            <p:cNvPr id="14" name="Straight Connector 13"/>
            <p:cNvCxnSpPr>
              <a:endCxn id="10" idx="2"/>
            </p:cNvCxnSpPr>
            <p:nvPr/>
          </p:nvCxnSpPr>
          <p:spPr bwMode="auto">
            <a:xfrm>
              <a:off x="2451100" y="5676900"/>
              <a:ext cx="38100" cy="1981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 rot="16200000">
              <a:off x="2070100" y="6489700"/>
              <a:ext cx="812800" cy="266700"/>
              <a:chOff x="2565400" y="4241800"/>
              <a:chExt cx="901700" cy="317500"/>
            </a:xfrm>
          </p:grpSpPr>
          <p:sp>
            <p:nvSpPr>
              <p:cNvPr id="4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1301513" y="5556247"/>
              <a:ext cx="812800" cy="266700"/>
              <a:chOff x="2572182" y="4234236"/>
              <a:chExt cx="901700" cy="317500"/>
            </a:xfrm>
          </p:grpSpPr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2572182" y="4234236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7" name="Oval 16"/>
            <p:cNvSpPr/>
            <p:nvPr/>
          </p:nvSpPr>
          <p:spPr bwMode="auto">
            <a:xfrm>
              <a:off x="736600" y="6248400"/>
              <a:ext cx="508000" cy="533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5500" y="6197600"/>
              <a:ext cx="3145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+</a:t>
              </a:r>
            </a:p>
            <a:p>
              <a:r>
                <a:rPr lang="en-US" sz="1800" dirty="0" smtClean="0">
                  <a:latin typeface="Symbol" pitchFamily="18" charset="2"/>
                </a:rPr>
                <a:t>-</a:t>
              </a:r>
              <a:endParaRPr lang="en-US" sz="1800" dirty="0">
                <a:latin typeface="Symbol" pitchFamily="18" charset="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65400" y="64008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</a:t>
              </a:r>
              <a:r>
                <a:rPr lang="en-US" sz="1800" baseline="-25000" dirty="0" smtClean="0"/>
                <a:t>3</a:t>
              </a:r>
              <a:endParaRPr lang="en-US" sz="1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09700" y="57912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</a:t>
              </a:r>
              <a:r>
                <a:rPr lang="en-US" sz="1800" baseline="-25000" dirty="0" smtClean="0"/>
                <a:t>1</a:t>
              </a:r>
              <a:endParaRPr lang="en-US" sz="1800" dirty="0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22600" y="6235699"/>
              <a:ext cx="660400" cy="757767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1219200" y="6532033"/>
              <a:ext cx="914400" cy="893234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3733800" y="6299200"/>
              <a:ext cx="508000" cy="533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48100" y="6248400"/>
              <a:ext cx="3145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+</a:t>
              </a:r>
            </a:p>
            <a:p>
              <a:r>
                <a:rPr lang="en-US" sz="1800" dirty="0" smtClean="0">
                  <a:latin typeface="Symbol" pitchFamily="18" charset="2"/>
                </a:rPr>
                <a:t>-</a:t>
              </a:r>
              <a:endParaRPr lang="en-US" sz="1800" dirty="0">
                <a:latin typeface="Symbol" pitchFamily="18" charset="2"/>
              </a:endParaRPr>
            </a:p>
          </p:txBody>
        </p:sp>
        <p:grpSp>
          <p:nvGrpSpPr>
            <p:cNvPr id="25" name="Group 20"/>
            <p:cNvGrpSpPr>
              <a:grpSpLocks/>
            </p:cNvGrpSpPr>
            <p:nvPr/>
          </p:nvGrpSpPr>
          <p:grpSpPr bwMode="auto">
            <a:xfrm>
              <a:off x="2806700" y="5562600"/>
              <a:ext cx="812800" cy="266700"/>
              <a:chOff x="2565400" y="4241800"/>
              <a:chExt cx="901700" cy="317500"/>
            </a:xfrm>
          </p:grpSpPr>
          <p:sp>
            <p:nvSpPr>
              <p:cNvPr id="3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2840679" y="7529933"/>
              <a:ext cx="812800" cy="269905"/>
              <a:chOff x="2560828" y="4225285"/>
              <a:chExt cx="901700" cy="321315"/>
            </a:xfrm>
          </p:grpSpPr>
          <p:sp>
            <p:nvSpPr>
              <p:cNvPr id="3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60828" y="4225285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086100" y="71755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</a:t>
              </a:r>
              <a:r>
                <a:rPr lang="en-US" sz="1800" baseline="-25000" dirty="0" smtClean="0"/>
                <a:t>4</a:t>
              </a:r>
              <a:endParaRPr lang="en-US" sz="1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98800" y="57658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</a:t>
              </a:r>
              <a:r>
                <a:rPr lang="en-US" sz="1800" baseline="-25000" dirty="0" smtClean="0"/>
                <a:t>2</a:t>
              </a:r>
              <a:endParaRPr lang="en-US" sz="1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485900" y="6915227"/>
                  <a:ext cx="4138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00" y="6915227"/>
                  <a:ext cx="413896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162300" y="6483427"/>
                  <a:ext cx="418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2300" y="6483427"/>
                  <a:ext cx="418704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609275" y="349416"/>
                <a:ext cx="7400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𝑣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275" y="349416"/>
                <a:ext cx="740010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09275" y="873952"/>
                <a:ext cx="7400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𝑣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3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275" y="873952"/>
                <a:ext cx="740010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30036" y="1429660"/>
                <a:ext cx="7400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𝑣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4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036" y="1429660"/>
                <a:ext cx="740010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246539" y="2191660"/>
            <a:ext cx="226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KVL along mesh 1: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449739" y="2547260"/>
                <a:ext cx="29474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+ 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3</m:t>
                    </m:r>
                    <m:r>
                      <a:rPr lang="en-US" sz="200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</a:rPr>
                      <m:t>=0</m:t>
                    </m:r>
                    <m:r>
                      <a:rPr lang="en-US" sz="2000" i="1" baseline="-25000" dirty="0" smtClean="0"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 smtClean="0"/>
                  <a:t>       </a:t>
                </a:r>
                <a:r>
                  <a:rPr lang="en-US" dirty="0" smtClean="0"/>
                  <a:t>(1)</a:t>
                </a:r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739" y="2547260"/>
                <a:ext cx="2947474" cy="400110"/>
              </a:xfrm>
              <a:prstGeom prst="rect">
                <a:avLst/>
              </a:prstGeom>
              <a:blipFill rotWithShape="1">
                <a:blip r:embed="rId17"/>
                <a:stretch>
                  <a:fillRect t="-1538" r="-103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4310039" y="2915560"/>
            <a:ext cx="226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KVL along mesh 2: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24339" y="3258460"/>
                <a:ext cx="3271473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</a:rPr>
                      <m:t>−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4</m:t>
                    </m:r>
                    <m:r>
                      <a:rPr lang="en-US" sz="2000" i="1" dirty="0" smtClean="0">
                        <a:latin typeface="Cambria Math"/>
                      </a:rPr>
                      <m:t>− 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3</m:t>
                    </m:r>
                    <m:r>
                      <a:rPr lang="en-US" sz="2000" i="1" dirty="0" smtClean="0">
                        <a:latin typeface="Cambria Math"/>
                      </a:rPr>
                      <m:t>= 0    </m:t>
                    </m:r>
                  </m:oMath>
                </a14:m>
                <a:r>
                  <a:rPr lang="en-US" dirty="0" smtClean="0"/>
                  <a:t>(2)</a:t>
                </a:r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339" y="3258460"/>
                <a:ext cx="3271473" cy="392993"/>
              </a:xfrm>
              <a:prstGeom prst="rect">
                <a:avLst/>
              </a:prstGeom>
              <a:blipFill rotWithShape="1">
                <a:blip r:embed="rId18"/>
                <a:stretch>
                  <a:fillRect t="-1563" r="-9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Brace 49"/>
          <p:cNvSpPr/>
          <p:nvPr/>
        </p:nvSpPr>
        <p:spPr bwMode="auto">
          <a:xfrm>
            <a:off x="7126287" y="579578"/>
            <a:ext cx="164468" cy="1389892"/>
          </a:xfrm>
          <a:prstGeom prst="rightBrac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flipH="1">
            <a:off x="5758737" y="1435494"/>
            <a:ext cx="1367550" cy="12324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50" idx="2"/>
          </p:cNvCxnSpPr>
          <p:nvPr/>
        </p:nvCxnSpPr>
        <p:spPr bwMode="auto">
          <a:xfrm flipH="1">
            <a:off x="5983158" y="1969470"/>
            <a:ext cx="1143129" cy="14032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63821" y="3907756"/>
                <a:ext cx="27839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+</m:t>
                      </m:r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3</m:t>
                      </m:r>
                      <m:r>
                        <a:rPr lang="en-US" sz="2000" i="1" dirty="0" smtClean="0">
                          <a:latin typeface="Cambria Math"/>
                        </a:rPr>
                        <m:t>(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000" b="0" i="1" baseline="-25000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21" y="3907756"/>
                <a:ext cx="2783967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18256" y="5105400"/>
                <a:ext cx="3927101" cy="707886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baseline="-25000" dirty="0" smtClean="0">
                        <a:latin typeface="Cambria Math"/>
                      </a:rPr>
                      <m:t>3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 −</m:t>
                    </m:r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baseline="-25000" dirty="0" smtClean="0">
                        <a:latin typeface="Cambria Math"/>
                      </a:rPr>
                      <m:t>3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baseline="-25000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3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+ (</m:t>
                      </m:r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+</m:t>
                      </m:r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3</m:t>
                      </m:r>
                      <m:r>
                        <a:rPr lang="en-US" sz="2000" i="1" dirty="0" smtClean="0">
                          <a:latin typeface="Cambria Math"/>
                        </a:rPr>
                        <m:t>+</m:t>
                      </m:r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4</m:t>
                      </m:r>
                      <m:r>
                        <a:rPr lang="en-US" sz="2000" i="1" dirty="0" smtClean="0">
                          <a:latin typeface="Cambria Math"/>
                        </a:rPr>
                        <m:t>) 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/>
                            </a:rPr>
                            <m:t>s</m:t>
                          </m:r>
                          <m:r>
                            <a:rPr lang="en-US" sz="2000" b="0" i="0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56" y="5105400"/>
                <a:ext cx="3927101" cy="707886"/>
              </a:xfrm>
              <a:prstGeom prst="rect">
                <a:avLst/>
              </a:prstGeom>
              <a:blipFill rotWithShape="1">
                <a:blip r:embed="rId20"/>
                <a:stretch>
                  <a:fillRect l="-619" b="-5932"/>
                </a:stretch>
              </a:blipFill>
              <a:ln>
                <a:solidFill>
                  <a:srgbClr val="0000CC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ight Arrow 54"/>
          <p:cNvSpPr/>
          <p:nvPr/>
        </p:nvSpPr>
        <p:spPr bwMode="auto">
          <a:xfrm rot="5400000">
            <a:off x="1918506" y="4758776"/>
            <a:ext cx="355600" cy="254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90732" y="5112026"/>
                <a:ext cx="4233531" cy="661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dirty="0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dirty="0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000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000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32" y="5112026"/>
                <a:ext cx="4233531" cy="66140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ight Arrow 55"/>
          <p:cNvSpPr/>
          <p:nvPr/>
        </p:nvSpPr>
        <p:spPr>
          <a:xfrm>
            <a:off x="4310039" y="5428565"/>
            <a:ext cx="319997" cy="210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130039" y="350160"/>
                <a:ext cx="6767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039" y="350160"/>
                <a:ext cx="676788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497590" y="349416"/>
                <a:ext cx="6767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590" y="349416"/>
                <a:ext cx="676788" cy="40011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944146" y="349416"/>
                <a:ext cx="7400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𝑣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146" y="349416"/>
                <a:ext cx="740010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207158" y="873952"/>
                <a:ext cx="13710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3</m:t>
                      </m:r>
                      <m:r>
                        <a:rPr lang="en-US" sz="2000" i="1" dirty="0" smtClean="0">
                          <a:latin typeface="Cambria Math"/>
                        </a:rPr>
                        <m:t>(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158" y="873952"/>
                <a:ext cx="1371081" cy="400110"/>
              </a:xfrm>
              <a:prstGeom prst="rect">
                <a:avLst/>
              </a:prstGeom>
              <a:blipFill rotWithShape="1">
                <a:blip r:embed="rId2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130039" y="1435494"/>
                <a:ext cx="9252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− </m:t>
                      </m:r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4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039" y="1435494"/>
                <a:ext cx="925253" cy="40011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160554"/>
              </p:ext>
            </p:extLst>
          </p:nvPr>
        </p:nvGraphicFramePr>
        <p:xfrm>
          <a:off x="2519431" y="3613510"/>
          <a:ext cx="13636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" name="Equation" r:id="rId27" imgW="533160" imgH="215640" progId="Equation.DSMT4">
                  <p:embed/>
                </p:oleObj>
              </mc:Choice>
              <mc:Fallback>
                <p:oleObj name="Equation" r:id="rId27" imgW="53316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431" y="3613510"/>
                        <a:ext cx="13636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641213" y="1721777"/>
                <a:ext cx="13133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00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213" y="1721777"/>
                <a:ext cx="1313372" cy="40011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40475" y="3711259"/>
                <a:ext cx="3271473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solidFill>
                          <a:srgbClr val="FF00FF"/>
                        </a:solidFill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000" b="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FF00FF"/>
                        </a:solidFill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solidFill>
                          <a:srgbClr val="FF00FF"/>
                        </a:solidFill>
                        <a:latin typeface="Cambria Math"/>
                      </a:rPr>
                      <m:t>4</m:t>
                    </m:r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− </m:t>
                    </m:r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solidFill>
                          <a:srgbClr val="FF00FF"/>
                        </a:solidFill>
                        <a:latin typeface="Cambria Math"/>
                      </a:rPr>
                      <m:t>3</m:t>
                    </m:r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= 0    </m:t>
                    </m:r>
                  </m:oMath>
                </a14:m>
                <a:r>
                  <a:rPr lang="en-US" dirty="0" smtClean="0">
                    <a:solidFill>
                      <a:srgbClr val="FF00FF"/>
                    </a:solidFill>
                  </a:rPr>
                  <a:t>(2)</a:t>
                </a:r>
                <a:endParaRPr lang="en-US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475" y="3711259"/>
                <a:ext cx="3271473" cy="392993"/>
              </a:xfrm>
              <a:prstGeom prst="rect">
                <a:avLst/>
              </a:prstGeom>
              <a:blipFill rotWithShape="1">
                <a:blip r:embed="rId30"/>
                <a:stretch>
                  <a:fillRect t="-1563" r="-93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926487" y="4257430"/>
                <a:ext cx="4161845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𝑅</m:t>
                    </m:r>
                    <m:r>
                      <a:rPr lang="en-US" sz="2000" i="1" baseline="-25000" dirty="0" smtClean="0">
                        <a:solidFill>
                          <a:srgbClr val="FF00FF"/>
                        </a:solidFill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solidFill>
                          <a:srgbClr val="FF00FF"/>
                        </a:solidFill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𝑅</m:t>
                    </m:r>
                    <m:r>
                      <a:rPr lang="en-US" sz="2000" i="1" baseline="-25000" dirty="0" smtClean="0">
                        <a:solidFill>
                          <a:srgbClr val="FF00FF"/>
                        </a:solidFill>
                        <a:latin typeface="Cambria Math"/>
                      </a:rPr>
                      <m:t>3</m:t>
                    </m:r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solidFill>
                          <a:srgbClr val="FF00FF"/>
                        </a:solidFill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solidFill>
                          <a:srgbClr val="FF00FF"/>
                        </a:solidFill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sz="2000" b="0" i="1" baseline="-25000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000" b="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FF"/>
                    </a:solidFill>
                  </a:rPr>
                  <a:t>         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000" b="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00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baseline="-25000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487" y="4257430"/>
                <a:ext cx="4161845" cy="700769"/>
              </a:xfrm>
              <a:prstGeom prst="rect">
                <a:avLst/>
              </a:prstGeom>
              <a:blipFill rotWithShape="1">
                <a:blip r:embed="rId31"/>
                <a:stretch>
                  <a:fillRect b="-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9992" y="4257430"/>
                <a:ext cx="42800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2" y="4257430"/>
                <a:ext cx="4280081" cy="400110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Down Arrow 35"/>
          <p:cNvSpPr/>
          <p:nvPr/>
        </p:nvSpPr>
        <p:spPr>
          <a:xfrm>
            <a:off x="5892698" y="4885776"/>
            <a:ext cx="183513" cy="226250"/>
          </a:xfrm>
          <a:prstGeom prst="downArrow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D2AD-C840-4BD9-94C3-C166D49B6713}" type="datetime13">
              <a:rPr lang="en-US" smtClean="0"/>
              <a:t>7:28:10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3" grpId="0"/>
      <p:bldP spid="54" grpId="0" animBg="1"/>
      <p:bldP spid="55" grpId="0" animBg="1"/>
      <p:bldP spid="2" grpId="0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22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L10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300" y="406400"/>
            <a:ext cx="6496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Summary of general steps for circuit without current sources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5000" y="1041400"/>
            <a:ext cx="4343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1:  Assign mesh currents, i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i</a:t>
            </a:r>
            <a:r>
              <a:rPr lang="en-US" sz="2000" baseline="-25000" dirty="0" smtClean="0"/>
              <a:t>n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35000" y="1473200"/>
            <a:ext cx="6167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2:  Assign resistor voltages with polarity, and express</a:t>
            </a:r>
            <a:br>
              <a:rPr lang="en-US" sz="2000" dirty="0" smtClean="0"/>
            </a:br>
            <a:r>
              <a:rPr lang="en-US" sz="2000" dirty="0" smtClean="0"/>
              <a:t>              these voltages in terms of mesh currents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2102" y="2184400"/>
            <a:ext cx="66887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3:  Apply KVL along each mesh to obtain n equations</a:t>
            </a:r>
            <a:br>
              <a:rPr lang="en-US" sz="2000" dirty="0" smtClean="0"/>
            </a:br>
            <a:r>
              <a:rPr lang="en-US" sz="2000" dirty="0" smtClean="0"/>
              <a:t>             with respect to mesh currents </a:t>
            </a:r>
            <a:br>
              <a:rPr lang="en-US" sz="2000" dirty="0" smtClean="0"/>
            </a:br>
            <a:r>
              <a:rPr lang="en-US" sz="2000" dirty="0" smtClean="0"/>
              <a:t>              (first in terms of voltages, then plug in the expressions </a:t>
            </a:r>
            <a:br>
              <a:rPr lang="en-US" sz="2000" dirty="0" smtClean="0"/>
            </a:br>
            <a:r>
              <a:rPr lang="en-US" sz="2000" dirty="0" smtClean="0"/>
              <a:t>                from step 2)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507839"/>
            <a:ext cx="4697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4:  Solve equations for mesh currents. </a:t>
            </a:r>
            <a:br>
              <a:rPr lang="en-US" sz="2000" dirty="0" smtClean="0"/>
            </a:br>
            <a:r>
              <a:rPr lang="en-US" sz="2000" dirty="0" smtClean="0"/>
              <a:t>              Obtain everything else asked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D872-F59D-4818-84CC-94E292AA5A52}" type="datetime13">
              <a:rPr lang="en-US" smtClean="0"/>
              <a:t>7:28:10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4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L10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301848"/>
                <a:ext cx="22041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Example:  Find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, 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01848"/>
                <a:ext cx="220413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3047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580249"/>
              </p:ext>
            </p:extLst>
          </p:nvPr>
        </p:nvGraphicFramePr>
        <p:xfrm>
          <a:off x="898526" y="881286"/>
          <a:ext cx="13954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" name="Equation" r:id="rId4" imgW="545760" imgH="215640" progId="Equation.DSMT4">
                  <p:embed/>
                </p:oleObj>
              </mc:Choice>
              <mc:Fallback>
                <p:oleObj name="Equation" r:id="rId4" imgW="545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6" y="881286"/>
                        <a:ext cx="139541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120062"/>
              </p:ext>
            </p:extLst>
          </p:nvPr>
        </p:nvGraphicFramePr>
        <p:xfrm>
          <a:off x="2497138" y="868586"/>
          <a:ext cx="14271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" name="Equation" r:id="rId6" imgW="558720" imgH="215640" progId="Equation.DSMT4">
                  <p:embed/>
                </p:oleObj>
              </mc:Choice>
              <mc:Fallback>
                <p:oleObj name="Equation" r:id="rId6" imgW="558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868586"/>
                        <a:ext cx="142716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120925"/>
              </p:ext>
            </p:extLst>
          </p:nvPr>
        </p:nvGraphicFramePr>
        <p:xfrm>
          <a:off x="2433638" y="3470498"/>
          <a:ext cx="142875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" name="Equation" r:id="rId8" imgW="558720" imgH="228600" progId="Equation.DSMT4">
                  <p:embed/>
                </p:oleObj>
              </mc:Choice>
              <mc:Fallback>
                <p:oleObj name="Equation" r:id="rId8" imgW="558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3470498"/>
                        <a:ext cx="1428750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827942"/>
              </p:ext>
            </p:extLst>
          </p:nvPr>
        </p:nvGraphicFramePr>
        <p:xfrm>
          <a:off x="1841500" y="1711548"/>
          <a:ext cx="454025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" name="Equation" r:id="rId10" imgW="291960" imgH="571320" progId="Equation.DSMT4">
                  <p:embed/>
                </p:oleObj>
              </mc:Choice>
              <mc:Fallback>
                <p:oleObj name="Equation" r:id="rId10" imgW="2919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711548"/>
                        <a:ext cx="454025" cy="1331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17500" y="1317848"/>
            <a:ext cx="3771900" cy="2247900"/>
            <a:chOff x="165100" y="5422900"/>
            <a:chExt cx="3771900" cy="22479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685800" y="5549900"/>
              <a:ext cx="2997200" cy="19685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685800" y="5537200"/>
              <a:ext cx="29591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3238500" y="66421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5V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5100" y="5778500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2v</a:t>
              </a:r>
              <a:r>
                <a:rPr lang="en-US" sz="2400" baseline="-25000" dirty="0" smtClean="0"/>
                <a:t>x</a:t>
              </a:r>
              <a:endParaRPr lang="en-US" sz="2400" baseline="-25000" dirty="0"/>
            </a:p>
          </p:txBody>
        </p:sp>
        <p:cxnSp>
          <p:nvCxnSpPr>
            <p:cNvPr id="14" name="Straight Connector 13"/>
            <p:cNvCxnSpPr>
              <a:endCxn id="10" idx="2"/>
            </p:cNvCxnSpPr>
            <p:nvPr/>
          </p:nvCxnSpPr>
          <p:spPr bwMode="auto">
            <a:xfrm>
              <a:off x="2146300" y="5537200"/>
              <a:ext cx="38100" cy="1981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 rot="16200000">
              <a:off x="1765300" y="6350000"/>
              <a:ext cx="812800" cy="266700"/>
              <a:chOff x="2565400" y="4241800"/>
              <a:chExt cx="901700" cy="317500"/>
            </a:xfrm>
          </p:grpSpPr>
          <p:sp>
            <p:nvSpPr>
              <p:cNvPr id="4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990600" y="5422900"/>
              <a:ext cx="812800" cy="266700"/>
              <a:chOff x="2565400" y="4241800"/>
              <a:chExt cx="901700" cy="317500"/>
            </a:xfrm>
          </p:grpSpPr>
          <p:sp>
            <p:nvSpPr>
              <p:cNvPr id="4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260600" y="62611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4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04900" y="56515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3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2717800" y="6095999"/>
              <a:ext cx="660400" cy="757767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965200" y="6087533"/>
              <a:ext cx="723900" cy="893234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429000" y="6159500"/>
              <a:ext cx="508000" cy="533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3300" y="6108700"/>
              <a:ext cx="3145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+</a:t>
              </a:r>
            </a:p>
            <a:p>
              <a:r>
                <a:rPr lang="en-US" sz="1800" dirty="0" smtClean="0">
                  <a:latin typeface="Symbol" pitchFamily="18" charset="2"/>
                </a:rPr>
                <a:t>-</a:t>
              </a:r>
              <a:endParaRPr lang="en-US" sz="1800" dirty="0">
                <a:latin typeface="Symbol" pitchFamily="18" charset="2"/>
              </a:endParaRPr>
            </a:p>
          </p:txBody>
        </p: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>
              <a:off x="2501900" y="5422900"/>
              <a:ext cx="812800" cy="266700"/>
              <a:chOff x="2565400" y="4241800"/>
              <a:chExt cx="901700" cy="317500"/>
            </a:xfrm>
          </p:grpSpPr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>
              <a:off x="2540000" y="7404100"/>
              <a:ext cx="812800" cy="266700"/>
              <a:chOff x="2565400" y="4241800"/>
              <a:chExt cx="901700" cy="317500"/>
            </a:xfrm>
          </p:grpSpPr>
          <p:sp>
            <p:nvSpPr>
              <p:cNvPr id="3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781300" y="70358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3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94000" y="56261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1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130300" y="6369127"/>
                  <a:ext cx="4138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300" y="6369127"/>
                  <a:ext cx="413896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857500" y="6343727"/>
                  <a:ext cx="4748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000" i="1" baseline="-25000" dirty="0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500" y="6343727"/>
                  <a:ext cx="474810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Diamond 28"/>
            <p:cNvSpPr/>
            <p:nvPr/>
          </p:nvSpPr>
          <p:spPr bwMode="auto">
            <a:xfrm>
              <a:off x="444500" y="6159500"/>
              <a:ext cx="457200" cy="571500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8000" y="6134100"/>
              <a:ext cx="3145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+</a:t>
              </a:r>
            </a:p>
            <a:p>
              <a:r>
                <a:rPr lang="en-US" sz="1800" dirty="0" smtClean="0">
                  <a:latin typeface="Symbol" pitchFamily="18" charset="2"/>
                </a:rPr>
                <a:t>-</a:t>
              </a:r>
              <a:endParaRPr lang="en-US" sz="1800" dirty="0">
                <a:latin typeface="Symbol" pitchFamily="18" charset="2"/>
              </a:endParaRPr>
            </a:p>
          </p:txBody>
        </p:sp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914400" y="7378700"/>
              <a:ext cx="812800" cy="266700"/>
              <a:chOff x="2565400" y="4241800"/>
              <a:chExt cx="901700" cy="317500"/>
            </a:xfrm>
          </p:grpSpPr>
          <p:sp>
            <p:nvSpPr>
              <p:cNvPr id="3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104900" y="69977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2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</p:grpSp>
      <p:graphicFrame>
        <p:nvGraphicFramePr>
          <p:cNvPr id="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086758"/>
              </p:ext>
            </p:extLst>
          </p:nvPr>
        </p:nvGraphicFramePr>
        <p:xfrm>
          <a:off x="833438" y="3433986"/>
          <a:ext cx="14271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" name="Equation" r:id="rId14" imgW="558720" imgH="215640" progId="Equation.DSMT4">
                  <p:embed/>
                </p:oleObj>
              </mc:Choice>
              <mc:Fallback>
                <p:oleObj name="Equation" r:id="rId14" imgW="558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3433986"/>
                        <a:ext cx="142716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508500" y="733648"/>
                <a:ext cx="22163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=3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;  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= 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;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500" y="733648"/>
                <a:ext cx="2216376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33900" y="1178148"/>
                <a:ext cx="2676438" cy="400110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3</m:t>
                    </m:r>
                    <m:r>
                      <a:rPr lang="en-US" sz="2000" i="1" dirty="0" smtClean="0">
                        <a:latin typeface="Cambria Math"/>
                      </a:rPr>
                      <m:t>= −3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;  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4</m:t>
                    </m:r>
                    <m:r>
                      <a:rPr lang="en-US" sz="2000" i="1" dirty="0" smtClean="0">
                        <a:latin typeface="Cambria Math"/>
                      </a:rPr>
                      <m:t>=−2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0" y="1178148"/>
                <a:ext cx="2676438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7586424" y="701958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Why  “-”?</a:t>
            </a:r>
            <a:endParaRPr lang="en-US" sz="2000" dirty="0"/>
          </a:p>
        </p:txBody>
      </p:sp>
      <p:cxnSp>
        <p:nvCxnSpPr>
          <p:cNvPr id="51" name="Straight Arrow Connector 50"/>
          <p:cNvCxnSpPr>
            <a:endCxn id="49" idx="3"/>
          </p:cNvCxnSpPr>
          <p:nvPr/>
        </p:nvCxnSpPr>
        <p:spPr bwMode="auto">
          <a:xfrm flipH="1">
            <a:off x="7210338" y="1035303"/>
            <a:ext cx="562714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C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635500" y="1660748"/>
                <a:ext cx="8006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 err="1" smtClean="0">
                          <a:latin typeface="Cambria Math"/>
                        </a:rPr>
                        <m:t>𝑣</m:t>
                      </m:r>
                      <m:r>
                        <a:rPr lang="en-US" sz="2000" i="1" baseline="-25000" dirty="0" err="1" smtClean="0">
                          <a:latin typeface="Cambria Math"/>
                        </a:rPr>
                        <m:t>𝑥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500" y="1660748"/>
                <a:ext cx="800668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521200" y="2105248"/>
            <a:ext cx="220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KVL along mesh 1: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59300" y="2473548"/>
                <a:ext cx="28024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−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4</m:t>
                    </m:r>
                    <m:r>
                      <a:rPr lang="en-US" sz="2000" i="1" dirty="0" smtClean="0">
                        <a:latin typeface="Cambria Math"/>
                      </a:rPr>
                      <m:t>−2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= 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300" y="2473548"/>
                <a:ext cx="2802434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982026" y="2867248"/>
                <a:ext cx="49912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3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−4(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)−(−2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)−2</m:t>
                      </m:r>
                      <m:r>
                        <a:rPr lang="en-US" sz="2000" i="1" dirty="0" smtClean="0">
                          <a:latin typeface="Cambria Math"/>
                          <a:sym typeface="Symbol"/>
                        </a:rPr>
                        <m:t>4(</m:t>
                      </m:r>
                      <m:r>
                        <a:rPr lang="en-US" sz="2000" i="1" dirty="0" smtClean="0">
                          <a:latin typeface="Cambria Math"/>
                          <a:sym typeface="Symbol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  <a:sym typeface="Symbol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  <a:sym typeface="Symbol"/>
                        </a:rPr>
                        <m:t>−</m:t>
                      </m:r>
                      <m:r>
                        <a:rPr lang="en-US" sz="2000" i="1" dirty="0" smtClean="0">
                          <a:latin typeface="Cambria Math"/>
                          <a:sym typeface="Symbol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  <a:sym typeface="Symbol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  <a:sym typeface="Symbol"/>
                        </a:rPr>
                        <m:t>)=0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26" y="2867248"/>
                <a:ext cx="4991238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584700" y="3299048"/>
                <a:ext cx="2752677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17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−12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= 0       (1)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0" y="3299048"/>
                <a:ext cx="2752677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1176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4457700" y="3692748"/>
            <a:ext cx="208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KVL along mesh 2: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597400" y="4061048"/>
                <a:ext cx="25742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+5−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= 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400" y="4061048"/>
                <a:ext cx="2574294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85226" y="4442048"/>
                <a:ext cx="38016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+5−(−3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)+</m:t>
                    </m:r>
                    <m:r>
                      <a:rPr lang="en-US" sz="2000" i="1" dirty="0" smtClean="0">
                        <a:latin typeface="Cambria Math"/>
                        <a:sym typeface="Symbol"/>
                      </a:rPr>
                      <m:t>4(</m:t>
                    </m:r>
                    <m:r>
                      <a:rPr lang="en-US" sz="2000" i="1" dirty="0" smtClean="0">
                        <a:latin typeface="Cambria Math"/>
                        <a:sym typeface="Symbol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  <a:sym typeface="Symbol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  <a:sym typeface="Symbol"/>
                      </a:rPr>
                      <m:t>−</m:t>
                    </m:r>
                    <m:r>
                      <a:rPr lang="en-US" sz="2000" i="1" dirty="0" smtClean="0">
                        <a:latin typeface="Cambria Math"/>
                        <a:sym typeface="Symbol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  <a:sym typeface="Symbol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  <a:sym typeface="Symbol"/>
                      </a:rPr>
                      <m:t>) = 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26" y="4442048"/>
                <a:ext cx="3801618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546600" y="4899248"/>
                <a:ext cx="2852063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−4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+8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= −5       (2)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600" y="4899248"/>
                <a:ext cx="2852063" cy="400110"/>
              </a:xfrm>
              <a:prstGeom prst="rect">
                <a:avLst/>
              </a:prstGeom>
              <a:blipFill rotWithShape="1">
                <a:blip r:embed="rId24"/>
                <a:stretch>
                  <a:fillRect b="-1343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3467100" y="5631286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Solving (1) and (2):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977048" y="5638800"/>
                <a:ext cx="179600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=−0.682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=−0.966</m:t>
                      </m:r>
                      <m:r>
                        <a:rPr lang="en-US" sz="20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048" y="5638800"/>
                <a:ext cx="1796004" cy="707886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4114239" y="387493"/>
            <a:ext cx="2729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Express resistor voltages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304632" y="1673448"/>
                <a:ext cx="13117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 4(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632" y="1673448"/>
                <a:ext cx="1311769" cy="400110"/>
              </a:xfrm>
              <a:prstGeom prst="rect">
                <a:avLst/>
              </a:prstGeom>
              <a:blipFill rotWithShape="1">
                <a:blip r:embed="rId26"/>
                <a:stretch>
                  <a:fillRect r="-465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8718-B7F7-4293-AC15-80CC45599617}" type="datetime13">
              <a:rPr lang="en-US" smtClean="0"/>
              <a:t>7:28:10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50" grpId="0"/>
      <p:bldP spid="52" grpId="0"/>
      <p:bldP spid="53" grpId="0"/>
      <p:bldP spid="54" grpId="0"/>
      <p:bldP spid="55" grpId="0"/>
      <p:bldP spid="56" grpId="0" animBg="1"/>
      <p:bldP spid="57" grpId="0"/>
      <p:bldP spid="58" grpId="0"/>
      <p:bldP spid="59" grpId="0"/>
      <p:bldP spid="60" grpId="0" animBg="1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8386" y="149361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L10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7267"/>
            <a:ext cx="5793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short-cut for making KVL equation along one mesh: 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42402" y="427068"/>
            <a:ext cx="4641383" cy="4280533"/>
            <a:chOff x="242402" y="427068"/>
            <a:chExt cx="4641383" cy="4280533"/>
          </a:xfrm>
        </p:grpSpPr>
        <p:sp>
          <p:nvSpPr>
            <p:cNvPr id="6" name="Rectangle 5"/>
            <p:cNvSpPr/>
            <p:nvPr/>
          </p:nvSpPr>
          <p:spPr bwMode="auto">
            <a:xfrm>
              <a:off x="1216024" y="1698592"/>
              <a:ext cx="2489200" cy="19685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1213643" y="758792"/>
              <a:ext cx="0" cy="355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510681" y="3667226"/>
              <a:ext cx="37538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709193" y="695292"/>
              <a:ext cx="0" cy="355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358281" y="1695651"/>
              <a:ext cx="37538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Freeform 61"/>
            <p:cNvSpPr/>
            <p:nvPr/>
          </p:nvSpPr>
          <p:spPr bwMode="auto">
            <a:xfrm>
              <a:off x="1986179" y="2112299"/>
              <a:ext cx="723900" cy="893234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122403" y="2422769"/>
                  <a:ext cx="42595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err="1" smtClean="0">
                          <a:latin typeface="Cambria Math"/>
                        </a:rPr>
                        <m:t>𝑇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403" y="2422769"/>
                  <a:ext cx="42595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2425465" y="1572795"/>
              <a:ext cx="812800" cy="266700"/>
              <a:chOff x="2565400" y="4241800"/>
              <a:chExt cx="901700" cy="317500"/>
            </a:xfrm>
          </p:grpSpPr>
          <p:sp>
            <p:nvSpPr>
              <p:cNvPr id="6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 rot="16200000">
              <a:off x="3314064" y="2142156"/>
              <a:ext cx="812800" cy="266700"/>
              <a:chOff x="2565400" y="4241800"/>
              <a:chExt cx="901700" cy="317500"/>
            </a:xfrm>
          </p:grpSpPr>
          <p:sp>
            <p:nvSpPr>
              <p:cNvPr id="5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 rot="16200000">
              <a:off x="811496" y="2132531"/>
              <a:ext cx="812800" cy="266700"/>
              <a:chOff x="2565400" y="4241800"/>
              <a:chExt cx="901700" cy="317500"/>
            </a:xfrm>
          </p:grpSpPr>
          <p:sp>
            <p:nvSpPr>
              <p:cNvPr id="5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1962650" y="3536616"/>
              <a:ext cx="812800" cy="266700"/>
              <a:chOff x="2565400" y="4241800"/>
              <a:chExt cx="901700" cy="317500"/>
            </a:xfrm>
          </p:grpSpPr>
          <p:sp>
            <p:nvSpPr>
              <p:cNvPr id="5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329437" y="2854693"/>
              <a:ext cx="777240" cy="807720"/>
              <a:chOff x="2590800" y="2606040"/>
              <a:chExt cx="685800" cy="707886"/>
            </a:xfrm>
          </p:grpSpPr>
          <p:sp>
            <p:nvSpPr>
              <p:cNvPr id="52" name="Diamond 51"/>
              <p:cNvSpPr/>
              <p:nvPr/>
            </p:nvSpPr>
            <p:spPr>
              <a:xfrm>
                <a:off x="2590800" y="2667000"/>
                <a:ext cx="685800" cy="533400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18"/>
              <p:cNvSpPr txBox="1">
                <a:spLocks noChangeArrowheads="1"/>
              </p:cNvSpPr>
              <p:nvPr/>
            </p:nvSpPr>
            <p:spPr bwMode="auto">
              <a:xfrm>
                <a:off x="2773680" y="2606040"/>
                <a:ext cx="32573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 smtClean="0">
                    <a:latin typeface="Symbol" pitchFamily="18" charset="2"/>
                  </a:rPr>
                  <a:t>-</a:t>
                </a:r>
                <a:endParaRPr lang="en-US" sz="2000" dirty="0">
                  <a:latin typeface="Symbol" pitchFamily="18" charset="2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 rot="10800000">
              <a:off x="1475906" y="1393257"/>
              <a:ext cx="730480" cy="582612"/>
              <a:chOff x="1071333" y="1168400"/>
              <a:chExt cx="598241" cy="444500"/>
            </a:xfrm>
          </p:grpSpPr>
          <p:sp>
            <p:nvSpPr>
              <p:cNvPr id="50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1" name="TextBox 18"/>
              <p:cNvSpPr txBox="1">
                <a:spLocks noChangeArrowheads="1"/>
              </p:cNvSpPr>
              <p:nvPr/>
            </p:nvSpPr>
            <p:spPr bwMode="auto">
              <a:xfrm>
                <a:off x="1071333" y="1218998"/>
                <a:ext cx="598241" cy="305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Symbol" pitchFamily="18" charset="2"/>
                  </a:rPr>
                  <a:t>-</a:t>
                </a:r>
                <a:endParaRPr lang="en-US" sz="2000" dirty="0">
                  <a:latin typeface="Symbol" pitchFamily="18" charset="2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44515" y="2708710"/>
              <a:ext cx="777240" cy="807720"/>
              <a:chOff x="2590800" y="2606040"/>
              <a:chExt cx="685800" cy="707886"/>
            </a:xfrm>
          </p:grpSpPr>
          <p:sp>
            <p:nvSpPr>
              <p:cNvPr id="48" name="Diamond 47"/>
              <p:cNvSpPr/>
              <p:nvPr/>
            </p:nvSpPr>
            <p:spPr>
              <a:xfrm>
                <a:off x="2590800" y="2667000"/>
                <a:ext cx="685800" cy="533400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18"/>
              <p:cNvSpPr txBox="1">
                <a:spLocks noChangeArrowheads="1"/>
              </p:cNvSpPr>
              <p:nvPr/>
            </p:nvSpPr>
            <p:spPr bwMode="auto">
              <a:xfrm>
                <a:off x="2773680" y="2606040"/>
                <a:ext cx="32573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 smtClean="0">
                    <a:latin typeface="Symbol" pitchFamily="18" charset="2"/>
                  </a:rPr>
                  <a:t>-</a:t>
                </a:r>
                <a:endParaRPr lang="en-US" sz="2000" dirty="0">
                  <a:latin typeface="Symbol" pitchFamily="18" charset="2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641281" y="1833862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r>
                <a:rPr lang="en-US" sz="2000" baseline="-25000" dirty="0" smtClean="0"/>
                <a:t>1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81824" y="206782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r>
                <a:rPr lang="en-US" sz="2000" baseline="-25000" dirty="0" smtClean="0"/>
                <a:t>2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13420" y="369449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r>
                <a:rPr lang="en-US" sz="2000" baseline="-25000" dirty="0" smtClean="0"/>
                <a:t>3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1364" y="1750194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r>
                <a:rPr lang="en-US" sz="2000" baseline="-25000" dirty="0" smtClean="0"/>
                <a:t>4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83506" y="1116531"/>
              <a:ext cx="437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</a:t>
              </a:r>
              <a:r>
                <a:rPr lang="en-US" sz="2000" baseline="-25000" dirty="0" smtClean="0"/>
                <a:t>s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983956" y="3184359"/>
                  <a:ext cx="57579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𝑔𝑖</m:t>
                        </m:r>
                        <m:r>
                          <a:rPr lang="en-US" sz="2000" i="1" baseline="-25000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3956" y="3184359"/>
                  <a:ext cx="575799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94259" y="3144253"/>
                  <a:ext cx="6220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𝑘𝑣</m:t>
                        </m:r>
                        <m:r>
                          <a:rPr lang="en-US" sz="2000" i="1" baseline="-25000" dirty="0" err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259" y="3144253"/>
                  <a:ext cx="622030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Freeform 45"/>
            <p:cNvSpPr/>
            <p:nvPr/>
          </p:nvSpPr>
          <p:spPr bwMode="auto">
            <a:xfrm>
              <a:off x="4159885" y="2129945"/>
              <a:ext cx="723900" cy="893234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2327427" y="427068"/>
              <a:ext cx="723900" cy="893234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2157830" y="3814367"/>
              <a:ext cx="723900" cy="893234"/>
            </a:xfrm>
            <a:custGeom>
              <a:avLst/>
              <a:gdLst>
                <a:gd name="connsiteX0" fmla="*/ 0 w 914400"/>
                <a:gd name="connsiteY0" fmla="*/ 224367 h 893234"/>
                <a:gd name="connsiteX1" fmla="*/ 469900 w 914400"/>
                <a:gd name="connsiteY1" fmla="*/ 33867 h 893234"/>
                <a:gd name="connsiteX2" fmla="*/ 901700 w 914400"/>
                <a:gd name="connsiteY2" fmla="*/ 427567 h 893234"/>
                <a:gd name="connsiteX3" fmla="*/ 546100 w 914400"/>
                <a:gd name="connsiteY3" fmla="*/ 846667 h 893234"/>
                <a:gd name="connsiteX4" fmla="*/ 139700 w 914400"/>
                <a:gd name="connsiteY4" fmla="*/ 706967 h 8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3234">
                  <a:moveTo>
                    <a:pt x="0" y="224367"/>
                  </a:moveTo>
                  <a:cubicBezTo>
                    <a:pt x="159808" y="112183"/>
                    <a:pt x="319617" y="0"/>
                    <a:pt x="469900" y="33867"/>
                  </a:cubicBezTo>
                  <a:cubicBezTo>
                    <a:pt x="620183" y="67734"/>
                    <a:pt x="889000" y="292100"/>
                    <a:pt x="901700" y="427567"/>
                  </a:cubicBezTo>
                  <a:cubicBezTo>
                    <a:pt x="914400" y="563034"/>
                    <a:pt x="673100" y="800100"/>
                    <a:pt x="546100" y="846667"/>
                  </a:cubicBezTo>
                  <a:cubicBezTo>
                    <a:pt x="419100" y="893234"/>
                    <a:pt x="279400" y="800100"/>
                    <a:pt x="139700" y="7069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42402" y="1975941"/>
              <a:ext cx="723900" cy="893234"/>
              <a:chOff x="242402" y="1975941"/>
              <a:chExt cx="723900" cy="893234"/>
            </a:xfrm>
          </p:grpSpPr>
          <p:sp>
            <p:nvSpPr>
              <p:cNvPr id="40" name="Freeform 39"/>
              <p:cNvSpPr/>
              <p:nvPr/>
            </p:nvSpPr>
            <p:spPr bwMode="auto">
              <a:xfrm>
                <a:off x="242402" y="1975941"/>
                <a:ext cx="723900" cy="893234"/>
              </a:xfrm>
              <a:custGeom>
                <a:avLst/>
                <a:gdLst>
                  <a:gd name="connsiteX0" fmla="*/ 0 w 914400"/>
                  <a:gd name="connsiteY0" fmla="*/ 224367 h 893234"/>
                  <a:gd name="connsiteX1" fmla="*/ 469900 w 914400"/>
                  <a:gd name="connsiteY1" fmla="*/ 33867 h 893234"/>
                  <a:gd name="connsiteX2" fmla="*/ 901700 w 914400"/>
                  <a:gd name="connsiteY2" fmla="*/ 427567 h 893234"/>
                  <a:gd name="connsiteX3" fmla="*/ 546100 w 914400"/>
                  <a:gd name="connsiteY3" fmla="*/ 846667 h 893234"/>
                  <a:gd name="connsiteX4" fmla="*/ 139700 w 914400"/>
                  <a:gd name="connsiteY4" fmla="*/ 70696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93234">
                    <a:moveTo>
                      <a:pt x="0" y="224367"/>
                    </a:moveTo>
                    <a:cubicBezTo>
                      <a:pt x="159808" y="112183"/>
                      <a:pt x="319617" y="0"/>
                      <a:pt x="469900" y="33867"/>
                    </a:cubicBezTo>
                    <a:cubicBezTo>
                      <a:pt x="620183" y="67734"/>
                      <a:pt x="889000" y="292100"/>
                      <a:pt x="901700" y="427567"/>
                    </a:cubicBezTo>
                    <a:cubicBezTo>
                      <a:pt x="914400" y="563034"/>
                      <a:pt x="673100" y="800100"/>
                      <a:pt x="546100" y="846667"/>
                    </a:cubicBezTo>
                    <a:cubicBezTo>
                      <a:pt x="419100" y="893234"/>
                      <a:pt x="279400" y="800100"/>
                      <a:pt x="139700" y="70696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426752" y="2257536"/>
                    <a:ext cx="42018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000" i="1" baseline="-25000" dirty="0" err="1" smtClean="0">
                            <a:latin typeface="Cambria Math"/>
                          </a:rPr>
                          <m:t>𝑎</m:t>
                        </m:r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752" y="2257536"/>
                    <a:ext cx="420180" cy="4001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327427" y="775084"/>
                  <a:ext cx="47884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000" i="1" dirty="0" err="1" smtClean="0">
                            <a:latin typeface="Cambria Math"/>
                          </a:rPr>
                          <m:t>𝑖</m:t>
                        </m:r>
                        <m:r>
                          <a:rPr lang="en-US" sz="2000" i="1" baseline="-25000" dirty="0" err="1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7427" y="775084"/>
                  <a:ext cx="478849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284878" y="2467687"/>
                  <a:ext cx="4060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err="1" smtClean="0">
                          <a:latin typeface="Cambria Math"/>
                        </a:rPr>
                        <m:t>𝑐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4878" y="2467687"/>
                  <a:ext cx="406009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338970" y="4083127"/>
                  <a:ext cx="4268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𝑑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970" y="4083127"/>
                  <a:ext cx="426848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334000" y="549471"/>
                <a:ext cx="3065263" cy="4093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Consider the center mesh</a:t>
                </a:r>
              </a:p>
              <a:p>
                <a:r>
                  <a:rPr lang="en-US" sz="2000" dirty="0" smtClean="0"/>
                  <a:t>We call it “This mesh”</a:t>
                </a:r>
              </a:p>
              <a:p>
                <a:r>
                  <a:rPr lang="en-US" sz="2000" dirty="0" smtClean="0"/>
                  <a:t>All resistor voltages are </a:t>
                </a:r>
                <a:br>
                  <a:rPr lang="en-US" sz="2000" dirty="0" smtClean="0"/>
                </a:br>
                <a:r>
                  <a:rPr lang="en-US" sz="2000" dirty="0" smtClean="0"/>
                  <a:t>assigned as voltage drop</a:t>
                </a:r>
                <a:br>
                  <a:rPr lang="en-US" sz="2000" dirty="0" smtClean="0"/>
                </a:br>
                <a:r>
                  <a:rPr lang="en-US" sz="2000" dirty="0" smtClean="0"/>
                  <a:t>along clockwise direction.</a:t>
                </a:r>
              </a:p>
              <a:p>
                <a:r>
                  <a:rPr lang="en-US" sz="2000" dirty="0" smtClean="0"/>
                  <a:t>     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/>
                      </a:rPr>
                      <m:t>   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=</m:t>
                    </m:r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err="1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err="1" smtClean="0">
                        <a:latin typeface="Cambria Math"/>
                      </a:rPr>
                      <m:t>𝑇</m:t>
                    </m:r>
                    <m:r>
                      <a:rPr lang="en-US" sz="2000" i="1" baseline="-25000" dirty="0" smtClean="0"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latin typeface="Cambria Math"/>
                      </a:rPr>
                      <m:t>−</m:t>
                    </m:r>
                    <m:r>
                      <a:rPr lang="en-US" sz="2000" i="1" dirty="0" err="1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err="1" smtClean="0">
                        <a:latin typeface="Cambria Math"/>
                      </a:rPr>
                      <m:t>𝑏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 smtClean="0">
                          <a:latin typeface="Cambria Math"/>
                        </a:rPr>
                        <m:t>𝑣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(</m:t>
                      </m:r>
                      <m:r>
                        <a:rPr lang="en-US" sz="2000" i="1" dirty="0" err="1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err="1" smtClean="0">
                          <a:latin typeface="Cambria Math"/>
                        </a:rPr>
                        <m:t>𝑇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 err="1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err="1" smtClean="0">
                          <a:latin typeface="Cambria Math"/>
                        </a:rPr>
                        <m:t>𝑐</m:t>
                      </m:r>
                      <m:r>
                        <a:rPr lang="en-US" sz="2000" i="1" dirty="0" smtClean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 smtClean="0">
                          <a:latin typeface="Cambria Math"/>
                        </a:rPr>
                        <m:t>𝑣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3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 dirty="0" smtClean="0">
                          <a:latin typeface="Cambria Math"/>
                        </a:rPr>
                        <m:t>(</m:t>
                      </m:r>
                      <m:r>
                        <a:rPr lang="en-US" sz="2000" i="1" dirty="0" err="1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err="1" smtClean="0">
                          <a:latin typeface="Cambria Math"/>
                        </a:rPr>
                        <m:t>𝑇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baseline="-25000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0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𝑣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4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(</m:t>
                      </m:r>
                      <m:r>
                        <a:rPr lang="en-US" sz="2000" i="1" dirty="0" err="1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err="1" smtClean="0">
                          <a:latin typeface="Cambria Math"/>
                        </a:rPr>
                        <m:t>𝑇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 err="1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err="1" smtClean="0">
                          <a:latin typeface="Cambria Math"/>
                        </a:rPr>
                        <m:t>𝑎</m:t>
                      </m:r>
                      <m:r>
                        <a:rPr lang="en-US" sz="20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The current of “This mesh”,</a:t>
                </a:r>
                <a:br>
                  <a:rPr lang="en-US" sz="2000" dirty="0" smtClean="0"/>
                </a:b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err="1" smtClean="0">
                        <a:latin typeface="Cambria Math"/>
                      </a:rPr>
                      <m:t>𝑇</m:t>
                    </m:r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has positive sign, </a:t>
                </a:r>
              </a:p>
              <a:p>
                <a:r>
                  <a:rPr lang="en-US" sz="2000" dirty="0" smtClean="0"/>
                  <a:t>Other mesh currents all</a:t>
                </a:r>
                <a:br>
                  <a:rPr lang="en-US" sz="2000" dirty="0" smtClean="0"/>
                </a:br>
                <a:r>
                  <a:rPr lang="en-US" sz="2000" dirty="0" smtClean="0"/>
                  <a:t>have negative sign. </a:t>
                </a:r>
                <a:endParaRPr lang="en-US" sz="20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49471"/>
                <a:ext cx="3065263" cy="4093428"/>
              </a:xfrm>
              <a:prstGeom prst="rect">
                <a:avLst/>
              </a:prstGeom>
              <a:blipFill rotWithShape="1">
                <a:blip r:embed="rId26"/>
                <a:stretch>
                  <a:fillRect l="-1988" t="-744" r="-199" b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242402" y="5595473"/>
                <a:ext cx="881068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In </a:t>
                </a:r>
                <a:r>
                  <a:rPr lang="en-US" sz="2000" dirty="0" smtClean="0"/>
                  <a:t>the future, you don’t need to assign resistor voltages. </a:t>
                </a:r>
                <a:br>
                  <a:rPr lang="en-US" sz="2000" dirty="0" smtClean="0"/>
                </a:br>
                <a:r>
                  <a:rPr lang="en-US" sz="2000" dirty="0" smtClean="0"/>
                  <a:t>You can directly write the equation.  The simple rule is that</a:t>
                </a:r>
              </a:p>
              <a:p>
                <a:r>
                  <a:rPr lang="en-US" sz="2000" dirty="0" smtClean="0"/>
                  <a:t>   voltage drop of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baseline="-25000" dirty="0" err="1" smtClean="0">
                        <a:latin typeface="Cambria Math"/>
                      </a:rPr>
                      <m:t>𝑘</m:t>
                    </m:r>
                    <m:r>
                      <a:rPr lang="en-US" sz="2000" i="1" dirty="0" smtClean="0">
                        <a:latin typeface="Cambria Math"/>
                      </a:rPr>
                      <m:t>= </m:t>
                    </m:r>
                    <m:r>
                      <a:rPr lang="en-US" sz="2000" i="1" dirty="0" err="1" smtClean="0">
                        <a:latin typeface="Cambria Math"/>
                      </a:rPr>
                      <m:t>𝑅</m:t>
                    </m:r>
                    <m:r>
                      <a:rPr lang="en-US" sz="2000" i="1" baseline="-25000" dirty="0" err="1" smtClean="0">
                        <a:latin typeface="Cambria Math"/>
                      </a:rPr>
                      <m:t>𝑘</m:t>
                    </m:r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(</a:t>
                </a:r>
                <a:r>
                  <a:rPr lang="en-US" sz="1800" dirty="0" smtClean="0"/>
                  <a:t>current of This mesh – current of other mesh</a:t>
                </a:r>
                <a:r>
                  <a:rPr lang="en-US" sz="2000" dirty="0" smtClean="0"/>
                  <a:t>) </a:t>
                </a:r>
                <a:endParaRPr lang="en-US" sz="2000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02" y="5595473"/>
                <a:ext cx="8810681" cy="1015663"/>
              </a:xfrm>
              <a:prstGeom prst="rect">
                <a:avLst/>
              </a:prstGeom>
              <a:blipFill rotWithShape="1">
                <a:blip r:embed="rId27"/>
                <a:stretch>
                  <a:fillRect l="-761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FAFD-D4EB-4B0B-A5F1-99E8913CACEE}" type="datetime13">
              <a:rPr lang="en-US" smtClean="0"/>
              <a:t>7:42:54 PM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22435" y="1146426"/>
                <a:ext cx="13489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−</m:t>
                      </m:r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435" y="1146426"/>
                <a:ext cx="1348959" cy="461665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094703" y="2974312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04096" y="1730600"/>
                <a:ext cx="55989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096" y="1730600"/>
                <a:ext cx="559897" cy="1200329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81089" y="3122804"/>
                <a:ext cx="1288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+</m:t>
                      </m:r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089" y="3122804"/>
                <a:ext cx="1288751" cy="461665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57905" y="1644226"/>
                <a:ext cx="54675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905" y="1644226"/>
                <a:ext cx="546753" cy="1200329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188287" y="5195363"/>
                <a:ext cx="88106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err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00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 err="1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err="1" smtClean="0">
                          <a:latin typeface="Cambria Math"/>
                        </a:rPr>
                        <m:t>𝑏</m:t>
                      </m:r>
                      <m:r>
                        <a:rPr lang="en-US" sz="2000" i="1" dirty="0" smtClean="0">
                          <a:latin typeface="Cambria Math"/>
                        </a:rPr>
                        <m:t>)</m:t>
                      </m:r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000" i="1" dirty="0" smtClean="0">
                          <a:latin typeface="Cambria Math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err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 err="1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err="1" smtClean="0">
                          <a:latin typeface="Cambria Math"/>
                        </a:rPr>
                        <m:t>𝑐</m:t>
                      </m:r>
                      <m:r>
                        <a:rPr lang="en-US" sz="2000" i="1" dirty="0" smtClean="0">
                          <a:latin typeface="Cambria Math"/>
                        </a:rPr>
                        <m:t>)+</m:t>
                      </m:r>
                      <m:r>
                        <a:rPr lang="en-US" sz="2000" i="1" dirty="0" smtClean="0">
                          <a:latin typeface="Cambria Math"/>
                        </a:rPr>
                        <m:t>𝑔𝑖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0</m:t>
                      </m:r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3</m:t>
                      </m:r>
                      <m:r>
                        <a:rPr lang="en-US" sz="2000" i="1" dirty="0" smtClean="0">
                          <a:latin typeface="Cambria Math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err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baseline="-25000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000" i="1" dirty="0" smtClean="0">
                          <a:latin typeface="Cambria Math"/>
                        </a:rPr>
                        <m:t>)−</m:t>
                      </m:r>
                      <m:r>
                        <a:rPr lang="en-US" sz="2000" i="1" dirty="0" err="1" smtClean="0">
                          <a:latin typeface="Cambria Math"/>
                        </a:rPr>
                        <m:t>𝑘𝑣</m:t>
                      </m:r>
                      <m:r>
                        <a:rPr lang="en-US" sz="2000" i="1" baseline="-25000" dirty="0" err="1" smtClean="0">
                          <a:latin typeface="Cambria Math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4</m:t>
                      </m:r>
                      <m:r>
                        <a:rPr lang="en-US" sz="2000" i="1" dirty="0" smtClean="0">
                          <a:latin typeface="Cambria Math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err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00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 err="1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err="1" smtClean="0">
                          <a:latin typeface="Cambria Math"/>
                        </a:rPr>
                        <m:t>𝑎</m:t>
                      </m:r>
                      <m:r>
                        <a:rPr lang="en-US" sz="2000" i="1" dirty="0" smtClean="0">
                          <a:latin typeface="Cambria Math"/>
                        </a:rPr>
                        <m:t>)=0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87" y="5195363"/>
                <a:ext cx="8810681" cy="400110"/>
              </a:xfrm>
              <a:prstGeom prst="rect">
                <a:avLst/>
              </a:prstGeom>
              <a:blipFill rotWithShape="1">
                <a:blip r:embed="rId3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182914" y="4494970"/>
                <a:ext cx="88106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KVL along “This mesh”: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𝑔𝑖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0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3</m:t>
                    </m:r>
                    <m:r>
                      <a:rPr lang="en-US" sz="2000" i="1" dirty="0" smtClean="0">
                        <a:latin typeface="Cambria Math"/>
                      </a:rPr>
                      <m:t>−</m:t>
                    </m:r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4</m:t>
                    </m:r>
                    <m:r>
                      <a:rPr lang="en-US" sz="2000" i="1" dirty="0" smtClean="0">
                        <a:latin typeface="Cambria Math"/>
                      </a:rPr>
                      <m:t>=0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All resistor  voltages have positive signs. Plug in the expression: </a:t>
                </a:r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14" y="4494970"/>
                <a:ext cx="8810681" cy="707886"/>
              </a:xfrm>
              <a:prstGeom prst="rect">
                <a:avLst/>
              </a:prstGeom>
              <a:blipFill rotWithShape="1">
                <a:blip r:embed="rId33"/>
                <a:stretch>
                  <a:fillRect l="-692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38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 bldLvl="3"/>
      <p:bldP spid="65" grpId="0" build="p" bldLvl="3"/>
      <p:bldP spid="11" grpId="0"/>
      <p:bldP spid="28" grpId="0"/>
      <p:bldP spid="29" grpId="0"/>
      <p:bldP spid="38" grpId="0"/>
      <p:bldP spid="63" grpId="0" build="p" bldLvl="3"/>
      <p:bldP spid="63" grpId="1" build="allAtOnce"/>
      <p:bldP spid="63" grpId="2" build="allAtOnce"/>
      <p:bldP spid="66" grpId="0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4036</Words>
  <Application>Microsoft Office PowerPoint</Application>
  <PresentationFormat>On-screen Show (4:3)</PresentationFormat>
  <Paragraphs>631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Umass Lowell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tingshu</cp:lastModifiedBy>
  <cp:revision>105</cp:revision>
  <dcterms:created xsi:type="dcterms:W3CDTF">2012-09-27T19:05:09Z</dcterms:created>
  <dcterms:modified xsi:type="dcterms:W3CDTF">2019-03-04T00:51:00Z</dcterms:modified>
</cp:coreProperties>
</file>