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4" r:id="rId9"/>
    <p:sldId id="263" r:id="rId10"/>
    <p:sldId id="264" r:id="rId11"/>
    <p:sldId id="287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86" r:id="rId20"/>
    <p:sldId id="289" r:id="rId21"/>
    <p:sldId id="290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95" r:id="rId31"/>
    <p:sldId id="280" r:id="rId32"/>
    <p:sldId id="296" r:id="rId33"/>
    <p:sldId id="281" r:id="rId34"/>
    <p:sldId id="282" r:id="rId35"/>
    <p:sldId id="28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7" autoAdjust="0"/>
    <p:restoredTop sz="94660"/>
  </p:normalViewPr>
  <p:slideViewPr>
    <p:cSldViewPr>
      <p:cViewPr varScale="1">
        <p:scale>
          <a:sx n="97" d="100"/>
          <a:sy n="97" d="100"/>
        </p:scale>
        <p:origin x="-4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1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B0C3C-1BCA-43FC-AA87-075A9AF67043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5D598-980D-4FC6-B6E5-CE32B3EAD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3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5D598-980D-4FC6-B6E5-CE32B3EAD81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6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9F61-3217-434F-8B13-8B8FB9E724C0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2550-27A0-455A-8565-DDB8C579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58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9F61-3217-434F-8B13-8B8FB9E724C0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2550-27A0-455A-8565-DDB8C579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88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9F61-3217-434F-8B13-8B8FB9E724C0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2550-27A0-455A-8565-DDB8C579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62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9F61-3217-434F-8B13-8B8FB9E724C0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2550-27A0-455A-8565-DDB8C579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0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9F61-3217-434F-8B13-8B8FB9E724C0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2550-27A0-455A-8565-DDB8C579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42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9F61-3217-434F-8B13-8B8FB9E724C0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2550-27A0-455A-8565-DDB8C579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5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9F61-3217-434F-8B13-8B8FB9E724C0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2550-27A0-455A-8565-DDB8C579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31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9F61-3217-434F-8B13-8B8FB9E724C0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2550-27A0-455A-8565-DDB8C579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77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9F61-3217-434F-8B13-8B8FB9E724C0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2550-27A0-455A-8565-DDB8C579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2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9F61-3217-434F-8B13-8B8FB9E724C0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2550-27A0-455A-8565-DDB8C579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57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9F61-3217-434F-8B13-8B8FB9E724C0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2550-27A0-455A-8565-DDB8C579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79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39F61-3217-434F-8B13-8B8FB9E724C0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92550-27A0-455A-8565-DDB8C579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0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11.wmf"/><Relationship Id="rId3" Type="http://schemas.openxmlformats.org/officeDocument/2006/relationships/oleObject" Target="../embeddings/oleObject6.bin"/><Relationship Id="rId21" Type="http://schemas.openxmlformats.org/officeDocument/2006/relationships/image" Target="../media/image52.pn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wmf"/><Relationship Id="rId20" Type="http://schemas.openxmlformats.org/officeDocument/2006/relationships/image" Target="../media/image12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7.wmf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9.wmf"/><Relationship Id="rId22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26" Type="http://schemas.openxmlformats.org/officeDocument/2006/relationships/image" Target="../media/image78.png"/><Relationship Id="rId3" Type="http://schemas.openxmlformats.org/officeDocument/2006/relationships/image" Target="../media/image55.png"/><Relationship Id="rId21" Type="http://schemas.openxmlformats.org/officeDocument/2006/relationships/image" Target="../media/image73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5" Type="http://schemas.openxmlformats.org/officeDocument/2006/relationships/image" Target="../media/image77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24" Type="http://schemas.openxmlformats.org/officeDocument/2006/relationships/image" Target="../media/image76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23" Type="http://schemas.openxmlformats.org/officeDocument/2006/relationships/image" Target="../media/image75.png"/><Relationship Id="rId28" Type="http://schemas.openxmlformats.org/officeDocument/2006/relationships/image" Target="../media/image80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74.png"/><Relationship Id="rId27" Type="http://schemas.openxmlformats.org/officeDocument/2006/relationships/image" Target="../media/image7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5.bin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84.png"/><Relationship Id="rId4" Type="http://schemas.openxmlformats.org/officeDocument/2006/relationships/image" Target="../media/image3.wmf"/><Relationship Id="rId9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2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7" Type="http://schemas.openxmlformats.org/officeDocument/2006/relationships/image" Target="../media/image5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380.png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70.png"/><Relationship Id="rId17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10.png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wmf"/><Relationship Id="rId11" Type="http://schemas.openxmlformats.org/officeDocument/2006/relationships/image" Target="../media/image82.png"/><Relationship Id="rId5" Type="http://schemas.openxmlformats.org/officeDocument/2006/relationships/oleObject" Target="../embeddings/oleObject25.bin"/><Relationship Id="rId15" Type="http://schemas.openxmlformats.org/officeDocument/2006/relationships/image" Target="../media/image400.png"/><Relationship Id="rId10" Type="http://schemas.openxmlformats.org/officeDocument/2006/relationships/image" Target="../media/image51.png"/><Relationship Id="rId4" Type="http://schemas.openxmlformats.org/officeDocument/2006/relationships/image" Target="../media/image20.wmf"/><Relationship Id="rId9" Type="http://schemas.openxmlformats.org/officeDocument/2006/relationships/image" Target="../media/image340.png"/><Relationship Id="rId14" Type="http://schemas.openxmlformats.org/officeDocument/2006/relationships/image" Target="../media/image39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86.png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image" Target="../media/image1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36.bin"/><Relationship Id="rId4" Type="http://schemas.openxmlformats.org/officeDocument/2006/relationships/image" Target="../media/image1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image" Target="../media/image15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88.png"/><Relationship Id="rId5" Type="http://schemas.openxmlformats.org/officeDocument/2006/relationships/image" Target="../media/image27.wmf"/><Relationship Id="rId10" Type="http://schemas.openxmlformats.org/officeDocument/2006/relationships/image" Target="../media/image87.png"/><Relationship Id="rId4" Type="http://schemas.openxmlformats.org/officeDocument/2006/relationships/oleObject" Target="../embeddings/oleObject41.bin"/><Relationship Id="rId9" Type="http://schemas.openxmlformats.org/officeDocument/2006/relationships/image" Target="../media/image8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image" Target="../media/image2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9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9.png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0.wmf"/><Relationship Id="rId11" Type="http://schemas.openxmlformats.org/officeDocument/2006/relationships/image" Target="../media/image94.png"/><Relationship Id="rId5" Type="http://schemas.openxmlformats.org/officeDocument/2006/relationships/oleObject" Target="../embeddings/oleObject48.bin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4" Type="http://schemas.openxmlformats.org/officeDocument/2006/relationships/image" Target="../media/image29.wmf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33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0.wmf"/><Relationship Id="rId11" Type="http://schemas.openxmlformats.org/officeDocument/2006/relationships/image" Target="../media/image32.wmf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57.bin"/><Relationship Id="rId10" Type="http://schemas.openxmlformats.org/officeDocument/2006/relationships/oleObject" Target="../embeddings/oleObject54.bin"/><Relationship Id="rId4" Type="http://schemas.openxmlformats.org/officeDocument/2006/relationships/image" Target="../media/image29.wmf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5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01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02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0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5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2.png"/><Relationship Id="rId11" Type="http://schemas.openxmlformats.org/officeDocument/2006/relationships/image" Target="../media/image40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361.png"/><Relationship Id="rId7" Type="http://schemas.openxmlformats.org/officeDocument/2006/relationships/image" Target="../media/image401.png"/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1.png"/><Relationship Id="rId5" Type="http://schemas.openxmlformats.org/officeDocument/2006/relationships/image" Target="../media/image381.png"/><Relationship Id="rId10" Type="http://schemas.openxmlformats.org/officeDocument/2006/relationships/image" Target="../media/image140.png"/><Relationship Id="rId4" Type="http://schemas.openxmlformats.org/officeDocument/2006/relationships/image" Target="../media/image371.png"/><Relationship Id="rId9" Type="http://schemas.openxmlformats.org/officeDocument/2006/relationships/image" Target="../media/image4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7512" y="11668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L12</a:t>
            </a:r>
            <a:endParaRPr lang="en-US" sz="2000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42900" y="533400"/>
            <a:ext cx="30894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Chapter 4  Circuit Theorems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06400" y="1066800"/>
            <a:ext cx="60728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From Chapter 2:  Basic </a:t>
            </a:r>
            <a:r>
              <a:rPr lang="en-US" sz="2000" dirty="0" smtClean="0"/>
              <a:t>laws</a:t>
            </a:r>
            <a:r>
              <a:rPr lang="en-US" sz="2000" dirty="0"/>
              <a:t> </a:t>
            </a:r>
            <a:r>
              <a:rPr lang="en-US" sz="2000" dirty="0" smtClean="0"/>
              <a:t>-- </a:t>
            </a:r>
            <a:r>
              <a:rPr lang="en-US" sz="2000" dirty="0"/>
              <a:t>Foundations.</a:t>
            </a:r>
          </a:p>
          <a:p>
            <a:r>
              <a:rPr lang="en-US" sz="2000" dirty="0"/>
              <a:t>From Chapter 3:  Mesh analysis,  Nodal analysis</a:t>
            </a:r>
            <a:r>
              <a:rPr lang="en-US" sz="2000" dirty="0" smtClean="0"/>
              <a:t>.          </a:t>
            </a:r>
          </a:p>
          <a:p>
            <a:r>
              <a:rPr lang="en-US" sz="2400" dirty="0" smtClean="0"/>
              <a:t>         </a:t>
            </a:r>
            <a:r>
              <a:rPr lang="en-US" sz="2000" dirty="0" smtClean="0"/>
              <a:t>Systematic </a:t>
            </a:r>
            <a:r>
              <a:rPr lang="en-US" sz="2000" dirty="0"/>
              <a:t>tools, can be used for complex circuits.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171700"/>
            <a:ext cx="4923014" cy="22467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More useful tools to be learned in Chapter 4: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/>
              <a:t>  Linearity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/>
              <a:t>  Superposition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/>
              <a:t>  Source transformation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/>
              <a:t>  </a:t>
            </a:r>
            <a:r>
              <a:rPr lang="en-US" sz="2000" dirty="0" err="1"/>
              <a:t>Thevenin’s</a:t>
            </a:r>
            <a:r>
              <a:rPr lang="en-US" sz="2000" dirty="0"/>
              <a:t> Theorem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/>
              <a:t>  Norton’s Theorem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/>
              <a:t>  Maximum power transfer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5600" y="4457700"/>
            <a:ext cx="7030066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Could be more tricky than </a:t>
            </a:r>
            <a:r>
              <a:rPr lang="en-US" sz="2000" dirty="0" smtClean="0"/>
              <a:t>Chapters </a:t>
            </a:r>
            <a:r>
              <a:rPr lang="en-US" sz="2000" dirty="0"/>
              <a:t>2,3. 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000" dirty="0"/>
              <a:t>There may exist several solutions to one problem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000" dirty="0"/>
              <a:t> Need to develop insight to plan solutions ahead and identify </a:t>
            </a:r>
            <a:br>
              <a:rPr lang="en-US" sz="2000" dirty="0"/>
            </a:br>
            <a:r>
              <a:rPr lang="en-US" sz="2000" dirty="0"/>
              <a:t> the simplest solution 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477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  <p:bldP spid="7" grpId="0" build="p" bldLvl="3"/>
      <p:bldP spid="8" grpId="0" build="p" bldLvl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7512" y="11668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L12</a:t>
            </a:r>
            <a:endParaRPr lang="en-US" sz="2000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17500" y="355600"/>
            <a:ext cx="69754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Solution:  </a:t>
            </a:r>
            <a:r>
              <a:rPr lang="en-US" sz="2000" dirty="0"/>
              <a:t>Assign additional variables as in the following circuit: </a:t>
            </a:r>
          </a:p>
        </p:txBody>
      </p:sp>
      <p:sp>
        <p:nvSpPr>
          <p:cNvPr id="5" name="TextBox 53"/>
          <p:cNvSpPr txBox="1">
            <a:spLocks noChangeArrowheads="1"/>
          </p:cNvSpPr>
          <p:nvPr/>
        </p:nvSpPr>
        <p:spPr bwMode="auto">
          <a:xfrm>
            <a:off x="330200" y="3479800"/>
            <a:ext cx="483658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Starting with                 I</a:t>
            </a:r>
            <a:r>
              <a:rPr lang="en-US" baseline="-25000" dirty="0"/>
              <a:t>0</a:t>
            </a:r>
            <a:r>
              <a:rPr lang="en-US" dirty="0"/>
              <a:t>=1A</a:t>
            </a:r>
          </a:p>
          <a:p>
            <a:r>
              <a:rPr lang="en-US" dirty="0"/>
              <a:t>By Ohm’s law:   v</a:t>
            </a:r>
            <a:r>
              <a:rPr lang="en-US" baseline="-25000" dirty="0"/>
              <a:t>0</a:t>
            </a:r>
            <a:r>
              <a:rPr lang="en-US" dirty="0"/>
              <a:t>=5I</a:t>
            </a:r>
            <a:r>
              <a:rPr lang="en-US" baseline="-25000" dirty="0"/>
              <a:t>0</a:t>
            </a:r>
            <a:r>
              <a:rPr lang="en-US" dirty="0"/>
              <a:t>=5V;  v</a:t>
            </a:r>
            <a:r>
              <a:rPr lang="en-US" baseline="-25000" dirty="0"/>
              <a:t>1</a:t>
            </a:r>
            <a:r>
              <a:rPr lang="en-US" dirty="0"/>
              <a:t>=3I</a:t>
            </a:r>
            <a:r>
              <a:rPr lang="en-US" baseline="-25000" dirty="0"/>
              <a:t>0</a:t>
            </a:r>
            <a:r>
              <a:rPr lang="en-US" dirty="0"/>
              <a:t>=3V</a:t>
            </a:r>
          </a:p>
          <a:p>
            <a:r>
              <a:rPr lang="en-US" dirty="0"/>
              <a:t>By KVL:             </a:t>
            </a:r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=v</a:t>
            </a:r>
            <a:r>
              <a:rPr lang="en-US" baseline="-25000" dirty="0" smtClean="0"/>
              <a:t>0</a:t>
            </a:r>
            <a:r>
              <a:rPr lang="en-US" dirty="0" smtClean="0"/>
              <a:t>+v</a:t>
            </a:r>
            <a:r>
              <a:rPr lang="en-US" baseline="-25000" dirty="0" smtClean="0"/>
              <a:t>1</a:t>
            </a:r>
            <a:r>
              <a:rPr lang="en-US" dirty="0" smtClean="0"/>
              <a:t>=5+3=8V</a:t>
            </a:r>
          </a:p>
          <a:p>
            <a:r>
              <a:rPr lang="en-US" dirty="0" smtClean="0"/>
              <a:t>By </a:t>
            </a:r>
            <a:r>
              <a:rPr lang="en-US" dirty="0"/>
              <a:t>Ohms Law:    I</a:t>
            </a:r>
            <a:r>
              <a:rPr lang="en-US" baseline="-25000" dirty="0"/>
              <a:t>1</a:t>
            </a:r>
            <a:r>
              <a:rPr lang="en-US" dirty="0"/>
              <a:t>=v</a:t>
            </a:r>
            <a:r>
              <a:rPr lang="en-US" baseline="-25000" dirty="0"/>
              <a:t>2</a:t>
            </a:r>
            <a:r>
              <a:rPr lang="en-US" dirty="0"/>
              <a:t>/4=2A</a:t>
            </a:r>
          </a:p>
          <a:p>
            <a:r>
              <a:rPr lang="en-US" dirty="0"/>
              <a:t>By KCL at v</a:t>
            </a:r>
            <a:r>
              <a:rPr lang="en-US" baseline="-25000" dirty="0"/>
              <a:t>2</a:t>
            </a:r>
            <a:r>
              <a:rPr lang="en-US" dirty="0"/>
              <a:t>:     I</a:t>
            </a:r>
            <a:r>
              <a:rPr lang="en-US" baseline="-25000" dirty="0"/>
              <a:t>2</a:t>
            </a:r>
            <a:r>
              <a:rPr lang="en-US" dirty="0"/>
              <a:t>=I</a:t>
            </a:r>
            <a:r>
              <a:rPr lang="en-US" baseline="-25000" dirty="0"/>
              <a:t>0</a:t>
            </a:r>
            <a:r>
              <a:rPr lang="en-US" dirty="0"/>
              <a:t>+I</a:t>
            </a:r>
            <a:r>
              <a:rPr lang="en-US" baseline="-25000" dirty="0"/>
              <a:t>1</a:t>
            </a:r>
            <a:r>
              <a:rPr lang="en-US" dirty="0"/>
              <a:t>=1+2=3A  </a:t>
            </a:r>
          </a:p>
          <a:p>
            <a:r>
              <a:rPr lang="en-US" dirty="0"/>
              <a:t>By   (*):               v</a:t>
            </a:r>
            <a:r>
              <a:rPr lang="en-US" baseline="-25000" dirty="0"/>
              <a:t>3</a:t>
            </a:r>
            <a:r>
              <a:rPr lang="en-US" dirty="0"/>
              <a:t>=v</a:t>
            </a:r>
            <a:r>
              <a:rPr lang="en-US" baseline="-25000" dirty="0"/>
              <a:t>2</a:t>
            </a:r>
            <a:r>
              <a:rPr lang="en-US" dirty="0"/>
              <a:t>+2I</a:t>
            </a:r>
            <a:r>
              <a:rPr lang="en-US" baseline="-25000" dirty="0"/>
              <a:t>2</a:t>
            </a:r>
            <a:r>
              <a:rPr lang="en-US" dirty="0"/>
              <a:t>=8+2*3=14V</a:t>
            </a:r>
          </a:p>
          <a:p>
            <a:r>
              <a:rPr lang="en-US" dirty="0"/>
              <a:t> By Ohms Law:    I</a:t>
            </a:r>
            <a:r>
              <a:rPr lang="en-US" baseline="-25000" dirty="0"/>
              <a:t>3</a:t>
            </a:r>
            <a:r>
              <a:rPr lang="en-US" dirty="0"/>
              <a:t>=v</a:t>
            </a:r>
            <a:r>
              <a:rPr lang="en-US" baseline="-25000" dirty="0"/>
              <a:t>3</a:t>
            </a:r>
            <a:r>
              <a:rPr lang="en-US" dirty="0"/>
              <a:t>/7=14/7=2A</a:t>
            </a:r>
          </a:p>
          <a:p>
            <a:r>
              <a:rPr lang="en-US" dirty="0"/>
              <a:t>By KCL at v</a:t>
            </a:r>
            <a:r>
              <a:rPr lang="en-US" baseline="-25000" dirty="0"/>
              <a:t>3</a:t>
            </a:r>
            <a:r>
              <a:rPr lang="en-US" dirty="0"/>
              <a:t>:       I</a:t>
            </a:r>
            <a:r>
              <a:rPr lang="en-US" baseline="-25000" dirty="0"/>
              <a:t>s</a:t>
            </a:r>
            <a:r>
              <a:rPr lang="en-US" dirty="0"/>
              <a:t>=I</a:t>
            </a:r>
            <a:r>
              <a:rPr lang="en-US" baseline="-25000" dirty="0"/>
              <a:t>2</a:t>
            </a:r>
            <a:r>
              <a:rPr lang="en-US" dirty="0"/>
              <a:t>+I</a:t>
            </a:r>
            <a:r>
              <a:rPr lang="en-US" baseline="-25000" dirty="0"/>
              <a:t>3</a:t>
            </a:r>
            <a:r>
              <a:rPr lang="en-US" dirty="0"/>
              <a:t>=3+2=5A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79413" y="735013"/>
            <a:ext cx="5427662" cy="2439987"/>
            <a:chOff x="379413" y="735013"/>
            <a:chExt cx="5427662" cy="2439987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38325" y="2730500"/>
              <a:ext cx="317500" cy="444500"/>
              <a:chOff x="3895725" y="3060700"/>
              <a:chExt cx="317500" cy="444500"/>
            </a:xfrm>
          </p:grpSpPr>
          <p:cxnSp>
            <p:nvCxnSpPr>
              <p:cNvPr id="55" name="Straight Connector 4"/>
              <p:cNvCxnSpPr>
                <a:cxnSpLocks noChangeShapeType="1"/>
              </p:cNvCxnSpPr>
              <p:nvPr/>
            </p:nvCxnSpPr>
            <p:spPr bwMode="auto">
              <a:xfrm>
                <a:off x="4038600" y="3060700"/>
                <a:ext cx="0" cy="3302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6" name="Straight Connector 5"/>
              <p:cNvCxnSpPr>
                <a:cxnSpLocks noChangeShapeType="1"/>
              </p:cNvCxnSpPr>
              <p:nvPr/>
            </p:nvCxnSpPr>
            <p:spPr bwMode="auto">
              <a:xfrm>
                <a:off x="3895725" y="3390900"/>
                <a:ext cx="3175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7" name="Straight Connector 6"/>
              <p:cNvCxnSpPr>
                <a:cxnSpLocks noChangeShapeType="1"/>
              </p:cNvCxnSpPr>
              <p:nvPr/>
            </p:nvCxnSpPr>
            <p:spPr bwMode="auto">
              <a:xfrm>
                <a:off x="3956050" y="3444875"/>
                <a:ext cx="177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8" name="Straight Connector 7"/>
              <p:cNvCxnSpPr>
                <a:cxnSpLocks noChangeShapeType="1"/>
              </p:cNvCxnSpPr>
              <p:nvPr/>
            </p:nvCxnSpPr>
            <p:spPr bwMode="auto">
              <a:xfrm>
                <a:off x="3994944" y="3505200"/>
                <a:ext cx="1016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596900" y="1270000"/>
              <a:ext cx="4584700" cy="16764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 rot="-5400000">
              <a:off x="366713" y="1889125"/>
              <a:ext cx="469900" cy="444500"/>
              <a:chOff x="2133600" y="1143000"/>
              <a:chExt cx="469900" cy="444500"/>
            </a:xfrm>
          </p:grpSpPr>
          <p:sp>
            <p:nvSpPr>
              <p:cNvPr id="53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54" name="Straight Arrow Connector 13"/>
              <p:cNvCxnSpPr>
                <a:cxnSpLocks noChangeShapeType="1"/>
                <a:stCxn id="53" idx="2"/>
                <a:endCxn id="53" idx="6"/>
              </p:cNvCxnSpPr>
              <p:nvPr/>
            </p:nvCxnSpPr>
            <p:spPr bwMode="auto">
              <a:xfrm>
                <a:off x="2133600" y="1365250"/>
                <a:ext cx="469900" cy="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10" name="Group 20"/>
            <p:cNvGrpSpPr>
              <a:grpSpLocks/>
            </p:cNvGrpSpPr>
            <p:nvPr/>
          </p:nvGrpSpPr>
          <p:grpSpPr bwMode="auto">
            <a:xfrm>
              <a:off x="774700" y="1130300"/>
              <a:ext cx="812800" cy="266700"/>
              <a:chOff x="2565400" y="4241800"/>
              <a:chExt cx="901700" cy="317500"/>
            </a:xfrm>
          </p:grpSpPr>
          <p:sp>
            <p:nvSpPr>
              <p:cNvPr id="51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52" name="Freeform 51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1" name="Group 20"/>
            <p:cNvGrpSpPr>
              <a:grpSpLocks/>
            </p:cNvGrpSpPr>
            <p:nvPr/>
          </p:nvGrpSpPr>
          <p:grpSpPr bwMode="auto">
            <a:xfrm>
              <a:off x="3771900" y="1130300"/>
              <a:ext cx="812800" cy="266700"/>
              <a:chOff x="2565400" y="4241800"/>
              <a:chExt cx="901700" cy="317500"/>
            </a:xfrm>
          </p:grpSpPr>
          <p:sp>
            <p:nvSpPr>
              <p:cNvPr id="49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50" name="Freeform 49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2" name="Group 20"/>
            <p:cNvGrpSpPr>
              <a:grpSpLocks/>
            </p:cNvGrpSpPr>
            <p:nvPr/>
          </p:nvGrpSpPr>
          <p:grpSpPr bwMode="auto">
            <a:xfrm>
              <a:off x="2413000" y="1143000"/>
              <a:ext cx="812800" cy="266700"/>
              <a:chOff x="2565400" y="4241800"/>
              <a:chExt cx="901700" cy="317500"/>
            </a:xfrm>
          </p:grpSpPr>
          <p:sp>
            <p:nvSpPr>
              <p:cNvPr id="47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8" name="Freeform 47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cxnSp>
          <p:nvCxnSpPr>
            <p:cNvPr id="13" name="Straight Connector 21"/>
            <p:cNvCxnSpPr>
              <a:cxnSpLocks noChangeShapeType="1"/>
            </p:cNvCxnSpPr>
            <p:nvPr/>
          </p:nvCxnSpPr>
          <p:spPr bwMode="auto">
            <a:xfrm>
              <a:off x="1993900" y="1282700"/>
              <a:ext cx="0" cy="16891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Straight Connector 22"/>
            <p:cNvCxnSpPr>
              <a:cxnSpLocks noChangeShapeType="1"/>
            </p:cNvCxnSpPr>
            <p:nvPr/>
          </p:nvCxnSpPr>
          <p:spPr bwMode="auto">
            <a:xfrm>
              <a:off x="3517900" y="1270000"/>
              <a:ext cx="0" cy="16891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5" name="Group 20"/>
            <p:cNvGrpSpPr>
              <a:grpSpLocks/>
            </p:cNvGrpSpPr>
            <p:nvPr/>
          </p:nvGrpSpPr>
          <p:grpSpPr bwMode="auto">
            <a:xfrm rot="5400000">
              <a:off x="3098800" y="1968500"/>
              <a:ext cx="812800" cy="266700"/>
              <a:chOff x="2565400" y="4241800"/>
              <a:chExt cx="901700" cy="317500"/>
            </a:xfrm>
          </p:grpSpPr>
          <p:sp>
            <p:nvSpPr>
              <p:cNvPr id="45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6" name="Freeform 45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6" name="Group 20"/>
            <p:cNvGrpSpPr>
              <a:grpSpLocks/>
            </p:cNvGrpSpPr>
            <p:nvPr/>
          </p:nvGrpSpPr>
          <p:grpSpPr bwMode="auto">
            <a:xfrm rot="5400000">
              <a:off x="4762500" y="2006600"/>
              <a:ext cx="812800" cy="266700"/>
              <a:chOff x="2565400" y="4241800"/>
              <a:chExt cx="901700" cy="317500"/>
            </a:xfrm>
          </p:grpSpPr>
          <p:sp>
            <p:nvSpPr>
              <p:cNvPr id="43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4" name="Freeform 43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7" name="Group 20"/>
            <p:cNvGrpSpPr>
              <a:grpSpLocks/>
            </p:cNvGrpSpPr>
            <p:nvPr/>
          </p:nvGrpSpPr>
          <p:grpSpPr bwMode="auto">
            <a:xfrm rot="5400000">
              <a:off x="1587500" y="1993900"/>
              <a:ext cx="812800" cy="266700"/>
              <a:chOff x="2565400" y="4241800"/>
              <a:chExt cx="901700" cy="317500"/>
            </a:xfrm>
          </p:grpSpPr>
          <p:sp>
            <p:nvSpPr>
              <p:cNvPr id="41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8" name="TextBox 32"/>
            <p:cNvSpPr txBox="1">
              <a:spLocks noChangeArrowheads="1"/>
            </p:cNvSpPr>
            <p:nvPr/>
          </p:nvSpPr>
          <p:spPr bwMode="auto">
            <a:xfrm>
              <a:off x="1028700" y="1333500"/>
              <a:ext cx="4778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6</a:t>
              </a:r>
              <a:r>
                <a:rPr lang="en-US" sz="1800">
                  <a:sym typeface="Symbol" pitchFamily="18" charset="2"/>
                </a:rPr>
                <a:t></a:t>
              </a:r>
              <a:endParaRPr lang="en-US" sz="1800"/>
            </a:p>
          </p:txBody>
        </p:sp>
        <p:sp>
          <p:nvSpPr>
            <p:cNvPr id="19" name="TextBox 33"/>
            <p:cNvSpPr txBox="1">
              <a:spLocks noChangeArrowheads="1"/>
            </p:cNvSpPr>
            <p:nvPr/>
          </p:nvSpPr>
          <p:spPr bwMode="auto">
            <a:xfrm>
              <a:off x="2044700" y="2044700"/>
              <a:ext cx="4778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7</a:t>
              </a:r>
              <a:r>
                <a:rPr lang="en-US" sz="1800">
                  <a:sym typeface="Symbol" pitchFamily="18" charset="2"/>
                </a:rPr>
                <a:t></a:t>
              </a:r>
              <a:endParaRPr lang="en-US" sz="1800"/>
            </a:p>
          </p:txBody>
        </p:sp>
        <p:sp>
          <p:nvSpPr>
            <p:cNvPr id="20" name="TextBox 34"/>
            <p:cNvSpPr txBox="1">
              <a:spLocks noChangeArrowheads="1"/>
            </p:cNvSpPr>
            <p:nvPr/>
          </p:nvSpPr>
          <p:spPr bwMode="auto">
            <a:xfrm>
              <a:off x="2616200" y="1409700"/>
              <a:ext cx="4778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2</a:t>
              </a:r>
              <a:r>
                <a:rPr lang="en-US" sz="1800">
                  <a:sym typeface="Symbol" pitchFamily="18" charset="2"/>
                </a:rPr>
                <a:t></a:t>
              </a:r>
              <a:endParaRPr lang="en-US" sz="1800"/>
            </a:p>
          </p:txBody>
        </p:sp>
        <p:sp>
          <p:nvSpPr>
            <p:cNvPr id="21" name="TextBox 35"/>
            <p:cNvSpPr txBox="1">
              <a:spLocks noChangeArrowheads="1"/>
            </p:cNvSpPr>
            <p:nvPr/>
          </p:nvSpPr>
          <p:spPr bwMode="auto">
            <a:xfrm>
              <a:off x="3594100" y="1993900"/>
              <a:ext cx="4778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4</a:t>
              </a:r>
              <a:r>
                <a:rPr lang="en-US" sz="1800">
                  <a:sym typeface="Symbol" pitchFamily="18" charset="2"/>
                </a:rPr>
                <a:t></a:t>
              </a:r>
              <a:endParaRPr lang="en-US" sz="1800"/>
            </a:p>
          </p:txBody>
        </p:sp>
        <p:sp>
          <p:nvSpPr>
            <p:cNvPr id="22" name="TextBox 36"/>
            <p:cNvSpPr txBox="1">
              <a:spLocks noChangeArrowheads="1"/>
            </p:cNvSpPr>
            <p:nvPr/>
          </p:nvSpPr>
          <p:spPr bwMode="auto">
            <a:xfrm>
              <a:off x="4013200" y="1295400"/>
              <a:ext cx="4778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ym typeface="Symbol" pitchFamily="18" charset="2"/>
                </a:rPr>
                <a:t>3</a:t>
              </a:r>
              <a:endParaRPr lang="en-US" sz="1800"/>
            </a:p>
          </p:txBody>
        </p:sp>
        <p:sp>
          <p:nvSpPr>
            <p:cNvPr id="23" name="TextBox 37"/>
            <p:cNvSpPr txBox="1">
              <a:spLocks noChangeArrowheads="1"/>
            </p:cNvSpPr>
            <p:nvPr/>
          </p:nvSpPr>
          <p:spPr bwMode="auto">
            <a:xfrm>
              <a:off x="4660900" y="1968500"/>
              <a:ext cx="4778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5</a:t>
              </a:r>
              <a:r>
                <a:rPr lang="en-US" sz="1800">
                  <a:sym typeface="Symbol" pitchFamily="18" charset="2"/>
                </a:rPr>
                <a:t></a:t>
              </a:r>
              <a:endParaRPr lang="en-US" sz="1800"/>
            </a:p>
          </p:txBody>
        </p:sp>
        <p:cxnSp>
          <p:nvCxnSpPr>
            <p:cNvPr id="24" name="Straight Arrow Connector 38"/>
            <p:cNvCxnSpPr>
              <a:cxnSpLocks noChangeShapeType="1"/>
            </p:cNvCxnSpPr>
            <p:nvPr/>
          </p:nvCxnSpPr>
          <p:spPr bwMode="auto">
            <a:xfrm>
              <a:off x="4737100" y="1270000"/>
              <a:ext cx="368300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5" name="TextBox 39"/>
            <p:cNvSpPr txBox="1">
              <a:spLocks noChangeArrowheads="1"/>
            </p:cNvSpPr>
            <p:nvPr/>
          </p:nvSpPr>
          <p:spPr bwMode="auto">
            <a:xfrm>
              <a:off x="4762500" y="1257300"/>
              <a:ext cx="373063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0</a:t>
              </a:r>
              <a:endParaRPr lang="en-US"/>
            </a:p>
          </p:txBody>
        </p:sp>
        <p:sp>
          <p:nvSpPr>
            <p:cNvPr id="26" name="TextBox 40"/>
            <p:cNvSpPr txBox="1">
              <a:spLocks noChangeArrowheads="1"/>
            </p:cNvSpPr>
            <p:nvPr/>
          </p:nvSpPr>
          <p:spPr bwMode="auto">
            <a:xfrm>
              <a:off x="825500" y="1993900"/>
              <a:ext cx="352425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s</a:t>
              </a:r>
              <a:endParaRPr lang="en-US"/>
            </a:p>
          </p:txBody>
        </p:sp>
        <p:graphicFrame>
          <p:nvGraphicFramePr>
            <p:cNvPr id="27" name="Object 9"/>
            <p:cNvGraphicFramePr>
              <a:graphicFrameLocks noChangeAspect="1"/>
            </p:cNvGraphicFramePr>
            <p:nvPr/>
          </p:nvGraphicFramePr>
          <p:xfrm>
            <a:off x="3640138" y="735013"/>
            <a:ext cx="1416050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8" name="Equation" r:id="rId3" imgW="622080" imgH="215640" progId="Equation.DSMT4">
                    <p:embed/>
                  </p:oleObj>
                </mc:Choice>
                <mc:Fallback>
                  <p:oleObj name="Equation" r:id="rId3" imgW="62208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0138" y="735013"/>
                          <a:ext cx="1416050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4"/>
            <p:cNvGraphicFramePr>
              <a:graphicFrameLocks noChangeAspect="1"/>
            </p:cNvGraphicFramePr>
            <p:nvPr/>
          </p:nvGraphicFramePr>
          <p:xfrm>
            <a:off x="5402263" y="1497013"/>
            <a:ext cx="404812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9" name="Equation" r:id="rId5" imgW="177480" imgH="571320" progId="Equation.DSMT4">
                    <p:embed/>
                  </p:oleObj>
                </mc:Choice>
                <mc:Fallback>
                  <p:oleObj name="Equation" r:id="rId5" imgW="1774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263" y="1497013"/>
                          <a:ext cx="404812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9" name="Straight Arrow Connector 28"/>
            <p:cNvCxnSpPr/>
            <p:nvPr/>
          </p:nvCxnSpPr>
          <p:spPr>
            <a:xfrm flipH="1">
              <a:off x="3530600" y="1320800"/>
              <a:ext cx="12700" cy="4445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1981200" y="1358900"/>
              <a:ext cx="12700" cy="4445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45"/>
            <p:cNvCxnSpPr>
              <a:cxnSpLocks noChangeShapeType="1"/>
            </p:cNvCxnSpPr>
            <p:nvPr/>
          </p:nvCxnSpPr>
          <p:spPr bwMode="auto">
            <a:xfrm>
              <a:off x="2159000" y="1282700"/>
              <a:ext cx="368300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2" name="Straight Arrow Connector 46"/>
            <p:cNvCxnSpPr>
              <a:cxnSpLocks noChangeShapeType="1"/>
            </p:cNvCxnSpPr>
            <p:nvPr/>
          </p:nvCxnSpPr>
          <p:spPr bwMode="auto">
            <a:xfrm>
              <a:off x="1498600" y="1282700"/>
              <a:ext cx="368300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3" name="TextBox 47"/>
            <p:cNvSpPr txBox="1">
              <a:spLocks noChangeArrowheads="1"/>
            </p:cNvSpPr>
            <p:nvPr/>
          </p:nvSpPr>
          <p:spPr bwMode="auto">
            <a:xfrm>
              <a:off x="3556000" y="1397000"/>
              <a:ext cx="373063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34" name="TextBox 48"/>
            <p:cNvSpPr txBox="1">
              <a:spLocks noChangeArrowheads="1"/>
            </p:cNvSpPr>
            <p:nvPr/>
          </p:nvSpPr>
          <p:spPr bwMode="auto">
            <a:xfrm>
              <a:off x="1524000" y="762000"/>
              <a:ext cx="352425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s</a:t>
              </a:r>
              <a:endParaRPr lang="en-US"/>
            </a:p>
          </p:txBody>
        </p:sp>
        <p:sp>
          <p:nvSpPr>
            <p:cNvPr id="35" name="TextBox 49"/>
            <p:cNvSpPr txBox="1">
              <a:spLocks noChangeArrowheads="1"/>
            </p:cNvSpPr>
            <p:nvPr/>
          </p:nvSpPr>
          <p:spPr bwMode="auto">
            <a:xfrm>
              <a:off x="1625600" y="1409700"/>
              <a:ext cx="373063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3</a:t>
              </a:r>
              <a:endParaRPr lang="en-US"/>
            </a:p>
          </p:txBody>
        </p:sp>
        <p:sp>
          <p:nvSpPr>
            <p:cNvPr id="36" name="TextBox 50"/>
            <p:cNvSpPr txBox="1">
              <a:spLocks noChangeArrowheads="1"/>
            </p:cNvSpPr>
            <p:nvPr/>
          </p:nvSpPr>
          <p:spPr bwMode="auto">
            <a:xfrm>
              <a:off x="2247900" y="800100"/>
              <a:ext cx="373063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2</a:t>
              </a:r>
              <a:endParaRPr lang="en-US"/>
            </a:p>
          </p:txBody>
        </p:sp>
        <p:graphicFrame>
          <p:nvGraphicFramePr>
            <p:cNvPr id="37" name="Object 5"/>
            <p:cNvGraphicFramePr>
              <a:graphicFrameLocks noChangeAspect="1"/>
            </p:cNvGraphicFramePr>
            <p:nvPr/>
          </p:nvGraphicFramePr>
          <p:xfrm>
            <a:off x="3333750" y="798513"/>
            <a:ext cx="376238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0" name="Equation" r:id="rId7" imgW="164880" imgH="215640" progId="Equation.DSMT4">
                    <p:embed/>
                  </p:oleObj>
                </mc:Choice>
                <mc:Fallback>
                  <p:oleObj name="Equation" r:id="rId7" imgW="16488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3750" y="798513"/>
                          <a:ext cx="376238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6"/>
            <p:cNvGraphicFramePr>
              <a:graphicFrameLocks noChangeAspect="1"/>
            </p:cNvGraphicFramePr>
            <p:nvPr/>
          </p:nvGraphicFramePr>
          <p:xfrm>
            <a:off x="1862138" y="836613"/>
            <a:ext cx="346075" cy="474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1" name="Equation" r:id="rId9" imgW="152280" imgH="228600" progId="Equation.DSMT4">
                    <p:embed/>
                  </p:oleObj>
                </mc:Choice>
                <mc:Fallback>
                  <p:oleObj name="Equation" r:id="rId9" imgW="1522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2138" y="836613"/>
                          <a:ext cx="346075" cy="4746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7"/>
            <p:cNvGraphicFramePr>
              <a:graphicFrameLocks noChangeAspect="1"/>
            </p:cNvGraphicFramePr>
            <p:nvPr/>
          </p:nvGraphicFramePr>
          <p:xfrm>
            <a:off x="3090863" y="1676400"/>
            <a:ext cx="404812" cy="1195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2" name="Equation" r:id="rId11" imgW="177480" imgH="571320" progId="Equation.DSMT4">
                    <p:embed/>
                  </p:oleObj>
                </mc:Choice>
                <mc:Fallback>
                  <p:oleObj name="Equation" r:id="rId11" imgW="1774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0863" y="1676400"/>
                          <a:ext cx="404812" cy="11953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8"/>
            <p:cNvGraphicFramePr>
              <a:graphicFrameLocks noChangeAspect="1"/>
            </p:cNvGraphicFramePr>
            <p:nvPr/>
          </p:nvGraphicFramePr>
          <p:xfrm>
            <a:off x="1530350" y="1714500"/>
            <a:ext cx="376238" cy="1195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3" name="Equation" r:id="rId13" imgW="164880" imgH="571320" progId="Equation.DSMT4">
                    <p:embed/>
                  </p:oleObj>
                </mc:Choice>
                <mc:Fallback>
                  <p:oleObj name="Equation" r:id="rId13" imgW="1648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0350" y="1714500"/>
                          <a:ext cx="376238" cy="11953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TextBox 56"/>
          <p:cNvSpPr txBox="1">
            <a:spLocks noChangeArrowheads="1"/>
          </p:cNvSpPr>
          <p:nvPr/>
        </p:nvSpPr>
        <p:spPr bwMode="auto">
          <a:xfrm>
            <a:off x="5765800" y="1041400"/>
            <a:ext cx="16002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2000" dirty="0"/>
              <a:t>v</a:t>
            </a:r>
            <a:r>
              <a:rPr lang="en-US" sz="2000" baseline="-25000" dirty="0"/>
              <a:t>2</a:t>
            </a:r>
            <a:r>
              <a:rPr lang="en-US" sz="2000" dirty="0"/>
              <a:t>, v</a:t>
            </a:r>
            <a:r>
              <a:rPr lang="en-US" sz="2000" baseline="-25000" dirty="0"/>
              <a:t>3</a:t>
            </a:r>
            <a:r>
              <a:rPr lang="en-US" sz="2000" dirty="0"/>
              <a:t> are</a:t>
            </a:r>
            <a:br>
              <a:rPr lang="en-US" sz="2000" dirty="0"/>
            </a:br>
            <a:r>
              <a:rPr lang="en-US" sz="2000" dirty="0"/>
              <a:t>node voltages</a:t>
            </a:r>
          </a:p>
        </p:txBody>
      </p:sp>
      <p:graphicFrame>
        <p:nvGraphicFramePr>
          <p:cNvPr id="60" name="Object 9"/>
          <p:cNvGraphicFramePr>
            <a:graphicFrameLocks noChangeAspect="1"/>
          </p:cNvGraphicFramePr>
          <p:nvPr/>
        </p:nvGraphicFramePr>
        <p:xfrm>
          <a:off x="5889625" y="1797050"/>
          <a:ext cx="1192213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" name="Equation" r:id="rId15" imgW="774360" imgH="393480" progId="Equation.DSMT4">
                  <p:embed/>
                </p:oleObj>
              </mc:Choice>
              <mc:Fallback>
                <p:oleObj name="Equation" r:id="rId15" imgW="774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25" y="1797050"/>
                        <a:ext cx="1192213" cy="604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285589"/>
              </p:ext>
            </p:extLst>
          </p:nvPr>
        </p:nvGraphicFramePr>
        <p:xfrm>
          <a:off x="5618162" y="2782887"/>
          <a:ext cx="189547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" name="Equation" r:id="rId17" imgW="1231560" imgH="228600" progId="Equation.DSMT4">
                  <p:embed/>
                </p:oleObj>
              </mc:Choice>
              <mc:Fallback>
                <p:oleObj name="Equation" r:id="rId17" imgW="1231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162" y="2782887"/>
                        <a:ext cx="1895475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Up-Down Arrow 60"/>
          <p:cNvSpPr>
            <a:spLocks noChangeArrowheads="1"/>
          </p:cNvSpPr>
          <p:nvPr/>
        </p:nvSpPr>
        <p:spPr bwMode="auto">
          <a:xfrm>
            <a:off x="6324600" y="2298700"/>
            <a:ext cx="2413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p:sp>
        <p:nvSpPr>
          <p:cNvPr id="63" name="TextBox 61"/>
          <p:cNvSpPr txBox="1">
            <a:spLocks noChangeArrowheads="1"/>
          </p:cNvSpPr>
          <p:nvPr/>
        </p:nvSpPr>
        <p:spPr bwMode="auto">
          <a:xfrm>
            <a:off x="4138080" y="3408187"/>
            <a:ext cx="8778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</a:t>
            </a:r>
            <a:r>
              <a:rPr lang="en-US" baseline="-25000" dirty="0"/>
              <a:t>0</a:t>
            </a:r>
            <a:r>
              <a:rPr lang="en-US" dirty="0"/>
              <a:t>=1A</a:t>
            </a:r>
          </a:p>
        </p:txBody>
      </p:sp>
      <p:sp>
        <p:nvSpPr>
          <p:cNvPr id="64" name="TextBox 62"/>
          <p:cNvSpPr txBox="1">
            <a:spLocks noChangeArrowheads="1"/>
          </p:cNvSpPr>
          <p:nvPr/>
        </p:nvSpPr>
        <p:spPr bwMode="auto">
          <a:xfrm>
            <a:off x="4328580" y="5465587"/>
            <a:ext cx="85566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</a:t>
            </a:r>
            <a:r>
              <a:rPr lang="en-US" baseline="-25000" dirty="0"/>
              <a:t>s</a:t>
            </a:r>
            <a:r>
              <a:rPr lang="en-US" dirty="0"/>
              <a:t>=5A</a:t>
            </a:r>
          </a:p>
        </p:txBody>
      </p:sp>
      <p:sp>
        <p:nvSpPr>
          <p:cNvPr id="65" name="Down Arrow 63"/>
          <p:cNvSpPr>
            <a:spLocks noChangeArrowheads="1"/>
          </p:cNvSpPr>
          <p:nvPr/>
        </p:nvSpPr>
        <p:spPr bwMode="auto">
          <a:xfrm>
            <a:off x="4342033" y="3931954"/>
            <a:ext cx="241300" cy="1473200"/>
          </a:xfrm>
          <a:prstGeom prst="down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p:graphicFrame>
        <p:nvGraphicFramePr>
          <p:cNvPr id="6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756627"/>
              </p:ext>
            </p:extLst>
          </p:nvPr>
        </p:nvGraphicFramePr>
        <p:xfrm>
          <a:off x="5275881" y="3861647"/>
          <a:ext cx="619125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" name="Equation" r:id="rId19" imgW="444240" imgH="838080" progId="Equation.DSMT4">
                  <p:embed/>
                </p:oleObj>
              </mc:Choice>
              <mc:Fallback>
                <p:oleObj name="Equation" r:id="rId19" imgW="44424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5881" y="3861647"/>
                        <a:ext cx="619125" cy="1168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prstDash val="lgDashDot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ounded Rectangle 66"/>
          <p:cNvSpPr>
            <a:spLocks noChangeArrowheads="1"/>
          </p:cNvSpPr>
          <p:nvPr/>
        </p:nvSpPr>
        <p:spPr bwMode="auto">
          <a:xfrm>
            <a:off x="4099980" y="3281187"/>
            <a:ext cx="799839" cy="26146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accent1"/>
            </a:solidFill>
            <a:prstDash val="lgDashDot"/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p:sp>
        <p:nvSpPr>
          <p:cNvPr id="68" name="Right Arrow 67"/>
          <p:cNvSpPr>
            <a:spLocks noChangeArrowheads="1"/>
          </p:cNvSpPr>
          <p:nvPr/>
        </p:nvSpPr>
        <p:spPr bwMode="auto">
          <a:xfrm>
            <a:off x="5021881" y="4297187"/>
            <a:ext cx="254000" cy="254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5970054" y="3300127"/>
            <a:ext cx="320921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Conclusion:  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The </a:t>
            </a:r>
            <a:r>
              <a:rPr lang="en-US" dirty="0"/>
              <a:t>input-output relationship is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>
                <a:spLocks noChangeArrowheads="1"/>
              </p:cNvSpPr>
              <p:nvPr/>
            </p:nvSpPr>
            <p:spPr bwMode="auto">
              <a:xfrm>
                <a:off x="6597906" y="3993974"/>
                <a:ext cx="1384803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I</a:t>
                </a:r>
                <a:r>
                  <a:rPr lang="en-US" sz="2000" baseline="-25000" dirty="0"/>
                  <a:t>0</a:t>
                </a:r>
                <a:r>
                  <a:rPr lang="en-US" sz="2000" dirty="0"/>
                  <a:t>=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err="1"/>
                  <a:t>I</a:t>
                </a:r>
                <a:r>
                  <a:rPr lang="en-US" sz="2000" baseline="-25000" dirty="0" err="1"/>
                  <a:t>s</a:t>
                </a:r>
                <a:r>
                  <a:rPr lang="en-US" sz="2000" dirty="0"/>
                  <a:t>= 0.2I</a:t>
                </a:r>
                <a:r>
                  <a:rPr lang="en-US" sz="2000" baseline="-25000" dirty="0"/>
                  <a:t>s</a:t>
                </a:r>
                <a:endParaRPr lang="en-US" sz="20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97906" y="3993974"/>
                <a:ext cx="1384803" cy="400110"/>
              </a:xfrm>
              <a:prstGeom prst="rect">
                <a:avLst/>
              </a:prstGeom>
              <a:blipFill rotWithShape="1">
                <a:blip r:embed="rId21"/>
                <a:stretch>
                  <a:fillRect l="-4405" t="-7576" r="-881" b="-257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6096000" y="4449970"/>
            <a:ext cx="17767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If I</a:t>
            </a:r>
            <a:r>
              <a:rPr lang="en-US" sz="2000" baseline="-25000" dirty="0"/>
              <a:t>s</a:t>
            </a:r>
            <a:r>
              <a:rPr lang="en-US" sz="2000" dirty="0"/>
              <a:t>=15A,  then 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6460331" y="4880183"/>
            <a:ext cx="15824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I</a:t>
            </a:r>
            <a:r>
              <a:rPr lang="en-US" sz="2000" baseline="-25000" dirty="0"/>
              <a:t>0</a:t>
            </a:r>
            <a:r>
              <a:rPr lang="en-US" sz="2000" dirty="0"/>
              <a:t>=0.2*15=3A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5925512" y="5288580"/>
            <a:ext cx="17767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If I</a:t>
            </a:r>
            <a:r>
              <a:rPr lang="en-US" sz="2000" baseline="-25000" dirty="0"/>
              <a:t>s</a:t>
            </a:r>
            <a:r>
              <a:rPr lang="en-US" sz="2000" dirty="0"/>
              <a:t>=10A,  then 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6387306" y="5656800"/>
            <a:ext cx="15824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I</a:t>
            </a:r>
            <a:r>
              <a:rPr lang="en-US" sz="2000" baseline="-25000" dirty="0"/>
              <a:t>0</a:t>
            </a:r>
            <a:r>
              <a:rPr lang="en-US" sz="2000" dirty="0"/>
              <a:t>=0.2*10=2A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2889250" y="5939368"/>
            <a:ext cx="54352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With I</a:t>
            </a:r>
            <a:r>
              <a:rPr lang="en-US" sz="2000" baseline="-25000" dirty="0"/>
              <a:t>0</a:t>
            </a:r>
            <a:r>
              <a:rPr lang="en-US" sz="2000" dirty="0"/>
              <a:t>=0.2I</a:t>
            </a:r>
            <a:r>
              <a:rPr lang="en-US" sz="2000" baseline="-25000" dirty="0"/>
              <a:t>s</a:t>
            </a:r>
            <a:r>
              <a:rPr lang="en-US" sz="2000" dirty="0"/>
              <a:t>, you can find output I</a:t>
            </a:r>
            <a:r>
              <a:rPr lang="en-US" sz="2000" baseline="-25000" dirty="0"/>
              <a:t>o</a:t>
            </a:r>
            <a:r>
              <a:rPr lang="en-US" sz="2000" dirty="0"/>
              <a:t> for any input I</a:t>
            </a:r>
            <a:r>
              <a:rPr lang="en-US" sz="2000" baseline="-25000" dirty="0"/>
              <a:t>s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4695" y="6280567"/>
                <a:ext cx="51315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You can also find the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 smtClean="0"/>
                  <a:t> for any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695" y="6280567"/>
                <a:ext cx="5131598" cy="400110"/>
              </a:xfrm>
              <a:prstGeom prst="rect">
                <a:avLst/>
              </a:prstGeom>
              <a:blipFill rotWithShape="1">
                <a:blip r:embed="rId22"/>
                <a:stretch>
                  <a:fillRect l="-1188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17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  <p:bldP spid="59" grpId="0"/>
      <p:bldP spid="62" grpId="0" animBg="1"/>
      <p:bldP spid="63" grpId="0"/>
      <p:bldP spid="64" grpId="0"/>
      <p:bldP spid="65" grpId="0" animBg="1"/>
      <p:bldP spid="67" grpId="0" animBg="1"/>
      <p:bldP spid="68" grpId="0" animBg="1"/>
      <p:bldP spid="69" grpId="0"/>
      <p:bldP spid="70" grpId="0"/>
      <p:bldP spid="71" grpId="0"/>
      <p:bldP spid="72" grpId="0"/>
      <p:bldP spid="73" grpId="0"/>
      <p:bldP spid="74" grpId="0"/>
      <p:bldP spid="7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7512" y="11668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L12</a:t>
            </a:r>
            <a:endParaRPr lang="en-US" sz="2000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3562" y="257357"/>
            <a:ext cx="29216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A simple demonstration:   </a:t>
            </a:r>
            <a:endParaRPr lang="en-US" sz="2000" dirty="0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921900" y="3215237"/>
            <a:ext cx="317500" cy="444500"/>
            <a:chOff x="3895725" y="3060700"/>
            <a:chExt cx="317500" cy="444500"/>
          </a:xfrm>
        </p:grpSpPr>
        <p:cxnSp>
          <p:nvCxnSpPr>
            <p:cNvPr id="55" name="Straight Connector 4"/>
            <p:cNvCxnSpPr>
              <a:cxnSpLocks noChangeShapeType="1"/>
            </p:cNvCxnSpPr>
            <p:nvPr/>
          </p:nvCxnSpPr>
          <p:spPr bwMode="auto">
            <a:xfrm>
              <a:off x="4038600" y="3060700"/>
              <a:ext cx="0" cy="3302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6" name="Straight Connector 5"/>
            <p:cNvCxnSpPr>
              <a:cxnSpLocks noChangeShapeType="1"/>
            </p:cNvCxnSpPr>
            <p:nvPr/>
          </p:nvCxnSpPr>
          <p:spPr bwMode="auto">
            <a:xfrm>
              <a:off x="3895725" y="3390900"/>
              <a:ext cx="3175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7" name="Straight Connector 6"/>
            <p:cNvCxnSpPr>
              <a:cxnSpLocks noChangeShapeType="1"/>
            </p:cNvCxnSpPr>
            <p:nvPr/>
          </p:nvCxnSpPr>
          <p:spPr bwMode="auto">
            <a:xfrm>
              <a:off x="3956050" y="3444875"/>
              <a:ext cx="1778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" name="Straight Connector 7"/>
            <p:cNvCxnSpPr>
              <a:cxnSpLocks noChangeShapeType="1"/>
            </p:cNvCxnSpPr>
            <p:nvPr/>
          </p:nvCxnSpPr>
          <p:spPr bwMode="auto">
            <a:xfrm>
              <a:off x="3994944" y="3505200"/>
              <a:ext cx="101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80475" y="1754737"/>
            <a:ext cx="4584700" cy="16764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 rot="16200000">
            <a:off x="450288" y="2373862"/>
            <a:ext cx="469900" cy="444500"/>
            <a:chOff x="2133600" y="1143000"/>
            <a:chExt cx="469900" cy="444500"/>
          </a:xfrm>
        </p:grpSpPr>
        <p:sp>
          <p:nvSpPr>
            <p:cNvPr id="53" name="Oval 11"/>
            <p:cNvSpPr>
              <a:spLocks noChangeArrowheads="1"/>
            </p:cNvSpPr>
            <p:nvPr/>
          </p:nvSpPr>
          <p:spPr bwMode="auto">
            <a:xfrm>
              <a:off x="2133600" y="1143000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54" name="Straight Arrow Connector 13"/>
            <p:cNvCxnSpPr>
              <a:cxnSpLocks noChangeShapeType="1"/>
              <a:stCxn id="53" idx="2"/>
              <a:endCxn id="53" idx="6"/>
            </p:cNvCxnSpPr>
            <p:nvPr/>
          </p:nvCxnSpPr>
          <p:spPr bwMode="auto">
            <a:xfrm>
              <a:off x="2133600" y="1365250"/>
              <a:ext cx="4699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858275" y="1615037"/>
            <a:ext cx="812800" cy="266700"/>
            <a:chOff x="2565400" y="4241800"/>
            <a:chExt cx="901700" cy="317500"/>
          </a:xfrm>
        </p:grpSpPr>
        <p:sp>
          <p:nvSpPr>
            <p:cNvPr id="51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11" name="Group 20"/>
          <p:cNvGrpSpPr>
            <a:grpSpLocks/>
          </p:cNvGrpSpPr>
          <p:nvPr/>
        </p:nvGrpSpPr>
        <p:grpSpPr bwMode="auto">
          <a:xfrm>
            <a:off x="3855475" y="1615037"/>
            <a:ext cx="812800" cy="266700"/>
            <a:chOff x="2565400" y="4241800"/>
            <a:chExt cx="901700" cy="317500"/>
          </a:xfrm>
        </p:grpSpPr>
        <p:sp>
          <p:nvSpPr>
            <p:cNvPr id="49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2496575" y="1627737"/>
            <a:ext cx="812800" cy="266700"/>
            <a:chOff x="2565400" y="4241800"/>
            <a:chExt cx="901700" cy="317500"/>
          </a:xfrm>
        </p:grpSpPr>
        <p:sp>
          <p:nvSpPr>
            <p:cNvPr id="47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cxnSp>
        <p:nvCxnSpPr>
          <p:cNvPr id="13" name="Straight Connector 21"/>
          <p:cNvCxnSpPr>
            <a:cxnSpLocks noChangeShapeType="1"/>
          </p:cNvCxnSpPr>
          <p:nvPr/>
        </p:nvCxnSpPr>
        <p:spPr bwMode="auto">
          <a:xfrm>
            <a:off x="2077475" y="1767437"/>
            <a:ext cx="0" cy="16891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" name="Straight Connector 22"/>
          <p:cNvCxnSpPr>
            <a:cxnSpLocks noChangeShapeType="1"/>
          </p:cNvCxnSpPr>
          <p:nvPr/>
        </p:nvCxnSpPr>
        <p:spPr bwMode="auto">
          <a:xfrm>
            <a:off x="3601475" y="1754737"/>
            <a:ext cx="0" cy="16891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5" name="Group 20"/>
          <p:cNvGrpSpPr>
            <a:grpSpLocks/>
          </p:cNvGrpSpPr>
          <p:nvPr/>
        </p:nvGrpSpPr>
        <p:grpSpPr bwMode="auto">
          <a:xfrm rot="5400000">
            <a:off x="3182375" y="2453237"/>
            <a:ext cx="812800" cy="266700"/>
            <a:chOff x="2565400" y="4241800"/>
            <a:chExt cx="901700" cy="317500"/>
          </a:xfrm>
        </p:grpSpPr>
        <p:sp>
          <p:nvSpPr>
            <p:cNvPr id="45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16" name="Group 20"/>
          <p:cNvGrpSpPr>
            <a:grpSpLocks/>
          </p:cNvGrpSpPr>
          <p:nvPr/>
        </p:nvGrpSpPr>
        <p:grpSpPr bwMode="auto">
          <a:xfrm rot="5400000">
            <a:off x="4846075" y="2491337"/>
            <a:ext cx="812800" cy="266700"/>
            <a:chOff x="2565400" y="4241800"/>
            <a:chExt cx="901700" cy="317500"/>
          </a:xfrm>
        </p:grpSpPr>
        <p:sp>
          <p:nvSpPr>
            <p:cNvPr id="43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17" name="Group 20"/>
          <p:cNvGrpSpPr>
            <a:grpSpLocks/>
          </p:cNvGrpSpPr>
          <p:nvPr/>
        </p:nvGrpSpPr>
        <p:grpSpPr bwMode="auto">
          <a:xfrm rot="5400000">
            <a:off x="1671075" y="2478637"/>
            <a:ext cx="812800" cy="266700"/>
            <a:chOff x="2565400" y="4241800"/>
            <a:chExt cx="901700" cy="317500"/>
          </a:xfrm>
        </p:grpSpPr>
        <p:sp>
          <p:nvSpPr>
            <p:cNvPr id="41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18" name="TextBox 32"/>
          <p:cNvSpPr txBox="1">
            <a:spLocks noChangeArrowheads="1"/>
          </p:cNvSpPr>
          <p:nvPr/>
        </p:nvSpPr>
        <p:spPr bwMode="auto">
          <a:xfrm>
            <a:off x="1112275" y="1818237"/>
            <a:ext cx="477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6</a:t>
            </a:r>
            <a:r>
              <a:rPr lang="en-US" sz="1800">
                <a:sym typeface="Symbol" pitchFamily="18" charset="2"/>
              </a:rPr>
              <a:t></a:t>
            </a:r>
            <a:endParaRPr lang="en-US" sz="1800"/>
          </a:p>
        </p:txBody>
      </p:sp>
      <p:sp>
        <p:nvSpPr>
          <p:cNvPr id="19" name="TextBox 33"/>
          <p:cNvSpPr txBox="1">
            <a:spLocks noChangeArrowheads="1"/>
          </p:cNvSpPr>
          <p:nvPr/>
        </p:nvSpPr>
        <p:spPr bwMode="auto">
          <a:xfrm>
            <a:off x="2128275" y="2529437"/>
            <a:ext cx="477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7</a:t>
            </a:r>
            <a:r>
              <a:rPr lang="en-US" sz="1800">
                <a:sym typeface="Symbol" pitchFamily="18" charset="2"/>
              </a:rPr>
              <a:t></a:t>
            </a:r>
            <a:endParaRPr lang="en-US" sz="1800"/>
          </a:p>
        </p:txBody>
      </p:sp>
      <p:sp>
        <p:nvSpPr>
          <p:cNvPr id="20" name="TextBox 34"/>
          <p:cNvSpPr txBox="1">
            <a:spLocks noChangeArrowheads="1"/>
          </p:cNvSpPr>
          <p:nvPr/>
        </p:nvSpPr>
        <p:spPr bwMode="auto">
          <a:xfrm>
            <a:off x="2699775" y="1894437"/>
            <a:ext cx="477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2</a:t>
            </a:r>
            <a:r>
              <a:rPr lang="en-US" sz="1800">
                <a:sym typeface="Symbol" pitchFamily="18" charset="2"/>
              </a:rPr>
              <a:t></a:t>
            </a:r>
            <a:endParaRPr lang="en-US" sz="1800"/>
          </a:p>
        </p:txBody>
      </p:sp>
      <p:sp>
        <p:nvSpPr>
          <p:cNvPr id="21" name="TextBox 35"/>
          <p:cNvSpPr txBox="1">
            <a:spLocks noChangeArrowheads="1"/>
          </p:cNvSpPr>
          <p:nvPr/>
        </p:nvSpPr>
        <p:spPr bwMode="auto">
          <a:xfrm>
            <a:off x="3677675" y="2478637"/>
            <a:ext cx="477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4</a:t>
            </a:r>
            <a:r>
              <a:rPr lang="en-US" sz="1800">
                <a:sym typeface="Symbol" pitchFamily="18" charset="2"/>
              </a:rPr>
              <a:t></a:t>
            </a:r>
            <a:endParaRPr lang="en-US" sz="1800"/>
          </a:p>
        </p:txBody>
      </p:sp>
      <p:sp>
        <p:nvSpPr>
          <p:cNvPr id="22" name="TextBox 36"/>
          <p:cNvSpPr txBox="1">
            <a:spLocks noChangeArrowheads="1"/>
          </p:cNvSpPr>
          <p:nvPr/>
        </p:nvSpPr>
        <p:spPr bwMode="auto">
          <a:xfrm>
            <a:off x="4096775" y="1780137"/>
            <a:ext cx="477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ym typeface="Symbol" pitchFamily="18" charset="2"/>
              </a:rPr>
              <a:t>3</a:t>
            </a:r>
            <a:endParaRPr lang="en-US" sz="1800"/>
          </a:p>
        </p:txBody>
      </p:sp>
      <p:sp>
        <p:nvSpPr>
          <p:cNvPr id="23" name="TextBox 37"/>
          <p:cNvSpPr txBox="1">
            <a:spLocks noChangeArrowheads="1"/>
          </p:cNvSpPr>
          <p:nvPr/>
        </p:nvSpPr>
        <p:spPr bwMode="auto">
          <a:xfrm>
            <a:off x="4744475" y="2453237"/>
            <a:ext cx="477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5</a:t>
            </a:r>
            <a:r>
              <a:rPr lang="en-US" sz="1800">
                <a:sym typeface="Symbol" pitchFamily="18" charset="2"/>
              </a:rPr>
              <a:t></a:t>
            </a:r>
            <a:endParaRPr lang="en-US" sz="1800"/>
          </a:p>
        </p:txBody>
      </p:sp>
      <p:cxnSp>
        <p:nvCxnSpPr>
          <p:cNvPr id="24" name="Straight Arrow Connector 38"/>
          <p:cNvCxnSpPr>
            <a:cxnSpLocks noChangeShapeType="1"/>
          </p:cNvCxnSpPr>
          <p:nvPr/>
        </p:nvCxnSpPr>
        <p:spPr bwMode="auto">
          <a:xfrm>
            <a:off x="4799244" y="1748387"/>
            <a:ext cx="368300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6" name="TextBox 40"/>
          <p:cNvSpPr txBox="1">
            <a:spLocks noChangeArrowheads="1"/>
          </p:cNvSpPr>
          <p:nvPr/>
        </p:nvSpPr>
        <p:spPr bwMode="auto">
          <a:xfrm>
            <a:off x="909075" y="2478637"/>
            <a:ext cx="3524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</a:t>
            </a:r>
            <a:r>
              <a:rPr lang="en-US" baseline="-25000"/>
              <a:t>s</a:t>
            </a:r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2077475" y="1857131"/>
            <a:ext cx="12700" cy="4445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595124" y="1829740"/>
            <a:ext cx="12700" cy="4445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45"/>
          <p:cNvCxnSpPr>
            <a:cxnSpLocks noChangeShapeType="1"/>
          </p:cNvCxnSpPr>
          <p:nvPr/>
        </p:nvCxnSpPr>
        <p:spPr bwMode="auto">
          <a:xfrm>
            <a:off x="2201848" y="1772603"/>
            <a:ext cx="368300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2" name="Straight Arrow Connector 46"/>
          <p:cNvCxnSpPr>
            <a:cxnSpLocks noChangeShapeType="1"/>
          </p:cNvCxnSpPr>
          <p:nvPr/>
        </p:nvCxnSpPr>
        <p:spPr bwMode="auto">
          <a:xfrm>
            <a:off x="615902" y="1762379"/>
            <a:ext cx="368300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06634" y="835214"/>
                <a:ext cx="27155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=1</m:t>
                    </m:r>
                    <m:r>
                      <a:rPr lang="en-US" sz="2000" b="0" i="1" smtClean="0">
                        <a:latin typeface="Cambria Math"/>
                      </a:rPr>
                      <m:t>𝐴</m:t>
                    </m:r>
                    <m:r>
                      <a:rPr lang="en-US" sz="2000" b="0" i="1" smtClean="0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=?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34" y="835214"/>
                <a:ext cx="2715552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2472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765496" y="1272734"/>
                <a:ext cx="10831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I</m:t>
                          </m:r>
                        </m:e>
                        <m:sub>
                          <m: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=1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A</m:t>
                      </m:r>
                    </m:oMath>
                  </m:oMathPara>
                </a14:m>
                <a:endParaRPr lang="en-US" sz="20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496" y="1272734"/>
                <a:ext cx="1083182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404616" y="2155749"/>
                <a:ext cx="553485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000" b="0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20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2000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20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616" y="2155749"/>
                <a:ext cx="553485" cy="101566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775636" y="1316731"/>
                <a:ext cx="11201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  3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−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636" y="1316731"/>
                <a:ext cx="112011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324732" y="1327947"/>
                <a:ext cx="5173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8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732" y="1327947"/>
                <a:ext cx="51738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566209" y="1882677"/>
                <a:ext cx="5100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A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209" y="1882677"/>
                <a:ext cx="510075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2210825" y="1777375"/>
                <a:ext cx="5100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A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825" y="1777375"/>
                <a:ext cx="510075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2405659" y="1294671"/>
                <a:ext cx="10688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  6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−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659" y="1294671"/>
                <a:ext cx="1068818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811521" y="1359522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14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V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521" y="1359522"/>
                <a:ext cx="633507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552904" y="1918299"/>
                <a:ext cx="5100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A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904" y="1918299"/>
                <a:ext cx="510075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462988" y="1284080"/>
                <a:ext cx="5453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5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A</m:t>
                      </m:r>
                    </m:oMath>
                  </m:oMathPara>
                </a14:m>
                <a:endParaRPr lang="en-US" sz="20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88" y="1284080"/>
                <a:ext cx="545342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6011623" y="1608577"/>
                <a:ext cx="2704908" cy="1336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=1</m:t>
                    </m:r>
                    <m:r>
                      <a:rPr lang="en-US" sz="2000" b="0" i="1" smtClean="0">
                        <a:latin typeface="Cambria Math"/>
                      </a:rPr>
                      <m:t>𝐴</m:t>
                    </m:r>
                    <m:r>
                      <a:rPr lang="en-US" sz="2000" b="0" i="1" smtClean="0">
                        <a:latin typeface="Cambria Math"/>
                      </a:rPr>
                      <m:t>,  </m:t>
                    </m:r>
                  </m:oMath>
                </a14:m>
                <a:endParaRPr lang="en-US" sz="20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=5</m:t>
                      </m:r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  <m:r>
                        <a:rPr lang="en-US" sz="2000" b="0" i="1" smtClean="0">
                          <a:latin typeface="Cambria Math"/>
                        </a:rPr>
                        <m:t>,  </m:t>
                      </m:r>
                    </m:oMath>
                  </m:oMathPara>
                </a14:m>
                <a:endParaRPr lang="en-US" sz="20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k</m:t>
                      </m:r>
                      <m:r>
                        <a:rPr lang="en-US" sz="20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I</m:t>
                              </m:r>
                            </m:e>
                            <m:sub>
                              <m:r>
                                <a:rPr lang="en-US" sz="2000" b="0" i="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s</m:t>
                              </m:r>
                            </m:sub>
                          </m:sSub>
                        </m:den>
                      </m:f>
                      <m:r>
                        <a:rPr lang="en-US" sz="2000" b="0" i="0" smtClean="0">
                          <a:latin typeface="Cambria Math"/>
                        </a:rPr>
                        <m:t>=0.2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623" y="1608577"/>
                <a:ext cx="2704908" cy="1336007"/>
              </a:xfrm>
              <a:prstGeom prst="rect">
                <a:avLst/>
              </a:prstGeom>
              <a:blipFill rotWithShape="1">
                <a:blip r:embed="rId13"/>
                <a:stretch>
                  <a:fillRect l="-2252" t="-2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226920" y="3730080"/>
                <a:ext cx="31692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What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 smtClean="0"/>
                  <a:t>  is replaced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? 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20" y="3730080"/>
                <a:ext cx="3169201" cy="400110"/>
              </a:xfrm>
              <a:prstGeom prst="rect">
                <a:avLst/>
              </a:prstGeom>
              <a:blipFill rotWithShape="1">
                <a:blip r:embed="rId14"/>
                <a:stretch>
                  <a:fillRect l="-1923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2" name="Group 141"/>
          <p:cNvGrpSpPr/>
          <p:nvPr/>
        </p:nvGrpSpPr>
        <p:grpSpPr>
          <a:xfrm>
            <a:off x="574334" y="4255719"/>
            <a:ext cx="5545188" cy="2387003"/>
            <a:chOff x="543168" y="4458919"/>
            <a:chExt cx="5545188" cy="2387003"/>
          </a:xfrm>
        </p:grpSpPr>
        <p:grpSp>
          <p:nvGrpSpPr>
            <p:cNvPr id="89" name="Group 3"/>
            <p:cNvGrpSpPr>
              <a:grpSpLocks/>
            </p:cNvGrpSpPr>
            <p:nvPr/>
          </p:nvGrpSpPr>
          <p:grpSpPr bwMode="auto">
            <a:xfrm>
              <a:off x="2052155" y="6401422"/>
              <a:ext cx="317500" cy="444500"/>
              <a:chOff x="3895725" y="3060700"/>
              <a:chExt cx="317500" cy="444500"/>
            </a:xfrm>
          </p:grpSpPr>
          <p:cxnSp>
            <p:nvCxnSpPr>
              <p:cNvPr id="90" name="Straight Connector 4"/>
              <p:cNvCxnSpPr>
                <a:cxnSpLocks noChangeShapeType="1"/>
              </p:cNvCxnSpPr>
              <p:nvPr/>
            </p:nvCxnSpPr>
            <p:spPr bwMode="auto">
              <a:xfrm>
                <a:off x="4038600" y="3060700"/>
                <a:ext cx="0" cy="3302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1" name="Straight Connector 5"/>
              <p:cNvCxnSpPr>
                <a:cxnSpLocks noChangeShapeType="1"/>
              </p:cNvCxnSpPr>
              <p:nvPr/>
            </p:nvCxnSpPr>
            <p:spPr bwMode="auto">
              <a:xfrm>
                <a:off x="3895725" y="3390900"/>
                <a:ext cx="3175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2" name="Straight Connector 6"/>
              <p:cNvCxnSpPr>
                <a:cxnSpLocks noChangeShapeType="1"/>
              </p:cNvCxnSpPr>
              <p:nvPr/>
            </p:nvCxnSpPr>
            <p:spPr bwMode="auto">
              <a:xfrm>
                <a:off x="3956050" y="3444875"/>
                <a:ext cx="177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3" name="Straight Connector 7"/>
              <p:cNvCxnSpPr>
                <a:cxnSpLocks noChangeShapeType="1"/>
              </p:cNvCxnSpPr>
              <p:nvPr/>
            </p:nvCxnSpPr>
            <p:spPr bwMode="auto">
              <a:xfrm>
                <a:off x="3994944" y="3505200"/>
                <a:ext cx="1016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94" name="Rectangle 8"/>
            <p:cNvSpPr>
              <a:spLocks noChangeArrowheads="1"/>
            </p:cNvSpPr>
            <p:nvPr/>
          </p:nvSpPr>
          <p:spPr bwMode="auto">
            <a:xfrm>
              <a:off x="810730" y="4940922"/>
              <a:ext cx="4584700" cy="16764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96" name="Oval 11"/>
            <p:cNvSpPr>
              <a:spLocks noChangeArrowheads="1"/>
            </p:cNvSpPr>
            <p:nvPr/>
          </p:nvSpPr>
          <p:spPr bwMode="auto">
            <a:xfrm rot="16200000">
              <a:off x="580543" y="5560047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grpSp>
          <p:nvGrpSpPr>
            <p:cNvPr id="98" name="Group 20"/>
            <p:cNvGrpSpPr>
              <a:grpSpLocks/>
            </p:cNvGrpSpPr>
            <p:nvPr/>
          </p:nvGrpSpPr>
          <p:grpSpPr bwMode="auto">
            <a:xfrm>
              <a:off x="988530" y="4801222"/>
              <a:ext cx="812800" cy="266700"/>
              <a:chOff x="2565400" y="4241800"/>
              <a:chExt cx="901700" cy="317500"/>
            </a:xfrm>
          </p:grpSpPr>
          <p:sp>
            <p:nvSpPr>
              <p:cNvPr id="99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00" name="Freeform 99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01" name="Group 20"/>
            <p:cNvGrpSpPr>
              <a:grpSpLocks/>
            </p:cNvGrpSpPr>
            <p:nvPr/>
          </p:nvGrpSpPr>
          <p:grpSpPr bwMode="auto">
            <a:xfrm>
              <a:off x="3985730" y="4801222"/>
              <a:ext cx="812800" cy="266700"/>
              <a:chOff x="2565400" y="4241800"/>
              <a:chExt cx="901700" cy="317500"/>
            </a:xfrm>
          </p:grpSpPr>
          <p:sp>
            <p:nvSpPr>
              <p:cNvPr id="102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03" name="Freeform 102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04" name="Group 20"/>
            <p:cNvGrpSpPr>
              <a:grpSpLocks/>
            </p:cNvGrpSpPr>
            <p:nvPr/>
          </p:nvGrpSpPr>
          <p:grpSpPr bwMode="auto">
            <a:xfrm>
              <a:off x="2626830" y="4813922"/>
              <a:ext cx="812800" cy="266700"/>
              <a:chOff x="2565400" y="4241800"/>
              <a:chExt cx="901700" cy="317500"/>
            </a:xfrm>
          </p:grpSpPr>
          <p:sp>
            <p:nvSpPr>
              <p:cNvPr id="105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cxnSp>
          <p:nvCxnSpPr>
            <p:cNvPr id="107" name="Straight Connector 21"/>
            <p:cNvCxnSpPr>
              <a:cxnSpLocks noChangeShapeType="1"/>
            </p:cNvCxnSpPr>
            <p:nvPr/>
          </p:nvCxnSpPr>
          <p:spPr bwMode="auto">
            <a:xfrm>
              <a:off x="2207730" y="4953622"/>
              <a:ext cx="0" cy="16891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8" name="Straight Connector 22"/>
            <p:cNvCxnSpPr>
              <a:cxnSpLocks noChangeShapeType="1"/>
            </p:cNvCxnSpPr>
            <p:nvPr/>
          </p:nvCxnSpPr>
          <p:spPr bwMode="auto">
            <a:xfrm>
              <a:off x="3731730" y="4940922"/>
              <a:ext cx="0" cy="16891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09" name="Group 20"/>
            <p:cNvGrpSpPr>
              <a:grpSpLocks/>
            </p:cNvGrpSpPr>
            <p:nvPr/>
          </p:nvGrpSpPr>
          <p:grpSpPr bwMode="auto">
            <a:xfrm rot="5400000">
              <a:off x="3312630" y="5639422"/>
              <a:ext cx="812800" cy="266700"/>
              <a:chOff x="2565400" y="4241800"/>
              <a:chExt cx="901700" cy="317500"/>
            </a:xfrm>
          </p:grpSpPr>
          <p:sp>
            <p:nvSpPr>
              <p:cNvPr id="110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11" name="Freeform 110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12" name="Group 20"/>
            <p:cNvGrpSpPr>
              <a:grpSpLocks/>
            </p:cNvGrpSpPr>
            <p:nvPr/>
          </p:nvGrpSpPr>
          <p:grpSpPr bwMode="auto">
            <a:xfrm rot="5400000">
              <a:off x="4976330" y="5677522"/>
              <a:ext cx="812800" cy="266700"/>
              <a:chOff x="2565400" y="4241800"/>
              <a:chExt cx="901700" cy="317500"/>
            </a:xfrm>
          </p:grpSpPr>
          <p:sp>
            <p:nvSpPr>
              <p:cNvPr id="113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15" name="Group 20"/>
            <p:cNvGrpSpPr>
              <a:grpSpLocks/>
            </p:cNvGrpSpPr>
            <p:nvPr/>
          </p:nvGrpSpPr>
          <p:grpSpPr bwMode="auto">
            <a:xfrm rot="5400000">
              <a:off x="1801330" y="5664822"/>
              <a:ext cx="812800" cy="266700"/>
              <a:chOff x="2565400" y="4241800"/>
              <a:chExt cx="901700" cy="317500"/>
            </a:xfrm>
          </p:grpSpPr>
          <p:sp>
            <p:nvSpPr>
              <p:cNvPr id="116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17" name="Freeform 116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18" name="TextBox 32"/>
            <p:cNvSpPr txBox="1">
              <a:spLocks noChangeArrowheads="1"/>
            </p:cNvSpPr>
            <p:nvPr/>
          </p:nvSpPr>
          <p:spPr bwMode="auto">
            <a:xfrm>
              <a:off x="1242530" y="5004422"/>
              <a:ext cx="4778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6</a:t>
              </a:r>
              <a:r>
                <a:rPr lang="en-US" sz="1800">
                  <a:sym typeface="Symbol" pitchFamily="18" charset="2"/>
                </a:rPr>
                <a:t></a:t>
              </a:r>
              <a:endParaRPr lang="en-US" sz="1800"/>
            </a:p>
          </p:txBody>
        </p:sp>
        <p:sp>
          <p:nvSpPr>
            <p:cNvPr id="119" name="TextBox 33"/>
            <p:cNvSpPr txBox="1">
              <a:spLocks noChangeArrowheads="1"/>
            </p:cNvSpPr>
            <p:nvPr/>
          </p:nvSpPr>
          <p:spPr bwMode="auto">
            <a:xfrm>
              <a:off x="2258530" y="5715622"/>
              <a:ext cx="4778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7</a:t>
              </a:r>
              <a:r>
                <a:rPr lang="en-US" sz="1800">
                  <a:sym typeface="Symbol" pitchFamily="18" charset="2"/>
                </a:rPr>
                <a:t></a:t>
              </a:r>
              <a:endParaRPr lang="en-US" sz="1800"/>
            </a:p>
          </p:txBody>
        </p:sp>
        <p:sp>
          <p:nvSpPr>
            <p:cNvPr id="120" name="TextBox 34"/>
            <p:cNvSpPr txBox="1">
              <a:spLocks noChangeArrowheads="1"/>
            </p:cNvSpPr>
            <p:nvPr/>
          </p:nvSpPr>
          <p:spPr bwMode="auto">
            <a:xfrm>
              <a:off x="2830030" y="5080622"/>
              <a:ext cx="4778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2</a:t>
              </a:r>
              <a:r>
                <a:rPr lang="en-US" sz="1800">
                  <a:sym typeface="Symbol" pitchFamily="18" charset="2"/>
                </a:rPr>
                <a:t></a:t>
              </a:r>
              <a:endParaRPr lang="en-US" sz="1800"/>
            </a:p>
          </p:txBody>
        </p:sp>
        <p:sp>
          <p:nvSpPr>
            <p:cNvPr id="121" name="TextBox 35"/>
            <p:cNvSpPr txBox="1">
              <a:spLocks noChangeArrowheads="1"/>
            </p:cNvSpPr>
            <p:nvPr/>
          </p:nvSpPr>
          <p:spPr bwMode="auto">
            <a:xfrm>
              <a:off x="3807930" y="5664822"/>
              <a:ext cx="4778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4</a:t>
              </a:r>
              <a:r>
                <a:rPr lang="en-US" sz="1800">
                  <a:sym typeface="Symbol" pitchFamily="18" charset="2"/>
                </a:rPr>
                <a:t></a:t>
              </a:r>
              <a:endParaRPr lang="en-US" sz="1800"/>
            </a:p>
          </p:txBody>
        </p:sp>
        <p:sp>
          <p:nvSpPr>
            <p:cNvPr id="122" name="TextBox 36"/>
            <p:cNvSpPr txBox="1">
              <a:spLocks noChangeArrowheads="1"/>
            </p:cNvSpPr>
            <p:nvPr/>
          </p:nvSpPr>
          <p:spPr bwMode="auto">
            <a:xfrm>
              <a:off x="4227030" y="4966322"/>
              <a:ext cx="4778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ym typeface="Symbol" pitchFamily="18" charset="2"/>
                </a:rPr>
                <a:t>3</a:t>
              </a:r>
              <a:endParaRPr lang="en-US" sz="1800"/>
            </a:p>
          </p:txBody>
        </p:sp>
        <p:sp>
          <p:nvSpPr>
            <p:cNvPr id="123" name="TextBox 37"/>
            <p:cNvSpPr txBox="1">
              <a:spLocks noChangeArrowheads="1"/>
            </p:cNvSpPr>
            <p:nvPr/>
          </p:nvSpPr>
          <p:spPr bwMode="auto">
            <a:xfrm>
              <a:off x="4874730" y="5639422"/>
              <a:ext cx="4778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5</a:t>
              </a:r>
              <a:r>
                <a:rPr lang="en-US" sz="1800">
                  <a:sym typeface="Symbol" pitchFamily="18" charset="2"/>
                </a:rPr>
                <a:t></a:t>
              </a:r>
              <a:endParaRPr lang="en-US" sz="1800"/>
            </a:p>
          </p:txBody>
        </p:sp>
        <p:cxnSp>
          <p:nvCxnSpPr>
            <p:cNvPr id="124" name="Straight Arrow Connector 38"/>
            <p:cNvCxnSpPr>
              <a:cxnSpLocks noChangeShapeType="1"/>
            </p:cNvCxnSpPr>
            <p:nvPr/>
          </p:nvCxnSpPr>
          <p:spPr bwMode="auto">
            <a:xfrm>
              <a:off x="4929499" y="4934572"/>
              <a:ext cx="368300" cy="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125" name="TextBox 40"/>
            <p:cNvSpPr txBox="1">
              <a:spLocks noChangeArrowheads="1"/>
            </p:cNvSpPr>
            <p:nvPr/>
          </p:nvSpPr>
          <p:spPr bwMode="auto">
            <a:xfrm>
              <a:off x="1039330" y="5664822"/>
              <a:ext cx="36689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/>
                <a:t>V</a:t>
              </a:r>
              <a:r>
                <a:rPr lang="en-US" baseline="-25000" dirty="0" err="1" smtClean="0"/>
                <a:t>s</a:t>
              </a:r>
              <a:endParaRPr lang="en-US" dirty="0"/>
            </a:p>
          </p:txBody>
        </p:sp>
        <p:cxnSp>
          <p:nvCxnSpPr>
            <p:cNvPr id="126" name="Straight Arrow Connector 125"/>
            <p:cNvCxnSpPr/>
            <p:nvPr/>
          </p:nvCxnSpPr>
          <p:spPr>
            <a:xfrm flipH="1">
              <a:off x="2207730" y="5043316"/>
              <a:ext cx="12700" cy="4445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 flipH="1">
              <a:off x="3725379" y="5015925"/>
              <a:ext cx="12700" cy="4445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45"/>
            <p:cNvCxnSpPr>
              <a:cxnSpLocks noChangeShapeType="1"/>
            </p:cNvCxnSpPr>
            <p:nvPr/>
          </p:nvCxnSpPr>
          <p:spPr bwMode="auto">
            <a:xfrm>
              <a:off x="2332103" y="4958788"/>
              <a:ext cx="368300" cy="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129" name="Straight Arrow Connector 46"/>
            <p:cNvCxnSpPr>
              <a:cxnSpLocks noChangeShapeType="1"/>
            </p:cNvCxnSpPr>
            <p:nvPr/>
          </p:nvCxnSpPr>
          <p:spPr bwMode="auto">
            <a:xfrm>
              <a:off x="746157" y="4948564"/>
              <a:ext cx="368300" cy="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/>
                <p:cNvSpPr txBox="1"/>
                <p:nvPr/>
              </p:nvSpPr>
              <p:spPr>
                <a:xfrm>
                  <a:off x="4895751" y="4458919"/>
                  <a:ext cx="108318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I</m:t>
                            </m:r>
                          </m:e>
                          <m:sub>
                            <m:r>
                              <a:rPr lang="en-US" sz="20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=1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A</m:t>
                        </m:r>
                      </m:oMath>
                    </m:oMathPara>
                  </a14:m>
                  <a:endParaRPr lang="en-US" sz="2000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1" name="TextBox 1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5751" y="4458919"/>
                  <a:ext cx="1083182" cy="40011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/>
                <p:cNvSpPr txBox="1"/>
                <p:nvPr/>
              </p:nvSpPr>
              <p:spPr>
                <a:xfrm>
                  <a:off x="5534871" y="5341934"/>
                  <a:ext cx="553485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sz="2000" b="0" dirty="0" smtClean="0">
                    <a:solidFill>
                      <a:srgbClr val="FF000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𝑉</m:t>
                        </m:r>
                      </m:oMath>
                    </m:oMathPara>
                  </a14:m>
                  <a:endParaRPr lang="en-US" sz="2000" dirty="0" smtClean="0">
                    <a:solidFill>
                      <a:srgbClr val="FF000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2000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2" name="TextBox 1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4871" y="5341934"/>
                  <a:ext cx="553485" cy="1015663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/>
                <p:cNvSpPr txBox="1"/>
                <p:nvPr/>
              </p:nvSpPr>
              <p:spPr>
                <a:xfrm>
                  <a:off x="3905891" y="4502916"/>
                  <a:ext cx="11201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  3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−</m:t>
                        </m:r>
                      </m:oMath>
                    </m:oMathPara>
                  </a14:m>
                  <a:endParaRPr lang="en-US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3" name="TextBox 1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5891" y="4502916"/>
                  <a:ext cx="1120115" cy="3693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/>
                <p:cNvSpPr txBox="1"/>
                <p:nvPr/>
              </p:nvSpPr>
              <p:spPr>
                <a:xfrm>
                  <a:off x="3454987" y="4514132"/>
                  <a:ext cx="5173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8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𝑉</m:t>
                        </m:r>
                      </m:oMath>
                    </m:oMathPara>
                  </a14:m>
                  <a:endParaRPr lang="en-US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4" name="TextBox 1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4987" y="4514132"/>
                  <a:ext cx="517386" cy="3693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/>
                <p:cNvSpPr txBox="1"/>
                <p:nvPr/>
              </p:nvSpPr>
              <p:spPr>
                <a:xfrm>
                  <a:off x="3696464" y="5068862"/>
                  <a:ext cx="5100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A</m:t>
                        </m:r>
                      </m:oMath>
                    </m:oMathPara>
                  </a14:m>
                  <a:endParaRPr lang="en-US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5" name="TextBox 1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6464" y="5068862"/>
                  <a:ext cx="510075" cy="36933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TextBox 135"/>
                <p:cNvSpPr txBox="1"/>
                <p:nvPr/>
              </p:nvSpPr>
              <p:spPr>
                <a:xfrm>
                  <a:off x="2341080" y="4963560"/>
                  <a:ext cx="5100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A</m:t>
                        </m:r>
                      </m:oMath>
                    </m:oMathPara>
                  </a14:m>
                  <a:endParaRPr lang="en-US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6" name="TextBox 1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1080" y="4963560"/>
                  <a:ext cx="510075" cy="369332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/>
                <p:cNvSpPr txBox="1"/>
                <p:nvPr/>
              </p:nvSpPr>
              <p:spPr>
                <a:xfrm>
                  <a:off x="2535914" y="4480856"/>
                  <a:ext cx="10688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  6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−</m:t>
                        </m:r>
                      </m:oMath>
                    </m:oMathPara>
                  </a14:m>
                  <a:endParaRPr lang="en-US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7" name="TextBox 1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5914" y="4480856"/>
                  <a:ext cx="1068818" cy="369332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/>
                <p:cNvSpPr txBox="1"/>
                <p:nvPr/>
              </p:nvSpPr>
              <p:spPr>
                <a:xfrm>
                  <a:off x="1941776" y="4545707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14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V</m:t>
                        </m:r>
                      </m:oMath>
                    </m:oMathPara>
                  </a14:m>
                  <a:endParaRPr lang="en-US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8" name="TextBox 1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1776" y="4545707"/>
                  <a:ext cx="633507" cy="369332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/>
                <p:cNvSpPr txBox="1"/>
                <p:nvPr/>
              </p:nvSpPr>
              <p:spPr>
                <a:xfrm>
                  <a:off x="1683159" y="5104484"/>
                  <a:ext cx="5100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A</m:t>
                        </m:r>
                      </m:oMath>
                    </m:oMathPara>
                  </a14:m>
                  <a:endParaRPr lang="en-US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9" name="TextBox 1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3159" y="5104484"/>
                  <a:ext cx="510075" cy="369332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/>
                <p:cNvSpPr txBox="1"/>
                <p:nvPr/>
              </p:nvSpPr>
              <p:spPr>
                <a:xfrm>
                  <a:off x="593243" y="4470265"/>
                  <a:ext cx="54534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A</m:t>
                        </m:r>
                      </m:oMath>
                    </m:oMathPara>
                  </a14:m>
                  <a:endParaRPr lang="en-US" sz="2000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0" name="TextBox 1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243" y="4470265"/>
                  <a:ext cx="545342" cy="400110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TextBox 140"/>
                <p:cNvSpPr txBox="1"/>
                <p:nvPr/>
              </p:nvSpPr>
              <p:spPr>
                <a:xfrm>
                  <a:off x="543168" y="5487816"/>
                  <a:ext cx="590996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sz="1600" b="0" dirty="0" smtClean="0"/>
                </a:p>
                <a:p>
                  <a:r>
                    <a:rPr lang="en-US" sz="160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1600" b="0" i="0" smtClean="0">
                          <a:latin typeface="Cambria Math"/>
                        </a:rPr>
                        <m:t>  </m:t>
                      </m:r>
                      <m:r>
                        <a:rPr lang="en-US" sz="1600" b="0" i="1" smtClean="0">
                          <a:latin typeface="Cambria Math"/>
                        </a:rPr>
                        <m:t>−</m:t>
                      </m:r>
                    </m:oMath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141" name="TextBox 1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168" y="5487816"/>
                  <a:ext cx="590996" cy="584775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1013766" y="4267065"/>
                <a:ext cx="11970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  30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 −</m:t>
                      </m:r>
                    </m:oMath>
                  </m:oMathPara>
                </a14:m>
                <a:endParaRPr lang="en-US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766" y="4267065"/>
                <a:ext cx="1197059" cy="369332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>
                <a:off x="226920" y="4649414"/>
                <a:ext cx="6456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44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20" y="4649414"/>
                <a:ext cx="645626" cy="369332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/>
              <p:cNvSpPr txBox="1"/>
              <p:nvPr/>
            </p:nvSpPr>
            <p:spPr>
              <a:xfrm>
                <a:off x="6438471" y="4484382"/>
                <a:ext cx="1851212" cy="1337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=1</m:t>
                    </m:r>
                    <m:r>
                      <a:rPr lang="en-US" sz="2000" b="0" i="1" smtClean="0">
                        <a:latin typeface="Cambria Math"/>
                      </a:rPr>
                      <m:t>𝐴</m:t>
                    </m:r>
                    <m:r>
                      <a:rPr lang="en-US" sz="2000" b="0" i="1" smtClean="0">
                        <a:latin typeface="Cambria Math"/>
                      </a:rPr>
                      <m:t>,  </m:t>
                    </m:r>
                  </m:oMath>
                </a14:m>
                <a:endParaRPr lang="en-US" sz="2000" b="0" i="1" dirty="0" smtClean="0">
                  <a:latin typeface="Cambria Math"/>
                </a:endParaRPr>
              </a:p>
              <a:p>
                <a:r>
                  <a:rPr lang="en-US" sz="20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s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=44</m:t>
                    </m:r>
                    <m:r>
                      <a:rPr lang="en-US" sz="2000" b="0" i="1" smtClean="0">
                        <a:latin typeface="Cambria Math"/>
                      </a:rPr>
                      <m:t>𝑉</m:t>
                    </m:r>
                    <m:r>
                      <a:rPr lang="en-US" sz="2000" b="0" i="1" smtClean="0">
                        <a:latin typeface="Cambria Math"/>
                      </a:rPr>
                      <m:t>,  </m:t>
                    </m:r>
                  </m:oMath>
                </a14:m>
                <a:endParaRPr lang="en-US" sz="20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k</m:t>
                      </m:r>
                      <m:r>
                        <a:rPr lang="en-US" sz="20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I</m:t>
                              </m:r>
                            </m:e>
                            <m:sub>
                              <m:r>
                                <a:rPr lang="en-US" sz="2000" b="0" i="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s</m:t>
                              </m:r>
                            </m:sub>
                          </m:sSub>
                        </m:den>
                      </m:f>
                      <m:r>
                        <a:rPr lang="en-US" sz="20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smtClean="0">
                              <a:latin typeface="Cambria Math"/>
                            </a:rPr>
                            <m:t>44</m:t>
                          </m:r>
                        </m:den>
                      </m:f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45" name="TextBox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471" y="4484382"/>
                <a:ext cx="1851212" cy="1337995"/>
              </a:xfrm>
              <a:prstGeom prst="rect">
                <a:avLst/>
              </a:prstGeom>
              <a:blipFill rotWithShape="1">
                <a:blip r:embed="rId28"/>
                <a:stretch>
                  <a:fillRect l="-3289" t="-2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620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130" grpId="0"/>
      <p:bldP spid="143" grpId="0"/>
      <p:bldP spid="144" grpId="0"/>
      <p:bldP spid="1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7512" y="11668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L12</a:t>
            </a:r>
            <a:endParaRPr lang="en-US" sz="2000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3388" y="220764"/>
            <a:ext cx="21900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egoe UI" pitchFamily="34" charset="0"/>
                <a:cs typeface="Segoe UI" pitchFamily="34" charset="0"/>
              </a:rPr>
              <a:t>§</a:t>
            </a:r>
            <a:r>
              <a:rPr lang="en-US" sz="2000" dirty="0"/>
              <a:t>4.3  Superposition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176301" y="277285"/>
            <a:ext cx="6180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-- About </a:t>
            </a:r>
            <a:r>
              <a:rPr lang="en-US" dirty="0"/>
              <a:t>the relationship between one output and several </a:t>
            </a:r>
            <a:r>
              <a:rPr lang="en-US" dirty="0" smtClean="0"/>
              <a:t>inputs</a:t>
            </a:r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37716" y="620874"/>
            <a:ext cx="27286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Superposition principle: 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74277" y="620874"/>
            <a:ext cx="88088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                                           the </a:t>
            </a:r>
            <a:r>
              <a:rPr lang="en-US" sz="2000" dirty="0"/>
              <a:t>voltage across (</a:t>
            </a:r>
            <a:r>
              <a:rPr lang="en-US" sz="2000" dirty="0" smtClean="0"/>
              <a:t>or current through</a:t>
            </a:r>
            <a:r>
              <a:rPr lang="en-US" sz="2000" dirty="0"/>
              <a:t>) an element </a:t>
            </a:r>
            <a:r>
              <a:rPr lang="en-US" sz="2000" dirty="0" smtClean="0"/>
              <a:t>in a</a:t>
            </a:r>
          </a:p>
          <a:p>
            <a:r>
              <a:rPr lang="en-US" sz="2000" dirty="0" smtClean="0"/>
              <a:t>linear </a:t>
            </a:r>
            <a:r>
              <a:rPr lang="en-US" sz="2000" dirty="0"/>
              <a:t>circuit, is the sum of </a:t>
            </a:r>
            <a:r>
              <a:rPr lang="en-US" sz="2000" dirty="0" smtClean="0"/>
              <a:t>voltage/current </a:t>
            </a:r>
            <a:r>
              <a:rPr lang="en-US" sz="2000" dirty="0"/>
              <a:t>due to each </a:t>
            </a:r>
            <a:r>
              <a:rPr lang="en-US" sz="2000" u="sng" dirty="0" smtClean="0"/>
              <a:t>independent</a:t>
            </a:r>
            <a:r>
              <a:rPr lang="en-US" sz="2000" dirty="0" smtClean="0"/>
              <a:t> </a:t>
            </a:r>
            <a:r>
              <a:rPr lang="en-US" sz="2000" dirty="0"/>
              <a:t>source alone.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2712" y="1178627"/>
            <a:ext cx="3432175" cy="2209800"/>
            <a:chOff x="152400" y="2438400"/>
            <a:chExt cx="3432175" cy="2209800"/>
          </a:xfrm>
        </p:grpSpPr>
        <p:sp>
          <p:nvSpPr>
            <p:cNvPr id="9" name="Rectangle 23"/>
            <p:cNvSpPr>
              <a:spLocks noChangeArrowheads="1"/>
            </p:cNvSpPr>
            <p:nvPr/>
          </p:nvSpPr>
          <p:spPr bwMode="auto">
            <a:xfrm>
              <a:off x="1323975" y="2882900"/>
              <a:ext cx="863600" cy="5588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0" name="Rectangle 55"/>
            <p:cNvSpPr>
              <a:spLocks noChangeArrowheads="1"/>
            </p:cNvSpPr>
            <p:nvPr/>
          </p:nvSpPr>
          <p:spPr bwMode="auto">
            <a:xfrm>
              <a:off x="622300" y="3378200"/>
              <a:ext cx="482600" cy="711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1" name="Rectangle 56"/>
            <p:cNvSpPr>
              <a:spLocks noChangeArrowheads="1"/>
            </p:cNvSpPr>
            <p:nvPr/>
          </p:nvSpPr>
          <p:spPr bwMode="auto">
            <a:xfrm>
              <a:off x="2349500" y="3619500"/>
              <a:ext cx="635000" cy="8509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2" name="Rectangle 57"/>
            <p:cNvSpPr>
              <a:spLocks noChangeArrowheads="1"/>
            </p:cNvSpPr>
            <p:nvPr/>
          </p:nvSpPr>
          <p:spPr bwMode="auto">
            <a:xfrm>
              <a:off x="1041400" y="3263900"/>
              <a:ext cx="1447800" cy="13843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 dirty="0"/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auto">
            <a:xfrm>
              <a:off x="444500" y="3556000"/>
              <a:ext cx="381000" cy="4191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graphicFrame>
          <p:nvGraphicFramePr>
            <p:cNvPr id="14" name="Object 4"/>
            <p:cNvGraphicFramePr>
              <a:graphicFrameLocks noChangeAspect="1"/>
            </p:cNvGraphicFramePr>
            <p:nvPr/>
          </p:nvGraphicFramePr>
          <p:xfrm>
            <a:off x="3175000" y="3389631"/>
            <a:ext cx="409575" cy="12014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53" name="Equation" r:id="rId3" imgW="177480" imgH="571320" progId="Equation.DSMT4">
                    <p:embed/>
                  </p:oleObj>
                </mc:Choice>
                <mc:Fallback>
                  <p:oleObj name="Equation" r:id="rId3" imgW="1774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5000" y="3389631"/>
                          <a:ext cx="409575" cy="12014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" name="Straight Arrow Connector 61"/>
            <p:cNvCxnSpPr>
              <a:cxnSpLocks noChangeShapeType="1"/>
            </p:cNvCxnSpPr>
            <p:nvPr/>
          </p:nvCxnSpPr>
          <p:spPr bwMode="auto">
            <a:xfrm>
              <a:off x="2527300" y="3632200"/>
              <a:ext cx="4699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6" name="TextBox 62"/>
            <p:cNvSpPr txBox="1">
              <a:spLocks noChangeArrowheads="1"/>
            </p:cNvSpPr>
            <p:nvPr/>
          </p:nvSpPr>
          <p:spPr bwMode="auto">
            <a:xfrm>
              <a:off x="2578100" y="3175000"/>
              <a:ext cx="357188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i</a:t>
              </a:r>
              <a:r>
                <a:rPr lang="en-US" baseline="-25000" dirty="0"/>
                <a:t>0</a:t>
              </a:r>
              <a:endParaRPr lang="en-US" dirty="0"/>
            </a:p>
          </p:txBody>
        </p:sp>
        <p:cxnSp>
          <p:nvCxnSpPr>
            <p:cNvPr id="17" name="Straight Arrow Connector 64"/>
            <p:cNvCxnSpPr>
              <a:cxnSpLocks noChangeShapeType="1"/>
              <a:stCxn id="13" idx="4"/>
              <a:endCxn id="13" idx="0"/>
            </p:cNvCxnSpPr>
            <p:nvPr/>
          </p:nvCxnSpPr>
          <p:spPr bwMode="auto">
            <a:xfrm flipV="1">
              <a:off x="635000" y="3556000"/>
              <a:ext cx="0" cy="41910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8" name="TextBox 66"/>
            <p:cNvSpPr txBox="1">
              <a:spLocks noChangeArrowheads="1"/>
            </p:cNvSpPr>
            <p:nvPr/>
          </p:nvSpPr>
          <p:spPr bwMode="auto">
            <a:xfrm>
              <a:off x="152400" y="3403600"/>
              <a:ext cx="36671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/>
                <a:t>I</a:t>
              </a:r>
              <a:r>
                <a:rPr lang="en-US" sz="2400" baseline="-25000" dirty="0"/>
                <a:t>s</a:t>
              </a:r>
              <a:endParaRPr lang="en-US" sz="2400" dirty="0"/>
            </a:p>
          </p:txBody>
        </p:sp>
        <p:grpSp>
          <p:nvGrpSpPr>
            <p:cNvPr id="19" name="Group 20"/>
            <p:cNvGrpSpPr>
              <a:grpSpLocks/>
            </p:cNvGrpSpPr>
            <p:nvPr/>
          </p:nvGrpSpPr>
          <p:grpSpPr bwMode="auto">
            <a:xfrm>
              <a:off x="1346200" y="3492500"/>
              <a:ext cx="736600" cy="165100"/>
              <a:chOff x="2565400" y="4241800"/>
              <a:chExt cx="901700" cy="317500"/>
            </a:xfrm>
          </p:grpSpPr>
          <p:sp>
            <p:nvSpPr>
              <p:cNvPr id="29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20" name="Diamond 70"/>
            <p:cNvSpPr>
              <a:spLocks noChangeArrowheads="1"/>
            </p:cNvSpPr>
            <p:nvPr/>
          </p:nvSpPr>
          <p:spPr bwMode="auto">
            <a:xfrm>
              <a:off x="1422400" y="3797300"/>
              <a:ext cx="647700" cy="330200"/>
            </a:xfrm>
            <a:prstGeom prst="diamond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1" name="Diamond 71"/>
            <p:cNvSpPr>
              <a:spLocks noChangeArrowheads="1"/>
            </p:cNvSpPr>
            <p:nvPr/>
          </p:nvSpPr>
          <p:spPr bwMode="auto">
            <a:xfrm>
              <a:off x="1422400" y="4267200"/>
              <a:ext cx="647700" cy="330200"/>
            </a:xfrm>
            <a:prstGeom prst="diamond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22" name="Straight Arrow Connector 72"/>
            <p:cNvCxnSpPr>
              <a:cxnSpLocks noChangeShapeType="1"/>
            </p:cNvCxnSpPr>
            <p:nvPr/>
          </p:nvCxnSpPr>
          <p:spPr bwMode="auto">
            <a:xfrm>
              <a:off x="1473200" y="4445000"/>
              <a:ext cx="4318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3" name="TextBox 73"/>
            <p:cNvSpPr txBox="1">
              <a:spLocks noChangeArrowheads="1"/>
            </p:cNvSpPr>
            <p:nvPr/>
          </p:nvSpPr>
          <p:spPr bwMode="auto">
            <a:xfrm>
              <a:off x="1447800" y="3746500"/>
              <a:ext cx="5984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+ </a:t>
              </a:r>
              <a:r>
                <a:rPr lang="en-US" sz="2000">
                  <a:latin typeface="Symbol" pitchFamily="18" charset="2"/>
                </a:rPr>
                <a:t> -</a:t>
              </a:r>
            </a:p>
          </p:txBody>
        </p:sp>
        <p:sp>
          <p:nvSpPr>
            <p:cNvPr id="24" name="Rectangle 74"/>
            <p:cNvSpPr>
              <a:spLocks noChangeArrowheads="1"/>
            </p:cNvSpPr>
            <p:nvPr/>
          </p:nvSpPr>
          <p:spPr bwMode="auto">
            <a:xfrm>
              <a:off x="2870200" y="3771900"/>
              <a:ext cx="203200" cy="5334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grpSp>
          <p:nvGrpSpPr>
            <p:cNvPr id="25" name="Group 25"/>
            <p:cNvGrpSpPr>
              <a:grpSpLocks/>
            </p:cNvGrpSpPr>
            <p:nvPr/>
          </p:nvGrpSpPr>
          <p:grpSpPr bwMode="auto">
            <a:xfrm>
              <a:off x="1474788" y="2641600"/>
              <a:ext cx="569912" cy="444500"/>
              <a:chOff x="1039019" y="1168400"/>
              <a:chExt cx="569913" cy="444500"/>
            </a:xfrm>
          </p:grpSpPr>
          <p:sp>
            <p:nvSpPr>
              <p:cNvPr id="27" name="Oval 10"/>
              <p:cNvSpPr>
                <a:spLocks noChangeArrowheads="1"/>
              </p:cNvSpPr>
              <p:nvPr/>
            </p:nvSpPr>
            <p:spPr bwMode="auto">
              <a:xfrm>
                <a:off x="1104900" y="11684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8" name="TextBox 18"/>
              <p:cNvSpPr txBox="1">
                <a:spLocks noChangeArrowheads="1"/>
              </p:cNvSpPr>
              <p:nvPr/>
            </p:nvSpPr>
            <p:spPr bwMode="auto">
              <a:xfrm>
                <a:off x="1039019" y="1168400"/>
                <a:ext cx="569913" cy="430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+ </a:t>
                </a:r>
                <a:r>
                  <a:rPr lang="en-US" dirty="0">
                    <a:latin typeface="Symbol" pitchFamily="18" charset="2"/>
                  </a:rPr>
                  <a:t>-</a:t>
                </a:r>
              </a:p>
            </p:txBody>
          </p:sp>
        </p:grpSp>
        <p:sp>
          <p:nvSpPr>
            <p:cNvPr id="26" name="TextBox 66"/>
            <p:cNvSpPr txBox="1">
              <a:spLocks noChangeArrowheads="1"/>
            </p:cNvSpPr>
            <p:nvPr/>
          </p:nvSpPr>
          <p:spPr bwMode="auto">
            <a:xfrm>
              <a:off x="1066800" y="2438400"/>
              <a:ext cx="48763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V</a:t>
              </a:r>
              <a:r>
                <a:rPr lang="en-US" sz="2400" baseline="-25000" dirty="0" smtClean="0"/>
                <a:t>s</a:t>
              </a:r>
              <a:endParaRPr lang="en-US" sz="24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22262" y="4815852"/>
            <a:ext cx="3416300" cy="1656812"/>
            <a:chOff x="215900" y="6090188"/>
            <a:chExt cx="3416300" cy="1656812"/>
          </a:xfrm>
        </p:grpSpPr>
        <p:sp>
          <p:nvSpPr>
            <p:cNvPr id="32" name="Rectangle 23"/>
            <p:cNvSpPr>
              <a:spLocks noChangeArrowheads="1"/>
            </p:cNvSpPr>
            <p:nvPr/>
          </p:nvSpPr>
          <p:spPr bwMode="auto">
            <a:xfrm>
              <a:off x="1387475" y="6090188"/>
              <a:ext cx="863600" cy="450311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33" name="Rectangle 55"/>
            <p:cNvSpPr>
              <a:spLocks noChangeArrowheads="1"/>
            </p:cNvSpPr>
            <p:nvPr/>
          </p:nvSpPr>
          <p:spPr bwMode="auto">
            <a:xfrm>
              <a:off x="685800" y="6477000"/>
              <a:ext cx="482600" cy="711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34" name="Rectangle 56"/>
            <p:cNvSpPr>
              <a:spLocks noChangeArrowheads="1"/>
            </p:cNvSpPr>
            <p:nvPr/>
          </p:nvSpPr>
          <p:spPr bwMode="auto">
            <a:xfrm>
              <a:off x="2413000" y="6718300"/>
              <a:ext cx="635000" cy="8509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35" name="Rectangle 57"/>
            <p:cNvSpPr>
              <a:spLocks noChangeArrowheads="1"/>
            </p:cNvSpPr>
            <p:nvPr/>
          </p:nvSpPr>
          <p:spPr bwMode="auto">
            <a:xfrm>
              <a:off x="1104900" y="6362700"/>
              <a:ext cx="1447800" cy="13843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 dirty="0"/>
            </a:p>
          </p:txBody>
        </p:sp>
        <p:sp>
          <p:nvSpPr>
            <p:cNvPr id="36" name="Oval 59"/>
            <p:cNvSpPr>
              <a:spLocks noChangeArrowheads="1"/>
            </p:cNvSpPr>
            <p:nvPr/>
          </p:nvSpPr>
          <p:spPr bwMode="auto">
            <a:xfrm>
              <a:off x="508000" y="6654800"/>
              <a:ext cx="381000" cy="4191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graphicFrame>
          <p:nvGraphicFramePr>
            <p:cNvPr id="37" name="Object 4"/>
            <p:cNvGraphicFramePr>
              <a:graphicFrameLocks noChangeAspect="1"/>
            </p:cNvGraphicFramePr>
            <p:nvPr/>
          </p:nvGraphicFramePr>
          <p:xfrm>
            <a:off x="3252788" y="6488113"/>
            <a:ext cx="379412" cy="1201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54" name="Equation" r:id="rId5" imgW="164880" imgH="571320" progId="Equation.DSMT4">
                    <p:embed/>
                  </p:oleObj>
                </mc:Choice>
                <mc:Fallback>
                  <p:oleObj name="Equation" r:id="rId5" imgW="1648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2788" y="6488113"/>
                          <a:ext cx="379412" cy="1201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8" name="Straight Arrow Connector 61"/>
            <p:cNvCxnSpPr>
              <a:cxnSpLocks noChangeShapeType="1"/>
            </p:cNvCxnSpPr>
            <p:nvPr/>
          </p:nvCxnSpPr>
          <p:spPr bwMode="auto">
            <a:xfrm>
              <a:off x="2590800" y="6731000"/>
              <a:ext cx="4699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9" name="TextBox 62"/>
            <p:cNvSpPr txBox="1">
              <a:spLocks noChangeArrowheads="1"/>
            </p:cNvSpPr>
            <p:nvPr/>
          </p:nvSpPr>
          <p:spPr bwMode="auto">
            <a:xfrm>
              <a:off x="2641600" y="6273800"/>
              <a:ext cx="35779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i</a:t>
              </a:r>
              <a:r>
                <a:rPr lang="en-US" baseline="-25000" dirty="0" smtClean="0"/>
                <a:t>1</a:t>
              </a:r>
              <a:endParaRPr lang="en-US" dirty="0"/>
            </a:p>
          </p:txBody>
        </p:sp>
        <p:cxnSp>
          <p:nvCxnSpPr>
            <p:cNvPr id="40" name="Straight Arrow Connector 64"/>
            <p:cNvCxnSpPr>
              <a:cxnSpLocks noChangeShapeType="1"/>
              <a:stCxn id="36" idx="4"/>
              <a:endCxn id="36" idx="0"/>
            </p:cNvCxnSpPr>
            <p:nvPr/>
          </p:nvCxnSpPr>
          <p:spPr bwMode="auto">
            <a:xfrm flipV="1">
              <a:off x="698500" y="6654800"/>
              <a:ext cx="0" cy="41910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41" name="TextBox 66"/>
            <p:cNvSpPr txBox="1">
              <a:spLocks noChangeArrowheads="1"/>
            </p:cNvSpPr>
            <p:nvPr/>
          </p:nvSpPr>
          <p:spPr bwMode="auto">
            <a:xfrm>
              <a:off x="215900" y="6502400"/>
              <a:ext cx="36671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/>
                <a:t>I</a:t>
              </a:r>
              <a:r>
                <a:rPr lang="en-US" sz="2400" baseline="-25000" dirty="0"/>
                <a:t>s</a:t>
              </a:r>
              <a:endParaRPr lang="en-US" sz="2400" dirty="0"/>
            </a:p>
          </p:txBody>
        </p:sp>
        <p:grpSp>
          <p:nvGrpSpPr>
            <p:cNvPr id="42" name="Group 20"/>
            <p:cNvGrpSpPr>
              <a:grpSpLocks/>
            </p:cNvGrpSpPr>
            <p:nvPr/>
          </p:nvGrpSpPr>
          <p:grpSpPr bwMode="auto">
            <a:xfrm>
              <a:off x="1409700" y="6591300"/>
              <a:ext cx="736600" cy="165100"/>
              <a:chOff x="2565400" y="4241800"/>
              <a:chExt cx="901700" cy="317500"/>
            </a:xfrm>
          </p:grpSpPr>
          <p:sp>
            <p:nvSpPr>
              <p:cNvPr id="48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9" name="Freeform 48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43" name="Diamond 70"/>
            <p:cNvSpPr>
              <a:spLocks noChangeArrowheads="1"/>
            </p:cNvSpPr>
            <p:nvPr/>
          </p:nvSpPr>
          <p:spPr bwMode="auto">
            <a:xfrm>
              <a:off x="1485900" y="6896100"/>
              <a:ext cx="647700" cy="330200"/>
            </a:xfrm>
            <a:prstGeom prst="diamond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44" name="Diamond 71"/>
            <p:cNvSpPr>
              <a:spLocks noChangeArrowheads="1"/>
            </p:cNvSpPr>
            <p:nvPr/>
          </p:nvSpPr>
          <p:spPr bwMode="auto">
            <a:xfrm>
              <a:off x="1485900" y="7366000"/>
              <a:ext cx="647700" cy="330200"/>
            </a:xfrm>
            <a:prstGeom prst="diamond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45" name="Straight Arrow Connector 72"/>
            <p:cNvCxnSpPr>
              <a:cxnSpLocks noChangeShapeType="1"/>
            </p:cNvCxnSpPr>
            <p:nvPr/>
          </p:nvCxnSpPr>
          <p:spPr bwMode="auto">
            <a:xfrm>
              <a:off x="1536700" y="7543800"/>
              <a:ext cx="4318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46" name="TextBox 73"/>
            <p:cNvSpPr txBox="1">
              <a:spLocks noChangeArrowheads="1"/>
            </p:cNvSpPr>
            <p:nvPr/>
          </p:nvSpPr>
          <p:spPr bwMode="auto">
            <a:xfrm>
              <a:off x="1511300" y="6845300"/>
              <a:ext cx="5984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+ </a:t>
              </a:r>
              <a:r>
                <a:rPr lang="en-US" sz="2000">
                  <a:latin typeface="Symbol" pitchFamily="18" charset="2"/>
                </a:rPr>
                <a:t> -</a:t>
              </a:r>
            </a:p>
          </p:txBody>
        </p:sp>
        <p:sp>
          <p:nvSpPr>
            <p:cNvPr id="47" name="Rectangle 74"/>
            <p:cNvSpPr>
              <a:spLocks noChangeArrowheads="1"/>
            </p:cNvSpPr>
            <p:nvPr/>
          </p:nvSpPr>
          <p:spPr bwMode="auto">
            <a:xfrm>
              <a:off x="2933700" y="6870700"/>
              <a:ext cx="203200" cy="5334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33704" y="3617362"/>
                <a:ext cx="3628366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Due to I</a:t>
                </a:r>
                <a:r>
                  <a:rPr lang="en-US" sz="2000" baseline="-25000" dirty="0" smtClean="0"/>
                  <a:t>s</a:t>
                </a:r>
                <a:r>
                  <a:rPr lang="en-US" sz="2000" dirty="0" smtClean="0"/>
                  <a:t> alone: turn off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n-US" sz="2000" dirty="0" smtClean="0"/>
                  <a:t>Set V</a:t>
                </a:r>
                <a:r>
                  <a:rPr lang="en-US" sz="2000" baseline="-25000" dirty="0" smtClean="0"/>
                  <a:t>s</a:t>
                </a:r>
                <a:r>
                  <a:rPr lang="en-US" sz="2000" dirty="0" smtClean="0"/>
                  <a:t>= 0 </a:t>
                </a:r>
                <a:r>
                  <a:rPr lang="en-US" sz="2000" dirty="0" smtClean="0">
                    <a:sym typeface="Symbol"/>
                  </a:rPr>
                  <a:t> replace voltage</a:t>
                </a:r>
                <a:br>
                  <a:rPr lang="en-US" sz="2000" dirty="0" smtClean="0">
                    <a:sym typeface="Symbol"/>
                  </a:rPr>
                </a:br>
                <a:r>
                  <a:rPr lang="en-US" sz="2000" dirty="0" smtClean="0">
                    <a:sym typeface="Symbol"/>
                  </a:rPr>
                  <a:t>               source with short circuit </a:t>
                </a:r>
                <a:endParaRPr lang="en-US" sz="2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04" y="3617362"/>
                <a:ext cx="3628366" cy="1015663"/>
              </a:xfrm>
              <a:prstGeom prst="rect">
                <a:avLst/>
              </a:prstGeom>
              <a:blipFill rotWithShape="1">
                <a:blip r:embed="rId7"/>
                <a:stretch>
                  <a:fillRect l="-1849" t="-2994" r="-672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/>
          <p:cNvGrpSpPr/>
          <p:nvPr/>
        </p:nvGrpSpPr>
        <p:grpSpPr>
          <a:xfrm>
            <a:off x="5750140" y="4232975"/>
            <a:ext cx="2908300" cy="2184400"/>
            <a:chOff x="4257675" y="5613400"/>
            <a:chExt cx="2908300" cy="2184400"/>
          </a:xfrm>
        </p:grpSpPr>
        <p:cxnSp>
          <p:nvCxnSpPr>
            <p:cNvPr id="52" name="Straight Connector 51"/>
            <p:cNvCxnSpPr/>
            <p:nvPr/>
          </p:nvCxnSpPr>
          <p:spPr bwMode="auto">
            <a:xfrm>
              <a:off x="4257675" y="6769100"/>
              <a:ext cx="3937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4283075" y="7251700"/>
              <a:ext cx="3937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4905375" y="6032500"/>
              <a:ext cx="863600" cy="5588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55" name="Rectangle 56"/>
            <p:cNvSpPr>
              <a:spLocks noChangeArrowheads="1"/>
            </p:cNvSpPr>
            <p:nvPr/>
          </p:nvSpPr>
          <p:spPr bwMode="auto">
            <a:xfrm>
              <a:off x="5930900" y="6769100"/>
              <a:ext cx="635000" cy="8509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56" name="Rectangle 57"/>
            <p:cNvSpPr>
              <a:spLocks noChangeArrowheads="1"/>
            </p:cNvSpPr>
            <p:nvPr/>
          </p:nvSpPr>
          <p:spPr bwMode="auto">
            <a:xfrm>
              <a:off x="4622800" y="6413500"/>
              <a:ext cx="1447800" cy="13843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 dirty="0"/>
            </a:p>
          </p:txBody>
        </p:sp>
        <p:graphicFrame>
          <p:nvGraphicFramePr>
            <p:cNvPr id="57" name="Object 4"/>
            <p:cNvGraphicFramePr>
              <a:graphicFrameLocks noChangeAspect="1"/>
            </p:cNvGraphicFramePr>
            <p:nvPr/>
          </p:nvGraphicFramePr>
          <p:xfrm>
            <a:off x="6756400" y="6513831"/>
            <a:ext cx="409575" cy="12014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55" name="Equation" r:id="rId8" imgW="177480" imgH="571320" progId="Equation.DSMT4">
                    <p:embed/>
                  </p:oleObj>
                </mc:Choice>
                <mc:Fallback>
                  <p:oleObj name="Equation" r:id="rId8" imgW="1774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56400" y="6513831"/>
                          <a:ext cx="409575" cy="12014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8" name="Straight Arrow Connector 61"/>
            <p:cNvCxnSpPr>
              <a:cxnSpLocks noChangeShapeType="1"/>
            </p:cNvCxnSpPr>
            <p:nvPr/>
          </p:nvCxnSpPr>
          <p:spPr bwMode="auto">
            <a:xfrm>
              <a:off x="6108700" y="6781800"/>
              <a:ext cx="4699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59" name="TextBox 62"/>
            <p:cNvSpPr txBox="1">
              <a:spLocks noChangeArrowheads="1"/>
            </p:cNvSpPr>
            <p:nvPr/>
          </p:nvSpPr>
          <p:spPr bwMode="auto">
            <a:xfrm>
              <a:off x="6159500" y="6324600"/>
              <a:ext cx="35779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i</a:t>
              </a:r>
              <a:r>
                <a:rPr lang="en-US" baseline="-25000" dirty="0" smtClean="0"/>
                <a:t>2</a:t>
              </a:r>
              <a:endParaRPr lang="en-US" dirty="0"/>
            </a:p>
          </p:txBody>
        </p:sp>
        <p:grpSp>
          <p:nvGrpSpPr>
            <p:cNvPr id="60" name="Group 20"/>
            <p:cNvGrpSpPr>
              <a:grpSpLocks/>
            </p:cNvGrpSpPr>
            <p:nvPr/>
          </p:nvGrpSpPr>
          <p:grpSpPr bwMode="auto">
            <a:xfrm>
              <a:off x="4927600" y="6642100"/>
              <a:ext cx="736600" cy="165100"/>
              <a:chOff x="2565400" y="4241800"/>
              <a:chExt cx="901700" cy="317500"/>
            </a:xfrm>
          </p:grpSpPr>
          <p:sp>
            <p:nvSpPr>
              <p:cNvPr id="70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71" name="Freeform 70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61" name="Diamond 70"/>
            <p:cNvSpPr>
              <a:spLocks noChangeArrowheads="1"/>
            </p:cNvSpPr>
            <p:nvPr/>
          </p:nvSpPr>
          <p:spPr bwMode="auto">
            <a:xfrm>
              <a:off x="5003800" y="6946900"/>
              <a:ext cx="647700" cy="330200"/>
            </a:xfrm>
            <a:prstGeom prst="diamond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62" name="Diamond 71"/>
            <p:cNvSpPr>
              <a:spLocks noChangeArrowheads="1"/>
            </p:cNvSpPr>
            <p:nvPr/>
          </p:nvSpPr>
          <p:spPr bwMode="auto">
            <a:xfrm>
              <a:off x="5003800" y="7416800"/>
              <a:ext cx="647700" cy="330200"/>
            </a:xfrm>
            <a:prstGeom prst="diamond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63" name="Straight Arrow Connector 72"/>
            <p:cNvCxnSpPr>
              <a:cxnSpLocks noChangeShapeType="1"/>
            </p:cNvCxnSpPr>
            <p:nvPr/>
          </p:nvCxnSpPr>
          <p:spPr bwMode="auto">
            <a:xfrm>
              <a:off x="5054600" y="7594600"/>
              <a:ext cx="4318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64" name="TextBox 73"/>
            <p:cNvSpPr txBox="1">
              <a:spLocks noChangeArrowheads="1"/>
            </p:cNvSpPr>
            <p:nvPr/>
          </p:nvSpPr>
          <p:spPr bwMode="auto">
            <a:xfrm>
              <a:off x="5029200" y="6896100"/>
              <a:ext cx="5984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+ </a:t>
              </a:r>
              <a:r>
                <a:rPr lang="en-US" sz="2000">
                  <a:latin typeface="Symbol" pitchFamily="18" charset="2"/>
                </a:rPr>
                <a:t> -</a:t>
              </a:r>
            </a:p>
          </p:txBody>
        </p:sp>
        <p:sp>
          <p:nvSpPr>
            <p:cNvPr id="65" name="Rectangle 74"/>
            <p:cNvSpPr>
              <a:spLocks noChangeArrowheads="1"/>
            </p:cNvSpPr>
            <p:nvPr/>
          </p:nvSpPr>
          <p:spPr bwMode="auto">
            <a:xfrm>
              <a:off x="6451600" y="6921500"/>
              <a:ext cx="203200" cy="5334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grpSp>
          <p:nvGrpSpPr>
            <p:cNvPr id="66" name="Group 25"/>
            <p:cNvGrpSpPr>
              <a:grpSpLocks/>
            </p:cNvGrpSpPr>
            <p:nvPr/>
          </p:nvGrpSpPr>
          <p:grpSpPr bwMode="auto">
            <a:xfrm>
              <a:off x="5056188" y="5791200"/>
              <a:ext cx="569912" cy="444500"/>
              <a:chOff x="1039019" y="1168400"/>
              <a:chExt cx="569913" cy="444500"/>
            </a:xfrm>
          </p:grpSpPr>
          <p:sp>
            <p:nvSpPr>
              <p:cNvPr id="68" name="Oval 10"/>
              <p:cNvSpPr>
                <a:spLocks noChangeArrowheads="1"/>
              </p:cNvSpPr>
              <p:nvPr/>
            </p:nvSpPr>
            <p:spPr bwMode="auto">
              <a:xfrm>
                <a:off x="1104900" y="11684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9" name="TextBox 18"/>
              <p:cNvSpPr txBox="1">
                <a:spLocks noChangeArrowheads="1"/>
              </p:cNvSpPr>
              <p:nvPr/>
            </p:nvSpPr>
            <p:spPr bwMode="auto">
              <a:xfrm>
                <a:off x="1039019" y="1168400"/>
                <a:ext cx="569913" cy="430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+ </a:t>
                </a:r>
                <a:r>
                  <a:rPr lang="en-US" dirty="0">
                    <a:latin typeface="Symbol" pitchFamily="18" charset="2"/>
                  </a:rPr>
                  <a:t>-</a:t>
                </a:r>
              </a:p>
            </p:txBody>
          </p:sp>
        </p:grpSp>
        <p:sp>
          <p:nvSpPr>
            <p:cNvPr id="67" name="TextBox 66"/>
            <p:cNvSpPr txBox="1">
              <a:spLocks noChangeArrowheads="1"/>
            </p:cNvSpPr>
            <p:nvPr/>
          </p:nvSpPr>
          <p:spPr bwMode="auto">
            <a:xfrm>
              <a:off x="5600700" y="5613400"/>
              <a:ext cx="48763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V</a:t>
              </a:r>
              <a:r>
                <a:rPr lang="en-US" sz="2400" baseline="-25000" dirty="0" smtClean="0"/>
                <a:t>s</a:t>
              </a:r>
              <a:endParaRPr lang="en-US" sz="2400" dirty="0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3785687" y="2118427"/>
            <a:ext cx="1157689" cy="707886"/>
          </a:xfrm>
          <a:prstGeom prst="rect">
            <a:avLst/>
          </a:prstGeom>
          <a:noFill/>
          <a:ln>
            <a:solidFill>
              <a:schemeClr val="accent1"/>
            </a:solidFill>
            <a:prstDash val="lgDashDot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dirty="0" smtClean="0"/>
              <a:t>v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= v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+v</a:t>
            </a:r>
            <a:r>
              <a:rPr lang="en-US" sz="2000" baseline="-25000" dirty="0" smtClean="0"/>
              <a:t>2</a:t>
            </a:r>
            <a:endParaRPr lang="en-US" sz="2000" dirty="0" smtClean="0"/>
          </a:p>
          <a:p>
            <a:r>
              <a:rPr lang="en-US" sz="2000" dirty="0" smtClean="0"/>
              <a:t>  i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= i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+ i</a:t>
            </a:r>
            <a:r>
              <a:rPr lang="en-US" sz="2000" baseline="-25000" dirty="0" smtClean="0"/>
              <a:t>2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304865" y="3155757"/>
                <a:ext cx="3613938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  </a:t>
                </a:r>
                <a:r>
                  <a:rPr lang="en-US" sz="2000" dirty="0" smtClean="0"/>
                  <a:t>Due to V</a:t>
                </a:r>
                <a:r>
                  <a:rPr lang="en-US" sz="2000" baseline="-25000" dirty="0" smtClean="0"/>
                  <a:t>s</a:t>
                </a:r>
                <a:r>
                  <a:rPr lang="en-US" sz="2000" dirty="0" smtClean="0"/>
                  <a:t> alone: turn off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Set I</a:t>
                </a:r>
                <a:r>
                  <a:rPr lang="en-US" sz="2000" baseline="-25000" dirty="0" smtClean="0"/>
                  <a:t>s</a:t>
                </a:r>
                <a:r>
                  <a:rPr lang="en-US" sz="2000" dirty="0" smtClean="0"/>
                  <a:t>= 0 </a:t>
                </a:r>
                <a:r>
                  <a:rPr lang="en-US" sz="2000" dirty="0" smtClean="0">
                    <a:sym typeface="Symbol"/>
                  </a:rPr>
                  <a:t> replace current</a:t>
                </a:r>
                <a:br>
                  <a:rPr lang="en-US" sz="2000" dirty="0" smtClean="0">
                    <a:sym typeface="Symbol"/>
                  </a:rPr>
                </a:br>
                <a:r>
                  <a:rPr lang="en-US" sz="2000" dirty="0" smtClean="0">
                    <a:sym typeface="Symbol"/>
                  </a:rPr>
                  <a:t>               source with open circuit </a:t>
                </a:r>
                <a:endParaRPr lang="en-US" sz="20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865" y="3155757"/>
                <a:ext cx="3613938" cy="1015663"/>
              </a:xfrm>
              <a:prstGeom prst="rect">
                <a:avLst/>
              </a:prstGeom>
              <a:blipFill rotWithShape="1">
                <a:blip r:embed="rId10"/>
                <a:stretch>
                  <a:fillRect t="-3012" r="-843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936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50" grpId="0" build="p" bldLvl="2"/>
      <p:bldP spid="72" grpId="0" animBg="1"/>
      <p:bldP spid="7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7512" y="11668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L12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62226"/>
            <a:ext cx="76832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Key points</a:t>
            </a:r>
            <a:r>
              <a:rPr lang="en-US" sz="2000" dirty="0" smtClean="0"/>
              <a:t>:  </a:t>
            </a:r>
            <a:r>
              <a:rPr lang="en-US" sz="2400" dirty="0" smtClean="0"/>
              <a:t>when you examine the effect due to one source,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turn off the other sources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993223"/>
            <a:ext cx="5490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 </a:t>
            </a:r>
            <a:r>
              <a:rPr lang="en-US" sz="2400" dirty="0" smtClean="0"/>
              <a:t>Turn off voltage source with short circuit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  Turn of current source with open circuit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598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7512" y="11668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L12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79229" y="211723"/>
            <a:ext cx="3148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Example :  Find the output v.</a:t>
            </a:r>
            <a:endParaRPr lang="en-US" sz="2000" dirty="0"/>
          </a:p>
        </p:txBody>
      </p:sp>
      <p:grpSp>
        <p:nvGrpSpPr>
          <p:cNvPr id="70" name="Group 69"/>
          <p:cNvGrpSpPr/>
          <p:nvPr/>
        </p:nvGrpSpPr>
        <p:grpSpPr>
          <a:xfrm>
            <a:off x="218057" y="844550"/>
            <a:ext cx="4042155" cy="1790700"/>
            <a:chOff x="495300" y="1130300"/>
            <a:chExt cx="4042155" cy="1790700"/>
          </a:xfrm>
        </p:grpSpPr>
        <p:sp>
          <p:nvSpPr>
            <p:cNvPr id="5" name="Rectangle 4"/>
            <p:cNvSpPr/>
            <p:nvPr/>
          </p:nvSpPr>
          <p:spPr bwMode="auto">
            <a:xfrm>
              <a:off x="698500" y="1257300"/>
              <a:ext cx="3149600" cy="16637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95300" y="1663701"/>
              <a:ext cx="469900" cy="707886"/>
              <a:chOff x="1143000" y="2057401"/>
              <a:chExt cx="469900" cy="707886"/>
            </a:xfrm>
          </p:grpSpPr>
          <p:sp>
            <p:nvSpPr>
              <p:cNvPr id="7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219200" y="2057401"/>
                <a:ext cx="317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+</a:t>
                </a:r>
              </a:p>
              <a:p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rot="16200000">
              <a:off x="3629850" y="1902065"/>
              <a:ext cx="469900" cy="444500"/>
              <a:chOff x="2133600" y="1143000"/>
              <a:chExt cx="469900" cy="444500"/>
            </a:xfrm>
          </p:grpSpPr>
          <p:sp>
            <p:nvSpPr>
              <p:cNvPr id="10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11" name="Straight Arrow Connector 13"/>
              <p:cNvCxnSpPr>
                <a:cxnSpLocks noChangeShapeType="1"/>
                <a:stCxn id="10" idx="2"/>
                <a:endCxn id="10" idx="6"/>
              </p:cNvCxnSpPr>
              <p:nvPr/>
            </p:nvCxnSpPr>
            <p:spPr bwMode="auto">
              <a:xfrm rot="16200000">
                <a:off x="2368550" y="1130300"/>
                <a:ext cx="0" cy="4699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cxnSp>
          <p:nvCxnSpPr>
            <p:cNvPr id="12" name="Straight Connector 11"/>
            <p:cNvCxnSpPr>
              <a:stCxn id="5" idx="0"/>
              <a:endCxn id="5" idx="2"/>
            </p:cNvCxnSpPr>
            <p:nvPr/>
          </p:nvCxnSpPr>
          <p:spPr bwMode="auto">
            <a:xfrm>
              <a:off x="2273300" y="1257300"/>
              <a:ext cx="0" cy="1663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3" name="Group 20"/>
            <p:cNvGrpSpPr>
              <a:grpSpLocks/>
            </p:cNvGrpSpPr>
            <p:nvPr/>
          </p:nvGrpSpPr>
          <p:grpSpPr bwMode="auto">
            <a:xfrm rot="5400000">
              <a:off x="1870075" y="2066925"/>
              <a:ext cx="812800" cy="260350"/>
              <a:chOff x="2565400" y="4241800"/>
              <a:chExt cx="901700" cy="317500"/>
            </a:xfrm>
          </p:grpSpPr>
          <p:sp>
            <p:nvSpPr>
              <p:cNvPr id="14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6" name="Group 20"/>
            <p:cNvGrpSpPr>
              <a:grpSpLocks/>
            </p:cNvGrpSpPr>
            <p:nvPr/>
          </p:nvGrpSpPr>
          <p:grpSpPr bwMode="auto">
            <a:xfrm>
              <a:off x="1092200" y="1130300"/>
              <a:ext cx="812800" cy="266700"/>
              <a:chOff x="2565400" y="4241800"/>
              <a:chExt cx="901700" cy="317500"/>
            </a:xfrm>
          </p:grpSpPr>
          <p:sp>
            <p:nvSpPr>
              <p:cNvPr id="17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914400" y="1981200"/>
              <a:ext cx="498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6V</a:t>
              </a:r>
              <a:endParaRPr lang="en-US" sz="2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38600" y="1930400"/>
              <a:ext cx="498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3A</a:t>
              </a:r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74900" y="20574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4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95400" y="13208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8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graphicFrame>
          <p:nvGraphicFramePr>
            <p:cNvPr id="2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571949"/>
                </p:ext>
              </p:extLst>
            </p:nvPr>
          </p:nvGraphicFramePr>
          <p:xfrm>
            <a:off x="1851025" y="1585913"/>
            <a:ext cx="317500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21" name="Equation" r:id="rId3" imgW="139680" imgH="571320" progId="Equation.DSMT4">
                    <p:embed/>
                  </p:oleObj>
                </mc:Choice>
                <mc:Fallback>
                  <p:oleObj name="Equation" r:id="rId3" imgW="1396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1025" y="1585913"/>
                          <a:ext cx="317500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TextBox 23"/>
          <p:cNvSpPr txBox="1"/>
          <p:nvPr/>
        </p:nvSpPr>
        <p:spPr>
          <a:xfrm>
            <a:off x="4796661" y="235715"/>
            <a:ext cx="410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Step 1:  Due  to 6V alone </a:t>
            </a:r>
          </a:p>
          <a:p>
            <a:r>
              <a:rPr lang="en-US" sz="2000" dirty="0" smtClean="0"/>
              <a:t>– turn off 3A with  open circuit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228600" y="3309381"/>
            <a:ext cx="5361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Step 2:  Due  to 3A – turn off 6V with short circuit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4459726" y="2909271"/>
            <a:ext cx="2260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By voltage division:</a:t>
            </a:r>
            <a:endParaRPr lang="en-US" sz="2000" dirty="0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678319"/>
              </p:ext>
            </p:extLst>
          </p:nvPr>
        </p:nvGraphicFramePr>
        <p:xfrm>
          <a:off x="6655866" y="2804586"/>
          <a:ext cx="2046339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2" name="Equation" r:id="rId5" imgW="1143000" imgH="393480" progId="Equation.DSMT4">
                  <p:embed/>
                </p:oleObj>
              </mc:Choice>
              <mc:Fallback>
                <p:oleObj name="Equation" r:id="rId5" imgW="1143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5866" y="2804586"/>
                        <a:ext cx="2046339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900791" y="2744593"/>
            <a:ext cx="2294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dirty="0" smtClean="0"/>
              <a:t>v = v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+v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 2+8=10V</a:t>
            </a:r>
            <a:endParaRPr lang="en-US" sz="2000" dirty="0"/>
          </a:p>
        </p:txBody>
      </p:sp>
      <p:grpSp>
        <p:nvGrpSpPr>
          <p:cNvPr id="68" name="Group 67"/>
          <p:cNvGrpSpPr/>
          <p:nvPr/>
        </p:nvGrpSpPr>
        <p:grpSpPr>
          <a:xfrm>
            <a:off x="5071219" y="949293"/>
            <a:ext cx="3174890" cy="1795300"/>
            <a:chOff x="5071219" y="949293"/>
            <a:chExt cx="3174890" cy="1795300"/>
          </a:xfrm>
        </p:grpSpPr>
        <p:grpSp>
          <p:nvGrpSpPr>
            <p:cNvPr id="25" name="Group 24"/>
            <p:cNvGrpSpPr/>
            <p:nvPr/>
          </p:nvGrpSpPr>
          <p:grpSpPr>
            <a:xfrm>
              <a:off x="5071219" y="949293"/>
              <a:ext cx="3174890" cy="1795300"/>
              <a:chOff x="304800" y="3754600"/>
              <a:chExt cx="3174890" cy="1795300"/>
            </a:xfrm>
          </p:grpSpPr>
          <p:sp>
            <p:nvSpPr>
              <p:cNvPr id="26" name="Rectangle 25"/>
              <p:cNvSpPr/>
              <p:nvPr/>
            </p:nvSpPr>
            <p:spPr bwMode="auto">
              <a:xfrm>
                <a:off x="508000" y="3886200"/>
                <a:ext cx="2497981" cy="16637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304800" y="4292601"/>
                <a:ext cx="469900" cy="707886"/>
                <a:chOff x="1143000" y="2057401"/>
                <a:chExt cx="469900" cy="707886"/>
              </a:xfrm>
            </p:grpSpPr>
            <p:sp>
              <p:nvSpPr>
                <p:cNvPr id="40" name="Oval 10"/>
                <p:cNvSpPr>
                  <a:spLocks noChangeArrowheads="1"/>
                </p:cNvSpPr>
                <p:nvPr/>
              </p:nvSpPr>
              <p:spPr bwMode="auto">
                <a:xfrm>
                  <a:off x="1143000" y="2133600"/>
                  <a:ext cx="469900" cy="533400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1219200" y="2057401"/>
                  <a:ext cx="3175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/>
                    <a:t>+</a:t>
                  </a:r>
                </a:p>
                <a:p>
                  <a:r>
                    <a:rPr lang="en-US" sz="2000" dirty="0">
                      <a:latin typeface="Symbol" pitchFamily="18" charset="2"/>
                    </a:rPr>
                    <a:t>-</a:t>
                  </a:r>
                </a:p>
              </p:txBody>
            </p:sp>
          </p:grpSp>
          <p:cxnSp>
            <p:nvCxnSpPr>
              <p:cNvPr id="28" name="Straight Connector 27"/>
              <p:cNvCxnSpPr>
                <a:stCxn id="26" idx="0"/>
                <a:endCxn id="26" idx="2"/>
              </p:cNvCxnSpPr>
              <p:nvPr/>
            </p:nvCxnSpPr>
            <p:spPr bwMode="auto">
              <a:xfrm>
                <a:off x="1756991" y="3886200"/>
                <a:ext cx="0" cy="16637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30" name="Group 20"/>
              <p:cNvGrpSpPr>
                <a:grpSpLocks/>
              </p:cNvGrpSpPr>
              <p:nvPr/>
            </p:nvGrpSpPr>
            <p:grpSpPr bwMode="auto">
              <a:xfrm>
                <a:off x="802176" y="3754600"/>
                <a:ext cx="812800" cy="281966"/>
                <a:chOff x="2454991" y="4236326"/>
                <a:chExt cx="901700" cy="335674"/>
              </a:xfrm>
            </p:grpSpPr>
            <p:sp>
              <p:nvSpPr>
                <p:cNvPr id="36" name="Rectangle 19"/>
                <p:cNvSpPr>
                  <a:spLocks noChangeArrowheads="1"/>
                </p:cNvSpPr>
                <p:nvPr/>
              </p:nvSpPr>
              <p:spPr bwMode="auto">
                <a:xfrm>
                  <a:off x="2558441" y="4236326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37" name="Freeform 36"/>
                <p:cNvSpPr/>
                <p:nvPr/>
              </p:nvSpPr>
              <p:spPr bwMode="auto">
                <a:xfrm>
                  <a:off x="2454991" y="425450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>
                <a:off x="723900" y="4610100"/>
                <a:ext cx="4988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6V</a:t>
                </a:r>
                <a:endParaRPr lang="en-US" sz="20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871652" y="4786783"/>
                <a:ext cx="5100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4</a:t>
                </a:r>
                <a:r>
                  <a:rPr lang="el-GR" sz="2000" dirty="0" smtClean="0"/>
                  <a:t>Ω</a:t>
                </a:r>
                <a:endParaRPr lang="en-US" sz="20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936587" y="3949700"/>
                <a:ext cx="5100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8</a:t>
                </a:r>
                <a:r>
                  <a:rPr lang="el-GR" sz="2000" dirty="0" smtClean="0"/>
                  <a:t>Ω</a:t>
                </a:r>
                <a:endParaRPr lang="en-US" sz="2000" dirty="0"/>
              </a:p>
            </p:txBody>
          </p:sp>
          <p:graphicFrame>
            <p:nvGraphicFramePr>
              <p:cNvPr id="34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87836002"/>
                  </p:ext>
                </p:extLst>
              </p:nvPr>
            </p:nvGraphicFramePr>
            <p:xfrm>
              <a:off x="1363515" y="4149755"/>
              <a:ext cx="376238" cy="1184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23" name="Equation" r:id="rId7" imgW="164880" imgH="571320" progId="Equation.DSMT4">
                      <p:embed/>
                    </p:oleObj>
                  </mc:Choice>
                  <mc:Fallback>
                    <p:oleObj name="Equation" r:id="rId7" imgW="164880" imgH="57132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63515" y="4149755"/>
                            <a:ext cx="376238" cy="11842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5" name="Rectangle 34"/>
              <p:cNvSpPr/>
              <p:nvPr/>
            </p:nvSpPr>
            <p:spPr bwMode="auto">
              <a:xfrm>
                <a:off x="2532271" y="4081797"/>
                <a:ext cx="947419" cy="130077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46" name="Group 20"/>
            <p:cNvGrpSpPr>
              <a:grpSpLocks/>
            </p:cNvGrpSpPr>
            <p:nvPr/>
          </p:nvGrpSpPr>
          <p:grpSpPr bwMode="auto">
            <a:xfrm rot="5400000">
              <a:off x="6119291" y="1742868"/>
              <a:ext cx="812800" cy="260350"/>
              <a:chOff x="2565400" y="4241800"/>
              <a:chExt cx="901700" cy="317500"/>
            </a:xfrm>
          </p:grpSpPr>
          <p:sp>
            <p:nvSpPr>
              <p:cNvPr id="47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8" name="Freeform 47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317210" y="3825849"/>
            <a:ext cx="3838955" cy="1790700"/>
            <a:chOff x="508000" y="6350000"/>
            <a:chExt cx="3838955" cy="1790700"/>
          </a:xfrm>
        </p:grpSpPr>
        <p:sp>
          <p:nvSpPr>
            <p:cNvPr id="50" name="Rectangle 49"/>
            <p:cNvSpPr/>
            <p:nvPr/>
          </p:nvSpPr>
          <p:spPr bwMode="auto">
            <a:xfrm>
              <a:off x="508000" y="6477000"/>
              <a:ext cx="3149600" cy="16637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 rot="16200000">
              <a:off x="3439350" y="7121765"/>
              <a:ext cx="469900" cy="444500"/>
              <a:chOff x="2133600" y="1143000"/>
              <a:chExt cx="469900" cy="444500"/>
            </a:xfrm>
          </p:grpSpPr>
          <p:sp>
            <p:nvSpPr>
              <p:cNvPr id="63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64" name="Straight Arrow Connector 13"/>
              <p:cNvCxnSpPr>
                <a:cxnSpLocks noChangeShapeType="1"/>
                <a:stCxn id="63" idx="2"/>
                <a:endCxn id="63" idx="6"/>
              </p:cNvCxnSpPr>
              <p:nvPr/>
            </p:nvCxnSpPr>
            <p:spPr bwMode="auto">
              <a:xfrm rot="16200000">
                <a:off x="2368550" y="1130300"/>
                <a:ext cx="0" cy="4699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cxnSp>
          <p:nvCxnSpPr>
            <p:cNvPr id="52" name="Straight Connector 51"/>
            <p:cNvCxnSpPr>
              <a:stCxn id="50" idx="0"/>
              <a:endCxn id="50" idx="2"/>
            </p:cNvCxnSpPr>
            <p:nvPr/>
          </p:nvCxnSpPr>
          <p:spPr bwMode="auto">
            <a:xfrm>
              <a:off x="2082800" y="6477000"/>
              <a:ext cx="0" cy="1663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3" name="Group 20"/>
            <p:cNvGrpSpPr>
              <a:grpSpLocks/>
            </p:cNvGrpSpPr>
            <p:nvPr/>
          </p:nvGrpSpPr>
          <p:grpSpPr bwMode="auto">
            <a:xfrm rot="5400000">
              <a:off x="1679575" y="7286625"/>
              <a:ext cx="812800" cy="260350"/>
              <a:chOff x="2565400" y="4241800"/>
              <a:chExt cx="901700" cy="317500"/>
            </a:xfrm>
          </p:grpSpPr>
          <p:sp>
            <p:nvSpPr>
              <p:cNvPr id="61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54" name="Group 20"/>
            <p:cNvGrpSpPr>
              <a:grpSpLocks/>
            </p:cNvGrpSpPr>
            <p:nvPr/>
          </p:nvGrpSpPr>
          <p:grpSpPr bwMode="auto">
            <a:xfrm>
              <a:off x="901700" y="6350000"/>
              <a:ext cx="812800" cy="266700"/>
              <a:chOff x="2565400" y="4241800"/>
              <a:chExt cx="901700" cy="317500"/>
            </a:xfrm>
          </p:grpSpPr>
          <p:sp>
            <p:nvSpPr>
              <p:cNvPr id="59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0" name="Freeform 59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3848100" y="7150100"/>
              <a:ext cx="498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3A</a:t>
              </a:r>
              <a:endParaRPr lang="en-US" sz="20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184400" y="72771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4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104900" y="65405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8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graphicFrame>
          <p:nvGraphicFramePr>
            <p:cNvPr id="58" name="Object 3"/>
            <p:cNvGraphicFramePr>
              <a:graphicFrameLocks noChangeAspect="1"/>
            </p:cNvGraphicFramePr>
            <p:nvPr/>
          </p:nvGraphicFramePr>
          <p:xfrm>
            <a:off x="1617663" y="6805613"/>
            <a:ext cx="404812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24" name="Equation" r:id="rId9" imgW="177480" imgH="571320" progId="Equation.DSMT4">
                    <p:embed/>
                  </p:oleObj>
                </mc:Choice>
                <mc:Fallback>
                  <p:oleObj name="Equation" r:id="rId9" imgW="1774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7663" y="6805613"/>
                          <a:ext cx="404812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5" name="TextBox 64"/>
          <p:cNvSpPr txBox="1"/>
          <p:nvPr/>
        </p:nvSpPr>
        <p:spPr>
          <a:xfrm>
            <a:off x="4121442" y="3952849"/>
            <a:ext cx="4256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By equivalent resistance and ohm’s law</a:t>
            </a:r>
            <a:endParaRPr lang="en-US" sz="2000" dirty="0"/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175402"/>
              </p:ext>
            </p:extLst>
          </p:nvPr>
        </p:nvGraphicFramePr>
        <p:xfrm>
          <a:off x="4533073" y="4416459"/>
          <a:ext cx="201168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5" name="Equation" r:id="rId11" imgW="1117440" imgH="634680" progId="Equation.DSMT4">
                  <p:embed/>
                </p:oleObj>
              </mc:Choice>
              <mc:Fallback>
                <p:oleObj name="Equation" r:id="rId11" imgW="111744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073" y="4416459"/>
                        <a:ext cx="201168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126980" y="5842337"/>
            <a:ext cx="9017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 Superposition breaks down a circuit into several circuits  with only one independent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source – typically can be solved  with simple methods in Chapter 2.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017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 bldLvl="3"/>
      <p:bldP spid="42" grpId="0"/>
      <p:bldP spid="43" grpId="0"/>
      <p:bldP spid="45" grpId="0"/>
      <p:bldP spid="65" grpId="0"/>
      <p:bldP spid="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7512" y="11668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R12</a:t>
            </a:r>
            <a:endParaRPr lang="en-US" sz="2000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17500" y="355600"/>
            <a:ext cx="45809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Practice  1:  Find v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for V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=27V by linearity </a:t>
            </a:r>
            <a:endParaRPr lang="en-US" sz="2400" dirty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838325" y="2730500"/>
            <a:ext cx="317500" cy="444500"/>
            <a:chOff x="3895725" y="3060700"/>
            <a:chExt cx="317500" cy="444500"/>
          </a:xfrm>
        </p:grpSpPr>
        <p:cxnSp>
          <p:nvCxnSpPr>
            <p:cNvPr id="6" name="Straight Connector 4"/>
            <p:cNvCxnSpPr>
              <a:cxnSpLocks noChangeShapeType="1"/>
            </p:cNvCxnSpPr>
            <p:nvPr/>
          </p:nvCxnSpPr>
          <p:spPr bwMode="auto">
            <a:xfrm>
              <a:off x="4038600" y="3060700"/>
              <a:ext cx="0" cy="3302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" name="Straight Connector 5"/>
            <p:cNvCxnSpPr>
              <a:cxnSpLocks noChangeShapeType="1"/>
            </p:cNvCxnSpPr>
            <p:nvPr/>
          </p:nvCxnSpPr>
          <p:spPr bwMode="auto">
            <a:xfrm>
              <a:off x="3895725" y="3390900"/>
              <a:ext cx="3175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" name="Straight Connector 6"/>
            <p:cNvCxnSpPr>
              <a:cxnSpLocks noChangeShapeType="1"/>
            </p:cNvCxnSpPr>
            <p:nvPr/>
          </p:nvCxnSpPr>
          <p:spPr bwMode="auto">
            <a:xfrm>
              <a:off x="3956050" y="3444875"/>
              <a:ext cx="1778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Straight Connector 7"/>
            <p:cNvCxnSpPr>
              <a:cxnSpLocks noChangeShapeType="1"/>
            </p:cNvCxnSpPr>
            <p:nvPr/>
          </p:nvCxnSpPr>
          <p:spPr bwMode="auto">
            <a:xfrm>
              <a:off x="3994944" y="3505200"/>
              <a:ext cx="101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96900" y="1270000"/>
            <a:ext cx="4584700" cy="16764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p:grpSp>
        <p:nvGrpSpPr>
          <p:cNvPr id="11" name="Group 20"/>
          <p:cNvGrpSpPr>
            <a:grpSpLocks/>
          </p:cNvGrpSpPr>
          <p:nvPr/>
        </p:nvGrpSpPr>
        <p:grpSpPr bwMode="auto">
          <a:xfrm>
            <a:off x="774700" y="1130300"/>
            <a:ext cx="812800" cy="266700"/>
            <a:chOff x="2565400" y="4241800"/>
            <a:chExt cx="901700" cy="317500"/>
          </a:xfrm>
        </p:grpSpPr>
        <p:sp>
          <p:nvSpPr>
            <p:cNvPr id="12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14" name="Group 20"/>
          <p:cNvGrpSpPr>
            <a:grpSpLocks/>
          </p:cNvGrpSpPr>
          <p:nvPr/>
        </p:nvGrpSpPr>
        <p:grpSpPr bwMode="auto">
          <a:xfrm>
            <a:off x="3771900" y="1130300"/>
            <a:ext cx="812800" cy="266700"/>
            <a:chOff x="2565400" y="4241800"/>
            <a:chExt cx="901700" cy="317500"/>
          </a:xfrm>
        </p:grpSpPr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17" name="Group 20"/>
          <p:cNvGrpSpPr>
            <a:grpSpLocks/>
          </p:cNvGrpSpPr>
          <p:nvPr/>
        </p:nvGrpSpPr>
        <p:grpSpPr bwMode="auto">
          <a:xfrm>
            <a:off x="2413000" y="1143000"/>
            <a:ext cx="812800" cy="266700"/>
            <a:chOff x="2565400" y="4241800"/>
            <a:chExt cx="901700" cy="317500"/>
          </a:xfrm>
        </p:grpSpPr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cxnSp>
        <p:nvCxnSpPr>
          <p:cNvPr id="20" name="Straight Connector 21"/>
          <p:cNvCxnSpPr>
            <a:cxnSpLocks noChangeShapeType="1"/>
          </p:cNvCxnSpPr>
          <p:nvPr/>
        </p:nvCxnSpPr>
        <p:spPr bwMode="auto">
          <a:xfrm>
            <a:off x="1993900" y="1282700"/>
            <a:ext cx="0" cy="16891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Straight Connector 22"/>
          <p:cNvCxnSpPr>
            <a:cxnSpLocks noChangeShapeType="1"/>
          </p:cNvCxnSpPr>
          <p:nvPr/>
        </p:nvCxnSpPr>
        <p:spPr bwMode="auto">
          <a:xfrm>
            <a:off x="3517900" y="1270000"/>
            <a:ext cx="0" cy="16891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22" name="Group 20"/>
          <p:cNvGrpSpPr>
            <a:grpSpLocks/>
          </p:cNvGrpSpPr>
          <p:nvPr/>
        </p:nvGrpSpPr>
        <p:grpSpPr bwMode="auto">
          <a:xfrm rot="5400000">
            <a:off x="3098800" y="1968500"/>
            <a:ext cx="812800" cy="266700"/>
            <a:chOff x="2565400" y="4241800"/>
            <a:chExt cx="901700" cy="317500"/>
          </a:xfrm>
        </p:grpSpPr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25" name="Group 20"/>
          <p:cNvGrpSpPr>
            <a:grpSpLocks/>
          </p:cNvGrpSpPr>
          <p:nvPr/>
        </p:nvGrpSpPr>
        <p:grpSpPr bwMode="auto">
          <a:xfrm rot="5400000">
            <a:off x="4762500" y="2006600"/>
            <a:ext cx="812800" cy="266700"/>
            <a:chOff x="2565400" y="4241800"/>
            <a:chExt cx="901700" cy="317500"/>
          </a:xfrm>
        </p:grpSpPr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28" name="Group 20"/>
          <p:cNvGrpSpPr>
            <a:grpSpLocks/>
          </p:cNvGrpSpPr>
          <p:nvPr/>
        </p:nvGrpSpPr>
        <p:grpSpPr bwMode="auto">
          <a:xfrm rot="5400000">
            <a:off x="1587500" y="1993900"/>
            <a:ext cx="812800" cy="266700"/>
            <a:chOff x="2565400" y="4241800"/>
            <a:chExt cx="901700" cy="317500"/>
          </a:xfrm>
        </p:grpSpPr>
        <p:sp>
          <p:nvSpPr>
            <p:cNvPr id="29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31" name="TextBox 32"/>
          <p:cNvSpPr txBox="1">
            <a:spLocks noChangeArrowheads="1"/>
          </p:cNvSpPr>
          <p:nvPr/>
        </p:nvSpPr>
        <p:spPr bwMode="auto">
          <a:xfrm>
            <a:off x="1028700" y="1333500"/>
            <a:ext cx="4780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ym typeface="Symbol" pitchFamily="18" charset="2"/>
              </a:rPr>
              <a:t>2</a:t>
            </a:r>
            <a:r>
              <a:rPr lang="en-US" sz="1800" dirty="0" smtClean="0">
                <a:sym typeface="Symbol" pitchFamily="18" charset="2"/>
              </a:rPr>
              <a:t></a:t>
            </a:r>
            <a:endParaRPr lang="en-US" sz="1800" dirty="0"/>
          </a:p>
        </p:txBody>
      </p:sp>
      <p:sp>
        <p:nvSpPr>
          <p:cNvPr id="32" name="TextBox 33"/>
          <p:cNvSpPr txBox="1">
            <a:spLocks noChangeArrowheads="1"/>
          </p:cNvSpPr>
          <p:nvPr/>
        </p:nvSpPr>
        <p:spPr bwMode="auto">
          <a:xfrm>
            <a:off x="2044700" y="2044700"/>
            <a:ext cx="477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/>
              <a:t>3</a:t>
            </a:r>
            <a:r>
              <a:rPr lang="en-US" sz="1800" dirty="0" smtClean="0">
                <a:sym typeface="Symbol" pitchFamily="18" charset="2"/>
              </a:rPr>
              <a:t></a:t>
            </a:r>
            <a:endParaRPr lang="en-US" sz="1800" dirty="0"/>
          </a:p>
        </p:txBody>
      </p:sp>
      <p:sp>
        <p:nvSpPr>
          <p:cNvPr id="33" name="TextBox 34"/>
          <p:cNvSpPr txBox="1">
            <a:spLocks noChangeArrowheads="1"/>
          </p:cNvSpPr>
          <p:nvPr/>
        </p:nvSpPr>
        <p:spPr bwMode="auto">
          <a:xfrm>
            <a:off x="2616200" y="1409700"/>
            <a:ext cx="477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/>
              <a:t>4</a:t>
            </a:r>
            <a:r>
              <a:rPr lang="en-US" sz="1800" dirty="0" smtClean="0">
                <a:sym typeface="Symbol" pitchFamily="18" charset="2"/>
              </a:rPr>
              <a:t></a:t>
            </a:r>
            <a:endParaRPr lang="en-US" sz="1800" dirty="0"/>
          </a:p>
        </p:txBody>
      </p:sp>
      <p:sp>
        <p:nvSpPr>
          <p:cNvPr id="34" name="TextBox 35"/>
          <p:cNvSpPr txBox="1">
            <a:spLocks noChangeArrowheads="1"/>
          </p:cNvSpPr>
          <p:nvPr/>
        </p:nvSpPr>
        <p:spPr bwMode="auto">
          <a:xfrm>
            <a:off x="3594100" y="1993900"/>
            <a:ext cx="477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/>
              <a:t>3</a:t>
            </a:r>
            <a:r>
              <a:rPr lang="en-US" sz="1800" dirty="0" smtClean="0">
                <a:sym typeface="Symbol" pitchFamily="18" charset="2"/>
              </a:rPr>
              <a:t></a:t>
            </a:r>
            <a:endParaRPr lang="en-US" sz="1800" dirty="0"/>
          </a:p>
        </p:txBody>
      </p:sp>
      <p:sp>
        <p:nvSpPr>
          <p:cNvPr id="35" name="TextBox 36"/>
          <p:cNvSpPr txBox="1">
            <a:spLocks noChangeArrowheads="1"/>
          </p:cNvSpPr>
          <p:nvPr/>
        </p:nvSpPr>
        <p:spPr bwMode="auto">
          <a:xfrm>
            <a:off x="4013200" y="1295400"/>
            <a:ext cx="477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sym typeface="Symbol" pitchFamily="18" charset="2"/>
              </a:rPr>
              <a:t>4</a:t>
            </a:r>
            <a:endParaRPr lang="en-US" sz="1800" dirty="0"/>
          </a:p>
        </p:txBody>
      </p:sp>
      <p:sp>
        <p:nvSpPr>
          <p:cNvPr id="36" name="TextBox 37"/>
          <p:cNvSpPr txBox="1">
            <a:spLocks noChangeArrowheads="1"/>
          </p:cNvSpPr>
          <p:nvPr/>
        </p:nvSpPr>
        <p:spPr bwMode="auto">
          <a:xfrm>
            <a:off x="4660900" y="1968500"/>
            <a:ext cx="477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/>
              <a:t>2</a:t>
            </a:r>
            <a:r>
              <a:rPr lang="en-US" sz="1800" dirty="0" smtClean="0">
                <a:sym typeface="Symbol" pitchFamily="18" charset="2"/>
              </a:rPr>
              <a:t></a:t>
            </a:r>
            <a:endParaRPr lang="en-US" sz="1800" dirty="0"/>
          </a:p>
        </p:txBody>
      </p:sp>
      <p:sp>
        <p:nvSpPr>
          <p:cNvPr id="37" name="TextBox 40"/>
          <p:cNvSpPr txBox="1">
            <a:spLocks noChangeArrowheads="1"/>
          </p:cNvSpPr>
          <p:nvPr/>
        </p:nvSpPr>
        <p:spPr bwMode="auto">
          <a:xfrm>
            <a:off x="825500" y="1993900"/>
            <a:ext cx="46198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s</a:t>
            </a:r>
            <a:endParaRPr lang="en-US" dirty="0"/>
          </a:p>
        </p:txBody>
      </p:sp>
      <p:graphicFrame>
        <p:nvGraphicFramePr>
          <p:cNvPr id="38" name="Object 4"/>
          <p:cNvGraphicFramePr>
            <a:graphicFrameLocks noChangeAspect="1"/>
          </p:cNvGraphicFramePr>
          <p:nvPr/>
        </p:nvGraphicFramePr>
        <p:xfrm>
          <a:off x="5402263" y="1497013"/>
          <a:ext cx="404812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" name="Equation" r:id="rId3" imgW="177480" imgH="571320" progId="Equation.DSMT4">
                  <p:embed/>
                </p:oleObj>
              </mc:Choice>
              <mc:Fallback>
                <p:oleObj name="Equation" r:id="rId3" imgW="17748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2263" y="1497013"/>
                        <a:ext cx="404812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330200" y="1651001"/>
            <a:ext cx="469900" cy="707886"/>
            <a:chOff x="1143000" y="2057401"/>
            <a:chExt cx="469900" cy="707886"/>
          </a:xfrm>
        </p:grpSpPr>
        <p:sp>
          <p:nvSpPr>
            <p:cNvPr id="40" name="Oval 10"/>
            <p:cNvSpPr>
              <a:spLocks noChangeArrowheads="1"/>
            </p:cNvSpPr>
            <p:nvPr/>
          </p:nvSpPr>
          <p:spPr bwMode="auto">
            <a:xfrm>
              <a:off x="1143000" y="2133600"/>
              <a:ext cx="4699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19200" y="2057401"/>
              <a:ext cx="317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+</a:t>
              </a:r>
            </a:p>
            <a:p>
              <a:r>
                <a:rPr lang="en-US" sz="2000" dirty="0">
                  <a:latin typeface="Symbol" pitchFamily="18" charset="2"/>
                </a:rPr>
                <a:t>-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28600" y="3581400"/>
            <a:ext cx="6347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Step 1:  Find k such that v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=</a:t>
            </a:r>
            <a:r>
              <a:rPr lang="en-US" sz="2000" dirty="0" err="1" smtClean="0"/>
              <a:t>kV</a:t>
            </a:r>
            <a:r>
              <a:rPr lang="en-US" sz="2000" baseline="-25000" dirty="0" err="1" smtClean="0"/>
              <a:t>s</a:t>
            </a:r>
            <a:r>
              <a:rPr lang="en-US" sz="2000" dirty="0" smtClean="0"/>
              <a:t> by assuming v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= some value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381000" y="4940300"/>
            <a:ext cx="3078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Step 2:  For V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=27V,  v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= k V</a:t>
            </a:r>
            <a:r>
              <a:rPr lang="en-US" sz="2000" baseline="-25000" dirty="0" smtClean="0"/>
              <a:t>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6936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7512" y="11668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R12</a:t>
            </a:r>
            <a:endParaRPr lang="en-US" sz="2000" dirty="0"/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698500" y="2057400"/>
            <a:ext cx="3136900" cy="12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Rectangle 44"/>
          <p:cNvSpPr/>
          <p:nvPr/>
        </p:nvSpPr>
        <p:spPr bwMode="auto">
          <a:xfrm>
            <a:off x="673100" y="1384300"/>
            <a:ext cx="3149600" cy="2336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46" name="Group 6"/>
          <p:cNvGrpSpPr/>
          <p:nvPr/>
        </p:nvGrpSpPr>
        <p:grpSpPr>
          <a:xfrm rot="16200000">
            <a:off x="3604450" y="2702165"/>
            <a:ext cx="469900" cy="444500"/>
            <a:chOff x="2133600" y="1143000"/>
            <a:chExt cx="469900" cy="444500"/>
          </a:xfrm>
        </p:grpSpPr>
        <p:sp>
          <p:nvSpPr>
            <p:cNvPr id="47" name="Oval 11"/>
            <p:cNvSpPr>
              <a:spLocks noChangeArrowheads="1"/>
            </p:cNvSpPr>
            <p:nvPr/>
          </p:nvSpPr>
          <p:spPr bwMode="auto">
            <a:xfrm>
              <a:off x="2133600" y="1143000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48" name="Straight Arrow Connector 13"/>
            <p:cNvCxnSpPr>
              <a:cxnSpLocks noChangeShapeType="1"/>
              <a:stCxn id="47" idx="2"/>
              <a:endCxn id="47" idx="6"/>
            </p:cNvCxnSpPr>
            <p:nvPr/>
          </p:nvCxnSpPr>
          <p:spPr bwMode="auto">
            <a:xfrm rot="16200000">
              <a:off x="2368550" y="1130300"/>
              <a:ext cx="0" cy="46990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cxnSp>
        <p:nvCxnSpPr>
          <p:cNvPr id="49" name="Straight Connector 48"/>
          <p:cNvCxnSpPr>
            <a:endCxn id="45" idx="2"/>
          </p:cNvCxnSpPr>
          <p:nvPr/>
        </p:nvCxnSpPr>
        <p:spPr bwMode="auto">
          <a:xfrm>
            <a:off x="2247900" y="2070100"/>
            <a:ext cx="0" cy="165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0" name="Group 20"/>
          <p:cNvGrpSpPr>
            <a:grpSpLocks/>
          </p:cNvGrpSpPr>
          <p:nvPr/>
        </p:nvGrpSpPr>
        <p:grpSpPr bwMode="auto">
          <a:xfrm rot="5400000">
            <a:off x="1844675" y="2867025"/>
            <a:ext cx="812800" cy="260350"/>
            <a:chOff x="2565400" y="4241800"/>
            <a:chExt cx="901700" cy="317500"/>
          </a:xfrm>
        </p:grpSpPr>
        <p:sp>
          <p:nvSpPr>
            <p:cNvPr id="51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53" name="Group 20"/>
          <p:cNvGrpSpPr>
            <a:grpSpLocks/>
          </p:cNvGrpSpPr>
          <p:nvPr/>
        </p:nvGrpSpPr>
        <p:grpSpPr bwMode="auto">
          <a:xfrm>
            <a:off x="1066800" y="1930400"/>
            <a:ext cx="812800" cy="266700"/>
            <a:chOff x="2565400" y="4241800"/>
            <a:chExt cx="901700" cy="317500"/>
          </a:xfrm>
        </p:grpSpPr>
        <p:sp>
          <p:nvSpPr>
            <p:cNvPr id="54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013200" y="2730500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3A</a:t>
            </a:r>
            <a:endParaRPr lang="en-US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2946400" y="2171700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1270000" y="2120900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368300" y="317500"/>
            <a:ext cx="3590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Practice  2:  Find  </a:t>
            </a:r>
            <a:r>
              <a:rPr lang="en-US" sz="2000" dirty="0" err="1" smtClean="0"/>
              <a:t>i</a:t>
            </a:r>
            <a:r>
              <a:rPr lang="en-US" sz="2000" dirty="0" smtClean="0"/>
              <a:t> using linearity</a:t>
            </a:r>
            <a:endParaRPr lang="en-US" sz="2000" dirty="0"/>
          </a:p>
        </p:txBody>
      </p:sp>
      <p:grpSp>
        <p:nvGrpSpPr>
          <p:cNvPr id="60" name="Group 20"/>
          <p:cNvGrpSpPr>
            <a:grpSpLocks/>
          </p:cNvGrpSpPr>
          <p:nvPr/>
        </p:nvGrpSpPr>
        <p:grpSpPr bwMode="auto">
          <a:xfrm>
            <a:off x="1485900" y="1244600"/>
            <a:ext cx="812800" cy="266700"/>
            <a:chOff x="2565400" y="4241800"/>
            <a:chExt cx="901700" cy="317500"/>
          </a:xfrm>
        </p:grpSpPr>
        <p:sp>
          <p:nvSpPr>
            <p:cNvPr id="61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63" name="Group 62"/>
          <p:cNvGrpSpPr>
            <a:grpSpLocks/>
          </p:cNvGrpSpPr>
          <p:nvPr/>
        </p:nvGrpSpPr>
        <p:grpSpPr bwMode="auto">
          <a:xfrm>
            <a:off x="2654300" y="1943100"/>
            <a:ext cx="812800" cy="266700"/>
            <a:chOff x="2565400" y="4241800"/>
            <a:chExt cx="901700" cy="317500"/>
          </a:xfrm>
        </p:grpSpPr>
        <p:sp>
          <p:nvSpPr>
            <p:cNvPr id="64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743500" y="892224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8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sp>
        <p:nvSpPr>
          <p:cNvPr id="67" name="TextBox 66"/>
          <p:cNvSpPr txBox="1"/>
          <p:nvPr/>
        </p:nvSpPr>
        <p:spPr>
          <a:xfrm>
            <a:off x="2374900" y="2819400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2247900" y="2082800"/>
            <a:ext cx="0" cy="4699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247900" y="2171700"/>
            <a:ext cx="3337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9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7512" y="11668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R12</a:t>
            </a:r>
            <a:endParaRPr lang="en-US" sz="2000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698500" y="2057400"/>
            <a:ext cx="3136900" cy="12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/>
        </p:nvSpPr>
        <p:spPr bwMode="auto">
          <a:xfrm>
            <a:off x="673100" y="1384300"/>
            <a:ext cx="3149600" cy="2336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9900" y="2463801"/>
            <a:ext cx="469900" cy="707886"/>
            <a:chOff x="1143000" y="2057401"/>
            <a:chExt cx="469900" cy="707886"/>
          </a:xfrm>
        </p:grpSpPr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1143000" y="2133600"/>
              <a:ext cx="4699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19200" y="2057401"/>
              <a:ext cx="317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+</a:t>
              </a:r>
            </a:p>
            <a:p>
              <a:r>
                <a:rPr lang="en-US" sz="2000" dirty="0">
                  <a:latin typeface="Symbol" pitchFamily="18" charset="2"/>
                </a:rPr>
                <a:t>-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 rot="16200000">
            <a:off x="3604450" y="2702165"/>
            <a:ext cx="469900" cy="444500"/>
            <a:chOff x="2133600" y="1143000"/>
            <a:chExt cx="469900" cy="444500"/>
          </a:xfrm>
        </p:grpSpPr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2133600" y="1143000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11" name="Straight Arrow Connector 13"/>
            <p:cNvCxnSpPr>
              <a:cxnSpLocks noChangeShapeType="1"/>
              <a:stCxn id="10" idx="2"/>
              <a:endCxn id="10" idx="6"/>
            </p:cNvCxnSpPr>
            <p:nvPr/>
          </p:nvCxnSpPr>
          <p:spPr bwMode="auto">
            <a:xfrm rot="16200000">
              <a:off x="2368550" y="1130300"/>
              <a:ext cx="0" cy="46990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cxnSp>
        <p:nvCxnSpPr>
          <p:cNvPr id="12" name="Straight Connector 11"/>
          <p:cNvCxnSpPr>
            <a:endCxn id="5" idx="2"/>
          </p:cNvCxnSpPr>
          <p:nvPr/>
        </p:nvCxnSpPr>
        <p:spPr bwMode="auto">
          <a:xfrm>
            <a:off x="2247900" y="2070100"/>
            <a:ext cx="0" cy="165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3" name="Group 20"/>
          <p:cNvGrpSpPr>
            <a:grpSpLocks/>
          </p:cNvGrpSpPr>
          <p:nvPr/>
        </p:nvGrpSpPr>
        <p:grpSpPr bwMode="auto">
          <a:xfrm rot="5400000">
            <a:off x="1844675" y="2867025"/>
            <a:ext cx="812800" cy="260350"/>
            <a:chOff x="2565400" y="4241800"/>
            <a:chExt cx="901700" cy="317500"/>
          </a:xfrm>
        </p:grpSpPr>
        <p:sp>
          <p:nvSpPr>
            <p:cNvPr id="14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16" name="Group 20"/>
          <p:cNvGrpSpPr>
            <a:grpSpLocks/>
          </p:cNvGrpSpPr>
          <p:nvPr/>
        </p:nvGrpSpPr>
        <p:grpSpPr bwMode="auto">
          <a:xfrm>
            <a:off x="1066800" y="1930400"/>
            <a:ext cx="812800" cy="266700"/>
            <a:chOff x="2565400" y="4241800"/>
            <a:chExt cx="901700" cy="317500"/>
          </a:xfrm>
        </p:grpSpPr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89000" y="2781300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12V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4013200" y="2730500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3A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2946400" y="2171700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1270000" y="2120900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68300" y="317500"/>
            <a:ext cx="47452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Practice  3:  Find  </a:t>
            </a:r>
            <a:r>
              <a:rPr lang="en-US" dirty="0" err="1" smtClean="0"/>
              <a:t>i</a:t>
            </a:r>
            <a:r>
              <a:rPr lang="en-US" dirty="0" smtClean="0"/>
              <a:t> using superposition. </a:t>
            </a:r>
            <a:endParaRPr lang="en-US" dirty="0"/>
          </a:p>
        </p:txBody>
      </p:sp>
      <p:grpSp>
        <p:nvGrpSpPr>
          <p:cNvPr id="24" name="Group 20"/>
          <p:cNvGrpSpPr>
            <a:grpSpLocks/>
          </p:cNvGrpSpPr>
          <p:nvPr/>
        </p:nvGrpSpPr>
        <p:grpSpPr bwMode="auto">
          <a:xfrm>
            <a:off x="2578100" y="1257300"/>
            <a:ext cx="812800" cy="266700"/>
            <a:chOff x="2565400" y="4241800"/>
            <a:chExt cx="901700" cy="317500"/>
          </a:xfrm>
        </p:grpSpPr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27" name="Group 20"/>
          <p:cNvGrpSpPr>
            <a:grpSpLocks/>
          </p:cNvGrpSpPr>
          <p:nvPr/>
        </p:nvGrpSpPr>
        <p:grpSpPr bwMode="auto">
          <a:xfrm>
            <a:off x="2654300" y="1943100"/>
            <a:ext cx="812800" cy="266700"/>
            <a:chOff x="2565400" y="4241800"/>
            <a:chExt cx="901700" cy="317500"/>
          </a:xfrm>
        </p:grpSpPr>
        <p:sp>
          <p:nvSpPr>
            <p:cNvPr id="28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79500" y="1193800"/>
            <a:ext cx="534121" cy="457200"/>
            <a:chOff x="1104900" y="1155700"/>
            <a:chExt cx="534121" cy="457200"/>
          </a:xfrm>
        </p:grpSpPr>
        <p:sp>
          <p:nvSpPr>
            <p:cNvPr id="31" name="Oval 10"/>
            <p:cNvSpPr>
              <a:spLocks noChangeArrowheads="1"/>
            </p:cNvSpPr>
            <p:nvPr/>
          </p:nvSpPr>
          <p:spPr bwMode="auto">
            <a:xfrm>
              <a:off x="1104900" y="1168400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32" name="TextBox 18"/>
            <p:cNvSpPr txBox="1">
              <a:spLocks noChangeArrowheads="1"/>
            </p:cNvSpPr>
            <p:nvPr/>
          </p:nvSpPr>
          <p:spPr bwMode="auto">
            <a:xfrm>
              <a:off x="1104900" y="1155700"/>
              <a:ext cx="53412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+ </a:t>
              </a:r>
              <a:r>
                <a:rPr lang="en-US" sz="2000" dirty="0">
                  <a:latin typeface="Symbol" pitchFamily="18" charset="2"/>
                </a:rPr>
                <a:t>-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511300" y="965200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24V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3162300" y="977900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8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2374900" y="2819400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247900" y="2082800"/>
            <a:ext cx="0" cy="4699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247900" y="2171700"/>
            <a:ext cx="3337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84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7512" y="11668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R12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410468" y="1263134"/>
            <a:ext cx="3149600" cy="2336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7268" y="1453635"/>
            <a:ext cx="469900" cy="707886"/>
            <a:chOff x="1143000" y="2057401"/>
            <a:chExt cx="469900" cy="707886"/>
          </a:xfrm>
        </p:grpSpPr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1143000" y="2133600"/>
              <a:ext cx="4699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9200" y="2057401"/>
              <a:ext cx="317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+</a:t>
              </a:r>
            </a:p>
            <a:p>
              <a:r>
                <a:rPr lang="en-US" sz="2000" dirty="0">
                  <a:latin typeface="Symbol" pitchFamily="18" charset="2"/>
                </a:rPr>
                <a:t>-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 rot="5400000">
            <a:off x="2414718" y="1526899"/>
            <a:ext cx="469900" cy="444500"/>
            <a:chOff x="2133600" y="1143000"/>
            <a:chExt cx="469900" cy="444500"/>
          </a:xfrm>
        </p:grpSpPr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2133600" y="1143000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10" name="Straight Arrow Connector 13"/>
            <p:cNvCxnSpPr>
              <a:cxnSpLocks noChangeShapeType="1"/>
              <a:stCxn id="9" idx="2"/>
              <a:endCxn id="9" idx="6"/>
            </p:cNvCxnSpPr>
            <p:nvPr/>
          </p:nvCxnSpPr>
          <p:spPr bwMode="auto">
            <a:xfrm rot="16200000">
              <a:off x="2368550" y="1130300"/>
              <a:ext cx="0" cy="46990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cxnSp>
        <p:nvCxnSpPr>
          <p:cNvPr id="11" name="Straight Connector 10"/>
          <p:cNvCxnSpPr>
            <a:stCxn id="29" idx="2"/>
            <a:endCxn id="3" idx="2"/>
          </p:cNvCxnSpPr>
          <p:nvPr/>
        </p:nvCxnSpPr>
        <p:spPr bwMode="auto">
          <a:xfrm>
            <a:off x="1972568" y="2291834"/>
            <a:ext cx="12700" cy="13081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" name="Group 20"/>
          <p:cNvGrpSpPr>
            <a:grpSpLocks/>
          </p:cNvGrpSpPr>
          <p:nvPr/>
        </p:nvGrpSpPr>
        <p:grpSpPr bwMode="auto">
          <a:xfrm rot="5400000">
            <a:off x="1569343" y="2961759"/>
            <a:ext cx="812800" cy="260350"/>
            <a:chOff x="2565400" y="4241800"/>
            <a:chExt cx="901700" cy="317500"/>
          </a:xfrm>
        </p:grpSpPr>
        <p:sp>
          <p:nvSpPr>
            <p:cNvPr id="13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798068" y="1733034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6A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052068" y="2622034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12068" y="2761734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05668" y="196334"/>
            <a:ext cx="47452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Practice  4:  Find  </a:t>
            </a:r>
            <a:r>
              <a:rPr lang="en-US" dirty="0" err="1" smtClean="0"/>
              <a:t>i</a:t>
            </a:r>
            <a:r>
              <a:rPr lang="en-US" dirty="0" smtClean="0"/>
              <a:t> using superposition.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23168" y="1999734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24V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112268" y="2698234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972568" y="2266434"/>
            <a:ext cx="0" cy="4699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10668" y="2317234"/>
            <a:ext cx="3337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i</a:t>
            </a:r>
            <a:endParaRPr lang="en-US" dirty="0"/>
          </a:p>
        </p:txBody>
      </p:sp>
      <p:grpSp>
        <p:nvGrpSpPr>
          <p:cNvPr id="23" name="Group 20"/>
          <p:cNvGrpSpPr>
            <a:grpSpLocks/>
          </p:cNvGrpSpPr>
          <p:nvPr/>
        </p:nvGrpSpPr>
        <p:grpSpPr bwMode="auto">
          <a:xfrm rot="5400000">
            <a:off x="-5457" y="2720459"/>
            <a:ext cx="812800" cy="260350"/>
            <a:chOff x="2565400" y="4241800"/>
            <a:chExt cx="901700" cy="317500"/>
          </a:xfrm>
        </p:grpSpPr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26" name="Group 20"/>
          <p:cNvGrpSpPr>
            <a:grpSpLocks/>
          </p:cNvGrpSpPr>
          <p:nvPr/>
        </p:nvGrpSpPr>
        <p:grpSpPr bwMode="auto">
          <a:xfrm rot="5400000">
            <a:off x="3156843" y="2606159"/>
            <a:ext cx="812800" cy="260350"/>
            <a:chOff x="2565400" y="4241800"/>
            <a:chExt cx="901700" cy="317500"/>
          </a:xfrm>
        </p:grpSpPr>
        <p:sp>
          <p:nvSpPr>
            <p:cNvPr id="27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29" name="Rectangle 28"/>
          <p:cNvSpPr/>
          <p:nvPr/>
        </p:nvSpPr>
        <p:spPr bwMode="auto">
          <a:xfrm>
            <a:off x="1324868" y="1263134"/>
            <a:ext cx="1295400" cy="10287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30" name="Group 20"/>
          <p:cNvGrpSpPr>
            <a:grpSpLocks/>
          </p:cNvGrpSpPr>
          <p:nvPr/>
        </p:nvGrpSpPr>
        <p:grpSpPr bwMode="auto">
          <a:xfrm rot="5400000">
            <a:off x="908943" y="1615559"/>
            <a:ext cx="812800" cy="260350"/>
            <a:chOff x="2565400" y="4241800"/>
            <a:chExt cx="901700" cy="317500"/>
          </a:xfrm>
        </p:grpSpPr>
        <p:sp>
          <p:nvSpPr>
            <p:cNvPr id="31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401068" y="1555234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  <a:r>
              <a:rPr lang="el-GR" sz="2000" dirty="0" smtClean="0"/>
              <a:t>Ω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884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3694" y="63098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L13</a:t>
            </a:r>
            <a:endParaRPr lang="en-US" sz="2000" dirty="0"/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703703" y="1466393"/>
            <a:ext cx="3136900" cy="12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Rectangle 34"/>
          <p:cNvSpPr/>
          <p:nvPr/>
        </p:nvSpPr>
        <p:spPr bwMode="auto">
          <a:xfrm>
            <a:off x="678303" y="793293"/>
            <a:ext cx="3149600" cy="2336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36" name="Group 3"/>
          <p:cNvGrpSpPr/>
          <p:nvPr/>
        </p:nvGrpSpPr>
        <p:grpSpPr>
          <a:xfrm>
            <a:off x="3612003" y="1847394"/>
            <a:ext cx="469900" cy="707886"/>
            <a:chOff x="1143000" y="2057401"/>
            <a:chExt cx="469900" cy="707886"/>
          </a:xfrm>
        </p:grpSpPr>
        <p:sp>
          <p:nvSpPr>
            <p:cNvPr id="37" name="Oval 10"/>
            <p:cNvSpPr>
              <a:spLocks noChangeArrowheads="1"/>
            </p:cNvSpPr>
            <p:nvPr/>
          </p:nvSpPr>
          <p:spPr bwMode="auto">
            <a:xfrm>
              <a:off x="1143000" y="2133600"/>
              <a:ext cx="4699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19200" y="2057401"/>
              <a:ext cx="317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+</a:t>
              </a:r>
            </a:p>
            <a:p>
              <a:r>
                <a:rPr lang="en-US" sz="2000" dirty="0">
                  <a:latin typeface="Symbol" pitchFamily="18" charset="2"/>
                </a:rPr>
                <a:t>-</a:t>
              </a:r>
            </a:p>
          </p:txBody>
        </p:sp>
      </p:grpSp>
      <p:grpSp>
        <p:nvGrpSpPr>
          <p:cNvPr id="39" name="Group 6"/>
          <p:cNvGrpSpPr/>
          <p:nvPr/>
        </p:nvGrpSpPr>
        <p:grpSpPr>
          <a:xfrm rot="16200000">
            <a:off x="2034853" y="2149258"/>
            <a:ext cx="469900" cy="444500"/>
            <a:chOff x="2133600" y="1143000"/>
            <a:chExt cx="469900" cy="444500"/>
          </a:xfrm>
        </p:grpSpPr>
        <p:sp>
          <p:nvSpPr>
            <p:cNvPr id="40" name="Oval 11"/>
            <p:cNvSpPr>
              <a:spLocks noChangeArrowheads="1"/>
            </p:cNvSpPr>
            <p:nvPr/>
          </p:nvSpPr>
          <p:spPr bwMode="auto">
            <a:xfrm>
              <a:off x="2133600" y="1143000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41" name="Straight Arrow Connector 13"/>
            <p:cNvCxnSpPr>
              <a:cxnSpLocks noChangeShapeType="1"/>
              <a:stCxn id="40" idx="2"/>
              <a:endCxn id="40" idx="6"/>
            </p:cNvCxnSpPr>
            <p:nvPr/>
          </p:nvCxnSpPr>
          <p:spPr bwMode="auto">
            <a:xfrm rot="16200000">
              <a:off x="2368550" y="1130300"/>
              <a:ext cx="0" cy="46990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cxnSp>
        <p:nvCxnSpPr>
          <p:cNvPr id="42" name="Straight Connector 41"/>
          <p:cNvCxnSpPr>
            <a:endCxn id="35" idx="2"/>
          </p:cNvCxnSpPr>
          <p:nvPr/>
        </p:nvCxnSpPr>
        <p:spPr bwMode="auto">
          <a:xfrm>
            <a:off x="2253103" y="1479093"/>
            <a:ext cx="0" cy="165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3" name="Group 20"/>
          <p:cNvGrpSpPr>
            <a:grpSpLocks/>
          </p:cNvGrpSpPr>
          <p:nvPr/>
        </p:nvGrpSpPr>
        <p:grpSpPr bwMode="auto">
          <a:xfrm rot="5400000">
            <a:off x="249678" y="2085518"/>
            <a:ext cx="812800" cy="260350"/>
            <a:chOff x="2565400" y="4241800"/>
            <a:chExt cx="901700" cy="317500"/>
          </a:xfrm>
        </p:grpSpPr>
        <p:sp>
          <p:nvSpPr>
            <p:cNvPr id="44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46" name="Group 20"/>
          <p:cNvGrpSpPr>
            <a:grpSpLocks/>
          </p:cNvGrpSpPr>
          <p:nvPr/>
        </p:nvGrpSpPr>
        <p:grpSpPr bwMode="auto">
          <a:xfrm>
            <a:off x="1072003" y="1339393"/>
            <a:ext cx="812800" cy="266700"/>
            <a:chOff x="2565400" y="4241800"/>
            <a:chExt cx="901700" cy="317500"/>
          </a:xfrm>
        </p:grpSpPr>
        <p:sp>
          <p:nvSpPr>
            <p:cNvPr id="47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031103" y="2114093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7V</a:t>
            </a:r>
            <a:endParaRPr lang="en-US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2443603" y="2418893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7A</a:t>
            </a:r>
            <a:endParaRPr lang="en-US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2951603" y="1580693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sp>
        <p:nvSpPr>
          <p:cNvPr id="52" name="TextBox 51"/>
          <p:cNvSpPr txBox="1"/>
          <p:nvPr/>
        </p:nvSpPr>
        <p:spPr>
          <a:xfrm>
            <a:off x="1275203" y="1529893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8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152322" y="63098"/>
            <a:ext cx="3790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 Find  I</a:t>
            </a:r>
            <a:r>
              <a:rPr lang="en-US" baseline="-25000" dirty="0" smtClean="0"/>
              <a:t>0</a:t>
            </a:r>
            <a:r>
              <a:rPr lang="en-US" dirty="0" smtClean="0"/>
              <a:t> using superposition. </a:t>
            </a:r>
            <a:endParaRPr lang="en-US" dirty="0"/>
          </a:p>
        </p:txBody>
      </p:sp>
      <p:grpSp>
        <p:nvGrpSpPr>
          <p:cNvPr id="54" name="Group 20"/>
          <p:cNvGrpSpPr>
            <a:grpSpLocks/>
          </p:cNvGrpSpPr>
          <p:nvPr/>
        </p:nvGrpSpPr>
        <p:grpSpPr bwMode="auto">
          <a:xfrm>
            <a:off x="2583303" y="666293"/>
            <a:ext cx="812800" cy="266700"/>
            <a:chOff x="2565400" y="4241800"/>
            <a:chExt cx="901700" cy="317500"/>
          </a:xfrm>
        </p:grpSpPr>
        <p:sp>
          <p:nvSpPr>
            <p:cNvPr id="55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2659503" y="1352093"/>
            <a:ext cx="812800" cy="266700"/>
            <a:chOff x="2565400" y="4241800"/>
            <a:chExt cx="901700" cy="317500"/>
          </a:xfrm>
        </p:grpSpPr>
        <p:sp>
          <p:nvSpPr>
            <p:cNvPr id="58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3167503" y="386893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6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741803" y="2241093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cxnSp>
        <p:nvCxnSpPr>
          <p:cNvPr id="62" name="Straight Arrow Connector 61"/>
          <p:cNvCxnSpPr>
            <a:endCxn id="63" idx="2"/>
          </p:cNvCxnSpPr>
          <p:nvPr/>
        </p:nvCxnSpPr>
        <p:spPr>
          <a:xfrm>
            <a:off x="2253103" y="1491793"/>
            <a:ext cx="349176" cy="244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380103" y="1085393"/>
            <a:ext cx="4443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I</a:t>
            </a:r>
            <a:r>
              <a:rPr lang="en-US" baseline="-25000" dirty="0" smtClean="0"/>
              <a:t>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98877" y="195384"/>
            <a:ext cx="1331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Due to 7V: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29958" y="3597414"/>
            <a:ext cx="4250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Due to 7V: replace 7A with open circuit</a:t>
            </a:r>
          </a:p>
          <a:p>
            <a:r>
              <a:rPr lang="en-US" sz="2000" dirty="0" smtClean="0"/>
              <a:t>Due to 7A: replace 7V with short circuit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13386" y="4755017"/>
                <a:ext cx="14848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386" y="4755017"/>
                <a:ext cx="1484894" cy="4001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440145" y="3485378"/>
            <a:ext cx="3540158" cy="2864622"/>
            <a:chOff x="440145" y="3485378"/>
            <a:chExt cx="3540158" cy="2864622"/>
          </a:xfrm>
        </p:grpSpPr>
        <p:grpSp>
          <p:nvGrpSpPr>
            <p:cNvPr id="13" name="Group 12"/>
            <p:cNvGrpSpPr/>
            <p:nvPr/>
          </p:nvGrpSpPr>
          <p:grpSpPr>
            <a:xfrm>
              <a:off x="440145" y="3485378"/>
              <a:ext cx="3540158" cy="2864622"/>
              <a:chOff x="440145" y="3485378"/>
              <a:chExt cx="3540158" cy="2864622"/>
            </a:xfrm>
          </p:grpSpPr>
          <p:cxnSp>
            <p:nvCxnSpPr>
              <p:cNvPr id="92" name="Straight Connector 91"/>
              <p:cNvCxnSpPr/>
              <p:nvPr/>
            </p:nvCxnSpPr>
            <p:spPr bwMode="auto">
              <a:xfrm>
                <a:off x="843403" y="4686300"/>
                <a:ext cx="3136900" cy="127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3" name="Rectangle 92"/>
              <p:cNvSpPr/>
              <p:nvPr/>
            </p:nvSpPr>
            <p:spPr bwMode="auto">
              <a:xfrm>
                <a:off x="818003" y="4013200"/>
                <a:ext cx="3149600" cy="23368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grpSp>
            <p:nvGrpSpPr>
              <p:cNvPr id="97" name="Group 6"/>
              <p:cNvGrpSpPr/>
              <p:nvPr/>
            </p:nvGrpSpPr>
            <p:grpSpPr>
              <a:xfrm rot="16200000">
                <a:off x="2174553" y="5369165"/>
                <a:ext cx="469900" cy="444500"/>
                <a:chOff x="2133600" y="1143000"/>
                <a:chExt cx="469900" cy="444500"/>
              </a:xfrm>
            </p:grpSpPr>
            <p:sp>
              <p:nvSpPr>
                <p:cNvPr id="98" name="Oval 11"/>
                <p:cNvSpPr>
                  <a:spLocks noChangeArrowheads="1"/>
                </p:cNvSpPr>
                <p:nvPr/>
              </p:nvSpPr>
              <p:spPr bwMode="auto">
                <a:xfrm>
                  <a:off x="2133600" y="1143000"/>
                  <a:ext cx="469900" cy="444500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cxnSp>
              <p:nvCxnSpPr>
                <p:cNvPr id="99" name="Straight Arrow Connector 13"/>
                <p:cNvCxnSpPr>
                  <a:cxnSpLocks noChangeShapeType="1"/>
                  <a:stCxn id="98" idx="2"/>
                  <a:endCxn id="98" idx="6"/>
                </p:cNvCxnSpPr>
                <p:nvPr/>
              </p:nvCxnSpPr>
              <p:spPr bwMode="auto">
                <a:xfrm rot="16200000">
                  <a:off x="2368550" y="1130300"/>
                  <a:ext cx="0" cy="469900"/>
                </a:xfrm>
                <a:prstGeom prst="straightConnector1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</p:grpSp>
          <p:cxnSp>
            <p:nvCxnSpPr>
              <p:cNvPr id="100" name="Straight Connector 99"/>
              <p:cNvCxnSpPr>
                <a:endCxn id="93" idx="2"/>
              </p:cNvCxnSpPr>
              <p:nvPr/>
            </p:nvCxnSpPr>
            <p:spPr bwMode="auto">
              <a:xfrm>
                <a:off x="2392803" y="4699000"/>
                <a:ext cx="0" cy="165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01" name="Group 20"/>
              <p:cNvGrpSpPr>
                <a:grpSpLocks/>
              </p:cNvGrpSpPr>
              <p:nvPr/>
            </p:nvGrpSpPr>
            <p:grpSpPr bwMode="auto">
              <a:xfrm rot="5400000">
                <a:off x="389378" y="5305425"/>
                <a:ext cx="812800" cy="260350"/>
                <a:chOff x="2565400" y="4241800"/>
                <a:chExt cx="901700" cy="317500"/>
              </a:xfrm>
            </p:grpSpPr>
            <p:sp>
              <p:nvSpPr>
                <p:cNvPr id="102" name="Rectangle 19"/>
                <p:cNvSpPr>
                  <a:spLocks noChangeArrowheads="1"/>
                </p:cNvSpPr>
                <p:nvPr/>
              </p:nvSpPr>
              <p:spPr bwMode="auto">
                <a:xfrm>
                  <a:off x="2705100" y="42545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103" name="Freeform 102"/>
                <p:cNvSpPr/>
                <p:nvPr/>
              </p:nvSpPr>
              <p:spPr bwMode="auto">
                <a:xfrm>
                  <a:off x="2565400" y="424180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  <p:grpSp>
            <p:nvGrpSpPr>
              <p:cNvPr id="104" name="Group 20"/>
              <p:cNvGrpSpPr>
                <a:grpSpLocks/>
              </p:cNvGrpSpPr>
              <p:nvPr/>
            </p:nvGrpSpPr>
            <p:grpSpPr bwMode="auto">
              <a:xfrm>
                <a:off x="1211703" y="4559300"/>
                <a:ext cx="812800" cy="266700"/>
                <a:chOff x="2565400" y="4241800"/>
                <a:chExt cx="901700" cy="317500"/>
              </a:xfrm>
            </p:grpSpPr>
            <p:sp>
              <p:nvSpPr>
                <p:cNvPr id="105" name="Rectangle 19"/>
                <p:cNvSpPr>
                  <a:spLocks noChangeArrowheads="1"/>
                </p:cNvSpPr>
                <p:nvPr/>
              </p:nvSpPr>
              <p:spPr bwMode="auto">
                <a:xfrm>
                  <a:off x="2705100" y="42545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106" name="Freeform 105"/>
                <p:cNvSpPr/>
                <p:nvPr/>
              </p:nvSpPr>
              <p:spPr bwMode="auto">
                <a:xfrm>
                  <a:off x="2565400" y="424180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  <p:sp>
            <p:nvSpPr>
              <p:cNvPr id="108" name="TextBox 107"/>
              <p:cNvSpPr txBox="1"/>
              <p:nvPr/>
            </p:nvSpPr>
            <p:spPr>
              <a:xfrm>
                <a:off x="2583303" y="5638800"/>
                <a:ext cx="4988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7A</a:t>
                </a:r>
                <a:endParaRPr lang="en-US" sz="2000" dirty="0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3091303" y="4800600"/>
                <a:ext cx="5100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4</a:t>
                </a:r>
                <a:r>
                  <a:rPr lang="el-GR" sz="2000" dirty="0" smtClean="0"/>
                  <a:t>Ω</a:t>
                </a:r>
                <a:endParaRPr lang="en-US" sz="2000" dirty="0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1414903" y="4749800"/>
                <a:ext cx="5100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8</a:t>
                </a:r>
                <a:r>
                  <a:rPr lang="el-GR" sz="2000" dirty="0" smtClean="0"/>
                  <a:t>Ω</a:t>
                </a:r>
                <a:endParaRPr lang="en-US" sz="2000" dirty="0"/>
              </a:p>
            </p:txBody>
          </p:sp>
          <p:grpSp>
            <p:nvGrpSpPr>
              <p:cNvPr id="111" name="Group 20"/>
              <p:cNvGrpSpPr>
                <a:grpSpLocks/>
              </p:cNvGrpSpPr>
              <p:nvPr/>
            </p:nvGrpSpPr>
            <p:grpSpPr bwMode="auto">
              <a:xfrm>
                <a:off x="2723003" y="3886200"/>
                <a:ext cx="812800" cy="266700"/>
                <a:chOff x="2565400" y="4241800"/>
                <a:chExt cx="901700" cy="317500"/>
              </a:xfrm>
            </p:grpSpPr>
            <p:sp>
              <p:nvSpPr>
                <p:cNvPr id="112" name="Rectangle 19"/>
                <p:cNvSpPr>
                  <a:spLocks noChangeArrowheads="1"/>
                </p:cNvSpPr>
                <p:nvPr/>
              </p:nvSpPr>
              <p:spPr bwMode="auto">
                <a:xfrm>
                  <a:off x="2705100" y="42545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113" name="Freeform 112"/>
                <p:cNvSpPr/>
                <p:nvPr/>
              </p:nvSpPr>
              <p:spPr bwMode="auto">
                <a:xfrm>
                  <a:off x="2565400" y="424180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  <p:grpSp>
            <p:nvGrpSpPr>
              <p:cNvPr id="114" name="Group 113"/>
              <p:cNvGrpSpPr>
                <a:grpSpLocks/>
              </p:cNvGrpSpPr>
              <p:nvPr/>
            </p:nvGrpSpPr>
            <p:grpSpPr bwMode="auto">
              <a:xfrm>
                <a:off x="2799203" y="4572000"/>
                <a:ext cx="812800" cy="266700"/>
                <a:chOff x="2565400" y="4241800"/>
                <a:chExt cx="901700" cy="317500"/>
              </a:xfrm>
            </p:grpSpPr>
            <p:sp>
              <p:nvSpPr>
                <p:cNvPr id="115" name="Rectangle 19"/>
                <p:cNvSpPr>
                  <a:spLocks noChangeArrowheads="1"/>
                </p:cNvSpPr>
                <p:nvPr/>
              </p:nvSpPr>
              <p:spPr bwMode="auto">
                <a:xfrm>
                  <a:off x="2705100" y="42545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116" name="Freeform 115"/>
                <p:cNvSpPr/>
                <p:nvPr/>
              </p:nvSpPr>
              <p:spPr bwMode="auto">
                <a:xfrm>
                  <a:off x="2565400" y="424180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  <p:sp>
            <p:nvSpPr>
              <p:cNvPr id="117" name="TextBox 116"/>
              <p:cNvSpPr txBox="1"/>
              <p:nvPr/>
            </p:nvSpPr>
            <p:spPr>
              <a:xfrm>
                <a:off x="881503" y="5461000"/>
                <a:ext cx="5100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3</a:t>
                </a:r>
                <a:r>
                  <a:rPr lang="el-GR" sz="2000" dirty="0" smtClean="0"/>
                  <a:t>Ω</a:t>
                </a:r>
                <a:endParaRPr lang="en-US" sz="2000" dirty="0"/>
              </a:p>
            </p:txBody>
          </p:sp>
          <p:cxnSp>
            <p:nvCxnSpPr>
              <p:cNvPr id="118" name="Straight Arrow Connector 117"/>
              <p:cNvCxnSpPr>
                <a:endCxn id="119" idx="2"/>
              </p:cNvCxnSpPr>
              <p:nvPr/>
            </p:nvCxnSpPr>
            <p:spPr>
              <a:xfrm flipV="1">
                <a:off x="2392803" y="4674632"/>
                <a:ext cx="313910" cy="3706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TextBox 118"/>
              <p:cNvSpPr txBox="1"/>
              <p:nvPr/>
            </p:nvSpPr>
            <p:spPr>
              <a:xfrm>
                <a:off x="2519803" y="4305300"/>
                <a:ext cx="3738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I</a:t>
                </a:r>
                <a:r>
                  <a:rPr lang="en-US" baseline="-25000" dirty="0"/>
                  <a:t>2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40145" y="3485378"/>
                <a:ext cx="13443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Due to 7A: </a:t>
                </a:r>
              </a:p>
            </p:txBody>
          </p:sp>
        </p:grpSp>
        <p:sp>
          <p:nvSpPr>
            <p:cNvPr id="148" name="TextBox 147"/>
            <p:cNvSpPr txBox="1"/>
            <p:nvPr/>
          </p:nvSpPr>
          <p:spPr>
            <a:xfrm>
              <a:off x="2971899" y="3531849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6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52498" y="380602"/>
            <a:ext cx="4004055" cy="2837363"/>
            <a:chOff x="5245498" y="432430"/>
            <a:chExt cx="4004055" cy="2837363"/>
          </a:xfrm>
        </p:grpSpPr>
        <p:cxnSp>
          <p:nvCxnSpPr>
            <p:cNvPr id="64" name="Straight Connector 63"/>
            <p:cNvCxnSpPr/>
            <p:nvPr/>
          </p:nvCxnSpPr>
          <p:spPr bwMode="auto">
            <a:xfrm>
              <a:off x="5423298" y="1606093"/>
              <a:ext cx="3136900" cy="12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5" name="Rectangle 64"/>
            <p:cNvSpPr/>
            <p:nvPr/>
          </p:nvSpPr>
          <p:spPr bwMode="auto">
            <a:xfrm>
              <a:off x="5397898" y="932993"/>
              <a:ext cx="3149600" cy="2336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66" name="Group 3"/>
            <p:cNvGrpSpPr/>
            <p:nvPr/>
          </p:nvGrpSpPr>
          <p:grpSpPr>
            <a:xfrm>
              <a:off x="8331598" y="1987094"/>
              <a:ext cx="469900" cy="707886"/>
              <a:chOff x="1143000" y="2057401"/>
              <a:chExt cx="469900" cy="707886"/>
            </a:xfrm>
          </p:grpSpPr>
          <p:sp>
            <p:nvSpPr>
              <p:cNvPr id="67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219200" y="2057401"/>
                <a:ext cx="317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+</a:t>
                </a:r>
              </a:p>
              <a:p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cxnSp>
          <p:nvCxnSpPr>
            <p:cNvPr id="72" name="Straight Connector 71"/>
            <p:cNvCxnSpPr>
              <a:endCxn id="65" idx="2"/>
            </p:cNvCxnSpPr>
            <p:nvPr/>
          </p:nvCxnSpPr>
          <p:spPr bwMode="auto">
            <a:xfrm>
              <a:off x="6972698" y="1618793"/>
              <a:ext cx="0" cy="165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73" name="Group 20"/>
            <p:cNvGrpSpPr>
              <a:grpSpLocks/>
            </p:cNvGrpSpPr>
            <p:nvPr/>
          </p:nvGrpSpPr>
          <p:grpSpPr bwMode="auto">
            <a:xfrm rot="5400000">
              <a:off x="4969273" y="2225218"/>
              <a:ext cx="812800" cy="260350"/>
              <a:chOff x="2565400" y="4241800"/>
              <a:chExt cx="901700" cy="317500"/>
            </a:xfrm>
          </p:grpSpPr>
          <p:sp>
            <p:nvSpPr>
              <p:cNvPr id="74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75" name="Freeform 74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76" name="Group 20"/>
            <p:cNvGrpSpPr>
              <a:grpSpLocks/>
            </p:cNvGrpSpPr>
            <p:nvPr/>
          </p:nvGrpSpPr>
          <p:grpSpPr bwMode="auto">
            <a:xfrm>
              <a:off x="5791598" y="1479093"/>
              <a:ext cx="812800" cy="266700"/>
              <a:chOff x="2565400" y="4241800"/>
              <a:chExt cx="901700" cy="317500"/>
            </a:xfrm>
          </p:grpSpPr>
          <p:sp>
            <p:nvSpPr>
              <p:cNvPr id="77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78" name="Freeform 77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8750698" y="2253793"/>
              <a:ext cx="498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7V</a:t>
              </a:r>
              <a:endParaRPr lang="en-US" sz="20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671198" y="1720393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4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994798" y="1669593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8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grpSp>
          <p:nvGrpSpPr>
            <p:cNvPr id="83" name="Group 20"/>
            <p:cNvGrpSpPr>
              <a:grpSpLocks/>
            </p:cNvGrpSpPr>
            <p:nvPr/>
          </p:nvGrpSpPr>
          <p:grpSpPr bwMode="auto">
            <a:xfrm>
              <a:off x="7302898" y="805993"/>
              <a:ext cx="812800" cy="266700"/>
              <a:chOff x="2565400" y="4241800"/>
              <a:chExt cx="901700" cy="317500"/>
            </a:xfrm>
          </p:grpSpPr>
          <p:sp>
            <p:nvSpPr>
              <p:cNvPr id="84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85" name="Freeform 84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86" name="Group 85"/>
            <p:cNvGrpSpPr>
              <a:grpSpLocks/>
            </p:cNvGrpSpPr>
            <p:nvPr/>
          </p:nvGrpSpPr>
          <p:grpSpPr bwMode="auto">
            <a:xfrm>
              <a:off x="7379098" y="1491793"/>
              <a:ext cx="812800" cy="266700"/>
              <a:chOff x="2565400" y="4241800"/>
              <a:chExt cx="901700" cy="317500"/>
            </a:xfrm>
          </p:grpSpPr>
          <p:sp>
            <p:nvSpPr>
              <p:cNvPr id="87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5461398" y="2380793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3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cxnSp>
          <p:nvCxnSpPr>
            <p:cNvPr id="90" name="Straight Arrow Connector 89"/>
            <p:cNvCxnSpPr>
              <a:endCxn id="91" idx="2"/>
            </p:cNvCxnSpPr>
            <p:nvPr/>
          </p:nvCxnSpPr>
          <p:spPr>
            <a:xfrm flipV="1">
              <a:off x="6972698" y="1594425"/>
              <a:ext cx="313910" cy="3706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7099698" y="1225093"/>
              <a:ext cx="373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I</a:t>
              </a:r>
              <a:r>
                <a:rPr lang="en-US" baseline="-25000" dirty="0"/>
                <a:t>1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51983" y="1720393"/>
              <a:ext cx="277670" cy="1409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7405624" y="43243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6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9574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7512" y="11668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L12</a:t>
            </a:r>
            <a:endParaRPr lang="en-US" sz="2000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65022" y="352038"/>
            <a:ext cx="19319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Segoe UI" pitchFamily="34" charset="0"/>
                <a:cs typeface="Segoe UI" pitchFamily="34" charset="0"/>
              </a:rPr>
              <a:t>§</a:t>
            </a:r>
            <a:r>
              <a:rPr lang="en-US" sz="2400" dirty="0"/>
              <a:t>4.2  Linearity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558287" y="920230"/>
            <a:ext cx="18356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Basic concepts: 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2431125" y="925890"/>
            <a:ext cx="15728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Input, output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508967" y="1320340"/>
            <a:ext cx="34679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Input:  the cause, or excitation,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212631" y="1007931"/>
            <a:ext cx="1943100" cy="823913"/>
            <a:chOff x="4597400" y="6946900"/>
            <a:chExt cx="1943100" cy="823913"/>
          </a:xfrm>
        </p:grpSpPr>
        <p:cxnSp>
          <p:nvCxnSpPr>
            <p:cNvPr id="10" name="Straight Connector 15"/>
            <p:cNvCxnSpPr>
              <a:cxnSpLocks noChangeShapeType="1"/>
            </p:cNvCxnSpPr>
            <p:nvPr/>
          </p:nvCxnSpPr>
          <p:spPr bwMode="auto">
            <a:xfrm flipV="1">
              <a:off x="4597400" y="7543800"/>
              <a:ext cx="863600" cy="127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4813300" y="7315200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5842000" y="7289800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13" name="Straight Arrow Connector 13"/>
            <p:cNvCxnSpPr>
              <a:cxnSpLocks noChangeShapeType="1"/>
              <a:stCxn id="12" idx="2"/>
              <a:endCxn id="12" idx="6"/>
            </p:cNvCxnSpPr>
            <p:nvPr/>
          </p:nvCxnSpPr>
          <p:spPr bwMode="auto">
            <a:xfrm>
              <a:off x="5842000" y="7512050"/>
              <a:ext cx="46990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" name="Straight Connector 17"/>
            <p:cNvCxnSpPr>
              <a:cxnSpLocks noChangeShapeType="1"/>
            </p:cNvCxnSpPr>
            <p:nvPr/>
          </p:nvCxnSpPr>
          <p:spPr bwMode="auto">
            <a:xfrm>
              <a:off x="5664200" y="7531100"/>
              <a:ext cx="8763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5" name="TextBox 18"/>
            <p:cNvSpPr txBox="1">
              <a:spLocks noChangeArrowheads="1"/>
            </p:cNvSpPr>
            <p:nvPr/>
          </p:nvSpPr>
          <p:spPr bwMode="auto">
            <a:xfrm>
              <a:off x="4762500" y="7340600"/>
              <a:ext cx="569913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+ </a:t>
              </a:r>
              <a:r>
                <a:rPr lang="en-US">
                  <a:latin typeface="Symbol" pitchFamily="18" charset="2"/>
                </a:rPr>
                <a:t>-</a:t>
              </a:r>
            </a:p>
          </p:txBody>
        </p:sp>
        <p:sp>
          <p:nvSpPr>
            <p:cNvPr id="16" name="TextBox 19"/>
            <p:cNvSpPr txBox="1">
              <a:spLocks noChangeArrowheads="1"/>
            </p:cNvSpPr>
            <p:nvPr/>
          </p:nvSpPr>
          <p:spPr bwMode="auto">
            <a:xfrm>
              <a:off x="5080000" y="6946900"/>
              <a:ext cx="400050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v</a:t>
              </a:r>
              <a:r>
                <a:rPr lang="en-US" baseline="-25000"/>
                <a:t>s</a:t>
              </a:r>
              <a:endParaRPr lang="en-US"/>
            </a:p>
          </p:txBody>
        </p:sp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6159500" y="6959600"/>
              <a:ext cx="352425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s</a:t>
              </a:r>
              <a:endParaRPr lang="en-US"/>
            </a:p>
          </p:txBody>
        </p:sp>
      </p:grp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508967" y="1847897"/>
            <a:ext cx="45483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Output: voltage or current of any element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095281" y="1804422"/>
            <a:ext cx="1679575" cy="941388"/>
            <a:chOff x="1663700" y="8458200"/>
            <a:chExt cx="1679575" cy="941388"/>
          </a:xfrm>
        </p:grpSpPr>
        <p:grpSp>
          <p:nvGrpSpPr>
            <p:cNvPr id="20" name="Group 8"/>
            <p:cNvGrpSpPr>
              <a:grpSpLocks/>
            </p:cNvGrpSpPr>
            <p:nvPr/>
          </p:nvGrpSpPr>
          <p:grpSpPr bwMode="auto">
            <a:xfrm>
              <a:off x="2247900" y="8712200"/>
              <a:ext cx="800100" cy="279400"/>
              <a:chOff x="2565400" y="4241800"/>
              <a:chExt cx="901700" cy="317500"/>
            </a:xfrm>
          </p:grpSpPr>
          <p:sp>
            <p:nvSpPr>
              <p:cNvPr id="24" name="Rectangle 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aphicFrame>
          <p:nvGraphicFramePr>
            <p:cNvPr id="21" name="Object 9"/>
            <p:cNvGraphicFramePr>
              <a:graphicFrameLocks noChangeAspect="1"/>
            </p:cNvGraphicFramePr>
            <p:nvPr/>
          </p:nvGraphicFramePr>
          <p:xfrm>
            <a:off x="2014538" y="9031288"/>
            <a:ext cx="1328737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8" name="Equation" r:id="rId3" imgW="583920" imgH="177480" progId="Equation.DSMT4">
                    <p:embed/>
                  </p:oleObj>
                </mc:Choice>
                <mc:Fallback>
                  <p:oleObj name="Equation" r:id="rId3" imgW="5839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4538" y="9031288"/>
                          <a:ext cx="1328737" cy="368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" name="Straight Arrow Connector 27"/>
            <p:cNvCxnSpPr>
              <a:cxnSpLocks noChangeShapeType="1"/>
            </p:cNvCxnSpPr>
            <p:nvPr/>
          </p:nvCxnSpPr>
          <p:spPr bwMode="auto">
            <a:xfrm>
              <a:off x="1676400" y="8839200"/>
              <a:ext cx="576263" cy="9525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3" name="TextBox 30"/>
            <p:cNvSpPr txBox="1">
              <a:spLocks noChangeArrowheads="1"/>
            </p:cNvSpPr>
            <p:nvPr/>
          </p:nvSpPr>
          <p:spPr bwMode="auto">
            <a:xfrm>
              <a:off x="1663700" y="8458200"/>
              <a:ext cx="263525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14362" y="2616325"/>
            <a:ext cx="5675313" cy="3367088"/>
            <a:chOff x="431800" y="482600"/>
            <a:chExt cx="5675313" cy="3367088"/>
          </a:xfrm>
        </p:grpSpPr>
        <p:cxnSp>
          <p:nvCxnSpPr>
            <p:cNvPr id="27" name="Straight Connector 2"/>
            <p:cNvCxnSpPr>
              <a:cxnSpLocks noChangeShapeType="1"/>
            </p:cNvCxnSpPr>
            <p:nvPr/>
          </p:nvCxnSpPr>
          <p:spPr bwMode="auto">
            <a:xfrm>
              <a:off x="1181100" y="1638300"/>
              <a:ext cx="29591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8" name="Group 20"/>
            <p:cNvGrpSpPr>
              <a:grpSpLocks/>
            </p:cNvGrpSpPr>
            <p:nvPr/>
          </p:nvGrpSpPr>
          <p:grpSpPr bwMode="auto">
            <a:xfrm>
              <a:off x="3009900" y="1498600"/>
              <a:ext cx="812800" cy="266700"/>
              <a:chOff x="2565400" y="4241800"/>
              <a:chExt cx="901700" cy="317500"/>
            </a:xfrm>
          </p:grpSpPr>
          <p:sp>
            <p:nvSpPr>
              <p:cNvPr id="66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29" name="TextBox 6"/>
            <p:cNvSpPr txBox="1">
              <a:spLocks noChangeArrowheads="1"/>
            </p:cNvSpPr>
            <p:nvPr/>
          </p:nvSpPr>
          <p:spPr bwMode="auto">
            <a:xfrm>
              <a:off x="5740400" y="2247900"/>
              <a:ext cx="36671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I</a:t>
              </a:r>
              <a:r>
                <a:rPr lang="en-US" sz="2400" baseline="-25000"/>
                <a:t>s</a:t>
              </a:r>
              <a:endParaRPr lang="en-US" sz="2400"/>
            </a:p>
          </p:txBody>
        </p:sp>
        <p:sp>
          <p:nvSpPr>
            <p:cNvPr id="30" name="TextBox 7"/>
            <p:cNvSpPr txBox="1">
              <a:spLocks noChangeArrowheads="1"/>
            </p:cNvSpPr>
            <p:nvPr/>
          </p:nvSpPr>
          <p:spPr bwMode="auto">
            <a:xfrm>
              <a:off x="431800" y="2286000"/>
              <a:ext cx="48736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V</a:t>
              </a:r>
              <a:r>
                <a:rPr lang="en-US" sz="2400" baseline="-25000"/>
                <a:t>s</a:t>
              </a:r>
              <a:endParaRPr lang="en-US" sz="2400"/>
            </a:p>
          </p:txBody>
        </p:sp>
        <p:sp>
          <p:nvSpPr>
            <p:cNvPr id="31" name="Oval 8"/>
            <p:cNvSpPr>
              <a:spLocks noChangeArrowheads="1"/>
            </p:cNvSpPr>
            <p:nvPr/>
          </p:nvSpPr>
          <p:spPr bwMode="auto">
            <a:xfrm>
              <a:off x="5372100" y="2197100"/>
              <a:ext cx="342900" cy="3937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32" name="Straight Arrow Connector 9"/>
            <p:cNvCxnSpPr>
              <a:cxnSpLocks noChangeShapeType="1"/>
            </p:cNvCxnSpPr>
            <p:nvPr/>
          </p:nvCxnSpPr>
          <p:spPr bwMode="auto">
            <a:xfrm flipV="1">
              <a:off x="5556250" y="2184400"/>
              <a:ext cx="0" cy="39370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1168400" y="1041400"/>
              <a:ext cx="2959100" cy="23241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34" name="Straight Connector 11"/>
            <p:cNvCxnSpPr>
              <a:cxnSpLocks noChangeShapeType="1"/>
              <a:endCxn id="33" idx="2"/>
            </p:cNvCxnSpPr>
            <p:nvPr/>
          </p:nvCxnSpPr>
          <p:spPr bwMode="auto">
            <a:xfrm>
              <a:off x="2641600" y="1638300"/>
              <a:ext cx="6350" cy="17272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35" name="Group 20"/>
            <p:cNvGrpSpPr>
              <a:grpSpLocks/>
            </p:cNvGrpSpPr>
            <p:nvPr/>
          </p:nvGrpSpPr>
          <p:grpSpPr bwMode="auto">
            <a:xfrm>
              <a:off x="2159000" y="914400"/>
              <a:ext cx="812800" cy="266700"/>
              <a:chOff x="2565400" y="4241800"/>
              <a:chExt cx="901700" cy="317500"/>
            </a:xfrm>
          </p:grpSpPr>
          <p:sp>
            <p:nvSpPr>
              <p:cNvPr id="64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5" name="Freeform 64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36" name="Group 20"/>
            <p:cNvGrpSpPr>
              <a:grpSpLocks/>
            </p:cNvGrpSpPr>
            <p:nvPr/>
          </p:nvGrpSpPr>
          <p:grpSpPr bwMode="auto">
            <a:xfrm rot="-5400000">
              <a:off x="2235200" y="2362200"/>
              <a:ext cx="812800" cy="266700"/>
              <a:chOff x="2565400" y="4241800"/>
              <a:chExt cx="901700" cy="317500"/>
            </a:xfrm>
          </p:grpSpPr>
          <p:sp>
            <p:nvSpPr>
              <p:cNvPr id="62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3" name="Freeform 62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37" name="Group 20"/>
            <p:cNvGrpSpPr>
              <a:grpSpLocks/>
            </p:cNvGrpSpPr>
            <p:nvPr/>
          </p:nvGrpSpPr>
          <p:grpSpPr bwMode="auto">
            <a:xfrm>
              <a:off x="1485900" y="1524000"/>
              <a:ext cx="812800" cy="266700"/>
              <a:chOff x="2565400" y="4241800"/>
              <a:chExt cx="901700" cy="317500"/>
            </a:xfrm>
          </p:grpSpPr>
          <p:sp>
            <p:nvSpPr>
              <p:cNvPr id="60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1" name="Freeform 60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38" name="Oval 21"/>
            <p:cNvSpPr>
              <a:spLocks noChangeArrowheads="1"/>
            </p:cNvSpPr>
            <p:nvPr/>
          </p:nvSpPr>
          <p:spPr bwMode="auto">
            <a:xfrm>
              <a:off x="927100" y="2209800"/>
              <a:ext cx="5080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39" name="TextBox 22"/>
            <p:cNvSpPr txBox="1">
              <a:spLocks noChangeArrowheads="1"/>
            </p:cNvSpPr>
            <p:nvPr/>
          </p:nvSpPr>
          <p:spPr bwMode="auto">
            <a:xfrm>
              <a:off x="1016000" y="2159000"/>
              <a:ext cx="314325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+</a:t>
              </a:r>
            </a:p>
            <a:p>
              <a:r>
                <a:rPr lang="en-US" sz="1800">
                  <a:latin typeface="Symbol" pitchFamily="18" charset="2"/>
                </a:rPr>
                <a:t>-</a:t>
              </a:r>
            </a:p>
          </p:txBody>
        </p:sp>
        <p:sp>
          <p:nvSpPr>
            <p:cNvPr id="40" name="TextBox 23"/>
            <p:cNvSpPr txBox="1">
              <a:spLocks noChangeArrowheads="1"/>
            </p:cNvSpPr>
            <p:nvPr/>
          </p:nvSpPr>
          <p:spPr bwMode="auto">
            <a:xfrm>
              <a:off x="2286000" y="1117600"/>
              <a:ext cx="4778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6</a:t>
              </a:r>
              <a:r>
                <a:rPr lang="en-US" sz="1800">
                  <a:sym typeface="Symbol" pitchFamily="18" charset="2"/>
                </a:rPr>
                <a:t></a:t>
              </a:r>
              <a:endParaRPr lang="en-US" sz="1800"/>
            </a:p>
          </p:txBody>
        </p:sp>
        <p:sp>
          <p:nvSpPr>
            <p:cNvPr id="41" name="TextBox 24"/>
            <p:cNvSpPr txBox="1">
              <a:spLocks noChangeArrowheads="1"/>
            </p:cNvSpPr>
            <p:nvPr/>
          </p:nvSpPr>
          <p:spPr bwMode="auto">
            <a:xfrm>
              <a:off x="3187700" y="1739900"/>
              <a:ext cx="4778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4</a:t>
              </a:r>
              <a:r>
                <a:rPr lang="en-US" sz="1800">
                  <a:sym typeface="Symbol" pitchFamily="18" charset="2"/>
                </a:rPr>
                <a:t></a:t>
              </a:r>
              <a:endParaRPr lang="en-US" sz="1800"/>
            </a:p>
          </p:txBody>
        </p:sp>
        <p:sp>
          <p:nvSpPr>
            <p:cNvPr id="42" name="TextBox 25"/>
            <p:cNvSpPr txBox="1">
              <a:spLocks noChangeArrowheads="1"/>
            </p:cNvSpPr>
            <p:nvPr/>
          </p:nvSpPr>
          <p:spPr bwMode="auto">
            <a:xfrm>
              <a:off x="2755900" y="2362200"/>
              <a:ext cx="4778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2</a:t>
              </a:r>
              <a:r>
                <a:rPr lang="en-US" sz="1800">
                  <a:sym typeface="Symbol" pitchFamily="18" charset="2"/>
                </a:rPr>
                <a:t></a:t>
              </a:r>
              <a:endParaRPr lang="en-US" sz="1800"/>
            </a:p>
          </p:txBody>
        </p:sp>
        <p:sp>
          <p:nvSpPr>
            <p:cNvPr id="43" name="TextBox 26"/>
            <p:cNvSpPr txBox="1">
              <a:spLocks noChangeArrowheads="1"/>
            </p:cNvSpPr>
            <p:nvPr/>
          </p:nvSpPr>
          <p:spPr bwMode="auto">
            <a:xfrm>
              <a:off x="1600200" y="1752600"/>
              <a:ext cx="4778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4</a:t>
              </a:r>
              <a:r>
                <a:rPr lang="en-US" sz="1800">
                  <a:sym typeface="Symbol" pitchFamily="18" charset="2"/>
                </a:rPr>
                <a:t></a:t>
              </a:r>
              <a:endParaRPr lang="en-US" sz="1800"/>
            </a:p>
          </p:txBody>
        </p:sp>
        <p:grpSp>
          <p:nvGrpSpPr>
            <p:cNvPr id="44" name="Group 20"/>
            <p:cNvGrpSpPr>
              <a:grpSpLocks/>
            </p:cNvGrpSpPr>
            <p:nvPr/>
          </p:nvGrpSpPr>
          <p:grpSpPr bwMode="auto">
            <a:xfrm>
              <a:off x="1473200" y="3225800"/>
              <a:ext cx="812800" cy="266700"/>
              <a:chOff x="2565400" y="4241800"/>
              <a:chExt cx="901700" cy="317500"/>
            </a:xfrm>
          </p:grpSpPr>
          <p:sp>
            <p:nvSpPr>
              <p:cNvPr id="58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59" name="Freeform 58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45" name="Group 20"/>
            <p:cNvGrpSpPr>
              <a:grpSpLocks/>
            </p:cNvGrpSpPr>
            <p:nvPr/>
          </p:nvGrpSpPr>
          <p:grpSpPr bwMode="auto">
            <a:xfrm>
              <a:off x="2984500" y="3238500"/>
              <a:ext cx="812800" cy="266700"/>
              <a:chOff x="2565400" y="4241800"/>
              <a:chExt cx="901700" cy="317500"/>
            </a:xfrm>
          </p:grpSpPr>
          <p:sp>
            <p:nvSpPr>
              <p:cNvPr id="56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57" name="Freeform 56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46" name="Rectangle 55"/>
            <p:cNvSpPr>
              <a:spLocks noChangeArrowheads="1"/>
            </p:cNvSpPr>
            <p:nvPr/>
          </p:nvSpPr>
          <p:spPr bwMode="auto">
            <a:xfrm>
              <a:off x="4140200" y="1638300"/>
              <a:ext cx="1409700" cy="172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grpSp>
          <p:nvGrpSpPr>
            <p:cNvPr id="47" name="Group 20"/>
            <p:cNvGrpSpPr>
              <a:grpSpLocks/>
            </p:cNvGrpSpPr>
            <p:nvPr/>
          </p:nvGrpSpPr>
          <p:grpSpPr bwMode="auto">
            <a:xfrm rot="-5400000">
              <a:off x="3721100" y="2387600"/>
              <a:ext cx="812800" cy="266700"/>
              <a:chOff x="2565400" y="4241800"/>
              <a:chExt cx="901700" cy="317500"/>
            </a:xfrm>
          </p:grpSpPr>
          <p:sp>
            <p:nvSpPr>
              <p:cNvPr id="54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55" name="Freeform 54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48" name="TextBox 59"/>
            <p:cNvSpPr txBox="1">
              <a:spLocks noChangeArrowheads="1"/>
            </p:cNvSpPr>
            <p:nvPr/>
          </p:nvSpPr>
          <p:spPr bwMode="auto">
            <a:xfrm>
              <a:off x="4241800" y="2374900"/>
              <a:ext cx="4778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5</a:t>
              </a:r>
              <a:r>
                <a:rPr lang="en-US" sz="1800">
                  <a:sym typeface="Symbol" pitchFamily="18" charset="2"/>
                </a:rPr>
                <a:t></a:t>
              </a:r>
              <a:endParaRPr lang="en-US" sz="1800"/>
            </a:p>
          </p:txBody>
        </p:sp>
        <p:sp>
          <p:nvSpPr>
            <p:cNvPr id="49" name="TextBox 60"/>
            <p:cNvSpPr txBox="1">
              <a:spLocks noChangeArrowheads="1"/>
            </p:cNvSpPr>
            <p:nvPr/>
          </p:nvSpPr>
          <p:spPr bwMode="auto">
            <a:xfrm>
              <a:off x="3213100" y="3479800"/>
              <a:ext cx="4778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7</a:t>
              </a:r>
              <a:r>
                <a:rPr lang="en-US" sz="1800">
                  <a:sym typeface="Symbol" pitchFamily="18" charset="2"/>
                </a:rPr>
                <a:t></a:t>
              </a:r>
              <a:endParaRPr lang="en-US" sz="1800"/>
            </a:p>
          </p:txBody>
        </p:sp>
        <p:sp>
          <p:nvSpPr>
            <p:cNvPr id="50" name="TextBox 61"/>
            <p:cNvSpPr txBox="1">
              <a:spLocks noChangeArrowheads="1"/>
            </p:cNvSpPr>
            <p:nvPr/>
          </p:nvSpPr>
          <p:spPr bwMode="auto">
            <a:xfrm>
              <a:off x="1714500" y="3454400"/>
              <a:ext cx="5937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12</a:t>
              </a:r>
              <a:r>
                <a:rPr lang="en-US" sz="1800">
                  <a:sym typeface="Symbol" pitchFamily="18" charset="2"/>
                </a:rPr>
                <a:t></a:t>
              </a:r>
              <a:endParaRPr lang="en-US" sz="1800"/>
            </a:p>
          </p:txBody>
        </p:sp>
        <p:graphicFrame>
          <p:nvGraphicFramePr>
            <p:cNvPr id="51" name="Object 9"/>
            <p:cNvGraphicFramePr>
              <a:graphicFrameLocks noChangeAspect="1"/>
            </p:cNvGraphicFramePr>
            <p:nvPr/>
          </p:nvGraphicFramePr>
          <p:xfrm>
            <a:off x="1868488" y="482600"/>
            <a:ext cx="1444625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9" name="Equation" r:id="rId5" imgW="634680" imgH="228600" progId="Equation.DSMT4">
                    <p:embed/>
                  </p:oleObj>
                </mc:Choice>
                <mc:Fallback>
                  <p:oleObj name="Equation" r:id="rId5" imgW="6346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8488" y="482600"/>
                          <a:ext cx="1444625" cy="474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2" name="Straight Arrow Connector 64"/>
            <p:cNvCxnSpPr>
              <a:cxnSpLocks noChangeShapeType="1"/>
            </p:cNvCxnSpPr>
            <p:nvPr/>
          </p:nvCxnSpPr>
          <p:spPr bwMode="auto">
            <a:xfrm>
              <a:off x="1409700" y="1028700"/>
              <a:ext cx="520700" cy="1270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53" name="TextBox 65"/>
            <p:cNvSpPr txBox="1">
              <a:spLocks noChangeArrowheads="1"/>
            </p:cNvSpPr>
            <p:nvPr/>
          </p:nvSpPr>
          <p:spPr bwMode="auto">
            <a:xfrm>
              <a:off x="1498600" y="558800"/>
              <a:ext cx="357188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0</a:t>
              </a:r>
              <a:endParaRPr lang="en-US"/>
            </a:p>
          </p:txBody>
        </p:sp>
      </p:grpSp>
      <p:sp>
        <p:nvSpPr>
          <p:cNvPr id="68" name="TextBox 66"/>
          <p:cNvSpPr txBox="1">
            <a:spLocks noChangeArrowheads="1"/>
          </p:cNvSpPr>
          <p:nvPr/>
        </p:nvSpPr>
        <p:spPr bwMode="auto">
          <a:xfrm>
            <a:off x="373062" y="2514725"/>
            <a:ext cx="11354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Example:</a:t>
            </a:r>
          </a:p>
        </p:txBody>
      </p:sp>
      <p:sp>
        <p:nvSpPr>
          <p:cNvPr id="69" name="TextBox 67"/>
          <p:cNvSpPr txBox="1">
            <a:spLocks noChangeArrowheads="1"/>
          </p:cNvSpPr>
          <p:nvPr/>
        </p:nvSpPr>
        <p:spPr bwMode="auto">
          <a:xfrm>
            <a:off x="6347508" y="3668393"/>
            <a:ext cx="181620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dirty="0"/>
              <a:t>  Two inputs</a:t>
            </a:r>
          </a:p>
          <a:p>
            <a:r>
              <a:rPr lang="en-US" sz="2000" dirty="0"/>
              <a:t>        V</a:t>
            </a:r>
            <a:r>
              <a:rPr lang="en-US" sz="2000" baseline="-25000" dirty="0"/>
              <a:t>s</a:t>
            </a:r>
            <a:r>
              <a:rPr lang="en-US" sz="2000" dirty="0"/>
              <a:t>,  I</a:t>
            </a:r>
            <a:r>
              <a:rPr lang="en-US" sz="2000" baseline="-25000" dirty="0"/>
              <a:t>s</a:t>
            </a:r>
            <a:endParaRPr lang="en-US" sz="2000" dirty="0"/>
          </a:p>
          <a:p>
            <a:pPr>
              <a:buFont typeface="Arial" charset="0"/>
              <a:buChar char="•"/>
            </a:pPr>
            <a:r>
              <a:rPr lang="en-US" sz="2000" dirty="0"/>
              <a:t>  Two outputs: </a:t>
            </a:r>
          </a:p>
          <a:p>
            <a:r>
              <a:rPr lang="en-US" sz="2000" dirty="0"/>
              <a:t>         i</a:t>
            </a:r>
            <a:r>
              <a:rPr lang="en-US" sz="2000" baseline="-25000" dirty="0"/>
              <a:t>0</a:t>
            </a:r>
            <a:r>
              <a:rPr lang="en-US" sz="2000" dirty="0"/>
              <a:t>, v</a:t>
            </a:r>
            <a:r>
              <a:rPr lang="en-US" sz="2000" baseline="-25000" dirty="0"/>
              <a:t>0</a:t>
            </a:r>
            <a:endParaRPr lang="en-US" sz="2000" dirty="0"/>
          </a:p>
        </p:txBody>
      </p:sp>
      <p:sp>
        <p:nvSpPr>
          <p:cNvPr id="70" name="Freeform 70"/>
          <p:cNvSpPr>
            <a:spLocks/>
          </p:cNvSpPr>
          <p:nvPr/>
        </p:nvSpPr>
        <p:spPr bwMode="auto">
          <a:xfrm>
            <a:off x="1022350" y="2906838"/>
            <a:ext cx="4537075" cy="3127375"/>
          </a:xfrm>
          <a:custGeom>
            <a:avLst/>
            <a:gdLst>
              <a:gd name="T0" fmla="*/ 137647 w 4536016"/>
              <a:gd name="T1" fmla="*/ 1042811 h 3128434"/>
              <a:gd name="T2" fmla="*/ 595061 w 4536016"/>
              <a:gd name="T3" fmla="*/ 1093577 h 3128434"/>
              <a:gd name="T4" fmla="*/ 811061 w 4536016"/>
              <a:gd name="T5" fmla="*/ 1867751 h 3128434"/>
              <a:gd name="T6" fmla="*/ 226589 w 4536016"/>
              <a:gd name="T7" fmla="*/ 2337333 h 3128434"/>
              <a:gd name="T8" fmla="*/ 353648 w 4536016"/>
              <a:gd name="T9" fmla="*/ 2705384 h 3128434"/>
              <a:gd name="T10" fmla="*/ 1573417 w 4536016"/>
              <a:gd name="T11" fmla="*/ 2984593 h 3128434"/>
              <a:gd name="T12" fmla="*/ 4101893 w 4536016"/>
              <a:gd name="T13" fmla="*/ 2705384 h 3128434"/>
              <a:gd name="T14" fmla="*/ 4190833 w 4536016"/>
              <a:gd name="T15" fmla="*/ 459006 h 3128434"/>
              <a:gd name="T16" fmla="*/ 2589890 w 4536016"/>
              <a:gd name="T17" fmla="*/ 14807 h 3128434"/>
              <a:gd name="T18" fmla="*/ 2348478 w 4536016"/>
              <a:gd name="T19" fmla="*/ 370167 h 3128434"/>
              <a:gd name="T20" fmla="*/ 1497181 w 4536016"/>
              <a:gd name="T21" fmla="*/ 560537 h 3128434"/>
              <a:gd name="T22" fmla="*/ 582355 w 4536016"/>
              <a:gd name="T23" fmla="*/ 344783 h 3128434"/>
              <a:gd name="T24" fmla="*/ 74117 w 4536016"/>
              <a:gd name="T25" fmla="*/ 509771 h 3128434"/>
              <a:gd name="T26" fmla="*/ 137647 w 4536016"/>
              <a:gd name="T27" fmla="*/ 1042811 h 31284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536016"/>
              <a:gd name="T43" fmla="*/ 0 h 3128434"/>
              <a:gd name="T44" fmla="*/ 4536016 w 4536016"/>
              <a:gd name="T45" fmla="*/ 3128434 h 31284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536016" h="3128434">
                <a:moveTo>
                  <a:pt x="137583" y="1043517"/>
                </a:moveTo>
                <a:cubicBezTo>
                  <a:pt x="224366" y="1140884"/>
                  <a:pt x="482600" y="956734"/>
                  <a:pt x="594783" y="1094317"/>
                </a:cubicBezTo>
                <a:cubicBezTo>
                  <a:pt x="706966" y="1231900"/>
                  <a:pt x="872066" y="1661584"/>
                  <a:pt x="810683" y="1869017"/>
                </a:cubicBezTo>
                <a:cubicBezTo>
                  <a:pt x="749300" y="2076450"/>
                  <a:pt x="302683" y="2199217"/>
                  <a:pt x="226483" y="2338917"/>
                </a:cubicBezTo>
                <a:cubicBezTo>
                  <a:pt x="150283" y="2478617"/>
                  <a:pt x="129116" y="2599267"/>
                  <a:pt x="353483" y="2707217"/>
                </a:cubicBezTo>
                <a:cubicBezTo>
                  <a:pt x="577850" y="2815167"/>
                  <a:pt x="948266" y="2986617"/>
                  <a:pt x="1572683" y="2986617"/>
                </a:cubicBezTo>
                <a:cubicBezTo>
                  <a:pt x="2197100" y="2986617"/>
                  <a:pt x="3663950" y="3128434"/>
                  <a:pt x="4099983" y="2707217"/>
                </a:cubicBezTo>
                <a:cubicBezTo>
                  <a:pt x="4536016" y="2286000"/>
                  <a:pt x="4440766" y="908050"/>
                  <a:pt x="4188883" y="459317"/>
                </a:cubicBezTo>
                <a:cubicBezTo>
                  <a:pt x="3937000" y="10584"/>
                  <a:pt x="2895600" y="29634"/>
                  <a:pt x="2588683" y="14817"/>
                </a:cubicBezTo>
                <a:cubicBezTo>
                  <a:pt x="2281766" y="0"/>
                  <a:pt x="2529416" y="279400"/>
                  <a:pt x="2347383" y="370417"/>
                </a:cubicBezTo>
                <a:cubicBezTo>
                  <a:pt x="2165350" y="461434"/>
                  <a:pt x="1790700" y="565150"/>
                  <a:pt x="1496483" y="560917"/>
                </a:cubicBezTo>
                <a:cubicBezTo>
                  <a:pt x="1202266" y="556684"/>
                  <a:pt x="819150" y="353484"/>
                  <a:pt x="582083" y="345017"/>
                </a:cubicBezTo>
                <a:cubicBezTo>
                  <a:pt x="345016" y="336550"/>
                  <a:pt x="148166" y="397934"/>
                  <a:pt x="74083" y="510117"/>
                </a:cubicBezTo>
                <a:cubicBezTo>
                  <a:pt x="0" y="622300"/>
                  <a:pt x="50800" y="946150"/>
                  <a:pt x="137583" y="1043517"/>
                </a:cubicBezTo>
                <a:close/>
              </a:path>
            </a:pathLst>
          </a:custGeom>
          <a:noFill/>
          <a:ln w="9525" cap="flat" cmpd="sng" algn="ctr">
            <a:solidFill>
              <a:srgbClr val="FF0000"/>
            </a:solidFill>
            <a:prstDash val="lgDash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" name="TextBox 68"/>
          <p:cNvSpPr txBox="1">
            <a:spLocks noChangeArrowheads="1"/>
          </p:cNvSpPr>
          <p:nvPr/>
        </p:nvSpPr>
        <p:spPr bwMode="auto">
          <a:xfrm>
            <a:off x="355981" y="6045525"/>
            <a:ext cx="81110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You can imagine pulling out the inputs, outputs and </a:t>
            </a:r>
            <a:r>
              <a:rPr lang="en-US" sz="2000" dirty="0" smtClean="0"/>
              <a:t>put the </a:t>
            </a:r>
            <a:r>
              <a:rPr lang="en-US" sz="2000" dirty="0"/>
              <a:t>rest inside a box</a:t>
            </a:r>
          </a:p>
        </p:txBody>
      </p:sp>
    </p:spTree>
    <p:extLst>
      <p:ext uri="{BB962C8B-B14F-4D97-AF65-F5344CB8AC3E}">
        <p14:creationId xmlns:p14="http://schemas.microsoft.com/office/powerpoint/2010/main" val="238587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8" grpId="0"/>
      <p:bldP spid="68" grpId="0"/>
      <p:bldP spid="69" grpId="0" build="p" bldLvl="2"/>
      <p:bldP spid="70" grpId="0" animBg="1"/>
      <p:bldP spid="7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2246" y="-12742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L13</a:t>
            </a:r>
            <a:endParaRPr lang="en-US" sz="2000" dirty="0"/>
          </a:p>
        </p:txBody>
      </p:sp>
      <p:cxnSp>
        <p:nvCxnSpPr>
          <p:cNvPr id="92" name="Straight Connector 91"/>
          <p:cNvCxnSpPr/>
          <p:nvPr/>
        </p:nvCxnSpPr>
        <p:spPr bwMode="auto">
          <a:xfrm>
            <a:off x="845116" y="1527104"/>
            <a:ext cx="3136900" cy="12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3" name="Rectangle 92"/>
          <p:cNvSpPr/>
          <p:nvPr/>
        </p:nvSpPr>
        <p:spPr bwMode="auto">
          <a:xfrm>
            <a:off x="863366" y="710336"/>
            <a:ext cx="3149600" cy="2336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97" name="Group 6"/>
          <p:cNvGrpSpPr/>
          <p:nvPr/>
        </p:nvGrpSpPr>
        <p:grpSpPr>
          <a:xfrm rot="16200000">
            <a:off x="2220930" y="2066717"/>
            <a:ext cx="469900" cy="444500"/>
            <a:chOff x="2133600" y="1143000"/>
            <a:chExt cx="469900" cy="444500"/>
          </a:xfrm>
        </p:grpSpPr>
        <p:sp>
          <p:nvSpPr>
            <p:cNvPr id="98" name="Oval 11"/>
            <p:cNvSpPr>
              <a:spLocks noChangeArrowheads="1"/>
            </p:cNvSpPr>
            <p:nvPr/>
          </p:nvSpPr>
          <p:spPr bwMode="auto">
            <a:xfrm>
              <a:off x="2133600" y="1143000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99" name="Straight Arrow Connector 13"/>
            <p:cNvCxnSpPr>
              <a:cxnSpLocks noChangeShapeType="1"/>
              <a:stCxn id="98" idx="2"/>
              <a:endCxn id="98" idx="6"/>
            </p:cNvCxnSpPr>
            <p:nvPr/>
          </p:nvCxnSpPr>
          <p:spPr bwMode="auto">
            <a:xfrm rot="16200000">
              <a:off x="2368550" y="1130300"/>
              <a:ext cx="0" cy="46990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cxnSp>
        <p:nvCxnSpPr>
          <p:cNvPr id="100" name="Straight Connector 99"/>
          <p:cNvCxnSpPr>
            <a:endCxn id="93" idx="2"/>
          </p:cNvCxnSpPr>
          <p:nvPr/>
        </p:nvCxnSpPr>
        <p:spPr bwMode="auto">
          <a:xfrm flipH="1">
            <a:off x="2438166" y="1574234"/>
            <a:ext cx="9472" cy="14729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1" name="Group 20"/>
          <p:cNvGrpSpPr>
            <a:grpSpLocks/>
          </p:cNvGrpSpPr>
          <p:nvPr/>
        </p:nvGrpSpPr>
        <p:grpSpPr bwMode="auto">
          <a:xfrm rot="5400000">
            <a:off x="456966" y="2142108"/>
            <a:ext cx="812800" cy="260350"/>
            <a:chOff x="2565400" y="4241800"/>
            <a:chExt cx="901700" cy="317500"/>
          </a:xfrm>
        </p:grpSpPr>
        <p:sp>
          <p:nvSpPr>
            <p:cNvPr id="102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03" name="Freeform 102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104" name="Group 20"/>
          <p:cNvGrpSpPr>
            <a:grpSpLocks/>
          </p:cNvGrpSpPr>
          <p:nvPr/>
        </p:nvGrpSpPr>
        <p:grpSpPr bwMode="auto">
          <a:xfrm>
            <a:off x="1213416" y="1400104"/>
            <a:ext cx="812800" cy="266700"/>
            <a:chOff x="2565400" y="4241800"/>
            <a:chExt cx="901700" cy="317500"/>
          </a:xfrm>
        </p:grpSpPr>
        <p:sp>
          <p:nvSpPr>
            <p:cNvPr id="105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2635656" y="2468925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7A</a:t>
            </a:r>
            <a:endParaRPr lang="en-US" sz="2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3093016" y="1641404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416616" y="1590604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8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grpSp>
        <p:nvGrpSpPr>
          <p:cNvPr id="111" name="Group 20"/>
          <p:cNvGrpSpPr>
            <a:grpSpLocks/>
          </p:cNvGrpSpPr>
          <p:nvPr/>
        </p:nvGrpSpPr>
        <p:grpSpPr bwMode="auto">
          <a:xfrm>
            <a:off x="2321711" y="576986"/>
            <a:ext cx="812800" cy="266700"/>
            <a:chOff x="2565400" y="4241800"/>
            <a:chExt cx="901700" cy="317500"/>
          </a:xfrm>
        </p:grpSpPr>
        <p:sp>
          <p:nvSpPr>
            <p:cNvPr id="112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114" name="Group 113"/>
          <p:cNvGrpSpPr>
            <a:grpSpLocks/>
          </p:cNvGrpSpPr>
          <p:nvPr/>
        </p:nvGrpSpPr>
        <p:grpSpPr bwMode="auto">
          <a:xfrm>
            <a:off x="2800916" y="1412804"/>
            <a:ext cx="812800" cy="266700"/>
            <a:chOff x="2565400" y="4241800"/>
            <a:chExt cx="901700" cy="317500"/>
          </a:xfrm>
        </p:grpSpPr>
        <p:sp>
          <p:nvSpPr>
            <p:cNvPr id="115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16" name="Freeform 115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883216" y="2301804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cxnSp>
        <p:nvCxnSpPr>
          <p:cNvPr id="118" name="Straight Arrow Connector 117"/>
          <p:cNvCxnSpPr>
            <a:endCxn id="119" idx="2"/>
          </p:cNvCxnSpPr>
          <p:nvPr/>
        </p:nvCxnSpPr>
        <p:spPr>
          <a:xfrm flipV="1">
            <a:off x="2394516" y="1515436"/>
            <a:ext cx="313910" cy="370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2521516" y="1146104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I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5320" y="166609"/>
            <a:ext cx="1344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Due to 7A: 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964767" y="310226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6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4981967" y="130628"/>
            <a:ext cx="3291583" cy="2792951"/>
            <a:chOff x="4353817" y="386893"/>
            <a:chExt cx="3291583" cy="279295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070600" y="1528844"/>
              <a:ext cx="1574800" cy="15953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 bwMode="auto">
            <a:xfrm flipV="1">
              <a:off x="4521200" y="1515436"/>
              <a:ext cx="1549400" cy="7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1" name="Rectangle 120"/>
            <p:cNvSpPr/>
            <p:nvPr/>
          </p:nvSpPr>
          <p:spPr bwMode="auto">
            <a:xfrm>
              <a:off x="4495800" y="843044"/>
              <a:ext cx="3149600" cy="2336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22" name="Group 6"/>
            <p:cNvGrpSpPr/>
            <p:nvPr/>
          </p:nvGrpSpPr>
          <p:grpSpPr>
            <a:xfrm rot="16200000">
              <a:off x="5852350" y="2199009"/>
              <a:ext cx="469900" cy="444500"/>
              <a:chOff x="2133600" y="1143000"/>
              <a:chExt cx="469900" cy="444500"/>
            </a:xfrm>
          </p:grpSpPr>
          <p:sp>
            <p:nvSpPr>
              <p:cNvPr id="143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144" name="Straight Arrow Connector 13"/>
              <p:cNvCxnSpPr>
                <a:cxnSpLocks noChangeShapeType="1"/>
                <a:stCxn id="143" idx="2"/>
                <a:endCxn id="143" idx="6"/>
              </p:cNvCxnSpPr>
              <p:nvPr/>
            </p:nvCxnSpPr>
            <p:spPr bwMode="auto">
              <a:xfrm rot="16200000">
                <a:off x="2368550" y="1130300"/>
                <a:ext cx="0" cy="4699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cxnSp>
          <p:nvCxnSpPr>
            <p:cNvPr id="123" name="Straight Connector 122"/>
            <p:cNvCxnSpPr>
              <a:endCxn id="121" idx="2"/>
            </p:cNvCxnSpPr>
            <p:nvPr/>
          </p:nvCxnSpPr>
          <p:spPr bwMode="auto">
            <a:xfrm>
              <a:off x="6070600" y="1528844"/>
              <a:ext cx="0" cy="165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24" name="Group 20"/>
            <p:cNvGrpSpPr>
              <a:grpSpLocks/>
            </p:cNvGrpSpPr>
            <p:nvPr/>
          </p:nvGrpSpPr>
          <p:grpSpPr bwMode="auto">
            <a:xfrm rot="5400000">
              <a:off x="4083498" y="2146682"/>
              <a:ext cx="812800" cy="272161"/>
              <a:chOff x="2584613" y="4214696"/>
              <a:chExt cx="901700" cy="331904"/>
            </a:xfrm>
          </p:grpSpPr>
          <p:sp>
            <p:nvSpPr>
              <p:cNvPr id="141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42" name="Freeform 141"/>
              <p:cNvSpPr/>
              <p:nvPr/>
            </p:nvSpPr>
            <p:spPr bwMode="auto">
              <a:xfrm>
                <a:off x="2584613" y="4214696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25" name="Group 20"/>
            <p:cNvGrpSpPr>
              <a:grpSpLocks/>
            </p:cNvGrpSpPr>
            <p:nvPr/>
          </p:nvGrpSpPr>
          <p:grpSpPr bwMode="auto">
            <a:xfrm>
              <a:off x="4889500" y="1389144"/>
              <a:ext cx="812800" cy="266700"/>
              <a:chOff x="2565400" y="4241800"/>
              <a:chExt cx="901700" cy="317500"/>
            </a:xfrm>
          </p:grpSpPr>
          <p:sp>
            <p:nvSpPr>
              <p:cNvPr id="139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40" name="Freeform 139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26" name="TextBox 125"/>
            <p:cNvSpPr txBox="1"/>
            <p:nvPr/>
          </p:nvSpPr>
          <p:spPr>
            <a:xfrm>
              <a:off x="6261100" y="2468644"/>
              <a:ext cx="498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7A</a:t>
              </a:r>
              <a:endParaRPr lang="en-US" sz="2000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6769100" y="1630444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4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092700" y="1579644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8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grpSp>
          <p:nvGrpSpPr>
            <p:cNvPr id="129" name="Group 20"/>
            <p:cNvGrpSpPr>
              <a:grpSpLocks/>
            </p:cNvGrpSpPr>
            <p:nvPr/>
          </p:nvGrpSpPr>
          <p:grpSpPr bwMode="auto">
            <a:xfrm>
              <a:off x="6400800" y="716044"/>
              <a:ext cx="812800" cy="266700"/>
              <a:chOff x="2565400" y="4241800"/>
              <a:chExt cx="901700" cy="317500"/>
            </a:xfrm>
          </p:grpSpPr>
          <p:sp>
            <p:nvSpPr>
              <p:cNvPr id="137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38" name="Freeform 137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30" name="Group 129"/>
            <p:cNvGrpSpPr>
              <a:grpSpLocks/>
            </p:cNvGrpSpPr>
            <p:nvPr/>
          </p:nvGrpSpPr>
          <p:grpSpPr bwMode="auto">
            <a:xfrm rot="2701949">
              <a:off x="6387730" y="2147089"/>
              <a:ext cx="812800" cy="266700"/>
              <a:chOff x="2565400" y="4241800"/>
              <a:chExt cx="901700" cy="317500"/>
            </a:xfrm>
          </p:grpSpPr>
          <p:sp>
            <p:nvSpPr>
              <p:cNvPr id="135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36" name="Freeform 135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31" name="TextBox 130"/>
            <p:cNvSpPr txBox="1"/>
            <p:nvPr/>
          </p:nvSpPr>
          <p:spPr>
            <a:xfrm>
              <a:off x="4559300" y="2290844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3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cxnSp>
          <p:nvCxnSpPr>
            <p:cNvPr id="132" name="Straight Arrow Connector 131"/>
            <p:cNvCxnSpPr/>
            <p:nvPr/>
          </p:nvCxnSpPr>
          <p:spPr>
            <a:xfrm>
              <a:off x="6070600" y="1541544"/>
              <a:ext cx="341978" cy="3571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/>
            <p:cNvSpPr txBox="1"/>
            <p:nvPr/>
          </p:nvSpPr>
          <p:spPr>
            <a:xfrm>
              <a:off x="6122640" y="1389144"/>
              <a:ext cx="373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I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6628362" y="386893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6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123950" y="3146317"/>
            <a:ext cx="3744901" cy="2180142"/>
            <a:chOff x="4809439" y="4118009"/>
            <a:chExt cx="3744901" cy="2180142"/>
          </a:xfrm>
        </p:grpSpPr>
        <p:sp>
          <p:nvSpPr>
            <p:cNvPr id="17" name="Freeform 16"/>
            <p:cNvSpPr/>
            <p:nvPr/>
          </p:nvSpPr>
          <p:spPr>
            <a:xfrm>
              <a:off x="5400942" y="4631821"/>
              <a:ext cx="3153398" cy="1666330"/>
            </a:xfrm>
            <a:custGeom>
              <a:avLst/>
              <a:gdLst>
                <a:gd name="connsiteX0" fmla="*/ 0 w 3153398"/>
                <a:gd name="connsiteY0" fmla="*/ 0 h 1615155"/>
                <a:gd name="connsiteX1" fmla="*/ 17092 w 3153398"/>
                <a:gd name="connsiteY1" fmla="*/ 1580972 h 1615155"/>
                <a:gd name="connsiteX2" fmla="*/ 3153398 w 3153398"/>
                <a:gd name="connsiteY2" fmla="*/ 1615155 h 1615155"/>
                <a:gd name="connsiteX3" fmla="*/ 3153398 w 3153398"/>
                <a:gd name="connsiteY3" fmla="*/ 1615155 h 1615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3398" h="1615155">
                  <a:moveTo>
                    <a:pt x="0" y="0"/>
                  </a:moveTo>
                  <a:lnTo>
                    <a:pt x="17092" y="1580972"/>
                  </a:lnTo>
                  <a:lnTo>
                    <a:pt x="3153398" y="1615155"/>
                  </a:lnTo>
                  <a:lnTo>
                    <a:pt x="3153398" y="1615155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Straight Connector 146"/>
            <p:cNvCxnSpPr>
              <a:endCxn id="17" idx="2"/>
            </p:cNvCxnSpPr>
            <p:nvPr/>
          </p:nvCxnSpPr>
          <p:spPr>
            <a:xfrm>
              <a:off x="6961171" y="4647151"/>
              <a:ext cx="1593169" cy="165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 bwMode="auto">
            <a:xfrm flipV="1">
              <a:off x="5411771" y="4633743"/>
              <a:ext cx="1549400" cy="7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50" name="Group 6"/>
            <p:cNvGrpSpPr/>
            <p:nvPr/>
          </p:nvGrpSpPr>
          <p:grpSpPr>
            <a:xfrm rot="16200000">
              <a:off x="6742921" y="5317316"/>
              <a:ext cx="469900" cy="444500"/>
              <a:chOff x="2133600" y="1143000"/>
              <a:chExt cx="469900" cy="444500"/>
            </a:xfrm>
          </p:grpSpPr>
          <p:sp>
            <p:nvSpPr>
              <p:cNvPr id="171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172" name="Straight Arrow Connector 13"/>
              <p:cNvCxnSpPr>
                <a:cxnSpLocks noChangeShapeType="1"/>
                <a:stCxn id="171" idx="2"/>
                <a:endCxn id="171" idx="6"/>
              </p:cNvCxnSpPr>
              <p:nvPr/>
            </p:nvCxnSpPr>
            <p:spPr bwMode="auto">
              <a:xfrm rot="16200000">
                <a:off x="2368550" y="1130300"/>
                <a:ext cx="0" cy="4699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cxnSp>
          <p:nvCxnSpPr>
            <p:cNvPr id="151" name="Straight Connector 150"/>
            <p:cNvCxnSpPr/>
            <p:nvPr/>
          </p:nvCxnSpPr>
          <p:spPr bwMode="auto">
            <a:xfrm>
              <a:off x="6961171" y="4647151"/>
              <a:ext cx="0" cy="165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52" name="Group 20"/>
            <p:cNvGrpSpPr>
              <a:grpSpLocks/>
            </p:cNvGrpSpPr>
            <p:nvPr/>
          </p:nvGrpSpPr>
          <p:grpSpPr bwMode="auto">
            <a:xfrm rot="5400000">
              <a:off x="5004272" y="5225031"/>
              <a:ext cx="812800" cy="260350"/>
              <a:chOff x="2565400" y="4241800"/>
              <a:chExt cx="901700" cy="317500"/>
            </a:xfrm>
          </p:grpSpPr>
          <p:sp>
            <p:nvSpPr>
              <p:cNvPr id="169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70" name="Freeform 169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53" name="Group 20"/>
            <p:cNvGrpSpPr>
              <a:grpSpLocks/>
            </p:cNvGrpSpPr>
            <p:nvPr/>
          </p:nvGrpSpPr>
          <p:grpSpPr bwMode="auto">
            <a:xfrm>
              <a:off x="5780071" y="4507451"/>
              <a:ext cx="812800" cy="266700"/>
              <a:chOff x="2565400" y="4241800"/>
              <a:chExt cx="901700" cy="317500"/>
            </a:xfrm>
          </p:grpSpPr>
          <p:sp>
            <p:nvSpPr>
              <p:cNvPr id="167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68" name="Freeform 167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54" name="TextBox 153"/>
            <p:cNvSpPr txBox="1"/>
            <p:nvPr/>
          </p:nvSpPr>
          <p:spPr>
            <a:xfrm>
              <a:off x="7151671" y="5586951"/>
              <a:ext cx="498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7A</a:t>
              </a:r>
              <a:endParaRPr lang="en-US" sz="2000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7659671" y="4748751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4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6018486" y="4118009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8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grpSp>
          <p:nvGrpSpPr>
            <p:cNvPr id="158" name="Group 157"/>
            <p:cNvGrpSpPr>
              <a:grpSpLocks/>
            </p:cNvGrpSpPr>
            <p:nvPr/>
          </p:nvGrpSpPr>
          <p:grpSpPr bwMode="auto">
            <a:xfrm rot="2701949">
              <a:off x="7278301" y="5265396"/>
              <a:ext cx="812800" cy="266700"/>
              <a:chOff x="2565400" y="4241800"/>
              <a:chExt cx="901700" cy="317500"/>
            </a:xfrm>
          </p:grpSpPr>
          <p:sp>
            <p:nvSpPr>
              <p:cNvPr id="163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64" name="Freeform 163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59" name="TextBox 158"/>
            <p:cNvSpPr txBox="1"/>
            <p:nvPr/>
          </p:nvSpPr>
          <p:spPr>
            <a:xfrm>
              <a:off x="4809439" y="5484631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3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cxnSp>
          <p:nvCxnSpPr>
            <p:cNvPr id="160" name="Straight Arrow Connector 159"/>
            <p:cNvCxnSpPr/>
            <p:nvPr/>
          </p:nvCxnSpPr>
          <p:spPr>
            <a:xfrm>
              <a:off x="6961171" y="4659851"/>
              <a:ext cx="341978" cy="3571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160"/>
            <p:cNvSpPr txBox="1"/>
            <p:nvPr/>
          </p:nvSpPr>
          <p:spPr>
            <a:xfrm>
              <a:off x="7013211" y="4507451"/>
              <a:ext cx="373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I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5741514" y="5484631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6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cxnSp>
          <p:nvCxnSpPr>
            <p:cNvPr id="19" name="Straight Connector 18"/>
            <p:cNvCxnSpPr>
              <a:stCxn id="17" idx="0"/>
            </p:cNvCxnSpPr>
            <p:nvPr/>
          </p:nvCxnSpPr>
          <p:spPr>
            <a:xfrm>
              <a:off x="5400942" y="4631821"/>
              <a:ext cx="1560229" cy="16106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7" name="Group 20"/>
            <p:cNvGrpSpPr>
              <a:grpSpLocks/>
            </p:cNvGrpSpPr>
            <p:nvPr/>
          </p:nvGrpSpPr>
          <p:grpSpPr bwMode="auto">
            <a:xfrm rot="2764601">
              <a:off x="5686589" y="5221856"/>
              <a:ext cx="812800" cy="266700"/>
              <a:chOff x="2565400" y="4241800"/>
              <a:chExt cx="901700" cy="317500"/>
            </a:xfrm>
          </p:grpSpPr>
          <p:sp>
            <p:nvSpPr>
              <p:cNvPr id="165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66" name="Freeform 165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605979" y="3308717"/>
            <a:ext cx="4173159" cy="2103097"/>
            <a:chOff x="623162" y="3483854"/>
            <a:chExt cx="4173159" cy="2103097"/>
          </a:xfrm>
        </p:grpSpPr>
        <p:sp>
          <p:nvSpPr>
            <p:cNvPr id="192" name="TextBox 191"/>
            <p:cNvSpPr txBox="1"/>
            <p:nvPr/>
          </p:nvSpPr>
          <p:spPr>
            <a:xfrm>
              <a:off x="4286245" y="3836278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4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23162" y="3483854"/>
              <a:ext cx="3789764" cy="2103097"/>
              <a:chOff x="623162" y="3483854"/>
              <a:chExt cx="3789764" cy="2103097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759674" y="3605751"/>
                <a:ext cx="3523684" cy="19812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1786200" y="3605751"/>
                <a:ext cx="0" cy="198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3207316" y="3605751"/>
                <a:ext cx="0" cy="198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3" name="Group 20"/>
              <p:cNvGrpSpPr>
                <a:grpSpLocks/>
              </p:cNvGrpSpPr>
              <p:nvPr/>
            </p:nvGrpSpPr>
            <p:grpSpPr bwMode="auto">
              <a:xfrm rot="5400000">
                <a:off x="346937" y="4477806"/>
                <a:ext cx="812800" cy="260350"/>
                <a:chOff x="2565400" y="4241800"/>
                <a:chExt cx="901700" cy="317500"/>
              </a:xfrm>
            </p:grpSpPr>
            <p:sp>
              <p:nvSpPr>
                <p:cNvPr id="174" name="Rectangle 19"/>
                <p:cNvSpPr>
                  <a:spLocks noChangeArrowheads="1"/>
                </p:cNvSpPr>
                <p:nvPr/>
              </p:nvSpPr>
              <p:spPr bwMode="auto">
                <a:xfrm>
                  <a:off x="2705100" y="42545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175" name="Freeform 174"/>
                <p:cNvSpPr/>
                <p:nvPr/>
              </p:nvSpPr>
              <p:spPr bwMode="auto">
                <a:xfrm>
                  <a:off x="2565400" y="424180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  <p:grpSp>
            <p:nvGrpSpPr>
              <p:cNvPr id="176" name="Group 20"/>
              <p:cNvGrpSpPr>
                <a:grpSpLocks/>
              </p:cNvGrpSpPr>
              <p:nvPr/>
            </p:nvGrpSpPr>
            <p:grpSpPr bwMode="auto">
              <a:xfrm rot="5400000">
                <a:off x="3876351" y="4435077"/>
                <a:ext cx="812800" cy="260350"/>
                <a:chOff x="2565400" y="4241800"/>
                <a:chExt cx="901700" cy="317500"/>
              </a:xfrm>
            </p:grpSpPr>
            <p:sp>
              <p:nvSpPr>
                <p:cNvPr id="177" name="Rectangle 19"/>
                <p:cNvSpPr>
                  <a:spLocks noChangeArrowheads="1"/>
                </p:cNvSpPr>
                <p:nvPr/>
              </p:nvSpPr>
              <p:spPr bwMode="auto">
                <a:xfrm>
                  <a:off x="2705100" y="42545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565400" y="424180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  <p:grpSp>
            <p:nvGrpSpPr>
              <p:cNvPr id="179" name="Group 6"/>
              <p:cNvGrpSpPr/>
              <p:nvPr/>
            </p:nvGrpSpPr>
            <p:grpSpPr>
              <a:xfrm rot="16200000">
                <a:off x="2969601" y="4310810"/>
                <a:ext cx="469900" cy="444500"/>
                <a:chOff x="2133600" y="1143000"/>
                <a:chExt cx="469900" cy="444500"/>
              </a:xfrm>
            </p:grpSpPr>
            <p:sp>
              <p:nvSpPr>
                <p:cNvPr id="180" name="Oval 11"/>
                <p:cNvSpPr>
                  <a:spLocks noChangeArrowheads="1"/>
                </p:cNvSpPr>
                <p:nvPr/>
              </p:nvSpPr>
              <p:spPr bwMode="auto">
                <a:xfrm>
                  <a:off x="2133600" y="1143000"/>
                  <a:ext cx="469900" cy="444500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cxnSp>
              <p:nvCxnSpPr>
                <p:cNvPr id="181" name="Straight Arrow Connector 13"/>
                <p:cNvCxnSpPr>
                  <a:cxnSpLocks noChangeShapeType="1"/>
                  <a:stCxn id="180" idx="2"/>
                  <a:endCxn id="180" idx="6"/>
                </p:cNvCxnSpPr>
                <p:nvPr/>
              </p:nvCxnSpPr>
              <p:spPr bwMode="auto">
                <a:xfrm rot="16200000">
                  <a:off x="2368550" y="1130300"/>
                  <a:ext cx="0" cy="469900"/>
                </a:xfrm>
                <a:prstGeom prst="straightConnector1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</p:grpSp>
          <p:grpSp>
            <p:nvGrpSpPr>
              <p:cNvPr id="182" name="Group 20"/>
              <p:cNvGrpSpPr>
                <a:grpSpLocks/>
              </p:cNvGrpSpPr>
              <p:nvPr/>
            </p:nvGrpSpPr>
            <p:grpSpPr bwMode="auto">
              <a:xfrm>
                <a:off x="2049480" y="3483854"/>
                <a:ext cx="812800" cy="266700"/>
                <a:chOff x="2565400" y="4241800"/>
                <a:chExt cx="901700" cy="317500"/>
              </a:xfrm>
            </p:grpSpPr>
            <p:sp>
              <p:nvSpPr>
                <p:cNvPr id="183" name="Rectangle 19"/>
                <p:cNvSpPr>
                  <a:spLocks noChangeArrowheads="1"/>
                </p:cNvSpPr>
                <p:nvPr/>
              </p:nvSpPr>
              <p:spPr bwMode="auto">
                <a:xfrm>
                  <a:off x="2705100" y="42545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184" name="Freeform 183"/>
                <p:cNvSpPr/>
                <p:nvPr/>
              </p:nvSpPr>
              <p:spPr bwMode="auto">
                <a:xfrm>
                  <a:off x="2565400" y="424180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  <p:grpSp>
            <p:nvGrpSpPr>
              <p:cNvPr id="185" name="Group 20"/>
              <p:cNvGrpSpPr>
                <a:grpSpLocks/>
              </p:cNvGrpSpPr>
              <p:nvPr/>
            </p:nvGrpSpPr>
            <p:grpSpPr bwMode="auto">
              <a:xfrm rot="5400000">
                <a:off x="1379554" y="4510564"/>
                <a:ext cx="812800" cy="260350"/>
                <a:chOff x="2565400" y="4241800"/>
                <a:chExt cx="901700" cy="317500"/>
              </a:xfrm>
            </p:grpSpPr>
            <p:sp>
              <p:nvSpPr>
                <p:cNvPr id="186" name="Rectangle 19"/>
                <p:cNvSpPr>
                  <a:spLocks noChangeArrowheads="1"/>
                </p:cNvSpPr>
                <p:nvPr/>
              </p:nvSpPr>
              <p:spPr bwMode="auto">
                <a:xfrm>
                  <a:off x="2705100" y="42545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187" name="Freeform 186"/>
                <p:cNvSpPr/>
                <p:nvPr/>
              </p:nvSpPr>
              <p:spPr bwMode="auto">
                <a:xfrm>
                  <a:off x="2565400" y="424180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  <p:sp>
            <p:nvSpPr>
              <p:cNvPr id="188" name="TextBox 187"/>
              <p:cNvSpPr txBox="1"/>
              <p:nvPr/>
            </p:nvSpPr>
            <p:spPr>
              <a:xfrm>
                <a:off x="1844598" y="4557426"/>
                <a:ext cx="5100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6</a:t>
                </a:r>
                <a:r>
                  <a:rPr lang="el-GR" sz="2000" dirty="0" smtClean="0"/>
                  <a:t>Ω</a:t>
                </a:r>
                <a:endParaRPr lang="en-US" sz="2000" dirty="0"/>
              </a:p>
            </p:txBody>
          </p:sp>
          <p:sp>
            <p:nvSpPr>
              <p:cNvPr id="189" name="TextBox 188"/>
              <p:cNvSpPr txBox="1"/>
              <p:nvPr/>
            </p:nvSpPr>
            <p:spPr>
              <a:xfrm>
                <a:off x="842476" y="4680157"/>
                <a:ext cx="5100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3</a:t>
                </a:r>
                <a:r>
                  <a:rPr lang="el-GR" sz="2000" dirty="0" smtClean="0"/>
                  <a:t>Ω</a:t>
                </a:r>
                <a:endParaRPr lang="en-US" sz="2000" dirty="0"/>
              </a:p>
            </p:txBody>
          </p:sp>
          <p:sp>
            <p:nvSpPr>
              <p:cNvPr id="190" name="TextBox 189"/>
              <p:cNvSpPr txBox="1"/>
              <p:nvPr/>
            </p:nvSpPr>
            <p:spPr>
              <a:xfrm>
                <a:off x="2123390" y="3732646"/>
                <a:ext cx="5100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8</a:t>
                </a:r>
                <a:r>
                  <a:rPr lang="el-GR" sz="2000" dirty="0" smtClean="0"/>
                  <a:t>Ω</a:t>
                </a:r>
                <a:endParaRPr lang="en-US" sz="2000" dirty="0"/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3288088" y="3986348"/>
                <a:ext cx="4988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7A</a:t>
                </a:r>
                <a:endParaRPr lang="en-US" sz="2000" dirty="0"/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>
                <a:off x="3537516" y="3617204"/>
                <a:ext cx="4445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3" name="TextBox 192"/>
              <p:cNvSpPr txBox="1"/>
              <p:nvPr/>
            </p:nvSpPr>
            <p:spPr>
              <a:xfrm>
                <a:off x="3603861" y="3617204"/>
                <a:ext cx="3738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I</a:t>
                </a:r>
                <a:r>
                  <a:rPr lang="en-US" baseline="-25000" dirty="0"/>
                  <a:t>2</a:t>
                </a:r>
                <a:endParaRPr lang="en-US" dirty="0"/>
              </a:p>
            </p:txBody>
          </p:sp>
        </p:grpSp>
      </p:grpSp>
      <p:grpSp>
        <p:nvGrpSpPr>
          <p:cNvPr id="206" name="Group 205"/>
          <p:cNvGrpSpPr/>
          <p:nvPr/>
        </p:nvGrpSpPr>
        <p:grpSpPr>
          <a:xfrm>
            <a:off x="1137065" y="5638800"/>
            <a:ext cx="3169388" cy="990600"/>
            <a:chOff x="1137065" y="5638800"/>
            <a:chExt cx="3169388" cy="990600"/>
          </a:xfrm>
        </p:grpSpPr>
        <p:sp>
          <p:nvSpPr>
            <p:cNvPr id="69" name="Rectangle 68"/>
            <p:cNvSpPr/>
            <p:nvPr/>
          </p:nvSpPr>
          <p:spPr>
            <a:xfrm>
              <a:off x="1769017" y="5638800"/>
              <a:ext cx="2000743" cy="990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19"/>
            <p:cNvSpPr>
              <a:spLocks noChangeArrowheads="1"/>
            </p:cNvSpPr>
            <p:nvPr/>
          </p:nvSpPr>
          <p:spPr bwMode="auto">
            <a:xfrm rot="5400000">
              <a:off x="1492419" y="6014339"/>
              <a:ext cx="552704" cy="23952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00" name="Rectangle 19"/>
            <p:cNvSpPr>
              <a:spLocks noChangeArrowheads="1"/>
            </p:cNvSpPr>
            <p:nvPr/>
          </p:nvSpPr>
          <p:spPr bwMode="auto">
            <a:xfrm rot="5400000">
              <a:off x="3497236" y="6037910"/>
              <a:ext cx="552704" cy="23952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71" name="Straight Connector 70"/>
            <p:cNvCxnSpPr>
              <a:stCxn id="69" idx="0"/>
              <a:endCxn id="69" idx="2"/>
            </p:cNvCxnSpPr>
            <p:nvPr/>
          </p:nvCxnSpPr>
          <p:spPr>
            <a:xfrm>
              <a:off x="2769389" y="5638800"/>
              <a:ext cx="0" cy="990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Oval 11"/>
            <p:cNvSpPr>
              <a:spLocks noChangeArrowheads="1"/>
            </p:cNvSpPr>
            <p:nvPr/>
          </p:nvSpPr>
          <p:spPr bwMode="auto">
            <a:xfrm rot="16200000">
              <a:off x="2543142" y="5911850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195" name="Straight Arrow Connector 194"/>
            <p:cNvCxnSpPr>
              <a:stCxn id="194" idx="2"/>
              <a:endCxn id="194" idx="6"/>
            </p:cNvCxnSpPr>
            <p:nvPr/>
          </p:nvCxnSpPr>
          <p:spPr>
            <a:xfrm flipV="1">
              <a:off x="2778092" y="5899150"/>
              <a:ext cx="0" cy="4699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TextBox 195"/>
            <p:cNvSpPr txBox="1"/>
            <p:nvPr/>
          </p:nvSpPr>
          <p:spPr>
            <a:xfrm>
              <a:off x="3101023" y="5714484"/>
              <a:ext cx="373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I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cxnSp>
          <p:nvCxnSpPr>
            <p:cNvPr id="197" name="Straight Arrow Connector 196"/>
            <p:cNvCxnSpPr/>
            <p:nvPr/>
          </p:nvCxnSpPr>
          <p:spPr>
            <a:xfrm>
              <a:off x="3000342" y="5638800"/>
              <a:ext cx="4445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Freeform 197"/>
            <p:cNvSpPr/>
            <p:nvPr/>
          </p:nvSpPr>
          <p:spPr bwMode="auto">
            <a:xfrm rot="5400000">
              <a:off x="3353542" y="6027496"/>
              <a:ext cx="812800" cy="26035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3796377" y="6068841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4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2851595" y="6168995"/>
              <a:ext cx="498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7A</a:t>
              </a:r>
              <a:endParaRPr lang="en-US" sz="2000" dirty="0"/>
            </a:p>
          </p:txBody>
        </p:sp>
        <p:sp>
          <p:nvSpPr>
            <p:cNvPr id="203" name="Freeform 202"/>
            <p:cNvSpPr/>
            <p:nvPr/>
          </p:nvSpPr>
          <p:spPr bwMode="auto">
            <a:xfrm rot="5400000">
              <a:off x="1370916" y="6010404"/>
              <a:ext cx="812800" cy="26035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1137065" y="5849105"/>
              <a:ext cx="6142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10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/>
              <p:cNvSpPr txBox="1"/>
              <p:nvPr/>
            </p:nvSpPr>
            <p:spPr>
              <a:xfrm>
                <a:off x="4903646" y="5714484"/>
                <a:ext cx="2595326" cy="675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10+4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×7=5</m:t>
                      </m:r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07" name="TextBox 2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646" y="5714484"/>
                <a:ext cx="2595326" cy="67569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Arrow 1"/>
          <p:cNvSpPr/>
          <p:nvPr/>
        </p:nvSpPr>
        <p:spPr>
          <a:xfrm>
            <a:off x="4385329" y="1723489"/>
            <a:ext cx="393809" cy="267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>
            <a:off x="5726282" y="3146317"/>
            <a:ext cx="329743" cy="29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4903646" y="4122973"/>
            <a:ext cx="475342" cy="29824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2608886" y="5147576"/>
            <a:ext cx="384059" cy="3577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5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/>
      <p:bldP spid="2" grpId="0" animBg="1"/>
      <p:bldP spid="3" grpId="0" animBg="1"/>
      <p:bldP spid="6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2246" y="-12742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L13</a:t>
            </a:r>
            <a:endParaRPr lang="en-US" sz="2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304800" y="216416"/>
            <a:ext cx="4004055" cy="3037418"/>
            <a:chOff x="5175315" y="232375"/>
            <a:chExt cx="4004055" cy="3037418"/>
          </a:xfrm>
        </p:grpSpPr>
        <p:cxnSp>
          <p:nvCxnSpPr>
            <p:cNvPr id="64" name="Straight Connector 63"/>
            <p:cNvCxnSpPr/>
            <p:nvPr/>
          </p:nvCxnSpPr>
          <p:spPr bwMode="auto">
            <a:xfrm>
              <a:off x="5353115" y="1606093"/>
              <a:ext cx="3136900" cy="12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5" name="Rectangle 64"/>
            <p:cNvSpPr/>
            <p:nvPr/>
          </p:nvSpPr>
          <p:spPr bwMode="auto">
            <a:xfrm>
              <a:off x="5327715" y="932993"/>
              <a:ext cx="3149600" cy="2336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66" name="Group 3"/>
            <p:cNvGrpSpPr/>
            <p:nvPr/>
          </p:nvGrpSpPr>
          <p:grpSpPr>
            <a:xfrm>
              <a:off x="8261415" y="1987094"/>
              <a:ext cx="469900" cy="707886"/>
              <a:chOff x="1143000" y="2057401"/>
              <a:chExt cx="469900" cy="707886"/>
            </a:xfrm>
          </p:grpSpPr>
          <p:sp>
            <p:nvSpPr>
              <p:cNvPr id="67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219200" y="2057401"/>
                <a:ext cx="317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+</a:t>
                </a:r>
              </a:p>
              <a:p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cxnSp>
          <p:nvCxnSpPr>
            <p:cNvPr id="72" name="Straight Connector 71"/>
            <p:cNvCxnSpPr>
              <a:endCxn id="65" idx="2"/>
            </p:cNvCxnSpPr>
            <p:nvPr/>
          </p:nvCxnSpPr>
          <p:spPr bwMode="auto">
            <a:xfrm>
              <a:off x="6902515" y="1618793"/>
              <a:ext cx="0" cy="165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73" name="Group 20"/>
            <p:cNvGrpSpPr>
              <a:grpSpLocks/>
            </p:cNvGrpSpPr>
            <p:nvPr/>
          </p:nvGrpSpPr>
          <p:grpSpPr bwMode="auto">
            <a:xfrm rot="5400000">
              <a:off x="4899090" y="2225218"/>
              <a:ext cx="812800" cy="260350"/>
              <a:chOff x="2565400" y="4241800"/>
              <a:chExt cx="901700" cy="317500"/>
            </a:xfrm>
          </p:grpSpPr>
          <p:sp>
            <p:nvSpPr>
              <p:cNvPr id="74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75" name="Freeform 74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76" name="Group 20"/>
            <p:cNvGrpSpPr>
              <a:grpSpLocks/>
            </p:cNvGrpSpPr>
            <p:nvPr/>
          </p:nvGrpSpPr>
          <p:grpSpPr bwMode="auto">
            <a:xfrm>
              <a:off x="5721415" y="1479093"/>
              <a:ext cx="812800" cy="266700"/>
              <a:chOff x="2565400" y="4241800"/>
              <a:chExt cx="901700" cy="317500"/>
            </a:xfrm>
          </p:grpSpPr>
          <p:sp>
            <p:nvSpPr>
              <p:cNvPr id="77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78" name="Freeform 77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8680515" y="2253793"/>
              <a:ext cx="498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7V</a:t>
              </a:r>
              <a:endParaRPr lang="en-US" sz="20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601015" y="1720393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4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924615" y="1669593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8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grpSp>
          <p:nvGrpSpPr>
            <p:cNvPr id="83" name="Group 20"/>
            <p:cNvGrpSpPr>
              <a:grpSpLocks/>
            </p:cNvGrpSpPr>
            <p:nvPr/>
          </p:nvGrpSpPr>
          <p:grpSpPr bwMode="auto">
            <a:xfrm>
              <a:off x="7232715" y="805993"/>
              <a:ext cx="812800" cy="266700"/>
              <a:chOff x="2565400" y="4241800"/>
              <a:chExt cx="901700" cy="317500"/>
            </a:xfrm>
          </p:grpSpPr>
          <p:sp>
            <p:nvSpPr>
              <p:cNvPr id="84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85" name="Freeform 84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86" name="Group 85"/>
            <p:cNvGrpSpPr>
              <a:grpSpLocks/>
            </p:cNvGrpSpPr>
            <p:nvPr/>
          </p:nvGrpSpPr>
          <p:grpSpPr bwMode="auto">
            <a:xfrm>
              <a:off x="7308915" y="1491793"/>
              <a:ext cx="812800" cy="266700"/>
              <a:chOff x="2565400" y="4241800"/>
              <a:chExt cx="901700" cy="317500"/>
            </a:xfrm>
          </p:grpSpPr>
          <p:sp>
            <p:nvSpPr>
              <p:cNvPr id="87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5391215" y="2380793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3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cxnSp>
          <p:nvCxnSpPr>
            <p:cNvPr id="90" name="Straight Arrow Connector 89"/>
            <p:cNvCxnSpPr>
              <a:endCxn id="91" idx="2"/>
            </p:cNvCxnSpPr>
            <p:nvPr/>
          </p:nvCxnSpPr>
          <p:spPr>
            <a:xfrm flipV="1">
              <a:off x="6902515" y="1594425"/>
              <a:ext cx="313910" cy="3706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7029515" y="1225093"/>
              <a:ext cx="373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I</a:t>
              </a:r>
              <a:r>
                <a:rPr lang="en-US" baseline="-25000" dirty="0"/>
                <a:t>1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02558" y="232375"/>
              <a:ext cx="13319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Due to 7V: 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81800" y="1720393"/>
              <a:ext cx="277670" cy="1409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2509391" y="400592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6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cxnSp>
        <p:nvCxnSpPr>
          <p:cNvPr id="3" name="Straight Arrow Connector 2"/>
          <p:cNvCxnSpPr>
            <a:stCxn id="68" idx="0"/>
          </p:cNvCxnSpPr>
          <p:nvPr/>
        </p:nvCxnSpPr>
        <p:spPr>
          <a:xfrm flipV="1">
            <a:off x="3625850" y="1615534"/>
            <a:ext cx="0" cy="35560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35108" y="1609184"/>
                <a:ext cx="4310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108" y="1609184"/>
                <a:ext cx="431015" cy="4001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68211" y="578149"/>
                <a:ext cx="2801280" cy="423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𝑒𝑞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sz="2000" b="0" i="0" dirty="0" smtClean="0">
                    <a:latin typeface="+mj-lt"/>
                  </a:rPr>
                  <a:t>with respect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7</m:t>
                    </m:r>
                    <m:r>
                      <a:rPr lang="en-US" sz="2000" b="0" i="1" smtClean="0">
                        <a:latin typeface="Cambria Math"/>
                      </a:rPr>
                      <m:t>𝐴</m:t>
                    </m:r>
                    <m:r>
                      <a:rPr lang="en-US" sz="2000" b="0" i="1" smtClean="0">
                        <a:latin typeface="Cambria Math"/>
                      </a:rPr>
                      <m:t>:  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211" y="578149"/>
                <a:ext cx="2801280" cy="423770"/>
              </a:xfrm>
              <a:prstGeom prst="rect">
                <a:avLst/>
              </a:prstGeom>
              <a:blipFill rotWithShape="1">
                <a:blip r:embed="rId3"/>
                <a:stretch>
                  <a:fillRect t="-5797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08855" y="1154696"/>
                <a:ext cx="3181064" cy="423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𝑒𝑞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=3+6/</m:t>
                    </m:r>
                  </m:oMath>
                </a14:m>
                <a:r>
                  <a:rPr lang="en-US" sz="2000" dirty="0" smtClean="0"/>
                  <a:t>/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8+4</m:t>
                        </m:r>
                      </m:e>
                    </m:d>
                    <m:r>
                      <a:rPr lang="en-US" sz="2000" b="0" i="1" dirty="0" smtClean="0">
                        <a:latin typeface="Cambria Math"/>
                      </a:rPr>
                      <m:t>=7</m:t>
                    </m:r>
                    <m:r>
                      <m:rPr>
                        <m:sty m:val="p"/>
                      </m:rPr>
                      <a:rPr lang="en-US" sz="2000" b="0" i="0" dirty="0" smtClean="0">
                        <a:latin typeface="Cambria Math"/>
                      </a:rPr>
                      <m:t>Ω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855" y="1154696"/>
                <a:ext cx="3181064" cy="423770"/>
              </a:xfrm>
              <a:prstGeom prst="rect">
                <a:avLst/>
              </a:prstGeom>
              <a:blipFill rotWithShape="1">
                <a:blip r:embed="rId4"/>
                <a:stretch>
                  <a:fillRect t="-571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93793" y="1759626"/>
                <a:ext cx="10729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=1</m:t>
                      </m:r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793" y="1759626"/>
                <a:ext cx="1072922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509460" y="2345724"/>
            <a:ext cx="2244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By current division: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08855" y="2764944"/>
                <a:ext cx="3596113" cy="675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8+4+6</m:t>
                          </m:r>
                        </m:den>
                      </m:f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=−0.333</m:t>
                      </m:r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855" y="2764944"/>
                <a:ext cx="3596113" cy="6756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65150" y="3886200"/>
                <a:ext cx="75178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Going back to the original circuit: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=5−0.333=4.667</m:t>
                    </m:r>
                    <m:r>
                      <a:rPr lang="en-US" sz="2000" b="0" i="1" smtClean="0">
                        <a:latin typeface="Cambria Math"/>
                      </a:rPr>
                      <m:t>𝐴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50" y="3886200"/>
                <a:ext cx="7517827" cy="400110"/>
              </a:xfrm>
              <a:prstGeom prst="rect">
                <a:avLst/>
              </a:prstGeom>
              <a:blipFill rotWithShape="1">
                <a:blip r:embed="rId7"/>
                <a:stretch>
                  <a:fillRect l="-892" t="-7692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739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7512" y="11668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L13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63700" y="1513649"/>
            <a:ext cx="4302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Example:  Find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ab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 using superposition: </a:t>
            </a:r>
          </a:p>
        </p:txBody>
      </p:sp>
      <p:grpSp>
        <p:nvGrpSpPr>
          <p:cNvPr id="5" name="Group 100"/>
          <p:cNvGrpSpPr/>
          <p:nvPr/>
        </p:nvGrpSpPr>
        <p:grpSpPr>
          <a:xfrm>
            <a:off x="255033" y="1974942"/>
            <a:ext cx="3602038" cy="1600200"/>
            <a:chOff x="292100" y="5575300"/>
            <a:chExt cx="3602038" cy="1600200"/>
          </a:xfrm>
        </p:grpSpPr>
        <p:sp>
          <p:nvSpPr>
            <p:cNvPr id="6" name="Rectangle 5"/>
            <p:cNvSpPr/>
            <p:nvPr/>
          </p:nvSpPr>
          <p:spPr bwMode="auto">
            <a:xfrm>
              <a:off x="495300" y="5829300"/>
              <a:ext cx="3073400" cy="1320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2768600" y="5842000"/>
              <a:ext cx="12700" cy="1282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Rectangle 7"/>
            <p:cNvSpPr/>
            <p:nvPr/>
          </p:nvSpPr>
          <p:spPr bwMode="auto">
            <a:xfrm>
              <a:off x="3492500" y="5918200"/>
              <a:ext cx="215900" cy="12573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9" name="Object 4"/>
            <p:cNvGraphicFramePr>
              <a:graphicFrameLocks noChangeAspect="1"/>
            </p:cNvGraphicFramePr>
            <p:nvPr/>
          </p:nvGraphicFramePr>
          <p:xfrm>
            <a:off x="3403600" y="5916613"/>
            <a:ext cx="490538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07" name="Equation" r:id="rId3" imgW="215640" imgH="571320" progId="Equation.DSMT4">
                    <p:embed/>
                  </p:oleObj>
                </mc:Choice>
                <mc:Fallback>
                  <p:oleObj name="Equation" r:id="rId3" imgW="21564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3600" y="5916613"/>
                          <a:ext cx="490538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" name="Group 50"/>
            <p:cNvGrpSpPr/>
            <p:nvPr/>
          </p:nvGrpSpPr>
          <p:grpSpPr>
            <a:xfrm>
              <a:off x="292100" y="6146801"/>
              <a:ext cx="469900" cy="707886"/>
              <a:chOff x="1143000" y="2057401"/>
              <a:chExt cx="469900" cy="707886"/>
            </a:xfrm>
          </p:grpSpPr>
          <p:sp>
            <p:nvSpPr>
              <p:cNvPr id="24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219200" y="2057401"/>
                <a:ext cx="317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+</a:t>
                </a:r>
              </a:p>
              <a:p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grpSp>
          <p:nvGrpSpPr>
            <p:cNvPr id="11" name="Group 53"/>
            <p:cNvGrpSpPr/>
            <p:nvPr/>
          </p:nvGrpSpPr>
          <p:grpSpPr>
            <a:xfrm>
              <a:off x="1714500" y="5575300"/>
              <a:ext cx="685800" cy="533400"/>
              <a:chOff x="2590800" y="2667000"/>
              <a:chExt cx="685800" cy="533400"/>
            </a:xfrm>
          </p:grpSpPr>
          <p:sp>
            <p:nvSpPr>
              <p:cNvPr id="22" name="Diamond 21"/>
              <p:cNvSpPr/>
              <p:nvPr/>
            </p:nvSpPr>
            <p:spPr>
              <a:xfrm>
                <a:off x="2590800" y="2667000"/>
                <a:ext cx="685800" cy="533400"/>
              </a:xfrm>
              <a:prstGeom prst="diamond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18"/>
              <p:cNvSpPr txBox="1">
                <a:spLocks noChangeArrowheads="1"/>
              </p:cNvSpPr>
              <p:nvPr/>
            </p:nvSpPr>
            <p:spPr bwMode="auto">
              <a:xfrm>
                <a:off x="2667000" y="2743200"/>
                <a:ext cx="56938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+ 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latin typeface="Symbol" pitchFamily="18" charset="2"/>
                  </a:rPr>
                  <a:t>-</a:t>
                </a:r>
                <a:endParaRPr lang="en-US" sz="2000" dirty="0">
                  <a:latin typeface="Symbol" pitchFamily="18" charset="2"/>
                </a:endParaRPr>
              </a:p>
            </p:txBody>
          </p:sp>
        </p:grpSp>
        <p:grpSp>
          <p:nvGrpSpPr>
            <p:cNvPr id="12" name="Group 20"/>
            <p:cNvGrpSpPr>
              <a:grpSpLocks/>
            </p:cNvGrpSpPr>
            <p:nvPr/>
          </p:nvGrpSpPr>
          <p:grpSpPr bwMode="auto">
            <a:xfrm>
              <a:off x="647700" y="5702300"/>
              <a:ext cx="812800" cy="266700"/>
              <a:chOff x="2565400" y="4241800"/>
              <a:chExt cx="901700" cy="317500"/>
            </a:xfrm>
          </p:grpSpPr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825500" y="5943600"/>
              <a:ext cx="6383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10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grpSp>
          <p:nvGrpSpPr>
            <p:cNvPr id="14" name="Group 60"/>
            <p:cNvGrpSpPr/>
            <p:nvPr/>
          </p:nvGrpSpPr>
          <p:grpSpPr>
            <a:xfrm rot="16200000">
              <a:off x="2563050" y="6296265"/>
              <a:ext cx="469900" cy="444500"/>
              <a:chOff x="2133600" y="1143000"/>
              <a:chExt cx="469900" cy="444500"/>
            </a:xfrm>
          </p:grpSpPr>
          <p:sp>
            <p:nvSpPr>
              <p:cNvPr id="18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19" name="Straight Arrow Connector 13"/>
              <p:cNvCxnSpPr>
                <a:cxnSpLocks noChangeShapeType="1"/>
                <a:stCxn id="18" idx="2"/>
                <a:endCxn id="18" idx="6"/>
              </p:cNvCxnSpPr>
              <p:nvPr/>
            </p:nvCxnSpPr>
            <p:spPr bwMode="auto">
              <a:xfrm rot="16200000">
                <a:off x="2368550" y="1130300"/>
                <a:ext cx="0" cy="4699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15" name="TextBox 14"/>
            <p:cNvSpPr txBox="1"/>
            <p:nvPr/>
          </p:nvSpPr>
          <p:spPr>
            <a:xfrm>
              <a:off x="2921000" y="6578600"/>
              <a:ext cx="498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2A</a:t>
              </a:r>
              <a:endParaRPr lang="en-US" sz="2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19300" y="5956300"/>
              <a:ext cx="64472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3v</a:t>
              </a:r>
              <a:r>
                <a:rPr lang="en-US" baseline="-25000" dirty="0" smtClean="0"/>
                <a:t>ab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1200" y="6426200"/>
              <a:ext cx="498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4V</a:t>
              </a:r>
              <a:endParaRPr lang="en-US" sz="2000" dirty="0"/>
            </a:p>
          </p:txBody>
        </p:sp>
      </p:grpSp>
      <p:grpSp>
        <p:nvGrpSpPr>
          <p:cNvPr id="26" name="Group 101"/>
          <p:cNvGrpSpPr/>
          <p:nvPr/>
        </p:nvGrpSpPr>
        <p:grpSpPr>
          <a:xfrm>
            <a:off x="272759" y="3873039"/>
            <a:ext cx="3543300" cy="1600200"/>
            <a:chOff x="215900" y="7340600"/>
            <a:chExt cx="3543300" cy="1600200"/>
          </a:xfrm>
        </p:grpSpPr>
        <p:sp>
          <p:nvSpPr>
            <p:cNvPr id="27" name="Rectangle 26"/>
            <p:cNvSpPr/>
            <p:nvPr/>
          </p:nvSpPr>
          <p:spPr bwMode="auto">
            <a:xfrm>
              <a:off x="419100" y="7594600"/>
              <a:ext cx="3073400" cy="1320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416300" y="7683500"/>
              <a:ext cx="215900" cy="12573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29" name="Object 4"/>
            <p:cNvGraphicFramePr>
              <a:graphicFrameLocks noChangeAspect="1"/>
            </p:cNvGraphicFramePr>
            <p:nvPr/>
          </p:nvGraphicFramePr>
          <p:xfrm>
            <a:off x="3384550" y="7681913"/>
            <a:ext cx="374650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08" name="Equation" r:id="rId5" imgW="164880" imgH="571320" progId="Equation.DSMT4">
                    <p:embed/>
                  </p:oleObj>
                </mc:Choice>
                <mc:Fallback>
                  <p:oleObj name="Equation" r:id="rId5" imgW="1648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4550" y="7681913"/>
                          <a:ext cx="374650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0" name="Group 90"/>
            <p:cNvGrpSpPr/>
            <p:nvPr/>
          </p:nvGrpSpPr>
          <p:grpSpPr>
            <a:xfrm>
              <a:off x="215900" y="7912101"/>
              <a:ext cx="469900" cy="707886"/>
              <a:chOff x="1143000" y="2057401"/>
              <a:chExt cx="469900" cy="707886"/>
            </a:xfrm>
          </p:grpSpPr>
          <p:sp>
            <p:nvSpPr>
              <p:cNvPr id="41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219200" y="2057401"/>
                <a:ext cx="317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+</a:t>
                </a:r>
              </a:p>
              <a:p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grpSp>
          <p:nvGrpSpPr>
            <p:cNvPr id="31" name="Group 93"/>
            <p:cNvGrpSpPr/>
            <p:nvPr/>
          </p:nvGrpSpPr>
          <p:grpSpPr>
            <a:xfrm>
              <a:off x="1638300" y="7340600"/>
              <a:ext cx="685800" cy="533400"/>
              <a:chOff x="2590800" y="2667000"/>
              <a:chExt cx="685800" cy="533400"/>
            </a:xfrm>
          </p:grpSpPr>
          <p:sp>
            <p:nvSpPr>
              <p:cNvPr id="39" name="Diamond 38"/>
              <p:cNvSpPr/>
              <p:nvPr/>
            </p:nvSpPr>
            <p:spPr>
              <a:xfrm>
                <a:off x="2590800" y="2667000"/>
                <a:ext cx="685800" cy="533400"/>
              </a:xfrm>
              <a:prstGeom prst="diamond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18"/>
              <p:cNvSpPr txBox="1">
                <a:spLocks noChangeArrowheads="1"/>
              </p:cNvSpPr>
              <p:nvPr/>
            </p:nvSpPr>
            <p:spPr bwMode="auto">
              <a:xfrm>
                <a:off x="2667000" y="2743200"/>
                <a:ext cx="56938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+ 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latin typeface="Symbol" pitchFamily="18" charset="2"/>
                  </a:rPr>
                  <a:t>-</a:t>
                </a:r>
                <a:endParaRPr lang="en-US" sz="2000" dirty="0">
                  <a:latin typeface="Symbol" pitchFamily="18" charset="2"/>
                </a:endParaRPr>
              </a:p>
            </p:txBody>
          </p:sp>
        </p:grpSp>
        <p:grpSp>
          <p:nvGrpSpPr>
            <p:cNvPr id="32" name="Group 20"/>
            <p:cNvGrpSpPr>
              <a:grpSpLocks/>
            </p:cNvGrpSpPr>
            <p:nvPr/>
          </p:nvGrpSpPr>
          <p:grpSpPr bwMode="auto">
            <a:xfrm>
              <a:off x="571500" y="7467600"/>
              <a:ext cx="812800" cy="266700"/>
              <a:chOff x="2565400" y="4241800"/>
              <a:chExt cx="901700" cy="317500"/>
            </a:xfrm>
          </p:grpSpPr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749300" y="7708900"/>
              <a:ext cx="6383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10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43100" y="7721600"/>
              <a:ext cx="56137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3v</a:t>
              </a:r>
              <a:r>
                <a:rPr lang="en-US" baseline="-25000" dirty="0" smtClean="0"/>
                <a:t>1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82700" y="8267700"/>
              <a:ext cx="1253869" cy="4001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Due to 4V</a:t>
              </a:r>
              <a:endParaRPr lang="en-US" sz="2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95300" y="8356600"/>
              <a:ext cx="498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4V</a:t>
              </a:r>
              <a:endParaRPr lang="en-US" sz="2000" dirty="0"/>
            </a:p>
          </p:txBody>
        </p:sp>
      </p:grpSp>
      <p:grpSp>
        <p:nvGrpSpPr>
          <p:cNvPr id="43" name="Group 102"/>
          <p:cNvGrpSpPr/>
          <p:nvPr/>
        </p:nvGrpSpPr>
        <p:grpSpPr>
          <a:xfrm>
            <a:off x="4938941" y="4069829"/>
            <a:ext cx="3355975" cy="1600200"/>
            <a:chOff x="3962400" y="7302500"/>
            <a:chExt cx="3355975" cy="1600200"/>
          </a:xfrm>
        </p:grpSpPr>
        <p:sp>
          <p:nvSpPr>
            <p:cNvPr id="44" name="Rectangle 43"/>
            <p:cNvSpPr/>
            <p:nvPr/>
          </p:nvSpPr>
          <p:spPr bwMode="auto">
            <a:xfrm>
              <a:off x="3962400" y="7556500"/>
              <a:ext cx="3073400" cy="1320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>
              <a:off x="6235700" y="7569200"/>
              <a:ext cx="12700" cy="1282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Rectangle 45"/>
            <p:cNvSpPr/>
            <p:nvPr/>
          </p:nvSpPr>
          <p:spPr bwMode="auto">
            <a:xfrm>
              <a:off x="6959600" y="7645400"/>
              <a:ext cx="215900" cy="12573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47" name="Object 4"/>
            <p:cNvGraphicFramePr>
              <a:graphicFrameLocks noChangeAspect="1"/>
            </p:cNvGraphicFramePr>
            <p:nvPr/>
          </p:nvGraphicFramePr>
          <p:xfrm>
            <a:off x="6913563" y="7643813"/>
            <a:ext cx="404812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09" name="Equation" r:id="rId7" imgW="177480" imgH="571320" progId="Equation.DSMT4">
                    <p:embed/>
                  </p:oleObj>
                </mc:Choice>
                <mc:Fallback>
                  <p:oleObj name="Equation" r:id="rId7" imgW="1774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13563" y="7643813"/>
                          <a:ext cx="404812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8" name="Group 112"/>
            <p:cNvGrpSpPr/>
            <p:nvPr/>
          </p:nvGrpSpPr>
          <p:grpSpPr>
            <a:xfrm>
              <a:off x="5181600" y="7302500"/>
              <a:ext cx="685800" cy="533400"/>
              <a:chOff x="2590800" y="2667000"/>
              <a:chExt cx="685800" cy="533400"/>
            </a:xfrm>
          </p:grpSpPr>
          <p:sp>
            <p:nvSpPr>
              <p:cNvPr id="59" name="Diamond 58"/>
              <p:cNvSpPr/>
              <p:nvPr/>
            </p:nvSpPr>
            <p:spPr>
              <a:xfrm>
                <a:off x="2590800" y="2667000"/>
                <a:ext cx="685800" cy="533400"/>
              </a:xfrm>
              <a:prstGeom prst="diamond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18"/>
              <p:cNvSpPr txBox="1">
                <a:spLocks noChangeArrowheads="1"/>
              </p:cNvSpPr>
              <p:nvPr/>
            </p:nvSpPr>
            <p:spPr bwMode="auto">
              <a:xfrm>
                <a:off x="2667000" y="2743200"/>
                <a:ext cx="56938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+ 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latin typeface="Symbol" pitchFamily="18" charset="2"/>
                  </a:rPr>
                  <a:t>-</a:t>
                </a:r>
                <a:endParaRPr lang="en-US" sz="2000" dirty="0">
                  <a:latin typeface="Symbol" pitchFamily="18" charset="2"/>
                </a:endParaRPr>
              </a:p>
            </p:txBody>
          </p:sp>
        </p:grpSp>
        <p:grpSp>
          <p:nvGrpSpPr>
            <p:cNvPr id="49" name="Group 20"/>
            <p:cNvGrpSpPr>
              <a:grpSpLocks/>
            </p:cNvGrpSpPr>
            <p:nvPr/>
          </p:nvGrpSpPr>
          <p:grpSpPr bwMode="auto">
            <a:xfrm>
              <a:off x="4114800" y="7429500"/>
              <a:ext cx="812800" cy="266700"/>
              <a:chOff x="2565400" y="4241800"/>
              <a:chExt cx="901700" cy="317500"/>
            </a:xfrm>
          </p:grpSpPr>
          <p:sp>
            <p:nvSpPr>
              <p:cNvPr id="57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58" name="Freeform 57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4292600" y="7670800"/>
              <a:ext cx="6383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10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grpSp>
          <p:nvGrpSpPr>
            <p:cNvPr id="51" name="Group 119"/>
            <p:cNvGrpSpPr/>
            <p:nvPr/>
          </p:nvGrpSpPr>
          <p:grpSpPr>
            <a:xfrm rot="16200000">
              <a:off x="6030150" y="8023465"/>
              <a:ext cx="469900" cy="444500"/>
              <a:chOff x="2133600" y="1143000"/>
              <a:chExt cx="469900" cy="444500"/>
            </a:xfrm>
          </p:grpSpPr>
          <p:sp>
            <p:nvSpPr>
              <p:cNvPr id="55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56" name="Straight Arrow Connector 13"/>
              <p:cNvCxnSpPr>
                <a:cxnSpLocks noChangeShapeType="1"/>
                <a:stCxn id="55" idx="2"/>
                <a:endCxn id="55" idx="6"/>
              </p:cNvCxnSpPr>
              <p:nvPr/>
            </p:nvCxnSpPr>
            <p:spPr bwMode="auto">
              <a:xfrm rot="16200000">
                <a:off x="2368550" y="1130300"/>
                <a:ext cx="0" cy="4699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52" name="TextBox 51"/>
            <p:cNvSpPr txBox="1"/>
            <p:nvPr/>
          </p:nvSpPr>
          <p:spPr>
            <a:xfrm>
              <a:off x="6388100" y="8305800"/>
              <a:ext cx="498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2A</a:t>
              </a:r>
              <a:endParaRPr lang="en-US" sz="20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486400" y="7683500"/>
              <a:ext cx="56137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3v</a:t>
              </a:r>
              <a:r>
                <a:rPr lang="en-US" baseline="-25000" dirty="0" smtClean="0"/>
                <a:t>2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584700" y="8255000"/>
              <a:ext cx="1253869" cy="4001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Due to 2A</a:t>
              </a:r>
              <a:endParaRPr lang="en-US" sz="2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644168" y="2453455"/>
                <a:ext cx="30279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𝑎𝑏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=1+5=6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168" y="2453455"/>
                <a:ext cx="3027945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304800" y="771635"/>
            <a:ext cx="700159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 circuit with dependent sources,  keep the dependent sources.</a:t>
            </a:r>
          </a:p>
          <a:p>
            <a:r>
              <a:rPr lang="en-US" sz="2000" dirty="0" smtClean="0"/>
              <a:t>They cannot be turned off . They are not input</a:t>
            </a:r>
          </a:p>
          <a:p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292100" y="225535"/>
            <a:ext cx="4335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Superposition with dependent sources: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8282" y="5547290"/>
                <a:ext cx="33933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 smtClean="0"/>
                  <a:t>By KVL: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3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=4+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10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sz="2000" dirty="0" smtClean="0"/>
                  <a:t>, 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82" y="5547290"/>
                <a:ext cx="3393301" cy="400110"/>
              </a:xfrm>
              <a:prstGeom prst="rect">
                <a:avLst/>
              </a:prstGeom>
              <a:blipFill rotWithShape="1">
                <a:blip r:embed="rId10"/>
                <a:stretch>
                  <a:fillRect l="-1975" t="-7576" r="-718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901108" y="6326459"/>
                <a:ext cx="11389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=1</m:t>
                      </m:r>
                      <m:r>
                        <a:rPr lang="en-US" sz="20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108" y="6326459"/>
                <a:ext cx="1138966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835604" y="3764138"/>
                <a:ext cx="13242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−  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  +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604" y="3764138"/>
                <a:ext cx="1324273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638744" y="5770417"/>
                <a:ext cx="18991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3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744" y="5770417"/>
                <a:ext cx="1899110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431944" y="5770417"/>
                <a:ext cx="2019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=2×10=20</m:t>
                      </m:r>
                      <m:r>
                        <a:rPr lang="en-US" sz="20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944" y="5770417"/>
                <a:ext cx="2019334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661876" y="6159124"/>
                <a:ext cx="11449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=5</m:t>
                      </m:r>
                      <m:r>
                        <a:rPr lang="en-US" sz="20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876" y="6159124"/>
                <a:ext cx="1144929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15411" y="3653449"/>
                <a:ext cx="13242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−  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  +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11" y="3653449"/>
                <a:ext cx="1324273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867534" y="5943945"/>
                <a:ext cx="11324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=0,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534" y="5943945"/>
                <a:ext cx="1132425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84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1" grpId="0"/>
      <p:bldP spid="62" grpId="0" build="p" bldLvl="2"/>
      <p:bldP spid="2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7512" y="11668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L13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62234" y="196334"/>
            <a:ext cx="3272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egoe UI"/>
                <a:cs typeface="Segoe UI"/>
              </a:rPr>
              <a:t>§ </a:t>
            </a:r>
            <a:r>
              <a:rPr lang="en-US" sz="2000" dirty="0" smtClean="0"/>
              <a:t>4.4:  Source  transformation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38434" y="724813"/>
            <a:ext cx="2270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 general situation: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56004" y="724813"/>
            <a:ext cx="8406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                              </a:t>
            </a:r>
            <a:r>
              <a:rPr lang="en-US" dirty="0" smtClean="0"/>
              <a:t>  </a:t>
            </a:r>
            <a:r>
              <a:rPr lang="en-US" sz="2000" dirty="0" smtClean="0"/>
              <a:t>you can separate a circuit as the connection of two parts.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760279" y="1124923"/>
            <a:ext cx="4406900" cy="1511300"/>
            <a:chOff x="876300" y="1993900"/>
            <a:chExt cx="4406900" cy="1511300"/>
          </a:xfrm>
        </p:grpSpPr>
        <p:sp>
          <p:nvSpPr>
            <p:cNvPr id="8" name="Rectangle 7"/>
            <p:cNvSpPr/>
            <p:nvPr/>
          </p:nvSpPr>
          <p:spPr bwMode="auto">
            <a:xfrm>
              <a:off x="876300" y="2209800"/>
              <a:ext cx="1473200" cy="1295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810000" y="2184400"/>
              <a:ext cx="1473200" cy="1295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04900" y="2641600"/>
              <a:ext cx="122706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Circuit A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49700" y="2641600"/>
              <a:ext cx="122706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Circuit C</a:t>
              </a:r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 flipV="1">
              <a:off x="2349500" y="2374900"/>
              <a:ext cx="1460500" cy="12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2336800" y="3327400"/>
              <a:ext cx="1473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14" name="Object 3"/>
            <p:cNvGraphicFramePr>
              <a:graphicFrameLocks noChangeAspect="1"/>
            </p:cNvGraphicFramePr>
            <p:nvPr/>
          </p:nvGraphicFramePr>
          <p:xfrm>
            <a:off x="2828924" y="2388823"/>
            <a:ext cx="346075" cy="9465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58" name="Equation" r:id="rId3" imgW="139680" imgH="419040" progId="Equation.DSMT4">
                    <p:embed/>
                  </p:oleObj>
                </mc:Choice>
                <mc:Fallback>
                  <p:oleObj name="Equation" r:id="rId3" imgW="13968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8924" y="2388823"/>
                          <a:ext cx="346075" cy="9465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" name="Straight Arrow Connector 14"/>
            <p:cNvCxnSpPr/>
            <p:nvPr/>
          </p:nvCxnSpPr>
          <p:spPr bwMode="auto">
            <a:xfrm>
              <a:off x="2425700" y="2413000"/>
              <a:ext cx="5207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2527300" y="1993900"/>
              <a:ext cx="2968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2000" dirty="0" err="1" smtClean="0"/>
                <a:t>i</a:t>
              </a:r>
              <a:endParaRPr lang="en-US" sz="20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27334" y="2809362"/>
            <a:ext cx="74974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circuit A, you can obtain a function v = f (</a:t>
            </a:r>
            <a:r>
              <a:rPr lang="en-US" sz="2000" dirty="0" err="1" smtClean="0"/>
              <a:t>i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If there is another circuit B, with the same </a:t>
            </a:r>
            <a:r>
              <a:rPr lang="en-US" sz="2000" dirty="0" err="1" smtClean="0"/>
              <a:t>v</a:t>
            </a:r>
            <a:r>
              <a:rPr lang="en-US" sz="2000" dirty="0" err="1" smtClean="0">
                <a:sym typeface="Symbol"/>
              </a:rPr>
              <a:t>i</a:t>
            </a:r>
            <a:r>
              <a:rPr lang="en-US" sz="2000" dirty="0" smtClean="0">
                <a:sym typeface="Symbol"/>
              </a:rPr>
              <a:t> relationship,</a:t>
            </a:r>
          </a:p>
          <a:p>
            <a:r>
              <a:rPr lang="en-US" sz="2000" dirty="0" smtClean="0">
                <a:sym typeface="Symbol"/>
              </a:rPr>
              <a:t>You can replace Circuit A with Circuit B without affecting Circuit C </a:t>
            </a:r>
            <a:endParaRPr lang="en-US" sz="2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262234" y="3717075"/>
            <a:ext cx="4406900" cy="1511300"/>
            <a:chOff x="876300" y="4864100"/>
            <a:chExt cx="4406900" cy="151130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876300" y="5080000"/>
              <a:ext cx="1473200" cy="1295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810000" y="5054600"/>
              <a:ext cx="1473200" cy="1295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04900" y="5511800"/>
              <a:ext cx="122706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Circuit B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49700" y="5511800"/>
              <a:ext cx="122706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Circuit C</a:t>
              </a:r>
              <a:endParaRPr lang="en-US" dirty="0"/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 flipV="1">
              <a:off x="2349500" y="5245100"/>
              <a:ext cx="1460500" cy="12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2336800" y="6197600"/>
              <a:ext cx="1473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25" name="Object 3"/>
            <p:cNvGraphicFramePr>
              <a:graphicFrameLocks noChangeAspect="1"/>
            </p:cNvGraphicFramePr>
            <p:nvPr/>
          </p:nvGraphicFramePr>
          <p:xfrm>
            <a:off x="2828924" y="5259023"/>
            <a:ext cx="346075" cy="9465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59" name="Equation" r:id="rId5" imgW="139680" imgH="419040" progId="Equation.DSMT4">
                    <p:embed/>
                  </p:oleObj>
                </mc:Choice>
                <mc:Fallback>
                  <p:oleObj name="Equation" r:id="rId5" imgW="13968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8924" y="5259023"/>
                          <a:ext cx="346075" cy="9465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Straight Arrow Connector 25"/>
            <p:cNvCxnSpPr/>
            <p:nvPr/>
          </p:nvCxnSpPr>
          <p:spPr bwMode="auto">
            <a:xfrm>
              <a:off x="2425700" y="5283200"/>
              <a:ext cx="5207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2527300" y="4864100"/>
              <a:ext cx="2968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2000" dirty="0" err="1" smtClean="0"/>
                <a:t>i</a:t>
              </a:r>
              <a:endParaRPr lang="en-US" sz="20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839295" y="4127753"/>
            <a:ext cx="43425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All variables in Circuit C are unchanged, </a:t>
            </a:r>
          </a:p>
          <a:p>
            <a:r>
              <a:rPr lang="en-US" sz="2000" dirty="0" smtClean="0"/>
              <a:t>But the variables in Circuit A may not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exist in Circuit B.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262234" y="5381420"/>
            <a:ext cx="688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Sometimes you need to replace a complex circuit with</a:t>
            </a:r>
            <a:r>
              <a:rPr lang="en-US" sz="2000" dirty="0"/>
              <a:t> </a:t>
            </a:r>
            <a:r>
              <a:rPr lang="en-US" sz="2000" dirty="0" smtClean="0"/>
              <a:t>a </a:t>
            </a:r>
            <a:br>
              <a:rPr lang="en-US" sz="2000" dirty="0" smtClean="0"/>
            </a:br>
            <a:r>
              <a:rPr lang="en-US" sz="2000" dirty="0" smtClean="0"/>
              <a:t>simpler </a:t>
            </a:r>
            <a:r>
              <a:rPr lang="en-US" sz="2000" dirty="0"/>
              <a:t> </a:t>
            </a:r>
            <a:r>
              <a:rPr lang="en-US" sz="2000" dirty="0" smtClean="0"/>
              <a:t>one; as with </a:t>
            </a:r>
            <a:r>
              <a:rPr lang="en-US" sz="2000" dirty="0" err="1" smtClean="0"/>
              <a:t>Thevenin’s</a:t>
            </a:r>
            <a:r>
              <a:rPr lang="en-US" sz="2000" dirty="0" smtClean="0"/>
              <a:t> equivalent</a:t>
            </a:r>
          </a:p>
          <a:p>
            <a:r>
              <a:rPr lang="en-US" sz="2000" dirty="0" smtClean="0"/>
              <a:t>Sometimes with one which is more convenient for analysis</a:t>
            </a:r>
            <a:br>
              <a:rPr lang="en-US" sz="2000" dirty="0" smtClean="0"/>
            </a:br>
            <a:r>
              <a:rPr lang="en-US" sz="2000" dirty="0" smtClean="0"/>
              <a:t>as with source transformation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72708" y="1190080"/>
            <a:ext cx="33458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You may need to make change</a:t>
            </a:r>
            <a:br>
              <a:rPr lang="en-US" sz="2000" dirty="0" smtClean="0"/>
            </a:br>
            <a:r>
              <a:rPr lang="en-US" sz="2000" dirty="0" smtClean="0"/>
              <a:t>to one part,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85915" y="1928337"/>
            <a:ext cx="34174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But want to ensure this change</a:t>
            </a:r>
            <a:br>
              <a:rPr lang="en-US" sz="2000" dirty="0" smtClean="0"/>
            </a:br>
            <a:r>
              <a:rPr lang="en-US" sz="2000" dirty="0" smtClean="0"/>
              <a:t>does not affect the other part</a:t>
            </a:r>
          </a:p>
        </p:txBody>
      </p:sp>
    </p:spTree>
    <p:extLst>
      <p:ext uri="{BB962C8B-B14F-4D97-AF65-F5344CB8AC3E}">
        <p14:creationId xmlns:p14="http://schemas.microsoft.com/office/powerpoint/2010/main" val="110884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build="p" bldLvl="2"/>
      <p:bldP spid="28" grpId="0" build="p" bldLvl="2"/>
      <p:bldP spid="29" grpId="0" build="p" bldLvl="2"/>
      <p:bldP spid="2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7512" y="11668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L13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54880" y="243365"/>
            <a:ext cx="344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Compare the two connections: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55306" y="1420048"/>
                <a:ext cx="1911101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What is the 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err="1" smtClean="0"/>
                  <a:t>v</a:t>
                </a:r>
                <a:r>
                  <a:rPr lang="en-US" sz="2000" dirty="0" err="1" smtClean="0">
                    <a:sym typeface="Symbol"/>
                  </a:rPr>
                  <a:t>i</a:t>
                </a:r>
                <a:r>
                  <a:rPr lang="en-US" sz="2000" dirty="0" smtClean="0">
                    <a:sym typeface="Symbol"/>
                  </a:rPr>
                  <a:t>  relationship</a:t>
                </a:r>
                <a:br>
                  <a:rPr lang="en-US" sz="2000" dirty="0" smtClean="0">
                    <a:sym typeface="Symbol"/>
                  </a:rPr>
                </a:br>
                <a:r>
                  <a:rPr lang="en-US" sz="2000" dirty="0" smtClean="0">
                    <a:sym typeface="Symbol"/>
                  </a:rPr>
                  <a:t> for each circuit?</a:t>
                </a:r>
              </a:p>
              <a:p>
                <a:r>
                  <a:rPr lang="en-US" sz="2000" dirty="0">
                    <a:sym typeface="Symbol"/>
                  </a:rPr>
                  <a:t> </a:t>
                </a:r>
                <a:r>
                  <a:rPr lang="en-US" sz="2000" dirty="0" smtClean="0">
                    <a:sym typeface="Symbol"/>
                  </a:rPr>
                  <a:t>How to express</a:t>
                </a:r>
                <a:br>
                  <a:rPr lang="en-US" sz="2000" dirty="0" smtClean="0">
                    <a:sym typeface="Symbol"/>
                  </a:rPr>
                </a:br>
                <a:r>
                  <a:rPr lang="en-US" sz="2000" dirty="0" smtClean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sym typeface="Symbol"/>
                      </a:rPr>
                      <m:t>𝑣</m:t>
                    </m:r>
                  </m:oMath>
                </a14:m>
                <a:r>
                  <a:rPr lang="en-US" sz="2000" dirty="0" smtClean="0">
                    <a:sym typeface="Symbol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sym typeface="Symbol"/>
                      </a:rPr>
                      <m:t>𝑖</m:t>
                    </m:r>
                  </m:oMath>
                </a14:m>
                <a:r>
                  <a:rPr lang="en-US" sz="2000" dirty="0" smtClean="0">
                    <a:sym typeface="Symbol"/>
                  </a:rPr>
                  <a:t>?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306" y="1420048"/>
                <a:ext cx="1911101" cy="1631216"/>
              </a:xfrm>
              <a:prstGeom prst="rect">
                <a:avLst/>
              </a:prstGeom>
              <a:blipFill rotWithShape="1">
                <a:blip r:embed="rId3"/>
                <a:stretch>
                  <a:fillRect l="-3514" t="-1866" r="-2875" b="-5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 bwMode="auto">
          <a:xfrm>
            <a:off x="609600" y="1739900"/>
            <a:ext cx="1765300" cy="1397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349500" y="1689100"/>
            <a:ext cx="165100" cy="152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93700" y="1993901"/>
            <a:ext cx="469900" cy="707886"/>
            <a:chOff x="1143000" y="2057401"/>
            <a:chExt cx="469900" cy="707886"/>
          </a:xfrm>
        </p:grpSpPr>
        <p:sp>
          <p:nvSpPr>
            <p:cNvPr id="37" name="Oval 10"/>
            <p:cNvSpPr>
              <a:spLocks noChangeArrowheads="1"/>
            </p:cNvSpPr>
            <p:nvPr/>
          </p:nvSpPr>
          <p:spPr bwMode="auto">
            <a:xfrm>
              <a:off x="1143000" y="2133600"/>
              <a:ext cx="4699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19200" y="2057401"/>
              <a:ext cx="317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+</a:t>
              </a:r>
            </a:p>
            <a:p>
              <a:r>
                <a:rPr lang="en-US" sz="2000" dirty="0">
                  <a:latin typeface="Symbol" pitchFamily="18" charset="2"/>
                </a:rPr>
                <a:t>-</a:t>
              </a:r>
            </a:p>
          </p:txBody>
        </p:sp>
      </p:grpSp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952500" y="1612900"/>
            <a:ext cx="812800" cy="266700"/>
            <a:chOff x="2565400" y="4241800"/>
            <a:chExt cx="901700" cy="317500"/>
          </a:xfrm>
        </p:grpSpPr>
        <p:sp>
          <p:nvSpPr>
            <p:cNvPr id="35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cxnSp>
        <p:nvCxnSpPr>
          <p:cNvPr id="11" name="Straight Arrow Connector 10"/>
          <p:cNvCxnSpPr/>
          <p:nvPr/>
        </p:nvCxnSpPr>
        <p:spPr bwMode="auto">
          <a:xfrm>
            <a:off x="1727200" y="1752600"/>
            <a:ext cx="5207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5824303" y="1575256"/>
            <a:ext cx="1917700" cy="1473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602303" y="1486356"/>
            <a:ext cx="177800" cy="1676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" name="Straight Connector 13"/>
          <p:cNvCxnSpPr>
            <a:stCxn id="12" idx="0"/>
            <a:endCxn id="12" idx="2"/>
          </p:cNvCxnSpPr>
          <p:nvPr/>
        </p:nvCxnSpPr>
        <p:spPr bwMode="auto">
          <a:xfrm>
            <a:off x="6783153" y="1575256"/>
            <a:ext cx="0" cy="1473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5" name="Group 20"/>
          <p:cNvGrpSpPr>
            <a:grpSpLocks/>
          </p:cNvGrpSpPr>
          <p:nvPr/>
        </p:nvGrpSpPr>
        <p:grpSpPr bwMode="auto">
          <a:xfrm rot="5400000">
            <a:off x="6386278" y="2219781"/>
            <a:ext cx="812800" cy="260350"/>
            <a:chOff x="2565400" y="4241800"/>
            <a:chExt cx="901700" cy="317500"/>
          </a:xfrm>
        </p:grpSpPr>
        <p:sp>
          <p:nvSpPr>
            <p:cNvPr id="33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16200000">
            <a:off x="5593353" y="2080321"/>
            <a:ext cx="469900" cy="444500"/>
            <a:chOff x="2133600" y="1143000"/>
            <a:chExt cx="469900" cy="444500"/>
          </a:xfrm>
        </p:grpSpPr>
        <p:sp>
          <p:nvSpPr>
            <p:cNvPr id="31" name="Oval 11"/>
            <p:cNvSpPr>
              <a:spLocks noChangeArrowheads="1"/>
            </p:cNvSpPr>
            <p:nvPr/>
          </p:nvSpPr>
          <p:spPr bwMode="auto">
            <a:xfrm>
              <a:off x="2133600" y="1143000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32" name="Straight Arrow Connector 13"/>
            <p:cNvCxnSpPr>
              <a:cxnSpLocks noChangeShapeType="1"/>
              <a:stCxn id="31" idx="2"/>
              <a:endCxn id="31" idx="6"/>
            </p:cNvCxnSpPr>
            <p:nvPr/>
          </p:nvCxnSpPr>
          <p:spPr bwMode="auto">
            <a:xfrm rot="16200000">
              <a:off x="2368550" y="1130300"/>
              <a:ext cx="0" cy="46990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17" name="TextBox 16"/>
          <p:cNvSpPr txBox="1"/>
          <p:nvPr/>
        </p:nvSpPr>
        <p:spPr>
          <a:xfrm>
            <a:off x="5290903" y="1943556"/>
            <a:ext cx="364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dirty="0" smtClean="0"/>
              <a:t>i</a:t>
            </a:r>
            <a:r>
              <a:rPr lang="en-US" sz="2000" baseline="-25000" dirty="0" smtClean="0"/>
              <a:t>s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660400" y="2438400"/>
            <a:ext cx="423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s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130300" y="179070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</a:t>
            </a:r>
            <a:r>
              <a:rPr lang="en-US" sz="2000" baseline="-25000" dirty="0" smtClean="0"/>
              <a:t>1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6954603" y="223565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</a:t>
            </a:r>
            <a:r>
              <a:rPr lang="en-US" sz="2000" baseline="-25000" dirty="0"/>
              <a:t>2</a:t>
            </a:r>
            <a:endParaRPr lang="en-US" sz="2000" dirty="0"/>
          </a:p>
        </p:txBody>
      </p:sp>
      <p:graphicFrame>
        <p:nvGraphicFramePr>
          <p:cNvPr id="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051373"/>
              </p:ext>
            </p:extLst>
          </p:nvPr>
        </p:nvGraphicFramePr>
        <p:xfrm>
          <a:off x="7662628" y="1726069"/>
          <a:ext cx="317500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2" name="Equation" r:id="rId4" imgW="139680" imgH="571320" progId="Equation.DSMT4">
                  <p:embed/>
                </p:oleObj>
              </mc:Choice>
              <mc:Fallback>
                <p:oleObj name="Equation" r:id="rId4" imgW="13968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2628" y="1726069"/>
                        <a:ext cx="317500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/>
        </p:nvGraphicFramePr>
        <p:xfrm>
          <a:off x="2193925" y="1839913"/>
          <a:ext cx="317500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3" name="Equation" r:id="rId6" imgW="139680" imgH="571320" progId="Equation.DSMT4">
                  <p:embed/>
                </p:oleObj>
              </mc:Choice>
              <mc:Fallback>
                <p:oleObj name="Equation" r:id="rId6" imgW="13968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3925" y="1839913"/>
                        <a:ext cx="317500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42900" y="889000"/>
            <a:ext cx="11314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Circuit A: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5748103" y="851356"/>
            <a:ext cx="1121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Circuit B:</a:t>
            </a:r>
            <a:endParaRPr lang="en-US" sz="2000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7005403" y="1575256"/>
            <a:ext cx="5207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816100" y="1333500"/>
            <a:ext cx="296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dirty="0" err="1" smtClean="0"/>
              <a:t>i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081603" y="1118056"/>
            <a:ext cx="296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dirty="0" err="1" smtClean="0"/>
              <a:t>i</a:t>
            </a:r>
            <a:endParaRPr lang="en-US" sz="2000" dirty="0"/>
          </a:p>
        </p:txBody>
      </p:sp>
      <p:graphicFrame>
        <p:nvGraphicFramePr>
          <p:cNvPr id="28" name="Object 9"/>
          <p:cNvGraphicFramePr>
            <a:graphicFrameLocks noChangeAspect="1"/>
          </p:cNvGraphicFramePr>
          <p:nvPr/>
        </p:nvGraphicFramePr>
        <p:xfrm>
          <a:off x="814388" y="1179513"/>
          <a:ext cx="10953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4" name="Equation" r:id="rId7" imgW="482400" imgH="215640" progId="Equation.DSMT4">
                  <p:embed/>
                </p:oleObj>
              </mc:Choice>
              <mc:Fallback>
                <p:oleObj name="Equation" r:id="rId7" imgW="4824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88" y="1179513"/>
                        <a:ext cx="1095375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/>
          <p:nvPr/>
        </p:nvCxnSpPr>
        <p:spPr>
          <a:xfrm>
            <a:off x="6789503" y="1626056"/>
            <a:ext cx="0" cy="3937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83103" y="1689556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dirty="0" err="1" smtClean="0"/>
              <a:t>i</a:t>
            </a:r>
            <a:r>
              <a:rPr lang="en-US" sz="2000" baseline="-25000" dirty="0" err="1" smtClean="0"/>
              <a:t>R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520700" y="3403600"/>
            <a:ext cx="22717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By KVL,</a:t>
            </a:r>
          </a:p>
          <a:p>
            <a:r>
              <a:rPr lang="en-US" sz="2400" dirty="0" smtClean="0"/>
              <a:t>v =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s</a:t>
            </a:r>
            <a:r>
              <a:rPr lang="en-US" sz="2400" dirty="0" err="1" smtClean="0"/>
              <a:t>-v</a:t>
            </a:r>
            <a:r>
              <a:rPr lang="en-US" sz="2400" baseline="-25000" dirty="0" err="1" smtClean="0"/>
              <a:t>R</a:t>
            </a:r>
            <a:r>
              <a:rPr lang="en-US" sz="2400" dirty="0" smtClean="0"/>
              <a:t>= v</a:t>
            </a:r>
            <a:r>
              <a:rPr lang="en-US" sz="2400" baseline="-25000" dirty="0" smtClean="0"/>
              <a:t>s</a:t>
            </a:r>
            <a:r>
              <a:rPr lang="en-US" sz="2400" dirty="0" smtClean="0"/>
              <a:t>-R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i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4495800" y="3390900"/>
            <a:ext cx="2218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By KCL, </a:t>
            </a:r>
            <a:r>
              <a:rPr lang="en-US" sz="2400" dirty="0" err="1" smtClean="0"/>
              <a:t>i</a:t>
            </a:r>
            <a:r>
              <a:rPr lang="en-US" sz="2400" baseline="-25000" dirty="0" err="1" smtClean="0"/>
              <a:t>R</a:t>
            </a:r>
            <a:r>
              <a:rPr lang="en-US" sz="2400" dirty="0" smtClean="0"/>
              <a:t>= i</a:t>
            </a:r>
            <a:r>
              <a:rPr lang="en-US" sz="2400" baseline="-25000" dirty="0" smtClean="0"/>
              <a:t>s</a:t>
            </a:r>
            <a:r>
              <a:rPr lang="en-US" sz="2400" dirty="0" smtClean="0"/>
              <a:t>-I</a:t>
            </a:r>
            <a:endParaRPr lang="en-US" sz="2000" dirty="0" smtClean="0"/>
          </a:p>
          <a:p>
            <a:r>
              <a:rPr lang="en-US" sz="2400" dirty="0" smtClean="0"/>
              <a:t>v = 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i</a:t>
            </a:r>
            <a:r>
              <a:rPr lang="en-US" sz="2400" baseline="-25000" dirty="0" smtClean="0"/>
              <a:t>R</a:t>
            </a:r>
            <a:r>
              <a:rPr lang="en-US" sz="2400" dirty="0" smtClean="0"/>
              <a:t>= 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i</a:t>
            </a:r>
            <a:r>
              <a:rPr lang="en-US" sz="2400" baseline="-25000" dirty="0" smtClean="0"/>
              <a:t>s</a:t>
            </a:r>
            <a:r>
              <a:rPr lang="en-US" sz="2400" dirty="0" smtClean="0"/>
              <a:t>- 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i</a:t>
            </a:r>
            <a:endParaRPr lang="en-US" sz="2400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584200" y="4267200"/>
            <a:ext cx="1394934" cy="461665"/>
          </a:xfrm>
          <a:prstGeom prst="rect">
            <a:avLst/>
          </a:prstGeom>
          <a:noFill/>
          <a:ln>
            <a:solidFill>
              <a:schemeClr val="accent1"/>
            </a:solidFill>
            <a:prstDash val="lgDash"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v = </a:t>
            </a:r>
            <a:r>
              <a:rPr lang="en-US" sz="2400" dirty="0" smtClean="0">
                <a:solidFill>
                  <a:schemeClr val="accent1"/>
                </a:solidFill>
              </a:rPr>
              <a:t>v</a:t>
            </a:r>
            <a:r>
              <a:rPr lang="en-US" sz="2400" baseline="-25000" dirty="0" smtClean="0">
                <a:solidFill>
                  <a:schemeClr val="accent1"/>
                </a:solidFill>
              </a:rPr>
              <a:t>s</a:t>
            </a:r>
            <a:r>
              <a:rPr lang="en-US" sz="2400" dirty="0" smtClean="0"/>
              <a:t>-</a:t>
            </a:r>
            <a:r>
              <a:rPr lang="en-US" sz="2400" dirty="0" smtClean="0">
                <a:solidFill>
                  <a:srgbClr val="FF3300"/>
                </a:solidFill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</a:rPr>
              <a:t>1</a:t>
            </a:r>
            <a:r>
              <a:rPr lang="en-US" sz="2400" dirty="0" smtClean="0"/>
              <a:t>i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4673600" y="4203700"/>
            <a:ext cx="1710725" cy="461665"/>
          </a:xfrm>
          <a:prstGeom prst="rect">
            <a:avLst/>
          </a:prstGeom>
          <a:noFill/>
          <a:ln>
            <a:solidFill>
              <a:schemeClr val="accent1"/>
            </a:solidFill>
            <a:prstDash val="lgDashDot"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v = </a:t>
            </a:r>
            <a:r>
              <a:rPr lang="en-US" sz="2400" dirty="0" smtClean="0">
                <a:solidFill>
                  <a:schemeClr val="accent1"/>
                </a:solidFill>
              </a:rPr>
              <a:t>R</a:t>
            </a:r>
            <a:r>
              <a:rPr lang="en-US" sz="2400" baseline="-25000" dirty="0" smtClean="0">
                <a:solidFill>
                  <a:schemeClr val="accent1"/>
                </a:solidFill>
              </a:rPr>
              <a:t>2</a:t>
            </a:r>
            <a:r>
              <a:rPr lang="en-US" sz="2400" dirty="0" smtClean="0">
                <a:solidFill>
                  <a:schemeClr val="accent1"/>
                </a:solidFill>
              </a:rPr>
              <a:t>i</a:t>
            </a:r>
            <a:r>
              <a:rPr lang="en-US" sz="2400" baseline="-25000" dirty="0" smtClean="0">
                <a:solidFill>
                  <a:schemeClr val="accent1"/>
                </a:solidFill>
              </a:rPr>
              <a:t>s</a:t>
            </a:r>
            <a:r>
              <a:rPr lang="en-US" sz="2400" dirty="0" smtClean="0"/>
              <a:t>- </a:t>
            </a:r>
            <a:r>
              <a:rPr lang="en-US" sz="2400" dirty="0" smtClean="0">
                <a:solidFill>
                  <a:srgbClr val="FF3300"/>
                </a:solidFill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</a:rPr>
              <a:t>2</a:t>
            </a:r>
            <a:r>
              <a:rPr lang="en-US" sz="2400" dirty="0" smtClean="0"/>
              <a:t>i</a:t>
            </a:r>
            <a:endParaRPr lang="en-US" sz="2400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316228" y="4978399"/>
            <a:ext cx="3794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To have the same </a:t>
            </a:r>
            <a:r>
              <a:rPr lang="en-US" sz="2000" dirty="0" err="1" smtClean="0"/>
              <a:t>v</a:t>
            </a:r>
            <a:r>
              <a:rPr lang="en-US" sz="2000" dirty="0" err="1" smtClean="0">
                <a:sym typeface="Symbol"/>
              </a:rPr>
              <a:t>i</a:t>
            </a:r>
            <a:r>
              <a:rPr lang="en-US" sz="2000" dirty="0" smtClean="0">
                <a:sym typeface="Symbol"/>
              </a:rPr>
              <a:t> relationship: 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4546600" y="4978400"/>
            <a:ext cx="1627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3300"/>
                </a:solidFill>
              </a:rPr>
              <a:t>R</a:t>
            </a:r>
            <a:r>
              <a:rPr lang="en-US" sz="2000" baseline="-25000" dirty="0" smtClean="0">
                <a:solidFill>
                  <a:srgbClr val="FF3300"/>
                </a:solidFill>
              </a:rPr>
              <a:t>1</a:t>
            </a:r>
            <a:r>
              <a:rPr lang="en-US" sz="2000" dirty="0" smtClean="0">
                <a:solidFill>
                  <a:srgbClr val="FF3300"/>
                </a:solidFill>
              </a:rPr>
              <a:t>=R</a:t>
            </a:r>
            <a:r>
              <a:rPr lang="en-US" sz="2000" baseline="-25000" dirty="0" smtClean="0">
                <a:solidFill>
                  <a:srgbClr val="FF3300"/>
                </a:solidFill>
              </a:rPr>
              <a:t>2</a:t>
            </a:r>
            <a:r>
              <a:rPr lang="en-US" sz="2000" dirty="0" smtClean="0"/>
              <a:t>,  </a:t>
            </a:r>
            <a:r>
              <a:rPr lang="en-US" sz="2000" dirty="0" smtClean="0">
                <a:solidFill>
                  <a:schemeClr val="accent1"/>
                </a:solidFill>
              </a:rPr>
              <a:t>V</a:t>
            </a:r>
            <a:r>
              <a:rPr lang="en-US" sz="2000" baseline="-25000" dirty="0" smtClean="0">
                <a:solidFill>
                  <a:schemeClr val="accent1"/>
                </a:solidFill>
              </a:rPr>
              <a:t>s</a:t>
            </a:r>
            <a:r>
              <a:rPr lang="en-US" sz="2000" dirty="0" smtClean="0">
                <a:solidFill>
                  <a:schemeClr val="accent1"/>
                </a:solidFill>
              </a:rPr>
              <a:t>=R</a:t>
            </a:r>
            <a:r>
              <a:rPr lang="en-US" sz="2000" baseline="-25000" dirty="0" smtClean="0">
                <a:solidFill>
                  <a:schemeClr val="accent1"/>
                </a:solidFill>
              </a:rPr>
              <a:t>2</a:t>
            </a:r>
            <a:r>
              <a:rPr lang="en-US" sz="2000" dirty="0" smtClean="0">
                <a:solidFill>
                  <a:schemeClr val="accent1"/>
                </a:solidFill>
              </a:rPr>
              <a:t>i</a:t>
            </a:r>
            <a:r>
              <a:rPr lang="en-US" sz="2000" baseline="-25000" dirty="0" smtClean="0">
                <a:solidFill>
                  <a:schemeClr val="accent1"/>
                </a:solidFill>
              </a:rPr>
              <a:t>s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88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  <p:bldP spid="39" grpId="0" build="p" bldLvl="2"/>
      <p:bldP spid="40" grpId="0" build="p" bldLvl="2"/>
      <p:bldP spid="41" grpId="0" animBg="1"/>
      <p:bldP spid="42" grpId="0" animBg="1"/>
      <p:bldP spid="43" grpId="0"/>
      <p:bldP spid="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7512" y="11668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L13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00525" y="322833"/>
            <a:ext cx="1699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Conclusion: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1785" y="767333"/>
            <a:ext cx="4920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following two connections are equivalent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00525" y="3352800"/>
            <a:ext cx="670260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If you replace one with another, the rest of the circuit</a:t>
            </a:r>
            <a:br>
              <a:rPr lang="en-US" sz="2000" dirty="0" smtClean="0"/>
            </a:br>
            <a:r>
              <a:rPr lang="en-US" sz="2000" dirty="0" smtClean="0"/>
              <a:t>will not be affected.   </a:t>
            </a:r>
          </a:p>
          <a:p>
            <a:r>
              <a:rPr lang="en-US" sz="2000" dirty="0" smtClean="0"/>
              <a:t>However, be careful:</a:t>
            </a:r>
          </a:p>
          <a:p>
            <a:r>
              <a:rPr lang="en-US" sz="2000" dirty="0" smtClean="0"/>
              <a:t>The voltages across resistor R in the two circuits are different;  </a:t>
            </a:r>
          </a:p>
          <a:p>
            <a:r>
              <a:rPr lang="en-US" sz="2000" dirty="0"/>
              <a:t> T</a:t>
            </a:r>
            <a:r>
              <a:rPr lang="en-US" sz="2000" dirty="0" smtClean="0"/>
              <a:t>he currents through R in the two circuits also different.</a:t>
            </a: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502125" y="1096694"/>
            <a:ext cx="6169025" cy="2058239"/>
            <a:chOff x="546100" y="6285661"/>
            <a:chExt cx="6169025" cy="2058239"/>
          </a:xfrm>
        </p:grpSpPr>
        <p:sp>
          <p:nvSpPr>
            <p:cNvPr id="9" name="Rectangle 8"/>
            <p:cNvSpPr/>
            <p:nvPr/>
          </p:nvSpPr>
          <p:spPr bwMode="auto">
            <a:xfrm>
              <a:off x="762000" y="6845300"/>
              <a:ext cx="1765300" cy="1397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501900" y="6794500"/>
              <a:ext cx="165100" cy="1524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46100" y="7099301"/>
              <a:ext cx="469900" cy="707886"/>
              <a:chOff x="1143000" y="2057401"/>
              <a:chExt cx="469900" cy="707886"/>
            </a:xfrm>
          </p:grpSpPr>
          <p:sp>
            <p:nvSpPr>
              <p:cNvPr id="39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219200" y="2057401"/>
                <a:ext cx="317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+</a:t>
                </a:r>
              </a:p>
              <a:p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grpSp>
          <p:nvGrpSpPr>
            <p:cNvPr id="12" name="Group 20"/>
            <p:cNvGrpSpPr>
              <a:grpSpLocks/>
            </p:cNvGrpSpPr>
            <p:nvPr/>
          </p:nvGrpSpPr>
          <p:grpSpPr bwMode="auto">
            <a:xfrm>
              <a:off x="1104900" y="6718300"/>
              <a:ext cx="812800" cy="266700"/>
              <a:chOff x="2565400" y="4241800"/>
              <a:chExt cx="901700" cy="317500"/>
            </a:xfrm>
          </p:grpSpPr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cxnSp>
          <p:nvCxnSpPr>
            <p:cNvPr id="13" name="Straight Arrow Connector 12"/>
            <p:cNvCxnSpPr/>
            <p:nvPr/>
          </p:nvCxnSpPr>
          <p:spPr bwMode="auto">
            <a:xfrm>
              <a:off x="1879600" y="6858000"/>
              <a:ext cx="5207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812800" y="7543800"/>
              <a:ext cx="4718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 </a:t>
              </a:r>
              <a:r>
                <a:rPr lang="en-US" sz="2400" dirty="0" err="1" smtClean="0"/>
                <a:t>v</a:t>
              </a:r>
              <a:r>
                <a:rPr lang="en-US" sz="2400" baseline="-25000" dirty="0" err="1" smtClean="0"/>
                <a:t>s</a:t>
              </a:r>
              <a:endParaRPr lang="en-US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82700" y="6896100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</a:t>
              </a:r>
              <a:endParaRPr lang="en-US" sz="2000" dirty="0"/>
            </a:p>
          </p:txBody>
        </p:sp>
        <p:graphicFrame>
          <p:nvGraphicFramePr>
            <p:cNvPr id="16" name="Object 4"/>
            <p:cNvGraphicFramePr>
              <a:graphicFrameLocks noChangeAspect="1"/>
            </p:cNvGraphicFramePr>
            <p:nvPr/>
          </p:nvGraphicFramePr>
          <p:xfrm>
            <a:off x="2346325" y="6945313"/>
            <a:ext cx="317500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73" name="Equation" r:id="rId3" imgW="139680" imgH="571320" progId="Equation.DSMT4">
                    <p:embed/>
                  </p:oleObj>
                </mc:Choice>
                <mc:Fallback>
                  <p:oleObj name="Equation" r:id="rId3" imgW="1396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6325" y="6945313"/>
                          <a:ext cx="317500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1993900" y="6421487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2400" dirty="0" err="1" smtClean="0"/>
                <a:t>i</a:t>
              </a:r>
              <a:endParaRPr lang="en-US" sz="2400" dirty="0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4559300" y="6756400"/>
              <a:ext cx="1917700" cy="1473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6337300" y="6667500"/>
              <a:ext cx="177800" cy="1676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0" name="Straight Connector 19"/>
            <p:cNvCxnSpPr>
              <a:stCxn id="18" idx="0"/>
              <a:endCxn id="18" idx="2"/>
            </p:cNvCxnSpPr>
            <p:nvPr/>
          </p:nvCxnSpPr>
          <p:spPr bwMode="auto">
            <a:xfrm>
              <a:off x="5518150" y="6756400"/>
              <a:ext cx="0" cy="1473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1" name="Group 20"/>
            <p:cNvGrpSpPr>
              <a:grpSpLocks/>
            </p:cNvGrpSpPr>
            <p:nvPr/>
          </p:nvGrpSpPr>
          <p:grpSpPr bwMode="auto">
            <a:xfrm rot="5400000">
              <a:off x="5121275" y="7400925"/>
              <a:ext cx="812800" cy="260350"/>
              <a:chOff x="2565400" y="4241800"/>
              <a:chExt cx="901700" cy="317500"/>
            </a:xfrm>
          </p:grpSpPr>
          <p:sp>
            <p:nvSpPr>
              <p:cNvPr id="35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 rot="16200000">
              <a:off x="4328350" y="7261465"/>
              <a:ext cx="469900" cy="444500"/>
              <a:chOff x="2133600" y="1143000"/>
              <a:chExt cx="469900" cy="444500"/>
            </a:xfrm>
          </p:grpSpPr>
          <p:sp>
            <p:nvSpPr>
              <p:cNvPr id="33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34" name="Straight Arrow Connector 13"/>
              <p:cNvCxnSpPr>
                <a:cxnSpLocks noChangeShapeType="1"/>
                <a:stCxn id="33" idx="2"/>
                <a:endCxn id="33" idx="6"/>
              </p:cNvCxnSpPr>
              <p:nvPr/>
            </p:nvCxnSpPr>
            <p:spPr bwMode="auto">
              <a:xfrm rot="16200000">
                <a:off x="2368550" y="1130300"/>
                <a:ext cx="0" cy="4699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23" name="TextBox 22"/>
            <p:cNvSpPr txBox="1"/>
            <p:nvPr/>
          </p:nvSpPr>
          <p:spPr>
            <a:xfrm>
              <a:off x="5689600" y="7416800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</a:t>
              </a:r>
              <a:endParaRPr lang="en-US" sz="2000" dirty="0"/>
            </a:p>
          </p:txBody>
        </p:sp>
        <p:graphicFrame>
          <p:nvGraphicFramePr>
            <p:cNvPr id="24" name="Object 3"/>
            <p:cNvGraphicFramePr>
              <a:graphicFrameLocks noChangeAspect="1"/>
            </p:cNvGraphicFramePr>
            <p:nvPr/>
          </p:nvGraphicFramePr>
          <p:xfrm>
            <a:off x="6397625" y="6907213"/>
            <a:ext cx="317500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74" name="Equation" r:id="rId5" imgW="139680" imgH="571320" progId="Equation.DSMT4">
                    <p:embed/>
                  </p:oleObj>
                </mc:Choice>
                <mc:Fallback>
                  <p:oleObj name="Equation" r:id="rId5" imgW="1396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97625" y="6907213"/>
                          <a:ext cx="317500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5" name="Straight Arrow Connector 24"/>
            <p:cNvCxnSpPr/>
            <p:nvPr/>
          </p:nvCxnSpPr>
          <p:spPr bwMode="auto">
            <a:xfrm>
              <a:off x="5740400" y="6756400"/>
              <a:ext cx="5207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5891739" y="6313681"/>
              <a:ext cx="3080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2400" dirty="0" err="1" smtClean="0"/>
                <a:t>i</a:t>
              </a:r>
              <a:endParaRPr lang="en-US" sz="28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22800" y="6972300"/>
              <a:ext cx="3690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 i</a:t>
              </a:r>
              <a:r>
                <a:rPr lang="en-US" sz="2000" baseline="-25000" dirty="0" smtClean="0"/>
                <a:t>s</a:t>
              </a:r>
              <a:endParaRPr lang="en-US" sz="2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73400" y="6908800"/>
              <a:ext cx="9685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v</a:t>
              </a:r>
              <a:r>
                <a:rPr lang="en-US" baseline="-25000" dirty="0" err="1" smtClean="0"/>
                <a:t>s</a:t>
              </a:r>
              <a:r>
                <a:rPr lang="en-US" dirty="0" smtClean="0"/>
                <a:t>= </a:t>
              </a:r>
              <a:r>
                <a:rPr lang="en-US" dirty="0" err="1" smtClean="0"/>
                <a:t>Ri</a:t>
              </a:r>
              <a:r>
                <a:rPr lang="en-US" baseline="-25000" dirty="0" err="1" smtClean="0"/>
                <a:t>s</a:t>
              </a:r>
              <a:endParaRPr lang="en-US" dirty="0"/>
            </a:p>
          </p:txBody>
        </p:sp>
        <p:sp>
          <p:nvSpPr>
            <p:cNvPr id="29" name="Left-Right Arrow 28"/>
            <p:cNvSpPr/>
            <p:nvPr/>
          </p:nvSpPr>
          <p:spPr bwMode="auto">
            <a:xfrm>
              <a:off x="3009900" y="7404100"/>
              <a:ext cx="990600" cy="266700"/>
            </a:xfrm>
            <a:prstGeom prst="left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105400" y="6819900"/>
              <a:ext cx="3898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2000" dirty="0" err="1" smtClean="0"/>
                <a:t>i</a:t>
              </a:r>
              <a:r>
                <a:rPr lang="en-US" sz="2000" baseline="-25000" dirty="0" err="1" smtClean="0"/>
                <a:t>R</a:t>
              </a:r>
              <a:endParaRPr lang="en-US" sz="20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5524500" y="6819900"/>
              <a:ext cx="0" cy="4191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2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15983835"/>
                </p:ext>
              </p:extLst>
            </p:nvPr>
          </p:nvGraphicFramePr>
          <p:xfrm>
            <a:off x="1067387" y="6285661"/>
            <a:ext cx="1095375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75" name="Equation" r:id="rId6" imgW="482400" imgH="215640" progId="Equation.DSMT4">
                    <p:embed/>
                  </p:oleObj>
                </mc:Choice>
                <mc:Fallback>
                  <p:oleObj name="Equation" r:id="rId6" imgW="48240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7387" y="6285661"/>
                          <a:ext cx="1095375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6277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7512" y="11668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L13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93700" y="330200"/>
            <a:ext cx="4339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Extension to dependent sources: 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317500" y="876300"/>
            <a:ext cx="6308725" cy="2413000"/>
            <a:chOff x="317500" y="876300"/>
            <a:chExt cx="6308725" cy="2413000"/>
          </a:xfrm>
        </p:grpSpPr>
        <p:sp>
          <p:nvSpPr>
            <p:cNvPr id="6" name="TextBox 5"/>
            <p:cNvSpPr txBox="1"/>
            <p:nvPr/>
          </p:nvSpPr>
          <p:spPr>
            <a:xfrm>
              <a:off x="444960" y="876300"/>
              <a:ext cx="58603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The following two connections are equivalent</a:t>
              </a:r>
              <a:endParaRPr lang="en-US" sz="2400" dirty="0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673100" y="1790700"/>
              <a:ext cx="1765300" cy="1397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413000" y="1739900"/>
              <a:ext cx="165100" cy="1524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1016000" y="1663700"/>
              <a:ext cx="812800" cy="266700"/>
              <a:chOff x="2565400" y="4241800"/>
              <a:chExt cx="901700" cy="317500"/>
            </a:xfrm>
          </p:grpSpPr>
          <p:sp>
            <p:nvSpPr>
              <p:cNvPr id="34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 bwMode="auto">
            <a:xfrm>
              <a:off x="1790700" y="1803400"/>
              <a:ext cx="5207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723900" y="2489200"/>
              <a:ext cx="4191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2000" dirty="0" err="1" smtClean="0"/>
                <a:t>v</a:t>
              </a:r>
              <a:r>
                <a:rPr lang="en-US" sz="2000" baseline="-25000" dirty="0" err="1" smtClean="0"/>
                <a:t>s</a:t>
              </a:r>
              <a:endParaRPr lang="en-US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93800" y="1841500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</a:t>
              </a:r>
              <a:endParaRPr lang="en-US" sz="2000" dirty="0"/>
            </a:p>
          </p:txBody>
        </p:sp>
        <p:graphicFrame>
          <p:nvGraphicFramePr>
            <p:cNvPr id="13" name="Object 4"/>
            <p:cNvGraphicFramePr>
              <a:graphicFrameLocks noChangeAspect="1"/>
            </p:cNvGraphicFramePr>
            <p:nvPr/>
          </p:nvGraphicFramePr>
          <p:xfrm>
            <a:off x="2257425" y="1890713"/>
            <a:ext cx="317500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26" name="Equation" r:id="rId3" imgW="139680" imgH="571320" progId="Equation.DSMT4">
                    <p:embed/>
                  </p:oleObj>
                </mc:Choice>
                <mc:Fallback>
                  <p:oleObj name="Equation" r:id="rId3" imgW="1396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7425" y="1890713"/>
                          <a:ext cx="317500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1879600" y="1384300"/>
              <a:ext cx="3016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 </a:t>
              </a:r>
              <a:r>
                <a:rPr lang="en-US" sz="2000" dirty="0" err="1" smtClean="0"/>
                <a:t>i</a:t>
              </a:r>
              <a:endParaRPr lang="en-US" sz="2000" dirty="0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470400" y="1701800"/>
              <a:ext cx="1917700" cy="1473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248400" y="1612900"/>
              <a:ext cx="177800" cy="1676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7" name="Straight Connector 16"/>
            <p:cNvCxnSpPr>
              <a:stCxn id="15" idx="0"/>
              <a:endCxn id="15" idx="2"/>
            </p:cNvCxnSpPr>
            <p:nvPr/>
          </p:nvCxnSpPr>
          <p:spPr bwMode="auto">
            <a:xfrm>
              <a:off x="5429250" y="1701800"/>
              <a:ext cx="0" cy="1473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 rot="5400000">
              <a:off x="5032375" y="2346325"/>
              <a:ext cx="812800" cy="260350"/>
              <a:chOff x="2565400" y="4241800"/>
              <a:chExt cx="901700" cy="317500"/>
            </a:xfrm>
          </p:grpSpPr>
          <p:sp>
            <p:nvSpPr>
              <p:cNvPr id="32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5600700" y="2362200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</a:t>
              </a:r>
              <a:endParaRPr lang="en-US" sz="2000" dirty="0"/>
            </a:p>
          </p:txBody>
        </p:sp>
        <p:graphicFrame>
          <p:nvGraphicFramePr>
            <p:cNvPr id="20" name="Object 3"/>
            <p:cNvGraphicFramePr>
              <a:graphicFrameLocks noChangeAspect="1"/>
            </p:cNvGraphicFramePr>
            <p:nvPr/>
          </p:nvGraphicFramePr>
          <p:xfrm>
            <a:off x="6308725" y="1852613"/>
            <a:ext cx="317500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27" name="Equation" r:id="rId5" imgW="139680" imgH="571320" progId="Equation.DSMT4">
                    <p:embed/>
                  </p:oleObj>
                </mc:Choice>
                <mc:Fallback>
                  <p:oleObj name="Equation" r:id="rId5" imgW="1396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08725" y="1852613"/>
                          <a:ext cx="317500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" name="Straight Arrow Connector 20"/>
            <p:cNvCxnSpPr/>
            <p:nvPr/>
          </p:nvCxnSpPr>
          <p:spPr bwMode="auto">
            <a:xfrm>
              <a:off x="5651500" y="1701800"/>
              <a:ext cx="5207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5727700" y="1371600"/>
              <a:ext cx="3016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 </a:t>
              </a:r>
              <a:r>
                <a:rPr lang="en-US" sz="2000" dirty="0" err="1" smtClean="0"/>
                <a:t>i</a:t>
              </a:r>
              <a:endParaRPr lang="en-US" sz="2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33900" y="1917700"/>
              <a:ext cx="3642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2000" dirty="0" smtClean="0"/>
                <a:t>i</a:t>
              </a:r>
              <a:r>
                <a:rPr lang="en-US" sz="2000" baseline="-25000" dirty="0" smtClean="0"/>
                <a:t>s</a:t>
              </a:r>
              <a:endParaRPr lang="en-US" sz="2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84500" y="1854200"/>
              <a:ext cx="8183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v</a:t>
              </a:r>
              <a:r>
                <a:rPr lang="en-US" sz="2000" baseline="-25000" dirty="0" err="1" smtClean="0"/>
                <a:t>s</a:t>
              </a:r>
              <a:r>
                <a:rPr lang="en-US" sz="2000" dirty="0" smtClean="0"/>
                <a:t>= </a:t>
              </a:r>
              <a:r>
                <a:rPr lang="en-US" sz="2000" dirty="0" err="1" smtClean="0"/>
                <a:t>Ri</a:t>
              </a:r>
              <a:r>
                <a:rPr lang="en-US" sz="2000" baseline="-25000" dirty="0" err="1" smtClean="0"/>
                <a:t>s</a:t>
              </a:r>
              <a:endParaRPr lang="en-US" sz="2000" dirty="0"/>
            </a:p>
          </p:txBody>
        </p:sp>
        <p:sp>
          <p:nvSpPr>
            <p:cNvPr id="25" name="Left-Right Arrow 24"/>
            <p:cNvSpPr/>
            <p:nvPr/>
          </p:nvSpPr>
          <p:spPr bwMode="auto">
            <a:xfrm>
              <a:off x="2921000" y="2349500"/>
              <a:ext cx="990600" cy="266700"/>
            </a:xfrm>
            <a:prstGeom prst="left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17500" y="1968500"/>
              <a:ext cx="777240" cy="807720"/>
              <a:chOff x="2590800" y="2606040"/>
              <a:chExt cx="685800" cy="707886"/>
            </a:xfrm>
          </p:grpSpPr>
          <p:sp>
            <p:nvSpPr>
              <p:cNvPr id="30" name="Diamond 29"/>
              <p:cNvSpPr/>
              <p:nvPr/>
            </p:nvSpPr>
            <p:spPr>
              <a:xfrm>
                <a:off x="2590800" y="2667000"/>
                <a:ext cx="685800" cy="533400"/>
              </a:xfrm>
              <a:prstGeom prst="diamond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18"/>
              <p:cNvSpPr txBox="1">
                <a:spLocks noChangeArrowheads="1"/>
              </p:cNvSpPr>
              <p:nvPr/>
            </p:nvSpPr>
            <p:spPr bwMode="auto">
              <a:xfrm>
                <a:off x="2773680" y="2606040"/>
                <a:ext cx="32573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/>
                  <a:t>+</a:t>
                </a:r>
              </a:p>
              <a:p>
                <a:r>
                  <a:rPr lang="en-US" sz="2000" dirty="0" smtClean="0">
                    <a:latin typeface="Symbol" pitchFamily="18" charset="2"/>
                  </a:rPr>
                  <a:t>-</a:t>
                </a:r>
                <a:endParaRPr lang="en-US" sz="2000" dirty="0">
                  <a:latin typeface="Symbol" pitchFamily="18" charset="2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4216400" y="2108200"/>
              <a:ext cx="533400" cy="571500"/>
              <a:chOff x="5981700" y="2730500"/>
              <a:chExt cx="533400" cy="571500"/>
            </a:xfrm>
          </p:grpSpPr>
          <p:sp>
            <p:nvSpPr>
              <p:cNvPr id="28" name="Diamond 27"/>
              <p:cNvSpPr/>
              <p:nvPr/>
            </p:nvSpPr>
            <p:spPr bwMode="auto">
              <a:xfrm>
                <a:off x="5981700" y="2730500"/>
                <a:ext cx="533400" cy="571500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29" name="Straight Arrow Connector 28"/>
              <p:cNvCxnSpPr>
                <a:stCxn id="28" idx="2"/>
              </p:cNvCxnSpPr>
              <p:nvPr/>
            </p:nvCxnSpPr>
            <p:spPr bwMode="auto">
              <a:xfrm flipV="1">
                <a:off x="6248400" y="2857500"/>
                <a:ext cx="0" cy="4445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36" name="TextBox 35"/>
          <p:cNvSpPr txBox="1"/>
          <p:nvPr/>
        </p:nvSpPr>
        <p:spPr>
          <a:xfrm>
            <a:off x="533400" y="3403600"/>
            <a:ext cx="50772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example, if i</a:t>
            </a:r>
            <a:r>
              <a:rPr lang="en-US" sz="2400" baseline="-25000" dirty="0" smtClean="0"/>
              <a:t>s</a:t>
            </a:r>
            <a:r>
              <a:rPr lang="en-US" sz="2400" dirty="0" smtClean="0"/>
              <a:t>= </a:t>
            </a:r>
            <a:r>
              <a:rPr lang="en-US" sz="2400" dirty="0" err="1" smtClean="0"/>
              <a:t>kv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,  then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s</a:t>
            </a:r>
            <a:r>
              <a:rPr lang="en-US" sz="2400" dirty="0" smtClean="0"/>
              <a:t>=</a:t>
            </a:r>
            <a:r>
              <a:rPr lang="en-US" sz="2400" dirty="0" err="1" smtClean="0"/>
              <a:t>Ri</a:t>
            </a:r>
            <a:r>
              <a:rPr lang="en-US" sz="2400" baseline="-25000" dirty="0" err="1" smtClean="0"/>
              <a:t>s</a:t>
            </a:r>
            <a:r>
              <a:rPr lang="en-US" sz="2400" dirty="0" smtClean="0"/>
              <a:t>=</a:t>
            </a:r>
            <a:r>
              <a:rPr lang="en-US" sz="2400" dirty="0" err="1" smtClean="0"/>
              <a:t>Rkv</a:t>
            </a:r>
            <a:r>
              <a:rPr lang="en-US" sz="2400" baseline="-25000" dirty="0" err="1" smtClean="0"/>
              <a:t>x</a:t>
            </a:r>
            <a:endParaRPr lang="en-US" sz="2400" dirty="0" smtClean="0"/>
          </a:p>
          <a:p>
            <a:r>
              <a:rPr lang="en-US" sz="2400" dirty="0" smtClean="0"/>
              <a:t>If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s</a:t>
            </a:r>
            <a:r>
              <a:rPr lang="en-US" sz="2400" dirty="0" smtClean="0"/>
              <a:t>= ki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  then i</a:t>
            </a:r>
            <a:r>
              <a:rPr lang="en-US" sz="2400" baseline="-25000" dirty="0" smtClean="0"/>
              <a:t>s</a:t>
            </a:r>
            <a:r>
              <a:rPr lang="en-US" sz="2400" dirty="0" smtClean="0"/>
              <a:t>=ki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/R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469900" y="4254500"/>
            <a:ext cx="638546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rule</a:t>
            </a:r>
            <a:r>
              <a:rPr lang="en-US" sz="2800" dirty="0" smtClean="0"/>
              <a:t>:  </a:t>
            </a:r>
            <a:r>
              <a:rPr lang="en-US" sz="2400" dirty="0" smtClean="0"/>
              <a:t>if you put the two sources side by side, </a:t>
            </a:r>
            <a:br>
              <a:rPr lang="en-US" sz="2400" dirty="0" smtClean="0"/>
            </a:br>
            <a:r>
              <a:rPr lang="en-US" sz="2400" dirty="0" smtClean="0"/>
              <a:t>the arrow of the current source points </a:t>
            </a:r>
          </a:p>
          <a:p>
            <a:r>
              <a:rPr lang="en-US" sz="2400" dirty="0" smtClean="0"/>
              <a:t>from – to + of the voltage  source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188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 bldLvl="2"/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7512" y="11668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L13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484187" y="411778"/>
            <a:ext cx="6169025" cy="1981200"/>
            <a:chOff x="520700" y="5511800"/>
            <a:chExt cx="6169025" cy="1981200"/>
          </a:xfrm>
        </p:grpSpPr>
        <p:sp>
          <p:nvSpPr>
            <p:cNvPr id="6" name="Rectangle 5"/>
            <p:cNvSpPr/>
            <p:nvPr/>
          </p:nvSpPr>
          <p:spPr bwMode="auto">
            <a:xfrm>
              <a:off x="736600" y="5994400"/>
              <a:ext cx="1765300" cy="1397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476500" y="5943600"/>
              <a:ext cx="165100" cy="1524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20700" y="6248401"/>
              <a:ext cx="469900" cy="707886"/>
              <a:chOff x="520700" y="6248401"/>
              <a:chExt cx="469900" cy="707886"/>
            </a:xfrm>
          </p:grpSpPr>
          <p:sp>
            <p:nvSpPr>
              <p:cNvPr id="33" name="Oval 10"/>
              <p:cNvSpPr>
                <a:spLocks noChangeArrowheads="1"/>
              </p:cNvSpPr>
              <p:nvPr/>
            </p:nvSpPr>
            <p:spPr bwMode="auto">
              <a:xfrm>
                <a:off x="520700" y="6324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96900" y="6248401"/>
                <a:ext cx="317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+</a:t>
                </a:r>
              </a:p>
              <a:p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079500" y="5867400"/>
              <a:ext cx="812800" cy="266700"/>
              <a:chOff x="1079500" y="5867400"/>
              <a:chExt cx="812800" cy="266700"/>
            </a:xfrm>
          </p:grpSpPr>
          <p:sp>
            <p:nvSpPr>
              <p:cNvPr id="31" name="Rectangle 19"/>
              <p:cNvSpPr>
                <a:spLocks noChangeArrowheads="1"/>
              </p:cNvSpPr>
              <p:nvPr/>
            </p:nvSpPr>
            <p:spPr bwMode="auto">
              <a:xfrm>
                <a:off x="1205427" y="5878068"/>
                <a:ext cx="552704" cy="24536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 bwMode="auto">
              <a:xfrm>
                <a:off x="1079500" y="5867400"/>
                <a:ext cx="812800" cy="2667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 bwMode="auto">
            <a:xfrm>
              <a:off x="1854200" y="6007100"/>
              <a:ext cx="5207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787400" y="6692900"/>
              <a:ext cx="4558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2400" dirty="0" err="1" smtClean="0"/>
                <a:t>v</a:t>
              </a:r>
              <a:r>
                <a:rPr lang="en-US" sz="2400" baseline="-25000" dirty="0" err="1" smtClean="0"/>
                <a:t>s</a:t>
              </a:r>
              <a:endParaRPr 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57300" y="6045200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</a:t>
              </a:r>
              <a:endParaRPr lang="en-US" sz="2000" dirty="0"/>
            </a:p>
          </p:txBody>
        </p:sp>
        <p:graphicFrame>
          <p:nvGraphicFramePr>
            <p:cNvPr id="13" name="Object 4"/>
            <p:cNvGraphicFramePr>
              <a:graphicFrameLocks noChangeAspect="1"/>
            </p:cNvGraphicFramePr>
            <p:nvPr/>
          </p:nvGraphicFramePr>
          <p:xfrm>
            <a:off x="2320925" y="6094413"/>
            <a:ext cx="317500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82" name="Equation" r:id="rId3" imgW="139680" imgH="571320" progId="Equation.DSMT4">
                    <p:embed/>
                  </p:oleObj>
                </mc:Choice>
                <mc:Fallback>
                  <p:oleObj name="Equation" r:id="rId3" imgW="1396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0925" y="6094413"/>
                          <a:ext cx="317500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1943100" y="5588000"/>
              <a:ext cx="3016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 </a:t>
              </a:r>
              <a:r>
                <a:rPr lang="en-US" sz="2000" dirty="0" err="1" smtClean="0"/>
                <a:t>i</a:t>
              </a:r>
              <a:endParaRPr lang="en-US" sz="2000" dirty="0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533900" y="5905500"/>
              <a:ext cx="1917700" cy="1473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311900" y="5816600"/>
              <a:ext cx="177800" cy="1676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7" name="Straight Connector 16"/>
            <p:cNvCxnSpPr>
              <a:stCxn id="15" idx="0"/>
              <a:endCxn id="15" idx="2"/>
            </p:cNvCxnSpPr>
            <p:nvPr/>
          </p:nvCxnSpPr>
          <p:spPr bwMode="auto">
            <a:xfrm>
              <a:off x="5492750" y="5905500"/>
              <a:ext cx="0" cy="1473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8" name="Group 17"/>
            <p:cNvGrpSpPr/>
            <p:nvPr/>
          </p:nvGrpSpPr>
          <p:grpSpPr>
            <a:xfrm>
              <a:off x="5372100" y="6273800"/>
              <a:ext cx="260350" cy="812800"/>
              <a:chOff x="5372100" y="6273800"/>
              <a:chExt cx="260350" cy="812800"/>
            </a:xfrm>
          </p:grpSpPr>
          <p:sp>
            <p:nvSpPr>
              <p:cNvPr id="29" name="Rectangle 19"/>
              <p:cNvSpPr>
                <a:spLocks noChangeArrowheads="1"/>
              </p:cNvSpPr>
              <p:nvPr/>
            </p:nvSpPr>
            <p:spPr bwMode="auto">
              <a:xfrm rot="5400000">
                <a:off x="5225923" y="6556318"/>
                <a:ext cx="552704" cy="239522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 bwMode="auto">
              <a:xfrm rot="5400000">
                <a:off x="5095875" y="6550025"/>
                <a:ext cx="812800" cy="26035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4315650" y="6397865"/>
              <a:ext cx="444500" cy="469900"/>
              <a:chOff x="4315650" y="6397865"/>
              <a:chExt cx="444500" cy="469900"/>
            </a:xfrm>
          </p:grpSpPr>
          <p:sp>
            <p:nvSpPr>
              <p:cNvPr id="27" name="Oval 11"/>
              <p:cNvSpPr>
                <a:spLocks noChangeArrowheads="1"/>
              </p:cNvSpPr>
              <p:nvPr/>
            </p:nvSpPr>
            <p:spPr bwMode="auto">
              <a:xfrm rot="16200000">
                <a:off x="4302950" y="6410565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28" name="Straight Arrow Connector 13"/>
              <p:cNvCxnSpPr>
                <a:cxnSpLocks noChangeShapeType="1"/>
                <a:stCxn id="27" idx="2"/>
                <a:endCxn id="27" idx="6"/>
              </p:cNvCxnSpPr>
              <p:nvPr/>
            </p:nvCxnSpPr>
            <p:spPr bwMode="auto">
              <a:xfrm rot="10800000">
                <a:off x="4537900" y="6397865"/>
                <a:ext cx="0" cy="4699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20" name="TextBox 19"/>
            <p:cNvSpPr txBox="1"/>
            <p:nvPr/>
          </p:nvSpPr>
          <p:spPr>
            <a:xfrm>
              <a:off x="5664200" y="6565900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</a:t>
              </a:r>
              <a:endParaRPr lang="en-US" sz="2000" dirty="0"/>
            </a:p>
          </p:txBody>
        </p:sp>
        <p:graphicFrame>
          <p:nvGraphicFramePr>
            <p:cNvPr id="21" name="Object 3"/>
            <p:cNvGraphicFramePr>
              <a:graphicFrameLocks noChangeAspect="1"/>
            </p:cNvGraphicFramePr>
            <p:nvPr/>
          </p:nvGraphicFramePr>
          <p:xfrm>
            <a:off x="6372225" y="6056313"/>
            <a:ext cx="317500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83" name="Equation" r:id="rId5" imgW="139680" imgH="571320" progId="Equation.DSMT4">
                    <p:embed/>
                  </p:oleObj>
                </mc:Choice>
                <mc:Fallback>
                  <p:oleObj name="Equation" r:id="rId5" imgW="1396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72225" y="6056313"/>
                          <a:ext cx="317500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" name="Straight Arrow Connector 21"/>
            <p:cNvCxnSpPr/>
            <p:nvPr/>
          </p:nvCxnSpPr>
          <p:spPr bwMode="auto">
            <a:xfrm>
              <a:off x="5715000" y="5905500"/>
              <a:ext cx="5207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5791200" y="5511800"/>
              <a:ext cx="2968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2000" dirty="0" err="1" smtClean="0"/>
                <a:t>i</a:t>
              </a:r>
              <a:endParaRPr lang="en-US" sz="2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597400" y="6121400"/>
              <a:ext cx="3642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2000" dirty="0" smtClean="0"/>
                <a:t>i</a:t>
              </a:r>
              <a:r>
                <a:rPr lang="en-US" sz="2000" baseline="-25000" dirty="0" smtClean="0"/>
                <a:t>s</a:t>
              </a:r>
              <a:endParaRPr lang="en-US" sz="20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48000" y="6057900"/>
              <a:ext cx="9685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v</a:t>
              </a:r>
              <a:r>
                <a:rPr lang="en-US" baseline="-25000" dirty="0" err="1" smtClean="0"/>
                <a:t>s</a:t>
              </a:r>
              <a:r>
                <a:rPr lang="en-US" dirty="0" smtClean="0"/>
                <a:t>= </a:t>
              </a:r>
              <a:r>
                <a:rPr lang="en-US" dirty="0" err="1" smtClean="0"/>
                <a:t>Ri</a:t>
              </a:r>
              <a:r>
                <a:rPr lang="en-US" baseline="-25000" dirty="0" err="1" smtClean="0"/>
                <a:t>s</a:t>
              </a:r>
              <a:endParaRPr lang="en-US" dirty="0"/>
            </a:p>
          </p:txBody>
        </p:sp>
        <p:sp>
          <p:nvSpPr>
            <p:cNvPr id="26" name="Left-Right Arrow 25"/>
            <p:cNvSpPr/>
            <p:nvPr/>
          </p:nvSpPr>
          <p:spPr bwMode="auto">
            <a:xfrm>
              <a:off x="2984500" y="6553200"/>
              <a:ext cx="990600" cy="266700"/>
            </a:xfrm>
            <a:prstGeom prst="left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00087" y="2519978"/>
            <a:ext cx="5953125" cy="1993900"/>
            <a:chOff x="736600" y="7620000"/>
            <a:chExt cx="5953125" cy="1993900"/>
          </a:xfrm>
        </p:grpSpPr>
        <p:sp>
          <p:nvSpPr>
            <p:cNvPr id="36" name="Rectangle 35"/>
            <p:cNvSpPr/>
            <p:nvPr/>
          </p:nvSpPr>
          <p:spPr bwMode="auto">
            <a:xfrm>
              <a:off x="736600" y="8115300"/>
              <a:ext cx="1765300" cy="1397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2476500" y="8064500"/>
              <a:ext cx="165100" cy="1524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>
              <a:off x="1854200" y="8128000"/>
              <a:ext cx="5207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1536700" y="8204200"/>
              <a:ext cx="4558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2400" dirty="0" err="1" smtClean="0"/>
                <a:t>v</a:t>
              </a:r>
              <a:r>
                <a:rPr lang="en-US" sz="2400" baseline="-25000" dirty="0" err="1" smtClean="0"/>
                <a:t>s</a:t>
              </a:r>
              <a:endParaRPr lang="en-US" sz="24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89000" y="8801100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</a:t>
              </a:r>
              <a:endParaRPr lang="en-US" sz="2000" dirty="0"/>
            </a:p>
          </p:txBody>
        </p:sp>
        <p:graphicFrame>
          <p:nvGraphicFramePr>
            <p:cNvPr id="41" name="Object 4"/>
            <p:cNvGraphicFramePr>
              <a:graphicFrameLocks noChangeAspect="1"/>
            </p:cNvGraphicFramePr>
            <p:nvPr/>
          </p:nvGraphicFramePr>
          <p:xfrm>
            <a:off x="2320925" y="8215313"/>
            <a:ext cx="317500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84" name="Equation" r:id="rId6" imgW="139680" imgH="571320" progId="Equation.DSMT4">
                    <p:embed/>
                  </p:oleObj>
                </mc:Choice>
                <mc:Fallback>
                  <p:oleObj name="Equation" r:id="rId6" imgW="1396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0925" y="8215313"/>
                          <a:ext cx="317500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TextBox 41"/>
            <p:cNvSpPr txBox="1"/>
            <p:nvPr/>
          </p:nvSpPr>
          <p:spPr>
            <a:xfrm>
              <a:off x="1943100" y="7708900"/>
              <a:ext cx="2968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2000" dirty="0" err="1" smtClean="0"/>
                <a:t>i</a:t>
              </a:r>
              <a:endParaRPr lang="en-US" sz="2000" dirty="0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533900" y="8026400"/>
              <a:ext cx="1917700" cy="1473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6311900" y="7937500"/>
              <a:ext cx="177800" cy="1676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5" name="Straight Connector 44"/>
            <p:cNvCxnSpPr>
              <a:stCxn id="43" idx="0"/>
              <a:endCxn id="43" idx="2"/>
            </p:cNvCxnSpPr>
            <p:nvPr/>
          </p:nvCxnSpPr>
          <p:spPr bwMode="auto">
            <a:xfrm>
              <a:off x="5492750" y="8026400"/>
              <a:ext cx="0" cy="1473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6" name="Group 45"/>
            <p:cNvGrpSpPr/>
            <p:nvPr/>
          </p:nvGrpSpPr>
          <p:grpSpPr>
            <a:xfrm>
              <a:off x="4406900" y="8394700"/>
              <a:ext cx="260350" cy="812800"/>
              <a:chOff x="4406900" y="8394700"/>
              <a:chExt cx="260350" cy="812800"/>
            </a:xfrm>
          </p:grpSpPr>
          <p:sp>
            <p:nvSpPr>
              <p:cNvPr id="55" name="Rectangle 19"/>
              <p:cNvSpPr>
                <a:spLocks noChangeArrowheads="1"/>
              </p:cNvSpPr>
              <p:nvPr/>
            </p:nvSpPr>
            <p:spPr bwMode="auto">
              <a:xfrm rot="5400000">
                <a:off x="4260723" y="8677218"/>
                <a:ext cx="552704" cy="239522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56" name="Freeform 55"/>
              <p:cNvSpPr/>
              <p:nvPr/>
            </p:nvSpPr>
            <p:spPr bwMode="auto">
              <a:xfrm rot="5400000">
                <a:off x="4130675" y="8670925"/>
                <a:ext cx="812800" cy="26035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5293550" y="8569565"/>
              <a:ext cx="444500" cy="469900"/>
              <a:chOff x="5293550" y="8569565"/>
              <a:chExt cx="444500" cy="469900"/>
            </a:xfrm>
          </p:grpSpPr>
          <p:sp>
            <p:nvSpPr>
              <p:cNvPr id="53" name="Oval 11"/>
              <p:cNvSpPr>
                <a:spLocks noChangeArrowheads="1"/>
              </p:cNvSpPr>
              <p:nvPr/>
            </p:nvSpPr>
            <p:spPr bwMode="auto">
              <a:xfrm rot="16200000">
                <a:off x="5280850" y="8582265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54" name="Straight Arrow Connector 13"/>
              <p:cNvCxnSpPr>
                <a:cxnSpLocks noChangeShapeType="1"/>
                <a:stCxn id="53" idx="2"/>
                <a:endCxn id="53" idx="6"/>
              </p:cNvCxnSpPr>
              <p:nvPr/>
            </p:nvCxnSpPr>
            <p:spPr bwMode="auto">
              <a:xfrm rot="10800000">
                <a:off x="5515800" y="8569565"/>
                <a:ext cx="0" cy="4699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48" name="TextBox 47"/>
            <p:cNvSpPr txBox="1"/>
            <p:nvPr/>
          </p:nvSpPr>
          <p:spPr>
            <a:xfrm>
              <a:off x="4686300" y="8597900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</a:t>
              </a:r>
              <a:endParaRPr lang="en-US" sz="2000" dirty="0"/>
            </a:p>
          </p:txBody>
        </p:sp>
        <p:graphicFrame>
          <p:nvGraphicFramePr>
            <p:cNvPr id="49" name="Object 3"/>
            <p:cNvGraphicFramePr>
              <a:graphicFrameLocks noChangeAspect="1"/>
            </p:cNvGraphicFramePr>
            <p:nvPr/>
          </p:nvGraphicFramePr>
          <p:xfrm>
            <a:off x="6372225" y="8177213"/>
            <a:ext cx="317500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85" name="Equation" r:id="rId7" imgW="139680" imgH="571320" progId="Equation.DSMT4">
                    <p:embed/>
                  </p:oleObj>
                </mc:Choice>
                <mc:Fallback>
                  <p:oleObj name="Equation" r:id="rId7" imgW="1396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72225" y="8177213"/>
                          <a:ext cx="317500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0" name="Straight Arrow Connector 49"/>
            <p:cNvCxnSpPr/>
            <p:nvPr/>
          </p:nvCxnSpPr>
          <p:spPr bwMode="auto">
            <a:xfrm>
              <a:off x="5715000" y="8026400"/>
              <a:ext cx="5207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1" name="TextBox 50"/>
            <p:cNvSpPr txBox="1"/>
            <p:nvPr/>
          </p:nvSpPr>
          <p:spPr>
            <a:xfrm>
              <a:off x="5765800" y="7620000"/>
              <a:ext cx="2968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2000" dirty="0" err="1" smtClean="0"/>
                <a:t>i</a:t>
              </a:r>
              <a:endParaRPr lang="en-US" sz="2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105400" y="8153400"/>
              <a:ext cx="3930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 </a:t>
              </a:r>
              <a:r>
                <a:rPr lang="en-US" sz="2400" dirty="0" smtClean="0"/>
                <a:t>i</a:t>
              </a:r>
              <a:r>
                <a:rPr lang="en-US" sz="2400" baseline="-25000" dirty="0" smtClean="0"/>
                <a:t>s</a:t>
              </a:r>
              <a:endParaRPr lang="en-US" sz="24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60387" y="3345478"/>
            <a:ext cx="260350" cy="812800"/>
            <a:chOff x="596900" y="8445500"/>
            <a:chExt cx="260350" cy="812800"/>
          </a:xfrm>
        </p:grpSpPr>
        <p:sp>
          <p:nvSpPr>
            <p:cNvPr id="58" name="Rectangle 19"/>
            <p:cNvSpPr>
              <a:spLocks noChangeArrowheads="1"/>
            </p:cNvSpPr>
            <p:nvPr/>
          </p:nvSpPr>
          <p:spPr bwMode="auto">
            <a:xfrm rot="5400000">
              <a:off x="450723" y="8728018"/>
              <a:ext cx="552704" cy="23952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59" name="Freeform 58"/>
            <p:cNvSpPr/>
            <p:nvPr/>
          </p:nvSpPr>
          <p:spPr bwMode="auto">
            <a:xfrm rot="5400000">
              <a:off x="320675" y="8721725"/>
              <a:ext cx="812800" cy="26035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92187" y="2697778"/>
            <a:ext cx="730480" cy="582612"/>
            <a:chOff x="1028700" y="7797800"/>
            <a:chExt cx="730480" cy="582612"/>
          </a:xfrm>
        </p:grpSpPr>
        <p:sp>
          <p:nvSpPr>
            <p:cNvPr id="61" name="Oval 10"/>
            <p:cNvSpPr>
              <a:spLocks noChangeArrowheads="1"/>
            </p:cNvSpPr>
            <p:nvPr/>
          </p:nvSpPr>
          <p:spPr bwMode="auto">
            <a:xfrm rot="10800000">
              <a:off x="1144423" y="7797800"/>
              <a:ext cx="573770" cy="58261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62" name="TextBox 18"/>
            <p:cNvSpPr txBox="1">
              <a:spLocks noChangeArrowheads="1"/>
            </p:cNvSpPr>
            <p:nvPr/>
          </p:nvSpPr>
          <p:spPr bwMode="auto">
            <a:xfrm rot="10800000">
              <a:off x="1028700" y="7913983"/>
              <a:ext cx="73048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/>
                <a:t>+ 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latin typeface="Symbol" pitchFamily="18" charset="2"/>
                </a:rPr>
                <a:t>-</a:t>
              </a:r>
              <a:endParaRPr lang="en-US" sz="2000" dirty="0">
                <a:latin typeface="Symbol" pitchFamily="18" charset="2"/>
              </a:endParaRPr>
            </a:p>
          </p:txBody>
        </p:sp>
      </p:grpSp>
      <p:sp>
        <p:nvSpPr>
          <p:cNvPr id="63" name="Up-Down Arrow 62"/>
          <p:cNvSpPr/>
          <p:nvPr/>
        </p:nvSpPr>
        <p:spPr bwMode="auto">
          <a:xfrm>
            <a:off x="1652587" y="2316778"/>
            <a:ext cx="342900" cy="520700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" name="Up-Down Arrow 63"/>
          <p:cNvSpPr/>
          <p:nvPr/>
        </p:nvSpPr>
        <p:spPr bwMode="auto">
          <a:xfrm>
            <a:off x="4814887" y="2342178"/>
            <a:ext cx="342900" cy="520700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5" name="Left-Right Arrow 64"/>
          <p:cNvSpPr/>
          <p:nvPr/>
        </p:nvSpPr>
        <p:spPr bwMode="auto">
          <a:xfrm>
            <a:off x="3036887" y="3396278"/>
            <a:ext cx="990600" cy="266700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465387" y="2367578"/>
            <a:ext cx="1608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All equivalent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277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7512" y="11668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L13</a:t>
            </a:r>
            <a:endParaRPr lang="en-US" sz="2000" dirty="0"/>
          </a:p>
        </p:txBody>
      </p:sp>
      <p:cxnSp>
        <p:nvCxnSpPr>
          <p:cNvPr id="3" name="Straight Connector 2"/>
          <p:cNvCxnSpPr>
            <a:endCxn id="34" idx="7"/>
          </p:cNvCxnSpPr>
          <p:nvPr/>
        </p:nvCxnSpPr>
        <p:spPr bwMode="auto">
          <a:xfrm>
            <a:off x="2813979" y="354051"/>
            <a:ext cx="14241" cy="15134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/>
        </p:nvSpPr>
        <p:spPr bwMode="auto">
          <a:xfrm>
            <a:off x="654979" y="366751"/>
            <a:ext cx="3289300" cy="15621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90279" y="798552"/>
            <a:ext cx="469900" cy="707886"/>
            <a:chOff x="1143000" y="2057401"/>
            <a:chExt cx="469900" cy="707886"/>
          </a:xfrm>
        </p:grpSpPr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1143000" y="2133600"/>
              <a:ext cx="4699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19200" y="2057401"/>
              <a:ext cx="317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+</a:t>
              </a:r>
            </a:p>
            <a:p>
              <a:r>
                <a:rPr lang="en-US" sz="2000" dirty="0">
                  <a:latin typeface="Symbol" pitchFamily="18" charset="2"/>
                </a:rPr>
                <a:t>-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 rot="5400000">
            <a:off x="1478129" y="973416"/>
            <a:ext cx="469900" cy="444500"/>
            <a:chOff x="2133600" y="1143000"/>
            <a:chExt cx="469900" cy="444500"/>
          </a:xfrm>
        </p:grpSpPr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2133600" y="1143000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11" name="Straight Arrow Connector 13"/>
            <p:cNvCxnSpPr>
              <a:cxnSpLocks noChangeShapeType="1"/>
              <a:stCxn id="10" idx="2"/>
              <a:endCxn id="10" idx="6"/>
            </p:cNvCxnSpPr>
            <p:nvPr/>
          </p:nvCxnSpPr>
          <p:spPr bwMode="auto">
            <a:xfrm rot="16200000">
              <a:off x="2368550" y="1130300"/>
              <a:ext cx="0" cy="46990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12" name="Group 20"/>
          <p:cNvGrpSpPr>
            <a:grpSpLocks/>
          </p:cNvGrpSpPr>
          <p:nvPr/>
        </p:nvGrpSpPr>
        <p:grpSpPr bwMode="auto">
          <a:xfrm rot="16200000">
            <a:off x="2407579" y="1052551"/>
            <a:ext cx="812800" cy="266700"/>
            <a:chOff x="2565400" y="4241800"/>
            <a:chExt cx="901700" cy="317500"/>
          </a:xfrm>
        </p:grpSpPr>
        <p:sp>
          <p:nvSpPr>
            <p:cNvPr id="13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109379" y="1255751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12V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213779" y="1319251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3A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756579" y="798551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064679" y="468351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grpSp>
        <p:nvGrpSpPr>
          <p:cNvPr id="19" name="Group 20"/>
          <p:cNvGrpSpPr>
            <a:grpSpLocks/>
          </p:cNvGrpSpPr>
          <p:nvPr/>
        </p:nvGrpSpPr>
        <p:grpSpPr bwMode="auto">
          <a:xfrm>
            <a:off x="2979079" y="239751"/>
            <a:ext cx="812800" cy="266700"/>
            <a:chOff x="2565400" y="4241800"/>
            <a:chExt cx="901700" cy="317500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22" name="Group 20"/>
          <p:cNvGrpSpPr>
            <a:grpSpLocks/>
          </p:cNvGrpSpPr>
          <p:nvPr/>
        </p:nvGrpSpPr>
        <p:grpSpPr bwMode="auto">
          <a:xfrm>
            <a:off x="1874179" y="239751"/>
            <a:ext cx="812800" cy="266700"/>
            <a:chOff x="2565400" y="4241800"/>
            <a:chExt cx="901700" cy="317500"/>
          </a:xfrm>
        </p:grpSpPr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204379" y="1116051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8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3182279" y="481051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4736474" y="115896"/>
            <a:ext cx="32405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Example:  Find the voltage v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using source transformation </a:t>
            </a:r>
            <a:endParaRPr lang="en-US" sz="2000" dirty="0"/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1709079" y="379451"/>
            <a:ext cx="12700" cy="1549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9" name="Group 20"/>
          <p:cNvGrpSpPr>
            <a:grpSpLocks/>
          </p:cNvGrpSpPr>
          <p:nvPr/>
        </p:nvGrpSpPr>
        <p:grpSpPr bwMode="auto">
          <a:xfrm rot="5400000">
            <a:off x="239054" y="1049376"/>
            <a:ext cx="812800" cy="260350"/>
            <a:chOff x="2565400" y="4241800"/>
            <a:chExt cx="901700" cy="317500"/>
          </a:xfrm>
        </p:grpSpPr>
        <p:sp>
          <p:nvSpPr>
            <p:cNvPr id="30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aphicFrame>
        <p:nvGraphicFramePr>
          <p:cNvPr id="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222470"/>
              </p:ext>
            </p:extLst>
          </p:nvPr>
        </p:nvGraphicFramePr>
        <p:xfrm>
          <a:off x="2894942" y="720764"/>
          <a:ext cx="403225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6" name="Equation" r:id="rId4" imgW="177480" imgH="571320" progId="Equation.DSMT4">
                  <p:embed/>
                </p:oleObj>
              </mc:Choice>
              <mc:Fallback>
                <p:oleObj name="Equation" r:id="rId4" imgW="17748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942" y="720764"/>
                        <a:ext cx="403225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Oval 32"/>
          <p:cNvSpPr/>
          <p:nvPr/>
        </p:nvSpPr>
        <p:spPr bwMode="auto">
          <a:xfrm>
            <a:off x="2775879" y="315951"/>
            <a:ext cx="63500" cy="889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2763179" y="1852651"/>
            <a:ext cx="76200" cy="1016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27047" y="166990"/>
            <a:ext cx="3802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a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598079" y="1890751"/>
            <a:ext cx="3962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b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799734" y="836988"/>
            <a:ext cx="43795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Caution:</a:t>
            </a:r>
          </a:p>
          <a:p>
            <a:r>
              <a:rPr lang="en-US" sz="2000" dirty="0" smtClean="0"/>
              <a:t>Need to keep the two nodes “a” and “b”</a:t>
            </a:r>
            <a:br>
              <a:rPr lang="en-US" sz="2000" dirty="0" smtClean="0"/>
            </a:br>
            <a:r>
              <a:rPr lang="en-US" sz="2000" dirty="0" smtClean="0"/>
              <a:t>so that v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 is kept after every change</a:t>
            </a:r>
            <a:endParaRPr lang="en-US" sz="2000" dirty="0"/>
          </a:p>
        </p:txBody>
      </p:sp>
      <p:sp>
        <p:nvSpPr>
          <p:cNvPr id="38" name="Rounded Rectangle 37"/>
          <p:cNvSpPr/>
          <p:nvPr/>
        </p:nvSpPr>
        <p:spPr bwMode="auto">
          <a:xfrm>
            <a:off x="3042579" y="125451"/>
            <a:ext cx="1549400" cy="189230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447017" y="201651"/>
            <a:ext cx="1536700" cy="196850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83779" y="4354551"/>
            <a:ext cx="3962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b</a:t>
            </a:r>
            <a:endParaRPr lang="en-US" dirty="0"/>
          </a:p>
        </p:txBody>
      </p:sp>
      <p:sp>
        <p:nvSpPr>
          <p:cNvPr id="41" name="Down Arrow 40"/>
          <p:cNvSpPr/>
          <p:nvPr/>
        </p:nvSpPr>
        <p:spPr bwMode="auto">
          <a:xfrm>
            <a:off x="972479" y="1992351"/>
            <a:ext cx="241300" cy="355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Down Arrow 41"/>
          <p:cNvSpPr/>
          <p:nvPr/>
        </p:nvSpPr>
        <p:spPr bwMode="auto">
          <a:xfrm>
            <a:off x="3817279" y="1992351"/>
            <a:ext cx="203200" cy="3683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17078" y="2223114"/>
            <a:ext cx="325339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After these transformations,</a:t>
            </a:r>
          </a:p>
          <a:p>
            <a:r>
              <a:rPr lang="en-US" sz="2000" dirty="0" smtClean="0"/>
              <a:t>4</a:t>
            </a:r>
            <a:r>
              <a:rPr lang="el-GR" sz="2000" dirty="0" smtClean="0"/>
              <a:t>Ω</a:t>
            </a:r>
            <a:r>
              <a:rPr lang="en-US" sz="2000" dirty="0" smtClean="0"/>
              <a:t> and 2</a:t>
            </a:r>
            <a:r>
              <a:rPr lang="el-GR" sz="2000" dirty="0" smtClean="0"/>
              <a:t>Ω</a:t>
            </a:r>
            <a:r>
              <a:rPr lang="en-US" sz="2000" dirty="0" smtClean="0"/>
              <a:t> can be combined, </a:t>
            </a:r>
          </a:p>
          <a:p>
            <a:r>
              <a:rPr lang="en-US" sz="2000" dirty="0" smtClean="0"/>
              <a:t>3</a:t>
            </a:r>
            <a:r>
              <a:rPr lang="el-GR" sz="2000" dirty="0" smtClean="0"/>
              <a:t>Ω</a:t>
            </a:r>
            <a:r>
              <a:rPr lang="en-US" sz="2000" dirty="0" smtClean="0"/>
              <a:t> and 8</a:t>
            </a:r>
            <a:r>
              <a:rPr lang="el-GR" sz="2000" dirty="0" smtClean="0"/>
              <a:t>Ω</a:t>
            </a:r>
            <a:r>
              <a:rPr lang="en-US" sz="2000" dirty="0"/>
              <a:t> </a:t>
            </a:r>
            <a:r>
              <a:rPr lang="en-US" sz="2000" dirty="0" smtClean="0"/>
              <a:t>can be combined.</a:t>
            </a:r>
          </a:p>
          <a:p>
            <a:r>
              <a:rPr lang="en-US" sz="2000" dirty="0" smtClean="0"/>
              <a:t>Reducing the number</a:t>
            </a:r>
            <a:br>
              <a:rPr lang="en-US" sz="2000" dirty="0" smtClean="0"/>
            </a:br>
            <a:r>
              <a:rPr lang="en-US" sz="2000" dirty="0" smtClean="0"/>
              <a:t>of elements</a:t>
            </a:r>
            <a:endParaRPr lang="en-US" sz="20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400979" y="2360651"/>
            <a:ext cx="4292600" cy="2222500"/>
            <a:chOff x="431800" y="3136900"/>
            <a:chExt cx="4292600" cy="2222500"/>
          </a:xfrm>
        </p:grpSpPr>
        <p:cxnSp>
          <p:nvCxnSpPr>
            <p:cNvPr id="45" name="Straight Connector 44"/>
            <p:cNvCxnSpPr/>
            <p:nvPr/>
          </p:nvCxnSpPr>
          <p:spPr bwMode="auto">
            <a:xfrm>
              <a:off x="3619500" y="3556000"/>
              <a:ext cx="12700" cy="1536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>
              <a:endCxn id="61" idx="4"/>
            </p:cNvCxnSpPr>
            <p:nvPr/>
          </p:nvCxnSpPr>
          <p:spPr bwMode="auto">
            <a:xfrm>
              <a:off x="2832100" y="3556000"/>
              <a:ext cx="12700" cy="157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" name="Rectangle 46"/>
            <p:cNvSpPr/>
            <p:nvPr/>
          </p:nvSpPr>
          <p:spPr bwMode="auto">
            <a:xfrm>
              <a:off x="736600" y="3556000"/>
              <a:ext cx="3708400" cy="1524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7" name="Oval 11"/>
            <p:cNvSpPr>
              <a:spLocks noChangeArrowheads="1"/>
            </p:cNvSpPr>
            <p:nvPr/>
          </p:nvSpPr>
          <p:spPr bwMode="auto">
            <a:xfrm rot="16200000">
              <a:off x="4239450" y="4162665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grpSp>
          <p:nvGrpSpPr>
            <p:cNvPr id="49" name="Group 20"/>
            <p:cNvGrpSpPr>
              <a:grpSpLocks/>
            </p:cNvGrpSpPr>
            <p:nvPr/>
          </p:nvGrpSpPr>
          <p:grpSpPr bwMode="auto">
            <a:xfrm rot="16200000">
              <a:off x="2438400" y="4152900"/>
              <a:ext cx="812800" cy="266700"/>
              <a:chOff x="2565400" y="4241800"/>
              <a:chExt cx="901700" cy="317500"/>
            </a:xfrm>
          </p:grpSpPr>
          <p:sp>
            <p:nvSpPr>
              <p:cNvPr id="75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927100" y="36322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4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752600" y="36195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grpSp>
          <p:nvGrpSpPr>
            <p:cNvPr id="54" name="Group 20"/>
            <p:cNvGrpSpPr>
              <a:grpSpLocks/>
            </p:cNvGrpSpPr>
            <p:nvPr/>
          </p:nvGrpSpPr>
          <p:grpSpPr bwMode="auto">
            <a:xfrm rot="16200000">
              <a:off x="3213100" y="4343400"/>
              <a:ext cx="812800" cy="266700"/>
              <a:chOff x="2565400" y="4241800"/>
              <a:chExt cx="901700" cy="317500"/>
            </a:xfrm>
          </p:grpSpPr>
          <p:sp>
            <p:nvSpPr>
              <p:cNvPr id="73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74" name="Freeform 73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55" name="Group 20"/>
            <p:cNvGrpSpPr>
              <a:grpSpLocks/>
            </p:cNvGrpSpPr>
            <p:nvPr/>
          </p:nvGrpSpPr>
          <p:grpSpPr bwMode="auto">
            <a:xfrm>
              <a:off x="1587500" y="3429000"/>
              <a:ext cx="812800" cy="266700"/>
              <a:chOff x="2565400" y="4241800"/>
              <a:chExt cx="901700" cy="317500"/>
            </a:xfrm>
          </p:grpSpPr>
          <p:sp>
            <p:nvSpPr>
              <p:cNvPr id="71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72" name="Freeform 71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2273300" y="41021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8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721100" y="41529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3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grpSp>
          <p:nvGrpSpPr>
            <p:cNvPr id="58" name="Group 20"/>
            <p:cNvGrpSpPr>
              <a:grpSpLocks/>
            </p:cNvGrpSpPr>
            <p:nvPr/>
          </p:nvGrpSpPr>
          <p:grpSpPr bwMode="auto">
            <a:xfrm rot="10800000">
              <a:off x="828675" y="3425825"/>
              <a:ext cx="812800" cy="260350"/>
              <a:chOff x="2565400" y="4241800"/>
              <a:chExt cx="901700" cy="317500"/>
            </a:xfrm>
          </p:grpSpPr>
          <p:sp>
            <p:nvSpPr>
              <p:cNvPr id="69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70" name="Freeform 69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aphicFrame>
          <p:nvGraphicFramePr>
            <p:cNvPr id="59" name="Object 2"/>
            <p:cNvGraphicFramePr>
              <a:graphicFrameLocks noChangeAspect="1"/>
            </p:cNvGraphicFramePr>
            <p:nvPr/>
          </p:nvGraphicFramePr>
          <p:xfrm>
            <a:off x="2938463" y="3732213"/>
            <a:ext cx="403225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37" name="Equation" r:id="rId6" imgW="177480" imgH="571320" progId="Equation.DSMT4">
                    <p:embed/>
                  </p:oleObj>
                </mc:Choice>
                <mc:Fallback>
                  <p:oleObj name="Equation" r:id="rId6" imgW="1774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8463" y="3732213"/>
                          <a:ext cx="403225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" name="Oval 59"/>
            <p:cNvSpPr/>
            <p:nvPr/>
          </p:nvSpPr>
          <p:spPr bwMode="auto">
            <a:xfrm>
              <a:off x="2806700" y="3505200"/>
              <a:ext cx="63500" cy="889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2806700" y="5029200"/>
              <a:ext cx="76200" cy="101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679700" y="3136900"/>
              <a:ext cx="38023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a</a:t>
              </a:r>
              <a:endParaRPr lang="en-US" dirty="0"/>
            </a:p>
          </p:txBody>
        </p:sp>
        <p:sp>
          <p:nvSpPr>
            <p:cNvPr id="63" name="Rounded Rectangle 62"/>
            <p:cNvSpPr/>
            <p:nvPr/>
          </p:nvSpPr>
          <p:spPr bwMode="auto">
            <a:xfrm>
              <a:off x="431800" y="3200400"/>
              <a:ext cx="1231900" cy="2159000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4" name="Rounded Rectangle 63"/>
            <p:cNvSpPr/>
            <p:nvPr/>
          </p:nvSpPr>
          <p:spPr bwMode="auto">
            <a:xfrm>
              <a:off x="3175000" y="3200400"/>
              <a:ext cx="1549400" cy="2159000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 rot="10800000">
              <a:off x="508000" y="4200388"/>
              <a:ext cx="469900" cy="533400"/>
              <a:chOff x="1143000" y="2133600"/>
              <a:chExt cx="469900" cy="533400"/>
            </a:xfrm>
          </p:grpSpPr>
          <p:sp>
            <p:nvSpPr>
              <p:cNvPr id="67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219200" y="2211289"/>
                <a:ext cx="317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000" dirty="0">
                  <a:latin typeface="Symbol" pitchFamily="18" charset="2"/>
                </a:endParaRPr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593829" y="4417074"/>
            <a:ext cx="4099750" cy="2361287"/>
            <a:chOff x="546100" y="5283200"/>
            <a:chExt cx="4099750" cy="2361287"/>
          </a:xfrm>
        </p:grpSpPr>
        <p:cxnSp>
          <p:nvCxnSpPr>
            <p:cNvPr id="80" name="Straight Connector 79"/>
            <p:cNvCxnSpPr/>
            <p:nvPr/>
          </p:nvCxnSpPr>
          <p:spPr bwMode="auto">
            <a:xfrm>
              <a:off x="1917700" y="5727700"/>
              <a:ext cx="0" cy="1498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3568700" y="5715000"/>
              <a:ext cx="12700" cy="1536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>
              <a:endCxn id="94" idx="4"/>
            </p:cNvCxnSpPr>
            <p:nvPr/>
          </p:nvCxnSpPr>
          <p:spPr bwMode="auto">
            <a:xfrm>
              <a:off x="2781300" y="5715000"/>
              <a:ext cx="12700" cy="157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3" name="Rectangle 82"/>
            <p:cNvSpPr/>
            <p:nvPr/>
          </p:nvSpPr>
          <p:spPr bwMode="auto">
            <a:xfrm>
              <a:off x="1041400" y="5715000"/>
              <a:ext cx="3352800" cy="1524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9" name="Oval 11"/>
            <p:cNvSpPr>
              <a:spLocks noChangeArrowheads="1"/>
            </p:cNvSpPr>
            <p:nvPr/>
          </p:nvSpPr>
          <p:spPr bwMode="auto">
            <a:xfrm rot="16200000">
              <a:off x="4188650" y="6321665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grpSp>
          <p:nvGrpSpPr>
            <p:cNvPr id="85" name="Group 20"/>
            <p:cNvGrpSpPr>
              <a:grpSpLocks/>
            </p:cNvGrpSpPr>
            <p:nvPr/>
          </p:nvGrpSpPr>
          <p:grpSpPr bwMode="auto">
            <a:xfrm rot="16200000">
              <a:off x="2387600" y="6311900"/>
              <a:ext cx="812800" cy="266700"/>
              <a:chOff x="2565400" y="4241800"/>
              <a:chExt cx="901700" cy="317500"/>
            </a:xfrm>
          </p:grpSpPr>
          <p:sp>
            <p:nvSpPr>
              <p:cNvPr id="107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08" name="Freeform 107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1371600" y="62992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6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grpSp>
          <p:nvGrpSpPr>
            <p:cNvPr id="89" name="Group 20"/>
            <p:cNvGrpSpPr>
              <a:grpSpLocks/>
            </p:cNvGrpSpPr>
            <p:nvPr/>
          </p:nvGrpSpPr>
          <p:grpSpPr bwMode="auto">
            <a:xfrm rot="16200000">
              <a:off x="3162300" y="6502400"/>
              <a:ext cx="812800" cy="266700"/>
              <a:chOff x="2565400" y="4241800"/>
              <a:chExt cx="901700" cy="317500"/>
            </a:xfrm>
          </p:grpSpPr>
          <p:sp>
            <p:nvSpPr>
              <p:cNvPr id="105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2184400" y="63627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8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670300" y="63119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3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graphicFrame>
          <p:nvGraphicFramePr>
            <p:cNvPr id="92" name="Object 2"/>
            <p:cNvGraphicFramePr>
              <a:graphicFrameLocks noChangeAspect="1"/>
            </p:cNvGraphicFramePr>
            <p:nvPr/>
          </p:nvGraphicFramePr>
          <p:xfrm>
            <a:off x="2887663" y="5891213"/>
            <a:ext cx="403225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38" name="Equation" r:id="rId8" imgW="177480" imgH="571320" progId="Equation.DSMT4">
                    <p:embed/>
                  </p:oleObj>
                </mc:Choice>
                <mc:Fallback>
                  <p:oleObj name="Equation" r:id="rId8" imgW="1774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7663" y="5891213"/>
                          <a:ext cx="403225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3" name="Oval 92"/>
            <p:cNvSpPr/>
            <p:nvPr/>
          </p:nvSpPr>
          <p:spPr bwMode="auto">
            <a:xfrm>
              <a:off x="2755900" y="5664200"/>
              <a:ext cx="63500" cy="889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2755900" y="7188200"/>
              <a:ext cx="76200" cy="101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743200" y="5359400"/>
              <a:ext cx="38023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a</a:t>
              </a:r>
              <a:endParaRPr lang="en-US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501900" y="7213600"/>
              <a:ext cx="39626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b</a:t>
              </a:r>
              <a:endParaRPr lang="en-US" dirty="0"/>
            </a:p>
          </p:txBody>
        </p:sp>
        <p:grpSp>
          <p:nvGrpSpPr>
            <p:cNvPr id="97" name="Group 20"/>
            <p:cNvGrpSpPr>
              <a:grpSpLocks/>
            </p:cNvGrpSpPr>
            <p:nvPr/>
          </p:nvGrpSpPr>
          <p:grpSpPr bwMode="auto">
            <a:xfrm rot="16200000">
              <a:off x="1511300" y="6337300"/>
              <a:ext cx="812800" cy="266700"/>
              <a:chOff x="2565400" y="4241800"/>
              <a:chExt cx="901700" cy="317500"/>
            </a:xfrm>
          </p:grpSpPr>
          <p:sp>
            <p:nvSpPr>
              <p:cNvPr id="103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01" name="Oval 11"/>
            <p:cNvSpPr>
              <a:spLocks noChangeArrowheads="1"/>
            </p:cNvSpPr>
            <p:nvPr/>
          </p:nvSpPr>
          <p:spPr bwMode="auto">
            <a:xfrm rot="5400000">
              <a:off x="810450" y="6245465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99" name="Rounded Rectangle 98"/>
            <p:cNvSpPr/>
            <p:nvPr/>
          </p:nvSpPr>
          <p:spPr bwMode="auto">
            <a:xfrm>
              <a:off x="546100" y="5562600"/>
              <a:ext cx="1638300" cy="1854200"/>
            </a:xfrm>
            <a:prstGeom prst="roundRect">
              <a:avLst/>
            </a:prstGeom>
            <a:noFill/>
            <a:ln w="9525" cap="flat" cmpd="sng" algn="ctr">
              <a:solidFill>
                <a:srgbClr val="FF0000"/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0" name="Down Arrow 99"/>
            <p:cNvSpPr/>
            <p:nvPr/>
          </p:nvSpPr>
          <p:spPr bwMode="auto">
            <a:xfrm>
              <a:off x="1498600" y="5283200"/>
              <a:ext cx="241300" cy="304800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5435686" y="4488602"/>
            <a:ext cx="25010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When everything</a:t>
            </a:r>
            <a:br>
              <a:rPr lang="en-US" sz="2000" dirty="0" smtClean="0"/>
            </a:br>
            <a:r>
              <a:rPr lang="en-US" sz="2000" dirty="0" smtClean="0"/>
              <a:t>in parallel, you can </a:t>
            </a:r>
            <a:br>
              <a:rPr lang="en-US" sz="2000" dirty="0" smtClean="0"/>
            </a:br>
            <a:r>
              <a:rPr lang="en-US" sz="2000" dirty="0" smtClean="0"/>
              <a:t>rearrange the elements</a:t>
            </a:r>
            <a:br>
              <a:rPr lang="en-US" sz="2000" dirty="0" smtClean="0"/>
            </a:br>
            <a:r>
              <a:rPr lang="en-US" sz="2000" dirty="0" smtClean="0"/>
              <a:t>without changing </a:t>
            </a:r>
            <a:br>
              <a:rPr lang="en-US" sz="2000" dirty="0" smtClean="0"/>
            </a:br>
            <a:r>
              <a:rPr lang="en-US" sz="2000" dirty="0" smtClean="0"/>
              <a:t>the voltage and </a:t>
            </a:r>
            <a:br>
              <a:rPr lang="en-US" sz="2000" dirty="0" smtClean="0"/>
            </a:br>
            <a:r>
              <a:rPr lang="en-US" sz="2000" dirty="0" smtClean="0"/>
              <a:t>branch current.</a:t>
            </a:r>
            <a:endParaRPr lang="en-US" sz="2000" dirty="0"/>
          </a:p>
        </p:txBody>
      </p:sp>
      <p:sp>
        <p:nvSpPr>
          <p:cNvPr id="2" name="Rounded Rectangle 1"/>
          <p:cNvSpPr/>
          <p:nvPr/>
        </p:nvSpPr>
        <p:spPr>
          <a:xfrm>
            <a:off x="498855" y="2576094"/>
            <a:ext cx="1870624" cy="1917180"/>
          </a:xfrm>
          <a:prstGeom prst="roundRect">
            <a:avLst/>
          </a:prstGeom>
          <a:noFill/>
          <a:ln w="952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858451" y="3378730"/>
                <a:ext cx="6961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12</m:t>
                      </m:r>
                      <m:r>
                        <a:rPr lang="en-US" sz="20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451" y="3378730"/>
                <a:ext cx="696153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3894133" y="3038722"/>
                <a:ext cx="5494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4</m:t>
                      </m:r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133" y="3038722"/>
                <a:ext cx="549446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536390" y="3334643"/>
                <a:ext cx="41068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90" y="3334643"/>
                <a:ext cx="410689" cy="6463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Arrow Connector 114"/>
          <p:cNvCxnSpPr/>
          <p:nvPr/>
        </p:nvCxnSpPr>
        <p:spPr>
          <a:xfrm flipV="1">
            <a:off x="4443579" y="3428269"/>
            <a:ext cx="0" cy="4042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3"/>
          <p:cNvCxnSpPr>
            <a:cxnSpLocks noChangeShapeType="1"/>
          </p:cNvCxnSpPr>
          <p:nvPr/>
        </p:nvCxnSpPr>
        <p:spPr bwMode="auto">
          <a:xfrm>
            <a:off x="1089129" y="5375984"/>
            <a:ext cx="0" cy="4699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7" name="Straight Arrow Connector 13"/>
          <p:cNvCxnSpPr>
            <a:cxnSpLocks noChangeShapeType="1"/>
          </p:cNvCxnSpPr>
          <p:nvPr/>
        </p:nvCxnSpPr>
        <p:spPr bwMode="auto">
          <a:xfrm rot="10800000">
            <a:off x="4471329" y="5433074"/>
            <a:ext cx="0" cy="4699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8" name="TextBox 117"/>
          <p:cNvSpPr txBox="1"/>
          <p:nvPr/>
        </p:nvSpPr>
        <p:spPr>
          <a:xfrm>
            <a:off x="4550306" y="5096464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4A</a:t>
            </a:r>
            <a:endParaRPr lang="en-US" sz="2000" dirty="0"/>
          </a:p>
        </p:txBody>
      </p:sp>
      <p:sp>
        <p:nvSpPr>
          <p:cNvPr id="119" name="TextBox 118"/>
          <p:cNvSpPr txBox="1"/>
          <p:nvPr/>
        </p:nvSpPr>
        <p:spPr>
          <a:xfrm>
            <a:off x="1083585" y="5029200"/>
            <a:ext cx="463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2A</a:t>
            </a:r>
          </a:p>
        </p:txBody>
      </p:sp>
    </p:spTree>
    <p:extLst>
      <p:ext uri="{BB962C8B-B14F-4D97-AF65-F5344CB8AC3E}">
        <p14:creationId xmlns:p14="http://schemas.microsoft.com/office/powerpoint/2010/main" val="88188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9" grpId="0" animBg="1"/>
      <p:bldP spid="40" grpId="0"/>
      <p:bldP spid="41" grpId="0" animBg="1"/>
      <p:bldP spid="42" grpId="0" animBg="1"/>
      <p:bldP spid="43" grpId="0"/>
      <p:bldP spid="111" grpId="0"/>
      <p:bldP spid="2" grpId="0" animBg="1"/>
      <p:bldP spid="66" grpId="0"/>
      <p:bldP spid="112" grpId="0"/>
      <p:bldP spid="113" grpId="0"/>
      <p:bldP spid="118" grpId="0"/>
      <p:bldP spid="1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7512" y="11668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L13</a:t>
            </a:r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854900" y="449369"/>
            <a:ext cx="4099750" cy="2361287"/>
            <a:chOff x="546100" y="5283200"/>
            <a:chExt cx="4099750" cy="2361287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1917700" y="5727700"/>
              <a:ext cx="0" cy="1498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3568700" y="5715000"/>
              <a:ext cx="12700" cy="1536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>
              <a:endCxn id="21" idx="4"/>
            </p:cNvCxnSpPr>
            <p:nvPr/>
          </p:nvCxnSpPr>
          <p:spPr bwMode="auto">
            <a:xfrm>
              <a:off x="2781300" y="5715000"/>
              <a:ext cx="12700" cy="157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Rectangle 9"/>
            <p:cNvSpPr/>
            <p:nvPr/>
          </p:nvSpPr>
          <p:spPr bwMode="auto">
            <a:xfrm>
              <a:off x="1041400" y="5715000"/>
              <a:ext cx="3352800" cy="1524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 rot="16200000">
              <a:off x="4188650" y="6321665"/>
              <a:ext cx="469900" cy="444500"/>
              <a:chOff x="2133600" y="1143000"/>
              <a:chExt cx="469900" cy="444500"/>
            </a:xfrm>
          </p:grpSpPr>
          <p:sp>
            <p:nvSpPr>
              <p:cNvPr id="36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37" name="Straight Arrow Connector 13"/>
              <p:cNvCxnSpPr>
                <a:cxnSpLocks noChangeShapeType="1"/>
                <a:stCxn id="36" idx="2"/>
                <a:endCxn id="36" idx="6"/>
              </p:cNvCxnSpPr>
              <p:nvPr/>
            </p:nvCxnSpPr>
            <p:spPr bwMode="auto">
              <a:xfrm rot="16200000">
                <a:off x="2368550" y="1130300"/>
                <a:ext cx="0" cy="4699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12" name="Group 20"/>
            <p:cNvGrpSpPr>
              <a:grpSpLocks/>
            </p:cNvGrpSpPr>
            <p:nvPr/>
          </p:nvGrpSpPr>
          <p:grpSpPr bwMode="auto">
            <a:xfrm rot="16200000">
              <a:off x="2387600" y="6311900"/>
              <a:ext cx="812800" cy="266700"/>
              <a:chOff x="2565400" y="4241800"/>
              <a:chExt cx="901700" cy="317500"/>
            </a:xfrm>
          </p:grpSpPr>
          <p:sp>
            <p:nvSpPr>
              <p:cNvPr id="34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546100" y="6007100"/>
              <a:ext cx="498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2A</a:t>
              </a:r>
              <a:endParaRPr lang="en-US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62400" y="5956300"/>
              <a:ext cx="498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4A</a:t>
              </a:r>
              <a:endParaRPr lang="en-US" sz="2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71600" y="62992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6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grpSp>
          <p:nvGrpSpPr>
            <p:cNvPr id="16" name="Group 20"/>
            <p:cNvGrpSpPr>
              <a:grpSpLocks/>
            </p:cNvGrpSpPr>
            <p:nvPr/>
          </p:nvGrpSpPr>
          <p:grpSpPr bwMode="auto">
            <a:xfrm rot="16200000">
              <a:off x="3162300" y="6502400"/>
              <a:ext cx="812800" cy="266700"/>
              <a:chOff x="2565400" y="4241800"/>
              <a:chExt cx="901700" cy="317500"/>
            </a:xfrm>
          </p:grpSpPr>
          <p:sp>
            <p:nvSpPr>
              <p:cNvPr id="32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184400" y="63627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8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70300" y="63119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3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graphicFrame>
          <p:nvGraphicFramePr>
            <p:cNvPr id="19" name="Object 2"/>
            <p:cNvGraphicFramePr>
              <a:graphicFrameLocks noChangeAspect="1"/>
            </p:cNvGraphicFramePr>
            <p:nvPr/>
          </p:nvGraphicFramePr>
          <p:xfrm>
            <a:off x="2887663" y="5891213"/>
            <a:ext cx="403225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60" name="Equation" r:id="rId3" imgW="177480" imgH="571320" progId="Equation.DSMT4">
                    <p:embed/>
                  </p:oleObj>
                </mc:Choice>
                <mc:Fallback>
                  <p:oleObj name="Equation" r:id="rId3" imgW="1774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7663" y="5891213"/>
                          <a:ext cx="403225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Oval 19"/>
            <p:cNvSpPr/>
            <p:nvPr/>
          </p:nvSpPr>
          <p:spPr bwMode="auto">
            <a:xfrm>
              <a:off x="2755900" y="5664200"/>
              <a:ext cx="63500" cy="889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2755900" y="7188200"/>
              <a:ext cx="76200" cy="101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43200" y="5359400"/>
              <a:ext cx="38023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a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01900" y="7213600"/>
              <a:ext cx="39626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b</a:t>
              </a:r>
              <a:endParaRPr lang="en-US" dirty="0"/>
            </a:p>
          </p:txBody>
        </p:sp>
        <p:grpSp>
          <p:nvGrpSpPr>
            <p:cNvPr id="24" name="Group 20"/>
            <p:cNvGrpSpPr>
              <a:grpSpLocks/>
            </p:cNvGrpSpPr>
            <p:nvPr/>
          </p:nvGrpSpPr>
          <p:grpSpPr bwMode="auto">
            <a:xfrm rot="16200000">
              <a:off x="1511300" y="6337300"/>
              <a:ext cx="812800" cy="266700"/>
              <a:chOff x="2565400" y="4241800"/>
              <a:chExt cx="901700" cy="317500"/>
            </a:xfrm>
          </p:grpSpPr>
          <p:sp>
            <p:nvSpPr>
              <p:cNvPr id="30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rot="5400000">
              <a:off x="810450" y="6245465"/>
              <a:ext cx="469900" cy="444500"/>
              <a:chOff x="2133600" y="1143000"/>
              <a:chExt cx="469900" cy="444500"/>
            </a:xfrm>
          </p:grpSpPr>
          <p:sp>
            <p:nvSpPr>
              <p:cNvPr id="28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29" name="Straight Arrow Connector 13"/>
              <p:cNvCxnSpPr>
                <a:cxnSpLocks noChangeShapeType="1"/>
                <a:stCxn id="28" idx="2"/>
                <a:endCxn id="28" idx="6"/>
              </p:cNvCxnSpPr>
              <p:nvPr/>
            </p:nvCxnSpPr>
            <p:spPr bwMode="auto">
              <a:xfrm rot="16200000">
                <a:off x="2368550" y="1130300"/>
                <a:ext cx="0" cy="4699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26" name="Rounded Rectangle 25"/>
            <p:cNvSpPr/>
            <p:nvPr/>
          </p:nvSpPr>
          <p:spPr bwMode="auto">
            <a:xfrm>
              <a:off x="546100" y="5562600"/>
              <a:ext cx="1638300" cy="1854200"/>
            </a:xfrm>
            <a:prstGeom prst="roundRect">
              <a:avLst/>
            </a:prstGeom>
            <a:noFill/>
            <a:ln w="9525" cap="flat" cmpd="sng" algn="ctr">
              <a:solidFill>
                <a:srgbClr val="FF0000"/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" name="Down Arrow 26"/>
            <p:cNvSpPr/>
            <p:nvPr/>
          </p:nvSpPr>
          <p:spPr bwMode="auto">
            <a:xfrm>
              <a:off x="1498600" y="5283200"/>
              <a:ext cx="241300" cy="304800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397632" y="563669"/>
            <a:ext cx="25010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When everything</a:t>
            </a:r>
            <a:br>
              <a:rPr lang="en-US" sz="2000" dirty="0" smtClean="0"/>
            </a:br>
            <a:r>
              <a:rPr lang="en-US" sz="2000" dirty="0" smtClean="0"/>
              <a:t>in parallel, you can </a:t>
            </a:r>
            <a:br>
              <a:rPr lang="en-US" sz="2000" dirty="0" smtClean="0"/>
            </a:br>
            <a:r>
              <a:rPr lang="en-US" sz="2000" dirty="0" smtClean="0"/>
              <a:t>rearrange the elements</a:t>
            </a:r>
            <a:br>
              <a:rPr lang="en-US" sz="2000" dirty="0" smtClean="0"/>
            </a:br>
            <a:r>
              <a:rPr lang="en-US" sz="2000" dirty="0" smtClean="0"/>
              <a:t>without changing </a:t>
            </a:r>
            <a:br>
              <a:rPr lang="en-US" sz="2000" dirty="0" smtClean="0"/>
            </a:br>
            <a:r>
              <a:rPr lang="en-US" sz="2000" dirty="0" smtClean="0"/>
              <a:t>the voltage and </a:t>
            </a:r>
            <a:br>
              <a:rPr lang="en-US" sz="2000" dirty="0" smtClean="0"/>
            </a:br>
            <a:r>
              <a:rPr lang="en-US" sz="2000" dirty="0" smtClean="0"/>
              <a:t>branch current.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308800" y="3129069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2A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2442400" y="4386369"/>
            <a:ext cx="3962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b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585850" y="2481369"/>
            <a:ext cx="3704400" cy="1930400"/>
            <a:chOff x="277050" y="7315200"/>
            <a:chExt cx="3704400" cy="1930400"/>
          </a:xfrm>
        </p:grpSpPr>
        <p:cxnSp>
          <p:nvCxnSpPr>
            <p:cNvPr id="42" name="Straight Connector 41"/>
            <p:cNvCxnSpPr/>
            <p:nvPr/>
          </p:nvCxnSpPr>
          <p:spPr bwMode="auto">
            <a:xfrm>
              <a:off x="1371600" y="7683500"/>
              <a:ext cx="0" cy="1498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3022600" y="7670800"/>
              <a:ext cx="12700" cy="1536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>
              <a:endCxn id="55" idx="4"/>
            </p:cNvCxnSpPr>
            <p:nvPr/>
          </p:nvCxnSpPr>
          <p:spPr bwMode="auto">
            <a:xfrm>
              <a:off x="2235200" y="7670800"/>
              <a:ext cx="12700" cy="157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" name="Rectangle 44"/>
            <p:cNvSpPr/>
            <p:nvPr/>
          </p:nvSpPr>
          <p:spPr bwMode="auto">
            <a:xfrm>
              <a:off x="495300" y="7670800"/>
              <a:ext cx="3352800" cy="1524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 rot="16200000">
              <a:off x="1153350" y="8188565"/>
              <a:ext cx="469900" cy="444500"/>
              <a:chOff x="2133600" y="1143000"/>
              <a:chExt cx="469900" cy="444500"/>
            </a:xfrm>
          </p:grpSpPr>
          <p:sp>
            <p:nvSpPr>
              <p:cNvPr id="67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68" name="Straight Arrow Connector 13"/>
              <p:cNvCxnSpPr>
                <a:cxnSpLocks noChangeShapeType="1"/>
                <a:stCxn id="67" idx="2"/>
                <a:endCxn id="67" idx="6"/>
              </p:cNvCxnSpPr>
              <p:nvPr/>
            </p:nvCxnSpPr>
            <p:spPr bwMode="auto">
              <a:xfrm rot="16200000">
                <a:off x="2368550" y="1130300"/>
                <a:ext cx="0" cy="4699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47" name="Group 20"/>
            <p:cNvGrpSpPr>
              <a:grpSpLocks/>
            </p:cNvGrpSpPr>
            <p:nvPr/>
          </p:nvGrpSpPr>
          <p:grpSpPr bwMode="auto">
            <a:xfrm rot="16200000">
              <a:off x="1841500" y="8267700"/>
              <a:ext cx="812800" cy="266700"/>
              <a:chOff x="2565400" y="4241800"/>
              <a:chExt cx="901700" cy="317500"/>
            </a:xfrm>
          </p:grpSpPr>
          <p:sp>
            <p:nvSpPr>
              <p:cNvPr id="65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6" name="Freeform 65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914400" y="7861300"/>
              <a:ext cx="498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4A</a:t>
              </a:r>
              <a:endParaRPr lang="en-US" sz="2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14700" y="86741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6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grpSp>
          <p:nvGrpSpPr>
            <p:cNvPr id="50" name="Group 20"/>
            <p:cNvGrpSpPr>
              <a:grpSpLocks/>
            </p:cNvGrpSpPr>
            <p:nvPr/>
          </p:nvGrpSpPr>
          <p:grpSpPr bwMode="auto">
            <a:xfrm rot="16200000">
              <a:off x="2616200" y="8458200"/>
              <a:ext cx="812800" cy="266700"/>
              <a:chOff x="2565400" y="4241800"/>
              <a:chExt cx="901700" cy="317500"/>
            </a:xfrm>
          </p:grpSpPr>
          <p:sp>
            <p:nvSpPr>
              <p:cNvPr id="63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4" name="Freeform 63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1638300" y="83185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8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035300" y="80518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3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graphicFrame>
          <p:nvGraphicFramePr>
            <p:cNvPr id="53" name="Object 2"/>
            <p:cNvGraphicFramePr>
              <a:graphicFrameLocks noChangeAspect="1"/>
            </p:cNvGraphicFramePr>
            <p:nvPr/>
          </p:nvGraphicFramePr>
          <p:xfrm>
            <a:off x="2341563" y="7847013"/>
            <a:ext cx="403225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61" name="Equation" r:id="rId5" imgW="177480" imgH="571320" progId="Equation.DSMT4">
                    <p:embed/>
                  </p:oleObj>
                </mc:Choice>
                <mc:Fallback>
                  <p:oleObj name="Equation" r:id="rId5" imgW="1774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1563" y="7847013"/>
                          <a:ext cx="403225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Oval 53"/>
            <p:cNvSpPr/>
            <p:nvPr/>
          </p:nvSpPr>
          <p:spPr bwMode="auto">
            <a:xfrm>
              <a:off x="2209800" y="7620000"/>
              <a:ext cx="63500" cy="889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2209800" y="9144000"/>
              <a:ext cx="76200" cy="101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56" name="Group 20"/>
            <p:cNvGrpSpPr>
              <a:grpSpLocks/>
            </p:cNvGrpSpPr>
            <p:nvPr/>
          </p:nvGrpSpPr>
          <p:grpSpPr bwMode="auto">
            <a:xfrm rot="16200000">
              <a:off x="3441700" y="8420100"/>
              <a:ext cx="812800" cy="266700"/>
              <a:chOff x="2565400" y="4241800"/>
              <a:chExt cx="901700" cy="317500"/>
            </a:xfrm>
          </p:grpSpPr>
          <p:sp>
            <p:nvSpPr>
              <p:cNvPr id="61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 rot="5400000">
              <a:off x="264350" y="8201265"/>
              <a:ext cx="469900" cy="444500"/>
              <a:chOff x="2133600" y="1143000"/>
              <a:chExt cx="469900" cy="444500"/>
            </a:xfrm>
          </p:grpSpPr>
          <p:sp>
            <p:nvSpPr>
              <p:cNvPr id="59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60" name="Straight Arrow Connector 13"/>
              <p:cNvCxnSpPr>
                <a:cxnSpLocks noChangeShapeType="1"/>
                <a:stCxn id="59" idx="2"/>
                <a:endCxn id="59" idx="6"/>
              </p:cNvCxnSpPr>
              <p:nvPr/>
            </p:nvCxnSpPr>
            <p:spPr bwMode="auto">
              <a:xfrm rot="16200000">
                <a:off x="2368550" y="1130300"/>
                <a:ext cx="0" cy="4699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58" name="TextBox 57"/>
            <p:cNvSpPr txBox="1"/>
            <p:nvPr/>
          </p:nvSpPr>
          <p:spPr>
            <a:xfrm>
              <a:off x="1879600" y="7315200"/>
              <a:ext cx="38023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a</a:t>
              </a:r>
              <a:endParaRPr lang="en-US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631182" y="2523130"/>
            <a:ext cx="2162936" cy="1916787"/>
            <a:chOff x="4152900" y="7289800"/>
            <a:chExt cx="2162936" cy="1916787"/>
          </a:xfrm>
        </p:grpSpPr>
        <p:sp>
          <p:nvSpPr>
            <p:cNvPr id="70" name="Rectangle 69"/>
            <p:cNvSpPr/>
            <p:nvPr/>
          </p:nvSpPr>
          <p:spPr bwMode="auto">
            <a:xfrm>
              <a:off x="4660900" y="7581900"/>
              <a:ext cx="889000" cy="1435100"/>
            </a:xfrm>
            <a:prstGeom prst="rect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 rot="16200000">
              <a:off x="4442650" y="8036165"/>
              <a:ext cx="469900" cy="444500"/>
              <a:chOff x="2133600" y="1143000"/>
              <a:chExt cx="469900" cy="444500"/>
            </a:xfrm>
          </p:grpSpPr>
          <p:sp>
            <p:nvSpPr>
              <p:cNvPr id="80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81" name="Straight Arrow Connector 13"/>
              <p:cNvCxnSpPr>
                <a:cxnSpLocks noChangeShapeType="1"/>
                <a:stCxn id="80" idx="2"/>
                <a:endCxn id="80" idx="6"/>
              </p:cNvCxnSpPr>
              <p:nvPr/>
            </p:nvCxnSpPr>
            <p:spPr bwMode="auto">
              <a:xfrm rot="16200000">
                <a:off x="2368550" y="1130300"/>
                <a:ext cx="0" cy="4699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72" name="Group 20"/>
            <p:cNvGrpSpPr>
              <a:grpSpLocks/>
            </p:cNvGrpSpPr>
            <p:nvPr/>
          </p:nvGrpSpPr>
          <p:grpSpPr bwMode="auto">
            <a:xfrm rot="16200000">
              <a:off x="5130800" y="8153400"/>
              <a:ext cx="812800" cy="266700"/>
              <a:chOff x="2565400" y="4241800"/>
              <a:chExt cx="901700" cy="317500"/>
            </a:xfrm>
          </p:grpSpPr>
          <p:sp>
            <p:nvSpPr>
              <p:cNvPr id="78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79" name="Freeform 78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aphicFrame>
          <p:nvGraphicFramePr>
            <p:cNvPr id="73" name="Object 7"/>
            <p:cNvGraphicFramePr>
              <a:graphicFrameLocks noChangeAspect="1"/>
            </p:cNvGraphicFramePr>
            <p:nvPr/>
          </p:nvGraphicFramePr>
          <p:xfrm>
            <a:off x="5072063" y="7656513"/>
            <a:ext cx="403225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62" name="Equation" r:id="rId6" imgW="177480" imgH="571320" progId="Equation.DSMT4">
                    <p:embed/>
                  </p:oleObj>
                </mc:Choice>
                <mc:Fallback>
                  <p:oleObj name="Equation" r:id="rId6" imgW="1774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2063" y="7656513"/>
                          <a:ext cx="403225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4" name="TextBox 73"/>
            <p:cNvSpPr txBox="1"/>
            <p:nvPr/>
          </p:nvSpPr>
          <p:spPr>
            <a:xfrm>
              <a:off x="4152900" y="7721600"/>
              <a:ext cx="498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2A</a:t>
              </a:r>
              <a:endParaRPr lang="en-US" sz="20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613400" y="8115300"/>
              <a:ext cx="7024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1.6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486400" y="7289800"/>
              <a:ext cx="38023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a</a:t>
              </a:r>
              <a:endParaRPr lang="en-US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549900" y="8775700"/>
              <a:ext cx="39626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b</a:t>
              </a:r>
              <a:endParaRPr lang="en-US" dirty="0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6992406" y="2830619"/>
            <a:ext cx="1037463" cy="400110"/>
          </a:xfrm>
          <a:prstGeom prst="rect">
            <a:avLst/>
          </a:prstGeom>
          <a:noFill/>
          <a:ln w="9525">
            <a:solidFill>
              <a:srgbClr val="FF993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dirty="0" smtClean="0"/>
              <a:t>v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=3.2V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277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7512" y="11668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L12</a:t>
            </a:r>
            <a:endParaRPr lang="en-US" sz="2000" dirty="0"/>
          </a:p>
        </p:txBody>
      </p:sp>
      <p:sp>
        <p:nvSpPr>
          <p:cNvPr id="3" name="TextBox 68"/>
          <p:cNvSpPr txBox="1">
            <a:spLocks noChangeArrowheads="1"/>
          </p:cNvSpPr>
          <p:nvPr/>
        </p:nvSpPr>
        <p:spPr bwMode="auto">
          <a:xfrm>
            <a:off x="446882" y="211723"/>
            <a:ext cx="40158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Pull </a:t>
            </a:r>
            <a:r>
              <a:rPr lang="en-US" sz="2000" dirty="0"/>
              <a:t>out the inputs, outputs and put </a:t>
            </a:r>
            <a:br>
              <a:rPr lang="en-US" sz="2000" dirty="0"/>
            </a:br>
            <a:r>
              <a:rPr lang="en-US" sz="2000" dirty="0"/>
              <a:t>the rest inside a box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2400" y="1178282"/>
            <a:ext cx="3668713" cy="1955800"/>
            <a:chOff x="152400" y="4699000"/>
            <a:chExt cx="3668713" cy="1955800"/>
          </a:xfrm>
        </p:grpSpPr>
        <p:sp>
          <p:nvSpPr>
            <p:cNvPr id="6" name="Rectangle 72"/>
            <p:cNvSpPr>
              <a:spLocks noChangeArrowheads="1"/>
            </p:cNvSpPr>
            <p:nvPr/>
          </p:nvSpPr>
          <p:spPr bwMode="auto">
            <a:xfrm>
              <a:off x="838200" y="4927600"/>
              <a:ext cx="482600" cy="711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7" name="Rectangle 73"/>
            <p:cNvSpPr>
              <a:spLocks noChangeArrowheads="1"/>
            </p:cNvSpPr>
            <p:nvPr/>
          </p:nvSpPr>
          <p:spPr bwMode="auto">
            <a:xfrm>
              <a:off x="838200" y="5829300"/>
              <a:ext cx="482600" cy="711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8" name="Rectangle 74"/>
            <p:cNvSpPr>
              <a:spLocks noChangeArrowheads="1"/>
            </p:cNvSpPr>
            <p:nvPr/>
          </p:nvSpPr>
          <p:spPr bwMode="auto">
            <a:xfrm>
              <a:off x="2628900" y="5168900"/>
              <a:ext cx="635000" cy="11303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9" name="Rectangle 71"/>
            <p:cNvSpPr>
              <a:spLocks noChangeArrowheads="1"/>
            </p:cNvSpPr>
            <p:nvPr/>
          </p:nvSpPr>
          <p:spPr bwMode="auto">
            <a:xfrm>
              <a:off x="1270000" y="4787900"/>
              <a:ext cx="1447800" cy="18669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r>
                <a:rPr lang="en-US"/>
                <a:t>Resistive </a:t>
              </a:r>
              <a:br>
                <a:rPr lang="en-US"/>
              </a:br>
              <a:r>
                <a:rPr lang="en-US"/>
                <a:t>circuit</a:t>
              </a:r>
            </a:p>
          </p:txBody>
        </p:sp>
        <p:sp>
          <p:nvSpPr>
            <p:cNvPr id="10" name="Oval 75"/>
            <p:cNvSpPr>
              <a:spLocks noChangeArrowheads="1"/>
            </p:cNvSpPr>
            <p:nvPr/>
          </p:nvSpPr>
          <p:spPr bwMode="auto">
            <a:xfrm>
              <a:off x="609600" y="5029200"/>
              <a:ext cx="444500" cy="5080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1" name="Oval 76"/>
            <p:cNvSpPr>
              <a:spLocks noChangeArrowheads="1"/>
            </p:cNvSpPr>
            <p:nvPr/>
          </p:nvSpPr>
          <p:spPr bwMode="auto">
            <a:xfrm>
              <a:off x="660400" y="6007100"/>
              <a:ext cx="381000" cy="4191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grpSp>
          <p:nvGrpSpPr>
            <p:cNvPr id="12" name="Group 20"/>
            <p:cNvGrpSpPr>
              <a:grpSpLocks/>
            </p:cNvGrpSpPr>
            <p:nvPr/>
          </p:nvGrpSpPr>
          <p:grpSpPr bwMode="auto">
            <a:xfrm rot="-5400000">
              <a:off x="2862835" y="5634609"/>
              <a:ext cx="812800" cy="281432"/>
              <a:chOff x="2561878" y="4254500"/>
              <a:chExt cx="901700" cy="335038"/>
            </a:xfrm>
          </p:grpSpPr>
          <p:sp>
            <p:nvSpPr>
              <p:cNvPr id="24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 bwMode="auto">
              <a:xfrm>
                <a:off x="2561878" y="4272038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3" name="TextBox 80"/>
            <p:cNvSpPr txBox="1">
              <a:spLocks noChangeArrowheads="1"/>
            </p:cNvSpPr>
            <p:nvPr/>
          </p:nvSpPr>
          <p:spPr bwMode="auto">
            <a:xfrm>
              <a:off x="2743200" y="5626100"/>
              <a:ext cx="4778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6</a:t>
              </a:r>
              <a:r>
                <a:rPr lang="en-US" sz="1800">
                  <a:sym typeface="Symbol" pitchFamily="18" charset="2"/>
                </a:rPr>
                <a:t></a:t>
              </a:r>
              <a:endParaRPr lang="en-US" sz="1800"/>
            </a:p>
          </p:txBody>
        </p:sp>
        <p:graphicFrame>
          <p:nvGraphicFramePr>
            <p:cNvPr id="14" name="Object 4"/>
            <p:cNvGraphicFramePr>
              <a:graphicFrameLocks noChangeAspect="1"/>
            </p:cNvGraphicFramePr>
            <p:nvPr/>
          </p:nvGraphicFramePr>
          <p:xfrm>
            <a:off x="3416300" y="5181600"/>
            <a:ext cx="404813" cy="1187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0" name="Equation" r:id="rId3" imgW="177480" imgH="571320" progId="Equation.DSMT4">
                    <p:embed/>
                  </p:oleObj>
                </mc:Choice>
                <mc:Fallback>
                  <p:oleObj name="Equation" r:id="rId3" imgW="1774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6300" y="5181600"/>
                          <a:ext cx="404813" cy="11874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" name="Straight Arrow Connector 83"/>
            <p:cNvCxnSpPr>
              <a:cxnSpLocks noChangeShapeType="1"/>
            </p:cNvCxnSpPr>
            <p:nvPr/>
          </p:nvCxnSpPr>
          <p:spPr bwMode="auto">
            <a:xfrm>
              <a:off x="2728119" y="5181600"/>
              <a:ext cx="4699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6" name="TextBox 84"/>
            <p:cNvSpPr txBox="1">
              <a:spLocks noChangeArrowheads="1"/>
            </p:cNvSpPr>
            <p:nvPr/>
          </p:nvSpPr>
          <p:spPr bwMode="auto">
            <a:xfrm>
              <a:off x="2806700" y="4699000"/>
              <a:ext cx="357188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0</a:t>
              </a:r>
              <a:endParaRPr lang="en-US"/>
            </a:p>
          </p:txBody>
        </p:sp>
        <p:sp>
          <p:nvSpPr>
            <p:cNvPr id="17" name="TextBox 85"/>
            <p:cNvSpPr txBox="1">
              <a:spLocks noChangeArrowheads="1"/>
            </p:cNvSpPr>
            <p:nvPr/>
          </p:nvSpPr>
          <p:spPr bwMode="auto">
            <a:xfrm>
              <a:off x="698500" y="4991100"/>
              <a:ext cx="314325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+</a:t>
              </a:r>
            </a:p>
            <a:p>
              <a:r>
                <a:rPr lang="en-US" sz="1800">
                  <a:latin typeface="Symbol" pitchFamily="18" charset="2"/>
                </a:rPr>
                <a:t>-</a:t>
              </a:r>
            </a:p>
          </p:txBody>
        </p:sp>
        <p:cxnSp>
          <p:nvCxnSpPr>
            <p:cNvPr id="18" name="Straight Arrow Connector 87"/>
            <p:cNvCxnSpPr>
              <a:cxnSpLocks noChangeShapeType="1"/>
              <a:stCxn id="11" idx="4"/>
              <a:endCxn id="11" idx="0"/>
            </p:cNvCxnSpPr>
            <p:nvPr/>
          </p:nvCxnSpPr>
          <p:spPr bwMode="auto">
            <a:xfrm flipV="1">
              <a:off x="850900" y="6007100"/>
              <a:ext cx="0" cy="41910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9" name="TextBox 88"/>
            <p:cNvSpPr txBox="1">
              <a:spLocks noChangeArrowheads="1"/>
            </p:cNvSpPr>
            <p:nvPr/>
          </p:nvSpPr>
          <p:spPr bwMode="auto">
            <a:xfrm>
              <a:off x="152400" y="4876800"/>
              <a:ext cx="48736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V</a:t>
              </a:r>
              <a:r>
                <a:rPr lang="en-US" sz="2400" baseline="-25000"/>
                <a:t>s</a:t>
              </a:r>
              <a:endParaRPr lang="en-US" sz="2400"/>
            </a:p>
          </p:txBody>
        </p:sp>
        <p:sp>
          <p:nvSpPr>
            <p:cNvPr id="20" name="TextBox 89"/>
            <p:cNvSpPr txBox="1">
              <a:spLocks noChangeArrowheads="1"/>
            </p:cNvSpPr>
            <p:nvPr/>
          </p:nvSpPr>
          <p:spPr bwMode="auto">
            <a:xfrm>
              <a:off x="368300" y="5854700"/>
              <a:ext cx="36671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I</a:t>
              </a:r>
              <a:r>
                <a:rPr lang="en-US" sz="2400" baseline="-25000"/>
                <a:t>s</a:t>
              </a:r>
              <a:endParaRPr lang="en-US" sz="2400"/>
            </a:p>
          </p:txBody>
        </p:sp>
        <p:grpSp>
          <p:nvGrpSpPr>
            <p:cNvPr id="21" name="Group 20"/>
            <p:cNvGrpSpPr>
              <a:grpSpLocks/>
            </p:cNvGrpSpPr>
            <p:nvPr/>
          </p:nvGrpSpPr>
          <p:grpSpPr bwMode="auto">
            <a:xfrm>
              <a:off x="1549400" y="5753100"/>
              <a:ext cx="812800" cy="266700"/>
              <a:chOff x="2565400" y="4241800"/>
              <a:chExt cx="901700" cy="317500"/>
            </a:xfrm>
          </p:grpSpPr>
          <p:sp>
            <p:nvSpPr>
              <p:cNvPr id="22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4254500" y="1368782"/>
            <a:ext cx="3084513" cy="1357313"/>
            <a:chOff x="4254500" y="4889500"/>
            <a:chExt cx="3084513" cy="1357313"/>
          </a:xfrm>
        </p:grpSpPr>
        <p:sp>
          <p:nvSpPr>
            <p:cNvPr id="27" name="Rectangle 93"/>
            <p:cNvSpPr>
              <a:spLocks noChangeArrowheads="1"/>
            </p:cNvSpPr>
            <p:nvPr/>
          </p:nvSpPr>
          <p:spPr bwMode="auto">
            <a:xfrm>
              <a:off x="5118100" y="5118100"/>
              <a:ext cx="1371600" cy="11176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r>
                <a:rPr lang="en-US"/>
                <a:t>Circuit System</a:t>
              </a:r>
            </a:p>
          </p:txBody>
        </p:sp>
        <p:cxnSp>
          <p:nvCxnSpPr>
            <p:cNvPr id="28" name="Straight Arrow Connector 95"/>
            <p:cNvCxnSpPr>
              <a:cxnSpLocks noChangeShapeType="1"/>
            </p:cNvCxnSpPr>
            <p:nvPr/>
          </p:nvCxnSpPr>
          <p:spPr bwMode="auto">
            <a:xfrm flipV="1">
              <a:off x="4254500" y="5334000"/>
              <a:ext cx="889000" cy="127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9" name="Straight Arrow Connector 96"/>
            <p:cNvCxnSpPr>
              <a:cxnSpLocks noChangeShapeType="1"/>
            </p:cNvCxnSpPr>
            <p:nvPr/>
          </p:nvCxnSpPr>
          <p:spPr bwMode="auto">
            <a:xfrm flipV="1">
              <a:off x="4254500" y="5892800"/>
              <a:ext cx="889000" cy="127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0" name="Straight Arrow Connector 97"/>
            <p:cNvCxnSpPr>
              <a:cxnSpLocks noChangeShapeType="1"/>
            </p:cNvCxnSpPr>
            <p:nvPr/>
          </p:nvCxnSpPr>
          <p:spPr bwMode="auto">
            <a:xfrm flipV="1">
              <a:off x="6450013" y="5321300"/>
              <a:ext cx="889000" cy="127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1" name="Straight Arrow Connector 98"/>
            <p:cNvCxnSpPr>
              <a:cxnSpLocks noChangeShapeType="1"/>
            </p:cNvCxnSpPr>
            <p:nvPr/>
          </p:nvCxnSpPr>
          <p:spPr bwMode="auto">
            <a:xfrm flipV="1">
              <a:off x="6450013" y="5854700"/>
              <a:ext cx="889000" cy="127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2" name="TextBox 99"/>
            <p:cNvSpPr txBox="1">
              <a:spLocks noChangeArrowheads="1"/>
            </p:cNvSpPr>
            <p:nvPr/>
          </p:nvSpPr>
          <p:spPr bwMode="auto">
            <a:xfrm>
              <a:off x="4381500" y="4940300"/>
              <a:ext cx="48736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V</a:t>
              </a:r>
              <a:r>
                <a:rPr lang="en-US" sz="2400" baseline="-25000"/>
                <a:t>s</a:t>
              </a:r>
              <a:endParaRPr lang="en-US" sz="2400"/>
            </a:p>
          </p:txBody>
        </p:sp>
        <p:sp>
          <p:nvSpPr>
            <p:cNvPr id="33" name="TextBox 100"/>
            <p:cNvSpPr txBox="1">
              <a:spLocks noChangeArrowheads="1"/>
            </p:cNvSpPr>
            <p:nvPr/>
          </p:nvSpPr>
          <p:spPr bwMode="auto">
            <a:xfrm>
              <a:off x="4368800" y="5461000"/>
              <a:ext cx="36671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I</a:t>
              </a:r>
              <a:r>
                <a:rPr lang="en-US" sz="2400" baseline="-25000"/>
                <a:t>s</a:t>
              </a:r>
              <a:endParaRPr lang="en-US" sz="2400"/>
            </a:p>
          </p:txBody>
        </p:sp>
        <p:sp>
          <p:nvSpPr>
            <p:cNvPr id="34" name="TextBox 101"/>
            <p:cNvSpPr txBox="1">
              <a:spLocks noChangeArrowheads="1"/>
            </p:cNvSpPr>
            <p:nvPr/>
          </p:nvSpPr>
          <p:spPr bwMode="auto">
            <a:xfrm>
              <a:off x="6705600" y="4889500"/>
              <a:ext cx="357188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0</a:t>
              </a:r>
              <a:endParaRPr lang="en-US"/>
            </a:p>
          </p:txBody>
        </p:sp>
        <p:sp>
          <p:nvSpPr>
            <p:cNvPr id="35" name="TextBox 102"/>
            <p:cNvSpPr txBox="1">
              <a:spLocks noChangeArrowheads="1"/>
            </p:cNvSpPr>
            <p:nvPr/>
          </p:nvSpPr>
          <p:spPr bwMode="auto">
            <a:xfrm>
              <a:off x="6731000" y="5816600"/>
              <a:ext cx="420688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v</a:t>
              </a:r>
              <a:r>
                <a:rPr lang="en-US" baseline="-25000"/>
                <a:t>0</a:t>
              </a:r>
              <a:endParaRPr lang="en-US"/>
            </a:p>
          </p:txBody>
        </p:sp>
      </p:grpSp>
      <p:sp>
        <p:nvSpPr>
          <p:cNvPr id="36" name="Right Arrow 103"/>
          <p:cNvSpPr>
            <a:spLocks noChangeArrowheads="1"/>
          </p:cNvSpPr>
          <p:nvPr/>
        </p:nvSpPr>
        <p:spPr bwMode="auto">
          <a:xfrm>
            <a:off x="3822700" y="1902182"/>
            <a:ext cx="469900" cy="317500"/>
          </a:xfrm>
          <a:prstGeom prst="rightArrow">
            <a:avLst>
              <a:gd name="adj1" fmla="val 50000"/>
              <a:gd name="adj2" fmla="val 4999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p:sp>
        <p:nvSpPr>
          <p:cNvPr id="37" name="TextBox 104"/>
          <p:cNvSpPr txBox="1">
            <a:spLocks noChangeArrowheads="1"/>
          </p:cNvSpPr>
          <p:nvPr/>
        </p:nvSpPr>
        <p:spPr bwMode="auto">
          <a:xfrm>
            <a:off x="4584700" y="886182"/>
            <a:ext cx="23637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More abstract form</a:t>
            </a:r>
          </a:p>
        </p:txBody>
      </p:sp>
      <p:sp>
        <p:nvSpPr>
          <p:cNvPr id="38" name="TextBox 105"/>
          <p:cNvSpPr txBox="1">
            <a:spLocks noChangeArrowheads="1"/>
          </p:cNvSpPr>
          <p:nvPr/>
        </p:nvSpPr>
        <p:spPr bwMode="auto">
          <a:xfrm>
            <a:off x="4365860" y="2695932"/>
            <a:ext cx="7393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Input</a:t>
            </a:r>
          </a:p>
        </p:txBody>
      </p:sp>
      <p:sp>
        <p:nvSpPr>
          <p:cNvPr id="39" name="TextBox 106"/>
          <p:cNvSpPr txBox="1">
            <a:spLocks noChangeArrowheads="1"/>
          </p:cNvSpPr>
          <p:nvPr/>
        </p:nvSpPr>
        <p:spPr bwMode="auto">
          <a:xfrm>
            <a:off x="6464300" y="2816582"/>
            <a:ext cx="8963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output</a:t>
            </a:r>
          </a:p>
        </p:txBody>
      </p:sp>
      <p:sp>
        <p:nvSpPr>
          <p:cNvPr id="40" name="TextBox 107"/>
          <p:cNvSpPr txBox="1">
            <a:spLocks noChangeArrowheads="1"/>
          </p:cNvSpPr>
          <p:nvPr/>
        </p:nvSpPr>
        <p:spPr bwMode="auto">
          <a:xfrm>
            <a:off x="387479" y="3334053"/>
            <a:ext cx="54614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First consider a circuit with one input, one output: 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838200" y="4048482"/>
            <a:ext cx="3207799" cy="1117600"/>
            <a:chOff x="838200" y="7569200"/>
            <a:chExt cx="3207799" cy="1117600"/>
          </a:xfrm>
        </p:grpSpPr>
        <p:sp>
          <p:nvSpPr>
            <p:cNvPr id="42" name="Rectangle 108"/>
            <p:cNvSpPr>
              <a:spLocks noChangeArrowheads="1"/>
            </p:cNvSpPr>
            <p:nvPr/>
          </p:nvSpPr>
          <p:spPr bwMode="auto">
            <a:xfrm>
              <a:off x="1727200" y="7569200"/>
              <a:ext cx="1371600" cy="11176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r>
                <a:rPr lang="en-US"/>
                <a:t>Circuit System</a:t>
              </a:r>
            </a:p>
          </p:txBody>
        </p:sp>
        <p:cxnSp>
          <p:nvCxnSpPr>
            <p:cNvPr id="43" name="Straight Arrow Connector 109"/>
            <p:cNvCxnSpPr>
              <a:cxnSpLocks noChangeShapeType="1"/>
            </p:cNvCxnSpPr>
            <p:nvPr/>
          </p:nvCxnSpPr>
          <p:spPr bwMode="auto">
            <a:xfrm flipV="1">
              <a:off x="838200" y="8077200"/>
              <a:ext cx="889000" cy="127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4" name="Straight Arrow Connector 110"/>
            <p:cNvCxnSpPr>
              <a:cxnSpLocks noChangeShapeType="1"/>
            </p:cNvCxnSpPr>
            <p:nvPr/>
          </p:nvCxnSpPr>
          <p:spPr bwMode="auto">
            <a:xfrm flipV="1">
              <a:off x="3111500" y="8102600"/>
              <a:ext cx="889000" cy="127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111"/>
                <p:cNvSpPr txBox="1">
                  <a:spLocks noChangeArrowheads="1"/>
                </p:cNvSpPr>
                <p:nvPr/>
              </p:nvSpPr>
              <p:spPr bwMode="auto">
                <a:xfrm>
                  <a:off x="1018048" y="7692350"/>
                  <a:ext cx="396875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𝑥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18048" y="7692350"/>
                  <a:ext cx="396875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112"/>
                <p:cNvSpPr txBox="1">
                  <a:spLocks noChangeArrowheads="1"/>
                </p:cNvSpPr>
                <p:nvPr/>
              </p:nvSpPr>
              <p:spPr bwMode="auto">
                <a:xfrm>
                  <a:off x="3403600" y="7658100"/>
                  <a:ext cx="396875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𝑦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1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03600" y="7658100"/>
                  <a:ext cx="396875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6667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TextBox 113"/>
            <p:cNvSpPr txBox="1">
              <a:spLocks noChangeArrowheads="1"/>
            </p:cNvSpPr>
            <p:nvPr/>
          </p:nvSpPr>
          <p:spPr bwMode="auto">
            <a:xfrm>
              <a:off x="876300" y="8140700"/>
              <a:ext cx="73930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Input</a:t>
              </a:r>
            </a:p>
          </p:txBody>
        </p:sp>
        <p:sp>
          <p:nvSpPr>
            <p:cNvPr id="48" name="TextBox 114"/>
            <p:cNvSpPr txBox="1">
              <a:spLocks noChangeArrowheads="1"/>
            </p:cNvSpPr>
            <p:nvPr/>
          </p:nvSpPr>
          <p:spPr bwMode="auto">
            <a:xfrm>
              <a:off x="3149600" y="8115300"/>
              <a:ext cx="89639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output</a:t>
              </a:r>
            </a:p>
          </p:txBody>
        </p:sp>
      </p:grpSp>
      <p:sp>
        <p:nvSpPr>
          <p:cNvPr id="49" name="TextBox 115"/>
          <p:cNvSpPr txBox="1">
            <a:spLocks noChangeArrowheads="1"/>
          </p:cNvSpPr>
          <p:nvPr/>
        </p:nvSpPr>
        <p:spPr bwMode="auto">
          <a:xfrm>
            <a:off x="4318000" y="3921482"/>
            <a:ext cx="2714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Input output relationship</a:t>
            </a:r>
            <a:br>
              <a:rPr lang="en-US" sz="2000" dirty="0"/>
            </a:br>
            <a:r>
              <a:rPr lang="en-US" sz="2000" dirty="0"/>
              <a:t>can be described by a </a:t>
            </a:r>
            <a:br>
              <a:rPr lang="en-US" sz="2000" dirty="0"/>
            </a:br>
            <a:r>
              <a:rPr lang="en-US" sz="2000" dirty="0"/>
              <a:t>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116"/>
              <p:cNvSpPr txBox="1">
                <a:spLocks noChangeArrowheads="1"/>
              </p:cNvSpPr>
              <p:nvPr/>
            </p:nvSpPr>
            <p:spPr bwMode="auto">
              <a:xfrm>
                <a:off x="4864100" y="4975582"/>
                <a:ext cx="133408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𝑦</m:t>
                      </m:r>
                      <m:r>
                        <a:rPr lang="en-US" i="1" dirty="0" smtClean="0">
                          <a:latin typeface="Cambria Math"/>
                        </a:rPr>
                        <m:t> = </m:t>
                      </m:r>
                      <m:r>
                        <a:rPr lang="en-US" i="1" dirty="0" smtClean="0">
                          <a:latin typeface="Cambria Math"/>
                        </a:rPr>
                        <m:t>𝑓</m:t>
                      </m:r>
                      <m:r>
                        <a:rPr lang="en-US" i="1" dirty="0" smtClean="0">
                          <a:latin typeface="Cambria Math"/>
                        </a:rPr>
                        <m:t> ( </m:t>
                      </m:r>
                      <m:r>
                        <a:rPr lang="en-US" i="1" dirty="0" smtClean="0">
                          <a:latin typeface="Cambria Math"/>
                        </a:rPr>
                        <m:t>𝑥</m:t>
                      </m:r>
                      <m:r>
                        <a:rPr lang="en-US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64100" y="4975582"/>
                <a:ext cx="1334083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47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142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39" grpId="0"/>
      <p:bldP spid="40" grpId="0"/>
      <p:bldP spid="49" grpId="0"/>
      <p:bldP spid="5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7512" y="11668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L13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1964880" y="222788"/>
            <a:ext cx="2032000" cy="635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985962" y="883188"/>
            <a:ext cx="1541" cy="15261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5"/>
          <p:cNvSpPr/>
          <p:nvPr/>
        </p:nvSpPr>
        <p:spPr bwMode="auto">
          <a:xfrm>
            <a:off x="703262" y="857788"/>
            <a:ext cx="3289300" cy="15621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00062" y="1289589"/>
            <a:ext cx="469900" cy="707886"/>
            <a:chOff x="1143000" y="2057401"/>
            <a:chExt cx="469900" cy="707886"/>
          </a:xfrm>
        </p:grpSpPr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1143000" y="2133600"/>
              <a:ext cx="4699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19200" y="2057401"/>
              <a:ext cx="317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+</a:t>
              </a:r>
            </a:p>
            <a:p>
              <a:r>
                <a:rPr lang="en-US" sz="2000" dirty="0">
                  <a:latin typeface="Symbol" pitchFamily="18" charset="2"/>
                </a:rPr>
                <a:t>-</a:t>
              </a:r>
            </a:p>
          </p:txBody>
        </p:sp>
      </p:grpSp>
      <p:grpSp>
        <p:nvGrpSpPr>
          <p:cNvPr id="10" name="Group 20"/>
          <p:cNvGrpSpPr>
            <a:grpSpLocks/>
          </p:cNvGrpSpPr>
          <p:nvPr/>
        </p:nvGrpSpPr>
        <p:grpSpPr bwMode="auto">
          <a:xfrm rot="16200000">
            <a:off x="1579562" y="1467388"/>
            <a:ext cx="812800" cy="266700"/>
            <a:chOff x="2565400" y="4241800"/>
            <a:chExt cx="901700" cy="317500"/>
          </a:xfrm>
        </p:grpSpPr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081462" y="1695988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18V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58762" y="972088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6V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944562" y="972088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804862" y="728756"/>
            <a:ext cx="812800" cy="266700"/>
            <a:chOff x="2565400" y="4241800"/>
            <a:chExt cx="901700" cy="317500"/>
          </a:xfrm>
        </p:grpSpPr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427162" y="1543588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243262" y="222788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2598737" y="92613"/>
            <a:ext cx="812800" cy="260350"/>
            <a:chOff x="2565400" y="4241800"/>
            <a:chExt cx="901700" cy="317500"/>
          </a:xfrm>
        </p:grpSpPr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aphicFrame>
        <p:nvGraphicFramePr>
          <p:cNvPr id="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800225"/>
              </p:ext>
            </p:extLst>
          </p:nvPr>
        </p:nvGraphicFramePr>
        <p:xfrm>
          <a:off x="2165350" y="1072101"/>
          <a:ext cx="461962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4" name="Equation" r:id="rId3" imgW="203040" imgH="571320" progId="Equation.DSMT4">
                  <p:embed/>
                </p:oleObj>
              </mc:Choice>
              <mc:Fallback>
                <p:oleObj name="Equation" r:id="rId3" imgW="20304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350" y="1072101"/>
                        <a:ext cx="461962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3751262" y="1264189"/>
            <a:ext cx="469900" cy="707886"/>
            <a:chOff x="1143000" y="2057401"/>
            <a:chExt cx="469900" cy="707886"/>
          </a:xfrm>
        </p:grpSpPr>
        <p:sp>
          <p:nvSpPr>
            <p:cNvPr id="26" name="Oval 10"/>
            <p:cNvSpPr>
              <a:spLocks noChangeArrowheads="1"/>
            </p:cNvSpPr>
            <p:nvPr/>
          </p:nvSpPr>
          <p:spPr bwMode="auto">
            <a:xfrm>
              <a:off x="1143000" y="2133600"/>
              <a:ext cx="4699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19200" y="2057401"/>
              <a:ext cx="317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+</a:t>
              </a:r>
            </a:p>
            <a:p>
              <a:r>
                <a:rPr lang="en-US" sz="2000" dirty="0">
                  <a:latin typeface="Symbol" pitchFamily="18" charset="2"/>
                </a:rPr>
                <a:t>-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 rot="16200000">
            <a:off x="2659062" y="591088"/>
            <a:ext cx="533400" cy="571500"/>
            <a:chOff x="5981700" y="2730500"/>
            <a:chExt cx="533400" cy="571500"/>
          </a:xfrm>
        </p:grpSpPr>
        <p:sp>
          <p:nvSpPr>
            <p:cNvPr id="29" name="Diamond 28"/>
            <p:cNvSpPr/>
            <p:nvPr/>
          </p:nvSpPr>
          <p:spPr bwMode="auto">
            <a:xfrm>
              <a:off x="5981700" y="2730500"/>
              <a:ext cx="533400" cy="571500"/>
            </a:xfrm>
            <a:prstGeom prst="diamond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0" name="Straight Arrow Connector 29"/>
            <p:cNvCxnSpPr>
              <a:stCxn id="29" idx="2"/>
            </p:cNvCxnSpPr>
            <p:nvPr/>
          </p:nvCxnSpPr>
          <p:spPr bwMode="auto">
            <a:xfrm flipV="1">
              <a:off x="6248400" y="2857500"/>
              <a:ext cx="0" cy="4445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2011362" y="387888"/>
            <a:ext cx="846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0.25v</a:t>
            </a:r>
            <a:r>
              <a:rPr lang="en-US" sz="2000" baseline="-25000" dirty="0" smtClean="0"/>
              <a:t>x</a:t>
            </a:r>
            <a:endParaRPr lang="en-US" sz="2000" dirty="0"/>
          </a:p>
        </p:txBody>
      </p:sp>
      <p:sp>
        <p:nvSpPr>
          <p:cNvPr id="32" name="Rounded Rectangle 31"/>
          <p:cNvSpPr/>
          <p:nvPr/>
        </p:nvSpPr>
        <p:spPr bwMode="auto">
          <a:xfrm>
            <a:off x="360362" y="451388"/>
            <a:ext cx="1219200" cy="222250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1879600" y="6888"/>
            <a:ext cx="2374900" cy="1041400"/>
          </a:xfrm>
          <a:prstGeom prst="roundRect">
            <a:avLst/>
          </a:prstGeom>
          <a:noFill/>
          <a:ln w="9525" cap="flat" cmpd="sng" algn="ctr">
            <a:solidFill>
              <a:srgbClr val="0000CC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11829" y="2503257"/>
            <a:ext cx="4490245" cy="2171700"/>
            <a:chOff x="226250" y="3441700"/>
            <a:chExt cx="4490245" cy="2171700"/>
          </a:xfrm>
        </p:grpSpPr>
        <p:cxnSp>
          <p:nvCxnSpPr>
            <p:cNvPr id="35" name="Straight Connector 34"/>
            <p:cNvCxnSpPr/>
            <p:nvPr/>
          </p:nvCxnSpPr>
          <p:spPr bwMode="auto">
            <a:xfrm>
              <a:off x="1993900" y="3937000"/>
              <a:ext cx="1541" cy="152617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444500" y="3911600"/>
              <a:ext cx="3556000" cy="15621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37" name="Group 20"/>
            <p:cNvGrpSpPr>
              <a:grpSpLocks/>
            </p:cNvGrpSpPr>
            <p:nvPr/>
          </p:nvGrpSpPr>
          <p:grpSpPr bwMode="auto">
            <a:xfrm rot="16200000">
              <a:off x="1587500" y="4521200"/>
              <a:ext cx="812800" cy="266700"/>
              <a:chOff x="2565400" y="4241800"/>
              <a:chExt cx="901700" cy="317500"/>
            </a:xfrm>
          </p:grpSpPr>
          <p:sp>
            <p:nvSpPr>
              <p:cNvPr id="63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4" name="Freeform 63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089400" y="4749800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18V</a:t>
              </a:r>
              <a:endParaRPr lang="en-US" sz="20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98500" y="47625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35100" y="45974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463800" y="34417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4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grpSp>
          <p:nvGrpSpPr>
            <p:cNvPr id="42" name="Group 20"/>
            <p:cNvGrpSpPr>
              <a:grpSpLocks/>
            </p:cNvGrpSpPr>
            <p:nvPr/>
          </p:nvGrpSpPr>
          <p:grpSpPr bwMode="auto">
            <a:xfrm>
              <a:off x="2276475" y="3781425"/>
              <a:ext cx="812800" cy="260350"/>
              <a:chOff x="2565400" y="4241800"/>
              <a:chExt cx="901700" cy="317500"/>
            </a:xfrm>
          </p:grpSpPr>
          <p:sp>
            <p:nvSpPr>
              <p:cNvPr id="61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aphicFrame>
          <p:nvGraphicFramePr>
            <p:cNvPr id="43" name="Object 2"/>
            <p:cNvGraphicFramePr>
              <a:graphicFrameLocks noChangeAspect="1"/>
            </p:cNvGraphicFramePr>
            <p:nvPr/>
          </p:nvGraphicFramePr>
          <p:xfrm>
            <a:off x="2173288" y="4125913"/>
            <a:ext cx="461962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5" name="Equation" r:id="rId5" imgW="203040" imgH="571320" progId="Equation.DSMT4">
                    <p:embed/>
                  </p:oleObj>
                </mc:Choice>
                <mc:Fallback>
                  <p:oleObj name="Equation" r:id="rId5" imgW="20304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73288" y="4125913"/>
                          <a:ext cx="461962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4" name="Group 43"/>
            <p:cNvGrpSpPr/>
            <p:nvPr/>
          </p:nvGrpSpPr>
          <p:grpSpPr>
            <a:xfrm>
              <a:off x="3759200" y="4318001"/>
              <a:ext cx="469900" cy="707886"/>
              <a:chOff x="1143000" y="2057401"/>
              <a:chExt cx="469900" cy="707886"/>
            </a:xfrm>
          </p:grpSpPr>
          <p:sp>
            <p:nvSpPr>
              <p:cNvPr id="59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219200" y="2057401"/>
                <a:ext cx="317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+</a:t>
                </a:r>
              </a:p>
              <a:p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3594100" y="3441700"/>
              <a:ext cx="3978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v</a:t>
              </a:r>
              <a:r>
                <a:rPr lang="en-US" sz="2000" baseline="-25000" dirty="0" err="1" smtClean="0"/>
                <a:t>x</a:t>
              </a:r>
              <a:endParaRPr lang="en-US" sz="2000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3086100" y="3644900"/>
              <a:ext cx="685800" cy="533400"/>
              <a:chOff x="2590800" y="2667000"/>
              <a:chExt cx="685800" cy="533400"/>
            </a:xfrm>
          </p:grpSpPr>
          <p:sp>
            <p:nvSpPr>
              <p:cNvPr id="57" name="Diamond 56"/>
              <p:cNvSpPr/>
              <p:nvPr/>
            </p:nvSpPr>
            <p:spPr>
              <a:xfrm>
                <a:off x="2590800" y="2667000"/>
                <a:ext cx="685800" cy="533400"/>
              </a:xfrm>
              <a:prstGeom prst="diamond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18"/>
              <p:cNvSpPr txBox="1">
                <a:spLocks noChangeArrowheads="1"/>
              </p:cNvSpPr>
              <p:nvPr/>
            </p:nvSpPr>
            <p:spPr bwMode="auto">
              <a:xfrm>
                <a:off x="2667000" y="2743200"/>
                <a:ext cx="56938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+ 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latin typeface="Symbol" pitchFamily="18" charset="2"/>
                  </a:rPr>
                  <a:t>-</a:t>
                </a:r>
                <a:endParaRPr lang="en-US" sz="2000" dirty="0">
                  <a:latin typeface="Symbol" pitchFamily="18" charset="2"/>
                </a:endParaRPr>
              </a:p>
            </p:txBody>
          </p:sp>
        </p:grpSp>
        <p:cxnSp>
          <p:nvCxnSpPr>
            <p:cNvPr id="47" name="Straight Connector 46"/>
            <p:cNvCxnSpPr/>
            <p:nvPr/>
          </p:nvCxnSpPr>
          <p:spPr bwMode="auto">
            <a:xfrm>
              <a:off x="1231900" y="3937000"/>
              <a:ext cx="0" cy="1536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8" name="Group 20"/>
            <p:cNvGrpSpPr>
              <a:grpSpLocks/>
            </p:cNvGrpSpPr>
            <p:nvPr/>
          </p:nvGrpSpPr>
          <p:grpSpPr bwMode="auto">
            <a:xfrm rot="16200000">
              <a:off x="825500" y="4533900"/>
              <a:ext cx="812800" cy="266700"/>
              <a:chOff x="2565400" y="4241800"/>
              <a:chExt cx="901700" cy="317500"/>
            </a:xfrm>
          </p:grpSpPr>
          <p:sp>
            <p:nvSpPr>
              <p:cNvPr id="55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56" name="Freeform 55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 rot="16200000">
              <a:off x="213550" y="4403965"/>
              <a:ext cx="469900" cy="444500"/>
              <a:chOff x="2133600" y="1143000"/>
              <a:chExt cx="469900" cy="444500"/>
            </a:xfrm>
          </p:grpSpPr>
          <p:sp>
            <p:nvSpPr>
              <p:cNvPr id="53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54" name="Straight Arrow Connector 13"/>
              <p:cNvCxnSpPr>
                <a:cxnSpLocks noChangeShapeType="1"/>
                <a:stCxn id="53" idx="2"/>
                <a:endCxn id="53" idx="6"/>
              </p:cNvCxnSpPr>
              <p:nvPr/>
            </p:nvCxnSpPr>
            <p:spPr bwMode="auto">
              <a:xfrm rot="16200000">
                <a:off x="2368550" y="1130300"/>
                <a:ext cx="0" cy="4699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50" name="TextBox 49"/>
            <p:cNvSpPr txBox="1"/>
            <p:nvPr/>
          </p:nvSpPr>
          <p:spPr>
            <a:xfrm>
              <a:off x="457200" y="40640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3A</a:t>
              </a:r>
              <a:endParaRPr lang="en-US" sz="2000" dirty="0"/>
            </a:p>
          </p:txBody>
        </p:sp>
        <p:sp>
          <p:nvSpPr>
            <p:cNvPr id="51" name="Rounded Rectangle 50"/>
            <p:cNvSpPr/>
            <p:nvPr/>
          </p:nvSpPr>
          <p:spPr bwMode="auto">
            <a:xfrm>
              <a:off x="241300" y="3759200"/>
              <a:ext cx="1219200" cy="1854200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4652814" y="728756"/>
            <a:ext cx="1504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Approach 1: 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613547" y="1194337"/>
            <a:ext cx="390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Convert to a circuit with one loop. </a:t>
            </a:r>
          </a:p>
        </p:txBody>
      </p:sp>
      <p:graphicFrame>
        <p:nvGraphicFramePr>
          <p:cNvPr id="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131200"/>
              </p:ext>
            </p:extLst>
          </p:nvPr>
        </p:nvGraphicFramePr>
        <p:xfrm>
          <a:off x="1856550" y="5290245"/>
          <a:ext cx="461962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6" name="Equation" r:id="rId7" imgW="203040" imgH="571320" progId="Equation.DSMT4">
                  <p:embed/>
                </p:oleObj>
              </mc:Choice>
              <mc:Fallback>
                <p:oleObj name="Equation" r:id="rId7" imgW="20304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6550" y="5290245"/>
                        <a:ext cx="461962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" name="TextBox 128"/>
          <p:cNvSpPr txBox="1"/>
          <p:nvPr/>
        </p:nvSpPr>
        <p:spPr>
          <a:xfrm>
            <a:off x="118230" y="5355754"/>
            <a:ext cx="460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3V</a:t>
            </a:r>
            <a:endParaRPr lang="en-US" sz="2000" dirty="0"/>
          </a:p>
        </p:txBody>
      </p:sp>
      <p:grpSp>
        <p:nvGrpSpPr>
          <p:cNvPr id="152" name="Group 151"/>
          <p:cNvGrpSpPr/>
          <p:nvPr/>
        </p:nvGrpSpPr>
        <p:grpSpPr>
          <a:xfrm>
            <a:off x="365337" y="4588952"/>
            <a:ext cx="4390020" cy="2032000"/>
            <a:chOff x="365337" y="4588952"/>
            <a:chExt cx="4390020" cy="2032000"/>
          </a:xfrm>
        </p:grpSpPr>
        <p:sp>
          <p:nvSpPr>
            <p:cNvPr id="115" name="Rectangle 114"/>
            <p:cNvSpPr/>
            <p:nvPr/>
          </p:nvSpPr>
          <p:spPr bwMode="auto">
            <a:xfrm>
              <a:off x="578612" y="5058852"/>
              <a:ext cx="3556000" cy="15621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4128262" y="5909752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18V</a:t>
              </a:r>
              <a:endParaRPr lang="en-US" sz="2000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133234" y="5217706"/>
              <a:ext cx="4844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597912" y="4588952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4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grpSp>
          <p:nvGrpSpPr>
            <p:cNvPr id="121" name="Group 20"/>
            <p:cNvGrpSpPr>
              <a:grpSpLocks/>
            </p:cNvGrpSpPr>
            <p:nvPr/>
          </p:nvGrpSpPr>
          <p:grpSpPr bwMode="auto">
            <a:xfrm>
              <a:off x="2410587" y="4928677"/>
              <a:ext cx="812800" cy="260350"/>
              <a:chOff x="2565400" y="4241800"/>
              <a:chExt cx="901700" cy="317500"/>
            </a:xfrm>
          </p:grpSpPr>
          <p:sp>
            <p:nvSpPr>
              <p:cNvPr id="139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40" name="Freeform 139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>
              <a:off x="3893312" y="5465253"/>
              <a:ext cx="469900" cy="707886"/>
              <a:chOff x="1143000" y="2057401"/>
              <a:chExt cx="469900" cy="707886"/>
            </a:xfrm>
          </p:grpSpPr>
          <p:sp>
            <p:nvSpPr>
              <p:cNvPr id="137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1219200" y="2057401"/>
                <a:ext cx="317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+</a:t>
                </a:r>
              </a:p>
              <a:p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sp>
          <p:nvSpPr>
            <p:cNvPr id="124" name="TextBox 123"/>
            <p:cNvSpPr txBox="1"/>
            <p:nvPr/>
          </p:nvSpPr>
          <p:spPr>
            <a:xfrm>
              <a:off x="3707079" y="4588952"/>
              <a:ext cx="3978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v</a:t>
              </a:r>
              <a:r>
                <a:rPr lang="en-US" sz="2000" baseline="-25000" dirty="0" err="1" smtClean="0"/>
                <a:t>x</a:t>
              </a:r>
              <a:endParaRPr lang="en-US" sz="2000" dirty="0"/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3220212" y="4792152"/>
              <a:ext cx="685800" cy="533400"/>
              <a:chOff x="2590800" y="2667000"/>
              <a:chExt cx="685800" cy="533400"/>
            </a:xfrm>
          </p:grpSpPr>
          <p:sp>
            <p:nvSpPr>
              <p:cNvPr id="135" name="Diamond 134"/>
              <p:cNvSpPr/>
              <p:nvPr/>
            </p:nvSpPr>
            <p:spPr>
              <a:xfrm>
                <a:off x="2590800" y="2667000"/>
                <a:ext cx="685800" cy="533400"/>
              </a:xfrm>
              <a:prstGeom prst="diamond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TextBox 18"/>
              <p:cNvSpPr txBox="1">
                <a:spLocks noChangeArrowheads="1"/>
              </p:cNvSpPr>
              <p:nvPr/>
            </p:nvSpPr>
            <p:spPr bwMode="auto">
              <a:xfrm>
                <a:off x="2667000" y="2743200"/>
                <a:ext cx="56938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+ 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latin typeface="Symbol" pitchFamily="18" charset="2"/>
                  </a:rPr>
                  <a:t>-</a:t>
                </a:r>
                <a:endParaRPr lang="en-US" sz="2000" dirty="0">
                  <a:latin typeface="Symbol" pitchFamily="18" charset="2"/>
                </a:endParaRPr>
              </a:p>
            </p:txBody>
          </p:sp>
        </p:grpSp>
        <p:grpSp>
          <p:nvGrpSpPr>
            <p:cNvPr id="143" name="Group 142"/>
            <p:cNvGrpSpPr/>
            <p:nvPr/>
          </p:nvGrpSpPr>
          <p:grpSpPr>
            <a:xfrm>
              <a:off x="365337" y="5555809"/>
              <a:ext cx="469900" cy="707886"/>
              <a:chOff x="1143000" y="2057401"/>
              <a:chExt cx="469900" cy="707886"/>
            </a:xfrm>
          </p:grpSpPr>
          <p:sp>
            <p:nvSpPr>
              <p:cNvPr id="144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1219200" y="2057401"/>
                <a:ext cx="317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+</a:t>
                </a:r>
              </a:p>
              <a:p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grpSp>
          <p:nvGrpSpPr>
            <p:cNvPr id="146" name="Group 145"/>
            <p:cNvGrpSpPr>
              <a:grpSpLocks/>
            </p:cNvGrpSpPr>
            <p:nvPr/>
          </p:nvGrpSpPr>
          <p:grpSpPr bwMode="auto">
            <a:xfrm>
              <a:off x="944562" y="4935057"/>
              <a:ext cx="812800" cy="266700"/>
              <a:chOff x="2565400" y="4241800"/>
              <a:chExt cx="901700" cy="317500"/>
            </a:xfrm>
          </p:grpSpPr>
          <p:sp>
            <p:nvSpPr>
              <p:cNvPr id="147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48" name="Freeform 147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</p:grpSp>
      <p:grpSp>
        <p:nvGrpSpPr>
          <p:cNvPr id="151" name="Group 150"/>
          <p:cNvGrpSpPr/>
          <p:nvPr/>
        </p:nvGrpSpPr>
        <p:grpSpPr>
          <a:xfrm>
            <a:off x="1946129" y="5045547"/>
            <a:ext cx="76200" cy="1575405"/>
            <a:chOff x="4353687" y="5045547"/>
            <a:chExt cx="76200" cy="1575405"/>
          </a:xfrm>
        </p:grpSpPr>
        <p:sp>
          <p:nvSpPr>
            <p:cNvPr id="149" name="Oval 148"/>
            <p:cNvSpPr/>
            <p:nvPr/>
          </p:nvSpPr>
          <p:spPr>
            <a:xfrm>
              <a:off x="4353687" y="5045547"/>
              <a:ext cx="76200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4353687" y="6575233"/>
              <a:ext cx="76200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4" name="Straight Arrow Connector 153"/>
          <p:cNvCxnSpPr/>
          <p:nvPr/>
        </p:nvCxnSpPr>
        <p:spPr>
          <a:xfrm>
            <a:off x="2430958" y="5268462"/>
            <a:ext cx="4572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/>
              <p:cNvSpPr txBox="1"/>
              <p:nvPr/>
            </p:nvSpPr>
            <p:spPr>
              <a:xfrm>
                <a:off x="2465862" y="5249370"/>
                <a:ext cx="3483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𝐼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55" name="Text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862" y="5249370"/>
                <a:ext cx="348300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/>
              <p:cNvSpPr txBox="1"/>
              <p:nvPr/>
            </p:nvSpPr>
            <p:spPr>
              <a:xfrm>
                <a:off x="5288020" y="3658957"/>
                <a:ext cx="14033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Express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: 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56" name="TextBox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20" y="3658957"/>
                <a:ext cx="1403398" cy="400110"/>
              </a:xfrm>
              <a:prstGeom prst="rect">
                <a:avLst/>
              </a:prstGeom>
              <a:blipFill rotWithShape="1">
                <a:blip r:embed="rId9"/>
                <a:stretch>
                  <a:fillRect l="-4329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6691418" y="3687334"/>
                <a:ext cx="138287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=3−</m:t>
                      </m:r>
                      <m:r>
                        <a:rPr lang="en-US" sz="2000" b="0" i="1" smtClean="0">
                          <a:latin typeface="Cambria Math"/>
                        </a:rPr>
                        <m:t>𝐼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418" y="3687334"/>
                <a:ext cx="1382879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TextBox 157"/>
          <p:cNvSpPr txBox="1"/>
          <p:nvPr/>
        </p:nvSpPr>
        <p:spPr>
          <a:xfrm>
            <a:off x="5334000" y="4114330"/>
            <a:ext cx="2024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KVL around loop: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/>
              <p:cNvSpPr txBox="1"/>
              <p:nvPr/>
            </p:nvSpPr>
            <p:spPr>
              <a:xfrm>
                <a:off x="5231055" y="4467531"/>
                <a:ext cx="29785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𝐼</m:t>
                      </m:r>
                      <m:r>
                        <a:rPr lang="en-US" sz="2000" b="0" i="1" smtClean="0">
                          <a:latin typeface="Cambria Math"/>
                        </a:rPr>
                        <m:t>+4</m:t>
                      </m:r>
                      <m:r>
                        <a:rPr lang="en-US" sz="2000" b="0" i="1" smtClean="0">
                          <a:latin typeface="Cambria Math"/>
                        </a:rPr>
                        <m:t>𝐼</m:t>
                      </m:r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+18−3=0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59" name="TextBox 1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055" y="4467531"/>
                <a:ext cx="2978572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/>
              <p:cNvSpPr txBox="1"/>
              <p:nvPr/>
            </p:nvSpPr>
            <p:spPr>
              <a:xfrm>
                <a:off x="5376191" y="4891211"/>
                <a:ext cx="20817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Plug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=3−</m:t>
                    </m:r>
                    <m:r>
                      <a:rPr lang="en-US" sz="2000" b="0" i="1" smtClean="0">
                        <a:latin typeface="Cambria Math"/>
                      </a:rPr>
                      <m:t>𝐼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60" name="TextBox 1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191" y="4891211"/>
                <a:ext cx="2081788" cy="400110"/>
              </a:xfrm>
              <a:prstGeom prst="rect">
                <a:avLst/>
              </a:prstGeom>
              <a:blipFill rotWithShape="1">
                <a:blip r:embed="rId12"/>
                <a:stretch>
                  <a:fillRect l="-3226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/>
              <p:cNvSpPr txBox="1"/>
              <p:nvPr/>
            </p:nvSpPr>
            <p:spPr>
              <a:xfrm>
                <a:off x="5337475" y="5318761"/>
                <a:ext cx="32828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𝐼</m:t>
                      </m:r>
                      <m:r>
                        <a:rPr lang="en-US" sz="2000" b="0" i="1" smtClean="0">
                          <a:latin typeface="Cambria Math"/>
                        </a:rPr>
                        <m:t>+4</m:t>
                      </m:r>
                      <m:r>
                        <a:rPr lang="en-US" sz="2000" b="0" i="1" smtClean="0">
                          <a:latin typeface="Cambria Math"/>
                        </a:rPr>
                        <m:t>𝐼</m:t>
                      </m:r>
                      <m:r>
                        <a:rPr lang="en-US" sz="2000" b="0" i="1" smtClean="0">
                          <a:latin typeface="Cambria Math"/>
                        </a:rPr>
                        <m:t>+3−</m:t>
                      </m:r>
                      <m:r>
                        <a:rPr lang="en-US" sz="2000" b="0" i="1" smtClean="0">
                          <a:latin typeface="Cambria Math"/>
                        </a:rPr>
                        <m:t>𝐼</m:t>
                      </m:r>
                      <m:r>
                        <a:rPr lang="en-US" sz="2000" b="0" i="1" smtClean="0">
                          <a:latin typeface="Cambria Math"/>
                        </a:rPr>
                        <m:t>+18−3=0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61" name="TextBox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475" y="5318761"/>
                <a:ext cx="3282822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/>
              <p:cNvSpPr txBox="1"/>
              <p:nvPr/>
            </p:nvSpPr>
            <p:spPr>
              <a:xfrm>
                <a:off x="5416843" y="5755864"/>
                <a:ext cx="13034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4</m:t>
                      </m:r>
                      <m:r>
                        <a:rPr lang="en-US" sz="2000" b="0" i="1" smtClean="0">
                          <a:latin typeface="Cambria Math"/>
                        </a:rPr>
                        <m:t>𝐼</m:t>
                      </m:r>
                      <m:r>
                        <a:rPr lang="en-US" sz="2000" b="0" i="1" smtClean="0">
                          <a:latin typeface="Cambria Math"/>
                        </a:rPr>
                        <m:t>=−18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62" name="TextBox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843" y="5755864"/>
                <a:ext cx="1303498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/>
              <p:cNvSpPr txBox="1"/>
              <p:nvPr/>
            </p:nvSpPr>
            <p:spPr>
              <a:xfrm>
                <a:off x="6831493" y="5731541"/>
                <a:ext cx="13781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𝐼</m:t>
                      </m:r>
                      <m:r>
                        <a:rPr lang="en-US" sz="2000" b="0" i="1" smtClean="0">
                          <a:latin typeface="Cambria Math"/>
                        </a:rPr>
                        <m:t>=−4.5</m:t>
                      </m:r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63" name="TextBox 1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493" y="5731541"/>
                <a:ext cx="1378134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/>
              <p:cNvSpPr txBox="1"/>
              <p:nvPr/>
            </p:nvSpPr>
            <p:spPr>
              <a:xfrm>
                <a:off x="5151656" y="6155974"/>
                <a:ext cx="37517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=3−</m:t>
                      </m:r>
                      <m:r>
                        <a:rPr lang="en-US" sz="2000" b="0" i="1" smtClean="0">
                          <a:latin typeface="Cambria Math"/>
                        </a:rPr>
                        <m:t>𝐼</m:t>
                      </m:r>
                      <m:r>
                        <a:rPr lang="en-US" sz="2000" b="0" i="1" smtClean="0">
                          <a:latin typeface="Cambria Math"/>
                        </a:rPr>
                        <m:t>=3−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−4.5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=7.5</m:t>
                      </m:r>
                      <m:r>
                        <a:rPr lang="en-US" sz="20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64" name="TextBox 1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656" y="6155974"/>
                <a:ext cx="3751733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5" name="TextBox 164"/>
          <p:cNvSpPr txBox="1"/>
          <p:nvPr/>
        </p:nvSpPr>
        <p:spPr>
          <a:xfrm>
            <a:off x="4653575" y="142494"/>
            <a:ext cx="1944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Example:  Find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x</a:t>
            </a:r>
            <a:endParaRPr lang="en-US" sz="2000" dirty="0"/>
          </a:p>
        </p:txBody>
      </p:sp>
      <p:sp>
        <p:nvSpPr>
          <p:cNvPr id="2" name="Oval 1"/>
          <p:cNvSpPr/>
          <p:nvPr/>
        </p:nvSpPr>
        <p:spPr>
          <a:xfrm>
            <a:off x="2038002" y="2941168"/>
            <a:ext cx="79399" cy="830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2045114" y="4493713"/>
            <a:ext cx="79399" cy="830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3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98" grpId="0"/>
      <p:bldP spid="112" grpId="0"/>
      <p:bldP spid="129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64" grpId="0"/>
      <p:bldP spid="2" grpId="0" animBg="1"/>
      <p:bldP spid="10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7512" y="11668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L13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1964880" y="222788"/>
            <a:ext cx="2032000" cy="635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985962" y="883188"/>
            <a:ext cx="1541" cy="15261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5"/>
          <p:cNvSpPr/>
          <p:nvPr/>
        </p:nvSpPr>
        <p:spPr bwMode="auto">
          <a:xfrm>
            <a:off x="703262" y="857788"/>
            <a:ext cx="3289300" cy="15621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00062" y="1289589"/>
            <a:ext cx="469900" cy="707886"/>
            <a:chOff x="1143000" y="2057401"/>
            <a:chExt cx="469900" cy="707886"/>
          </a:xfrm>
        </p:grpSpPr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1143000" y="2133600"/>
              <a:ext cx="4699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19200" y="2057401"/>
              <a:ext cx="317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+</a:t>
              </a:r>
            </a:p>
            <a:p>
              <a:r>
                <a:rPr lang="en-US" sz="2000" dirty="0">
                  <a:latin typeface="Symbol" pitchFamily="18" charset="2"/>
                </a:rPr>
                <a:t>-</a:t>
              </a:r>
            </a:p>
          </p:txBody>
        </p:sp>
      </p:grpSp>
      <p:grpSp>
        <p:nvGrpSpPr>
          <p:cNvPr id="10" name="Group 20"/>
          <p:cNvGrpSpPr>
            <a:grpSpLocks/>
          </p:cNvGrpSpPr>
          <p:nvPr/>
        </p:nvGrpSpPr>
        <p:grpSpPr bwMode="auto">
          <a:xfrm rot="16200000">
            <a:off x="1579562" y="1467388"/>
            <a:ext cx="812800" cy="266700"/>
            <a:chOff x="2565400" y="4241800"/>
            <a:chExt cx="901700" cy="317500"/>
          </a:xfrm>
        </p:grpSpPr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081462" y="1695988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18V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58762" y="972088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6V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944562" y="972088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804862" y="728756"/>
            <a:ext cx="812800" cy="266700"/>
            <a:chOff x="2565400" y="4241800"/>
            <a:chExt cx="901700" cy="317500"/>
          </a:xfrm>
        </p:grpSpPr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427162" y="1543588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243262" y="222788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2598737" y="92613"/>
            <a:ext cx="812800" cy="260350"/>
            <a:chOff x="2565400" y="4241800"/>
            <a:chExt cx="901700" cy="317500"/>
          </a:xfrm>
        </p:grpSpPr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aphicFrame>
        <p:nvGraphicFramePr>
          <p:cNvPr id="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493592"/>
              </p:ext>
            </p:extLst>
          </p:nvPr>
        </p:nvGraphicFramePr>
        <p:xfrm>
          <a:off x="2165350" y="1072101"/>
          <a:ext cx="461962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6" name="Equation" r:id="rId3" imgW="203040" imgH="571320" progId="Equation.DSMT4">
                  <p:embed/>
                </p:oleObj>
              </mc:Choice>
              <mc:Fallback>
                <p:oleObj name="Equation" r:id="rId3" imgW="20304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350" y="1072101"/>
                        <a:ext cx="461962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3751262" y="1264189"/>
            <a:ext cx="469900" cy="707886"/>
            <a:chOff x="1143000" y="2057401"/>
            <a:chExt cx="469900" cy="707886"/>
          </a:xfrm>
        </p:grpSpPr>
        <p:sp>
          <p:nvSpPr>
            <p:cNvPr id="26" name="Oval 10"/>
            <p:cNvSpPr>
              <a:spLocks noChangeArrowheads="1"/>
            </p:cNvSpPr>
            <p:nvPr/>
          </p:nvSpPr>
          <p:spPr bwMode="auto">
            <a:xfrm>
              <a:off x="1143000" y="2133600"/>
              <a:ext cx="4699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19200" y="2057401"/>
              <a:ext cx="317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+</a:t>
              </a:r>
            </a:p>
            <a:p>
              <a:r>
                <a:rPr lang="en-US" sz="2000" dirty="0">
                  <a:latin typeface="Symbol" pitchFamily="18" charset="2"/>
                </a:rPr>
                <a:t>-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 rot="16200000">
            <a:off x="2659062" y="591088"/>
            <a:ext cx="533400" cy="571500"/>
            <a:chOff x="5981700" y="2730500"/>
            <a:chExt cx="533400" cy="571500"/>
          </a:xfrm>
        </p:grpSpPr>
        <p:sp>
          <p:nvSpPr>
            <p:cNvPr id="29" name="Diamond 28"/>
            <p:cNvSpPr/>
            <p:nvPr/>
          </p:nvSpPr>
          <p:spPr bwMode="auto">
            <a:xfrm>
              <a:off x="5981700" y="2730500"/>
              <a:ext cx="533400" cy="571500"/>
            </a:xfrm>
            <a:prstGeom prst="diamond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0" name="Straight Arrow Connector 29"/>
            <p:cNvCxnSpPr>
              <a:stCxn id="29" idx="2"/>
            </p:cNvCxnSpPr>
            <p:nvPr/>
          </p:nvCxnSpPr>
          <p:spPr bwMode="auto">
            <a:xfrm flipV="1">
              <a:off x="6248400" y="2857500"/>
              <a:ext cx="0" cy="4445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2011362" y="387888"/>
            <a:ext cx="846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0.25v</a:t>
            </a:r>
            <a:r>
              <a:rPr lang="en-US" sz="2000" baseline="-25000" dirty="0" smtClean="0"/>
              <a:t>x</a:t>
            </a:r>
            <a:endParaRPr lang="en-US" sz="2000" dirty="0"/>
          </a:p>
        </p:txBody>
      </p:sp>
      <p:sp>
        <p:nvSpPr>
          <p:cNvPr id="32" name="Rounded Rectangle 31"/>
          <p:cNvSpPr/>
          <p:nvPr/>
        </p:nvSpPr>
        <p:spPr bwMode="auto">
          <a:xfrm>
            <a:off x="360362" y="451388"/>
            <a:ext cx="1219200" cy="222250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1879600" y="6888"/>
            <a:ext cx="2374900" cy="1041400"/>
          </a:xfrm>
          <a:prstGeom prst="roundRect">
            <a:avLst/>
          </a:prstGeom>
          <a:noFill/>
          <a:ln w="9525" cap="flat" cmpd="sng" algn="ctr">
            <a:solidFill>
              <a:srgbClr val="0000CC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19912" y="2572288"/>
            <a:ext cx="4490245" cy="2235200"/>
            <a:chOff x="226250" y="3378200"/>
            <a:chExt cx="4490245" cy="2235200"/>
          </a:xfrm>
        </p:grpSpPr>
        <p:cxnSp>
          <p:nvCxnSpPr>
            <p:cNvPr id="35" name="Straight Connector 34"/>
            <p:cNvCxnSpPr/>
            <p:nvPr/>
          </p:nvCxnSpPr>
          <p:spPr bwMode="auto">
            <a:xfrm>
              <a:off x="1993900" y="3937000"/>
              <a:ext cx="1541" cy="152617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444500" y="3911600"/>
              <a:ext cx="3556000" cy="15621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37" name="Group 20"/>
            <p:cNvGrpSpPr>
              <a:grpSpLocks/>
            </p:cNvGrpSpPr>
            <p:nvPr/>
          </p:nvGrpSpPr>
          <p:grpSpPr bwMode="auto">
            <a:xfrm rot="16200000">
              <a:off x="1587500" y="4521200"/>
              <a:ext cx="812800" cy="266700"/>
              <a:chOff x="2565400" y="4241800"/>
              <a:chExt cx="901700" cy="317500"/>
            </a:xfrm>
          </p:grpSpPr>
          <p:sp>
            <p:nvSpPr>
              <p:cNvPr id="63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4" name="Freeform 63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089400" y="4749800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18V</a:t>
              </a:r>
              <a:endParaRPr lang="en-US" sz="20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98500" y="47625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35100" y="45974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463800" y="34417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4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grpSp>
          <p:nvGrpSpPr>
            <p:cNvPr id="42" name="Group 20"/>
            <p:cNvGrpSpPr>
              <a:grpSpLocks/>
            </p:cNvGrpSpPr>
            <p:nvPr/>
          </p:nvGrpSpPr>
          <p:grpSpPr bwMode="auto">
            <a:xfrm>
              <a:off x="2276475" y="3781425"/>
              <a:ext cx="812800" cy="260350"/>
              <a:chOff x="2565400" y="4241800"/>
              <a:chExt cx="901700" cy="317500"/>
            </a:xfrm>
          </p:grpSpPr>
          <p:sp>
            <p:nvSpPr>
              <p:cNvPr id="61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aphicFrame>
          <p:nvGraphicFramePr>
            <p:cNvPr id="43" name="Object 2"/>
            <p:cNvGraphicFramePr>
              <a:graphicFrameLocks noChangeAspect="1"/>
            </p:cNvGraphicFramePr>
            <p:nvPr/>
          </p:nvGraphicFramePr>
          <p:xfrm>
            <a:off x="2173288" y="4125913"/>
            <a:ext cx="461962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07" name="Equation" r:id="rId5" imgW="203040" imgH="571320" progId="Equation.DSMT4">
                    <p:embed/>
                  </p:oleObj>
                </mc:Choice>
                <mc:Fallback>
                  <p:oleObj name="Equation" r:id="rId5" imgW="20304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73288" y="4125913"/>
                          <a:ext cx="461962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4" name="Group 43"/>
            <p:cNvGrpSpPr/>
            <p:nvPr/>
          </p:nvGrpSpPr>
          <p:grpSpPr>
            <a:xfrm>
              <a:off x="3759200" y="4318001"/>
              <a:ext cx="469900" cy="707886"/>
              <a:chOff x="1143000" y="2057401"/>
              <a:chExt cx="469900" cy="707886"/>
            </a:xfrm>
          </p:grpSpPr>
          <p:sp>
            <p:nvSpPr>
              <p:cNvPr id="59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219200" y="2057401"/>
                <a:ext cx="317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+</a:t>
                </a:r>
              </a:p>
              <a:p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3594100" y="3441700"/>
              <a:ext cx="3978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v</a:t>
              </a:r>
              <a:r>
                <a:rPr lang="en-US" sz="2000" baseline="-25000" dirty="0" err="1" smtClean="0"/>
                <a:t>x</a:t>
              </a:r>
              <a:endParaRPr lang="en-US" sz="2000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3086100" y="3644900"/>
              <a:ext cx="685800" cy="533400"/>
              <a:chOff x="2590800" y="2667000"/>
              <a:chExt cx="685800" cy="533400"/>
            </a:xfrm>
          </p:grpSpPr>
          <p:sp>
            <p:nvSpPr>
              <p:cNvPr id="57" name="Diamond 56"/>
              <p:cNvSpPr/>
              <p:nvPr/>
            </p:nvSpPr>
            <p:spPr>
              <a:xfrm>
                <a:off x="2590800" y="2667000"/>
                <a:ext cx="685800" cy="533400"/>
              </a:xfrm>
              <a:prstGeom prst="diamond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18"/>
              <p:cNvSpPr txBox="1">
                <a:spLocks noChangeArrowheads="1"/>
              </p:cNvSpPr>
              <p:nvPr/>
            </p:nvSpPr>
            <p:spPr bwMode="auto">
              <a:xfrm>
                <a:off x="2667000" y="2743200"/>
                <a:ext cx="56938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+ 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latin typeface="Symbol" pitchFamily="18" charset="2"/>
                  </a:rPr>
                  <a:t>-</a:t>
                </a:r>
                <a:endParaRPr lang="en-US" sz="2000" dirty="0">
                  <a:latin typeface="Symbol" pitchFamily="18" charset="2"/>
                </a:endParaRPr>
              </a:p>
            </p:txBody>
          </p:sp>
        </p:grpSp>
        <p:cxnSp>
          <p:nvCxnSpPr>
            <p:cNvPr id="47" name="Straight Connector 46"/>
            <p:cNvCxnSpPr/>
            <p:nvPr/>
          </p:nvCxnSpPr>
          <p:spPr bwMode="auto">
            <a:xfrm>
              <a:off x="1231900" y="3937000"/>
              <a:ext cx="0" cy="1536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8" name="Group 20"/>
            <p:cNvGrpSpPr>
              <a:grpSpLocks/>
            </p:cNvGrpSpPr>
            <p:nvPr/>
          </p:nvGrpSpPr>
          <p:grpSpPr bwMode="auto">
            <a:xfrm rot="16200000">
              <a:off x="825500" y="4533900"/>
              <a:ext cx="812800" cy="266700"/>
              <a:chOff x="2565400" y="4241800"/>
              <a:chExt cx="901700" cy="317500"/>
            </a:xfrm>
          </p:grpSpPr>
          <p:sp>
            <p:nvSpPr>
              <p:cNvPr id="55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56" name="Freeform 55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 rot="16200000">
              <a:off x="213550" y="4403965"/>
              <a:ext cx="469900" cy="444500"/>
              <a:chOff x="2133600" y="1143000"/>
              <a:chExt cx="469900" cy="444500"/>
            </a:xfrm>
          </p:grpSpPr>
          <p:sp>
            <p:nvSpPr>
              <p:cNvPr id="53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54" name="Straight Arrow Connector 13"/>
              <p:cNvCxnSpPr>
                <a:cxnSpLocks noChangeShapeType="1"/>
                <a:stCxn id="53" idx="2"/>
                <a:endCxn id="53" idx="6"/>
              </p:cNvCxnSpPr>
              <p:nvPr/>
            </p:nvCxnSpPr>
            <p:spPr bwMode="auto">
              <a:xfrm rot="16200000">
                <a:off x="2368550" y="1130300"/>
                <a:ext cx="0" cy="4699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50" name="TextBox 49"/>
            <p:cNvSpPr txBox="1"/>
            <p:nvPr/>
          </p:nvSpPr>
          <p:spPr>
            <a:xfrm>
              <a:off x="457200" y="40640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3A</a:t>
              </a:r>
              <a:endParaRPr lang="en-US" sz="2000" dirty="0"/>
            </a:p>
          </p:txBody>
        </p:sp>
        <p:sp>
          <p:nvSpPr>
            <p:cNvPr id="51" name="Rounded Rectangle 50"/>
            <p:cNvSpPr/>
            <p:nvPr/>
          </p:nvSpPr>
          <p:spPr bwMode="auto">
            <a:xfrm>
              <a:off x="241300" y="3759200"/>
              <a:ext cx="1219200" cy="1854200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2" name="Rounded Rectangle 51"/>
            <p:cNvSpPr/>
            <p:nvPr/>
          </p:nvSpPr>
          <p:spPr bwMode="auto">
            <a:xfrm>
              <a:off x="2044700" y="3378200"/>
              <a:ext cx="2222500" cy="850900"/>
            </a:xfrm>
            <a:prstGeom prst="roundRect">
              <a:avLst/>
            </a:prstGeom>
            <a:noFill/>
            <a:ln w="9525" cap="flat" cmpd="sng" algn="ctr">
              <a:solidFill>
                <a:srgbClr val="0000CC"/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65" name="Rounded Rectangle 64"/>
          <p:cNvSpPr/>
          <p:nvPr/>
        </p:nvSpPr>
        <p:spPr bwMode="auto">
          <a:xfrm>
            <a:off x="2354262" y="2546888"/>
            <a:ext cx="2273300" cy="224790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294512" y="4998018"/>
            <a:ext cx="4625149" cy="1612840"/>
            <a:chOff x="200850" y="5981760"/>
            <a:chExt cx="4625149" cy="1612840"/>
          </a:xfrm>
        </p:grpSpPr>
        <p:cxnSp>
          <p:nvCxnSpPr>
            <p:cNvPr id="67" name="Straight Connector 66"/>
            <p:cNvCxnSpPr/>
            <p:nvPr/>
          </p:nvCxnSpPr>
          <p:spPr bwMode="auto">
            <a:xfrm>
              <a:off x="1968500" y="6057900"/>
              <a:ext cx="1541" cy="152617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Rectangle 67"/>
            <p:cNvSpPr/>
            <p:nvPr/>
          </p:nvSpPr>
          <p:spPr bwMode="auto">
            <a:xfrm>
              <a:off x="419100" y="6032500"/>
              <a:ext cx="3556000" cy="15621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69" name="Group 20"/>
            <p:cNvGrpSpPr>
              <a:grpSpLocks/>
            </p:cNvGrpSpPr>
            <p:nvPr/>
          </p:nvGrpSpPr>
          <p:grpSpPr bwMode="auto">
            <a:xfrm rot="16200000">
              <a:off x="1562100" y="6642100"/>
              <a:ext cx="812800" cy="266700"/>
              <a:chOff x="2565400" y="4241800"/>
              <a:chExt cx="901700" cy="317500"/>
            </a:xfrm>
          </p:grpSpPr>
          <p:sp>
            <p:nvSpPr>
              <p:cNvPr id="91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92" name="Freeform 91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673100" y="68834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409700" y="67183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946400" y="66929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4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  <p:graphicFrame>
          <p:nvGraphicFramePr>
            <p:cNvPr id="73" name="Object 2"/>
            <p:cNvGraphicFramePr>
              <a:graphicFrameLocks noChangeAspect="1"/>
            </p:cNvGraphicFramePr>
            <p:nvPr/>
          </p:nvGraphicFramePr>
          <p:xfrm>
            <a:off x="2147888" y="6246813"/>
            <a:ext cx="461962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08" name="Equation" r:id="rId7" imgW="203040" imgH="571320" progId="Equation.DSMT4">
                    <p:embed/>
                  </p:oleObj>
                </mc:Choice>
                <mc:Fallback>
                  <p:oleObj name="Equation" r:id="rId7" imgW="20304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7888" y="6246813"/>
                          <a:ext cx="461962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4" name="Straight Connector 73"/>
            <p:cNvCxnSpPr/>
            <p:nvPr/>
          </p:nvCxnSpPr>
          <p:spPr bwMode="auto">
            <a:xfrm>
              <a:off x="1206500" y="6057900"/>
              <a:ext cx="0" cy="1536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75" name="Group 20"/>
            <p:cNvGrpSpPr>
              <a:grpSpLocks/>
            </p:cNvGrpSpPr>
            <p:nvPr/>
          </p:nvGrpSpPr>
          <p:grpSpPr bwMode="auto">
            <a:xfrm rot="16200000">
              <a:off x="800100" y="6654800"/>
              <a:ext cx="812800" cy="266700"/>
              <a:chOff x="2565400" y="4241800"/>
              <a:chExt cx="901700" cy="317500"/>
            </a:xfrm>
          </p:grpSpPr>
          <p:sp>
            <p:nvSpPr>
              <p:cNvPr id="89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90" name="Freeform 89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 rot="16200000">
              <a:off x="188150" y="6524865"/>
              <a:ext cx="469900" cy="444500"/>
              <a:chOff x="2133600" y="1143000"/>
              <a:chExt cx="469900" cy="444500"/>
            </a:xfrm>
          </p:grpSpPr>
          <p:sp>
            <p:nvSpPr>
              <p:cNvPr id="87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88" name="Straight Arrow Connector 13"/>
              <p:cNvCxnSpPr>
                <a:cxnSpLocks noChangeShapeType="1"/>
                <a:stCxn id="87" idx="2"/>
                <a:endCxn id="87" idx="6"/>
              </p:cNvCxnSpPr>
              <p:nvPr/>
            </p:nvCxnSpPr>
            <p:spPr bwMode="auto">
              <a:xfrm rot="16200000">
                <a:off x="2368550" y="1130300"/>
                <a:ext cx="0" cy="4699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77" name="TextBox 76"/>
            <p:cNvSpPr txBox="1"/>
            <p:nvPr/>
          </p:nvSpPr>
          <p:spPr>
            <a:xfrm>
              <a:off x="431800" y="61849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3A</a:t>
              </a:r>
              <a:endParaRPr lang="en-US" sz="2000" dirty="0"/>
            </a:p>
          </p:txBody>
        </p:sp>
        <p:cxnSp>
          <p:nvCxnSpPr>
            <p:cNvPr id="78" name="Straight Connector 77"/>
            <p:cNvCxnSpPr/>
            <p:nvPr/>
          </p:nvCxnSpPr>
          <p:spPr bwMode="auto">
            <a:xfrm>
              <a:off x="2895600" y="6019800"/>
              <a:ext cx="0" cy="15621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79" name="Group 20"/>
            <p:cNvGrpSpPr>
              <a:grpSpLocks/>
            </p:cNvGrpSpPr>
            <p:nvPr/>
          </p:nvGrpSpPr>
          <p:grpSpPr bwMode="auto">
            <a:xfrm rot="16200000">
              <a:off x="2476500" y="6692900"/>
              <a:ext cx="812800" cy="266700"/>
              <a:chOff x="2565400" y="4241800"/>
              <a:chExt cx="901700" cy="317500"/>
            </a:xfrm>
          </p:grpSpPr>
          <p:sp>
            <p:nvSpPr>
              <p:cNvPr id="85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3721100" y="6464300"/>
              <a:ext cx="533400" cy="571500"/>
              <a:chOff x="5981700" y="2730500"/>
              <a:chExt cx="533400" cy="571500"/>
            </a:xfrm>
          </p:grpSpPr>
          <p:sp>
            <p:nvSpPr>
              <p:cNvPr id="83" name="Diamond 82"/>
              <p:cNvSpPr/>
              <p:nvPr/>
            </p:nvSpPr>
            <p:spPr bwMode="auto">
              <a:xfrm>
                <a:off x="5981700" y="2730500"/>
                <a:ext cx="533400" cy="571500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84" name="Straight Arrow Connector 83"/>
              <p:cNvCxnSpPr>
                <a:stCxn id="83" idx="2"/>
              </p:cNvCxnSpPr>
              <p:nvPr/>
            </p:nvCxnSpPr>
            <p:spPr bwMode="auto">
              <a:xfrm flipV="1">
                <a:off x="6248400" y="2857500"/>
                <a:ext cx="0" cy="4445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aphicFrame>
          <p:nvGraphicFramePr>
            <p:cNvPr id="81" name="Object 80"/>
            <p:cNvGraphicFramePr>
              <a:graphicFrameLocks noChangeAspect="1"/>
            </p:cNvGraphicFramePr>
            <p:nvPr/>
          </p:nvGraphicFramePr>
          <p:xfrm>
            <a:off x="4003674" y="6915149"/>
            <a:ext cx="822325" cy="6536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09" name="Equation" r:id="rId8" imgW="495000" imgH="393480" progId="Equation.DSMT4">
                    <p:embed/>
                  </p:oleObj>
                </mc:Choice>
                <mc:Fallback>
                  <p:oleObj name="Equation" r:id="rId8" imgW="4950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3674" y="6915149"/>
                          <a:ext cx="822325" cy="6536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" name="Rounded Rectangle 81"/>
            <p:cNvSpPr/>
            <p:nvPr/>
          </p:nvSpPr>
          <p:spPr bwMode="auto">
            <a:xfrm>
              <a:off x="2743200" y="5981760"/>
              <a:ext cx="2057400" cy="1612840"/>
            </a:xfrm>
            <a:prstGeom prst="roundRect">
              <a:avLst/>
            </a:prstGeom>
            <a:noFill/>
            <a:ln w="9525" cap="flat" cmpd="sng" algn="ctr">
              <a:solidFill>
                <a:srgbClr val="FF0000"/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6609011" y="857788"/>
            <a:ext cx="2018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Combine parallel </a:t>
            </a:r>
            <a:br>
              <a:rPr lang="en-US" sz="2000" dirty="0" smtClean="0"/>
            </a:br>
            <a:r>
              <a:rPr lang="en-US" sz="2000" dirty="0" smtClean="0"/>
              <a:t>resistors</a:t>
            </a:r>
            <a:endParaRPr lang="en-US" sz="2000" dirty="0"/>
          </a:p>
        </p:txBody>
      </p:sp>
      <p:sp>
        <p:nvSpPr>
          <p:cNvPr id="94" name="TextBox 93"/>
          <p:cNvSpPr txBox="1"/>
          <p:nvPr/>
        </p:nvSpPr>
        <p:spPr>
          <a:xfrm>
            <a:off x="6694134" y="1743643"/>
            <a:ext cx="2105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</a:t>
            </a:r>
            <a:r>
              <a:rPr lang="el-GR" sz="2000" dirty="0" smtClean="0"/>
              <a:t>Ω</a:t>
            </a:r>
            <a:r>
              <a:rPr lang="en-US" sz="2000" dirty="0" smtClean="0"/>
              <a:t>//2</a:t>
            </a:r>
            <a:r>
              <a:rPr lang="el-GR" sz="2000" dirty="0" smtClean="0"/>
              <a:t>Ω</a:t>
            </a:r>
            <a:r>
              <a:rPr lang="en-US" sz="2000" dirty="0" smtClean="0"/>
              <a:t>//2</a:t>
            </a:r>
            <a:r>
              <a:rPr lang="el-GR" sz="2000" dirty="0" smtClean="0"/>
              <a:t>Ω</a:t>
            </a:r>
            <a:r>
              <a:rPr lang="en-US" sz="2000" dirty="0" smtClean="0"/>
              <a:t>=0.8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sp>
        <p:nvSpPr>
          <p:cNvPr id="95" name="TextBox 94"/>
          <p:cNvSpPr txBox="1"/>
          <p:nvPr/>
        </p:nvSpPr>
        <p:spPr>
          <a:xfrm>
            <a:off x="6678636" y="2211096"/>
            <a:ext cx="1954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Combine parallel</a:t>
            </a:r>
            <a:br>
              <a:rPr lang="en-US" sz="2000" dirty="0" smtClean="0"/>
            </a:br>
            <a:r>
              <a:rPr lang="en-US" sz="2000" dirty="0" smtClean="0"/>
              <a:t>current sources</a:t>
            </a:r>
            <a:endParaRPr lang="en-US" sz="2000" dirty="0"/>
          </a:p>
        </p:txBody>
      </p:sp>
      <p:graphicFrame>
        <p:nvGraphicFramePr>
          <p:cNvPr id="9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465369"/>
              </p:ext>
            </p:extLst>
          </p:nvPr>
        </p:nvGraphicFramePr>
        <p:xfrm>
          <a:off x="7044237" y="2996554"/>
          <a:ext cx="13493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0" name="Equation" r:id="rId10" imgW="812520" imgH="393480" progId="Equation.DSMT4">
                  <p:embed/>
                </p:oleObj>
              </mc:Choice>
              <mc:Fallback>
                <p:oleObj name="Equation" r:id="rId10" imgW="8125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4237" y="2996554"/>
                        <a:ext cx="1349375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TextBox 96"/>
          <p:cNvSpPr txBox="1"/>
          <p:nvPr/>
        </p:nvSpPr>
        <p:spPr>
          <a:xfrm>
            <a:off x="4653575" y="142494"/>
            <a:ext cx="39555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Approach 2:  </a:t>
            </a:r>
            <a:br>
              <a:rPr lang="en-US" sz="2000" dirty="0" smtClean="0"/>
            </a:br>
            <a:r>
              <a:rPr lang="en-US" sz="2000" dirty="0" smtClean="0"/>
              <a:t>Convert to a circuit with two nodes. </a:t>
            </a:r>
            <a:endParaRPr lang="en-US" sz="2000" dirty="0"/>
          </a:p>
        </p:txBody>
      </p:sp>
      <p:grpSp>
        <p:nvGrpSpPr>
          <p:cNvPr id="99" name="Group 98"/>
          <p:cNvGrpSpPr/>
          <p:nvPr/>
        </p:nvGrpSpPr>
        <p:grpSpPr>
          <a:xfrm>
            <a:off x="5764713" y="3895133"/>
            <a:ext cx="3151187" cy="1270000"/>
            <a:chOff x="661988" y="8064500"/>
            <a:chExt cx="3151187" cy="1270000"/>
          </a:xfrm>
        </p:grpSpPr>
        <p:sp>
          <p:nvSpPr>
            <p:cNvPr id="100" name="Rectangle 99"/>
            <p:cNvSpPr/>
            <p:nvPr/>
          </p:nvSpPr>
          <p:spPr bwMode="auto">
            <a:xfrm>
              <a:off x="1168400" y="8064500"/>
              <a:ext cx="1168400" cy="1270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2082800" y="8331200"/>
              <a:ext cx="533400" cy="571500"/>
              <a:chOff x="5981700" y="2730500"/>
              <a:chExt cx="533400" cy="571500"/>
            </a:xfrm>
          </p:grpSpPr>
          <p:sp>
            <p:nvSpPr>
              <p:cNvPr id="108" name="Diamond 107"/>
              <p:cNvSpPr/>
              <p:nvPr/>
            </p:nvSpPr>
            <p:spPr bwMode="auto">
              <a:xfrm>
                <a:off x="5981700" y="2730500"/>
                <a:ext cx="533400" cy="571500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09" name="Straight Arrow Connector 108"/>
              <p:cNvCxnSpPr>
                <a:stCxn id="108" idx="2"/>
              </p:cNvCxnSpPr>
              <p:nvPr/>
            </p:nvCxnSpPr>
            <p:spPr bwMode="auto">
              <a:xfrm flipV="1">
                <a:off x="6248400" y="2857500"/>
                <a:ext cx="0" cy="4445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aphicFrame>
          <p:nvGraphicFramePr>
            <p:cNvPr id="102" name="Object 6"/>
            <p:cNvGraphicFramePr>
              <a:graphicFrameLocks noChangeAspect="1"/>
            </p:cNvGraphicFramePr>
            <p:nvPr/>
          </p:nvGraphicFramePr>
          <p:xfrm>
            <a:off x="2654300" y="8337550"/>
            <a:ext cx="1158875" cy="654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11" name="Equation" r:id="rId12" imgW="698400" imgH="393480" progId="Equation.DSMT4">
                    <p:embed/>
                  </p:oleObj>
                </mc:Choice>
                <mc:Fallback>
                  <p:oleObj name="Equation" r:id="rId12" imgW="6984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4300" y="8337550"/>
                          <a:ext cx="1158875" cy="654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3" name="Group 20"/>
            <p:cNvGrpSpPr>
              <a:grpSpLocks/>
            </p:cNvGrpSpPr>
            <p:nvPr/>
          </p:nvGrpSpPr>
          <p:grpSpPr bwMode="auto">
            <a:xfrm rot="16200000">
              <a:off x="774700" y="8559800"/>
              <a:ext cx="812800" cy="266700"/>
              <a:chOff x="2565400" y="4241800"/>
              <a:chExt cx="901700" cy="317500"/>
            </a:xfrm>
          </p:grpSpPr>
          <p:sp>
            <p:nvSpPr>
              <p:cNvPr id="106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aphicFrame>
          <p:nvGraphicFramePr>
            <p:cNvPr id="104" name="Object 7"/>
            <p:cNvGraphicFramePr>
              <a:graphicFrameLocks noChangeAspect="1"/>
            </p:cNvGraphicFramePr>
            <p:nvPr/>
          </p:nvGraphicFramePr>
          <p:xfrm>
            <a:off x="661988" y="8126413"/>
            <a:ext cx="461962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12" name="Equation" r:id="rId14" imgW="203040" imgH="571320" progId="Equation.DSMT4">
                    <p:embed/>
                  </p:oleObj>
                </mc:Choice>
                <mc:Fallback>
                  <p:oleObj name="Equation" r:id="rId14" imgW="20304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1988" y="8126413"/>
                          <a:ext cx="461962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" name="TextBox 104"/>
            <p:cNvSpPr txBox="1"/>
            <p:nvPr/>
          </p:nvSpPr>
          <p:spPr>
            <a:xfrm>
              <a:off x="1308100" y="8597900"/>
              <a:ext cx="7024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0.8</a:t>
              </a:r>
              <a:r>
                <a:rPr lang="el-GR" sz="2000" dirty="0" smtClean="0"/>
                <a:t>Ω</a:t>
              </a:r>
              <a:endParaRPr lang="en-US" sz="2000" dirty="0"/>
            </a:p>
          </p:txBody>
        </p:sp>
      </p:grpSp>
      <p:graphicFrame>
        <p:nvGraphicFramePr>
          <p:cNvPr id="1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130118"/>
              </p:ext>
            </p:extLst>
          </p:nvPr>
        </p:nvGraphicFramePr>
        <p:xfrm>
          <a:off x="5875241" y="5344273"/>
          <a:ext cx="2128837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3" name="Equation" r:id="rId15" imgW="1282680" imgH="393480" progId="Equation.DSMT4">
                  <p:embed/>
                </p:oleObj>
              </mc:Choice>
              <mc:Fallback>
                <p:oleObj name="Equation" r:id="rId15" imgW="1282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5241" y="5344273"/>
                        <a:ext cx="2128837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" name="TextBox 110"/>
          <p:cNvSpPr txBox="1"/>
          <p:nvPr/>
        </p:nvSpPr>
        <p:spPr>
          <a:xfrm>
            <a:off x="7185525" y="6093760"/>
            <a:ext cx="1135247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x</a:t>
            </a:r>
            <a:r>
              <a:rPr lang="en-US" dirty="0" smtClean="0"/>
              <a:t>=7.5V</a:t>
            </a:r>
            <a:endParaRPr lang="en-US" dirty="0"/>
          </a:p>
        </p:txBody>
      </p:sp>
      <p:sp>
        <p:nvSpPr>
          <p:cNvPr id="2" name="Freeform 1"/>
          <p:cNvSpPr/>
          <p:nvPr/>
        </p:nvSpPr>
        <p:spPr>
          <a:xfrm>
            <a:off x="4231037" y="4488951"/>
            <a:ext cx="1366357" cy="795971"/>
          </a:xfrm>
          <a:custGeom>
            <a:avLst/>
            <a:gdLst>
              <a:gd name="connsiteX0" fmla="*/ 0 w 1366357"/>
              <a:gd name="connsiteY0" fmla="*/ 795971 h 795971"/>
              <a:gd name="connsiteX1" fmla="*/ 635431 w 1366357"/>
              <a:gd name="connsiteY1" fmla="*/ 176039 h 795971"/>
              <a:gd name="connsiteX2" fmla="*/ 1286360 w 1366357"/>
              <a:gd name="connsiteY2" fmla="*/ 21056 h 795971"/>
              <a:gd name="connsiteX3" fmla="*/ 1332855 w 1366357"/>
              <a:gd name="connsiteY3" fmla="*/ 5557 h 795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6357" h="795971">
                <a:moveTo>
                  <a:pt x="0" y="795971"/>
                </a:moveTo>
                <a:cubicBezTo>
                  <a:pt x="210519" y="550581"/>
                  <a:pt x="421038" y="305191"/>
                  <a:pt x="635431" y="176039"/>
                </a:cubicBezTo>
                <a:cubicBezTo>
                  <a:pt x="849824" y="46886"/>
                  <a:pt x="1170123" y="49470"/>
                  <a:pt x="1286360" y="21056"/>
                </a:cubicBezTo>
                <a:cubicBezTo>
                  <a:pt x="1402597" y="-7358"/>
                  <a:pt x="1367726" y="-901"/>
                  <a:pt x="1332855" y="5557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8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65" grpId="0" animBg="1"/>
      <p:bldP spid="93" grpId="0"/>
      <p:bldP spid="94" grpId="0"/>
      <p:bldP spid="95" grpId="0"/>
      <p:bldP spid="111" grpId="0" animBg="1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80" y="228599"/>
            <a:ext cx="5842820" cy="310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96302"/>
            <a:ext cx="3436415" cy="280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05876"/>
            <a:ext cx="4114800" cy="2384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19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7512" y="11668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R13</a:t>
            </a:r>
            <a:endParaRPr lang="en-US" sz="2000" dirty="0"/>
          </a:p>
        </p:txBody>
      </p:sp>
      <p:cxnSp>
        <p:nvCxnSpPr>
          <p:cNvPr id="3" name="Straight Connector 2"/>
          <p:cNvCxnSpPr>
            <a:stCxn id="5" idx="0"/>
            <a:endCxn id="5" idx="2"/>
          </p:cNvCxnSpPr>
          <p:nvPr/>
        </p:nvCxnSpPr>
        <p:spPr bwMode="auto">
          <a:xfrm>
            <a:off x="2667000" y="1066800"/>
            <a:ext cx="0" cy="2374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/>
        </p:nvSpPr>
        <p:spPr bwMode="auto">
          <a:xfrm>
            <a:off x="647700" y="1066800"/>
            <a:ext cx="4038600" cy="23749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 rot="16200000">
            <a:off x="2260600" y="2120900"/>
            <a:ext cx="812800" cy="266700"/>
            <a:chOff x="2565400" y="4241800"/>
            <a:chExt cx="901700" cy="317500"/>
          </a:xfrm>
        </p:grpSpPr>
        <p:sp>
          <p:nvSpPr>
            <p:cNvPr id="7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876800" y="2184400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9V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308100" y="1181100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6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grpSp>
        <p:nvGrpSpPr>
          <p:cNvPr id="11" name="Group 20"/>
          <p:cNvGrpSpPr>
            <a:grpSpLocks/>
          </p:cNvGrpSpPr>
          <p:nvPr/>
        </p:nvGrpSpPr>
        <p:grpSpPr bwMode="auto">
          <a:xfrm>
            <a:off x="1219200" y="952500"/>
            <a:ext cx="812800" cy="266700"/>
            <a:chOff x="2565400" y="4241800"/>
            <a:chExt cx="901700" cy="317500"/>
          </a:xfrm>
        </p:grpSpPr>
        <p:sp>
          <p:nvSpPr>
            <p:cNvPr id="12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416300" y="3492500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644900" y="1193800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5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grpSp>
        <p:nvGrpSpPr>
          <p:cNvPr id="16" name="Group 20"/>
          <p:cNvGrpSpPr>
            <a:grpSpLocks/>
          </p:cNvGrpSpPr>
          <p:nvPr/>
        </p:nvGrpSpPr>
        <p:grpSpPr bwMode="auto">
          <a:xfrm>
            <a:off x="3330575" y="936625"/>
            <a:ext cx="812800" cy="260350"/>
            <a:chOff x="2565400" y="4241800"/>
            <a:chExt cx="901700" cy="317500"/>
          </a:xfrm>
        </p:grpSpPr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54000" y="342900"/>
            <a:ext cx="4643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Practice 5:  Find v</a:t>
            </a:r>
            <a:r>
              <a:rPr lang="en-US" baseline="-25000" dirty="0" smtClean="0"/>
              <a:t>0</a:t>
            </a:r>
            <a:r>
              <a:rPr lang="en-US" dirty="0" smtClean="0"/>
              <a:t>  using source transformation</a:t>
            </a:r>
            <a:endParaRPr lang="en-US" dirty="0"/>
          </a:p>
        </p:txBody>
      </p:sp>
      <p:grpSp>
        <p:nvGrpSpPr>
          <p:cNvPr id="20" name="Group 39"/>
          <p:cNvGrpSpPr/>
          <p:nvPr/>
        </p:nvGrpSpPr>
        <p:grpSpPr>
          <a:xfrm>
            <a:off x="4432300" y="1955801"/>
            <a:ext cx="469900" cy="707886"/>
            <a:chOff x="1143000" y="2057401"/>
            <a:chExt cx="469900" cy="707886"/>
          </a:xfrm>
        </p:grpSpPr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1143000" y="2133600"/>
              <a:ext cx="4699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19200" y="2057401"/>
              <a:ext cx="317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+</a:t>
              </a:r>
            </a:p>
            <a:p>
              <a:r>
                <a:rPr lang="en-US" sz="2000" dirty="0">
                  <a:latin typeface="Symbol" pitchFamily="18" charset="2"/>
                </a:rPr>
                <a:t>-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11200" y="2298700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9v</a:t>
            </a:r>
            <a:r>
              <a:rPr lang="en-US" sz="2000" baseline="-25000" dirty="0" smtClean="0"/>
              <a:t>0</a:t>
            </a:r>
            <a:endParaRPr lang="en-US" sz="20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279400" y="1803400"/>
            <a:ext cx="777240" cy="807720"/>
            <a:chOff x="2590800" y="2606040"/>
            <a:chExt cx="685800" cy="707886"/>
          </a:xfrm>
        </p:grpSpPr>
        <p:sp>
          <p:nvSpPr>
            <p:cNvPr id="25" name="Diamond 24"/>
            <p:cNvSpPr/>
            <p:nvPr/>
          </p:nvSpPr>
          <p:spPr>
            <a:xfrm>
              <a:off x="2590800" y="2667000"/>
              <a:ext cx="685800" cy="533400"/>
            </a:xfrm>
            <a:prstGeom prst="diamond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18"/>
            <p:cNvSpPr txBox="1">
              <a:spLocks noChangeArrowheads="1"/>
            </p:cNvSpPr>
            <p:nvPr/>
          </p:nvSpPr>
          <p:spPr bwMode="auto">
            <a:xfrm>
              <a:off x="2773680" y="2606040"/>
              <a:ext cx="32573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+</a:t>
              </a:r>
            </a:p>
            <a:p>
              <a:r>
                <a:rPr lang="en-US" sz="2000" dirty="0" smtClean="0">
                  <a:latin typeface="Symbol" pitchFamily="18" charset="2"/>
                </a:rPr>
                <a:t>-</a:t>
              </a:r>
              <a:endParaRPr lang="en-US" sz="2000" dirty="0">
                <a:latin typeface="Symbol" pitchFamily="18" charset="2"/>
              </a:endParaRPr>
            </a:p>
          </p:txBody>
        </p:sp>
      </p:grpSp>
      <p:grpSp>
        <p:nvGrpSpPr>
          <p:cNvPr id="27" name="Group 20"/>
          <p:cNvGrpSpPr>
            <a:grpSpLocks/>
          </p:cNvGrpSpPr>
          <p:nvPr/>
        </p:nvGrpSpPr>
        <p:grpSpPr bwMode="auto">
          <a:xfrm>
            <a:off x="3234379" y="3319653"/>
            <a:ext cx="812800" cy="260350"/>
            <a:chOff x="2565400" y="4241800"/>
            <a:chExt cx="901700" cy="317500"/>
          </a:xfrm>
        </p:grpSpPr>
        <p:sp>
          <p:nvSpPr>
            <p:cNvPr id="28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781300" y="2108200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graphicFrame>
        <p:nvGraphicFramePr>
          <p:cNvPr id="31" name="Object 9"/>
          <p:cNvGraphicFramePr>
            <a:graphicFrameLocks noChangeAspect="1"/>
          </p:cNvGraphicFramePr>
          <p:nvPr/>
        </p:nvGraphicFramePr>
        <p:xfrm>
          <a:off x="3127375" y="2879725"/>
          <a:ext cx="1068388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5" name="Equation" r:id="rId3" imgW="469800" imgH="228600" progId="Equation.DSMT4">
                  <p:embed/>
                </p:oleObj>
              </mc:Choice>
              <mc:Fallback>
                <p:oleObj name="Equation" r:id="rId3" imgW="469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75" y="2879725"/>
                        <a:ext cx="1068388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277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7512" y="11668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R13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748857" y="1191647"/>
            <a:ext cx="3695700" cy="27559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523557" y="2029847"/>
            <a:ext cx="0" cy="195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748857" y="2004447"/>
            <a:ext cx="27813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3530157" y="1191647"/>
            <a:ext cx="0" cy="2755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" name="Group 7"/>
          <p:cNvGrpSpPr/>
          <p:nvPr/>
        </p:nvGrpSpPr>
        <p:grpSpPr>
          <a:xfrm rot="16200000">
            <a:off x="530607" y="2725412"/>
            <a:ext cx="469900" cy="444500"/>
            <a:chOff x="2133600" y="1143000"/>
            <a:chExt cx="469900" cy="444500"/>
          </a:xfrm>
        </p:grpSpPr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2133600" y="1143000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10" name="Straight Arrow Connector 13"/>
            <p:cNvCxnSpPr>
              <a:cxnSpLocks noChangeShapeType="1"/>
              <a:stCxn id="9" idx="2"/>
              <a:endCxn id="9" idx="6"/>
            </p:cNvCxnSpPr>
            <p:nvPr/>
          </p:nvCxnSpPr>
          <p:spPr bwMode="auto">
            <a:xfrm rot="16200000">
              <a:off x="2368550" y="1130300"/>
              <a:ext cx="0" cy="46990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11" name="TextBox 10"/>
          <p:cNvSpPr txBox="1"/>
          <p:nvPr/>
        </p:nvSpPr>
        <p:spPr>
          <a:xfrm>
            <a:off x="2412557" y="1242447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3A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501457" y="2080647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650557" y="2906147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844357" y="3312547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10V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955357" y="3414147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grpSp>
        <p:nvGrpSpPr>
          <p:cNvPr id="16" name="Group 20"/>
          <p:cNvGrpSpPr>
            <a:grpSpLocks/>
          </p:cNvGrpSpPr>
          <p:nvPr/>
        </p:nvGrpSpPr>
        <p:grpSpPr bwMode="auto">
          <a:xfrm rot="5400000">
            <a:off x="3114232" y="2826772"/>
            <a:ext cx="812800" cy="260350"/>
            <a:chOff x="2565400" y="4241800"/>
            <a:chExt cx="901700" cy="317500"/>
          </a:xfrm>
        </p:grpSpPr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19" name="Group 20"/>
          <p:cNvGrpSpPr>
            <a:grpSpLocks/>
          </p:cNvGrpSpPr>
          <p:nvPr/>
        </p:nvGrpSpPr>
        <p:grpSpPr bwMode="auto">
          <a:xfrm rot="5400000">
            <a:off x="1120332" y="2877572"/>
            <a:ext cx="812800" cy="260350"/>
            <a:chOff x="2565400" y="4241800"/>
            <a:chExt cx="901700" cy="317500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22" name="Group 20"/>
          <p:cNvGrpSpPr>
            <a:grpSpLocks/>
          </p:cNvGrpSpPr>
          <p:nvPr/>
        </p:nvGrpSpPr>
        <p:grpSpPr bwMode="auto">
          <a:xfrm>
            <a:off x="2212532" y="1874272"/>
            <a:ext cx="812800" cy="260350"/>
            <a:chOff x="2565400" y="4241800"/>
            <a:chExt cx="901700" cy="317500"/>
          </a:xfrm>
        </p:grpSpPr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25" name="Group 20"/>
          <p:cNvGrpSpPr>
            <a:grpSpLocks/>
          </p:cNvGrpSpPr>
          <p:nvPr/>
        </p:nvGrpSpPr>
        <p:grpSpPr bwMode="auto">
          <a:xfrm>
            <a:off x="1679132" y="3817372"/>
            <a:ext cx="812800" cy="260350"/>
            <a:chOff x="2565400" y="4241800"/>
            <a:chExt cx="901700" cy="317500"/>
          </a:xfrm>
        </p:grpSpPr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 rot="10800000">
            <a:off x="2691957" y="3680847"/>
            <a:ext cx="534121" cy="457200"/>
            <a:chOff x="1104900" y="1155700"/>
            <a:chExt cx="534121" cy="457200"/>
          </a:xfrm>
        </p:grpSpPr>
        <p:sp>
          <p:nvSpPr>
            <p:cNvPr id="29" name="Oval 10"/>
            <p:cNvSpPr>
              <a:spLocks noChangeArrowheads="1"/>
            </p:cNvSpPr>
            <p:nvPr/>
          </p:nvSpPr>
          <p:spPr bwMode="auto">
            <a:xfrm>
              <a:off x="1104900" y="1168400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30" name="TextBox 18"/>
            <p:cNvSpPr txBox="1">
              <a:spLocks noChangeArrowheads="1"/>
            </p:cNvSpPr>
            <p:nvPr/>
          </p:nvSpPr>
          <p:spPr bwMode="auto">
            <a:xfrm>
              <a:off x="1104900" y="1155700"/>
              <a:ext cx="53412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+ </a:t>
              </a:r>
              <a:r>
                <a:rPr lang="en-US" sz="2000" dirty="0">
                  <a:latin typeface="Symbol" pitchFamily="18" charset="2"/>
                </a:rPr>
                <a:t>-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 rot="16200000">
            <a:off x="4213607" y="2484112"/>
            <a:ext cx="469900" cy="444500"/>
            <a:chOff x="2133600" y="1143000"/>
            <a:chExt cx="469900" cy="444500"/>
          </a:xfrm>
        </p:grpSpPr>
        <p:sp>
          <p:nvSpPr>
            <p:cNvPr id="32" name="Oval 11"/>
            <p:cNvSpPr>
              <a:spLocks noChangeArrowheads="1"/>
            </p:cNvSpPr>
            <p:nvPr/>
          </p:nvSpPr>
          <p:spPr bwMode="auto">
            <a:xfrm>
              <a:off x="2133600" y="1143000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33" name="Straight Arrow Connector 13"/>
            <p:cNvCxnSpPr>
              <a:cxnSpLocks noChangeShapeType="1"/>
              <a:stCxn id="32" idx="2"/>
              <a:endCxn id="32" idx="6"/>
            </p:cNvCxnSpPr>
            <p:nvPr/>
          </p:nvCxnSpPr>
          <p:spPr bwMode="auto">
            <a:xfrm rot="16200000">
              <a:off x="2368550" y="1130300"/>
              <a:ext cx="0" cy="46990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4" name="Group 33"/>
          <p:cNvGrpSpPr/>
          <p:nvPr/>
        </p:nvGrpSpPr>
        <p:grpSpPr>
          <a:xfrm rot="10800000">
            <a:off x="1940307" y="985512"/>
            <a:ext cx="469900" cy="444500"/>
            <a:chOff x="2133600" y="1143000"/>
            <a:chExt cx="469900" cy="444500"/>
          </a:xfrm>
        </p:grpSpPr>
        <p:sp>
          <p:nvSpPr>
            <p:cNvPr id="35" name="Oval 11"/>
            <p:cNvSpPr>
              <a:spLocks noChangeArrowheads="1"/>
            </p:cNvSpPr>
            <p:nvPr/>
          </p:nvSpPr>
          <p:spPr bwMode="auto">
            <a:xfrm>
              <a:off x="2133600" y="1143000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36" name="Straight Arrow Connector 13"/>
            <p:cNvCxnSpPr>
              <a:cxnSpLocks noChangeShapeType="1"/>
              <a:stCxn id="35" idx="2"/>
              <a:endCxn id="35" idx="6"/>
            </p:cNvCxnSpPr>
            <p:nvPr/>
          </p:nvCxnSpPr>
          <p:spPr bwMode="auto">
            <a:xfrm rot="16200000">
              <a:off x="2368550" y="1130300"/>
              <a:ext cx="0" cy="46990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37" name="TextBox 36"/>
          <p:cNvSpPr txBox="1"/>
          <p:nvPr/>
        </p:nvSpPr>
        <p:spPr>
          <a:xfrm>
            <a:off x="4635057" y="2690247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4A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799657" y="3083947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2A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2945957" y="2677547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164657" y="302647"/>
            <a:ext cx="4643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Practice </a:t>
            </a:r>
            <a:r>
              <a:rPr lang="en-US" dirty="0"/>
              <a:t>6</a:t>
            </a:r>
            <a:r>
              <a:rPr lang="en-US" dirty="0" smtClean="0"/>
              <a:t>:  Find v</a:t>
            </a:r>
            <a:r>
              <a:rPr lang="en-US" baseline="-25000" dirty="0" smtClean="0"/>
              <a:t>0</a:t>
            </a:r>
            <a:r>
              <a:rPr lang="en-US" dirty="0" smtClean="0"/>
              <a:t>  using source transformation</a:t>
            </a:r>
            <a:endParaRPr lang="en-US" dirty="0"/>
          </a:p>
        </p:txBody>
      </p:sp>
      <p:graphicFrame>
        <p:nvGraphicFramePr>
          <p:cNvPr id="4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989763"/>
              </p:ext>
            </p:extLst>
          </p:nvPr>
        </p:nvGraphicFramePr>
        <p:xfrm>
          <a:off x="3623820" y="2421960"/>
          <a:ext cx="403225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9" name="Equation" r:id="rId3" imgW="177480" imgH="571320" progId="Equation.DSMT4">
                  <p:embed/>
                </p:oleObj>
              </mc:Choice>
              <mc:Fallback>
                <p:oleObj name="Equation" r:id="rId3" imgW="17748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3820" y="2421960"/>
                        <a:ext cx="403225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188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7512" y="11668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R13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431800" y="1498600"/>
            <a:ext cx="4648200" cy="22479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632200" y="1524000"/>
            <a:ext cx="0" cy="22225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" name="Group 20"/>
          <p:cNvGrpSpPr>
            <a:grpSpLocks/>
          </p:cNvGrpSpPr>
          <p:nvPr/>
        </p:nvGrpSpPr>
        <p:grpSpPr bwMode="auto">
          <a:xfrm rot="16200000">
            <a:off x="3225800" y="2387600"/>
            <a:ext cx="812800" cy="266700"/>
            <a:chOff x="2565400" y="4241800"/>
            <a:chExt cx="901700" cy="317500"/>
          </a:xfrm>
        </p:grpSpPr>
        <p:sp>
          <p:nvSpPr>
            <p:cNvPr id="7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73100" y="2349500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8V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104900" y="1562100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grpSp>
        <p:nvGrpSpPr>
          <p:cNvPr id="11" name="Group 20"/>
          <p:cNvGrpSpPr>
            <a:grpSpLocks/>
          </p:cNvGrpSpPr>
          <p:nvPr/>
        </p:nvGrpSpPr>
        <p:grpSpPr bwMode="auto">
          <a:xfrm>
            <a:off x="2235200" y="1384300"/>
            <a:ext cx="812800" cy="266700"/>
            <a:chOff x="2565400" y="4241800"/>
            <a:chExt cx="901700" cy="317500"/>
          </a:xfrm>
        </p:grpSpPr>
        <p:sp>
          <p:nvSpPr>
            <p:cNvPr id="12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451100" y="965200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grpSp>
        <p:nvGrpSpPr>
          <p:cNvPr id="15" name="Group 20"/>
          <p:cNvGrpSpPr>
            <a:grpSpLocks/>
          </p:cNvGrpSpPr>
          <p:nvPr/>
        </p:nvGrpSpPr>
        <p:grpSpPr bwMode="auto">
          <a:xfrm>
            <a:off x="917575" y="1368425"/>
            <a:ext cx="812800" cy="260350"/>
            <a:chOff x="2565400" y="4241800"/>
            <a:chExt cx="901700" cy="317500"/>
          </a:xfrm>
        </p:grpSpPr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54000" y="342900"/>
            <a:ext cx="4596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Practice 7:  Find I</a:t>
            </a:r>
            <a:r>
              <a:rPr lang="en-US" baseline="-25000" dirty="0" smtClean="0"/>
              <a:t>0</a:t>
            </a:r>
            <a:r>
              <a:rPr lang="en-US" dirty="0" smtClean="0"/>
              <a:t>  using source transformation</a:t>
            </a:r>
            <a:endParaRPr lang="en-US" dirty="0"/>
          </a:p>
        </p:txBody>
      </p:sp>
      <p:grpSp>
        <p:nvGrpSpPr>
          <p:cNvPr id="19" name="Group 39"/>
          <p:cNvGrpSpPr/>
          <p:nvPr/>
        </p:nvGrpSpPr>
        <p:grpSpPr>
          <a:xfrm>
            <a:off x="228600" y="2108201"/>
            <a:ext cx="469900" cy="707886"/>
            <a:chOff x="1143000" y="2057401"/>
            <a:chExt cx="469900" cy="707886"/>
          </a:xfrm>
        </p:grpSpPr>
        <p:sp>
          <p:nvSpPr>
            <p:cNvPr id="20" name="Oval 10"/>
            <p:cNvSpPr>
              <a:spLocks noChangeArrowheads="1"/>
            </p:cNvSpPr>
            <p:nvPr/>
          </p:nvSpPr>
          <p:spPr bwMode="auto">
            <a:xfrm>
              <a:off x="1143000" y="2133600"/>
              <a:ext cx="4699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19200" y="2057401"/>
              <a:ext cx="317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+</a:t>
              </a:r>
            </a:p>
            <a:p>
              <a:r>
                <a:rPr lang="en-US" sz="2000" dirty="0">
                  <a:latin typeface="Symbol" pitchFamily="18" charset="2"/>
                </a:rPr>
                <a:t>-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156200" y="2057400"/>
            <a:ext cx="596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/3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771900" y="2413000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6</a:t>
            </a:r>
            <a:r>
              <a:rPr lang="el-GR" sz="2000" dirty="0" smtClean="0"/>
              <a:t>Ω</a:t>
            </a:r>
            <a:endParaRPr lang="en-US" sz="2000" dirty="0"/>
          </a:p>
        </p:txBody>
      </p:sp>
      <p:graphicFrame>
        <p:nvGraphicFramePr>
          <p:cNvPr id="24" name="Object 9"/>
          <p:cNvGraphicFramePr>
            <a:graphicFrameLocks noChangeAspect="1"/>
          </p:cNvGraphicFramePr>
          <p:nvPr/>
        </p:nvGraphicFramePr>
        <p:xfrm>
          <a:off x="2136775" y="1622425"/>
          <a:ext cx="1068388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3" name="Equation" r:id="rId3" imgW="469800" imgH="228600" progId="Equation.DSMT4">
                  <p:embed/>
                </p:oleObj>
              </mc:Choice>
              <mc:Fallback>
                <p:oleObj name="Equation" r:id="rId3" imgW="469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775" y="1622425"/>
                        <a:ext cx="1068388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24"/>
          <p:cNvGrpSpPr/>
          <p:nvPr/>
        </p:nvGrpSpPr>
        <p:grpSpPr>
          <a:xfrm rot="10800000">
            <a:off x="4813300" y="2311400"/>
            <a:ext cx="533400" cy="571500"/>
            <a:chOff x="5981700" y="2730500"/>
            <a:chExt cx="533400" cy="571500"/>
          </a:xfrm>
        </p:grpSpPr>
        <p:sp>
          <p:nvSpPr>
            <p:cNvPr id="26" name="Diamond 25"/>
            <p:cNvSpPr/>
            <p:nvPr/>
          </p:nvSpPr>
          <p:spPr bwMode="auto">
            <a:xfrm>
              <a:off x="5981700" y="2730500"/>
              <a:ext cx="533400" cy="571500"/>
            </a:xfrm>
            <a:prstGeom prst="diamond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7" name="Straight Arrow Connector 26"/>
            <p:cNvCxnSpPr>
              <a:stCxn id="26" idx="2"/>
            </p:cNvCxnSpPr>
            <p:nvPr/>
          </p:nvCxnSpPr>
          <p:spPr bwMode="auto">
            <a:xfrm flipV="1">
              <a:off x="6248400" y="2857500"/>
              <a:ext cx="0" cy="4445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28" name="Straight Arrow Connector 27"/>
          <p:cNvCxnSpPr/>
          <p:nvPr/>
        </p:nvCxnSpPr>
        <p:spPr bwMode="auto">
          <a:xfrm>
            <a:off x="1727200" y="1511300"/>
            <a:ext cx="4826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1803400" y="1003300"/>
            <a:ext cx="3738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-25000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77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7512" y="11668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L12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>
                <a:spLocks noChangeArrowheads="1"/>
              </p:cNvSpPr>
              <p:nvPr/>
            </p:nvSpPr>
            <p:spPr bwMode="auto">
              <a:xfrm>
                <a:off x="279400" y="241300"/>
                <a:ext cx="425552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</a:t>
                </a:r>
                <a:r>
                  <a:rPr lang="en-US" sz="2000" dirty="0"/>
                  <a:t>Input output relationship: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𝑦</m:t>
                    </m:r>
                    <m:r>
                      <a:rPr lang="en-US" sz="2000" i="1" dirty="0" smtClean="0">
                        <a:latin typeface="Cambria Math"/>
                      </a:rPr>
                      <m:t> = </m:t>
                    </m:r>
                    <m:r>
                      <a:rPr lang="en-US" sz="2000" i="1" dirty="0" smtClean="0">
                        <a:latin typeface="Cambria Math"/>
                      </a:rPr>
                      <m:t>𝑓</m:t>
                    </m:r>
                    <m:r>
                      <a:rPr lang="en-US" sz="2000" i="1" dirty="0" smtClean="0">
                        <a:latin typeface="Cambria Math"/>
                      </a:rPr>
                      <m:t>(</m:t>
                    </m:r>
                    <m:r>
                      <a:rPr lang="en-US" sz="2000" i="1" dirty="0" smtClean="0">
                        <a:latin typeface="Cambria Math"/>
                      </a:rPr>
                      <m:t>𝑥</m:t>
                    </m:r>
                    <m:r>
                      <a:rPr lang="en-US" sz="2000" i="1" dirty="0" smtClean="0">
                        <a:latin typeface="Cambria Math"/>
                      </a:rPr>
                      <m:t>)</m:t>
                    </m:r>
                    <m:r>
                      <a:rPr lang="en-US" i="1" dirty="0" smtClean="0">
                        <a:latin typeface="Cambria Math"/>
                      </a:rPr>
                      <m:t>: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9400" y="241300"/>
                <a:ext cx="4255524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287" t="-7692" b="-2769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82600" y="863600"/>
            <a:ext cx="3217863" cy="1117600"/>
            <a:chOff x="482600" y="863600"/>
            <a:chExt cx="3217863" cy="111760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1371600" y="863600"/>
              <a:ext cx="1371600" cy="11176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r>
                <a:rPr lang="en-US"/>
                <a:t>Circuit System</a:t>
              </a:r>
            </a:p>
          </p:txBody>
        </p:sp>
        <p:cxnSp>
          <p:nvCxnSpPr>
            <p:cNvPr id="7" name="Straight Arrow Connector 4"/>
            <p:cNvCxnSpPr>
              <a:cxnSpLocks noChangeShapeType="1"/>
            </p:cNvCxnSpPr>
            <p:nvPr/>
          </p:nvCxnSpPr>
          <p:spPr bwMode="auto">
            <a:xfrm flipV="1">
              <a:off x="482600" y="1371600"/>
              <a:ext cx="889000" cy="127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8" name="Straight Arrow Connector 5"/>
            <p:cNvCxnSpPr>
              <a:cxnSpLocks noChangeShapeType="1"/>
            </p:cNvCxnSpPr>
            <p:nvPr/>
          </p:nvCxnSpPr>
          <p:spPr bwMode="auto">
            <a:xfrm flipV="1">
              <a:off x="2755900" y="1397000"/>
              <a:ext cx="889000" cy="127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685800" y="914400"/>
                  <a:ext cx="396875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𝑥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5800" y="914400"/>
                  <a:ext cx="396875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3048000" y="952500"/>
                  <a:ext cx="396875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𝑦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48000" y="952500"/>
                  <a:ext cx="396875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4918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8"/>
            <p:cNvSpPr txBox="1">
              <a:spLocks noChangeArrowheads="1"/>
            </p:cNvSpPr>
            <p:nvPr/>
          </p:nvSpPr>
          <p:spPr bwMode="auto">
            <a:xfrm>
              <a:off x="520700" y="1435100"/>
              <a:ext cx="781050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Input</a:t>
              </a:r>
            </a:p>
          </p:txBody>
        </p:sp>
        <p:sp>
          <p:nvSpPr>
            <p:cNvPr id="12" name="TextBox 9"/>
            <p:cNvSpPr txBox="1">
              <a:spLocks noChangeArrowheads="1"/>
            </p:cNvSpPr>
            <p:nvPr/>
          </p:nvSpPr>
          <p:spPr bwMode="auto">
            <a:xfrm>
              <a:off x="2794000" y="1409700"/>
              <a:ext cx="906463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output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0"/>
              <p:cNvSpPr txBox="1">
                <a:spLocks noChangeArrowheads="1"/>
              </p:cNvSpPr>
              <p:nvPr/>
            </p:nvSpPr>
            <p:spPr bwMode="auto">
              <a:xfrm>
                <a:off x="3962400" y="736600"/>
                <a:ext cx="4198072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Input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/>
                  <a:t>: can be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𝑉</m:t>
                    </m:r>
                    <m:r>
                      <a:rPr lang="en-US" sz="2000" i="1" baseline="-25000" dirty="0" err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000" dirty="0"/>
                  <a:t>,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𝐼</m:t>
                    </m:r>
                    <m:r>
                      <a:rPr lang="en-US" sz="2000" i="1" baseline="-25000" dirty="0">
                        <a:latin typeface="Cambria Math"/>
                      </a:rPr>
                      <m:t>𝑠</m:t>
                    </m:r>
                    <m:r>
                      <a:rPr lang="en-US" sz="2000" i="1" dirty="0">
                        <a:latin typeface="Cambria Math"/>
                      </a:rPr>
                      <m:t> </m:t>
                    </m:r>
                  </m:oMath>
                </a14:m>
                <a:endParaRPr lang="en-US" sz="2000" dirty="0"/>
              </a:p>
              <a:p>
                <a:r>
                  <a:rPr lang="en-US" sz="2000" dirty="0" smtClean="0"/>
                  <a:t>Output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000" dirty="0" smtClean="0"/>
                  <a:t>: </a:t>
                </a:r>
                <a:r>
                  <a:rPr lang="en-US" sz="2000" dirty="0"/>
                  <a:t>can be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baseline="-25000" dirty="0" err="1">
                        <a:latin typeface="Cambria Math"/>
                      </a:rPr>
                      <m:t>𝑜</m:t>
                    </m:r>
                    <m:r>
                      <a:rPr lang="en-US" sz="2000" i="1" dirty="0">
                        <a:latin typeface="Cambria Math"/>
                      </a:rPr>
                      <m:t>, </m:t>
                    </m:r>
                    <m:r>
                      <a:rPr lang="en-US" sz="2000" i="1" dirty="0" err="1">
                        <a:latin typeface="Cambria Math"/>
                      </a:rPr>
                      <m:t>𝑖</m:t>
                    </m:r>
                    <m:r>
                      <a:rPr lang="en-US" sz="2000" i="1" baseline="-25000" dirty="0" err="1">
                        <a:latin typeface="Cambria Math"/>
                      </a:rPr>
                      <m:t>𝑜</m:t>
                    </m:r>
                    <m:r>
                      <a:rPr lang="en-US" sz="2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of any 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element</a:t>
                </a:r>
              </a:p>
            </p:txBody>
          </p:sp>
        </mc:Choice>
        <mc:Fallback xmlns="">
          <p:sp>
            <p:nvSpPr>
              <p:cNvPr id="13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2400" y="736600"/>
                <a:ext cx="4198072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1451" t="-4310" r="-726" b="-146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584200" y="2133600"/>
            <a:ext cx="11576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 dirty="0"/>
              <a:t>Linearity: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35000" y="3263900"/>
            <a:ext cx="20601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Two implications: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844800" y="3233797"/>
            <a:ext cx="39303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Linearity = homogeneity + </a:t>
            </a:r>
            <a:r>
              <a:rPr lang="en-US" sz="2000" dirty="0" err="1"/>
              <a:t>additivity</a:t>
            </a:r>
            <a:endParaRPr lang="en-US" sz="2000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60400" y="3797300"/>
            <a:ext cx="17166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Homogeneity: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514600" y="3784600"/>
            <a:ext cx="13901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If  x</a:t>
            </a:r>
            <a:r>
              <a:rPr lang="en-US" sz="2000" baseline="-25000" dirty="0"/>
              <a:t>1</a:t>
            </a:r>
            <a:r>
              <a:rPr lang="en-US" sz="2000" dirty="0"/>
              <a:t> </a:t>
            </a:r>
            <a:r>
              <a:rPr lang="en-US" sz="2000" dirty="0">
                <a:sym typeface="Symbol" pitchFamily="18" charset="2"/>
              </a:rPr>
              <a:t>  y</a:t>
            </a:r>
            <a:r>
              <a:rPr lang="en-US" sz="2000" baseline="-25000" dirty="0">
                <a:sym typeface="Symbol" pitchFamily="18" charset="2"/>
              </a:rPr>
              <a:t>1</a:t>
            </a:r>
            <a:r>
              <a:rPr lang="en-US" sz="2000" dirty="0">
                <a:sym typeface="Symbol" pitchFamily="18" charset="2"/>
              </a:rPr>
              <a:t>, 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4140200" y="3797300"/>
            <a:ext cx="199125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then  </a:t>
            </a:r>
            <a:r>
              <a:rPr lang="en-US" sz="2000" dirty="0">
                <a:latin typeface="Symbol" pitchFamily="18" charset="2"/>
              </a:rPr>
              <a:t>a</a:t>
            </a:r>
            <a:r>
              <a:rPr lang="en-US" sz="2000" dirty="0"/>
              <a:t>x</a:t>
            </a:r>
            <a:r>
              <a:rPr lang="en-US" sz="2000" baseline="-25000" dirty="0"/>
              <a:t>1</a:t>
            </a:r>
            <a:r>
              <a:rPr lang="en-US" sz="2000" dirty="0"/>
              <a:t> </a:t>
            </a:r>
            <a:r>
              <a:rPr lang="en-US" sz="2000" dirty="0">
                <a:sym typeface="Symbol"/>
              </a:rPr>
              <a:t> </a:t>
            </a:r>
            <a:r>
              <a:rPr lang="en-US" sz="2000" dirty="0">
                <a:latin typeface="Symbol" pitchFamily="18" charset="2"/>
                <a:sym typeface="Symbol"/>
              </a:rPr>
              <a:t>a</a:t>
            </a:r>
            <a:r>
              <a:rPr lang="en-US" sz="2000" dirty="0">
                <a:sym typeface="Symbol"/>
              </a:rPr>
              <a:t> y</a:t>
            </a:r>
            <a:r>
              <a:rPr lang="en-US" sz="2000" baseline="-25000" dirty="0">
                <a:sym typeface="Symbol"/>
              </a:rPr>
              <a:t>1</a:t>
            </a:r>
            <a:r>
              <a:rPr lang="en-US" sz="2000" dirty="0"/>
              <a:t> 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85800" y="4368800"/>
            <a:ext cx="13692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/>
              <a:t>Additivity</a:t>
            </a:r>
            <a:r>
              <a:rPr lang="en-US" sz="2000" dirty="0"/>
              <a:t>:  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349500" y="4394200"/>
            <a:ext cx="13901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If  x</a:t>
            </a:r>
            <a:r>
              <a:rPr lang="en-US" sz="2000" baseline="-25000" dirty="0"/>
              <a:t>1</a:t>
            </a:r>
            <a:r>
              <a:rPr lang="en-US" sz="2000" dirty="0"/>
              <a:t> </a:t>
            </a:r>
            <a:r>
              <a:rPr lang="en-US" sz="2000" dirty="0">
                <a:sym typeface="Symbol" pitchFamily="18" charset="2"/>
              </a:rPr>
              <a:t>  y</a:t>
            </a:r>
            <a:r>
              <a:rPr lang="en-US" sz="2000" baseline="-25000" dirty="0">
                <a:sym typeface="Symbol" pitchFamily="18" charset="2"/>
              </a:rPr>
              <a:t>1</a:t>
            </a:r>
            <a:r>
              <a:rPr lang="en-US" sz="2000" dirty="0">
                <a:sym typeface="Symbol" pitchFamily="18" charset="2"/>
              </a:rPr>
              <a:t>, </a:t>
            </a:r>
            <a:endParaRPr lang="en-US" sz="2000" dirty="0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616200" y="4838700"/>
            <a:ext cx="11849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2000" dirty="0"/>
              <a:t>x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>
                <a:sym typeface="Symbol" pitchFamily="18" charset="2"/>
              </a:rPr>
              <a:t>  y</a:t>
            </a:r>
            <a:r>
              <a:rPr lang="en-US" sz="2000" baseline="-25000" dirty="0">
                <a:sym typeface="Symbol" pitchFamily="18" charset="2"/>
              </a:rPr>
              <a:t>2</a:t>
            </a:r>
            <a:r>
              <a:rPr lang="en-US" sz="2000" dirty="0">
                <a:sym typeface="Symbol" pitchFamily="18" charset="2"/>
              </a:rPr>
              <a:t>, 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4178300" y="4584700"/>
            <a:ext cx="238078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then  x</a:t>
            </a:r>
            <a:r>
              <a:rPr lang="en-US" sz="2000" baseline="-25000" dirty="0"/>
              <a:t>1</a:t>
            </a:r>
            <a:r>
              <a:rPr lang="en-US" sz="2000" dirty="0"/>
              <a:t>+ x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>
                <a:sym typeface="Symbol"/>
              </a:rPr>
              <a:t> y</a:t>
            </a:r>
            <a:r>
              <a:rPr lang="en-US" sz="2000" baseline="-25000" dirty="0">
                <a:sym typeface="Symbol"/>
              </a:rPr>
              <a:t>1</a:t>
            </a:r>
            <a:r>
              <a:rPr lang="en-US" sz="2000" dirty="0">
                <a:sym typeface="Symbol"/>
              </a:rPr>
              <a:t>+ y</a:t>
            </a:r>
            <a:r>
              <a:rPr lang="en-US" sz="2000" baseline="-25000" dirty="0">
                <a:sym typeface="Symbol"/>
              </a:rPr>
              <a:t>2</a:t>
            </a:r>
            <a:r>
              <a:rPr lang="en-US" sz="2000" dirty="0"/>
              <a:t> </a:t>
            </a:r>
          </a:p>
        </p:txBody>
      </p:sp>
      <p:sp>
        <p:nvSpPr>
          <p:cNvPr id="24" name="Right Brace 23"/>
          <p:cNvSpPr>
            <a:spLocks/>
          </p:cNvSpPr>
          <p:nvPr/>
        </p:nvSpPr>
        <p:spPr bwMode="auto">
          <a:xfrm>
            <a:off x="3898900" y="4584700"/>
            <a:ext cx="266700" cy="5080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13"/>
              <p:cNvSpPr txBox="1">
                <a:spLocks noChangeArrowheads="1"/>
              </p:cNvSpPr>
              <p:nvPr/>
            </p:nvSpPr>
            <p:spPr bwMode="auto">
              <a:xfrm>
                <a:off x="307619" y="2044469"/>
                <a:ext cx="6564361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/>
                  <a:t> </a:t>
                </a:r>
                <a:r>
                  <a:rPr lang="en-US" sz="2400" dirty="0" smtClean="0"/>
                  <a:t>  </a:t>
                </a:r>
                <a:r>
                  <a:rPr lang="en-US" sz="2800" dirty="0" smtClean="0"/>
                  <a:t>             </a:t>
                </a:r>
                <a:r>
                  <a:rPr lang="en-US" sz="2400" dirty="0" smtClean="0"/>
                  <a:t> </a:t>
                </a:r>
                <a:r>
                  <a:rPr lang="en-US" sz="2000" dirty="0" smtClean="0"/>
                  <a:t> The </a:t>
                </a:r>
                <a:r>
                  <a:rPr lang="en-US" sz="2000" dirty="0"/>
                  <a:t>input output relationship is said to be linear</a:t>
                </a:r>
                <a:br>
                  <a:rPr lang="en-US" sz="2000" dirty="0"/>
                </a:br>
                <a:r>
                  <a:rPr lang="en-US" sz="2000" dirty="0"/>
                  <a:t>  if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𝑦</m:t>
                    </m:r>
                    <m:r>
                      <a:rPr lang="en-US" sz="2000" i="1" dirty="0" smtClean="0">
                        <a:latin typeface="Cambria Math"/>
                      </a:rPr>
                      <m:t> = </m:t>
                    </m:r>
                    <m:r>
                      <a:rPr lang="en-US" sz="2000" i="1" dirty="0" smtClean="0">
                        <a:latin typeface="Cambria Math"/>
                      </a:rPr>
                      <m:t>𝑘</m:t>
                    </m:r>
                    <m:r>
                      <a:rPr lang="en-US" sz="2000" i="1" dirty="0" smtClean="0">
                        <a:latin typeface="Cambria Math"/>
                      </a:rPr>
                      <m:t> </m:t>
                    </m:r>
                    <m:r>
                      <a:rPr lang="en-US" sz="2000" i="1" dirty="0" smtClean="0">
                        <a:latin typeface="Cambria Math"/>
                      </a:rPr>
                      <m:t>𝑥</m:t>
                    </m:r>
                    <m:r>
                      <a:rPr lang="en-US" sz="2000" i="1" dirty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sz="2000" dirty="0"/>
                  <a:t>for a certain constant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/>
                  <a:t>.  </a:t>
                </a:r>
              </a:p>
            </p:txBody>
          </p:sp>
        </mc:Choice>
        <mc:Fallback xmlns="">
          <p:sp>
            <p:nvSpPr>
              <p:cNvPr id="25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7619" y="2044469"/>
                <a:ext cx="6564361" cy="830997"/>
              </a:xfrm>
              <a:prstGeom prst="rect">
                <a:avLst/>
              </a:prstGeom>
              <a:blipFill rotWithShape="1">
                <a:blip r:embed="rId6"/>
                <a:stretch>
                  <a:fillRect r="-371" b="-1167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142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2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7512" y="11668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L12</a:t>
            </a:r>
            <a:endParaRPr lang="en-US" sz="2000" dirty="0"/>
          </a:p>
        </p:txBody>
      </p:sp>
      <p:sp>
        <p:nvSpPr>
          <p:cNvPr id="5" name="TextBox 24"/>
          <p:cNvSpPr txBox="1">
            <a:spLocks noChangeArrowheads="1"/>
          </p:cNvSpPr>
          <p:nvPr/>
        </p:nvSpPr>
        <p:spPr bwMode="auto">
          <a:xfrm>
            <a:off x="381486" y="292894"/>
            <a:ext cx="63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TextBox 25"/>
          <p:cNvSpPr txBox="1">
            <a:spLocks noChangeArrowheads="1"/>
          </p:cNvSpPr>
          <p:nvPr/>
        </p:nvSpPr>
        <p:spPr bwMode="auto">
          <a:xfrm>
            <a:off x="444986" y="338931"/>
            <a:ext cx="15915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 dirty="0"/>
              <a:t>Linear circuit</a:t>
            </a:r>
            <a:r>
              <a:rPr lang="en-US" dirty="0"/>
              <a:t>:</a:t>
            </a:r>
          </a:p>
        </p:txBody>
      </p:sp>
      <p:sp>
        <p:nvSpPr>
          <p:cNvPr id="7" name="TextBox 26"/>
          <p:cNvSpPr txBox="1">
            <a:spLocks noChangeArrowheads="1"/>
          </p:cNvSpPr>
          <p:nvPr/>
        </p:nvSpPr>
        <p:spPr bwMode="auto">
          <a:xfrm>
            <a:off x="578336" y="338931"/>
            <a:ext cx="78928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                        the input-output relationship of a resistive </a:t>
            </a:r>
            <a:r>
              <a:rPr lang="en-US" sz="2000" dirty="0" smtClean="0"/>
              <a:t> circuit </a:t>
            </a:r>
            <a:r>
              <a:rPr lang="en-US" sz="2000" dirty="0"/>
              <a:t>is linear.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15975" y="1037431"/>
            <a:ext cx="3541713" cy="1955800"/>
            <a:chOff x="0" y="6273800"/>
            <a:chExt cx="3541713" cy="1955800"/>
          </a:xfrm>
        </p:grpSpPr>
        <p:sp>
          <p:nvSpPr>
            <p:cNvPr id="9" name="Rectangle 27"/>
            <p:cNvSpPr>
              <a:spLocks noChangeArrowheads="1"/>
            </p:cNvSpPr>
            <p:nvPr/>
          </p:nvSpPr>
          <p:spPr bwMode="auto">
            <a:xfrm>
              <a:off x="609600" y="6972300"/>
              <a:ext cx="482600" cy="711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0" name="Rectangle 29"/>
            <p:cNvSpPr>
              <a:spLocks noChangeArrowheads="1"/>
            </p:cNvSpPr>
            <p:nvPr/>
          </p:nvSpPr>
          <p:spPr bwMode="auto">
            <a:xfrm>
              <a:off x="2387600" y="6743700"/>
              <a:ext cx="635000" cy="11303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1" name="Rectangle 30"/>
            <p:cNvSpPr>
              <a:spLocks noChangeArrowheads="1"/>
            </p:cNvSpPr>
            <p:nvPr/>
          </p:nvSpPr>
          <p:spPr bwMode="auto">
            <a:xfrm>
              <a:off x="1028700" y="6362700"/>
              <a:ext cx="1447800" cy="18669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r>
                <a:rPr lang="en-US"/>
                <a:t>Resistive </a:t>
              </a:r>
              <a:br>
                <a:rPr lang="en-US"/>
              </a:br>
              <a:r>
                <a:rPr lang="en-US"/>
                <a:t>circuit</a:t>
              </a:r>
            </a:p>
          </p:txBody>
        </p:sp>
        <p:sp>
          <p:nvSpPr>
            <p:cNvPr id="12" name="Oval 31"/>
            <p:cNvSpPr>
              <a:spLocks noChangeArrowheads="1"/>
            </p:cNvSpPr>
            <p:nvPr/>
          </p:nvSpPr>
          <p:spPr bwMode="auto">
            <a:xfrm>
              <a:off x="393700" y="7073900"/>
              <a:ext cx="444500" cy="5080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graphicFrame>
          <p:nvGraphicFramePr>
            <p:cNvPr id="13" name="Object 3"/>
            <p:cNvGraphicFramePr>
              <a:graphicFrameLocks noChangeAspect="1"/>
            </p:cNvGraphicFramePr>
            <p:nvPr/>
          </p:nvGraphicFramePr>
          <p:xfrm>
            <a:off x="3136900" y="6718300"/>
            <a:ext cx="404813" cy="1187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8" name="Equation" r:id="rId3" imgW="177480" imgH="571320" progId="Equation.DSMT4">
                    <p:embed/>
                  </p:oleObj>
                </mc:Choice>
                <mc:Fallback>
                  <p:oleObj name="Equation" r:id="rId3" imgW="1774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6900" y="6718300"/>
                          <a:ext cx="404813" cy="11874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4" name="Straight Arrow Connector 38"/>
            <p:cNvCxnSpPr>
              <a:cxnSpLocks noChangeShapeType="1"/>
            </p:cNvCxnSpPr>
            <p:nvPr/>
          </p:nvCxnSpPr>
          <p:spPr bwMode="auto">
            <a:xfrm>
              <a:off x="2527300" y="6769100"/>
              <a:ext cx="4699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5" name="TextBox 39"/>
            <p:cNvSpPr txBox="1">
              <a:spLocks noChangeArrowheads="1"/>
            </p:cNvSpPr>
            <p:nvPr/>
          </p:nvSpPr>
          <p:spPr bwMode="auto">
            <a:xfrm>
              <a:off x="2565400" y="6273800"/>
              <a:ext cx="357188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0</a:t>
              </a:r>
              <a:endParaRPr lang="en-US"/>
            </a:p>
          </p:txBody>
        </p:sp>
        <p:sp>
          <p:nvSpPr>
            <p:cNvPr id="16" name="TextBox 40"/>
            <p:cNvSpPr txBox="1">
              <a:spLocks noChangeArrowheads="1"/>
            </p:cNvSpPr>
            <p:nvPr/>
          </p:nvSpPr>
          <p:spPr bwMode="auto">
            <a:xfrm>
              <a:off x="482600" y="7023100"/>
              <a:ext cx="314325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+</a:t>
              </a:r>
            </a:p>
            <a:p>
              <a:r>
                <a:rPr lang="en-US" sz="1800">
                  <a:latin typeface="Symbol" pitchFamily="18" charset="2"/>
                </a:rPr>
                <a:t>-</a:t>
              </a:r>
            </a:p>
          </p:txBody>
        </p:sp>
        <p:sp>
          <p:nvSpPr>
            <p:cNvPr id="17" name="TextBox 42"/>
            <p:cNvSpPr txBox="1">
              <a:spLocks noChangeArrowheads="1"/>
            </p:cNvSpPr>
            <p:nvPr/>
          </p:nvSpPr>
          <p:spPr bwMode="auto">
            <a:xfrm>
              <a:off x="0" y="6845300"/>
              <a:ext cx="48736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V</a:t>
              </a:r>
              <a:r>
                <a:rPr lang="en-US" sz="2400" baseline="-25000"/>
                <a:t>s</a:t>
              </a:r>
              <a:endParaRPr lang="en-US" sz="2400"/>
            </a:p>
          </p:txBody>
        </p:sp>
        <p:grpSp>
          <p:nvGrpSpPr>
            <p:cNvPr id="18" name="Group 20"/>
            <p:cNvGrpSpPr>
              <a:grpSpLocks/>
            </p:cNvGrpSpPr>
            <p:nvPr/>
          </p:nvGrpSpPr>
          <p:grpSpPr bwMode="auto">
            <a:xfrm>
              <a:off x="1346200" y="7162800"/>
              <a:ext cx="736600" cy="165100"/>
              <a:chOff x="2565400" y="4241800"/>
              <a:chExt cx="901700" cy="317500"/>
            </a:xfrm>
          </p:grpSpPr>
          <p:sp>
            <p:nvSpPr>
              <p:cNvPr id="24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9" name="Diamond 47"/>
            <p:cNvSpPr>
              <a:spLocks noChangeArrowheads="1"/>
            </p:cNvSpPr>
            <p:nvPr/>
          </p:nvSpPr>
          <p:spPr bwMode="auto">
            <a:xfrm>
              <a:off x="1409700" y="7378700"/>
              <a:ext cx="647700" cy="330200"/>
            </a:xfrm>
            <a:prstGeom prst="diamond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0" name="Diamond 48"/>
            <p:cNvSpPr>
              <a:spLocks noChangeArrowheads="1"/>
            </p:cNvSpPr>
            <p:nvPr/>
          </p:nvSpPr>
          <p:spPr bwMode="auto">
            <a:xfrm>
              <a:off x="1409700" y="7848600"/>
              <a:ext cx="647700" cy="330200"/>
            </a:xfrm>
            <a:prstGeom prst="diamond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21" name="Straight Arrow Connector 50"/>
            <p:cNvCxnSpPr>
              <a:cxnSpLocks noChangeShapeType="1"/>
            </p:cNvCxnSpPr>
            <p:nvPr/>
          </p:nvCxnSpPr>
          <p:spPr bwMode="auto">
            <a:xfrm>
              <a:off x="1460500" y="8026400"/>
              <a:ext cx="4318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2" name="TextBox 52"/>
            <p:cNvSpPr txBox="1">
              <a:spLocks noChangeArrowheads="1"/>
            </p:cNvSpPr>
            <p:nvPr/>
          </p:nvSpPr>
          <p:spPr bwMode="auto">
            <a:xfrm>
              <a:off x="1435100" y="7327900"/>
              <a:ext cx="5984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+ </a:t>
              </a:r>
              <a:r>
                <a:rPr lang="en-US" sz="2000">
                  <a:latin typeface="Symbol" pitchFamily="18" charset="2"/>
                </a:rPr>
                <a:t> -</a:t>
              </a:r>
            </a:p>
          </p:txBody>
        </p:sp>
        <p:sp>
          <p:nvSpPr>
            <p:cNvPr id="23" name="Rectangle 53"/>
            <p:cNvSpPr>
              <a:spLocks noChangeArrowheads="1"/>
            </p:cNvSpPr>
            <p:nvPr/>
          </p:nvSpPr>
          <p:spPr bwMode="auto">
            <a:xfrm>
              <a:off x="2908300" y="7086600"/>
              <a:ext cx="203200" cy="5334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302790" y="1094581"/>
            <a:ext cx="3440113" cy="1955800"/>
            <a:chOff x="3743325" y="6121400"/>
            <a:chExt cx="3440113" cy="1955800"/>
          </a:xfrm>
        </p:grpSpPr>
        <p:sp>
          <p:nvSpPr>
            <p:cNvPr id="27" name="Rectangle 55"/>
            <p:cNvSpPr>
              <a:spLocks noChangeArrowheads="1"/>
            </p:cNvSpPr>
            <p:nvPr/>
          </p:nvSpPr>
          <p:spPr bwMode="auto">
            <a:xfrm>
              <a:off x="4213225" y="6807200"/>
              <a:ext cx="482600" cy="711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8" name="Rectangle 56"/>
            <p:cNvSpPr>
              <a:spLocks noChangeArrowheads="1"/>
            </p:cNvSpPr>
            <p:nvPr/>
          </p:nvSpPr>
          <p:spPr bwMode="auto">
            <a:xfrm>
              <a:off x="5991225" y="6591300"/>
              <a:ext cx="635000" cy="11303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9" name="Rectangle 57"/>
            <p:cNvSpPr>
              <a:spLocks noChangeArrowheads="1"/>
            </p:cNvSpPr>
            <p:nvPr/>
          </p:nvSpPr>
          <p:spPr bwMode="auto">
            <a:xfrm>
              <a:off x="4632325" y="6210300"/>
              <a:ext cx="1447800" cy="18669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r>
                <a:rPr lang="en-US"/>
                <a:t>Resistive </a:t>
              </a:r>
              <a:br>
                <a:rPr lang="en-US"/>
              </a:br>
              <a:r>
                <a:rPr lang="en-US"/>
                <a:t>circuit</a:t>
              </a:r>
            </a:p>
          </p:txBody>
        </p:sp>
        <p:sp>
          <p:nvSpPr>
            <p:cNvPr id="30" name="Oval 59"/>
            <p:cNvSpPr>
              <a:spLocks noChangeArrowheads="1"/>
            </p:cNvSpPr>
            <p:nvPr/>
          </p:nvSpPr>
          <p:spPr bwMode="auto">
            <a:xfrm>
              <a:off x="4035425" y="6985000"/>
              <a:ext cx="381000" cy="4191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graphicFrame>
          <p:nvGraphicFramePr>
            <p:cNvPr id="31" name="Object 4"/>
            <p:cNvGraphicFramePr>
              <a:graphicFrameLocks noChangeAspect="1"/>
            </p:cNvGraphicFramePr>
            <p:nvPr/>
          </p:nvGraphicFramePr>
          <p:xfrm>
            <a:off x="6778625" y="6604000"/>
            <a:ext cx="404813" cy="1187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9" name="Equation" r:id="rId5" imgW="177480" imgH="571320" progId="Equation.DSMT4">
                    <p:embed/>
                  </p:oleObj>
                </mc:Choice>
                <mc:Fallback>
                  <p:oleObj name="Equation" r:id="rId5" imgW="1774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78625" y="6604000"/>
                          <a:ext cx="404813" cy="11874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2" name="Straight Arrow Connector 61"/>
            <p:cNvCxnSpPr>
              <a:cxnSpLocks noChangeShapeType="1"/>
            </p:cNvCxnSpPr>
            <p:nvPr/>
          </p:nvCxnSpPr>
          <p:spPr bwMode="auto">
            <a:xfrm>
              <a:off x="6130925" y="6616700"/>
              <a:ext cx="4699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3" name="TextBox 62"/>
            <p:cNvSpPr txBox="1">
              <a:spLocks noChangeArrowheads="1"/>
            </p:cNvSpPr>
            <p:nvPr/>
          </p:nvSpPr>
          <p:spPr bwMode="auto">
            <a:xfrm>
              <a:off x="6169025" y="6121400"/>
              <a:ext cx="357188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0</a:t>
              </a:r>
              <a:endParaRPr lang="en-US"/>
            </a:p>
          </p:txBody>
        </p:sp>
        <p:cxnSp>
          <p:nvCxnSpPr>
            <p:cNvPr id="34" name="Straight Arrow Connector 64"/>
            <p:cNvCxnSpPr>
              <a:cxnSpLocks noChangeShapeType="1"/>
              <a:stCxn id="30" idx="4"/>
              <a:endCxn id="30" idx="0"/>
            </p:cNvCxnSpPr>
            <p:nvPr/>
          </p:nvCxnSpPr>
          <p:spPr bwMode="auto">
            <a:xfrm flipV="1">
              <a:off x="4225925" y="6985000"/>
              <a:ext cx="0" cy="41910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5" name="TextBox 66"/>
            <p:cNvSpPr txBox="1">
              <a:spLocks noChangeArrowheads="1"/>
            </p:cNvSpPr>
            <p:nvPr/>
          </p:nvSpPr>
          <p:spPr bwMode="auto">
            <a:xfrm>
              <a:off x="3743325" y="6832600"/>
              <a:ext cx="36671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I</a:t>
              </a:r>
              <a:r>
                <a:rPr lang="en-US" sz="2400" baseline="-25000"/>
                <a:t>s</a:t>
              </a:r>
              <a:endParaRPr lang="en-US" sz="2400"/>
            </a:p>
          </p:txBody>
        </p:sp>
        <p:grpSp>
          <p:nvGrpSpPr>
            <p:cNvPr id="36" name="Group 20"/>
            <p:cNvGrpSpPr>
              <a:grpSpLocks/>
            </p:cNvGrpSpPr>
            <p:nvPr/>
          </p:nvGrpSpPr>
          <p:grpSpPr bwMode="auto">
            <a:xfrm>
              <a:off x="4949825" y="7010400"/>
              <a:ext cx="736600" cy="165100"/>
              <a:chOff x="2565400" y="4241800"/>
              <a:chExt cx="901700" cy="317500"/>
            </a:xfrm>
          </p:grpSpPr>
          <p:sp>
            <p:nvSpPr>
              <p:cNvPr id="42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3" name="Freeform 42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37" name="Diamond 70"/>
            <p:cNvSpPr>
              <a:spLocks noChangeArrowheads="1"/>
            </p:cNvSpPr>
            <p:nvPr/>
          </p:nvSpPr>
          <p:spPr bwMode="auto">
            <a:xfrm>
              <a:off x="5013325" y="7226300"/>
              <a:ext cx="647700" cy="330200"/>
            </a:xfrm>
            <a:prstGeom prst="diamond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38" name="Diamond 71"/>
            <p:cNvSpPr>
              <a:spLocks noChangeArrowheads="1"/>
            </p:cNvSpPr>
            <p:nvPr/>
          </p:nvSpPr>
          <p:spPr bwMode="auto">
            <a:xfrm>
              <a:off x="5013325" y="7696200"/>
              <a:ext cx="647700" cy="330200"/>
            </a:xfrm>
            <a:prstGeom prst="diamond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39" name="Straight Arrow Connector 72"/>
            <p:cNvCxnSpPr>
              <a:cxnSpLocks noChangeShapeType="1"/>
            </p:cNvCxnSpPr>
            <p:nvPr/>
          </p:nvCxnSpPr>
          <p:spPr bwMode="auto">
            <a:xfrm>
              <a:off x="5064125" y="7874000"/>
              <a:ext cx="4318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40" name="TextBox 73"/>
            <p:cNvSpPr txBox="1">
              <a:spLocks noChangeArrowheads="1"/>
            </p:cNvSpPr>
            <p:nvPr/>
          </p:nvSpPr>
          <p:spPr bwMode="auto">
            <a:xfrm>
              <a:off x="5038725" y="7175500"/>
              <a:ext cx="5984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+ </a:t>
              </a:r>
              <a:r>
                <a:rPr lang="en-US" sz="2000">
                  <a:latin typeface="Symbol" pitchFamily="18" charset="2"/>
                </a:rPr>
                <a:t> -</a:t>
              </a:r>
            </a:p>
          </p:txBody>
        </p:sp>
        <p:sp>
          <p:nvSpPr>
            <p:cNvPr id="41" name="Rectangle 74"/>
            <p:cNvSpPr>
              <a:spLocks noChangeArrowheads="1"/>
            </p:cNvSpPr>
            <p:nvPr/>
          </p:nvSpPr>
          <p:spPr bwMode="auto">
            <a:xfrm>
              <a:off x="6511925" y="6934200"/>
              <a:ext cx="203200" cy="5334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</p:grpSp>
      <p:sp>
        <p:nvSpPr>
          <p:cNvPr id="44" name="TextBox 75"/>
          <p:cNvSpPr txBox="1">
            <a:spLocks noChangeArrowheads="1"/>
          </p:cNvSpPr>
          <p:nvPr/>
        </p:nvSpPr>
        <p:spPr bwMode="auto">
          <a:xfrm>
            <a:off x="1587550" y="3361531"/>
            <a:ext cx="9796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2000" dirty="0" err="1"/>
              <a:t>v</a:t>
            </a:r>
            <a:r>
              <a:rPr lang="en-US" sz="2000" baseline="-25000" dirty="0" err="1"/>
              <a:t>o</a:t>
            </a:r>
            <a:r>
              <a:rPr lang="en-US" sz="2000" dirty="0"/>
              <a:t>=k</a:t>
            </a:r>
            <a:r>
              <a:rPr lang="en-US" sz="2000" baseline="-25000" dirty="0"/>
              <a:t>1</a:t>
            </a:r>
            <a:r>
              <a:rPr lang="en-US" sz="2000" dirty="0"/>
              <a:t>V</a:t>
            </a:r>
            <a:r>
              <a:rPr lang="en-US" sz="2000" baseline="-25000" dirty="0"/>
              <a:t>s</a:t>
            </a:r>
            <a:endParaRPr lang="en-US" sz="2000" dirty="0"/>
          </a:p>
          <a:p>
            <a:r>
              <a:rPr lang="en-US" sz="2000" dirty="0"/>
              <a:t>  i</a:t>
            </a:r>
            <a:r>
              <a:rPr lang="en-US" sz="2000" baseline="-25000" dirty="0"/>
              <a:t>0</a:t>
            </a:r>
            <a:r>
              <a:rPr lang="en-US" sz="2000" dirty="0"/>
              <a:t>=k</a:t>
            </a:r>
            <a:r>
              <a:rPr lang="en-US" sz="2000" baseline="-25000" dirty="0"/>
              <a:t>2</a:t>
            </a:r>
            <a:r>
              <a:rPr lang="en-US" sz="2000" dirty="0"/>
              <a:t>V</a:t>
            </a:r>
            <a:r>
              <a:rPr lang="en-US" sz="2000" baseline="-25000" dirty="0"/>
              <a:t>s</a:t>
            </a:r>
            <a:endParaRPr lang="en-US" sz="2000" dirty="0"/>
          </a:p>
        </p:txBody>
      </p:sp>
      <p:sp>
        <p:nvSpPr>
          <p:cNvPr id="45" name="TextBox 76"/>
          <p:cNvSpPr txBox="1">
            <a:spLocks noChangeArrowheads="1"/>
          </p:cNvSpPr>
          <p:nvPr/>
        </p:nvSpPr>
        <p:spPr bwMode="auto">
          <a:xfrm>
            <a:off x="5497764" y="3393614"/>
            <a:ext cx="9092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2000" dirty="0" err="1"/>
              <a:t>v</a:t>
            </a:r>
            <a:r>
              <a:rPr lang="en-US" sz="2000" baseline="-25000" dirty="0" err="1"/>
              <a:t>o</a:t>
            </a:r>
            <a:r>
              <a:rPr lang="en-US" sz="2000" dirty="0"/>
              <a:t>=k</a:t>
            </a:r>
            <a:r>
              <a:rPr lang="en-US" sz="2000" baseline="-25000" dirty="0"/>
              <a:t>3</a:t>
            </a:r>
            <a:r>
              <a:rPr lang="en-US" sz="2000" dirty="0"/>
              <a:t>I</a:t>
            </a:r>
            <a:r>
              <a:rPr lang="en-US" sz="2000" baseline="-25000" dirty="0"/>
              <a:t>s</a:t>
            </a:r>
            <a:endParaRPr lang="en-US" sz="2000" dirty="0"/>
          </a:p>
          <a:p>
            <a:r>
              <a:rPr lang="en-US" sz="2000" dirty="0"/>
              <a:t>  i</a:t>
            </a:r>
            <a:r>
              <a:rPr lang="en-US" sz="2000" baseline="-25000" dirty="0"/>
              <a:t>0</a:t>
            </a:r>
            <a:r>
              <a:rPr lang="en-US" sz="2000" dirty="0"/>
              <a:t>=k</a:t>
            </a:r>
            <a:r>
              <a:rPr lang="en-US" sz="2000" baseline="-25000" dirty="0"/>
              <a:t>4</a:t>
            </a:r>
            <a:r>
              <a:rPr lang="en-US" sz="2000" dirty="0"/>
              <a:t>I</a:t>
            </a:r>
            <a:r>
              <a:rPr lang="en-US" sz="2000" baseline="-25000" dirty="0"/>
              <a:t>s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70101" y="5867400"/>
            <a:ext cx="59827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We first use one example to demonstrate linearity</a:t>
            </a:r>
            <a:endParaRPr lang="en-US" sz="2000" dirty="0"/>
          </a:p>
          <a:p>
            <a:r>
              <a:rPr lang="en-US" sz="2000" dirty="0" smtClean="0"/>
              <a:t>Later on,  we use this linear property to analyze circuits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93384" y="4062780"/>
            <a:ext cx="6746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Linearity is the simplest relationship between input and output</a:t>
            </a:r>
          </a:p>
          <a:p>
            <a:r>
              <a:rPr lang="en-US" sz="2000" dirty="0" smtClean="0"/>
              <a:t>It is predictable:  double efforts </a:t>
            </a:r>
            <a:r>
              <a:rPr lang="en-US" sz="2000" dirty="0" smtClean="0">
                <a:sym typeface="Wingdings" pitchFamily="2" charset="2"/>
              </a:rPr>
              <a:t> double results</a:t>
            </a:r>
            <a:r>
              <a:rPr lang="en-US" sz="2000" dirty="0" smtClean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399184" y="4754566"/>
                <a:ext cx="28087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 smtClean="0"/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=5</m:t>
                    </m:r>
                    <m:r>
                      <a:rPr lang="en-US" sz="2000" b="0" i="1" smtClean="0">
                        <a:latin typeface="Cambria Math"/>
                      </a:rPr>
                      <m:t>𝑉</m:t>
                    </m:r>
                    <m:r>
                      <a:rPr lang="en-US" sz="2000" b="0" i="1" smtClean="0">
                        <a:latin typeface="Cambria Math"/>
                      </a:rPr>
                      <m:t> →  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=3</m:t>
                    </m:r>
                    <m:r>
                      <a:rPr lang="en-US" sz="2000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184" y="4754566"/>
                <a:ext cx="2808782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2391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011149" y="5150497"/>
                <a:ext cx="33313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Then</a:t>
                </a:r>
                <a:r>
                  <a:rPr lang="en-US" sz="2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=10</m:t>
                    </m:r>
                    <m:r>
                      <a:rPr lang="en-US" sz="2000" b="0" i="1" smtClean="0">
                        <a:latin typeface="Cambria Math"/>
                      </a:rPr>
                      <m:t>𝑉</m:t>
                    </m:r>
                    <m:r>
                      <a:rPr lang="en-US" sz="2000" b="0" i="1" smtClean="0">
                        <a:latin typeface="Cambria Math"/>
                      </a:rPr>
                      <m:t> →  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=6</m:t>
                    </m:r>
                    <m:r>
                      <a:rPr lang="en-US" sz="2000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149" y="5150497"/>
                <a:ext cx="3331361" cy="400110"/>
              </a:xfrm>
              <a:prstGeom prst="rect">
                <a:avLst/>
              </a:prstGeom>
              <a:blipFill rotWithShape="1">
                <a:blip r:embed="rId7"/>
                <a:stretch>
                  <a:fillRect l="-2015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444675" y="5467290"/>
                <a:ext cx="31990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   </a:t>
                </a:r>
                <a:r>
                  <a:rPr lang="en-US" sz="2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=2.5</m:t>
                    </m:r>
                    <m:r>
                      <a:rPr lang="en-US" sz="2000" b="0" i="1" smtClean="0">
                        <a:latin typeface="Cambria Math"/>
                      </a:rPr>
                      <m:t>𝑉</m:t>
                    </m:r>
                    <m:r>
                      <a:rPr lang="en-US" sz="2000" b="0" i="1" smtClean="0">
                        <a:latin typeface="Cambria Math"/>
                      </a:rPr>
                      <m:t> →  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=1.5</m:t>
                    </m:r>
                    <m:r>
                      <a:rPr lang="en-US" sz="2000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675" y="5467290"/>
                <a:ext cx="3199017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598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4" grpId="0"/>
      <p:bldP spid="45" grpId="0"/>
      <p:bldP spid="3" grpId="0" build="p" bldLvl="2"/>
      <p:bldP spid="46" grpId="0" build="p" bldLvl="2"/>
      <p:bldP spid="47" grpId="0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7512" y="11668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L12</a:t>
            </a:r>
            <a:endParaRPr lang="en-US" sz="2000" dirty="0"/>
          </a:p>
        </p:txBody>
      </p:sp>
      <p:sp>
        <p:nvSpPr>
          <p:cNvPr id="3" name="TextBox 66"/>
          <p:cNvSpPr txBox="1">
            <a:spLocks noChangeArrowheads="1"/>
          </p:cNvSpPr>
          <p:nvPr/>
        </p:nvSpPr>
        <p:spPr bwMode="auto">
          <a:xfrm>
            <a:off x="190500" y="355600"/>
            <a:ext cx="11354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Example: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42900" y="811143"/>
            <a:ext cx="3954463" cy="2374900"/>
            <a:chOff x="342900" y="863600"/>
            <a:chExt cx="3954463" cy="2374900"/>
          </a:xfrm>
        </p:grpSpPr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889000" y="1358900"/>
              <a:ext cx="2959100" cy="1752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7" name="Straight Connector 11"/>
            <p:cNvCxnSpPr>
              <a:cxnSpLocks noChangeShapeType="1"/>
              <a:endCxn id="6" idx="2"/>
            </p:cNvCxnSpPr>
            <p:nvPr/>
          </p:nvCxnSpPr>
          <p:spPr bwMode="auto">
            <a:xfrm>
              <a:off x="2362200" y="1384300"/>
              <a:ext cx="6350" cy="17272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8" name="Group 20"/>
            <p:cNvGrpSpPr>
              <a:grpSpLocks/>
            </p:cNvGrpSpPr>
            <p:nvPr/>
          </p:nvGrpSpPr>
          <p:grpSpPr bwMode="auto">
            <a:xfrm rot="-5400000">
              <a:off x="501650" y="2082800"/>
              <a:ext cx="812800" cy="266700"/>
              <a:chOff x="2565400" y="4241800"/>
              <a:chExt cx="901700" cy="317500"/>
            </a:xfrm>
          </p:grpSpPr>
          <p:sp>
            <p:nvSpPr>
              <p:cNvPr id="43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4" name="Freeform 43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1219200" y="1231900"/>
              <a:ext cx="812800" cy="266700"/>
              <a:chOff x="2565400" y="4241800"/>
              <a:chExt cx="901700" cy="317500"/>
            </a:xfrm>
          </p:grpSpPr>
          <p:sp>
            <p:nvSpPr>
              <p:cNvPr id="41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0" name="Group 51"/>
            <p:cNvGrpSpPr>
              <a:grpSpLocks/>
            </p:cNvGrpSpPr>
            <p:nvPr/>
          </p:nvGrpSpPr>
          <p:grpSpPr bwMode="auto">
            <a:xfrm>
              <a:off x="1752600" y="2286000"/>
              <a:ext cx="901700" cy="646113"/>
              <a:chOff x="533400" y="2159000"/>
              <a:chExt cx="901700" cy="646113"/>
            </a:xfrm>
          </p:grpSpPr>
          <p:sp>
            <p:nvSpPr>
              <p:cNvPr id="38" name="TextBox 7"/>
              <p:cNvSpPr txBox="1">
                <a:spLocks noChangeArrowheads="1"/>
              </p:cNvSpPr>
              <p:nvPr/>
            </p:nvSpPr>
            <p:spPr bwMode="auto">
              <a:xfrm>
                <a:off x="533400" y="2273300"/>
                <a:ext cx="45076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V</a:t>
                </a:r>
                <a:r>
                  <a:rPr lang="en-US" sz="2400" baseline="-25000"/>
                  <a:t>s</a:t>
                </a:r>
                <a:endParaRPr lang="en-US" sz="2400"/>
              </a:p>
            </p:txBody>
          </p:sp>
          <p:sp>
            <p:nvSpPr>
              <p:cNvPr id="39" name="Oval 21"/>
              <p:cNvSpPr>
                <a:spLocks noChangeArrowheads="1"/>
              </p:cNvSpPr>
              <p:nvPr/>
            </p:nvSpPr>
            <p:spPr bwMode="auto">
              <a:xfrm>
                <a:off x="927100" y="2209800"/>
                <a:ext cx="5080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0" name="TextBox 22"/>
              <p:cNvSpPr txBox="1">
                <a:spLocks noChangeArrowheads="1"/>
              </p:cNvSpPr>
              <p:nvPr/>
            </p:nvSpPr>
            <p:spPr bwMode="auto">
              <a:xfrm>
                <a:off x="1016000" y="2159000"/>
                <a:ext cx="314325" cy="646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+</a:t>
                </a:r>
              </a:p>
              <a:p>
                <a:r>
                  <a:rPr lang="en-US" sz="1800">
                    <a:latin typeface="Symbol" pitchFamily="18" charset="2"/>
                  </a:rPr>
                  <a:t>-</a:t>
                </a:r>
              </a:p>
            </p:txBody>
          </p:sp>
        </p:grpSp>
        <p:sp>
          <p:nvSpPr>
            <p:cNvPr id="11" name="TextBox 24"/>
            <p:cNvSpPr txBox="1">
              <a:spLocks noChangeArrowheads="1"/>
            </p:cNvSpPr>
            <p:nvPr/>
          </p:nvSpPr>
          <p:spPr bwMode="auto">
            <a:xfrm>
              <a:off x="2946400" y="901700"/>
              <a:ext cx="4778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8</a:t>
              </a:r>
              <a:r>
                <a:rPr lang="en-US" sz="1800">
                  <a:sym typeface="Symbol" pitchFamily="18" charset="2"/>
                </a:rPr>
                <a:t></a:t>
              </a:r>
              <a:endParaRPr lang="en-US" sz="1800"/>
            </a:p>
          </p:txBody>
        </p:sp>
        <p:sp>
          <p:nvSpPr>
            <p:cNvPr id="12" name="TextBox 25"/>
            <p:cNvSpPr txBox="1">
              <a:spLocks noChangeArrowheads="1"/>
            </p:cNvSpPr>
            <p:nvPr/>
          </p:nvSpPr>
          <p:spPr bwMode="auto">
            <a:xfrm>
              <a:off x="342900" y="2044700"/>
              <a:ext cx="4778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6</a:t>
              </a:r>
              <a:r>
                <a:rPr lang="en-US" sz="1800">
                  <a:sym typeface="Symbol" pitchFamily="18" charset="2"/>
                </a:rPr>
                <a:t></a:t>
              </a:r>
              <a:endParaRPr lang="en-US" sz="1800"/>
            </a:p>
          </p:txBody>
        </p:sp>
        <p:sp>
          <p:nvSpPr>
            <p:cNvPr id="13" name="TextBox 26"/>
            <p:cNvSpPr txBox="1">
              <a:spLocks noChangeArrowheads="1"/>
            </p:cNvSpPr>
            <p:nvPr/>
          </p:nvSpPr>
          <p:spPr bwMode="auto">
            <a:xfrm>
              <a:off x="1320800" y="863600"/>
              <a:ext cx="4778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ym typeface="Symbol" pitchFamily="18" charset="2"/>
                </a:rPr>
                <a:t>2</a:t>
              </a:r>
              <a:endParaRPr lang="en-US" sz="1800"/>
            </a:p>
          </p:txBody>
        </p:sp>
        <p:sp>
          <p:nvSpPr>
            <p:cNvPr id="14" name="TextBox 60"/>
            <p:cNvSpPr txBox="1">
              <a:spLocks noChangeArrowheads="1"/>
            </p:cNvSpPr>
            <p:nvPr/>
          </p:nvSpPr>
          <p:spPr bwMode="auto">
            <a:xfrm>
              <a:off x="2463800" y="1689100"/>
              <a:ext cx="4778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4</a:t>
              </a:r>
              <a:r>
                <a:rPr lang="en-US" sz="1800">
                  <a:sym typeface="Symbol" pitchFamily="18" charset="2"/>
                </a:rPr>
                <a:t></a:t>
              </a:r>
              <a:endParaRPr lang="en-US" sz="1800"/>
            </a:p>
          </p:txBody>
        </p:sp>
        <p:cxnSp>
          <p:nvCxnSpPr>
            <p:cNvPr id="15" name="Straight Arrow Connector 64"/>
            <p:cNvCxnSpPr>
              <a:cxnSpLocks noChangeShapeType="1"/>
            </p:cNvCxnSpPr>
            <p:nvPr/>
          </p:nvCxnSpPr>
          <p:spPr bwMode="auto">
            <a:xfrm>
              <a:off x="3860800" y="1460500"/>
              <a:ext cx="0" cy="48260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6" name="TextBox 65"/>
            <p:cNvSpPr txBox="1">
              <a:spLocks noChangeArrowheads="1"/>
            </p:cNvSpPr>
            <p:nvPr/>
          </p:nvSpPr>
          <p:spPr bwMode="auto">
            <a:xfrm>
              <a:off x="3924300" y="1473200"/>
              <a:ext cx="373063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0</a:t>
              </a:r>
              <a:endParaRPr lang="en-US"/>
            </a:p>
          </p:txBody>
        </p:sp>
        <p:grpSp>
          <p:nvGrpSpPr>
            <p:cNvPr id="17" name="Group 45"/>
            <p:cNvGrpSpPr>
              <a:grpSpLocks/>
            </p:cNvGrpSpPr>
            <p:nvPr/>
          </p:nvGrpSpPr>
          <p:grpSpPr bwMode="auto">
            <a:xfrm rot="10800000">
              <a:off x="3454400" y="1882775"/>
              <a:ext cx="777875" cy="806450"/>
              <a:chOff x="2590800" y="2606040"/>
              <a:chExt cx="685800" cy="707886"/>
            </a:xfrm>
          </p:grpSpPr>
          <p:sp>
            <p:nvSpPr>
              <p:cNvPr id="36" name="Diamond 35"/>
              <p:cNvSpPr/>
              <p:nvPr/>
            </p:nvSpPr>
            <p:spPr>
              <a:xfrm>
                <a:off x="2590800" y="2670140"/>
                <a:ext cx="685800" cy="533701"/>
              </a:xfrm>
              <a:prstGeom prst="diamond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" name="TextBox 18"/>
              <p:cNvSpPr txBox="1">
                <a:spLocks noChangeArrowheads="1"/>
              </p:cNvSpPr>
              <p:nvPr/>
            </p:nvSpPr>
            <p:spPr bwMode="auto">
              <a:xfrm>
                <a:off x="2773680" y="2606040"/>
                <a:ext cx="32573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+</a:t>
                </a:r>
              </a:p>
              <a:p>
                <a:r>
                  <a:rPr lang="en-US" sz="2000">
                    <a:latin typeface="Symbol" pitchFamily="18" charset="2"/>
                  </a:rPr>
                  <a:t>-</a:t>
                </a:r>
              </a:p>
            </p:txBody>
          </p:sp>
        </p:grpSp>
        <p:grpSp>
          <p:nvGrpSpPr>
            <p:cNvPr id="18" name="Group 20"/>
            <p:cNvGrpSpPr>
              <a:grpSpLocks/>
            </p:cNvGrpSpPr>
            <p:nvPr/>
          </p:nvGrpSpPr>
          <p:grpSpPr bwMode="auto">
            <a:xfrm>
              <a:off x="2730500" y="1244600"/>
              <a:ext cx="812800" cy="266700"/>
              <a:chOff x="2565400" y="4241800"/>
              <a:chExt cx="901700" cy="317500"/>
            </a:xfrm>
          </p:grpSpPr>
          <p:sp>
            <p:nvSpPr>
              <p:cNvPr id="34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9" name="Group 20"/>
            <p:cNvGrpSpPr>
              <a:grpSpLocks/>
            </p:cNvGrpSpPr>
            <p:nvPr/>
          </p:nvGrpSpPr>
          <p:grpSpPr bwMode="auto">
            <a:xfrm rot="-5400000">
              <a:off x="1962150" y="1638300"/>
              <a:ext cx="812800" cy="266700"/>
              <a:chOff x="2565400" y="4241800"/>
              <a:chExt cx="901700" cy="317500"/>
            </a:xfrm>
          </p:grpSpPr>
          <p:sp>
            <p:nvSpPr>
              <p:cNvPr id="32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20" name="Group 20"/>
            <p:cNvGrpSpPr>
              <a:grpSpLocks/>
            </p:cNvGrpSpPr>
            <p:nvPr/>
          </p:nvGrpSpPr>
          <p:grpSpPr bwMode="auto">
            <a:xfrm>
              <a:off x="2743200" y="2971800"/>
              <a:ext cx="812800" cy="266700"/>
              <a:chOff x="2565400" y="4241800"/>
              <a:chExt cx="901700" cy="317500"/>
            </a:xfrm>
          </p:grpSpPr>
          <p:sp>
            <p:nvSpPr>
              <p:cNvPr id="30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21" name="TextBox 60"/>
            <p:cNvSpPr txBox="1">
              <a:spLocks noChangeArrowheads="1"/>
            </p:cNvSpPr>
            <p:nvPr/>
          </p:nvSpPr>
          <p:spPr bwMode="auto">
            <a:xfrm>
              <a:off x="2997200" y="2667000"/>
              <a:ext cx="4778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4</a:t>
              </a:r>
              <a:r>
                <a:rPr lang="en-US" sz="1800">
                  <a:sym typeface="Symbol" pitchFamily="18" charset="2"/>
                </a:rPr>
                <a:t></a:t>
              </a:r>
              <a:endParaRPr lang="en-US" sz="1800"/>
            </a:p>
          </p:txBody>
        </p:sp>
        <p:sp>
          <p:nvSpPr>
            <p:cNvPr id="24" name="Freeform 62"/>
            <p:cNvSpPr>
              <a:spLocks/>
            </p:cNvSpPr>
            <p:nvPr/>
          </p:nvSpPr>
          <p:spPr bwMode="auto">
            <a:xfrm>
              <a:off x="1270000" y="1879600"/>
              <a:ext cx="698500" cy="569913"/>
            </a:xfrm>
            <a:custGeom>
              <a:avLst/>
              <a:gdLst>
                <a:gd name="T0" fmla="*/ 0 w 869950"/>
                <a:gd name="T1" fmla="*/ 79105 h 721783"/>
                <a:gd name="T2" fmla="*/ 327497 w 869950"/>
                <a:gd name="T3" fmla="*/ 23731 h 721783"/>
                <a:gd name="T4" fmla="*/ 548558 w 869950"/>
                <a:gd name="T5" fmla="*/ 221494 h 721783"/>
                <a:gd name="T6" fmla="*/ 401184 w 869950"/>
                <a:gd name="T7" fmla="*/ 427167 h 721783"/>
                <a:gd name="T8" fmla="*/ 49124 w 869950"/>
                <a:gd name="T9" fmla="*/ 355972 h 721783"/>
                <a:gd name="T10" fmla="*/ 49124 w 869950"/>
                <a:gd name="T11" fmla="*/ 355972 h 721783"/>
                <a:gd name="T12" fmla="*/ 49124 w 869950"/>
                <a:gd name="T13" fmla="*/ 355972 h 7217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9950"/>
                <a:gd name="T22" fmla="*/ 0 h 721783"/>
                <a:gd name="T23" fmla="*/ 869950 w 869950"/>
                <a:gd name="T24" fmla="*/ 721783 h 7217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9950" h="721783">
                  <a:moveTo>
                    <a:pt x="0" y="127000"/>
                  </a:moveTo>
                  <a:cubicBezTo>
                    <a:pt x="183091" y="63500"/>
                    <a:pt x="366183" y="0"/>
                    <a:pt x="508000" y="38100"/>
                  </a:cubicBezTo>
                  <a:cubicBezTo>
                    <a:pt x="649817" y="76200"/>
                    <a:pt x="831850" y="247650"/>
                    <a:pt x="850900" y="355600"/>
                  </a:cubicBezTo>
                  <a:cubicBezTo>
                    <a:pt x="869950" y="463550"/>
                    <a:pt x="751417" y="649817"/>
                    <a:pt x="622300" y="685800"/>
                  </a:cubicBezTo>
                  <a:cubicBezTo>
                    <a:pt x="493183" y="721783"/>
                    <a:pt x="76200" y="571500"/>
                    <a:pt x="76200" y="57150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63"/>
            <p:cNvSpPr>
              <a:spLocks/>
            </p:cNvSpPr>
            <p:nvPr/>
          </p:nvSpPr>
          <p:spPr bwMode="auto">
            <a:xfrm>
              <a:off x="2908300" y="1739900"/>
              <a:ext cx="508000" cy="914400"/>
            </a:xfrm>
            <a:custGeom>
              <a:avLst/>
              <a:gdLst>
                <a:gd name="T0" fmla="*/ 0 w 869950"/>
                <a:gd name="T1" fmla="*/ 203828 h 721783"/>
                <a:gd name="T2" fmla="*/ 173222 w 869950"/>
                <a:gd name="T3" fmla="*/ 61148 h 721783"/>
                <a:gd name="T4" fmla="*/ 290147 w 869950"/>
                <a:gd name="T5" fmla="*/ 570717 h 721783"/>
                <a:gd name="T6" fmla="*/ 212197 w 869950"/>
                <a:gd name="T7" fmla="*/ 1100668 h 721783"/>
                <a:gd name="T8" fmla="*/ 25983 w 869950"/>
                <a:gd name="T9" fmla="*/ 917224 h 721783"/>
                <a:gd name="T10" fmla="*/ 25983 w 869950"/>
                <a:gd name="T11" fmla="*/ 917224 h 721783"/>
                <a:gd name="T12" fmla="*/ 25983 w 869950"/>
                <a:gd name="T13" fmla="*/ 917224 h 7217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9950"/>
                <a:gd name="T22" fmla="*/ 0 h 721783"/>
                <a:gd name="T23" fmla="*/ 869950 w 869950"/>
                <a:gd name="T24" fmla="*/ 721783 h 7217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9950" h="721783">
                  <a:moveTo>
                    <a:pt x="0" y="127000"/>
                  </a:moveTo>
                  <a:cubicBezTo>
                    <a:pt x="183091" y="63500"/>
                    <a:pt x="366183" y="0"/>
                    <a:pt x="508000" y="38100"/>
                  </a:cubicBezTo>
                  <a:cubicBezTo>
                    <a:pt x="649817" y="76200"/>
                    <a:pt x="831850" y="247650"/>
                    <a:pt x="850900" y="355600"/>
                  </a:cubicBezTo>
                  <a:cubicBezTo>
                    <a:pt x="869950" y="463550"/>
                    <a:pt x="751417" y="649817"/>
                    <a:pt x="622300" y="685800"/>
                  </a:cubicBezTo>
                  <a:cubicBezTo>
                    <a:pt x="493183" y="721783"/>
                    <a:pt x="76200" y="571500"/>
                    <a:pt x="76200" y="57150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26" name="Straight Arrow Connector 65"/>
            <p:cNvCxnSpPr>
              <a:cxnSpLocks noChangeShapeType="1"/>
            </p:cNvCxnSpPr>
            <p:nvPr/>
          </p:nvCxnSpPr>
          <p:spPr bwMode="auto">
            <a:xfrm flipH="1" flipV="1">
              <a:off x="1206500" y="2286000"/>
              <a:ext cx="279400" cy="1016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7" name="Straight Arrow Connector 67"/>
            <p:cNvCxnSpPr>
              <a:cxnSpLocks noChangeShapeType="1"/>
            </p:cNvCxnSpPr>
            <p:nvPr/>
          </p:nvCxnSpPr>
          <p:spPr bwMode="auto">
            <a:xfrm flipH="1" flipV="1">
              <a:off x="2794000" y="2349500"/>
              <a:ext cx="304800" cy="2159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8" name="TextBox 68"/>
            <p:cNvSpPr txBox="1">
              <a:spLocks noChangeArrowheads="1"/>
            </p:cNvSpPr>
            <p:nvPr/>
          </p:nvSpPr>
          <p:spPr bwMode="auto">
            <a:xfrm>
              <a:off x="1447800" y="1968500"/>
              <a:ext cx="38343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 </a:t>
              </a:r>
              <a:r>
                <a:rPr lang="en-US" sz="2000" dirty="0"/>
                <a:t>i</a:t>
              </a:r>
              <a:r>
                <a:rPr lang="en-US" sz="2000" baseline="-25000" dirty="0"/>
                <a:t>1</a:t>
              </a:r>
              <a:endParaRPr lang="en-US" sz="2000" dirty="0"/>
            </a:p>
          </p:txBody>
        </p:sp>
        <p:sp>
          <p:nvSpPr>
            <p:cNvPr id="29" name="TextBox 69"/>
            <p:cNvSpPr txBox="1">
              <a:spLocks noChangeArrowheads="1"/>
            </p:cNvSpPr>
            <p:nvPr/>
          </p:nvSpPr>
          <p:spPr bwMode="auto">
            <a:xfrm>
              <a:off x="2959100" y="2019300"/>
              <a:ext cx="38343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 </a:t>
              </a:r>
              <a:r>
                <a:rPr lang="en-US" sz="2000" dirty="0"/>
                <a:t>i</a:t>
              </a:r>
              <a:r>
                <a:rPr lang="en-US" sz="2000" baseline="-25000" dirty="0"/>
                <a:t>2</a:t>
              </a:r>
              <a:endParaRPr lang="en-US" sz="2000" dirty="0"/>
            </a:p>
          </p:txBody>
        </p:sp>
      </p:grpSp>
      <p:sp>
        <p:nvSpPr>
          <p:cNvPr id="45" name="TextBox 70"/>
          <p:cNvSpPr txBox="1">
            <a:spLocks noChangeArrowheads="1"/>
          </p:cNvSpPr>
          <p:nvPr/>
        </p:nvSpPr>
        <p:spPr bwMode="auto">
          <a:xfrm>
            <a:off x="4905375" y="426174"/>
            <a:ext cx="14033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Input:    V</a:t>
            </a:r>
            <a:r>
              <a:rPr lang="en-US" baseline="-25000" dirty="0"/>
              <a:t>s</a:t>
            </a:r>
            <a:endParaRPr lang="en-US" dirty="0"/>
          </a:p>
          <a:p>
            <a:r>
              <a:rPr lang="en-US" dirty="0"/>
              <a:t>Output:  I</a:t>
            </a:r>
            <a:r>
              <a:rPr lang="en-US" baseline="-25000" dirty="0"/>
              <a:t>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72"/>
              <p:cNvSpPr txBox="1">
                <a:spLocks noChangeArrowheads="1"/>
              </p:cNvSpPr>
              <p:nvPr/>
            </p:nvSpPr>
            <p:spPr bwMode="auto">
              <a:xfrm>
                <a:off x="4727575" y="1277074"/>
                <a:ext cx="2835776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/>
                  <a:t>A </a:t>
                </a:r>
                <a:r>
                  <a:rPr lang="en-US" sz="2000" dirty="0"/>
                  <a:t>resistive circuit. </a:t>
                </a:r>
                <a:endParaRPr lang="en-US" dirty="0" smtClean="0"/>
              </a:p>
              <a:p>
                <a:r>
                  <a:rPr lang="en-US" sz="2000" dirty="0" smtClean="0"/>
                  <a:t>There </a:t>
                </a:r>
                <a:r>
                  <a:rPr lang="en-US" sz="2000" dirty="0"/>
                  <a:t>exists a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/>
                  <a:t> such </a:t>
                </a:r>
                <a:r>
                  <a:rPr lang="en-US" sz="2000" dirty="0" smtClean="0"/>
                  <a:t>that</a:t>
                </a:r>
              </a:p>
              <a:p>
                <a:r>
                  <a:rPr lang="en-US" sz="2000" dirty="0" smtClean="0"/>
                  <a:t>    I</a:t>
                </a:r>
                <a:r>
                  <a:rPr lang="en-US" sz="2000" baseline="-25000" dirty="0" smtClean="0"/>
                  <a:t>0</a:t>
                </a:r>
                <a:r>
                  <a:rPr lang="en-US" sz="2000" dirty="0" smtClean="0"/>
                  <a:t>=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err="1" smtClean="0"/>
                  <a:t>V</a:t>
                </a:r>
                <a:r>
                  <a:rPr lang="en-US" sz="2000" baseline="-25000" dirty="0" err="1" smtClean="0"/>
                  <a:t>s</a:t>
                </a:r>
                <a:endParaRPr lang="en-US" sz="2000" dirty="0"/>
              </a:p>
            </p:txBody>
          </p:sp>
        </mc:Choice>
        <mc:Fallback xmlns="">
          <p:sp>
            <p:nvSpPr>
              <p:cNvPr id="46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7575" y="1277074"/>
                <a:ext cx="2835776" cy="1015663"/>
              </a:xfrm>
              <a:prstGeom prst="rect">
                <a:avLst/>
              </a:prstGeom>
              <a:blipFill rotWithShape="1">
                <a:blip r:embed="rId2"/>
                <a:stretch>
                  <a:fillRect l="-2366" t="-2994" r="-1290" b="-958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73"/>
              <p:cNvSpPr txBox="1">
                <a:spLocks noChangeArrowheads="1"/>
              </p:cNvSpPr>
              <p:nvPr/>
            </p:nvSpPr>
            <p:spPr bwMode="auto">
              <a:xfrm>
                <a:off x="4740275" y="2280374"/>
                <a:ext cx="3379387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What is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/>
                  <a:t>? 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2000" dirty="0"/>
                  <a:t>  Use mesh analysis </a:t>
                </a:r>
                <a:r>
                  <a:rPr lang="en-US" sz="2000" dirty="0" smtClean="0"/>
                  <a:t>to  </a:t>
                </a:r>
                <a:r>
                  <a:rPr lang="en-US" sz="2000" dirty="0"/>
                  <a:t>find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/>
                  <a:t>. </a:t>
                </a:r>
              </a:p>
            </p:txBody>
          </p:sp>
        </mc:Choice>
        <mc:Fallback xmlns="">
          <p:sp>
            <p:nvSpPr>
              <p:cNvPr id="47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40275" y="2280374"/>
                <a:ext cx="3379387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1986" t="-4310" r="-1805" b="-146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74"/>
          <p:cNvSpPr txBox="1">
            <a:spLocks noChangeArrowheads="1"/>
          </p:cNvSpPr>
          <p:nvPr/>
        </p:nvSpPr>
        <p:spPr bwMode="auto">
          <a:xfrm>
            <a:off x="622300" y="3340100"/>
            <a:ext cx="29376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Assign mesh currents i</a:t>
            </a:r>
            <a:r>
              <a:rPr lang="en-US" sz="2000" baseline="-25000" dirty="0"/>
              <a:t>1</a:t>
            </a:r>
            <a:r>
              <a:rPr lang="en-US" sz="2000" dirty="0"/>
              <a:t>, i</a:t>
            </a:r>
            <a:r>
              <a:rPr lang="en-US" sz="2000" baseline="-25000" dirty="0"/>
              <a:t>2</a:t>
            </a:r>
            <a:r>
              <a:rPr lang="en-US" sz="2000" dirty="0"/>
              <a:t>.</a:t>
            </a:r>
          </a:p>
          <a:p>
            <a:r>
              <a:rPr lang="en-US" dirty="0"/>
              <a:t>  </a:t>
            </a:r>
            <a:r>
              <a:rPr lang="en-US" sz="2000" dirty="0" err="1"/>
              <a:t>v</a:t>
            </a:r>
            <a:r>
              <a:rPr lang="en-US" sz="2000" baseline="-25000" dirty="0" err="1"/>
              <a:t>x</a:t>
            </a:r>
            <a:r>
              <a:rPr lang="en-US" sz="2000" dirty="0"/>
              <a:t>=2i</a:t>
            </a:r>
            <a:r>
              <a:rPr lang="en-US" sz="2000" baseline="-25000" dirty="0"/>
              <a:t>1</a:t>
            </a:r>
            <a:endParaRPr lang="en-US" sz="2000" dirty="0"/>
          </a:p>
        </p:txBody>
      </p:sp>
      <p:sp>
        <p:nvSpPr>
          <p:cNvPr id="49" name="TextBox 76"/>
          <p:cNvSpPr txBox="1">
            <a:spLocks noChangeArrowheads="1"/>
          </p:cNvSpPr>
          <p:nvPr/>
        </p:nvSpPr>
        <p:spPr bwMode="auto">
          <a:xfrm>
            <a:off x="1931569" y="3639682"/>
            <a:ext cx="12763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ym typeface="Symbol" pitchFamily="18" charset="2"/>
              </a:rPr>
              <a:t> </a:t>
            </a:r>
            <a:r>
              <a:rPr lang="en-US" sz="2000" dirty="0"/>
              <a:t>3v</a:t>
            </a:r>
            <a:r>
              <a:rPr lang="en-US" sz="2000" baseline="-25000" dirty="0"/>
              <a:t>x</a:t>
            </a:r>
            <a:r>
              <a:rPr lang="en-US" sz="2000" dirty="0"/>
              <a:t>= 6i</a:t>
            </a:r>
            <a:r>
              <a:rPr lang="en-US" sz="2000" baseline="-25000" dirty="0"/>
              <a:t>1</a:t>
            </a:r>
            <a:endParaRPr lang="en-US" sz="2000" dirty="0"/>
          </a:p>
        </p:txBody>
      </p:sp>
      <p:sp>
        <p:nvSpPr>
          <p:cNvPr id="50" name="TextBox 77"/>
          <p:cNvSpPr txBox="1">
            <a:spLocks noChangeArrowheads="1"/>
          </p:cNvSpPr>
          <p:nvPr/>
        </p:nvSpPr>
        <p:spPr bwMode="auto">
          <a:xfrm>
            <a:off x="340710" y="4170272"/>
            <a:ext cx="21419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KVL along mesh 1: </a:t>
            </a:r>
          </a:p>
        </p:txBody>
      </p:sp>
      <p:sp>
        <p:nvSpPr>
          <p:cNvPr id="51" name="TextBox 78"/>
          <p:cNvSpPr txBox="1">
            <a:spLocks noChangeArrowheads="1"/>
          </p:cNvSpPr>
          <p:nvPr/>
        </p:nvSpPr>
        <p:spPr bwMode="auto">
          <a:xfrm>
            <a:off x="2569724" y="4146976"/>
            <a:ext cx="2405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2i</a:t>
            </a:r>
            <a:r>
              <a:rPr lang="en-US" sz="2000" baseline="-25000" dirty="0"/>
              <a:t>1</a:t>
            </a:r>
            <a:r>
              <a:rPr lang="en-US" sz="2000" dirty="0"/>
              <a:t>+4(i</a:t>
            </a:r>
            <a:r>
              <a:rPr lang="en-US" sz="2000" baseline="-25000" dirty="0"/>
              <a:t>1</a:t>
            </a:r>
            <a:r>
              <a:rPr lang="en-US" sz="2000" dirty="0"/>
              <a:t>-i</a:t>
            </a:r>
            <a:r>
              <a:rPr lang="en-US" sz="2000" baseline="-25000" dirty="0"/>
              <a:t>2</a:t>
            </a:r>
            <a:r>
              <a:rPr lang="en-US" sz="2000" dirty="0"/>
              <a:t>)+V</a:t>
            </a:r>
            <a:r>
              <a:rPr lang="en-US" sz="2000" baseline="-25000" dirty="0"/>
              <a:t>s</a:t>
            </a:r>
            <a:r>
              <a:rPr lang="en-US" sz="2000" dirty="0"/>
              <a:t>+6i</a:t>
            </a:r>
            <a:r>
              <a:rPr lang="en-US" sz="2000" baseline="-25000" dirty="0"/>
              <a:t>1</a:t>
            </a:r>
            <a:r>
              <a:rPr lang="en-US" sz="2000" dirty="0"/>
              <a:t>=0</a:t>
            </a:r>
          </a:p>
        </p:txBody>
      </p:sp>
      <p:sp>
        <p:nvSpPr>
          <p:cNvPr id="52" name="TextBox 79"/>
          <p:cNvSpPr txBox="1">
            <a:spLocks noChangeArrowheads="1"/>
          </p:cNvSpPr>
          <p:nvPr/>
        </p:nvSpPr>
        <p:spPr bwMode="auto">
          <a:xfrm>
            <a:off x="2610215" y="4570382"/>
            <a:ext cx="254476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ym typeface="Symbol" pitchFamily="18" charset="2"/>
              </a:rPr>
              <a:t> </a:t>
            </a:r>
            <a:r>
              <a:rPr lang="en-US" sz="2000" dirty="0">
                <a:sym typeface="Symbol" pitchFamily="18" charset="2"/>
              </a:rPr>
              <a:t>12i</a:t>
            </a:r>
            <a:r>
              <a:rPr lang="en-US" sz="2000" baseline="-25000" dirty="0">
                <a:sym typeface="Symbol" pitchFamily="18" charset="2"/>
              </a:rPr>
              <a:t>1</a:t>
            </a:r>
            <a:r>
              <a:rPr lang="en-US" sz="2000" dirty="0">
                <a:sym typeface="Symbol" pitchFamily="18" charset="2"/>
              </a:rPr>
              <a:t>-4i</a:t>
            </a:r>
            <a:r>
              <a:rPr lang="en-US" sz="2000" baseline="-25000" dirty="0">
                <a:sym typeface="Symbol" pitchFamily="18" charset="2"/>
              </a:rPr>
              <a:t>2</a:t>
            </a:r>
            <a:r>
              <a:rPr lang="en-US" sz="2000" dirty="0">
                <a:sym typeface="Symbol" pitchFamily="18" charset="2"/>
              </a:rPr>
              <a:t>= -V</a:t>
            </a:r>
            <a:r>
              <a:rPr lang="en-US" sz="2000" baseline="-25000" dirty="0">
                <a:sym typeface="Symbol" pitchFamily="18" charset="2"/>
              </a:rPr>
              <a:t>s</a:t>
            </a:r>
            <a:r>
              <a:rPr lang="en-US" sz="2000" dirty="0">
                <a:sym typeface="Symbol" pitchFamily="18" charset="2"/>
              </a:rPr>
              <a:t>      (1)</a:t>
            </a:r>
            <a:endParaRPr lang="en-US" sz="2000" dirty="0"/>
          </a:p>
        </p:txBody>
      </p:sp>
      <p:sp>
        <p:nvSpPr>
          <p:cNvPr id="53" name="TextBox 80"/>
          <p:cNvSpPr txBox="1">
            <a:spLocks noChangeArrowheads="1"/>
          </p:cNvSpPr>
          <p:nvPr/>
        </p:nvSpPr>
        <p:spPr bwMode="auto">
          <a:xfrm>
            <a:off x="321867" y="5046827"/>
            <a:ext cx="21419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KVL along mesh 2: </a:t>
            </a:r>
          </a:p>
        </p:txBody>
      </p:sp>
      <p:sp>
        <p:nvSpPr>
          <p:cNvPr id="54" name="TextBox 81"/>
          <p:cNvSpPr txBox="1">
            <a:spLocks noChangeArrowheads="1"/>
          </p:cNvSpPr>
          <p:nvPr/>
        </p:nvSpPr>
        <p:spPr bwMode="auto">
          <a:xfrm>
            <a:off x="2549525" y="5042410"/>
            <a:ext cx="2963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8i</a:t>
            </a:r>
            <a:r>
              <a:rPr lang="en-US" sz="2000" baseline="-25000" dirty="0"/>
              <a:t>2</a:t>
            </a:r>
            <a:r>
              <a:rPr lang="en-US" sz="2000" dirty="0"/>
              <a:t>- 3v</a:t>
            </a:r>
            <a:r>
              <a:rPr lang="en-US" sz="2000" baseline="-25000" dirty="0"/>
              <a:t>x</a:t>
            </a:r>
            <a:r>
              <a:rPr lang="en-US" sz="2000" dirty="0"/>
              <a:t>+4i</a:t>
            </a:r>
            <a:r>
              <a:rPr lang="en-US" sz="2000" baseline="-25000" dirty="0"/>
              <a:t>2</a:t>
            </a:r>
            <a:r>
              <a:rPr lang="en-US" sz="2000" dirty="0"/>
              <a:t>-V</a:t>
            </a:r>
            <a:r>
              <a:rPr lang="en-US" sz="2000" baseline="-25000" dirty="0"/>
              <a:t>s</a:t>
            </a:r>
            <a:r>
              <a:rPr lang="en-US" sz="2000" dirty="0"/>
              <a:t>+4(i</a:t>
            </a:r>
            <a:r>
              <a:rPr lang="en-US" sz="2000" baseline="-25000" dirty="0"/>
              <a:t>2</a:t>
            </a:r>
            <a:r>
              <a:rPr lang="en-US" sz="2000" dirty="0"/>
              <a:t>-i</a:t>
            </a:r>
            <a:r>
              <a:rPr lang="en-US" sz="2000" baseline="-25000" dirty="0"/>
              <a:t>1</a:t>
            </a:r>
            <a:r>
              <a:rPr lang="en-US" sz="2000" dirty="0"/>
              <a:t>) = 0</a:t>
            </a:r>
          </a:p>
        </p:txBody>
      </p:sp>
      <p:sp>
        <p:nvSpPr>
          <p:cNvPr id="55" name="TextBox 82"/>
          <p:cNvSpPr txBox="1">
            <a:spLocks noChangeArrowheads="1"/>
          </p:cNvSpPr>
          <p:nvPr/>
        </p:nvSpPr>
        <p:spPr bwMode="auto">
          <a:xfrm>
            <a:off x="2781300" y="5867400"/>
            <a:ext cx="28257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ym typeface="Symbol" pitchFamily="18" charset="2"/>
              </a:rPr>
              <a:t> -</a:t>
            </a:r>
            <a:r>
              <a:rPr lang="en-US" sz="2000" dirty="0">
                <a:sym typeface="Symbol" pitchFamily="18" charset="2"/>
              </a:rPr>
              <a:t>10i</a:t>
            </a:r>
            <a:r>
              <a:rPr lang="en-US" sz="2000" baseline="-25000" dirty="0">
                <a:sym typeface="Symbol" pitchFamily="18" charset="2"/>
              </a:rPr>
              <a:t>1</a:t>
            </a:r>
            <a:r>
              <a:rPr lang="en-US" sz="2000" dirty="0">
                <a:sym typeface="Symbol" pitchFamily="18" charset="2"/>
              </a:rPr>
              <a:t>+16i</a:t>
            </a:r>
            <a:r>
              <a:rPr lang="en-US" sz="2000" baseline="-25000" dirty="0">
                <a:sym typeface="Symbol" pitchFamily="18" charset="2"/>
              </a:rPr>
              <a:t>2 </a:t>
            </a:r>
            <a:r>
              <a:rPr lang="en-US" sz="2000" dirty="0">
                <a:sym typeface="Symbol" pitchFamily="18" charset="2"/>
              </a:rPr>
              <a:t>= V</a:t>
            </a:r>
            <a:r>
              <a:rPr lang="en-US" sz="2000" baseline="-25000" dirty="0">
                <a:sym typeface="Symbol" pitchFamily="18" charset="2"/>
              </a:rPr>
              <a:t>s</a:t>
            </a:r>
            <a:r>
              <a:rPr lang="en-US" sz="2000" dirty="0">
                <a:sym typeface="Symbol" pitchFamily="18" charset="2"/>
              </a:rPr>
              <a:t>      (2)</a:t>
            </a:r>
            <a:endParaRPr lang="en-US" sz="2000" dirty="0"/>
          </a:p>
        </p:txBody>
      </p:sp>
      <p:sp>
        <p:nvSpPr>
          <p:cNvPr id="56" name="TextBox 83"/>
          <p:cNvSpPr txBox="1">
            <a:spLocks noChangeArrowheads="1"/>
          </p:cNvSpPr>
          <p:nvPr/>
        </p:nvSpPr>
        <p:spPr bwMode="auto">
          <a:xfrm>
            <a:off x="2636837" y="5485034"/>
            <a:ext cx="29702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8i</a:t>
            </a:r>
            <a:r>
              <a:rPr lang="en-US" sz="2000" baseline="-25000" dirty="0"/>
              <a:t>2</a:t>
            </a:r>
            <a:r>
              <a:rPr lang="en-US" sz="2000" dirty="0"/>
              <a:t>- 6i</a:t>
            </a:r>
            <a:r>
              <a:rPr lang="en-US" sz="2000" baseline="-25000" dirty="0"/>
              <a:t>1</a:t>
            </a:r>
            <a:r>
              <a:rPr lang="en-US" sz="2000" dirty="0"/>
              <a:t> +4i</a:t>
            </a:r>
            <a:r>
              <a:rPr lang="en-US" sz="2000" baseline="-25000" dirty="0"/>
              <a:t>2</a:t>
            </a:r>
            <a:r>
              <a:rPr lang="en-US" sz="2000" dirty="0"/>
              <a:t>-V</a:t>
            </a:r>
            <a:r>
              <a:rPr lang="en-US" sz="2000" baseline="-25000" dirty="0"/>
              <a:t>s</a:t>
            </a:r>
            <a:r>
              <a:rPr lang="en-US" sz="2000" dirty="0"/>
              <a:t>+4(i</a:t>
            </a:r>
            <a:r>
              <a:rPr lang="en-US" sz="2000" baseline="-25000" dirty="0"/>
              <a:t>2</a:t>
            </a:r>
            <a:r>
              <a:rPr lang="en-US" sz="2000" dirty="0"/>
              <a:t>-i</a:t>
            </a:r>
            <a:r>
              <a:rPr lang="en-US" sz="2000" baseline="-25000" dirty="0"/>
              <a:t>1</a:t>
            </a:r>
            <a:r>
              <a:rPr lang="en-US" sz="2000" dirty="0"/>
              <a:t>) 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85"/>
              <p:cNvSpPr txBox="1">
                <a:spLocks noChangeArrowheads="1"/>
              </p:cNvSpPr>
              <p:nvPr/>
            </p:nvSpPr>
            <p:spPr bwMode="auto">
              <a:xfrm>
                <a:off x="5345201" y="3611306"/>
                <a:ext cx="1383649" cy="528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 </a:t>
                </a:r>
                <a:r>
                  <a:rPr lang="en-US" sz="2000" dirty="0"/>
                  <a:t>I</a:t>
                </a:r>
                <a:r>
                  <a:rPr lang="en-US" sz="2000" baseline="-25000" dirty="0"/>
                  <a:t>0</a:t>
                </a:r>
                <a:r>
                  <a:rPr lang="en-US" sz="2000" dirty="0"/>
                  <a:t> = i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76</m:t>
                        </m:r>
                      </m:den>
                    </m:f>
                  </m:oMath>
                </a14:m>
                <a:r>
                  <a:rPr lang="en-US" sz="2000" dirty="0" err="1" smtClean="0"/>
                  <a:t>V</a:t>
                </a:r>
                <a:r>
                  <a:rPr lang="en-US" sz="2000" baseline="-25000" dirty="0" err="1" smtClean="0"/>
                  <a:t>s</a:t>
                </a:r>
                <a:endParaRPr lang="en-US" sz="2000" dirty="0"/>
              </a:p>
            </p:txBody>
          </p:sp>
        </mc:Choice>
        <mc:Fallback xmlns="">
          <p:sp>
            <p:nvSpPr>
              <p:cNvPr id="58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5201" y="3611306"/>
                <a:ext cx="1383649" cy="528863"/>
              </a:xfrm>
              <a:prstGeom prst="rect">
                <a:avLst/>
              </a:prstGeom>
              <a:blipFill rotWithShape="1">
                <a:blip r:embed="rId4"/>
                <a:stretch>
                  <a:fillRect l="-881" b="-80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86"/>
          <p:cNvSpPr txBox="1">
            <a:spLocks noChangeArrowheads="1"/>
          </p:cNvSpPr>
          <p:nvPr/>
        </p:nvSpPr>
        <p:spPr bwMode="auto">
          <a:xfrm>
            <a:off x="3475038" y="3676125"/>
            <a:ext cx="6671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I</a:t>
            </a:r>
            <a:r>
              <a:rPr lang="en-US" sz="2000" baseline="-25000" dirty="0"/>
              <a:t>0</a:t>
            </a:r>
            <a:r>
              <a:rPr lang="en-US" sz="2000" dirty="0"/>
              <a:t>= i</a:t>
            </a:r>
            <a:r>
              <a:rPr lang="en-US" sz="2000" baseline="-25000" dirty="0"/>
              <a:t>2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87"/>
              <p:cNvSpPr txBox="1">
                <a:spLocks noChangeArrowheads="1"/>
              </p:cNvSpPr>
              <p:nvPr/>
            </p:nvSpPr>
            <p:spPr bwMode="auto">
              <a:xfrm>
                <a:off x="5899347" y="4570382"/>
                <a:ext cx="867866" cy="485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76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99347" y="4570382"/>
                <a:ext cx="867866" cy="485197"/>
              </a:xfrm>
              <a:prstGeom prst="rect">
                <a:avLst/>
              </a:prstGeom>
              <a:blipFill rotWithShape="1">
                <a:blip r:embed="rId5"/>
                <a:stretch>
                  <a:fillRect b="-253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ounded Rectangle 88"/>
          <p:cNvSpPr>
            <a:spLocks noChangeArrowheads="1"/>
          </p:cNvSpPr>
          <p:nvPr/>
        </p:nvSpPr>
        <p:spPr bwMode="auto">
          <a:xfrm>
            <a:off x="6179971" y="3702571"/>
            <a:ext cx="306619" cy="40011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CC00"/>
            </a:solidFill>
            <a:prstDash val="lgDashDot"/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76150" y="1398264"/>
                <a:ext cx="12153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+   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 −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150" y="1398264"/>
                <a:ext cx="1215333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060057" y="1881360"/>
                <a:ext cx="6357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3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057" y="1881360"/>
                <a:ext cx="635750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Down Arrow 63"/>
          <p:cNvSpPr/>
          <p:nvPr/>
        </p:nvSpPr>
        <p:spPr>
          <a:xfrm>
            <a:off x="6165854" y="4102681"/>
            <a:ext cx="199815" cy="3681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122981" y="1875698"/>
                <a:ext cx="11375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/>
                      </a:rPr>
                      <m:t>𝑦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/>
                      </a:rPr>
                      <m:t>𝑘𝑥</m:t>
                    </m:r>
                  </m:oMath>
                </a14:m>
                <a:r>
                  <a:rPr lang="en-US" sz="2000" dirty="0" smtClean="0">
                    <a:solidFill>
                      <a:srgbClr val="00B05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981" y="1875698"/>
                <a:ext cx="1137556" cy="400110"/>
              </a:xfrm>
              <a:prstGeom prst="rect">
                <a:avLst/>
              </a:prstGeom>
              <a:blipFill rotWithShape="1">
                <a:blip r:embed="rId8"/>
                <a:stretch>
                  <a:fillRect l="-2139" t="-7692" r="-4813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534678" y="409316"/>
                <a:ext cx="5979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678" y="409316"/>
                <a:ext cx="597984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534678" y="707062"/>
                <a:ext cx="6026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678" y="707062"/>
                <a:ext cx="602601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72"/>
              <p:cNvSpPr txBox="1">
                <a:spLocks noChangeArrowheads="1"/>
              </p:cNvSpPr>
              <p:nvPr/>
            </p:nvSpPr>
            <p:spPr bwMode="auto">
              <a:xfrm>
                <a:off x="6835978" y="3816329"/>
                <a:ext cx="1654427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/>
                  <a:t>Compare with</a:t>
                </a:r>
              </a:p>
              <a:p>
                <a:r>
                  <a:rPr lang="en-US" sz="2000" dirty="0" smtClean="0"/>
                  <a:t>    I</a:t>
                </a:r>
                <a:r>
                  <a:rPr lang="en-US" sz="2000" baseline="-25000" dirty="0" smtClean="0"/>
                  <a:t>0</a:t>
                </a:r>
                <a:r>
                  <a:rPr lang="en-US" sz="2000" dirty="0" smtClean="0"/>
                  <a:t>=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err="1" smtClean="0"/>
                  <a:t>V</a:t>
                </a:r>
                <a:r>
                  <a:rPr lang="en-US" sz="2000" baseline="-25000" dirty="0" err="1" smtClean="0"/>
                  <a:t>s</a:t>
                </a:r>
                <a:endParaRPr lang="en-US" sz="2000" dirty="0"/>
              </a:p>
            </p:txBody>
          </p:sp>
        </mc:Choice>
        <mc:Fallback xmlns="">
          <p:sp>
            <p:nvSpPr>
              <p:cNvPr id="65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978" y="3816329"/>
                <a:ext cx="1654427" cy="707886"/>
              </a:xfrm>
              <a:prstGeom prst="rect">
                <a:avLst/>
              </a:prstGeom>
              <a:blipFill rotWithShape="1">
                <a:blip r:embed="rId11"/>
                <a:stretch>
                  <a:fillRect l="-3676" t="-4310" r="-3309" b="-146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899347" y="5072327"/>
                <a:ext cx="2416494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</a:rPr>
                        <m:t>=1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V</m:t>
                      </m:r>
                      <m:r>
                        <a:rPr lang="en-US" b="0" i="0" smtClean="0">
                          <a:latin typeface="Cambria Math"/>
                        </a:rPr>
                        <m:t> → 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I</m:t>
                          </m:r>
                        </m:e>
                        <m:sub>
                          <m:r>
                            <a:rPr lang="en-US" b="0" i="0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latin typeface="Cambria Math"/>
                            </a:rPr>
                            <m:t>76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A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347" y="5072327"/>
                <a:ext cx="2416494" cy="6127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787005" y="5685059"/>
                <a:ext cx="2416495" cy="61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</a:rPr>
                        <m:t>=4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V</m:t>
                      </m:r>
                      <m:r>
                        <a:rPr lang="en-US" b="0" i="0" smtClean="0">
                          <a:latin typeface="Cambria Math"/>
                        </a:rPr>
                        <m:t> → 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I</m:t>
                          </m:r>
                        </m:e>
                        <m:sub>
                          <m:r>
                            <a:rPr lang="en-US" b="0" i="0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b="0" i="0" smtClean="0">
                              <a:latin typeface="Cambria Math"/>
                            </a:rPr>
                            <m:t>76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A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005" y="5685059"/>
                <a:ext cx="2416495" cy="61170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281693" y="3160159"/>
                <a:ext cx="28201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(1)*5+(2)*6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sym typeface="Wingdings" panose="05000000000000000000" pitchFamily="2" charset="2"/>
                      </a:rPr>
                      <m:t>76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sym typeface="Wingdings" panose="05000000000000000000" pitchFamily="2" charset="2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sym typeface="Wingdings" panose="05000000000000000000" pitchFamily="2" charset="2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sym typeface="Wingdings" panose="05000000000000000000" pitchFamily="2" charset="2"/>
                          </a:rPr>
                          <m:t>𝑠</m:t>
                        </m:r>
                      </m:sub>
                    </m:sSub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693" y="3160159"/>
                <a:ext cx="2820131" cy="400110"/>
              </a:xfrm>
              <a:prstGeom prst="rect">
                <a:avLst/>
              </a:prstGeom>
              <a:blipFill rotWithShape="1">
                <a:blip r:embed="rId14"/>
                <a:stretch>
                  <a:fillRect l="-2160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17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 build="p" bldLvl="2"/>
      <p:bldP spid="47" grpId="0" build="p" bldLvl="2"/>
      <p:bldP spid="48" grpId="0" build="p" bldLvl="2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60" grpId="0"/>
      <p:bldP spid="61" grpId="0" animBg="1"/>
      <p:bldP spid="64" grpId="0" animBg="1"/>
      <p:bldP spid="22" grpId="0"/>
      <p:bldP spid="23" grpId="0"/>
      <p:bldP spid="62" grpId="0"/>
      <p:bldP spid="65" grpId="0" uiExpand="1" build="p" bldLvl="2"/>
      <p:bldP spid="66" grpId="0" build="p" bldLvl="2"/>
      <p:bldP spid="67" grpId="0" build="p" bldLvl="2"/>
      <p:bldP spid="68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7512" y="11668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L12</a:t>
            </a:r>
            <a:endParaRPr lang="en-US" sz="2000" dirty="0"/>
          </a:p>
        </p:txBody>
      </p:sp>
      <p:sp>
        <p:nvSpPr>
          <p:cNvPr id="6" name="TextBox 92"/>
          <p:cNvSpPr txBox="1">
            <a:spLocks noChangeArrowheads="1"/>
          </p:cNvSpPr>
          <p:nvPr/>
        </p:nvSpPr>
        <p:spPr bwMode="auto">
          <a:xfrm>
            <a:off x="228600" y="289561"/>
            <a:ext cx="58741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For this circuit, the input output relationship is derived</a:t>
            </a:r>
            <a:br>
              <a:rPr lang="en-US" sz="2000" dirty="0"/>
            </a:br>
            <a:r>
              <a:rPr lang="en-US" sz="2000" dirty="0"/>
              <a:t> by solving the output from the input</a:t>
            </a:r>
          </a:p>
        </p:txBody>
      </p:sp>
      <p:sp>
        <p:nvSpPr>
          <p:cNvPr id="7" name="TextBox 93"/>
          <p:cNvSpPr txBox="1">
            <a:spLocks noChangeArrowheads="1"/>
          </p:cNvSpPr>
          <p:nvPr/>
        </p:nvSpPr>
        <p:spPr bwMode="auto">
          <a:xfrm>
            <a:off x="469900" y="975361"/>
            <a:ext cx="32294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Given input   </a:t>
            </a:r>
            <a:r>
              <a:rPr lang="en-US" sz="2000" dirty="0">
                <a:sym typeface="Symbol" pitchFamily="18" charset="2"/>
              </a:rPr>
              <a:t></a:t>
            </a:r>
            <a:r>
              <a:rPr lang="en-US" sz="2000" dirty="0"/>
              <a:t>  find output, </a:t>
            </a:r>
          </a:p>
        </p:txBody>
      </p:sp>
      <p:sp>
        <p:nvSpPr>
          <p:cNvPr id="8" name="TextBox 94"/>
          <p:cNvSpPr txBox="1">
            <a:spLocks noChangeArrowheads="1"/>
          </p:cNvSpPr>
          <p:nvPr/>
        </p:nvSpPr>
        <p:spPr bwMode="auto">
          <a:xfrm>
            <a:off x="3924300" y="949961"/>
            <a:ext cx="22722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 dirty="0"/>
              <a:t>The direct approach</a:t>
            </a:r>
          </a:p>
        </p:txBody>
      </p:sp>
      <p:sp>
        <p:nvSpPr>
          <p:cNvPr id="9" name="TextBox 95"/>
          <p:cNvSpPr txBox="1">
            <a:spLocks noChangeArrowheads="1"/>
          </p:cNvSpPr>
          <p:nvPr/>
        </p:nvSpPr>
        <p:spPr bwMode="auto">
          <a:xfrm>
            <a:off x="228600" y="1407161"/>
            <a:ext cx="59182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For some circuit, it is more convenient to find the input</a:t>
            </a:r>
            <a:br>
              <a:rPr lang="en-US" sz="2000" dirty="0"/>
            </a:br>
            <a:r>
              <a:rPr lang="en-US" sz="2000" dirty="0"/>
              <a:t>from the output.</a:t>
            </a:r>
          </a:p>
        </p:txBody>
      </p:sp>
      <p:sp>
        <p:nvSpPr>
          <p:cNvPr id="10" name="TextBox 96"/>
          <p:cNvSpPr txBox="1">
            <a:spLocks noChangeArrowheads="1"/>
          </p:cNvSpPr>
          <p:nvPr/>
        </p:nvSpPr>
        <p:spPr bwMode="auto">
          <a:xfrm>
            <a:off x="431800" y="2118361"/>
            <a:ext cx="32294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Given output   </a:t>
            </a:r>
            <a:r>
              <a:rPr lang="en-US" sz="2000" dirty="0">
                <a:sym typeface="Symbol" pitchFamily="18" charset="2"/>
              </a:rPr>
              <a:t></a:t>
            </a:r>
            <a:r>
              <a:rPr lang="en-US" sz="2000" dirty="0"/>
              <a:t>  find input, </a:t>
            </a:r>
          </a:p>
        </p:txBody>
      </p:sp>
      <p:sp>
        <p:nvSpPr>
          <p:cNvPr id="11" name="TextBox 97"/>
          <p:cNvSpPr txBox="1">
            <a:spLocks noChangeArrowheads="1"/>
          </p:cNvSpPr>
          <p:nvPr/>
        </p:nvSpPr>
        <p:spPr bwMode="auto">
          <a:xfrm>
            <a:off x="3868288" y="2119051"/>
            <a:ext cx="26764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 dirty="0"/>
              <a:t>The backward approach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63537" y="3200400"/>
            <a:ext cx="3217863" cy="1117600"/>
            <a:chOff x="419100" y="457200"/>
            <a:chExt cx="3217863" cy="1117600"/>
          </a:xfrm>
        </p:grpSpPr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1308100" y="457200"/>
              <a:ext cx="1371600" cy="11176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r>
                <a:rPr lang="en-US" sz="2000" dirty="0"/>
                <a:t>Linear Circuit</a:t>
              </a:r>
            </a:p>
          </p:txBody>
        </p:sp>
        <p:cxnSp>
          <p:nvCxnSpPr>
            <p:cNvPr id="15" name="Straight Arrow Connector 4"/>
            <p:cNvCxnSpPr>
              <a:cxnSpLocks noChangeShapeType="1"/>
            </p:cNvCxnSpPr>
            <p:nvPr/>
          </p:nvCxnSpPr>
          <p:spPr bwMode="auto">
            <a:xfrm flipV="1">
              <a:off x="419100" y="965200"/>
              <a:ext cx="889000" cy="127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6" name="Straight Arrow Connector 5"/>
            <p:cNvCxnSpPr>
              <a:cxnSpLocks noChangeShapeType="1"/>
            </p:cNvCxnSpPr>
            <p:nvPr/>
          </p:nvCxnSpPr>
          <p:spPr bwMode="auto">
            <a:xfrm flipV="1">
              <a:off x="2692400" y="990600"/>
              <a:ext cx="889000" cy="127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622300" y="508000"/>
                  <a:ext cx="396875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𝑥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2300" y="508000"/>
                  <a:ext cx="396875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2984500" y="546100"/>
                  <a:ext cx="396875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𝑦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84500" y="546100"/>
                  <a:ext cx="396875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6667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8"/>
            <p:cNvSpPr txBox="1">
              <a:spLocks noChangeArrowheads="1"/>
            </p:cNvSpPr>
            <p:nvPr/>
          </p:nvSpPr>
          <p:spPr bwMode="auto">
            <a:xfrm>
              <a:off x="457200" y="1028700"/>
              <a:ext cx="781050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Input</a:t>
              </a:r>
            </a:p>
          </p:txBody>
        </p:sp>
        <p:sp>
          <p:nvSpPr>
            <p:cNvPr id="20" name="TextBox 9"/>
            <p:cNvSpPr txBox="1">
              <a:spLocks noChangeArrowheads="1"/>
            </p:cNvSpPr>
            <p:nvPr/>
          </p:nvSpPr>
          <p:spPr bwMode="auto">
            <a:xfrm>
              <a:off x="2730500" y="1003300"/>
              <a:ext cx="906463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output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9"/>
              <p:cNvSpPr txBox="1">
                <a:spLocks noChangeArrowheads="1"/>
              </p:cNvSpPr>
              <p:nvPr/>
            </p:nvSpPr>
            <p:spPr bwMode="auto">
              <a:xfrm>
                <a:off x="3812552" y="3200400"/>
                <a:ext cx="275716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𝑦</m:t>
                    </m:r>
                    <m:r>
                      <a:rPr lang="en-US" sz="2000" i="1" dirty="0" smtClean="0">
                        <a:latin typeface="Cambria Math"/>
                      </a:rPr>
                      <m:t> = </m:t>
                    </m:r>
                    <m:r>
                      <a:rPr lang="en-US" sz="2000" i="1" dirty="0" err="1">
                        <a:latin typeface="Cambria Math"/>
                      </a:rPr>
                      <m:t>𝑘𝑥</m:t>
                    </m:r>
                    <m:r>
                      <a:rPr lang="en-US" sz="2000" i="1" dirty="0">
                        <a:latin typeface="Cambria Math"/>
                      </a:rPr>
                      <m:t> </m:t>
                    </m:r>
                    <m:r>
                      <a:rPr lang="en-US" sz="2000" i="1" dirty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sz="2000" dirty="0" smtClean="0"/>
                  <a:t>for </a:t>
                </a:r>
                <a:r>
                  <a:rPr lang="en-US" sz="2000" dirty="0"/>
                  <a:t>a certain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𝑘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2552" y="3200400"/>
                <a:ext cx="2757165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576" b="-257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0"/>
              <p:cNvSpPr txBox="1">
                <a:spLocks noChangeArrowheads="1"/>
              </p:cNvSpPr>
              <p:nvPr/>
            </p:nvSpPr>
            <p:spPr bwMode="auto">
              <a:xfrm>
                <a:off x="3995737" y="3755325"/>
                <a:ext cx="178523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How to find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/>
                  <a:t>? </a:t>
                </a:r>
              </a:p>
            </p:txBody>
          </p:sp>
        </mc:Choice>
        <mc:Fallback xmlns="">
          <p:sp>
            <p:nvSpPr>
              <p:cNvPr id="22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5737" y="3755325"/>
                <a:ext cx="1785232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3413" t="-7576" r="-2730" b="-257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11"/>
              <p:cNvSpPr txBox="1">
                <a:spLocks noChangeArrowheads="1"/>
              </p:cNvSpPr>
              <p:nvPr/>
            </p:nvSpPr>
            <p:spPr bwMode="auto">
              <a:xfrm>
                <a:off x="388937" y="4495800"/>
                <a:ext cx="4619406" cy="1323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If you know any pair of  input </a:t>
                </a:r>
                <a:r>
                  <a:rPr lang="en-US" sz="2000" dirty="0" smtClean="0"/>
                  <a:t>and output</a:t>
                </a:r>
                <a:r>
                  <a:rPr lang="en-US" sz="2000" dirty="0"/>
                  <a:t>,  </a:t>
                </a:r>
              </a:p>
              <a:p>
                <a:r>
                  <a:rPr lang="en-US" sz="2000" dirty="0"/>
                  <a:t>    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(</m:t>
                    </m:r>
                    <m:r>
                      <a:rPr lang="en-US" sz="2000" i="1" dirty="0" err="1">
                        <a:latin typeface="Cambria Math"/>
                      </a:rPr>
                      <m:t>𝑥</m:t>
                    </m:r>
                    <m:r>
                      <a:rPr lang="en-US" sz="2000" i="1" dirty="0" err="1">
                        <a:latin typeface="Cambria Math"/>
                      </a:rPr>
                      <m:t>,</m:t>
                    </m:r>
                    <m:r>
                      <a:rPr lang="en-US" sz="2000" i="1" dirty="0" err="1">
                        <a:latin typeface="Cambria Math"/>
                      </a:rPr>
                      <m:t>𝑦</m:t>
                    </m:r>
                    <m:r>
                      <a:rPr lang="en-US" sz="2000" i="1" dirty="0">
                        <a:latin typeface="Cambria Math"/>
                      </a:rPr>
                      <m:t>) = (</m:t>
                    </m:r>
                    <m:r>
                      <a:rPr lang="en-US" sz="2000" i="1" dirty="0">
                        <a:latin typeface="Cambria Math"/>
                      </a:rPr>
                      <m:t>𝑥</m:t>
                    </m:r>
                    <m:r>
                      <a:rPr lang="en-US" sz="2000" i="1" baseline="-25000" dirty="0">
                        <a:latin typeface="Cambria Math"/>
                      </a:rPr>
                      <m:t>0</m:t>
                    </m:r>
                    <m:r>
                      <a:rPr lang="en-US" sz="2000" i="1" dirty="0">
                        <a:latin typeface="Cambria Math"/>
                      </a:rPr>
                      <m:t>, </m:t>
                    </m:r>
                    <m:r>
                      <a:rPr lang="en-US" sz="2000" i="1" dirty="0">
                        <a:latin typeface="Cambria Math"/>
                      </a:rPr>
                      <m:t>𝑦</m:t>
                    </m:r>
                    <m:r>
                      <a:rPr lang="en-US" sz="2000" i="1" baseline="-25000" dirty="0">
                        <a:latin typeface="Cambria Math"/>
                      </a:rPr>
                      <m:t>0</m:t>
                    </m:r>
                    <m:r>
                      <a:rPr lang="en-US" sz="2000" i="1" dirty="0">
                        <a:latin typeface="Cambria Math"/>
                      </a:rPr>
                      <m:t>)</m:t>
                    </m:r>
                  </m:oMath>
                </a14:m>
                <a:endParaRPr lang="en-US" sz="2000" dirty="0"/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Then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𝑦</m:t>
                    </m:r>
                    <m:r>
                      <a:rPr lang="en-US" sz="2000" i="1" baseline="-25000" dirty="0">
                        <a:latin typeface="Cambria Math"/>
                      </a:rPr>
                      <m:t>0</m:t>
                    </m:r>
                    <m:r>
                      <a:rPr lang="en-US" sz="2000" i="1" dirty="0">
                        <a:latin typeface="Cambria Math"/>
                      </a:rPr>
                      <m:t>= </m:t>
                    </m:r>
                    <m:r>
                      <a:rPr lang="en-US" sz="2000" i="1" dirty="0">
                        <a:latin typeface="Cambria Math"/>
                      </a:rPr>
                      <m:t>𝑘𝑥</m:t>
                    </m:r>
                    <m:r>
                      <a:rPr lang="en-US" sz="2000" i="1" baseline="-25000" dirty="0">
                        <a:latin typeface="Cambria Math"/>
                      </a:rPr>
                      <m:t>0</m:t>
                    </m:r>
                    <m:r>
                      <a:rPr lang="en-US" sz="2000" i="1" dirty="0">
                        <a:latin typeface="Cambria Math"/>
                      </a:rPr>
                      <m:t> 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937" y="4495800"/>
                <a:ext cx="4619406" cy="1323439"/>
              </a:xfrm>
              <a:prstGeom prst="rect">
                <a:avLst/>
              </a:prstGeom>
              <a:blipFill rotWithShape="1">
                <a:blip r:embed="rId6"/>
                <a:stretch>
                  <a:fillRect l="-1451" t="-2304" r="-396" b="-691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ight Arrow 13"/>
          <p:cNvSpPr>
            <a:spLocks noChangeArrowheads="1"/>
          </p:cNvSpPr>
          <p:nvPr/>
        </p:nvSpPr>
        <p:spPr bwMode="auto">
          <a:xfrm>
            <a:off x="2351087" y="5485179"/>
            <a:ext cx="546100" cy="254000"/>
          </a:xfrm>
          <a:prstGeom prst="rightArrow">
            <a:avLst>
              <a:gd name="adj1" fmla="val 50000"/>
              <a:gd name="adj2" fmla="val 4999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45971" y="5249525"/>
                <a:ext cx="981935" cy="671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𝑘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971" y="5249525"/>
                <a:ext cx="981935" cy="67153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52855" y="2692962"/>
            <a:ext cx="1339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 general,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875438" y="4242581"/>
                <a:ext cx="296517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Just need one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sz="2000" b="0" dirty="0" smtClean="0"/>
              </a:p>
              <a:p>
                <a:r>
                  <a:rPr lang="en-US" sz="2000" dirty="0" smtClean="0"/>
                  <a:t>to determine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𝑘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438" y="4242581"/>
                <a:ext cx="2965171" cy="707886"/>
              </a:xfrm>
              <a:prstGeom prst="rect">
                <a:avLst/>
              </a:prstGeom>
              <a:blipFill rotWithShape="1">
                <a:blip r:embed="rId8"/>
                <a:stretch>
                  <a:fillRect l="-2263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875438" y="4950467"/>
                <a:ext cx="317779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Direct approach:  </a:t>
                </a:r>
              </a:p>
              <a:p>
                <a:r>
                  <a:rPr lang="en-US" sz="2000" dirty="0" smtClean="0"/>
                  <a:t>Assume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/>
                  <a:t>,  find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𝑦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438" y="4950467"/>
                <a:ext cx="3177793" cy="707886"/>
              </a:xfrm>
              <a:prstGeom prst="rect">
                <a:avLst/>
              </a:prstGeom>
              <a:blipFill rotWithShape="1">
                <a:blip r:embed="rId9"/>
                <a:stretch>
                  <a:fillRect l="-2111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792338" y="5696947"/>
                <a:ext cx="326089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Backward approach:  </a:t>
                </a:r>
              </a:p>
              <a:p>
                <a:r>
                  <a:rPr lang="en-US" sz="2000" dirty="0" smtClean="0"/>
                  <a:t>Assume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y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/>
                  <a:t>,  find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338" y="5696947"/>
                <a:ext cx="3260893" cy="707886"/>
              </a:xfrm>
              <a:prstGeom prst="rect">
                <a:avLst/>
              </a:prstGeom>
              <a:blipFill rotWithShape="1">
                <a:blip r:embed="rId10"/>
                <a:stretch>
                  <a:fillRect l="-1869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936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21" grpId="0"/>
      <p:bldP spid="22" grpId="0"/>
      <p:bldP spid="23" grpId="0" build="p" bldLvl="2"/>
      <p:bldP spid="25" grpId="0" animBg="1"/>
      <p:bldP spid="2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 bwMode="auto">
          <a:xfrm>
            <a:off x="706790" y="2417475"/>
            <a:ext cx="3416300" cy="1193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8" name="Group 20"/>
          <p:cNvGrpSpPr>
            <a:grpSpLocks/>
          </p:cNvGrpSpPr>
          <p:nvPr/>
        </p:nvGrpSpPr>
        <p:grpSpPr bwMode="auto">
          <a:xfrm rot="10800000">
            <a:off x="2922940" y="2284125"/>
            <a:ext cx="723900" cy="228600"/>
            <a:chOff x="2565400" y="4241800"/>
            <a:chExt cx="901700" cy="317500"/>
          </a:xfrm>
        </p:grpSpPr>
        <p:sp>
          <p:nvSpPr>
            <p:cNvPr id="51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29" name="Group 20"/>
          <p:cNvGrpSpPr>
            <a:grpSpLocks/>
          </p:cNvGrpSpPr>
          <p:nvPr/>
        </p:nvGrpSpPr>
        <p:grpSpPr bwMode="auto">
          <a:xfrm rot="10800000">
            <a:off x="1310040" y="2284125"/>
            <a:ext cx="723900" cy="228600"/>
            <a:chOff x="2565400" y="4241800"/>
            <a:chExt cx="901700" cy="317500"/>
          </a:xfrm>
        </p:grpSpPr>
        <p:sp>
          <p:nvSpPr>
            <p:cNvPr id="49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992790" y="1922175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ym typeface="Symbol"/>
              </a:rPr>
              <a:t>6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22690" y="2925475"/>
                <a:ext cx="4484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690" y="2925475"/>
                <a:ext cx="448456" cy="4001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478190" y="2658776"/>
            <a:ext cx="469900" cy="707886"/>
            <a:chOff x="1143000" y="2057401"/>
            <a:chExt cx="469900" cy="707886"/>
          </a:xfrm>
        </p:grpSpPr>
        <p:sp>
          <p:nvSpPr>
            <p:cNvPr id="47" name="Oval 10"/>
            <p:cNvSpPr>
              <a:spLocks noChangeArrowheads="1"/>
            </p:cNvSpPr>
            <p:nvPr/>
          </p:nvSpPr>
          <p:spPr bwMode="auto">
            <a:xfrm>
              <a:off x="1143000" y="2133600"/>
              <a:ext cx="4699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219200" y="2057401"/>
              <a:ext cx="317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+</a:t>
              </a:r>
            </a:p>
            <a:p>
              <a:r>
                <a:rPr lang="en-US" sz="2000" dirty="0">
                  <a:latin typeface="Symbol" pitchFamily="18" charset="2"/>
                </a:rPr>
                <a:t>-</a:t>
              </a:r>
            </a:p>
          </p:txBody>
        </p:sp>
      </p:grpSp>
      <p:sp>
        <p:nvSpPr>
          <p:cNvPr id="33" name="Rectangle 19"/>
          <p:cNvSpPr>
            <a:spLocks noChangeArrowheads="1"/>
          </p:cNvSpPr>
          <p:nvPr/>
        </p:nvSpPr>
        <p:spPr bwMode="auto">
          <a:xfrm rot="16036352">
            <a:off x="4588339" y="2423935"/>
            <a:ext cx="492252" cy="2103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468790" y="2455575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</a:t>
            </a:r>
            <a:r>
              <a:rPr lang="en-US" sz="2000" dirty="0" smtClean="0">
                <a:sym typeface="Symbol"/>
              </a:rPr>
              <a:t>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363890" y="1388775"/>
            <a:ext cx="3632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Practice 20: Find V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 for the circuit</a:t>
            </a:r>
          </a:p>
        </p:txBody>
      </p:sp>
      <p:grpSp>
        <p:nvGrpSpPr>
          <p:cNvPr id="36" name="Group 20"/>
          <p:cNvGrpSpPr>
            <a:grpSpLocks/>
          </p:cNvGrpSpPr>
          <p:nvPr/>
        </p:nvGrpSpPr>
        <p:grpSpPr bwMode="auto">
          <a:xfrm rot="5400000">
            <a:off x="3748440" y="2881025"/>
            <a:ext cx="723900" cy="228600"/>
            <a:chOff x="2565400" y="4241800"/>
            <a:chExt cx="901700" cy="317500"/>
          </a:xfrm>
        </p:grpSpPr>
        <p:sp>
          <p:nvSpPr>
            <p:cNvPr id="45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cxnSp>
        <p:nvCxnSpPr>
          <p:cNvPr id="37" name="Straight Connector 36"/>
          <p:cNvCxnSpPr>
            <a:stCxn id="27" idx="0"/>
            <a:endCxn id="27" idx="2"/>
          </p:cNvCxnSpPr>
          <p:nvPr/>
        </p:nvCxnSpPr>
        <p:spPr bwMode="auto">
          <a:xfrm>
            <a:off x="2414940" y="2417475"/>
            <a:ext cx="0" cy="1193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8" name="Group 20"/>
          <p:cNvGrpSpPr>
            <a:grpSpLocks/>
          </p:cNvGrpSpPr>
          <p:nvPr/>
        </p:nvGrpSpPr>
        <p:grpSpPr bwMode="auto">
          <a:xfrm rot="5400000">
            <a:off x="2046640" y="2893725"/>
            <a:ext cx="723900" cy="228600"/>
            <a:chOff x="2565400" y="4241800"/>
            <a:chExt cx="901700" cy="317500"/>
          </a:xfrm>
        </p:grpSpPr>
        <p:sp>
          <p:nvSpPr>
            <p:cNvPr id="43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472090" y="2861975"/>
            <a:ext cx="638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ym typeface="Symbol"/>
              </a:rPr>
              <a:t>10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4211990" y="2900075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ym typeface="Symbol"/>
              </a:rPr>
              <a:t>9</a:t>
            </a:r>
            <a:endParaRPr lang="en-US" sz="2000" dirty="0"/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3576990" y="2417475"/>
            <a:ext cx="5207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3513490" y="1947575"/>
            <a:ext cx="8835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dirty="0" smtClean="0"/>
              <a:t>I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=2A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8638601" y="2563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R7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63890" y="685800"/>
            <a:ext cx="3905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 practice problem from Chapter 2: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181600" y="2327474"/>
                <a:ext cx="298177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   </m:t>
                    </m:r>
                  </m:oMath>
                </a14:m>
                <a:r>
                  <a:rPr lang="en-US" sz="2000" b="0" i="1" dirty="0" smtClean="0">
                    <a:latin typeface="Cambria Math"/>
                  </a:rPr>
                  <a:t> </a:t>
                </a:r>
                <a:r>
                  <a:rPr lang="en-US" sz="2000" b="0" dirty="0" smtClean="0">
                    <a:latin typeface="Cambria Math"/>
                  </a:rPr>
                  <a:t>is the input, the cause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 is the output, the result</a:t>
                </a:r>
              </a:p>
              <a:p>
                <a:endParaRPr lang="en-US" sz="2000" dirty="0"/>
              </a:p>
              <a:p>
                <a:r>
                  <a:rPr lang="en-US" sz="2000" dirty="0" smtClean="0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=2</m:t>
                    </m:r>
                    <m:r>
                      <a:rPr lang="en-US" sz="2000" b="0" i="1" smtClean="0">
                        <a:latin typeface="Cambria Math"/>
                      </a:rPr>
                      <m:t>𝐴</m:t>
                    </m:r>
                    <m:r>
                      <a:rPr lang="en-US" sz="2000" b="0" i="1" smtClean="0">
                        <a:latin typeface="Cambria Math"/>
                      </a:rPr>
                      <m:t>,  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=?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327474"/>
                <a:ext cx="2981778" cy="1323439"/>
              </a:xfrm>
              <a:prstGeom prst="rect">
                <a:avLst/>
              </a:prstGeom>
              <a:blipFill rotWithShape="1">
                <a:blip r:embed="rId6"/>
                <a:stretch>
                  <a:fillRect l="-2045" t="-2304" r="-1431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605360" y="4125354"/>
            <a:ext cx="4213418" cy="1689100"/>
            <a:chOff x="643290" y="4125354"/>
            <a:chExt cx="4213418" cy="16891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871890" y="4620654"/>
              <a:ext cx="3416300" cy="1193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57" name="Group 20"/>
            <p:cNvGrpSpPr>
              <a:grpSpLocks/>
            </p:cNvGrpSpPr>
            <p:nvPr/>
          </p:nvGrpSpPr>
          <p:grpSpPr bwMode="auto">
            <a:xfrm rot="10800000">
              <a:off x="3088040" y="4487304"/>
              <a:ext cx="723900" cy="228600"/>
              <a:chOff x="2565400" y="4241800"/>
              <a:chExt cx="901700" cy="317500"/>
            </a:xfrm>
          </p:grpSpPr>
          <p:sp>
            <p:nvSpPr>
              <p:cNvPr id="58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59" name="Freeform 58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60" name="Group 20"/>
            <p:cNvGrpSpPr>
              <a:grpSpLocks/>
            </p:cNvGrpSpPr>
            <p:nvPr/>
          </p:nvGrpSpPr>
          <p:grpSpPr bwMode="auto">
            <a:xfrm rot="10800000">
              <a:off x="1475140" y="4487304"/>
              <a:ext cx="723900" cy="228600"/>
              <a:chOff x="2565400" y="4241800"/>
              <a:chExt cx="901700" cy="317500"/>
            </a:xfrm>
          </p:grpSpPr>
          <p:sp>
            <p:nvSpPr>
              <p:cNvPr id="61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3157890" y="4125354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6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1087790" y="5128654"/>
                  <a:ext cx="44845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 dirty="0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7790" y="5128654"/>
                  <a:ext cx="448456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5" name="Group 64"/>
            <p:cNvGrpSpPr/>
            <p:nvPr/>
          </p:nvGrpSpPr>
          <p:grpSpPr>
            <a:xfrm>
              <a:off x="643290" y="4861955"/>
              <a:ext cx="469900" cy="707886"/>
              <a:chOff x="1143000" y="2057401"/>
              <a:chExt cx="469900" cy="707886"/>
            </a:xfrm>
          </p:grpSpPr>
          <p:sp>
            <p:nvSpPr>
              <p:cNvPr id="66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219200" y="2057401"/>
                <a:ext cx="317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+</a:t>
                </a:r>
              </a:p>
              <a:p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1633890" y="4658754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r>
                <a:rPr lang="en-US" dirty="0" smtClean="0">
                  <a:sym typeface="Symbol"/>
                </a:rPr>
                <a:t></a:t>
              </a:r>
              <a:endParaRPr lang="en-US" dirty="0"/>
            </a:p>
          </p:txBody>
        </p:sp>
        <p:grpSp>
          <p:nvGrpSpPr>
            <p:cNvPr id="69" name="Group 20"/>
            <p:cNvGrpSpPr>
              <a:grpSpLocks/>
            </p:cNvGrpSpPr>
            <p:nvPr/>
          </p:nvGrpSpPr>
          <p:grpSpPr bwMode="auto">
            <a:xfrm rot="5400000">
              <a:off x="3913540" y="5084204"/>
              <a:ext cx="723900" cy="228600"/>
              <a:chOff x="2565400" y="4241800"/>
              <a:chExt cx="901700" cy="317500"/>
            </a:xfrm>
          </p:grpSpPr>
          <p:sp>
            <p:nvSpPr>
              <p:cNvPr id="70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71" name="Freeform 70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cxnSp>
          <p:nvCxnSpPr>
            <p:cNvPr id="72" name="Straight Connector 71"/>
            <p:cNvCxnSpPr/>
            <p:nvPr/>
          </p:nvCxnSpPr>
          <p:spPr bwMode="auto">
            <a:xfrm>
              <a:off x="2807407" y="4620654"/>
              <a:ext cx="0" cy="1193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73" name="Group 20"/>
            <p:cNvGrpSpPr>
              <a:grpSpLocks/>
            </p:cNvGrpSpPr>
            <p:nvPr/>
          </p:nvGrpSpPr>
          <p:grpSpPr bwMode="auto">
            <a:xfrm rot="5400000">
              <a:off x="2438324" y="5089774"/>
              <a:ext cx="723900" cy="242862"/>
              <a:chOff x="2565400" y="3917192"/>
              <a:chExt cx="901700" cy="337308"/>
            </a:xfrm>
          </p:grpSpPr>
          <p:sp>
            <p:nvSpPr>
              <p:cNvPr id="74" name="Rectangle 19"/>
              <p:cNvSpPr>
                <a:spLocks noChangeArrowheads="1"/>
              </p:cNvSpPr>
              <p:nvPr/>
            </p:nvSpPr>
            <p:spPr bwMode="auto">
              <a:xfrm flipV="1">
                <a:off x="2705100" y="3917192"/>
                <a:ext cx="613156" cy="337308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75" name="Freeform 74"/>
              <p:cNvSpPr/>
              <p:nvPr/>
            </p:nvSpPr>
            <p:spPr bwMode="auto">
              <a:xfrm>
                <a:off x="2565400" y="3917193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2880203" y="5086543"/>
              <a:ext cx="59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10</a:t>
              </a:r>
              <a:endParaRPr lang="en-US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377090" y="5103254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9</a:t>
              </a:r>
              <a:endParaRPr lang="en-US" dirty="0"/>
            </a:p>
          </p:txBody>
        </p:sp>
        <p:cxnSp>
          <p:nvCxnSpPr>
            <p:cNvPr id="78" name="Straight Arrow Connector 77"/>
            <p:cNvCxnSpPr/>
            <p:nvPr/>
          </p:nvCxnSpPr>
          <p:spPr bwMode="auto">
            <a:xfrm>
              <a:off x="3742090" y="4620654"/>
              <a:ext cx="5207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9" name="TextBox 78"/>
            <p:cNvSpPr txBox="1"/>
            <p:nvPr/>
          </p:nvSpPr>
          <p:spPr>
            <a:xfrm>
              <a:off x="3678590" y="4150754"/>
              <a:ext cx="88357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2000" dirty="0" smtClean="0"/>
                <a:t>I</a:t>
              </a:r>
              <a:r>
                <a:rPr lang="en-US" sz="2000" baseline="-25000" dirty="0" smtClean="0"/>
                <a:t>1</a:t>
              </a:r>
              <a:r>
                <a:rPr lang="en-US" sz="2000" dirty="0" smtClean="0"/>
                <a:t>=2A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44171" y="4671002"/>
                <a:ext cx="10823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+ 12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V</m:t>
                      </m:r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171" y="4671002"/>
                <a:ext cx="1082348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84550" y="4846777"/>
                <a:ext cx="43871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r>
                  <a:rPr lang="en-US" b="0" i="0" dirty="0" smtClean="0">
                    <a:solidFill>
                      <a:srgbClr val="FF0000"/>
                    </a:solidFill>
                    <a:latin typeface="Cambria Math"/>
                  </a:rPr>
                  <a:t/>
                </a:r>
                <a:br>
                  <a:rPr lang="en-US" b="0" i="0" dirty="0" smtClean="0">
                    <a:solidFill>
                      <a:srgbClr val="FF0000"/>
                    </a:solidFill>
                    <a:latin typeface="Cambria Math"/>
                  </a:rPr>
                </a:br>
                <a:endParaRPr lang="en-US" b="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550" y="4846777"/>
                <a:ext cx="438710" cy="92333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75399" y="4797720"/>
                <a:ext cx="43871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r>
                  <a:rPr lang="en-US" b="0" i="1" dirty="0" smtClean="0">
                    <a:solidFill>
                      <a:srgbClr val="FF0000"/>
                    </a:solidFill>
                    <a:latin typeface="Cambria Math"/>
                  </a:rPr>
                  <a:t/>
                </a:r>
                <a:br>
                  <a:rPr lang="en-US" b="0" i="1" dirty="0" smtClean="0">
                    <a:solidFill>
                      <a:srgbClr val="FF0000"/>
                    </a:solidFill>
                    <a:latin typeface="Cambria Math"/>
                  </a:rPr>
                </a:br>
                <a:endParaRPr lang="en-US" b="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399" y="4797720"/>
                <a:ext cx="438710" cy="92333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2791248" y="4658754"/>
            <a:ext cx="0" cy="3368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51178" y="4618254"/>
                <a:ext cx="5494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20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178" y="4618254"/>
                <a:ext cx="549446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2229634" y="4525464"/>
            <a:ext cx="4075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20031" y="4125354"/>
                <a:ext cx="5494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20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031" y="4125354"/>
                <a:ext cx="549446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1249983" y="4173942"/>
                <a:ext cx="10967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+         −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983" y="4173942"/>
                <a:ext cx="1096774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2969" y="4270892"/>
                <a:ext cx="12370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=50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20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9" y="4270892"/>
                <a:ext cx="1237070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67754" y="5103254"/>
                <a:ext cx="6961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18</m:t>
                      </m:r>
                      <m:r>
                        <a:rPr lang="en-US" sz="20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20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754" y="5103254"/>
                <a:ext cx="696153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65749" y="5040850"/>
                <a:ext cx="6961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30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20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749" y="5040850"/>
                <a:ext cx="696153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23878" y="4150754"/>
                <a:ext cx="6961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20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20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878" y="4150754"/>
                <a:ext cx="696153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198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uild="p" bldLvl="2"/>
      <p:bldP spid="2" grpId="0"/>
      <p:bldP spid="3" grpId="0"/>
      <p:bldP spid="4" grpId="0"/>
      <p:bldP spid="7" grpId="0"/>
      <p:bldP spid="10" grpId="0"/>
      <p:bldP spid="80" grpId="0"/>
      <p:bldP spid="11" grpId="0"/>
      <p:bldP spid="5" grpId="0" build="p" bldLvl="2"/>
      <p:bldP spid="8" grpId="0" build="p" bldLvl="2"/>
      <p:bldP spid="1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7512" y="11668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L12</a:t>
            </a:r>
            <a:endParaRPr lang="en-US" sz="2000" dirty="0"/>
          </a:p>
        </p:txBody>
      </p: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164872" y="184070"/>
            <a:ext cx="1193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Example: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54"/>
              <p:cNvSpPr txBox="1">
                <a:spLocks noChangeArrowheads="1"/>
              </p:cNvSpPr>
              <p:nvPr/>
            </p:nvSpPr>
            <p:spPr bwMode="auto">
              <a:xfrm>
                <a:off x="5638572" y="565070"/>
                <a:ext cx="1791837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/>
                  <a:t>Input: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𝑥</m:t>
                    </m:r>
                    <m:r>
                      <a:rPr lang="en-US" sz="200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endParaRPr lang="en-US" sz="2000" dirty="0"/>
              </a:p>
              <a:p>
                <a:r>
                  <a:rPr lang="en-US" sz="2000" dirty="0"/>
                  <a:t>Output: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𝑦</m:t>
                    </m:r>
                    <m:r>
                      <a:rPr lang="en-US" sz="2000" i="1" dirty="0" smtClean="0">
                        <a:latin typeface="Cambria Math"/>
                      </a:rPr>
                      <m:t>=</m:t>
                    </m:r>
                    <m:r>
                      <a:rPr lang="en-US" sz="2000" i="1" dirty="0" smtClean="0">
                        <a:latin typeface="Cambria Math"/>
                      </a:rPr>
                      <m:t>𝐼</m:t>
                    </m:r>
                    <m:r>
                      <a:rPr lang="en-US" sz="2000" i="1" baseline="-25000" dirty="0">
                        <a:latin typeface="Cambria Math"/>
                      </a:rPr>
                      <m:t>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8572" y="565070"/>
                <a:ext cx="1791837" cy="707886"/>
              </a:xfrm>
              <a:prstGeom prst="rect">
                <a:avLst/>
              </a:prstGeom>
              <a:blipFill rotWithShape="1">
                <a:blip r:embed="rId2"/>
                <a:stretch>
                  <a:fillRect l="-3741" t="-4310" b="-146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60"/>
              <p:cNvSpPr txBox="1">
                <a:spLocks noChangeArrowheads="1"/>
              </p:cNvSpPr>
              <p:nvPr/>
            </p:nvSpPr>
            <p:spPr bwMode="auto">
              <a:xfrm>
                <a:off x="5570310" y="1327070"/>
                <a:ext cx="1861728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Find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/>
                  <a:t> such that</a:t>
                </a:r>
              </a:p>
              <a:p>
                <a:r>
                  <a:rPr lang="en-US" sz="2000" dirty="0"/>
                  <a:t>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𝐼</m:t>
                    </m:r>
                    <m:r>
                      <a:rPr lang="en-US" sz="2000" i="1" baseline="-25000" dirty="0">
                        <a:latin typeface="Cambria Math"/>
                      </a:rPr>
                      <m:t>0</m:t>
                    </m:r>
                    <m:r>
                      <a:rPr lang="en-US" sz="2000" i="1" dirty="0">
                        <a:latin typeface="Cambria Math"/>
                      </a:rPr>
                      <m:t>= </m:t>
                    </m:r>
                    <m:r>
                      <a:rPr lang="en-US" sz="2000" i="1" dirty="0" err="1">
                        <a:latin typeface="Cambria Math"/>
                      </a:rPr>
                      <m:t>𝑘𝐼</m:t>
                    </m:r>
                    <m:r>
                      <a:rPr lang="en-US" sz="2000" i="1" baseline="-25000" dirty="0" err="1">
                        <a:latin typeface="Cambria Math"/>
                      </a:rPr>
                      <m:t>𝑠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70310" y="1327070"/>
                <a:ext cx="1861728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3607" t="-4310" r="-262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1"/>
          <p:cNvSpPr txBox="1">
            <a:spLocks noChangeArrowheads="1"/>
          </p:cNvSpPr>
          <p:nvPr/>
        </p:nvSpPr>
        <p:spPr bwMode="auto">
          <a:xfrm>
            <a:off x="5627460" y="2101770"/>
            <a:ext cx="17097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Use backward </a:t>
            </a:r>
            <a:br>
              <a:rPr lang="en-US" sz="2000" dirty="0"/>
            </a:br>
            <a:r>
              <a:rPr lang="en-US" sz="2000" dirty="0"/>
              <a:t>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62"/>
              <p:cNvSpPr txBox="1">
                <a:spLocks noChangeArrowheads="1"/>
              </p:cNvSpPr>
              <p:nvPr/>
            </p:nvSpPr>
            <p:spPr bwMode="auto">
              <a:xfrm>
                <a:off x="609372" y="3193970"/>
                <a:ext cx="195989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Assume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𝐼</m:t>
                    </m:r>
                    <m:r>
                      <a:rPr lang="en-US" sz="2000" i="1" baseline="-25000" dirty="0">
                        <a:latin typeface="Cambria Math"/>
                      </a:rPr>
                      <m:t>0</m:t>
                    </m:r>
                    <m:r>
                      <a:rPr lang="en-US" sz="2000" i="1" dirty="0">
                        <a:latin typeface="Cambria Math"/>
                      </a:rPr>
                      <m:t>=1</m:t>
                    </m:r>
                    <m:r>
                      <a:rPr lang="en-US" sz="2000" i="1" dirty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000" dirty="0"/>
                  <a:t>,</a:t>
                </a:r>
              </a:p>
            </p:txBody>
          </p:sp>
        </mc:Choice>
        <mc:Fallback xmlns="">
          <p:sp>
            <p:nvSpPr>
              <p:cNvPr id="8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372" y="3193970"/>
                <a:ext cx="1959896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3427" t="-7576" r="-2181" b="-257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63"/>
              <p:cNvSpPr txBox="1">
                <a:spLocks noChangeArrowheads="1"/>
              </p:cNvSpPr>
              <p:nvPr/>
            </p:nvSpPr>
            <p:spPr bwMode="auto">
              <a:xfrm>
                <a:off x="2501672" y="3193970"/>
                <a:ext cx="85266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𝐼</m:t>
                      </m:r>
                      <m:r>
                        <a:rPr lang="en-US" sz="2000" i="1" baseline="-25000" dirty="0">
                          <a:latin typeface="Cambria Math"/>
                        </a:rPr>
                        <m:t>𝑠</m:t>
                      </m:r>
                      <m:r>
                        <a:rPr lang="en-US" sz="2000" i="1" dirty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1672" y="3193970"/>
                <a:ext cx="852669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64"/>
              <p:cNvSpPr txBox="1">
                <a:spLocks noChangeArrowheads="1"/>
              </p:cNvSpPr>
              <p:nvPr/>
            </p:nvSpPr>
            <p:spPr bwMode="auto">
              <a:xfrm>
                <a:off x="3321072" y="3179791"/>
                <a:ext cx="412414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You may assume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𝐼</m:t>
                    </m:r>
                    <m:r>
                      <a:rPr lang="en-US" sz="2000" i="1" baseline="-25000" dirty="0"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/>
                  <a:t> to be any number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0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21072" y="3179791"/>
                <a:ext cx="4124142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1627" t="-7692" r="-592" b="-2769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226785" y="867831"/>
            <a:ext cx="4922837" cy="2034039"/>
            <a:chOff x="252413" y="4798561"/>
            <a:chExt cx="4922837" cy="2034039"/>
          </a:xfrm>
        </p:grpSpPr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1711325" y="6388100"/>
              <a:ext cx="317500" cy="444500"/>
              <a:chOff x="3895725" y="3060700"/>
              <a:chExt cx="317500" cy="444500"/>
            </a:xfrm>
          </p:grpSpPr>
          <p:cxnSp>
            <p:nvCxnSpPr>
              <p:cNvPr id="46" name="Straight Connector 19"/>
              <p:cNvCxnSpPr>
                <a:cxnSpLocks noChangeShapeType="1"/>
              </p:cNvCxnSpPr>
              <p:nvPr/>
            </p:nvCxnSpPr>
            <p:spPr bwMode="auto">
              <a:xfrm>
                <a:off x="4038600" y="3060700"/>
                <a:ext cx="0" cy="3302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7" name="Straight Connector 20"/>
              <p:cNvCxnSpPr>
                <a:cxnSpLocks noChangeShapeType="1"/>
              </p:cNvCxnSpPr>
              <p:nvPr/>
            </p:nvCxnSpPr>
            <p:spPr bwMode="auto">
              <a:xfrm>
                <a:off x="3895725" y="3390900"/>
                <a:ext cx="3175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8" name="Straight Connector 21"/>
              <p:cNvCxnSpPr>
                <a:cxnSpLocks noChangeShapeType="1"/>
              </p:cNvCxnSpPr>
              <p:nvPr/>
            </p:nvCxnSpPr>
            <p:spPr bwMode="auto">
              <a:xfrm>
                <a:off x="3956050" y="3444875"/>
                <a:ext cx="177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9" name="Straight Connector 22"/>
              <p:cNvCxnSpPr>
                <a:cxnSpLocks noChangeShapeType="1"/>
              </p:cNvCxnSpPr>
              <p:nvPr/>
            </p:nvCxnSpPr>
            <p:spPr bwMode="auto">
              <a:xfrm>
                <a:off x="3994944" y="3505200"/>
                <a:ext cx="1016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>
              <a:off x="469900" y="4927600"/>
              <a:ext cx="4584700" cy="16764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grpSp>
          <p:nvGrpSpPr>
            <p:cNvPr id="14" name="Group 24"/>
            <p:cNvGrpSpPr>
              <a:grpSpLocks/>
            </p:cNvGrpSpPr>
            <p:nvPr/>
          </p:nvGrpSpPr>
          <p:grpSpPr bwMode="auto">
            <a:xfrm rot="-5400000">
              <a:off x="239713" y="5546725"/>
              <a:ext cx="469900" cy="444500"/>
              <a:chOff x="2133600" y="1143000"/>
              <a:chExt cx="469900" cy="444500"/>
            </a:xfrm>
          </p:grpSpPr>
          <p:sp>
            <p:nvSpPr>
              <p:cNvPr id="44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45" name="Straight Arrow Connector 13"/>
              <p:cNvCxnSpPr>
                <a:cxnSpLocks noChangeShapeType="1"/>
                <a:stCxn id="44" idx="2"/>
                <a:endCxn id="44" idx="6"/>
              </p:cNvCxnSpPr>
              <p:nvPr/>
            </p:nvCxnSpPr>
            <p:spPr bwMode="auto">
              <a:xfrm>
                <a:off x="2133600" y="1365250"/>
                <a:ext cx="469900" cy="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15" name="Group 20"/>
            <p:cNvGrpSpPr>
              <a:grpSpLocks/>
            </p:cNvGrpSpPr>
            <p:nvPr/>
          </p:nvGrpSpPr>
          <p:grpSpPr bwMode="auto">
            <a:xfrm>
              <a:off x="647700" y="4798571"/>
              <a:ext cx="812800" cy="271463"/>
              <a:chOff x="2565400" y="4254500"/>
              <a:chExt cx="901700" cy="323170"/>
            </a:xfrm>
          </p:grpSpPr>
          <p:sp>
            <p:nvSpPr>
              <p:cNvPr id="42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3" name="Freeform 42"/>
              <p:cNvSpPr/>
              <p:nvPr/>
            </p:nvSpPr>
            <p:spPr bwMode="auto">
              <a:xfrm>
                <a:off x="2565400" y="426017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6" name="Group 20"/>
            <p:cNvGrpSpPr>
              <a:grpSpLocks/>
            </p:cNvGrpSpPr>
            <p:nvPr/>
          </p:nvGrpSpPr>
          <p:grpSpPr bwMode="auto">
            <a:xfrm>
              <a:off x="3652838" y="4798561"/>
              <a:ext cx="812800" cy="268734"/>
              <a:chOff x="2574206" y="4254500"/>
              <a:chExt cx="901700" cy="319922"/>
            </a:xfrm>
          </p:grpSpPr>
          <p:sp>
            <p:nvSpPr>
              <p:cNvPr id="40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 bwMode="auto">
              <a:xfrm>
                <a:off x="2574206" y="4256922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7" name="Group 20"/>
            <p:cNvGrpSpPr>
              <a:grpSpLocks/>
            </p:cNvGrpSpPr>
            <p:nvPr/>
          </p:nvGrpSpPr>
          <p:grpSpPr bwMode="auto">
            <a:xfrm>
              <a:off x="2286000" y="4800600"/>
              <a:ext cx="812800" cy="266700"/>
              <a:chOff x="2565400" y="4241800"/>
              <a:chExt cx="901700" cy="317500"/>
            </a:xfrm>
          </p:grpSpPr>
          <p:sp>
            <p:nvSpPr>
              <p:cNvPr id="38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cxnSp>
          <p:nvCxnSpPr>
            <p:cNvPr id="18" name="Straight Connector 40"/>
            <p:cNvCxnSpPr>
              <a:cxnSpLocks noChangeShapeType="1"/>
            </p:cNvCxnSpPr>
            <p:nvPr/>
          </p:nvCxnSpPr>
          <p:spPr bwMode="auto">
            <a:xfrm>
              <a:off x="1866900" y="4940300"/>
              <a:ext cx="0" cy="16891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" name="Straight Connector 41"/>
            <p:cNvCxnSpPr>
              <a:cxnSpLocks noChangeShapeType="1"/>
            </p:cNvCxnSpPr>
            <p:nvPr/>
          </p:nvCxnSpPr>
          <p:spPr bwMode="auto">
            <a:xfrm>
              <a:off x="3390900" y="4927600"/>
              <a:ext cx="0" cy="16891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0" name="Group 20"/>
            <p:cNvGrpSpPr>
              <a:grpSpLocks/>
            </p:cNvGrpSpPr>
            <p:nvPr/>
          </p:nvGrpSpPr>
          <p:grpSpPr bwMode="auto">
            <a:xfrm rot="5400000">
              <a:off x="2971800" y="5626100"/>
              <a:ext cx="812800" cy="266700"/>
              <a:chOff x="2565400" y="4241800"/>
              <a:chExt cx="901700" cy="317500"/>
            </a:xfrm>
          </p:grpSpPr>
          <p:sp>
            <p:nvSpPr>
              <p:cNvPr id="36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7" name="Freeform 36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21" name="Group 20"/>
            <p:cNvGrpSpPr>
              <a:grpSpLocks/>
            </p:cNvGrpSpPr>
            <p:nvPr/>
          </p:nvGrpSpPr>
          <p:grpSpPr bwMode="auto">
            <a:xfrm rot="5400000">
              <a:off x="4635500" y="5664200"/>
              <a:ext cx="812800" cy="266700"/>
              <a:chOff x="2565400" y="4241800"/>
              <a:chExt cx="901700" cy="317500"/>
            </a:xfrm>
          </p:grpSpPr>
          <p:sp>
            <p:nvSpPr>
              <p:cNvPr id="34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22" name="Group 20"/>
            <p:cNvGrpSpPr>
              <a:grpSpLocks/>
            </p:cNvGrpSpPr>
            <p:nvPr/>
          </p:nvGrpSpPr>
          <p:grpSpPr bwMode="auto">
            <a:xfrm rot="5400000">
              <a:off x="1460500" y="5651500"/>
              <a:ext cx="812800" cy="266700"/>
              <a:chOff x="2565400" y="4241800"/>
              <a:chExt cx="901700" cy="317500"/>
            </a:xfrm>
          </p:grpSpPr>
          <p:sp>
            <p:nvSpPr>
              <p:cNvPr id="32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23" name="TextBox 48"/>
            <p:cNvSpPr txBox="1">
              <a:spLocks noChangeArrowheads="1"/>
            </p:cNvSpPr>
            <p:nvPr/>
          </p:nvSpPr>
          <p:spPr bwMode="auto">
            <a:xfrm>
              <a:off x="901700" y="4991100"/>
              <a:ext cx="4778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6</a:t>
              </a:r>
              <a:r>
                <a:rPr lang="en-US" sz="1800">
                  <a:sym typeface="Symbol" pitchFamily="18" charset="2"/>
                </a:rPr>
                <a:t></a:t>
              </a:r>
              <a:endParaRPr lang="en-US" sz="1800"/>
            </a:p>
          </p:txBody>
        </p:sp>
        <p:sp>
          <p:nvSpPr>
            <p:cNvPr id="24" name="TextBox 49"/>
            <p:cNvSpPr txBox="1">
              <a:spLocks noChangeArrowheads="1"/>
            </p:cNvSpPr>
            <p:nvPr/>
          </p:nvSpPr>
          <p:spPr bwMode="auto">
            <a:xfrm>
              <a:off x="1917700" y="5702300"/>
              <a:ext cx="4778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7</a:t>
              </a:r>
              <a:r>
                <a:rPr lang="en-US" sz="1800">
                  <a:sym typeface="Symbol" pitchFamily="18" charset="2"/>
                </a:rPr>
                <a:t></a:t>
              </a:r>
              <a:endParaRPr lang="en-US" sz="1800"/>
            </a:p>
          </p:txBody>
        </p:sp>
        <p:sp>
          <p:nvSpPr>
            <p:cNvPr id="25" name="TextBox 50"/>
            <p:cNvSpPr txBox="1">
              <a:spLocks noChangeArrowheads="1"/>
            </p:cNvSpPr>
            <p:nvPr/>
          </p:nvSpPr>
          <p:spPr bwMode="auto">
            <a:xfrm>
              <a:off x="2489200" y="5067300"/>
              <a:ext cx="4778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2</a:t>
              </a:r>
              <a:r>
                <a:rPr lang="en-US" sz="1800">
                  <a:sym typeface="Symbol" pitchFamily="18" charset="2"/>
                </a:rPr>
                <a:t></a:t>
              </a:r>
              <a:endParaRPr lang="en-US" sz="1800"/>
            </a:p>
          </p:txBody>
        </p:sp>
        <p:sp>
          <p:nvSpPr>
            <p:cNvPr id="26" name="TextBox 51"/>
            <p:cNvSpPr txBox="1">
              <a:spLocks noChangeArrowheads="1"/>
            </p:cNvSpPr>
            <p:nvPr/>
          </p:nvSpPr>
          <p:spPr bwMode="auto">
            <a:xfrm>
              <a:off x="3467100" y="5651500"/>
              <a:ext cx="4778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4</a:t>
              </a:r>
              <a:r>
                <a:rPr lang="en-US" sz="1800">
                  <a:sym typeface="Symbol" pitchFamily="18" charset="2"/>
                </a:rPr>
                <a:t></a:t>
              </a:r>
              <a:endParaRPr lang="en-US" sz="1800"/>
            </a:p>
          </p:txBody>
        </p:sp>
        <p:sp>
          <p:nvSpPr>
            <p:cNvPr id="27" name="TextBox 52"/>
            <p:cNvSpPr txBox="1">
              <a:spLocks noChangeArrowheads="1"/>
            </p:cNvSpPr>
            <p:nvPr/>
          </p:nvSpPr>
          <p:spPr bwMode="auto">
            <a:xfrm>
              <a:off x="3886200" y="5046105"/>
              <a:ext cx="4778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ym typeface="Symbol" pitchFamily="18" charset="2"/>
                </a:rPr>
                <a:t>3</a:t>
              </a:r>
              <a:endParaRPr lang="en-US" sz="1800" dirty="0"/>
            </a:p>
          </p:txBody>
        </p:sp>
        <p:sp>
          <p:nvSpPr>
            <p:cNvPr id="28" name="TextBox 53"/>
            <p:cNvSpPr txBox="1">
              <a:spLocks noChangeArrowheads="1"/>
            </p:cNvSpPr>
            <p:nvPr/>
          </p:nvSpPr>
          <p:spPr bwMode="auto">
            <a:xfrm>
              <a:off x="4533900" y="5626100"/>
              <a:ext cx="4778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5</a:t>
              </a:r>
              <a:r>
                <a:rPr lang="en-US" sz="1800">
                  <a:sym typeface="Symbol" pitchFamily="18" charset="2"/>
                </a:rPr>
                <a:t></a:t>
              </a:r>
              <a:endParaRPr lang="en-US" sz="1800"/>
            </a:p>
          </p:txBody>
        </p:sp>
        <p:cxnSp>
          <p:nvCxnSpPr>
            <p:cNvPr id="29" name="Straight Arrow Connector 56"/>
            <p:cNvCxnSpPr>
              <a:cxnSpLocks noChangeShapeType="1"/>
            </p:cNvCxnSpPr>
            <p:nvPr/>
          </p:nvCxnSpPr>
          <p:spPr bwMode="auto">
            <a:xfrm>
              <a:off x="4610100" y="4927600"/>
              <a:ext cx="368300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58"/>
                <p:cNvSpPr txBox="1">
                  <a:spLocks noChangeArrowheads="1"/>
                </p:cNvSpPr>
                <p:nvPr/>
              </p:nvSpPr>
              <p:spPr bwMode="auto">
                <a:xfrm>
                  <a:off x="4635500" y="4914900"/>
                  <a:ext cx="410689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𝐼</m:t>
                        </m:r>
                        <m:r>
                          <a:rPr lang="en-US" i="1" baseline="-25000" dirty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35500" y="4914900"/>
                  <a:ext cx="410689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59"/>
                <p:cNvSpPr txBox="1">
                  <a:spLocks noChangeArrowheads="1"/>
                </p:cNvSpPr>
                <p:nvPr/>
              </p:nvSpPr>
              <p:spPr bwMode="auto">
                <a:xfrm>
                  <a:off x="698500" y="5651500"/>
                  <a:ext cx="401007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𝐼</m:t>
                        </m:r>
                        <m:r>
                          <a:rPr lang="en-US" i="1" baseline="-25000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8500" y="5651500"/>
                  <a:ext cx="401007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79"/>
              <p:cNvSpPr txBox="1">
                <a:spLocks noChangeArrowheads="1"/>
              </p:cNvSpPr>
              <p:nvPr/>
            </p:nvSpPr>
            <p:spPr bwMode="auto">
              <a:xfrm>
                <a:off x="596672" y="3803570"/>
                <a:ext cx="277454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With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𝐼</m:t>
                    </m:r>
                    <m:r>
                      <a:rPr lang="en-US" sz="2000" i="1" baseline="-25000" dirty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000" dirty="0"/>
                  <a:t> solved, you have </a:t>
                </a:r>
              </a:p>
            </p:txBody>
          </p:sp>
        </mc:Choice>
        <mc:Fallback xmlns="">
          <p:sp>
            <p:nvSpPr>
              <p:cNvPr id="5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6672" y="3803570"/>
                <a:ext cx="2774542" cy="400110"/>
              </a:xfrm>
              <a:prstGeom prst="rect">
                <a:avLst/>
              </a:prstGeom>
              <a:blipFill rotWithShape="1">
                <a:blip r:embed="rId9"/>
                <a:stretch>
                  <a:fillRect l="-2418" t="-7576" r="-1319" b="-257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29538" y="3665551"/>
                <a:ext cx="1379544" cy="7204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k</m:t>
                      </m:r>
                      <m:r>
                        <a:rPr lang="en-US" sz="20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y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en-US" sz="20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I</m:t>
                              </m:r>
                            </m:e>
                            <m:sub>
                              <m:r>
                                <a:rPr lang="en-US" sz="2000" b="0" i="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s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538" y="3665551"/>
                <a:ext cx="1379544" cy="7204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598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  <p:bldP spid="6" grpId="0"/>
      <p:bldP spid="7" grpId="0"/>
      <p:bldP spid="8" grpId="0"/>
      <p:bldP spid="9" grpId="0"/>
      <p:bldP spid="10" grpId="0"/>
      <p:bldP spid="50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2772</Words>
  <Application>Microsoft Office PowerPoint</Application>
  <PresentationFormat>On-screen Show (4:3)</PresentationFormat>
  <Paragraphs>790</Paragraphs>
  <Slides>35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Umass Lowell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tingshu</cp:lastModifiedBy>
  <cp:revision>82</cp:revision>
  <dcterms:created xsi:type="dcterms:W3CDTF">2012-10-11T23:40:57Z</dcterms:created>
  <dcterms:modified xsi:type="dcterms:W3CDTF">2016-10-26T01:38:46Z</dcterms:modified>
</cp:coreProperties>
</file>