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9" r:id="rId4"/>
    <p:sldId id="277" r:id="rId5"/>
    <p:sldId id="270" r:id="rId6"/>
    <p:sldId id="271" r:id="rId7"/>
    <p:sldId id="272" r:id="rId8"/>
    <p:sldId id="258" r:id="rId9"/>
    <p:sldId id="278" r:id="rId10"/>
    <p:sldId id="279" r:id="rId11"/>
    <p:sldId id="284" r:id="rId12"/>
    <p:sldId id="283" r:id="rId13"/>
    <p:sldId id="259" r:id="rId14"/>
    <p:sldId id="260" r:id="rId15"/>
    <p:sldId id="265" r:id="rId16"/>
    <p:sldId id="266" r:id="rId17"/>
    <p:sldId id="267" r:id="rId18"/>
    <p:sldId id="282" r:id="rId19"/>
    <p:sldId id="268" r:id="rId20"/>
    <p:sldId id="261" r:id="rId21"/>
    <p:sldId id="262" r:id="rId22"/>
    <p:sldId id="263" r:id="rId23"/>
    <p:sldId id="264" r:id="rId24"/>
    <p:sldId id="273" r:id="rId25"/>
    <p:sldId id="281" r:id="rId26"/>
    <p:sldId id="280" r:id="rId27"/>
    <p:sldId id="274" r:id="rId28"/>
    <p:sldId id="275" r:id="rId29"/>
    <p:sldId id="276" r:id="rId30"/>
    <p:sldId id="296" r:id="rId31"/>
    <p:sldId id="297" r:id="rId32"/>
    <p:sldId id="285" r:id="rId33"/>
    <p:sldId id="286" r:id="rId34"/>
    <p:sldId id="298" r:id="rId35"/>
    <p:sldId id="287" r:id="rId36"/>
    <p:sldId id="295" r:id="rId37"/>
    <p:sldId id="299" r:id="rId38"/>
    <p:sldId id="294" r:id="rId39"/>
    <p:sldId id="300" r:id="rId40"/>
    <p:sldId id="302" r:id="rId41"/>
    <p:sldId id="303" r:id="rId42"/>
    <p:sldId id="288" r:id="rId4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>
      <p:cViewPr varScale="1">
        <p:scale>
          <a:sx n="62" d="100"/>
          <a:sy n="62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2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80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0EED-29CC-415E-86FA-FF37943721F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E739-7306-4361-9BA9-C04EEDB0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0DA4-E838-4FD8-9373-FB8A4EB744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F3FC3-AD77-428D-8EC6-9294D19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1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3FC3-AD77-428D-8EC6-9294D19A68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3FC3-AD77-428D-8EC6-9294D19A68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9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AD97-1D21-489E-AD69-63BCA0321CA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A435-A59E-4231-A7A3-9DA38442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61.png"/><Relationship Id="rId3" Type="http://schemas.openxmlformats.org/officeDocument/2006/relationships/image" Target="../media/image432.png"/><Relationship Id="rId21" Type="http://schemas.openxmlformats.org/officeDocument/2006/relationships/image" Target="../media/image610.png"/><Relationship Id="rId7" Type="http://schemas.openxmlformats.org/officeDocument/2006/relationships/image" Target="../media/image471.png"/><Relationship Id="rId12" Type="http://schemas.openxmlformats.org/officeDocument/2006/relationships/image" Target="../media/image520.png"/><Relationship Id="rId17" Type="http://schemas.openxmlformats.org/officeDocument/2006/relationships/image" Target="../media/image60.png"/><Relationship Id="rId2" Type="http://schemas.openxmlformats.org/officeDocument/2006/relationships/image" Target="../media/image422.png"/><Relationship Id="rId16" Type="http://schemas.openxmlformats.org/officeDocument/2006/relationships/image" Target="../media/image59.png"/><Relationship Id="rId20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1.png"/><Relationship Id="rId11" Type="http://schemas.openxmlformats.org/officeDocument/2006/relationships/image" Target="../media/image56.png"/><Relationship Id="rId5" Type="http://schemas.openxmlformats.org/officeDocument/2006/relationships/image" Target="../media/image451.png"/><Relationship Id="rId15" Type="http://schemas.openxmlformats.org/officeDocument/2006/relationships/image" Target="../media/image58.png"/><Relationship Id="rId10" Type="http://schemas.openxmlformats.org/officeDocument/2006/relationships/image" Target="../media/image501.png"/><Relationship Id="rId19" Type="http://schemas.openxmlformats.org/officeDocument/2006/relationships/image" Target="../media/image62.png"/><Relationship Id="rId4" Type="http://schemas.openxmlformats.org/officeDocument/2006/relationships/image" Target="../media/image442.png"/><Relationship Id="rId9" Type="http://schemas.openxmlformats.org/officeDocument/2006/relationships/image" Target="../media/image491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470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image" Target="../media/image450.pn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7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0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490.png"/><Relationship Id="rId10" Type="http://schemas.openxmlformats.org/officeDocument/2006/relationships/image" Target="../media/image79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8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691.png"/><Relationship Id="rId3" Type="http://schemas.openxmlformats.org/officeDocument/2006/relationships/oleObject" Target="../embeddings/oleObject53.bin"/><Relationship Id="rId7" Type="http://schemas.openxmlformats.org/officeDocument/2006/relationships/image" Target="../media/image650.png"/><Relationship Id="rId12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72.png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2.wmf"/><Relationship Id="rId9" Type="http://schemas.openxmlformats.org/officeDocument/2006/relationships/image" Target="../media/image670.png"/><Relationship Id="rId14" Type="http://schemas.openxmlformats.org/officeDocument/2006/relationships/image" Target="../media/image69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57.bin"/><Relationship Id="rId7" Type="http://schemas.openxmlformats.org/officeDocument/2006/relationships/image" Target="../media/image27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0.png"/><Relationship Id="rId11" Type="http://schemas.openxmlformats.org/officeDocument/2006/relationships/image" Target="../media/image87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6.png"/><Relationship Id="rId4" Type="http://schemas.openxmlformats.org/officeDocument/2006/relationships/image" Target="../media/image1.wmf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0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9.bin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40.png"/><Relationship Id="rId4" Type="http://schemas.openxmlformats.org/officeDocument/2006/relationships/image" Target="../media/image1.wmf"/><Relationship Id="rId9" Type="http://schemas.openxmlformats.org/officeDocument/2006/relationships/image" Target="../media/image8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oleObject" Target="../embeddings/oleObject62.bin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86.wmf"/><Relationship Id="rId9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10.png"/><Relationship Id="rId5" Type="http://schemas.openxmlformats.org/officeDocument/2006/relationships/image" Target="../media/image2.wmf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27.png"/><Relationship Id="rId16" Type="http://schemas.openxmlformats.org/officeDocument/2006/relationships/image" Target="../media/image153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43.png"/><Relationship Id="rId22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5.wmf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46" y="278332"/>
            <a:ext cx="285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 </a:t>
            </a:r>
            <a:r>
              <a:rPr lang="en-US" sz="2000" dirty="0" smtClean="0"/>
              <a:t>4.5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6846" y="824432"/>
            <a:ext cx="668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common situation: Most part of the circuit is fixed, only one </a:t>
            </a:r>
            <a:br>
              <a:rPr lang="en-US" sz="2000" dirty="0" smtClean="0"/>
            </a:br>
            <a:r>
              <a:rPr lang="en-US" sz="2000" dirty="0" smtClean="0"/>
              <a:t>element is variable, e.g., a load: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5746" y="1624532"/>
            <a:ext cx="2860675" cy="2070100"/>
            <a:chOff x="495300" y="1739900"/>
            <a:chExt cx="2860675" cy="2070100"/>
          </a:xfrm>
        </p:grpSpPr>
        <p:sp>
          <p:nvSpPr>
            <p:cNvPr id="8" name="Rectangle 56"/>
            <p:cNvSpPr>
              <a:spLocks noChangeArrowheads="1"/>
            </p:cNvSpPr>
            <p:nvPr/>
          </p:nvSpPr>
          <p:spPr bwMode="auto">
            <a:xfrm>
              <a:off x="1803400" y="21971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Rectangle 57"/>
            <p:cNvSpPr>
              <a:spLocks noChangeArrowheads="1"/>
            </p:cNvSpPr>
            <p:nvPr/>
          </p:nvSpPr>
          <p:spPr bwMode="auto">
            <a:xfrm>
              <a:off x="495300" y="18669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2946400" y="2310131"/>
            <a:ext cx="409575" cy="1201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400" y="2310131"/>
                          <a:ext cx="409575" cy="1201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61"/>
            <p:cNvCxnSpPr>
              <a:cxnSpLocks noChangeShapeType="1"/>
            </p:cNvCxnSpPr>
            <p:nvPr/>
          </p:nvCxnSpPr>
          <p:spPr bwMode="auto">
            <a:xfrm>
              <a:off x="2146300" y="22225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" name="TextBox 62"/>
            <p:cNvSpPr txBox="1">
              <a:spLocks noChangeArrowheads="1"/>
            </p:cNvSpPr>
            <p:nvPr/>
          </p:nvSpPr>
          <p:spPr bwMode="auto">
            <a:xfrm>
              <a:off x="2222500" y="17399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800100" y="2654300"/>
              <a:ext cx="736600" cy="1651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" name="Diamond 70"/>
            <p:cNvSpPr>
              <a:spLocks noChangeArrowheads="1"/>
            </p:cNvSpPr>
            <p:nvPr/>
          </p:nvSpPr>
          <p:spPr bwMode="auto">
            <a:xfrm>
              <a:off x="876300" y="29591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Diamond 71"/>
            <p:cNvSpPr>
              <a:spLocks noChangeArrowheads="1"/>
            </p:cNvSpPr>
            <p:nvPr/>
          </p:nvSpPr>
          <p:spPr bwMode="auto">
            <a:xfrm>
              <a:off x="876300" y="3429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6" name="Straight Arrow Connector 72"/>
            <p:cNvCxnSpPr>
              <a:cxnSpLocks noChangeShapeType="1"/>
            </p:cNvCxnSpPr>
            <p:nvPr/>
          </p:nvCxnSpPr>
          <p:spPr bwMode="auto">
            <a:xfrm>
              <a:off x="927100" y="36068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" name="TextBox 73"/>
            <p:cNvSpPr txBox="1">
              <a:spLocks noChangeArrowheads="1"/>
            </p:cNvSpPr>
            <p:nvPr/>
          </p:nvSpPr>
          <p:spPr bwMode="auto">
            <a:xfrm>
              <a:off x="901700" y="29083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2705100" y="26162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9600" y="1981200"/>
              <a:ext cx="534121" cy="457200"/>
              <a:chOff x="1104900" y="1155700"/>
              <a:chExt cx="534121" cy="457200"/>
            </a:xfrm>
          </p:grpSpPr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6200000">
              <a:off x="1229550" y="2016365"/>
              <a:ext cx="469900" cy="444500"/>
              <a:chOff x="2133600" y="1143000"/>
              <a:chExt cx="469900" cy="444500"/>
            </a:xfrm>
          </p:grpSpPr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2" name="Straight Arrow Connector 13"/>
              <p:cNvCxnSpPr>
                <a:cxnSpLocks noChangeShapeType="1"/>
                <a:stCxn id="21" idx="2"/>
                <a:endCxn id="21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7" name="TextBox 26"/>
          <p:cNvSpPr txBox="1"/>
          <p:nvPr/>
        </p:nvSpPr>
        <p:spPr>
          <a:xfrm>
            <a:off x="3539146" y="1573732"/>
            <a:ext cx="2507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fixed part, </a:t>
            </a:r>
            <a:br>
              <a:rPr lang="en-US" sz="2000" dirty="0" smtClean="0"/>
            </a:br>
            <a:r>
              <a:rPr lang="en-US" sz="2000" dirty="0" smtClean="0"/>
              <a:t> a two terminal circuit,</a:t>
            </a:r>
          </a:p>
          <a:p>
            <a:r>
              <a:rPr lang="en-US" sz="2000" dirty="0" smtClean="0"/>
              <a:t> can be very complex.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488346" y="2627832"/>
            <a:ext cx="3023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the variable part</a:t>
            </a:r>
            <a:br>
              <a:rPr lang="en-US" sz="2000" dirty="0" smtClean="0"/>
            </a:br>
            <a:r>
              <a:rPr lang="en-US" sz="2000" dirty="0" smtClean="0"/>
              <a:t>affects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o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o</a:t>
            </a:r>
            <a:r>
              <a:rPr lang="en-US" sz="2000" dirty="0" smtClean="0"/>
              <a:t>, or the power?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446" y="3885132"/>
            <a:ext cx="687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theorem, the complex two terminal circuit can </a:t>
            </a:r>
            <a:br>
              <a:rPr lang="en-US" sz="2000" dirty="0" smtClean="0"/>
            </a:br>
            <a:r>
              <a:rPr lang="en-US" sz="2000" dirty="0" smtClean="0"/>
              <a:t>be replaced with a simple circuit.  Making the analysis very easy 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0046" y="5029200"/>
            <a:ext cx="703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Thevenin’s</a:t>
            </a:r>
            <a:r>
              <a:rPr lang="en-US" sz="2000" dirty="0" smtClean="0"/>
              <a:t> theorem is the most important result in Circuit Theory.</a:t>
            </a:r>
          </a:p>
          <a:p>
            <a:r>
              <a:rPr lang="en-US" sz="2000" dirty="0" smtClean="0"/>
              <a:t>It will be a main tool for Chapters 7, 8. </a:t>
            </a:r>
          </a:p>
        </p:txBody>
      </p:sp>
    </p:spTree>
    <p:extLst>
      <p:ext uri="{BB962C8B-B14F-4D97-AF65-F5344CB8AC3E}">
        <p14:creationId xmlns:p14="http://schemas.microsoft.com/office/powerpoint/2010/main" val="38195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build="allAtOnce"/>
      <p:bldP spid="28" grpId="0"/>
      <p:bldP spid="2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802943" y="14364"/>
            <a:ext cx="3521862" cy="3020472"/>
            <a:chOff x="346852" y="360887"/>
            <a:chExt cx="3521862" cy="3020472"/>
          </a:xfrm>
        </p:grpSpPr>
        <p:sp>
          <p:nvSpPr>
            <p:cNvPr id="8" name="Text Box 44"/>
            <p:cNvSpPr txBox="1">
              <a:spLocks noChangeArrowheads="1"/>
            </p:cNvSpPr>
            <p:nvPr/>
          </p:nvSpPr>
          <p:spPr bwMode="auto">
            <a:xfrm>
              <a:off x="1812795" y="360887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24V</a:t>
              </a: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2684085" y="896196"/>
              <a:ext cx="3444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4</a:t>
              </a:r>
              <a:r>
                <a:rPr lang="en-US" dirty="0">
                  <a:sym typeface="Symbol" pitchFamily="18" charset="2"/>
                </a:rPr>
                <a:t></a:t>
              </a:r>
              <a:endParaRPr lang="en-US" dirty="0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6852" y="470932"/>
              <a:ext cx="3521862" cy="2910427"/>
              <a:chOff x="4800600" y="2276475"/>
              <a:chExt cx="2176463" cy="1634985"/>
            </a:xfrm>
          </p:grpSpPr>
          <p:sp>
            <p:nvSpPr>
              <p:cNvPr id="4" name="Freeform 34"/>
              <p:cNvSpPr>
                <a:spLocks/>
              </p:cNvSpPr>
              <p:nvPr/>
            </p:nvSpPr>
            <p:spPr bwMode="auto">
              <a:xfrm rot="5400000">
                <a:off x="4743450" y="3209925"/>
                <a:ext cx="800100" cy="133350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42"/>
              <p:cNvSpPr>
                <a:spLocks/>
              </p:cNvSpPr>
              <p:nvPr/>
            </p:nvSpPr>
            <p:spPr bwMode="auto">
              <a:xfrm>
                <a:off x="5867400" y="2362200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43"/>
              <p:cNvSpPr>
                <a:spLocks noChangeShapeType="1"/>
              </p:cNvSpPr>
              <p:nvPr/>
            </p:nvSpPr>
            <p:spPr bwMode="auto">
              <a:xfrm>
                <a:off x="5143500" y="367665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45"/>
              <p:cNvSpPr txBox="1">
                <a:spLocks noChangeArrowheads="1"/>
              </p:cNvSpPr>
              <p:nvPr/>
            </p:nvSpPr>
            <p:spPr bwMode="auto">
              <a:xfrm>
                <a:off x="4800600" y="3200400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4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1" name="Text Box 48"/>
              <p:cNvSpPr txBox="1">
                <a:spLocks noChangeArrowheads="1"/>
              </p:cNvSpPr>
              <p:nvPr/>
            </p:nvSpPr>
            <p:spPr bwMode="auto">
              <a:xfrm>
                <a:off x="6057900" y="2914650"/>
                <a:ext cx="4079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12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2" name="Text Box 50"/>
              <p:cNvSpPr txBox="1">
                <a:spLocks noChangeArrowheads="1"/>
              </p:cNvSpPr>
              <p:nvPr/>
            </p:nvSpPr>
            <p:spPr bwMode="auto">
              <a:xfrm>
                <a:off x="6096000" y="3381375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4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5629275" y="2895600"/>
                <a:ext cx="228600" cy="790575"/>
                <a:chOff x="2898" y="3264"/>
                <a:chExt cx="160" cy="576"/>
              </a:xfrm>
            </p:grpSpPr>
            <p:sp>
              <p:nvSpPr>
                <p:cNvPr id="15" name="Line 74"/>
                <p:cNvSpPr>
                  <a:spLocks noChangeShapeType="1"/>
                </p:cNvSpPr>
                <p:nvPr/>
              </p:nvSpPr>
              <p:spPr bwMode="auto">
                <a:xfrm>
                  <a:off x="2976" y="326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Rectangle 75"/>
                <p:cNvSpPr>
                  <a:spLocks noChangeArrowheads="1"/>
                </p:cNvSpPr>
                <p:nvPr/>
              </p:nvSpPr>
              <p:spPr bwMode="auto">
                <a:xfrm rot="2621401">
                  <a:off x="2898" y="3492"/>
                  <a:ext cx="160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76"/>
                <p:cNvSpPr>
                  <a:spLocks noChangeShapeType="1"/>
                </p:cNvSpPr>
                <p:nvPr/>
              </p:nvSpPr>
              <p:spPr bwMode="auto">
                <a:xfrm>
                  <a:off x="2976" y="347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7"/>
              <p:cNvGrpSpPr>
                <a:grpSpLocks/>
              </p:cNvGrpSpPr>
              <p:nvPr/>
            </p:nvGrpSpPr>
            <p:grpSpPr bwMode="auto">
              <a:xfrm>
                <a:off x="5143500" y="2276475"/>
                <a:ext cx="844550" cy="304800"/>
                <a:chOff x="1392" y="576"/>
                <a:chExt cx="504" cy="178"/>
              </a:xfrm>
            </p:grpSpPr>
            <p:sp>
              <p:nvSpPr>
                <p:cNvPr id="19" name="Line 78"/>
                <p:cNvSpPr>
                  <a:spLocks noChangeShapeType="1"/>
                </p:cNvSpPr>
                <p:nvPr/>
              </p:nvSpPr>
              <p:spPr bwMode="auto">
                <a:xfrm rot="5400000">
                  <a:off x="1644" y="413"/>
                  <a:ext cx="0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79"/>
                <p:cNvSpPr>
                  <a:spLocks noChangeArrowheads="1"/>
                </p:cNvSpPr>
                <p:nvPr/>
              </p:nvSpPr>
              <p:spPr bwMode="auto">
                <a:xfrm rot="5400000">
                  <a:off x="1555" y="581"/>
                  <a:ext cx="178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522" y="580"/>
                  <a:ext cx="246" cy="1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200">
                      <a:latin typeface="Symbol" pitchFamily="18" charset="2"/>
                    </a:rPr>
                    <a:t> </a:t>
                  </a:r>
                  <a:r>
                    <a:rPr lang="en-US">
                      <a:latin typeface="Symbol" pitchFamily="18" charset="2"/>
                    </a:rPr>
                    <a:t>- +</a:t>
                  </a:r>
                </a:p>
              </p:txBody>
            </p:sp>
          </p:grpSp>
          <p:sp>
            <p:nvSpPr>
              <p:cNvPr id="22" name="Freeform 81"/>
              <p:cNvSpPr>
                <a:spLocks/>
              </p:cNvSpPr>
              <p:nvPr/>
            </p:nvSpPr>
            <p:spPr bwMode="auto">
              <a:xfrm>
                <a:off x="5895975" y="2809875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82"/>
              <p:cNvSpPr>
                <a:spLocks/>
              </p:cNvSpPr>
              <p:nvPr/>
            </p:nvSpPr>
            <p:spPr bwMode="auto">
              <a:xfrm>
                <a:off x="5905500" y="3600450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3"/>
              <p:cNvSpPr>
                <a:spLocks noChangeShapeType="1"/>
              </p:cNvSpPr>
              <p:nvPr/>
            </p:nvSpPr>
            <p:spPr bwMode="auto">
              <a:xfrm>
                <a:off x="5143500" y="2886075"/>
                <a:ext cx="8572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84"/>
              <p:cNvSpPr>
                <a:spLocks noChangeShapeType="1"/>
              </p:cNvSpPr>
              <p:nvPr/>
            </p:nvSpPr>
            <p:spPr bwMode="auto">
              <a:xfrm flipH="1">
                <a:off x="5143500" y="2438400"/>
                <a:ext cx="0" cy="561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6"/>
              <p:cNvSpPr>
                <a:spLocks noChangeShapeType="1"/>
              </p:cNvSpPr>
              <p:nvPr/>
            </p:nvSpPr>
            <p:spPr bwMode="auto">
              <a:xfrm>
                <a:off x="6591300" y="242411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7"/>
              <p:cNvSpPr>
                <a:spLocks noChangeShapeType="1"/>
              </p:cNvSpPr>
              <p:nvPr/>
            </p:nvSpPr>
            <p:spPr bwMode="auto">
              <a:xfrm>
                <a:off x="6572250" y="2876550"/>
                <a:ext cx="400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8"/>
              <p:cNvSpPr>
                <a:spLocks noChangeShapeType="1"/>
              </p:cNvSpPr>
              <p:nvPr/>
            </p:nvSpPr>
            <p:spPr bwMode="auto">
              <a:xfrm>
                <a:off x="6543675" y="3667125"/>
                <a:ext cx="433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89"/>
              <p:cNvSpPr txBox="1">
                <a:spLocks noChangeArrowheads="1"/>
              </p:cNvSpPr>
              <p:nvPr/>
            </p:nvSpPr>
            <p:spPr bwMode="auto">
              <a:xfrm>
                <a:off x="5867400" y="3686691"/>
                <a:ext cx="968047" cy="2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     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x</a:t>
                </a:r>
                <a:r>
                  <a:rPr lang="en-US" sz="2000" dirty="0"/>
                  <a:t>        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30" name="Text Box 90"/>
              <p:cNvSpPr txBox="1">
                <a:spLocks noChangeArrowheads="1"/>
              </p:cNvSpPr>
              <p:nvPr/>
            </p:nvSpPr>
            <p:spPr bwMode="auto">
              <a:xfrm>
                <a:off x="5295900" y="2960688"/>
                <a:ext cx="431124" cy="2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0.5v</a:t>
                </a:r>
                <a:r>
                  <a:rPr lang="en-US" sz="2000" baseline="-25000" dirty="0"/>
                  <a:t>x</a:t>
                </a:r>
                <a:endParaRPr lang="en-US" sz="2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460" y="277008"/>
                <a:ext cx="312675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turn off 24V, </a:t>
                </a:r>
                <a:br>
                  <a:rPr lang="en-US" sz="2000" dirty="0" smtClean="0"/>
                </a:br>
                <a:r>
                  <a:rPr lang="en-US" sz="2000" dirty="0" smtClean="0"/>
                  <a:t>Supply a 1A current source.</a:t>
                </a:r>
              </a:p>
              <a:p>
                <a:r>
                  <a:rPr lang="en-US" sz="2000" dirty="0" smtClean="0"/>
                  <a:t>Find the  voltage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across </a:t>
                </a:r>
                <a:br>
                  <a:rPr lang="en-US" sz="2000" dirty="0" smtClean="0"/>
                </a:br>
                <a:r>
                  <a:rPr lang="en-US" sz="2000" dirty="0" smtClean="0"/>
                  <a:t>the current source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0" y="277008"/>
                <a:ext cx="3126753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949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987280" y="3011065"/>
            <a:ext cx="676535" cy="400110"/>
            <a:chOff x="6414083" y="3522535"/>
            <a:chExt cx="676535" cy="400110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6414083" y="3888734"/>
              <a:ext cx="4258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627030" y="3522535"/>
              <a:ext cx="4635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74142" y="2874932"/>
                <a:ext cx="11030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42" y="2874932"/>
                <a:ext cx="110305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6005" y="3736525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5" y="3736525"/>
                <a:ext cx="498983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60379" y="3215741"/>
                <a:ext cx="3077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By KVL,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379" y="3215741"/>
                <a:ext cx="307763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980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86718" y="3679263"/>
                <a:ext cx="1139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18" y="3679263"/>
                <a:ext cx="113903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49583" y="4070040"/>
                <a:ext cx="2916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1−2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83" y="4070040"/>
                <a:ext cx="291611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2791011" y="4366178"/>
            <a:ext cx="564837" cy="455832"/>
            <a:chOff x="6893570" y="4932451"/>
            <a:chExt cx="564837" cy="455832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7057776" y="5388283"/>
              <a:ext cx="40063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893570" y="4932451"/>
              <a:ext cx="4635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1A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24988" y="4395157"/>
            <a:ext cx="473543" cy="463123"/>
            <a:chOff x="5714774" y="4145151"/>
            <a:chExt cx="473543" cy="4631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6188317" y="4232341"/>
              <a:ext cx="0" cy="3759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714774" y="4145151"/>
              <a:ext cx="4635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91886" y="4451265"/>
                <a:ext cx="25839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=(4</m:t>
                    </m:r>
                  </m:oMath>
                </a14:m>
                <a:r>
                  <a:rPr lang="en-US" sz="2000" dirty="0" smtClean="0"/>
                  <a:t>//12)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×1=3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886" y="4451265"/>
                <a:ext cx="2583977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455365" y="4937801"/>
                <a:ext cx="2520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=3−4+4=3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365" y="4937801"/>
                <a:ext cx="252049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-131431" y="2132672"/>
            <a:ext cx="4492040" cy="3103295"/>
            <a:chOff x="98429" y="2370998"/>
            <a:chExt cx="4492040" cy="3103295"/>
          </a:xfrm>
        </p:grpSpPr>
        <p:grpSp>
          <p:nvGrpSpPr>
            <p:cNvPr id="34" name="Group 33"/>
            <p:cNvGrpSpPr/>
            <p:nvPr/>
          </p:nvGrpSpPr>
          <p:grpSpPr>
            <a:xfrm>
              <a:off x="98429" y="2370998"/>
              <a:ext cx="3521862" cy="3103295"/>
              <a:chOff x="346852" y="278065"/>
              <a:chExt cx="3521862" cy="3103295"/>
            </a:xfrm>
          </p:grpSpPr>
          <p:sp>
            <p:nvSpPr>
              <p:cNvPr id="36" name="Text Box 46"/>
              <p:cNvSpPr txBox="1">
                <a:spLocks noChangeArrowheads="1"/>
              </p:cNvSpPr>
              <p:nvPr/>
            </p:nvSpPr>
            <p:spPr bwMode="auto">
              <a:xfrm>
                <a:off x="2816484" y="278065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ymbol" pitchFamily="18" charset="2"/>
                  </a:rPr>
                  <a:t>4</a:t>
                </a:r>
                <a:r>
                  <a:rPr lang="en-US" dirty="0">
                    <a:sym typeface="Symbol" pitchFamily="18" charset="2"/>
                  </a:rPr>
                  <a:t></a:t>
                </a:r>
                <a:endParaRPr lang="en-US" dirty="0"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346852" y="623531"/>
                <a:ext cx="3521862" cy="2757829"/>
                <a:chOff x="4800600" y="2362200"/>
                <a:chExt cx="2176463" cy="1549260"/>
              </a:xfrm>
            </p:grpSpPr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 rot="5400000">
                  <a:off x="4743450" y="3209925"/>
                  <a:ext cx="800100" cy="133350"/>
                </a:xfrm>
                <a:custGeom>
                  <a:avLst/>
                  <a:gdLst>
                    <a:gd name="T0" fmla="*/ 0 w 20000"/>
                    <a:gd name="T1" fmla="*/ 9945 h 20000"/>
                    <a:gd name="T2" fmla="*/ 5887 w 20000"/>
                    <a:gd name="T3" fmla="*/ 9945 h 20000"/>
                    <a:gd name="T4" fmla="*/ 7165 w 20000"/>
                    <a:gd name="T5" fmla="*/ 0 h 20000"/>
                    <a:gd name="T6" fmla="*/ 7937 w 20000"/>
                    <a:gd name="T7" fmla="*/ 19337 h 20000"/>
                    <a:gd name="T8" fmla="*/ 10495 w 20000"/>
                    <a:gd name="T9" fmla="*/ 552 h 20000"/>
                    <a:gd name="T10" fmla="*/ 11532 w 20000"/>
                    <a:gd name="T11" fmla="*/ 19890 h 20000"/>
                    <a:gd name="T12" fmla="*/ 14089 w 20000"/>
                    <a:gd name="T13" fmla="*/ 552 h 20000"/>
                    <a:gd name="T14" fmla="*/ 14861 w 20000"/>
                    <a:gd name="T15" fmla="*/ 19890 h 20000"/>
                    <a:gd name="T16" fmla="*/ 16647 w 20000"/>
                    <a:gd name="T17" fmla="*/ 8840 h 20000"/>
                    <a:gd name="T18" fmla="*/ 19976 w 20000"/>
                    <a:gd name="T19" fmla="*/ 884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0" y="9945"/>
                      </a:moveTo>
                      <a:lnTo>
                        <a:pt x="5887" y="9945"/>
                      </a:lnTo>
                      <a:lnTo>
                        <a:pt x="7165" y="0"/>
                      </a:lnTo>
                      <a:lnTo>
                        <a:pt x="7937" y="19337"/>
                      </a:lnTo>
                      <a:lnTo>
                        <a:pt x="10495" y="552"/>
                      </a:lnTo>
                      <a:lnTo>
                        <a:pt x="11532" y="19890"/>
                      </a:lnTo>
                      <a:lnTo>
                        <a:pt x="14089" y="552"/>
                      </a:lnTo>
                      <a:lnTo>
                        <a:pt x="14861" y="19890"/>
                      </a:lnTo>
                      <a:lnTo>
                        <a:pt x="16647" y="8840"/>
                      </a:lnTo>
                      <a:lnTo>
                        <a:pt x="19976" y="8840"/>
                      </a:lnTo>
                    </a:path>
                  </a:pathLst>
                </a:custGeom>
                <a:pattFill prst="pct10">
                  <a:fgClr>
                    <a:srgbClr val="FFFFFF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lg" len="sm"/>
                  <a:tailEnd type="none" w="lg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42"/>
                <p:cNvSpPr>
                  <a:spLocks/>
                </p:cNvSpPr>
                <p:nvPr/>
              </p:nvSpPr>
              <p:spPr bwMode="auto">
                <a:xfrm>
                  <a:off x="5867400" y="2362200"/>
                  <a:ext cx="722313" cy="147638"/>
                </a:xfrm>
                <a:custGeom>
                  <a:avLst/>
                  <a:gdLst>
                    <a:gd name="T0" fmla="*/ 0 w 20000"/>
                    <a:gd name="T1" fmla="*/ 9945 h 20000"/>
                    <a:gd name="T2" fmla="*/ 5887 w 20000"/>
                    <a:gd name="T3" fmla="*/ 9945 h 20000"/>
                    <a:gd name="T4" fmla="*/ 7165 w 20000"/>
                    <a:gd name="T5" fmla="*/ 0 h 20000"/>
                    <a:gd name="T6" fmla="*/ 7937 w 20000"/>
                    <a:gd name="T7" fmla="*/ 19337 h 20000"/>
                    <a:gd name="T8" fmla="*/ 10495 w 20000"/>
                    <a:gd name="T9" fmla="*/ 552 h 20000"/>
                    <a:gd name="T10" fmla="*/ 11532 w 20000"/>
                    <a:gd name="T11" fmla="*/ 19890 h 20000"/>
                    <a:gd name="T12" fmla="*/ 14089 w 20000"/>
                    <a:gd name="T13" fmla="*/ 552 h 20000"/>
                    <a:gd name="T14" fmla="*/ 14861 w 20000"/>
                    <a:gd name="T15" fmla="*/ 19890 h 20000"/>
                    <a:gd name="T16" fmla="*/ 16647 w 20000"/>
                    <a:gd name="T17" fmla="*/ 8840 h 20000"/>
                    <a:gd name="T18" fmla="*/ 19976 w 20000"/>
                    <a:gd name="T19" fmla="*/ 884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0" y="9945"/>
                      </a:moveTo>
                      <a:lnTo>
                        <a:pt x="5887" y="9945"/>
                      </a:lnTo>
                      <a:lnTo>
                        <a:pt x="7165" y="0"/>
                      </a:lnTo>
                      <a:lnTo>
                        <a:pt x="7937" y="19337"/>
                      </a:lnTo>
                      <a:lnTo>
                        <a:pt x="10495" y="552"/>
                      </a:lnTo>
                      <a:lnTo>
                        <a:pt x="11532" y="19890"/>
                      </a:lnTo>
                      <a:lnTo>
                        <a:pt x="14089" y="552"/>
                      </a:lnTo>
                      <a:lnTo>
                        <a:pt x="14861" y="19890"/>
                      </a:lnTo>
                      <a:lnTo>
                        <a:pt x="16647" y="8840"/>
                      </a:lnTo>
                      <a:lnTo>
                        <a:pt x="19976" y="8840"/>
                      </a:lnTo>
                    </a:path>
                  </a:pathLst>
                </a:custGeom>
                <a:pattFill prst="pct10">
                  <a:fgClr>
                    <a:srgbClr val="FFFFFF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lg" len="sm"/>
                  <a:tailEnd type="none" w="lg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3"/>
                <p:cNvSpPr>
                  <a:spLocks noChangeShapeType="1"/>
                </p:cNvSpPr>
                <p:nvPr/>
              </p:nvSpPr>
              <p:spPr bwMode="auto">
                <a:xfrm>
                  <a:off x="5143500" y="3676650"/>
                  <a:ext cx="762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00600" y="3200400"/>
                  <a:ext cx="344488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Symbol" pitchFamily="18" charset="2"/>
                    </a:rPr>
                    <a:t>4</a:t>
                  </a:r>
                  <a:r>
                    <a:rPr lang="en-US">
                      <a:sym typeface="Symbol" pitchFamily="18" charset="2"/>
                    </a:rPr>
                    <a:t></a:t>
                  </a:r>
                  <a:endParaRPr lang="en-US"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4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057900" y="2914650"/>
                  <a:ext cx="407988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Symbol" pitchFamily="18" charset="2"/>
                    </a:rPr>
                    <a:t>12</a:t>
                  </a:r>
                  <a:r>
                    <a:rPr lang="en-US">
                      <a:sym typeface="Symbol" pitchFamily="18" charset="2"/>
                    </a:rPr>
                    <a:t></a:t>
                  </a:r>
                  <a:endParaRPr lang="en-US"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4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381375"/>
                  <a:ext cx="344488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Symbol" pitchFamily="18" charset="2"/>
                    </a:rPr>
                    <a:t>4</a:t>
                  </a:r>
                  <a:r>
                    <a:rPr lang="en-US">
                      <a:sym typeface="Symbol" pitchFamily="18" charset="2"/>
                    </a:rPr>
                    <a:t></a:t>
                  </a:r>
                  <a:endParaRPr lang="en-US">
                    <a:latin typeface="Arial" charset="0"/>
                    <a:sym typeface="Symbol" pitchFamily="18" charset="2"/>
                  </a:endParaRPr>
                </a:p>
              </p:txBody>
            </p:sp>
            <p:grpSp>
              <p:nvGrpSpPr>
                <p:cNvPr id="44" name="Group 73"/>
                <p:cNvGrpSpPr>
                  <a:grpSpLocks/>
                </p:cNvGrpSpPr>
                <p:nvPr/>
              </p:nvGrpSpPr>
              <p:grpSpPr bwMode="auto">
                <a:xfrm>
                  <a:off x="5629275" y="2895600"/>
                  <a:ext cx="228600" cy="790575"/>
                  <a:chOff x="2898" y="3264"/>
                  <a:chExt cx="160" cy="576"/>
                </a:xfrm>
              </p:grpSpPr>
              <p:sp>
                <p:nvSpPr>
                  <p:cNvPr id="5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264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75"/>
                  <p:cNvSpPr>
                    <a:spLocks noChangeArrowheads="1"/>
                  </p:cNvSpPr>
                  <p:nvPr/>
                </p:nvSpPr>
                <p:spPr bwMode="auto">
                  <a:xfrm rot="2621401">
                    <a:off x="2898" y="3492"/>
                    <a:ext cx="160" cy="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474"/>
                    <a:ext cx="0" cy="1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" name="Freeform 81"/>
                <p:cNvSpPr>
                  <a:spLocks/>
                </p:cNvSpPr>
                <p:nvPr/>
              </p:nvSpPr>
              <p:spPr bwMode="auto">
                <a:xfrm>
                  <a:off x="5895975" y="2809875"/>
                  <a:ext cx="722313" cy="147638"/>
                </a:xfrm>
                <a:custGeom>
                  <a:avLst/>
                  <a:gdLst>
                    <a:gd name="T0" fmla="*/ 0 w 20000"/>
                    <a:gd name="T1" fmla="*/ 9945 h 20000"/>
                    <a:gd name="T2" fmla="*/ 5887 w 20000"/>
                    <a:gd name="T3" fmla="*/ 9945 h 20000"/>
                    <a:gd name="T4" fmla="*/ 7165 w 20000"/>
                    <a:gd name="T5" fmla="*/ 0 h 20000"/>
                    <a:gd name="T6" fmla="*/ 7937 w 20000"/>
                    <a:gd name="T7" fmla="*/ 19337 h 20000"/>
                    <a:gd name="T8" fmla="*/ 10495 w 20000"/>
                    <a:gd name="T9" fmla="*/ 552 h 20000"/>
                    <a:gd name="T10" fmla="*/ 11532 w 20000"/>
                    <a:gd name="T11" fmla="*/ 19890 h 20000"/>
                    <a:gd name="T12" fmla="*/ 14089 w 20000"/>
                    <a:gd name="T13" fmla="*/ 552 h 20000"/>
                    <a:gd name="T14" fmla="*/ 14861 w 20000"/>
                    <a:gd name="T15" fmla="*/ 19890 h 20000"/>
                    <a:gd name="T16" fmla="*/ 16647 w 20000"/>
                    <a:gd name="T17" fmla="*/ 8840 h 20000"/>
                    <a:gd name="T18" fmla="*/ 19976 w 20000"/>
                    <a:gd name="T19" fmla="*/ 884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0" y="9945"/>
                      </a:moveTo>
                      <a:lnTo>
                        <a:pt x="5887" y="9945"/>
                      </a:lnTo>
                      <a:lnTo>
                        <a:pt x="7165" y="0"/>
                      </a:lnTo>
                      <a:lnTo>
                        <a:pt x="7937" y="19337"/>
                      </a:lnTo>
                      <a:lnTo>
                        <a:pt x="10495" y="552"/>
                      </a:lnTo>
                      <a:lnTo>
                        <a:pt x="11532" y="19890"/>
                      </a:lnTo>
                      <a:lnTo>
                        <a:pt x="14089" y="552"/>
                      </a:lnTo>
                      <a:lnTo>
                        <a:pt x="14861" y="19890"/>
                      </a:lnTo>
                      <a:lnTo>
                        <a:pt x="16647" y="8840"/>
                      </a:lnTo>
                      <a:lnTo>
                        <a:pt x="19976" y="8840"/>
                      </a:lnTo>
                    </a:path>
                  </a:pathLst>
                </a:custGeom>
                <a:pattFill prst="pct10">
                  <a:fgClr>
                    <a:srgbClr val="FFFFFF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lg" len="sm"/>
                  <a:tailEnd type="none" w="lg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82"/>
                <p:cNvSpPr>
                  <a:spLocks/>
                </p:cNvSpPr>
                <p:nvPr/>
              </p:nvSpPr>
              <p:spPr bwMode="auto">
                <a:xfrm>
                  <a:off x="5905500" y="3600450"/>
                  <a:ext cx="722313" cy="147638"/>
                </a:xfrm>
                <a:custGeom>
                  <a:avLst/>
                  <a:gdLst>
                    <a:gd name="T0" fmla="*/ 0 w 20000"/>
                    <a:gd name="T1" fmla="*/ 9945 h 20000"/>
                    <a:gd name="T2" fmla="*/ 5887 w 20000"/>
                    <a:gd name="T3" fmla="*/ 9945 h 20000"/>
                    <a:gd name="T4" fmla="*/ 7165 w 20000"/>
                    <a:gd name="T5" fmla="*/ 0 h 20000"/>
                    <a:gd name="T6" fmla="*/ 7937 w 20000"/>
                    <a:gd name="T7" fmla="*/ 19337 h 20000"/>
                    <a:gd name="T8" fmla="*/ 10495 w 20000"/>
                    <a:gd name="T9" fmla="*/ 552 h 20000"/>
                    <a:gd name="T10" fmla="*/ 11532 w 20000"/>
                    <a:gd name="T11" fmla="*/ 19890 h 20000"/>
                    <a:gd name="T12" fmla="*/ 14089 w 20000"/>
                    <a:gd name="T13" fmla="*/ 552 h 20000"/>
                    <a:gd name="T14" fmla="*/ 14861 w 20000"/>
                    <a:gd name="T15" fmla="*/ 19890 h 20000"/>
                    <a:gd name="T16" fmla="*/ 16647 w 20000"/>
                    <a:gd name="T17" fmla="*/ 8840 h 20000"/>
                    <a:gd name="T18" fmla="*/ 19976 w 20000"/>
                    <a:gd name="T19" fmla="*/ 884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0" y="9945"/>
                      </a:moveTo>
                      <a:lnTo>
                        <a:pt x="5887" y="9945"/>
                      </a:lnTo>
                      <a:lnTo>
                        <a:pt x="7165" y="0"/>
                      </a:lnTo>
                      <a:lnTo>
                        <a:pt x="7937" y="19337"/>
                      </a:lnTo>
                      <a:lnTo>
                        <a:pt x="10495" y="552"/>
                      </a:lnTo>
                      <a:lnTo>
                        <a:pt x="11532" y="19890"/>
                      </a:lnTo>
                      <a:lnTo>
                        <a:pt x="14089" y="552"/>
                      </a:lnTo>
                      <a:lnTo>
                        <a:pt x="14861" y="19890"/>
                      </a:lnTo>
                      <a:lnTo>
                        <a:pt x="16647" y="8840"/>
                      </a:lnTo>
                      <a:lnTo>
                        <a:pt x="19976" y="8840"/>
                      </a:lnTo>
                    </a:path>
                  </a:pathLst>
                </a:custGeom>
                <a:pattFill prst="pct10">
                  <a:fgClr>
                    <a:srgbClr val="FFFFFF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lg" len="sm"/>
                  <a:tailEnd type="none" w="lg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83"/>
                <p:cNvSpPr>
                  <a:spLocks noChangeShapeType="1"/>
                </p:cNvSpPr>
                <p:nvPr/>
              </p:nvSpPr>
              <p:spPr bwMode="auto">
                <a:xfrm>
                  <a:off x="5143500" y="2886075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5143500" y="2438400"/>
                  <a:ext cx="0" cy="5619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6"/>
                <p:cNvSpPr>
                  <a:spLocks noChangeShapeType="1"/>
                </p:cNvSpPr>
                <p:nvPr/>
              </p:nvSpPr>
              <p:spPr bwMode="auto">
                <a:xfrm>
                  <a:off x="6591300" y="2424113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87"/>
                <p:cNvSpPr>
                  <a:spLocks noChangeShapeType="1"/>
                </p:cNvSpPr>
                <p:nvPr/>
              </p:nvSpPr>
              <p:spPr bwMode="auto">
                <a:xfrm>
                  <a:off x="6572250" y="2876550"/>
                  <a:ext cx="4000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8"/>
                <p:cNvSpPr>
                  <a:spLocks noChangeShapeType="1"/>
                </p:cNvSpPr>
                <p:nvPr/>
              </p:nvSpPr>
              <p:spPr bwMode="auto">
                <a:xfrm>
                  <a:off x="6543675" y="3667125"/>
                  <a:ext cx="4333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5867400" y="3686691"/>
                  <a:ext cx="968047" cy="224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+       </a:t>
                  </a:r>
                  <a:r>
                    <a:rPr lang="en-US" sz="2000" dirty="0" err="1"/>
                    <a:t>v</a:t>
                  </a:r>
                  <a:r>
                    <a:rPr lang="en-US" sz="2000" baseline="-25000" dirty="0" err="1"/>
                    <a:t>x</a:t>
                  </a:r>
                  <a:r>
                    <a:rPr lang="en-US" sz="2000" dirty="0"/>
                    <a:t>         </a:t>
                  </a:r>
                  <a:r>
                    <a:rPr lang="en-US" sz="2000" dirty="0">
                      <a:latin typeface="Symbol" pitchFamily="18" charset="2"/>
                    </a:rPr>
                    <a:t>-</a:t>
                  </a:r>
                </a:p>
              </p:txBody>
            </p:sp>
            <p:sp>
              <p:nvSpPr>
                <p:cNvPr id="54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5362500" y="2946367"/>
                  <a:ext cx="431124" cy="224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0.5v</a:t>
                  </a:r>
                  <a:r>
                    <a:rPr lang="en-US" sz="2000" baseline="-25000" dirty="0"/>
                    <a:t>x</a:t>
                  </a:r>
                  <a:endParaRPr lang="en-US" sz="2000" dirty="0"/>
                </a:p>
              </p:txBody>
            </p:sp>
          </p:grpSp>
        </p:grp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 rot="16200000">
              <a:off x="3397971" y="4057033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620291" y="3649010"/>
              <a:ext cx="3086" cy="1405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6" idx="2"/>
              <a:endCxn id="76" idx="6"/>
            </p:cNvCxnSpPr>
            <p:nvPr/>
          </p:nvCxnSpPr>
          <p:spPr>
            <a:xfrm flipV="1">
              <a:off x="3632921" y="4044333"/>
              <a:ext cx="0" cy="4699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9" idx="0"/>
              <a:endCxn id="39" idx="0"/>
            </p:cNvCxnSpPr>
            <p:nvPr/>
          </p:nvCxnSpPr>
          <p:spPr>
            <a:xfrm flipV="1">
              <a:off x="653296" y="2847145"/>
              <a:ext cx="1171384" cy="4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661881" y="3734956"/>
                  <a:ext cx="928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2000" dirty="0" smtClean="0"/>
                    <a:t>1A</a:t>
                  </a: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881" y="3734956"/>
                  <a:ext cx="92858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576" r="-592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039736" y="3852475"/>
                  <a:ext cx="49898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736" y="3852475"/>
                  <a:ext cx="498983" cy="101566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337205" y="5447204"/>
                <a:ext cx="1859355" cy="672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05" y="5447204"/>
                <a:ext cx="1859355" cy="6721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675496" y="4858280"/>
            <a:ext cx="48128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9360" y="4904502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0261" y="5447204"/>
                <a:ext cx="1729897" cy="54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1" y="5447204"/>
                <a:ext cx="1729897" cy="542521"/>
              </a:xfrm>
              <a:prstGeom prst="rect">
                <a:avLst/>
              </a:prstGeom>
              <a:blipFill rotWithShape="1">
                <a:blip r:embed="rId13"/>
                <a:stretch>
                  <a:fillRect l="-3521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9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7" grpId="0"/>
      <p:bldP spid="78" grpId="0"/>
      <p:bldP spid="88" grpId="0"/>
      <p:bldP spid="4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86813" y="172305"/>
            <a:ext cx="65174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 smtClean="0"/>
              <a:t>Example:  Find </a:t>
            </a:r>
            <a:r>
              <a:rPr lang="en-US" altLang="en-US" sz="1600" dirty="0" err="1"/>
              <a:t>Thevenin’s</a:t>
            </a:r>
            <a:r>
              <a:rPr lang="en-US" altLang="en-US" sz="1600" dirty="0"/>
              <a:t> equivalent with respect to terminals “a” and “b”. 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3" name="Text Box 115"/>
          <p:cNvSpPr txBox="1">
            <a:spLocks noChangeArrowheads="1"/>
          </p:cNvSpPr>
          <p:nvPr/>
        </p:nvSpPr>
        <p:spPr bwMode="auto">
          <a:xfrm>
            <a:off x="2515659" y="1001942"/>
            <a:ext cx="38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>
                <a:latin typeface="Arial" charset="0"/>
              </a:rPr>
              <a:t>14V</a:t>
            </a:r>
          </a:p>
        </p:txBody>
      </p:sp>
      <p:sp>
        <p:nvSpPr>
          <p:cNvPr id="4" name="Text Box 128"/>
          <p:cNvSpPr txBox="1">
            <a:spLocks noChangeArrowheads="1"/>
          </p:cNvSpPr>
          <p:nvPr/>
        </p:nvSpPr>
        <p:spPr bwMode="auto">
          <a:xfrm>
            <a:off x="1525059" y="2221142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8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grpSp>
        <p:nvGrpSpPr>
          <p:cNvPr id="5" name="Group 134"/>
          <p:cNvGrpSpPr>
            <a:grpSpLocks/>
          </p:cNvGrpSpPr>
          <p:nvPr/>
        </p:nvGrpSpPr>
        <p:grpSpPr bwMode="auto">
          <a:xfrm rot="5400000">
            <a:off x="1590146" y="1146405"/>
            <a:ext cx="238125" cy="806450"/>
            <a:chOff x="1632" y="2736"/>
            <a:chExt cx="192" cy="624"/>
          </a:xfrm>
        </p:grpSpPr>
        <p:sp>
          <p:nvSpPr>
            <p:cNvPr id="6" name="Oval 135"/>
            <p:cNvSpPr>
              <a:spLocks noChangeArrowheads="1"/>
            </p:cNvSpPr>
            <p:nvPr/>
          </p:nvSpPr>
          <p:spPr bwMode="auto">
            <a:xfrm>
              <a:off x="1632" y="29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136"/>
            <p:cNvSpPr>
              <a:spLocks noChangeShapeType="1"/>
            </p:cNvSpPr>
            <p:nvPr/>
          </p:nvSpPr>
          <p:spPr bwMode="auto">
            <a:xfrm flipV="1">
              <a:off x="1728" y="2976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7"/>
            <p:cNvSpPr>
              <a:spLocks noChangeShapeType="1"/>
            </p:cNvSpPr>
            <p:nvPr/>
          </p:nvSpPr>
          <p:spPr bwMode="auto">
            <a:xfrm flipV="1">
              <a:off x="1728" y="27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140"/>
          <p:cNvSpPr txBox="1">
            <a:spLocks noChangeArrowheads="1"/>
          </p:cNvSpPr>
          <p:nvPr/>
        </p:nvSpPr>
        <p:spPr bwMode="auto">
          <a:xfrm>
            <a:off x="2296584" y="2211617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4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1525059" y="1611542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2.5A</a:t>
            </a: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934509" y="1792517"/>
            <a:ext cx="50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6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12" name="Freeform 148"/>
          <p:cNvSpPr>
            <a:spLocks/>
          </p:cNvSpPr>
          <p:nvPr/>
        </p:nvSpPr>
        <p:spPr bwMode="auto">
          <a:xfrm>
            <a:off x="2125134" y="2135417"/>
            <a:ext cx="838200" cy="114300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4"/>
          <p:cNvSpPr txBox="1">
            <a:spLocks noChangeArrowheads="1"/>
          </p:cNvSpPr>
          <p:nvPr/>
        </p:nvSpPr>
        <p:spPr bwMode="auto">
          <a:xfrm>
            <a:off x="2134659" y="1154342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4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14" name="Text Box 155"/>
          <p:cNvSpPr txBox="1">
            <a:spLocks noChangeArrowheads="1"/>
          </p:cNvSpPr>
          <p:nvPr/>
        </p:nvSpPr>
        <p:spPr bwMode="auto">
          <a:xfrm>
            <a:off x="2972859" y="849542"/>
            <a:ext cx="252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5" name="Text Box 156"/>
          <p:cNvSpPr txBox="1">
            <a:spLocks noChangeArrowheads="1"/>
          </p:cNvSpPr>
          <p:nvPr/>
        </p:nvSpPr>
        <p:spPr bwMode="auto">
          <a:xfrm>
            <a:off x="2972859" y="1992542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16" name="Freeform 149"/>
          <p:cNvSpPr>
            <a:spLocks/>
          </p:cNvSpPr>
          <p:nvPr/>
        </p:nvSpPr>
        <p:spPr bwMode="auto">
          <a:xfrm rot="16200000">
            <a:off x="963084" y="1182917"/>
            <a:ext cx="657225" cy="104775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48"/>
          <p:cNvSpPr>
            <a:spLocks/>
          </p:cNvSpPr>
          <p:nvPr/>
        </p:nvSpPr>
        <p:spPr bwMode="auto">
          <a:xfrm>
            <a:off x="1296459" y="849542"/>
            <a:ext cx="838200" cy="114300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49"/>
          <p:cNvSpPr>
            <a:spLocks/>
          </p:cNvSpPr>
          <p:nvPr/>
        </p:nvSpPr>
        <p:spPr bwMode="auto">
          <a:xfrm rot="16200000">
            <a:off x="1801284" y="1182917"/>
            <a:ext cx="657225" cy="104775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48"/>
          <p:cNvSpPr>
            <a:spLocks/>
          </p:cNvSpPr>
          <p:nvPr/>
        </p:nvSpPr>
        <p:spPr bwMode="auto">
          <a:xfrm>
            <a:off x="1286934" y="2135417"/>
            <a:ext cx="838200" cy="114300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49"/>
          <p:cNvSpPr>
            <a:spLocks/>
          </p:cNvSpPr>
          <p:nvPr/>
        </p:nvSpPr>
        <p:spPr bwMode="auto">
          <a:xfrm rot="16200000">
            <a:off x="963084" y="1821092"/>
            <a:ext cx="657225" cy="104775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49"/>
          <p:cNvSpPr>
            <a:spLocks/>
          </p:cNvSpPr>
          <p:nvPr/>
        </p:nvSpPr>
        <p:spPr bwMode="auto">
          <a:xfrm rot="16200000">
            <a:off x="1801284" y="1821092"/>
            <a:ext cx="657225" cy="104775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2106084" y="754292"/>
            <a:ext cx="844550" cy="304800"/>
            <a:chOff x="1392" y="576"/>
            <a:chExt cx="504" cy="178"/>
          </a:xfrm>
        </p:grpSpPr>
        <p:sp>
          <p:nvSpPr>
            <p:cNvPr id="23" name="Line 26"/>
            <p:cNvSpPr>
              <a:spLocks noChangeShapeType="1"/>
            </p:cNvSpPr>
            <p:nvPr/>
          </p:nvSpPr>
          <p:spPr bwMode="auto">
            <a:xfrm rot="5400000">
              <a:off x="1644" y="413"/>
              <a:ext cx="0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 rot="5400000">
              <a:off x="1555" y="581"/>
              <a:ext cx="178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522" y="580"/>
              <a:ext cx="2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 - +</a:t>
              </a:r>
            </a:p>
          </p:txBody>
        </p:sp>
      </p:grpSp>
      <p:sp>
        <p:nvSpPr>
          <p:cNvPr id="26" name="Text Box 128"/>
          <p:cNvSpPr txBox="1">
            <a:spLocks noChangeArrowheads="1"/>
          </p:cNvSpPr>
          <p:nvPr/>
        </p:nvSpPr>
        <p:spPr bwMode="auto">
          <a:xfrm>
            <a:off x="915459" y="1078142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8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27" name="Text Box 128"/>
          <p:cNvSpPr txBox="1">
            <a:spLocks noChangeArrowheads="1"/>
          </p:cNvSpPr>
          <p:nvPr/>
        </p:nvSpPr>
        <p:spPr bwMode="auto">
          <a:xfrm>
            <a:off x="1525059" y="620942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8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2134659" y="1763942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16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8934" y="2697808"/>
                <a:ext cx="27669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:  </m:t>
                    </m:r>
                  </m:oMath>
                </a14:m>
                <a:r>
                  <a:rPr lang="en-US" sz="2000" dirty="0" smtClean="0"/>
                  <a:t>open circuit voltage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4" y="2697808"/>
                <a:ext cx="2766976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176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924261" y="5156716"/>
                <a:ext cx="877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+ 0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61" y="5156716"/>
                <a:ext cx="877996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674159" y="3333407"/>
            <a:ext cx="2850868" cy="1977197"/>
            <a:chOff x="674159" y="3333407"/>
            <a:chExt cx="2850868" cy="1977197"/>
          </a:xfrm>
        </p:grpSpPr>
        <p:sp>
          <p:nvSpPr>
            <p:cNvPr id="29" name="Text Box 115"/>
            <p:cNvSpPr txBox="1">
              <a:spLocks noChangeArrowheads="1"/>
            </p:cNvSpPr>
            <p:nvPr/>
          </p:nvSpPr>
          <p:spPr bwMode="auto">
            <a:xfrm>
              <a:off x="2274359" y="3762375"/>
              <a:ext cx="3873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900">
                  <a:latin typeface="Arial" charset="0"/>
                </a:rPr>
                <a:t>14V</a:t>
              </a:r>
            </a:p>
          </p:txBody>
        </p:sp>
        <p:sp>
          <p:nvSpPr>
            <p:cNvPr id="30" name="Text Box 128"/>
            <p:cNvSpPr txBox="1">
              <a:spLocks noChangeArrowheads="1"/>
            </p:cNvSpPr>
            <p:nvPr/>
          </p:nvSpPr>
          <p:spPr bwMode="auto">
            <a:xfrm>
              <a:off x="1283759" y="4981575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8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31" name="Group 134"/>
            <p:cNvGrpSpPr>
              <a:grpSpLocks/>
            </p:cNvGrpSpPr>
            <p:nvPr/>
          </p:nvGrpSpPr>
          <p:grpSpPr bwMode="auto">
            <a:xfrm rot="5400000">
              <a:off x="1348846" y="3906838"/>
              <a:ext cx="238125" cy="806450"/>
              <a:chOff x="1632" y="2736"/>
              <a:chExt cx="192" cy="624"/>
            </a:xfrm>
          </p:grpSpPr>
          <p:sp>
            <p:nvSpPr>
              <p:cNvPr id="32" name="Oval 135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Line 136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7"/>
              <p:cNvSpPr>
                <a:spLocks noChangeShapeType="1"/>
              </p:cNvSpPr>
              <p:nvPr/>
            </p:nvSpPr>
            <p:spPr bwMode="auto">
              <a:xfrm flipV="1">
                <a:off x="172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140"/>
            <p:cNvSpPr txBox="1">
              <a:spLocks noChangeArrowheads="1"/>
            </p:cNvSpPr>
            <p:nvPr/>
          </p:nvSpPr>
          <p:spPr bwMode="auto">
            <a:xfrm>
              <a:off x="2055284" y="4972050"/>
              <a:ext cx="45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4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36" name="Text Box 141"/>
            <p:cNvSpPr txBox="1">
              <a:spLocks noChangeArrowheads="1"/>
            </p:cNvSpPr>
            <p:nvPr/>
          </p:nvSpPr>
          <p:spPr bwMode="auto">
            <a:xfrm>
              <a:off x="1283759" y="4371975"/>
              <a:ext cx="4873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2.5A</a:t>
              </a:r>
            </a:p>
          </p:txBody>
        </p:sp>
        <p:sp>
          <p:nvSpPr>
            <p:cNvPr id="37" name="Text Box 146"/>
            <p:cNvSpPr txBox="1">
              <a:spLocks noChangeArrowheads="1"/>
            </p:cNvSpPr>
            <p:nvPr/>
          </p:nvSpPr>
          <p:spPr bwMode="auto">
            <a:xfrm>
              <a:off x="693209" y="4552950"/>
              <a:ext cx="504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6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1883834" y="4895850"/>
              <a:ext cx="83820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54"/>
            <p:cNvSpPr txBox="1">
              <a:spLocks noChangeArrowheads="1"/>
            </p:cNvSpPr>
            <p:nvPr/>
          </p:nvSpPr>
          <p:spPr bwMode="auto">
            <a:xfrm>
              <a:off x="1893359" y="3914775"/>
              <a:ext cx="45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4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0" name="Text Box 155"/>
            <p:cNvSpPr txBox="1">
              <a:spLocks noChangeArrowheads="1"/>
            </p:cNvSpPr>
            <p:nvPr/>
          </p:nvSpPr>
          <p:spPr bwMode="auto">
            <a:xfrm>
              <a:off x="2731559" y="3609975"/>
              <a:ext cx="2524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  <p:sp>
          <p:nvSpPr>
            <p:cNvPr id="41" name="Text Box 156"/>
            <p:cNvSpPr txBox="1">
              <a:spLocks noChangeArrowheads="1"/>
            </p:cNvSpPr>
            <p:nvPr/>
          </p:nvSpPr>
          <p:spPr bwMode="auto">
            <a:xfrm>
              <a:off x="2731559" y="4752975"/>
              <a:ext cx="260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42" name="Freeform 149"/>
            <p:cNvSpPr>
              <a:spLocks/>
            </p:cNvSpPr>
            <p:nvPr/>
          </p:nvSpPr>
          <p:spPr bwMode="auto">
            <a:xfrm rot="16200000">
              <a:off x="721784" y="3943350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48"/>
            <p:cNvSpPr>
              <a:spLocks/>
            </p:cNvSpPr>
            <p:nvPr/>
          </p:nvSpPr>
          <p:spPr bwMode="auto">
            <a:xfrm>
              <a:off x="1055159" y="3609975"/>
              <a:ext cx="83820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49"/>
            <p:cNvSpPr>
              <a:spLocks/>
            </p:cNvSpPr>
            <p:nvPr/>
          </p:nvSpPr>
          <p:spPr bwMode="auto">
            <a:xfrm rot="16200000">
              <a:off x="1559984" y="3943350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8"/>
            <p:cNvSpPr>
              <a:spLocks/>
            </p:cNvSpPr>
            <p:nvPr/>
          </p:nvSpPr>
          <p:spPr bwMode="auto">
            <a:xfrm>
              <a:off x="1045634" y="4895850"/>
              <a:ext cx="83820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9"/>
            <p:cNvSpPr>
              <a:spLocks/>
            </p:cNvSpPr>
            <p:nvPr/>
          </p:nvSpPr>
          <p:spPr bwMode="auto">
            <a:xfrm rot="16200000">
              <a:off x="721784" y="4581525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 rot="16200000">
              <a:off x="1559984" y="4581525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" name="Group 25"/>
            <p:cNvGrpSpPr>
              <a:grpSpLocks/>
            </p:cNvGrpSpPr>
            <p:nvPr/>
          </p:nvGrpSpPr>
          <p:grpSpPr bwMode="auto">
            <a:xfrm>
              <a:off x="1864784" y="3514725"/>
              <a:ext cx="844550" cy="304800"/>
              <a:chOff x="1392" y="576"/>
              <a:chExt cx="504" cy="178"/>
            </a:xfrm>
          </p:grpSpPr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 rot="5400000">
                <a:off x="1644" y="413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27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9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 - +</a:t>
                </a:r>
              </a:p>
            </p:txBody>
          </p:sp>
        </p:grpSp>
        <p:sp>
          <p:nvSpPr>
            <p:cNvPr id="52" name="Text Box 128"/>
            <p:cNvSpPr txBox="1">
              <a:spLocks noChangeArrowheads="1"/>
            </p:cNvSpPr>
            <p:nvPr/>
          </p:nvSpPr>
          <p:spPr bwMode="auto">
            <a:xfrm>
              <a:off x="674159" y="3838575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8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3" name="Text Box 128"/>
            <p:cNvSpPr txBox="1">
              <a:spLocks noChangeArrowheads="1"/>
            </p:cNvSpPr>
            <p:nvPr/>
          </p:nvSpPr>
          <p:spPr bwMode="auto">
            <a:xfrm>
              <a:off x="1283759" y="3381375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8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4" name="Text Box 128"/>
            <p:cNvSpPr txBox="1">
              <a:spLocks noChangeArrowheads="1"/>
            </p:cNvSpPr>
            <p:nvPr/>
          </p:nvSpPr>
          <p:spPr bwMode="auto">
            <a:xfrm>
              <a:off x="1893359" y="4524375"/>
              <a:ext cx="45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16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507175" y="3333407"/>
                  <a:ext cx="4767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175" y="3333407"/>
                  <a:ext cx="476797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512450" y="4972050"/>
                  <a:ext cx="4767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450" y="4972050"/>
                  <a:ext cx="476797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884274" y="3507214"/>
                  <a:ext cx="640753" cy="1631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2000" b="0" dirty="0" smtClean="0"/>
                    <a:t/>
                  </a:r>
                  <a:br>
                    <a:rPr lang="en-US" sz="20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oMath>
                    </m:oMathPara>
                  </a14:m>
                  <a:r>
                    <a:rPr lang="en-US" sz="2000" b="0" dirty="0" smtClean="0"/>
                    <a:t/>
                  </a:r>
                  <a:br>
                    <a:rPr lang="en-US" sz="2000" b="0" dirty="0" smtClean="0"/>
                  </a:br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274" y="3507214"/>
                  <a:ext cx="640753" cy="163121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525059" y="3598129"/>
                <a:ext cx="4276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059" y="3598129"/>
                <a:ext cx="42768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525059" y="4266105"/>
                <a:ext cx="4364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059" y="4266105"/>
                <a:ext cx="436465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 flipV="1">
            <a:off x="1896227" y="4114800"/>
            <a:ext cx="0" cy="196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899846" y="4363421"/>
            <a:ext cx="0" cy="257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31106" y="4054953"/>
                <a:ext cx="388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06" y="4054953"/>
                <a:ext cx="38805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85917" y="4311560"/>
                <a:ext cx="3928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17" y="4311560"/>
                <a:ext cx="3928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3863975" y="3198019"/>
            <a:ext cx="211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current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794643" y="3718971"/>
                <a:ext cx="2830583" cy="894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20+30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×2.5=1.5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=2.5−1.5=1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643" y="3718971"/>
                <a:ext cx="2830583" cy="8943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34061" y="4704447"/>
                <a:ext cx="23871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=−1.5×4=−6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=1×16=16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61" y="4704447"/>
                <a:ext cx="2387127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098925" y="5591145"/>
                <a:ext cx="3043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=14−6+16=24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925" y="5591145"/>
                <a:ext cx="3043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067926" y="2359254"/>
                <a:ext cx="33415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=4+(4+16)</m:t>
                    </m:r>
                  </m:oMath>
                </a14:m>
                <a:r>
                  <a:rPr lang="en-US" sz="1600" dirty="0" smtClean="0"/>
                  <a:t>//(8+8+6+8)=16</a:t>
                </a:r>
                <a:r>
                  <a:rPr lang="en-US" sz="1600" dirty="0" smtClean="0">
                    <a:sym typeface="Symbol"/>
                  </a:rPr>
                  <a:t>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26" y="2359254"/>
                <a:ext cx="3341556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3908425" y="740004"/>
            <a:ext cx="2317750" cy="1647825"/>
            <a:chOff x="4876800" y="784454"/>
            <a:chExt cx="2317750" cy="1647825"/>
          </a:xfrm>
        </p:grpSpPr>
        <p:sp>
          <p:nvSpPr>
            <p:cNvPr id="78" name="Text Box 128"/>
            <p:cNvSpPr txBox="1">
              <a:spLocks noChangeArrowheads="1"/>
            </p:cNvSpPr>
            <p:nvPr/>
          </p:nvSpPr>
          <p:spPr bwMode="auto">
            <a:xfrm>
              <a:off x="5486400" y="2156054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8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3" name="Text Box 140"/>
            <p:cNvSpPr txBox="1">
              <a:spLocks noChangeArrowheads="1"/>
            </p:cNvSpPr>
            <p:nvPr/>
          </p:nvSpPr>
          <p:spPr bwMode="auto">
            <a:xfrm>
              <a:off x="6257925" y="2146529"/>
              <a:ext cx="45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4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5" name="Text Box 146"/>
            <p:cNvSpPr txBox="1">
              <a:spLocks noChangeArrowheads="1"/>
            </p:cNvSpPr>
            <p:nvPr/>
          </p:nvSpPr>
          <p:spPr bwMode="auto">
            <a:xfrm>
              <a:off x="4895850" y="1727429"/>
              <a:ext cx="504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6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6" name="Freeform 148"/>
            <p:cNvSpPr>
              <a:spLocks/>
            </p:cNvSpPr>
            <p:nvPr/>
          </p:nvSpPr>
          <p:spPr bwMode="auto">
            <a:xfrm>
              <a:off x="6086475" y="2070329"/>
              <a:ext cx="83820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154"/>
            <p:cNvSpPr txBox="1">
              <a:spLocks noChangeArrowheads="1"/>
            </p:cNvSpPr>
            <p:nvPr/>
          </p:nvSpPr>
          <p:spPr bwMode="auto">
            <a:xfrm>
              <a:off x="6096000" y="1089254"/>
              <a:ext cx="45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4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8" name="Text Box 155"/>
            <p:cNvSpPr txBox="1">
              <a:spLocks noChangeArrowheads="1"/>
            </p:cNvSpPr>
            <p:nvPr/>
          </p:nvSpPr>
          <p:spPr bwMode="auto">
            <a:xfrm>
              <a:off x="6934200" y="784454"/>
              <a:ext cx="2524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  <p:sp>
          <p:nvSpPr>
            <p:cNvPr id="89" name="Text Box 156"/>
            <p:cNvSpPr txBox="1">
              <a:spLocks noChangeArrowheads="1"/>
            </p:cNvSpPr>
            <p:nvPr/>
          </p:nvSpPr>
          <p:spPr bwMode="auto">
            <a:xfrm>
              <a:off x="6934200" y="1927454"/>
              <a:ext cx="260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90" name="Freeform 149"/>
            <p:cNvSpPr>
              <a:spLocks/>
            </p:cNvSpPr>
            <p:nvPr/>
          </p:nvSpPr>
          <p:spPr bwMode="auto">
            <a:xfrm rot="16200000">
              <a:off x="4924425" y="1117829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48"/>
            <p:cNvSpPr>
              <a:spLocks/>
            </p:cNvSpPr>
            <p:nvPr/>
          </p:nvSpPr>
          <p:spPr bwMode="auto">
            <a:xfrm>
              <a:off x="5257800" y="784454"/>
              <a:ext cx="83820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49"/>
            <p:cNvSpPr>
              <a:spLocks/>
            </p:cNvSpPr>
            <p:nvPr/>
          </p:nvSpPr>
          <p:spPr bwMode="auto">
            <a:xfrm rot="16200000">
              <a:off x="5762625" y="1117829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48"/>
            <p:cNvSpPr>
              <a:spLocks/>
            </p:cNvSpPr>
            <p:nvPr/>
          </p:nvSpPr>
          <p:spPr bwMode="auto">
            <a:xfrm>
              <a:off x="5248275" y="2070329"/>
              <a:ext cx="83820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49"/>
            <p:cNvSpPr>
              <a:spLocks/>
            </p:cNvSpPr>
            <p:nvPr/>
          </p:nvSpPr>
          <p:spPr bwMode="auto">
            <a:xfrm rot="16200000">
              <a:off x="4924425" y="1756004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49"/>
            <p:cNvSpPr>
              <a:spLocks/>
            </p:cNvSpPr>
            <p:nvPr/>
          </p:nvSpPr>
          <p:spPr bwMode="auto">
            <a:xfrm rot="16200000">
              <a:off x="5762625" y="1756004"/>
              <a:ext cx="657225" cy="10477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128"/>
            <p:cNvSpPr txBox="1">
              <a:spLocks noChangeArrowheads="1"/>
            </p:cNvSpPr>
            <p:nvPr/>
          </p:nvSpPr>
          <p:spPr bwMode="auto">
            <a:xfrm>
              <a:off x="4876800" y="1013054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Symbol" pitchFamily="18" charset="2"/>
                  <a:sym typeface="Symbol" pitchFamily="18" charset="2"/>
                </a:rPr>
                <a:t>8</a:t>
              </a:r>
              <a:r>
                <a:rPr lang="en-US" altLang="en-US" dirty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1" name="Text Box 128"/>
            <p:cNvSpPr txBox="1">
              <a:spLocks noChangeArrowheads="1"/>
            </p:cNvSpPr>
            <p:nvPr/>
          </p:nvSpPr>
          <p:spPr bwMode="auto">
            <a:xfrm>
              <a:off x="6096000" y="1698854"/>
              <a:ext cx="45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  <a:sym typeface="Symbol" pitchFamily="18" charset="2"/>
                </a:rPr>
                <a:t>16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cxnSp>
          <p:nvCxnSpPr>
            <p:cNvPr id="103" name="Straight Connector 102"/>
            <p:cNvCxnSpPr>
              <a:stCxn id="91" idx="11"/>
            </p:cNvCxnSpPr>
            <p:nvPr/>
          </p:nvCxnSpPr>
          <p:spPr>
            <a:xfrm>
              <a:off x="6096000" y="841604"/>
              <a:ext cx="760703" cy="7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 Box 128"/>
            <p:cNvSpPr txBox="1">
              <a:spLocks noChangeArrowheads="1"/>
            </p:cNvSpPr>
            <p:nvPr/>
          </p:nvSpPr>
          <p:spPr bwMode="auto">
            <a:xfrm>
              <a:off x="5535527" y="923411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Symbol" pitchFamily="18" charset="2"/>
                  <a:sym typeface="Symbol" pitchFamily="18" charset="2"/>
                </a:rPr>
                <a:t>8</a:t>
              </a:r>
              <a:r>
                <a:rPr lang="en-US" altLang="en-US" dirty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81975" y="5791200"/>
                <a:ext cx="23286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=14+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75" y="5791200"/>
                <a:ext cx="232865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0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  <p:bldP spid="62" grpId="0"/>
      <p:bldP spid="63" grpId="0"/>
      <p:bldP spid="71" grpId="0"/>
      <p:bldP spid="72" grpId="0"/>
      <p:bldP spid="73" grpId="0"/>
      <p:bldP spid="74" grpId="0"/>
      <p:bldP spid="75" grpId="0"/>
      <p:bldP spid="76" grpId="0"/>
      <p:bldP spid="104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3"/>
          <p:cNvSpPr txBox="1">
            <a:spLocks noChangeArrowheads="1"/>
          </p:cNvSpPr>
          <p:nvPr/>
        </p:nvSpPr>
        <p:spPr bwMode="auto">
          <a:xfrm>
            <a:off x="85725" y="358914"/>
            <a:ext cx="86380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Example:  </a:t>
            </a:r>
            <a:r>
              <a:rPr lang="en-US" altLang="en-US" sz="2000" dirty="0"/>
              <a:t>Find </a:t>
            </a:r>
            <a:r>
              <a:rPr lang="en-US" altLang="en-US" sz="2000" dirty="0" err="1"/>
              <a:t>Thevenin’s</a:t>
            </a:r>
            <a:r>
              <a:rPr lang="en-US" altLang="en-US" sz="2000" dirty="0"/>
              <a:t> equivalent circuit with respect to terminals “a” and “b</a:t>
            </a:r>
            <a:r>
              <a:rPr lang="en-US" altLang="en-US" sz="2000" dirty="0" smtClean="0"/>
              <a:t>”</a:t>
            </a:r>
            <a:br>
              <a:rPr lang="en-US" altLang="en-US" sz="2000" dirty="0" smtClean="0"/>
            </a:br>
            <a:endParaRPr lang="en-US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Box 442"/>
          <p:cNvSpPr txBox="1">
            <a:spLocks noChangeArrowheads="1"/>
          </p:cNvSpPr>
          <p:nvPr/>
        </p:nvSpPr>
        <p:spPr bwMode="auto">
          <a:xfrm>
            <a:off x="2038350" y="1657350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3</a:t>
            </a:r>
            <a:r>
              <a:rPr lang="en-US" altLang="en-US" sz="1600" dirty="0">
                <a:sym typeface="Symbol" pitchFamily="18" charset="2"/>
              </a:rPr>
              <a:t></a:t>
            </a:r>
            <a:endParaRPr lang="en-US" alt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4" name="Freeform 443"/>
          <p:cNvSpPr>
            <a:spLocks/>
          </p:cNvSpPr>
          <p:nvPr/>
        </p:nvSpPr>
        <p:spPr bwMode="auto">
          <a:xfrm>
            <a:off x="457200" y="1590675"/>
            <a:ext cx="68580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44"/>
          <p:cNvSpPr>
            <a:spLocks/>
          </p:cNvSpPr>
          <p:nvPr/>
        </p:nvSpPr>
        <p:spPr bwMode="auto">
          <a:xfrm rot="5400000">
            <a:off x="719138" y="1985962"/>
            <a:ext cx="800100" cy="10477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45"/>
          <p:cNvSpPr>
            <a:spLocks noChangeShapeType="1"/>
          </p:cNvSpPr>
          <p:nvPr/>
        </p:nvSpPr>
        <p:spPr bwMode="auto">
          <a:xfrm>
            <a:off x="314325" y="2428875"/>
            <a:ext cx="2238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46"/>
          <p:cNvSpPr>
            <a:spLocks noChangeShapeType="1"/>
          </p:cNvSpPr>
          <p:nvPr/>
        </p:nvSpPr>
        <p:spPr bwMode="auto">
          <a:xfrm>
            <a:off x="285750" y="1647825"/>
            <a:ext cx="33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48"/>
          <p:cNvSpPr>
            <a:spLocks/>
          </p:cNvSpPr>
          <p:nvPr/>
        </p:nvSpPr>
        <p:spPr bwMode="auto">
          <a:xfrm>
            <a:off x="1905000" y="1581150"/>
            <a:ext cx="647700" cy="13335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453"/>
          <p:cNvGrpSpPr>
            <a:grpSpLocks/>
          </p:cNvGrpSpPr>
          <p:nvPr/>
        </p:nvGrpSpPr>
        <p:grpSpPr bwMode="auto">
          <a:xfrm rot="10800000">
            <a:off x="1143000" y="1506538"/>
            <a:ext cx="884238" cy="287337"/>
            <a:chOff x="3456" y="2057"/>
            <a:chExt cx="576" cy="174"/>
          </a:xfrm>
        </p:grpSpPr>
        <p:sp>
          <p:nvSpPr>
            <p:cNvPr id="10" name="Line 454"/>
            <p:cNvSpPr>
              <a:spLocks noChangeShapeType="1"/>
            </p:cNvSpPr>
            <p:nvPr/>
          </p:nvSpPr>
          <p:spPr bwMode="auto">
            <a:xfrm rot="5400000">
              <a:off x="3744" y="1861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455"/>
            <p:cNvSpPr>
              <a:spLocks noChangeArrowheads="1"/>
            </p:cNvSpPr>
            <p:nvPr/>
          </p:nvSpPr>
          <p:spPr bwMode="auto">
            <a:xfrm rot="8021401">
              <a:off x="3643" y="2070"/>
              <a:ext cx="16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altLang="en-US" sz="1800">
                <a:latin typeface="Symbol" pitchFamily="18" charset="2"/>
              </a:endParaRPr>
            </a:p>
          </p:txBody>
        </p:sp>
        <p:sp>
          <p:nvSpPr>
            <p:cNvPr id="12" name="Text Box 456"/>
            <p:cNvSpPr txBox="1">
              <a:spLocks noChangeArrowheads="1"/>
            </p:cNvSpPr>
            <p:nvPr/>
          </p:nvSpPr>
          <p:spPr bwMode="auto">
            <a:xfrm>
              <a:off x="3607" y="2057"/>
              <a:ext cx="26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>
                  <a:latin typeface="Symbol" pitchFamily="18" charset="2"/>
                </a:rPr>
                <a:t>- +</a:t>
              </a:r>
            </a:p>
          </p:txBody>
        </p:sp>
      </p:grpSp>
      <p:sp>
        <p:nvSpPr>
          <p:cNvPr id="15" name="Freeform 459"/>
          <p:cNvSpPr>
            <a:spLocks/>
          </p:cNvSpPr>
          <p:nvPr/>
        </p:nvSpPr>
        <p:spPr bwMode="auto">
          <a:xfrm>
            <a:off x="1343025" y="1066800"/>
            <a:ext cx="619125" cy="14287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460"/>
          <p:cNvSpPr>
            <a:spLocks/>
          </p:cNvSpPr>
          <p:nvPr/>
        </p:nvSpPr>
        <p:spPr bwMode="auto">
          <a:xfrm rot="5400000">
            <a:off x="2138362" y="1985963"/>
            <a:ext cx="790575" cy="13335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63"/>
          <p:cNvSpPr>
            <a:spLocks noChangeShapeType="1"/>
          </p:cNvSpPr>
          <p:nvPr/>
        </p:nvSpPr>
        <p:spPr bwMode="auto">
          <a:xfrm>
            <a:off x="1905000" y="113347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64"/>
          <p:cNvSpPr>
            <a:spLocks noChangeShapeType="1"/>
          </p:cNvSpPr>
          <p:nvPr/>
        </p:nvSpPr>
        <p:spPr bwMode="auto">
          <a:xfrm flipH="1">
            <a:off x="2533650" y="11239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465"/>
          <p:cNvSpPr>
            <a:spLocks/>
          </p:cNvSpPr>
          <p:nvPr/>
        </p:nvSpPr>
        <p:spPr bwMode="auto">
          <a:xfrm>
            <a:off x="1114425" y="1133475"/>
            <a:ext cx="304800" cy="657225"/>
          </a:xfrm>
          <a:custGeom>
            <a:avLst/>
            <a:gdLst>
              <a:gd name="T0" fmla="*/ 0 w 432"/>
              <a:gd name="T1" fmla="*/ 480 h 480"/>
              <a:gd name="T2" fmla="*/ 0 w 432"/>
              <a:gd name="T3" fmla="*/ 0 h 480"/>
              <a:gd name="T4" fmla="*/ 432 w 432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48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466"/>
          <p:cNvSpPr txBox="1">
            <a:spLocks noChangeArrowheads="1"/>
          </p:cNvSpPr>
          <p:nvPr/>
        </p:nvSpPr>
        <p:spPr bwMode="auto">
          <a:xfrm>
            <a:off x="1628775" y="1152525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6</a:t>
            </a:r>
            <a:r>
              <a:rPr lang="en-US" altLang="en-US" sz="1600" dirty="0">
                <a:sym typeface="Symbol" pitchFamily="18" charset="2"/>
              </a:rPr>
              <a:t></a:t>
            </a:r>
            <a:endParaRPr lang="en-US" alt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1" name="Text Box 467"/>
          <p:cNvSpPr txBox="1">
            <a:spLocks noChangeArrowheads="1"/>
          </p:cNvSpPr>
          <p:nvPr/>
        </p:nvSpPr>
        <p:spPr bwMode="auto">
          <a:xfrm>
            <a:off x="2600325" y="1962106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2</a:t>
            </a:r>
            <a:r>
              <a:rPr lang="en-US" altLang="en-US" sz="1600" dirty="0">
                <a:sym typeface="Symbol" pitchFamily="18" charset="2"/>
              </a:rPr>
              <a:t></a:t>
            </a:r>
            <a:endParaRPr lang="en-US" alt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Text Box 468"/>
          <p:cNvSpPr txBox="1">
            <a:spLocks noChangeArrowheads="1"/>
          </p:cNvSpPr>
          <p:nvPr/>
        </p:nvSpPr>
        <p:spPr bwMode="auto">
          <a:xfrm>
            <a:off x="1104900" y="1962150"/>
            <a:ext cx="550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12</a:t>
            </a:r>
            <a:r>
              <a:rPr lang="en-US" altLang="en-US" sz="1600" dirty="0">
                <a:sym typeface="Symbol" pitchFamily="18" charset="2"/>
              </a:rPr>
              <a:t></a:t>
            </a:r>
            <a:endParaRPr lang="en-US" alt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3" name="Text Box 469"/>
          <p:cNvSpPr txBox="1">
            <a:spLocks noChangeArrowheads="1"/>
          </p:cNvSpPr>
          <p:nvPr/>
        </p:nvSpPr>
        <p:spPr bwMode="auto">
          <a:xfrm>
            <a:off x="657225" y="1685925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3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4" name="Line 474"/>
          <p:cNvSpPr>
            <a:spLocks noChangeShapeType="1"/>
          </p:cNvSpPr>
          <p:nvPr/>
        </p:nvSpPr>
        <p:spPr bwMode="auto">
          <a:xfrm>
            <a:off x="733425" y="1543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75"/>
          <p:cNvSpPr txBox="1">
            <a:spLocks noChangeArrowheads="1"/>
          </p:cNvSpPr>
          <p:nvPr/>
        </p:nvSpPr>
        <p:spPr bwMode="auto">
          <a:xfrm>
            <a:off x="133350" y="141922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a</a:t>
            </a:r>
          </a:p>
        </p:txBody>
      </p:sp>
      <p:sp>
        <p:nvSpPr>
          <p:cNvPr id="26" name="Text Box 476"/>
          <p:cNvSpPr txBox="1">
            <a:spLocks noChangeArrowheads="1"/>
          </p:cNvSpPr>
          <p:nvPr/>
        </p:nvSpPr>
        <p:spPr bwMode="auto">
          <a:xfrm>
            <a:off x="95250" y="23241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420" y="1123950"/>
                <a:ext cx="424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0" y="1123950"/>
                <a:ext cx="42473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15816" y="1714500"/>
                <a:ext cx="5114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16" y="1714500"/>
                <a:ext cx="511422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4200" y="1016139"/>
                <a:ext cx="42659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 smtClean="0"/>
                  <a:t>,  the open circuit voltage,</a:t>
                </a:r>
              </a:p>
              <a:p>
                <a:r>
                  <a:rPr lang="en-US" sz="2000" dirty="0" smtClean="0"/>
                  <a:t>since there is  no independent source , </a:t>
                </a:r>
              </a:p>
              <a:p>
                <a:r>
                  <a:rPr lang="en-US" sz="2000" dirty="0" smtClean="0"/>
                  <a:t>all voltages and currents  are 0,  </a:t>
                </a:r>
              </a:p>
              <a:p>
                <a:r>
                  <a:rPr lang="en-US" sz="2000" b="0" dirty="0"/>
                  <a:t> </a:t>
                </a:r>
                <a:r>
                  <a:rPr lang="en-US" sz="2000" b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016139"/>
                <a:ext cx="4265976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1574" t="-2304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4005" y="2628900"/>
                <a:ext cx="75614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 smtClean="0"/>
                  <a:t>,  need to supply the two terminal with independent current or </a:t>
                </a:r>
                <a:br>
                  <a:rPr lang="en-US" sz="2000" dirty="0" smtClean="0"/>
                </a:br>
                <a:r>
                  <a:rPr lang="en-US" sz="2000" dirty="0" smtClean="0"/>
                  <a:t>voltage source. 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" y="2628900"/>
                <a:ext cx="756142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80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125976" y="3448050"/>
            <a:ext cx="3634362" cy="1623097"/>
            <a:chOff x="125976" y="3448050"/>
            <a:chExt cx="3634362" cy="1623097"/>
          </a:xfrm>
        </p:grpSpPr>
        <p:sp>
          <p:nvSpPr>
            <p:cNvPr id="31" name="Text Box 442"/>
            <p:cNvSpPr txBox="1">
              <a:spLocks noChangeArrowheads="1"/>
            </p:cNvSpPr>
            <p:nvPr/>
          </p:nvSpPr>
          <p:spPr bwMode="auto">
            <a:xfrm>
              <a:off x="2752407" y="4038600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3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  <a:endParaRPr lang="en-US" alt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32" name="Freeform 443"/>
            <p:cNvSpPr>
              <a:spLocks/>
            </p:cNvSpPr>
            <p:nvPr/>
          </p:nvSpPr>
          <p:spPr bwMode="auto">
            <a:xfrm>
              <a:off x="1171257" y="3971925"/>
              <a:ext cx="68580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4"/>
            <p:cNvSpPr>
              <a:spLocks/>
            </p:cNvSpPr>
            <p:nvPr/>
          </p:nvSpPr>
          <p:spPr bwMode="auto">
            <a:xfrm rot="5400000">
              <a:off x="1433195" y="4367212"/>
              <a:ext cx="800100" cy="1047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5"/>
            <p:cNvSpPr>
              <a:spLocks noChangeShapeType="1"/>
            </p:cNvSpPr>
            <p:nvPr/>
          </p:nvSpPr>
          <p:spPr bwMode="auto">
            <a:xfrm>
              <a:off x="999808" y="4810125"/>
              <a:ext cx="2266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6"/>
            <p:cNvSpPr>
              <a:spLocks noChangeShapeType="1"/>
            </p:cNvSpPr>
            <p:nvPr/>
          </p:nvSpPr>
          <p:spPr bwMode="auto">
            <a:xfrm>
              <a:off x="999807" y="4029075"/>
              <a:ext cx="333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8"/>
            <p:cNvSpPr>
              <a:spLocks/>
            </p:cNvSpPr>
            <p:nvPr/>
          </p:nvSpPr>
          <p:spPr bwMode="auto">
            <a:xfrm>
              <a:off x="2619057" y="3962400"/>
              <a:ext cx="647700" cy="13335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53"/>
            <p:cNvGrpSpPr>
              <a:grpSpLocks/>
            </p:cNvGrpSpPr>
            <p:nvPr/>
          </p:nvGrpSpPr>
          <p:grpSpPr bwMode="auto">
            <a:xfrm rot="10800000">
              <a:off x="1857057" y="3887788"/>
              <a:ext cx="884238" cy="287337"/>
              <a:chOff x="3456" y="2057"/>
              <a:chExt cx="576" cy="174"/>
            </a:xfrm>
          </p:grpSpPr>
          <p:sp>
            <p:nvSpPr>
              <p:cNvPr id="38" name="Line 454"/>
              <p:cNvSpPr>
                <a:spLocks noChangeShapeType="1"/>
              </p:cNvSpPr>
              <p:nvPr/>
            </p:nvSpPr>
            <p:spPr bwMode="auto">
              <a:xfrm rot="5400000">
                <a:off x="3744" y="1861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455"/>
              <p:cNvSpPr>
                <a:spLocks noChangeArrowheads="1"/>
              </p:cNvSpPr>
              <p:nvPr/>
            </p:nvSpPr>
            <p:spPr bwMode="auto">
              <a:xfrm rot="8021401">
                <a:off x="3643" y="2070"/>
                <a:ext cx="16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altLang="en-US" sz="1800">
                  <a:latin typeface="Symbol" pitchFamily="18" charset="2"/>
                </a:endParaRPr>
              </a:p>
            </p:txBody>
          </p:sp>
          <p:sp>
            <p:nvSpPr>
              <p:cNvPr id="40" name="Text Box 456"/>
              <p:cNvSpPr txBox="1">
                <a:spLocks noChangeArrowheads="1"/>
              </p:cNvSpPr>
              <p:nvPr/>
            </p:nvSpPr>
            <p:spPr bwMode="auto">
              <a:xfrm>
                <a:off x="3607" y="2057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200">
                    <a:latin typeface="Symbol" pitchFamily="18" charset="2"/>
                  </a:rPr>
                  <a:t>- +</a:t>
                </a:r>
              </a:p>
            </p:txBody>
          </p:sp>
        </p:grpSp>
        <p:sp>
          <p:nvSpPr>
            <p:cNvPr id="41" name="Freeform 459"/>
            <p:cNvSpPr>
              <a:spLocks/>
            </p:cNvSpPr>
            <p:nvPr/>
          </p:nvSpPr>
          <p:spPr bwMode="auto">
            <a:xfrm>
              <a:off x="2057082" y="3448050"/>
              <a:ext cx="619125" cy="1428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60"/>
            <p:cNvSpPr>
              <a:spLocks/>
            </p:cNvSpPr>
            <p:nvPr/>
          </p:nvSpPr>
          <p:spPr bwMode="auto">
            <a:xfrm rot="5400000">
              <a:off x="2852419" y="4367213"/>
              <a:ext cx="790575" cy="13335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63"/>
            <p:cNvSpPr>
              <a:spLocks noChangeShapeType="1"/>
            </p:cNvSpPr>
            <p:nvPr/>
          </p:nvSpPr>
          <p:spPr bwMode="auto">
            <a:xfrm>
              <a:off x="2619057" y="3514725"/>
              <a:ext cx="619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64"/>
            <p:cNvSpPr>
              <a:spLocks noChangeShapeType="1"/>
            </p:cNvSpPr>
            <p:nvPr/>
          </p:nvSpPr>
          <p:spPr bwMode="auto">
            <a:xfrm flipH="1">
              <a:off x="3247707" y="35052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5"/>
            <p:cNvSpPr>
              <a:spLocks/>
            </p:cNvSpPr>
            <p:nvPr/>
          </p:nvSpPr>
          <p:spPr bwMode="auto">
            <a:xfrm>
              <a:off x="1828482" y="3514725"/>
              <a:ext cx="304800" cy="657225"/>
            </a:xfrm>
            <a:custGeom>
              <a:avLst/>
              <a:gdLst>
                <a:gd name="T0" fmla="*/ 0 w 432"/>
                <a:gd name="T1" fmla="*/ 480 h 480"/>
                <a:gd name="T2" fmla="*/ 0 w 432"/>
                <a:gd name="T3" fmla="*/ 0 h 480"/>
                <a:gd name="T4" fmla="*/ 432 w 432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480">
                  <a:moveTo>
                    <a:pt x="0" y="480"/>
                  </a:moveTo>
                  <a:lnTo>
                    <a:pt x="0" y="0"/>
                  </a:lnTo>
                  <a:lnTo>
                    <a:pt x="4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466"/>
            <p:cNvSpPr txBox="1">
              <a:spLocks noChangeArrowheads="1"/>
            </p:cNvSpPr>
            <p:nvPr/>
          </p:nvSpPr>
          <p:spPr bwMode="auto">
            <a:xfrm>
              <a:off x="2342832" y="3533775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  <a:endParaRPr lang="en-US" alt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7" name="Text Box 467"/>
            <p:cNvSpPr txBox="1">
              <a:spLocks noChangeArrowheads="1"/>
            </p:cNvSpPr>
            <p:nvPr/>
          </p:nvSpPr>
          <p:spPr bwMode="auto">
            <a:xfrm>
              <a:off x="3314382" y="4343356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  <a:endParaRPr lang="en-US" alt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8" name="Text Box 468"/>
            <p:cNvSpPr txBox="1">
              <a:spLocks noChangeArrowheads="1"/>
            </p:cNvSpPr>
            <p:nvPr/>
          </p:nvSpPr>
          <p:spPr bwMode="auto">
            <a:xfrm>
              <a:off x="1818957" y="4343400"/>
              <a:ext cx="55015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12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  <a:endParaRPr lang="en-US" alt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9" name="Text Box 469"/>
            <p:cNvSpPr txBox="1">
              <a:spLocks noChangeArrowheads="1"/>
            </p:cNvSpPr>
            <p:nvPr/>
          </p:nvSpPr>
          <p:spPr bwMode="auto">
            <a:xfrm>
              <a:off x="1371282" y="4067175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3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0" name="Line 474"/>
            <p:cNvSpPr>
              <a:spLocks noChangeShapeType="1"/>
            </p:cNvSpPr>
            <p:nvPr/>
          </p:nvSpPr>
          <p:spPr bwMode="auto">
            <a:xfrm>
              <a:off x="1447482" y="3924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5"/>
            <p:cNvSpPr txBox="1">
              <a:spLocks noChangeArrowheads="1"/>
            </p:cNvSpPr>
            <p:nvPr/>
          </p:nvSpPr>
          <p:spPr bwMode="auto">
            <a:xfrm>
              <a:off x="847407" y="3800475"/>
              <a:ext cx="263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a</a:t>
              </a:r>
            </a:p>
          </p:txBody>
        </p:sp>
        <p:sp>
          <p:nvSpPr>
            <p:cNvPr id="52" name="Text Box 476"/>
            <p:cNvSpPr txBox="1">
              <a:spLocks noChangeArrowheads="1"/>
            </p:cNvSpPr>
            <p:nvPr/>
          </p:nvSpPr>
          <p:spPr bwMode="auto">
            <a:xfrm>
              <a:off x="849671" y="4766347"/>
              <a:ext cx="273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330477" y="3505200"/>
                  <a:ext cx="4247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477" y="3505200"/>
                  <a:ext cx="4247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229873" y="4095750"/>
                  <a:ext cx="5114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873" y="4095750"/>
                  <a:ext cx="51142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11"/>
            <p:cNvSpPr>
              <a:spLocks noChangeArrowheads="1"/>
            </p:cNvSpPr>
            <p:nvPr/>
          </p:nvSpPr>
          <p:spPr bwMode="auto">
            <a:xfrm rot="16200000">
              <a:off x="780285" y="4221131"/>
              <a:ext cx="410787" cy="37115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999808" y="4179258"/>
              <a:ext cx="0" cy="4699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99808" y="4048049"/>
              <a:ext cx="0" cy="7620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25976" y="4487902"/>
                  <a:ext cx="8136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=1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76" y="4487902"/>
                  <a:ext cx="813684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091945" y="4027674"/>
                  <a:ext cx="4313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45" y="4027674"/>
                  <a:ext cx="431337" cy="830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4590" y="5071147"/>
                <a:ext cx="3093476" cy="7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  <a:br>
                  <a:rPr lang="en-US" dirty="0" smtClean="0"/>
                </a:b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0" y="5071147"/>
                <a:ext cx="3093476" cy="774186"/>
              </a:xfrm>
              <a:prstGeom prst="rect">
                <a:avLst/>
              </a:prstGeom>
              <a:blipFill rotWithShape="1">
                <a:blip r:embed="rId10"/>
                <a:stretch>
                  <a:fillRect l="-1575" t="-3937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66" y="3137197"/>
            <a:ext cx="2070001" cy="8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74797" y="5852758"/>
                <a:ext cx="1744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97" y="5852758"/>
                <a:ext cx="174426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600325" y="5853987"/>
                <a:ext cx="12389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25" y="5853987"/>
                <a:ext cx="1238994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714590" y="6261427"/>
            <a:ext cx="295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source transformation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09" y="3098104"/>
            <a:ext cx="1440364" cy="84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73" y="3104131"/>
            <a:ext cx="847353" cy="8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15" y="4095750"/>
            <a:ext cx="1276638" cy="8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61" y="5337562"/>
            <a:ext cx="3067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95" y="5497035"/>
            <a:ext cx="1676400" cy="62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11" y="4096524"/>
            <a:ext cx="2647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735439" y="4226291"/>
                <a:ext cx="4313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439" y="4226291"/>
                <a:ext cx="431337" cy="83099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92490" y="4633370"/>
                <a:ext cx="4396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90" y="4633370"/>
                <a:ext cx="439672" cy="3077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reeform 74"/>
          <p:cNvSpPr/>
          <p:nvPr/>
        </p:nvSpPr>
        <p:spPr>
          <a:xfrm>
            <a:off x="1652587" y="3326836"/>
            <a:ext cx="1968402" cy="1604361"/>
          </a:xfrm>
          <a:custGeom>
            <a:avLst/>
            <a:gdLst>
              <a:gd name="connsiteX0" fmla="*/ 71638 w 2062733"/>
              <a:gd name="connsiteY0" fmla="*/ 158425 h 1778516"/>
              <a:gd name="connsiteX1" fmla="*/ 504257 w 2062733"/>
              <a:gd name="connsiteY1" fmla="*/ 1190812 h 1778516"/>
              <a:gd name="connsiteX2" fmla="*/ 1861109 w 2062733"/>
              <a:gd name="connsiteY2" fmla="*/ 1741418 h 1778516"/>
              <a:gd name="connsiteX3" fmla="*/ 1870941 w 2062733"/>
              <a:gd name="connsiteY3" fmla="*/ 168257 h 1778516"/>
              <a:gd name="connsiteX4" fmla="*/ 71638 w 2062733"/>
              <a:gd name="connsiteY4" fmla="*/ 158425 h 17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733" h="1778516">
                <a:moveTo>
                  <a:pt x="71638" y="158425"/>
                </a:moveTo>
                <a:cubicBezTo>
                  <a:pt x="-156143" y="328851"/>
                  <a:pt x="206012" y="926980"/>
                  <a:pt x="504257" y="1190812"/>
                </a:cubicBezTo>
                <a:cubicBezTo>
                  <a:pt x="802502" y="1454644"/>
                  <a:pt x="1633328" y="1911844"/>
                  <a:pt x="1861109" y="1741418"/>
                </a:cubicBezTo>
                <a:cubicBezTo>
                  <a:pt x="2088890" y="1570992"/>
                  <a:pt x="2164270" y="430451"/>
                  <a:pt x="1870941" y="168257"/>
                </a:cubicBezTo>
                <a:cubicBezTo>
                  <a:pt x="1577612" y="-93937"/>
                  <a:pt x="299419" y="-12001"/>
                  <a:pt x="71638" y="158425"/>
                </a:cubicBezTo>
                <a:close/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238182" y="3200400"/>
            <a:ext cx="49725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3314382" y="4649158"/>
            <a:ext cx="493684" cy="138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/>
      <p:bldP spid="30" grpId="0"/>
      <p:bldP spid="67" grpId="0"/>
      <p:bldP spid="68" grpId="0"/>
      <p:bldP spid="69" grpId="0"/>
      <p:bldP spid="70" grpId="0"/>
      <p:bldP spid="80" grpId="0"/>
      <p:bldP spid="81" grpId="0"/>
      <p:bldP spid="75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>
            <a:endCxn id="6" idx="0"/>
          </p:cNvCxnSpPr>
          <p:nvPr/>
        </p:nvCxnSpPr>
        <p:spPr bwMode="auto">
          <a:xfrm>
            <a:off x="2019300" y="1257300"/>
            <a:ext cx="19050" cy="1968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85800" y="1257300"/>
            <a:ext cx="3771900" cy="19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3225800"/>
            <a:ext cx="2705100" cy="723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482600"/>
            <a:ext cx="6048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1:  Find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for the two terminal circuit</a:t>
            </a:r>
            <a:endParaRPr lang="en-US" dirty="0"/>
          </a:p>
        </p:txBody>
      </p:sp>
      <p:grpSp>
        <p:nvGrpSpPr>
          <p:cNvPr id="8" name="Group 97"/>
          <p:cNvGrpSpPr/>
          <p:nvPr/>
        </p:nvGrpSpPr>
        <p:grpSpPr>
          <a:xfrm>
            <a:off x="1790700" y="2247901"/>
            <a:ext cx="469900" cy="786422"/>
            <a:chOff x="1143000" y="2057401"/>
            <a:chExt cx="469900" cy="707886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1" name="Group 100"/>
          <p:cNvGrpSpPr/>
          <p:nvPr/>
        </p:nvGrpSpPr>
        <p:grpSpPr>
          <a:xfrm rot="10800000">
            <a:off x="1762284" y="3718832"/>
            <a:ext cx="522033" cy="444500"/>
            <a:chOff x="2133600" y="1143000"/>
            <a:chExt cx="469900" cy="444500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3" name="Straight Arrow Connector 13"/>
            <p:cNvCxnSpPr>
              <a:cxnSpLocks noChangeShapeType="1"/>
              <a:stCxn id="12" idx="2"/>
              <a:endCxn id="12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4" name="TextBox 13"/>
          <p:cNvSpPr txBox="1"/>
          <p:nvPr/>
        </p:nvSpPr>
        <p:spPr>
          <a:xfrm>
            <a:off x="2235200" y="2387599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5V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3975100"/>
            <a:ext cx="49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08200" y="1651000"/>
            <a:ext cx="51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101725" y="3101975"/>
            <a:ext cx="596900" cy="253962"/>
            <a:chOff x="2565400" y="4241800"/>
            <a:chExt cx="901700" cy="3175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295525" y="3086099"/>
            <a:ext cx="812800" cy="296289"/>
            <a:chOff x="2565400" y="4241800"/>
            <a:chExt cx="901700" cy="31750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9500" y="33020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057400"/>
            <a:ext cx="51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 rot="16200000">
            <a:off x="1619664" y="1714086"/>
            <a:ext cx="818322" cy="234950"/>
            <a:chOff x="2565400" y="4241800"/>
            <a:chExt cx="901700" cy="3175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4318000" y="1168400"/>
            <a:ext cx="482600" cy="289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 rot="16200000">
            <a:off x="289339" y="2158586"/>
            <a:ext cx="818322" cy="234950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00300" y="33020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21100" y="1219200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35400" y="2794000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3101"/>
            <a:ext cx="6048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2:  Find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for the two terminal circuit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87400" y="1136701"/>
            <a:ext cx="2667000" cy="134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1770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882900" y="154310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cxnSp>
        <p:nvCxnSpPr>
          <p:cNvPr id="8" name="Straight Connector 7"/>
          <p:cNvCxnSpPr>
            <a:endCxn id="5" idx="2"/>
          </p:cNvCxnSpPr>
          <p:nvPr/>
        </p:nvCxnSpPr>
        <p:spPr bwMode="auto">
          <a:xfrm>
            <a:off x="2120900" y="1149401"/>
            <a:ext cx="0" cy="1333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124200" y="1085901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87700" y="2406701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200" y="679501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 rot="16200000">
            <a:off x="1762125" y="1501826"/>
            <a:ext cx="736600" cy="234950"/>
            <a:chOff x="2565400" y="4241800"/>
            <a:chExt cx="901700" cy="317500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2781300" y="1162101"/>
            <a:ext cx="0" cy="130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38"/>
          <p:cNvGrpSpPr/>
          <p:nvPr/>
        </p:nvGrpSpPr>
        <p:grpSpPr>
          <a:xfrm rot="10800000">
            <a:off x="520700" y="1416101"/>
            <a:ext cx="533400" cy="571500"/>
            <a:chOff x="5981700" y="2730500"/>
            <a:chExt cx="533400" cy="571500"/>
          </a:xfrm>
        </p:grpSpPr>
        <p:sp>
          <p:nvSpPr>
            <p:cNvPr id="17" name="Diamond 16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Rectangle 18"/>
          <p:cNvSpPr/>
          <p:nvPr/>
        </p:nvSpPr>
        <p:spPr bwMode="auto">
          <a:xfrm>
            <a:off x="3352800" y="946201"/>
            <a:ext cx="241300" cy="162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9000" y="1759001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2i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9600" y="2444801"/>
            <a:ext cx="396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 rot="16200000">
            <a:off x="2422525" y="1616126"/>
            <a:ext cx="736600" cy="23495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2781300" y="2025701"/>
            <a:ext cx="12700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6700" y="201300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0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98900" y="1587500"/>
            <a:ext cx="0" cy="2006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968500" y="1587500"/>
            <a:ext cx="0" cy="2006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60400" y="1574800"/>
            <a:ext cx="4673600" cy="2019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7272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282700" y="16891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943100" y="3505200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10" name="Group 38"/>
          <p:cNvGrpSpPr/>
          <p:nvPr/>
        </p:nvGrpSpPr>
        <p:grpSpPr>
          <a:xfrm>
            <a:off x="5067300" y="2311400"/>
            <a:ext cx="533400" cy="571500"/>
            <a:chOff x="5981700" y="2730500"/>
            <a:chExt cx="533400" cy="571500"/>
          </a:xfrm>
        </p:grpSpPr>
        <p:sp>
          <p:nvSpPr>
            <p:cNvPr id="11" name="Diamond 10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422900" y="20066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2v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7800" y="482600"/>
            <a:ext cx="6048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3:  Find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for the two terminal circuit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938" y="2717799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10V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4538" y="2413000"/>
            <a:ext cx="51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992188" y="1454150"/>
            <a:ext cx="596900" cy="253962"/>
            <a:chOff x="2565400" y="4241800"/>
            <a:chExt cx="901700" cy="3175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95738" y="2438400"/>
            <a:ext cx="51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 rot="16200000">
            <a:off x="3494502" y="2476086"/>
            <a:ext cx="818322" cy="234950"/>
            <a:chOff x="2565400" y="424180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 rot="16200000">
            <a:off x="1564102" y="2374486"/>
            <a:ext cx="818322" cy="234950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2197100" y="3479800"/>
            <a:ext cx="1485900" cy="317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33600" y="3556000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657600" y="3543300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400" y="3479800"/>
            <a:ext cx="396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grpSp>
        <p:nvGrpSpPr>
          <p:cNvPr id="31" name="Group 97"/>
          <p:cNvGrpSpPr/>
          <p:nvPr/>
        </p:nvGrpSpPr>
        <p:grpSpPr>
          <a:xfrm>
            <a:off x="465138" y="2146301"/>
            <a:ext cx="469900" cy="786422"/>
            <a:chOff x="1143000" y="2057401"/>
            <a:chExt cx="469900" cy="707886"/>
          </a:xfrm>
        </p:grpSpPr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2379663" y="1431924"/>
            <a:ext cx="812800" cy="296289"/>
            <a:chOff x="2565400" y="4241800"/>
            <a:chExt cx="901700" cy="317500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814388" y="1001713"/>
          <a:ext cx="10969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3" imgW="482400" imgH="215640" progId="Equation.DSMT4">
                  <p:embed/>
                </p:oleObj>
              </mc:Choice>
              <mc:Fallback>
                <p:oleObj name="Equation" r:id="rId3" imgW="482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001713"/>
                        <a:ext cx="10969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1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10" y="140156"/>
            <a:ext cx="268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</a:t>
            </a:r>
            <a:r>
              <a:rPr lang="en-US" sz="2000" dirty="0" smtClean="0"/>
              <a:t>4.6 Norton’s  Theorem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9295" y="528505"/>
            <a:ext cx="8776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Norton’s theorem</a:t>
            </a:r>
            <a:r>
              <a:rPr lang="en-US" sz="2000" dirty="0" smtClean="0"/>
              <a:t>: Every linear two terminal circuit can be made equivalent to the </a:t>
            </a:r>
            <a:br>
              <a:rPr lang="en-US" sz="2000" dirty="0" smtClean="0"/>
            </a:br>
            <a:r>
              <a:rPr lang="en-US" sz="2000" dirty="0" smtClean="0"/>
              <a:t>parallel connection of a  current source and a resistor.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042" y="3365531"/>
            <a:ext cx="627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:  Short circuit current from “a” to “b”,      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:  same as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1200" y="1099006"/>
            <a:ext cx="5913730" cy="2221587"/>
            <a:chOff x="596900" y="2159000"/>
            <a:chExt cx="5913730" cy="2221587"/>
          </a:xfrm>
        </p:grpSpPr>
        <p:sp>
          <p:nvSpPr>
            <p:cNvPr id="8" name="Rectangle 56"/>
            <p:cNvSpPr>
              <a:spLocks noChangeArrowheads="1"/>
            </p:cNvSpPr>
            <p:nvPr/>
          </p:nvSpPr>
          <p:spPr bwMode="auto">
            <a:xfrm>
              <a:off x="1905000" y="26670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Rectangle 57"/>
            <p:cNvSpPr>
              <a:spLocks noChangeArrowheads="1"/>
            </p:cNvSpPr>
            <p:nvPr/>
          </p:nvSpPr>
          <p:spPr bwMode="auto">
            <a:xfrm>
              <a:off x="596900" y="23368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10" name="Straight Arrow Connector 61"/>
            <p:cNvCxnSpPr>
              <a:cxnSpLocks noChangeShapeType="1"/>
            </p:cNvCxnSpPr>
            <p:nvPr/>
          </p:nvCxnSpPr>
          <p:spPr bwMode="auto">
            <a:xfrm>
              <a:off x="2247900" y="26924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" name="TextBox 62"/>
            <p:cNvSpPr txBox="1">
              <a:spLocks noChangeArrowheads="1"/>
            </p:cNvSpPr>
            <p:nvPr/>
          </p:nvSpPr>
          <p:spPr bwMode="auto">
            <a:xfrm>
              <a:off x="2324100" y="22098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901700" y="3124200"/>
              <a:ext cx="736600" cy="165100"/>
              <a:chOff x="2565400" y="4241800"/>
              <a:chExt cx="901700" cy="317500"/>
            </a:xfrm>
          </p:grpSpPr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Diamond 70"/>
            <p:cNvSpPr>
              <a:spLocks noChangeArrowheads="1"/>
            </p:cNvSpPr>
            <p:nvPr/>
          </p:nvSpPr>
          <p:spPr bwMode="auto">
            <a:xfrm>
              <a:off x="977900" y="3429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Diamond 71"/>
            <p:cNvSpPr>
              <a:spLocks noChangeArrowheads="1"/>
            </p:cNvSpPr>
            <p:nvPr/>
          </p:nvSpPr>
          <p:spPr bwMode="auto">
            <a:xfrm>
              <a:off x="977900" y="38989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5" name="Straight Arrow Connector 72"/>
            <p:cNvCxnSpPr>
              <a:cxnSpLocks noChangeShapeType="1"/>
            </p:cNvCxnSpPr>
            <p:nvPr/>
          </p:nvCxnSpPr>
          <p:spPr bwMode="auto">
            <a:xfrm>
              <a:off x="1028700" y="40767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73"/>
            <p:cNvSpPr txBox="1">
              <a:spLocks noChangeArrowheads="1"/>
            </p:cNvSpPr>
            <p:nvPr/>
          </p:nvSpPr>
          <p:spPr bwMode="auto">
            <a:xfrm>
              <a:off x="1003300" y="33782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1200" y="2451100"/>
              <a:ext cx="534121" cy="457200"/>
              <a:chOff x="1104900" y="1155700"/>
              <a:chExt cx="534121" cy="457200"/>
            </a:xfrm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7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6200000">
              <a:off x="1331150" y="2486265"/>
              <a:ext cx="469900" cy="444500"/>
              <a:chOff x="2133600" y="1143000"/>
              <a:chExt cx="469900" cy="444500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5" name="Straight Arrow Connector 13"/>
              <p:cNvCxnSpPr>
                <a:cxnSpLocks noChangeShapeType="1"/>
                <a:stCxn id="44" idx="2"/>
                <a:endCxn id="44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9" name="Rectangle 18"/>
            <p:cNvSpPr/>
            <p:nvPr/>
          </p:nvSpPr>
          <p:spPr bwMode="auto">
            <a:xfrm>
              <a:off x="2794000" y="2628900"/>
              <a:ext cx="304800" cy="149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2671763" y="27670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1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1763" y="27670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 bwMode="auto">
            <a:xfrm>
              <a:off x="4165600" y="2628900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032500" y="2628900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5999163" y="27162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2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9163" y="27162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5549900" y="21590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5461000" y="26416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6" name="TextBox 25"/>
            <p:cNvSpPr txBox="1"/>
            <p:nvPr/>
          </p:nvSpPr>
          <p:spPr>
            <a:xfrm>
              <a:off x="3771900" y="2743200"/>
              <a:ext cx="4154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N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32400" y="3276600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N</a:t>
              </a:r>
              <a:endParaRPr lang="en-US" dirty="0"/>
            </a:p>
          </p:txBody>
        </p:sp>
        <p:sp>
          <p:nvSpPr>
            <p:cNvPr id="28" name="Left-Right Arrow 27"/>
            <p:cNvSpPr/>
            <p:nvPr/>
          </p:nvSpPr>
          <p:spPr bwMode="auto">
            <a:xfrm>
              <a:off x="3187700" y="3238500"/>
              <a:ext cx="685800" cy="393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 rot="16200000">
              <a:off x="3934650" y="3146665"/>
              <a:ext cx="469900" cy="444500"/>
              <a:chOff x="2133600" y="1143000"/>
              <a:chExt cx="469900" cy="444500"/>
            </a:xfrm>
          </p:grpSpPr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3" name="Straight Arrow Connector 13"/>
              <p:cNvCxnSpPr>
                <a:cxnSpLocks noChangeShapeType="1"/>
                <a:stCxn id="42" idx="2"/>
                <a:endCxn id="42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30" name="Straight Connector 29"/>
            <p:cNvCxnSpPr>
              <a:stCxn id="21" idx="0"/>
              <a:endCxn id="21" idx="2"/>
            </p:cNvCxnSpPr>
            <p:nvPr/>
          </p:nvCxnSpPr>
          <p:spPr bwMode="auto">
            <a:xfrm>
              <a:off x="5149850" y="26289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 rot="5400000">
              <a:off x="4775198" y="3238500"/>
              <a:ext cx="736600" cy="279400"/>
              <a:chOff x="2565400" y="4256234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8986" y="4268932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5623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2730500" y="25908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781300" y="40259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82900" y="24257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71800" y="38735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994400" y="41021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84900" y="39497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969000" y="25527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34100" y="23368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9262" y="4242798"/>
            <a:ext cx="2755900" cy="1689100"/>
            <a:chOff x="457200" y="6464300"/>
            <a:chExt cx="2755900" cy="16891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1016000" y="6591300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82900" y="6591300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2849563" y="66786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3" name="Equation" r:id="rId6" imgW="139680" imgH="571320" progId="Equation.DSMT4">
                    <p:embed/>
                  </p:oleObj>
                </mc:Choice>
                <mc:Fallback>
                  <p:oleObj name="Equation" r:id="rId6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563" y="66786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62"/>
            <p:cNvSpPr txBox="1">
              <a:spLocks noChangeArrowheads="1"/>
            </p:cNvSpPr>
            <p:nvPr/>
          </p:nvSpPr>
          <p:spPr bwMode="auto">
            <a:xfrm>
              <a:off x="2400300" y="6657615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>
              <a:off x="2311400" y="6604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1371600" y="6464300"/>
              <a:ext cx="736600" cy="279400"/>
              <a:chOff x="2565400" y="4241800"/>
              <a:chExt cx="901700" cy="317500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87400" y="6985001"/>
              <a:ext cx="469900" cy="707886"/>
              <a:chOff x="1143000" y="2057401"/>
              <a:chExt cx="469900" cy="707886"/>
            </a:xfrm>
          </p:grpSpPr>
          <p:sp>
            <p:nvSpPr>
              <p:cNvPr id="60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7200" y="6654800"/>
              <a:ext cx="5357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91500" y="6769557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99295" y="3765641"/>
            <a:ext cx="5748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Since the same circuit is also equivalent to </a:t>
            </a:r>
            <a:r>
              <a:rPr lang="en-US" sz="2000" dirty="0" err="1" smtClean="0"/>
              <a:t>Thevenin’s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467209" y="4275119"/>
            <a:ext cx="287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source transformation,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56185" y="4706288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61006" y="517304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=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/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288929" y="6019800"/>
            <a:ext cx="5907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get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equivalent first, then use source</a:t>
            </a:r>
            <a:br>
              <a:rPr lang="en-US" sz="2000" dirty="0" smtClean="0"/>
            </a:br>
            <a:r>
              <a:rPr lang="en-US" sz="2000" dirty="0" smtClean="0"/>
              <a:t>transformation to get Norton’s equivalent, or vice </a:t>
            </a:r>
            <a:r>
              <a:rPr lang="en-US" sz="2000" dirty="0" err="1" smtClean="0"/>
              <a:t>vesa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30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  <p:bldP spid="65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553651" y="982924"/>
            <a:ext cx="0" cy="116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52843" y="242285"/>
            <a:ext cx="3202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</a:t>
            </a:r>
          </a:p>
          <a:p>
            <a:r>
              <a:rPr lang="en-US" sz="2000" dirty="0" smtClean="0"/>
              <a:t>Find the Norton’s equivalent </a:t>
            </a:r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6823651" y="259024"/>
            <a:ext cx="12700" cy="193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4220151" y="271724"/>
            <a:ext cx="3517900" cy="190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7751" y="1109925"/>
            <a:ext cx="444500" cy="707886"/>
            <a:chOff x="2476500" y="1816101"/>
            <a:chExt cx="469900" cy="707886"/>
          </a:xfrm>
        </p:grpSpPr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2476500" y="19050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50523" y="18161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>
            <a:off x="4001901" y="1056189"/>
            <a:ext cx="469900" cy="444500"/>
            <a:chOff x="2133600" y="1143000"/>
            <a:chExt cx="469900" cy="444500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3" name="Straight Arrow Connector 13"/>
            <p:cNvCxnSpPr>
              <a:cxnSpLocks noChangeShapeType="1"/>
              <a:stCxn id="32" idx="2"/>
              <a:endCxn id="32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4" name="Group 20"/>
          <p:cNvGrpSpPr>
            <a:grpSpLocks/>
          </p:cNvGrpSpPr>
          <p:nvPr/>
        </p:nvGrpSpPr>
        <p:grpSpPr bwMode="auto">
          <a:xfrm rot="16200000">
            <a:off x="6522026" y="1043249"/>
            <a:ext cx="628650" cy="234950"/>
            <a:chOff x="2565400" y="4241800"/>
            <a:chExt cx="901700" cy="317500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05951" y="152902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12V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826451" y="64002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020251" y="50032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5807651" y="144724"/>
            <a:ext cx="812800" cy="266700"/>
            <a:chOff x="2565400" y="4241800"/>
            <a:chExt cx="901700" cy="317500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10851" y="163062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264851" y="97022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45" name="Oval 44"/>
          <p:cNvSpPr/>
          <p:nvPr/>
        </p:nvSpPr>
        <p:spPr bwMode="auto">
          <a:xfrm>
            <a:off x="7357051" y="220924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369751" y="2151324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1151" y="1757624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grpSp>
        <p:nvGrpSpPr>
          <p:cNvPr id="48" name="Group 20"/>
          <p:cNvGrpSpPr>
            <a:grpSpLocks/>
          </p:cNvGrpSpPr>
          <p:nvPr/>
        </p:nvGrpSpPr>
        <p:grpSpPr bwMode="auto">
          <a:xfrm rot="16200000">
            <a:off x="5182176" y="535249"/>
            <a:ext cx="736600" cy="234950"/>
            <a:chOff x="2565400" y="4241800"/>
            <a:chExt cx="901700" cy="317500"/>
          </a:xfrm>
        </p:grpSpPr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1" name="Group 20"/>
          <p:cNvGrpSpPr>
            <a:grpSpLocks/>
          </p:cNvGrpSpPr>
          <p:nvPr/>
        </p:nvGrpSpPr>
        <p:grpSpPr bwMode="auto">
          <a:xfrm>
            <a:off x="5760026" y="2046549"/>
            <a:ext cx="812800" cy="266700"/>
            <a:chOff x="2565400" y="4241800"/>
            <a:chExt cx="901700" cy="317500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960051" y="38602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7064951" y="259024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7636451" y="43124"/>
            <a:ext cx="508000" cy="2374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4161" y="1129603"/>
            <a:ext cx="296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, short circuit “a”, “b”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315040" y="2743068"/>
            <a:ext cx="4219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 careful:  a resistor in parallel with </a:t>
            </a:r>
            <a:br>
              <a:rPr lang="en-US" sz="2000" dirty="0" smtClean="0"/>
            </a:br>
            <a:r>
              <a:rPr lang="en-US" sz="2000" dirty="0" smtClean="0"/>
              <a:t>short circuit does not take any current.</a:t>
            </a:r>
          </a:p>
          <a:p>
            <a:r>
              <a:rPr lang="en-US" sz="2000" dirty="0" smtClean="0"/>
              <a:t>It can be discarded. </a:t>
            </a:r>
            <a:endParaRPr lang="en-US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5224" y="1732224"/>
            <a:ext cx="4349292" cy="2171701"/>
            <a:chOff x="254000" y="3962400"/>
            <a:chExt cx="4349292" cy="2171701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1981200" y="48006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3251200" y="4076700"/>
              <a:ext cx="12700" cy="1930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647700" y="4089400"/>
              <a:ext cx="3517900" cy="1905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765300" y="4927601"/>
              <a:ext cx="444500" cy="707886"/>
              <a:chOff x="2476500" y="1816101"/>
              <a:chExt cx="469900" cy="707886"/>
            </a:xfrm>
          </p:grpSpPr>
          <p:sp>
            <p:nvSpPr>
              <p:cNvPr id="95" name="Oval 10"/>
              <p:cNvSpPr>
                <a:spLocks noChangeArrowheads="1"/>
              </p:cNvSpPr>
              <p:nvPr/>
            </p:nvSpPr>
            <p:spPr bwMode="auto">
              <a:xfrm>
                <a:off x="2476500" y="19050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50523" y="18161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16200000">
              <a:off x="429450" y="4873865"/>
              <a:ext cx="469900" cy="444500"/>
              <a:chOff x="2133600" y="1143000"/>
              <a:chExt cx="469900" cy="444500"/>
            </a:xfrm>
          </p:grpSpPr>
          <p:sp>
            <p:nvSpPr>
              <p:cNvPr id="9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94" name="Straight Arrow Connector 13"/>
              <p:cNvCxnSpPr>
                <a:cxnSpLocks noChangeShapeType="1"/>
                <a:stCxn id="93" idx="2"/>
                <a:endCxn id="9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 rot="16200000">
              <a:off x="2946400" y="4864100"/>
              <a:ext cx="628650" cy="234950"/>
              <a:chOff x="2565400" y="4241800"/>
              <a:chExt cx="901700" cy="317500"/>
            </a:xfrm>
          </p:grpSpPr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333500" y="53467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12V</a:t>
              </a:r>
              <a:endParaRPr lang="en-US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4000" y="44577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47800" y="4318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2235200" y="3962400"/>
              <a:ext cx="812800" cy="266700"/>
              <a:chOff x="2565400" y="4241800"/>
              <a:chExt cx="901700" cy="317500"/>
            </a:xfrm>
          </p:grpSpPr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336800" y="5448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92400" y="4787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3784600" y="40386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797300" y="59690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43300" y="55499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 rot="16200000">
              <a:off x="1609725" y="4352925"/>
              <a:ext cx="736600" cy="234950"/>
              <a:chOff x="2565400" y="4241800"/>
              <a:chExt cx="901700" cy="317500"/>
            </a:xfrm>
          </p:grpSpPr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 bwMode="auto">
            <a:xfrm>
              <a:off x="4178300" y="4813300"/>
              <a:ext cx="12700" cy="3683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4191000" y="472440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I</a:t>
              </a:r>
              <a:r>
                <a:rPr lang="en-US" sz="2000" baseline="-25000" dirty="0" smtClean="0"/>
                <a:t>N</a:t>
              </a:r>
              <a:endParaRPr lang="en-US" sz="2000" dirty="0"/>
            </a:p>
          </p:txBody>
        </p:sp>
        <p:grpSp>
          <p:nvGrpSpPr>
            <p:cNvPr id="78" name="Group 20"/>
            <p:cNvGrpSpPr>
              <a:grpSpLocks/>
            </p:cNvGrpSpPr>
            <p:nvPr/>
          </p:nvGrpSpPr>
          <p:grpSpPr bwMode="auto">
            <a:xfrm>
              <a:off x="2200275" y="5865369"/>
              <a:ext cx="812800" cy="268732"/>
              <a:chOff x="2568922" y="4254500"/>
              <a:chExt cx="901700" cy="319919"/>
            </a:xfrm>
          </p:grpSpPr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568922" y="425691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387600" y="4203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30600" y="40259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288641" y="3625406"/>
                <a:ext cx="34357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n-US" sz="2000" dirty="0" smtClean="0"/>
                  <a:t>voltage across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0.</a:t>
                </a:r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41" y="3625406"/>
                <a:ext cx="3435749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106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633778" y="4186416"/>
            <a:ext cx="268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center mesh: 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3351578" y="4196625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+8I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-12+4(I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-2)=0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6391648" y="4175428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=1A</a:t>
            </a:r>
            <a:endParaRPr lang="en-US" sz="2000" dirty="0"/>
          </a:p>
        </p:txBody>
      </p:sp>
      <p:sp>
        <p:nvSpPr>
          <p:cNvPr id="101" name="Right Arrow 100"/>
          <p:cNvSpPr/>
          <p:nvPr/>
        </p:nvSpPr>
        <p:spPr bwMode="auto">
          <a:xfrm>
            <a:off x="5824705" y="4278521"/>
            <a:ext cx="368300" cy="215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9106" y="4575538"/>
            <a:ext cx="397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, turn off 2A and 12V sources: </a:t>
            </a:r>
            <a:endParaRPr lang="en-US" sz="20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16278" y="4898581"/>
            <a:ext cx="3403600" cy="1835210"/>
            <a:chOff x="317500" y="7708900"/>
            <a:chExt cx="3403600" cy="1835210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1168400" y="864870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451100" y="79248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 bwMode="auto">
            <a:xfrm>
              <a:off x="546100" y="7937500"/>
              <a:ext cx="2806700" cy="1168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7" name="Group 20"/>
            <p:cNvGrpSpPr>
              <a:grpSpLocks/>
            </p:cNvGrpSpPr>
            <p:nvPr/>
          </p:nvGrpSpPr>
          <p:grpSpPr bwMode="auto">
            <a:xfrm rot="16200000">
              <a:off x="2146300" y="8432800"/>
              <a:ext cx="628650" cy="234950"/>
              <a:chOff x="2565400" y="4241800"/>
              <a:chExt cx="901700" cy="317500"/>
            </a:xfrm>
          </p:grpSpPr>
          <p:sp>
            <p:nvSpPr>
              <p:cNvPr id="12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35000" y="8166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09" name="Group 20"/>
            <p:cNvGrpSpPr>
              <a:grpSpLocks/>
            </p:cNvGrpSpPr>
            <p:nvPr/>
          </p:nvGrpSpPr>
          <p:grpSpPr bwMode="auto">
            <a:xfrm>
              <a:off x="1422400" y="7810500"/>
              <a:ext cx="812800" cy="266700"/>
              <a:chOff x="2565400" y="4241800"/>
              <a:chExt cx="901700" cy="317500"/>
            </a:xfrm>
          </p:grpSpPr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346200" y="9144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79600" y="8636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971800" y="78867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2921000" y="90551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692400" y="85598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115" name="Group 20"/>
            <p:cNvGrpSpPr>
              <a:grpSpLocks/>
            </p:cNvGrpSpPr>
            <p:nvPr/>
          </p:nvGrpSpPr>
          <p:grpSpPr bwMode="auto">
            <a:xfrm rot="16200000">
              <a:off x="796925" y="8201025"/>
              <a:ext cx="736600" cy="234950"/>
              <a:chOff x="2565400" y="4241800"/>
              <a:chExt cx="901700" cy="317500"/>
            </a:xfrm>
          </p:grpSpPr>
          <p:sp>
            <p:nvSpPr>
              <p:cNvPr id="1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6" name="Group 20"/>
            <p:cNvGrpSpPr>
              <a:grpSpLocks/>
            </p:cNvGrpSpPr>
            <p:nvPr/>
          </p:nvGrpSpPr>
          <p:grpSpPr bwMode="auto">
            <a:xfrm>
              <a:off x="1384300" y="8966200"/>
              <a:ext cx="812800" cy="266700"/>
              <a:chOff x="2565400" y="4241800"/>
              <a:chExt cx="901700" cy="317500"/>
            </a:xfrm>
          </p:grpSpPr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574800" y="80518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679700" y="79248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263900" y="7708900"/>
              <a:ext cx="4572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17500" y="7797800"/>
              <a:ext cx="368300" cy="142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Left Arrow 120"/>
            <p:cNvSpPr/>
            <p:nvPr/>
          </p:nvSpPr>
          <p:spPr bwMode="auto">
            <a:xfrm>
              <a:off x="3136900" y="8369300"/>
              <a:ext cx="495300" cy="2032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798825" y="5440091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=5//(8+8+4)=4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31" name="Freeform 130"/>
          <p:cNvSpPr/>
          <p:nvPr/>
        </p:nvSpPr>
        <p:spPr bwMode="auto">
          <a:xfrm>
            <a:off x="2120302" y="2570424"/>
            <a:ext cx="467783" cy="493815"/>
          </a:xfrm>
          <a:custGeom>
            <a:avLst/>
            <a:gdLst>
              <a:gd name="connsiteX0" fmla="*/ 0 w 467783"/>
              <a:gd name="connsiteY0" fmla="*/ 381000 h 596900"/>
              <a:gd name="connsiteX1" fmla="*/ 76200 w 467783"/>
              <a:gd name="connsiteY1" fmla="*/ 520700 h 596900"/>
              <a:gd name="connsiteX2" fmla="*/ 342900 w 467783"/>
              <a:gd name="connsiteY2" fmla="*/ 546100 h 596900"/>
              <a:gd name="connsiteX3" fmla="*/ 457200 w 467783"/>
              <a:gd name="connsiteY3" fmla="*/ 215900 h 596900"/>
              <a:gd name="connsiteX4" fmla="*/ 279400 w 467783"/>
              <a:gd name="connsiteY4" fmla="*/ 38100 h 596900"/>
              <a:gd name="connsiteX5" fmla="*/ 63500 w 467783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783" h="596900">
                <a:moveTo>
                  <a:pt x="0" y="381000"/>
                </a:moveTo>
                <a:cubicBezTo>
                  <a:pt x="9525" y="437091"/>
                  <a:pt x="19050" y="493183"/>
                  <a:pt x="76200" y="520700"/>
                </a:cubicBezTo>
                <a:cubicBezTo>
                  <a:pt x="133350" y="548217"/>
                  <a:pt x="279400" y="596900"/>
                  <a:pt x="342900" y="546100"/>
                </a:cubicBezTo>
                <a:cubicBezTo>
                  <a:pt x="406400" y="495300"/>
                  <a:pt x="467783" y="300567"/>
                  <a:pt x="457200" y="215900"/>
                </a:cubicBezTo>
                <a:cubicBezTo>
                  <a:pt x="446617" y="131233"/>
                  <a:pt x="345017" y="74083"/>
                  <a:pt x="279400" y="38100"/>
                </a:cubicBezTo>
                <a:cubicBezTo>
                  <a:pt x="213783" y="2117"/>
                  <a:pt x="138641" y="1058"/>
                  <a:pt x="635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128024" y="2634748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366274" y="27018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N</a:t>
            </a:r>
            <a:endParaRPr lang="en-US" sz="2000" dirty="0"/>
          </a:p>
        </p:txBody>
      </p:sp>
      <p:sp>
        <p:nvSpPr>
          <p:cNvPr id="134" name="Freeform 133"/>
          <p:cNvSpPr/>
          <p:nvPr/>
        </p:nvSpPr>
        <p:spPr bwMode="auto">
          <a:xfrm>
            <a:off x="3321824" y="2654983"/>
            <a:ext cx="467783" cy="493815"/>
          </a:xfrm>
          <a:custGeom>
            <a:avLst/>
            <a:gdLst>
              <a:gd name="connsiteX0" fmla="*/ 0 w 467783"/>
              <a:gd name="connsiteY0" fmla="*/ 381000 h 596900"/>
              <a:gd name="connsiteX1" fmla="*/ 76200 w 467783"/>
              <a:gd name="connsiteY1" fmla="*/ 520700 h 596900"/>
              <a:gd name="connsiteX2" fmla="*/ 342900 w 467783"/>
              <a:gd name="connsiteY2" fmla="*/ 546100 h 596900"/>
              <a:gd name="connsiteX3" fmla="*/ 457200 w 467783"/>
              <a:gd name="connsiteY3" fmla="*/ 215900 h 596900"/>
              <a:gd name="connsiteX4" fmla="*/ 279400 w 467783"/>
              <a:gd name="connsiteY4" fmla="*/ 38100 h 596900"/>
              <a:gd name="connsiteX5" fmla="*/ 63500 w 467783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783" h="596900">
                <a:moveTo>
                  <a:pt x="0" y="381000"/>
                </a:moveTo>
                <a:cubicBezTo>
                  <a:pt x="9525" y="437091"/>
                  <a:pt x="19050" y="493183"/>
                  <a:pt x="76200" y="520700"/>
                </a:cubicBezTo>
                <a:cubicBezTo>
                  <a:pt x="133350" y="548217"/>
                  <a:pt x="279400" y="596900"/>
                  <a:pt x="342900" y="546100"/>
                </a:cubicBezTo>
                <a:cubicBezTo>
                  <a:pt x="406400" y="495300"/>
                  <a:pt x="467783" y="300567"/>
                  <a:pt x="457200" y="215900"/>
                </a:cubicBezTo>
                <a:cubicBezTo>
                  <a:pt x="446617" y="131233"/>
                  <a:pt x="345017" y="74083"/>
                  <a:pt x="279400" y="38100"/>
                </a:cubicBezTo>
                <a:cubicBezTo>
                  <a:pt x="213783" y="2117"/>
                  <a:pt x="138641" y="1058"/>
                  <a:pt x="635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871762" y="2570423"/>
            <a:ext cx="467783" cy="493815"/>
          </a:xfrm>
          <a:custGeom>
            <a:avLst/>
            <a:gdLst>
              <a:gd name="connsiteX0" fmla="*/ 0 w 467783"/>
              <a:gd name="connsiteY0" fmla="*/ 381000 h 596900"/>
              <a:gd name="connsiteX1" fmla="*/ 76200 w 467783"/>
              <a:gd name="connsiteY1" fmla="*/ 520700 h 596900"/>
              <a:gd name="connsiteX2" fmla="*/ 342900 w 467783"/>
              <a:gd name="connsiteY2" fmla="*/ 546100 h 596900"/>
              <a:gd name="connsiteX3" fmla="*/ 457200 w 467783"/>
              <a:gd name="connsiteY3" fmla="*/ 215900 h 596900"/>
              <a:gd name="connsiteX4" fmla="*/ 279400 w 467783"/>
              <a:gd name="connsiteY4" fmla="*/ 38100 h 596900"/>
              <a:gd name="connsiteX5" fmla="*/ 63500 w 467783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783" h="596900">
                <a:moveTo>
                  <a:pt x="0" y="381000"/>
                </a:moveTo>
                <a:cubicBezTo>
                  <a:pt x="9525" y="437091"/>
                  <a:pt x="19050" y="493183"/>
                  <a:pt x="76200" y="520700"/>
                </a:cubicBezTo>
                <a:cubicBezTo>
                  <a:pt x="133350" y="548217"/>
                  <a:pt x="279400" y="596900"/>
                  <a:pt x="342900" y="546100"/>
                </a:cubicBezTo>
                <a:cubicBezTo>
                  <a:pt x="406400" y="495300"/>
                  <a:pt x="467783" y="300567"/>
                  <a:pt x="457200" y="215900"/>
                </a:cubicBezTo>
                <a:cubicBezTo>
                  <a:pt x="446617" y="131233"/>
                  <a:pt x="345017" y="74083"/>
                  <a:pt x="279400" y="38100"/>
                </a:cubicBezTo>
                <a:cubicBezTo>
                  <a:pt x="213783" y="2117"/>
                  <a:pt x="138641" y="1058"/>
                  <a:pt x="635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536" y="2627634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79024" y="2371755"/>
                <a:ext cx="4862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What is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24" y="2371755"/>
                <a:ext cx="4862741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3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8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97" grpId="0"/>
      <p:bldP spid="98" grpId="0"/>
      <p:bldP spid="99" grpId="0"/>
      <p:bldP spid="100" grpId="0"/>
      <p:bldP spid="101" grpId="0" animBg="1"/>
      <p:bldP spid="102" grpId="0"/>
      <p:bldP spid="130" grpId="0"/>
      <p:bldP spid="131" grpId="0" animBg="1"/>
      <p:bldP spid="132" grpId="0"/>
      <p:bldP spid="133" grpId="0"/>
      <p:bldP spid="134" grpId="0" animBg="1"/>
      <p:bldP spid="135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843" y="242285"/>
            <a:ext cx="2924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Approach 2: </a:t>
            </a:r>
          </a:p>
          <a:p>
            <a:r>
              <a:rPr lang="en-US" sz="2000" dirty="0" smtClean="0"/>
              <a:t>use source transformation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26451" y="144724"/>
            <a:ext cx="3911600" cy="2165350"/>
            <a:chOff x="3826451" y="144724"/>
            <a:chExt cx="3911600" cy="2165350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553651" y="982924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823651" y="259024"/>
              <a:ext cx="12700" cy="1930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4220151" y="271724"/>
              <a:ext cx="3517900" cy="1905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37751" y="1109925"/>
              <a:ext cx="444500" cy="707886"/>
              <a:chOff x="2476500" y="1816101"/>
              <a:chExt cx="469900" cy="707886"/>
            </a:xfrm>
          </p:grpSpPr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2476500" y="19050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50523" y="18161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6200000">
              <a:off x="4001901" y="1056189"/>
              <a:ext cx="469900" cy="444500"/>
              <a:chOff x="2133600" y="1143000"/>
              <a:chExt cx="469900" cy="444500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3" name="Straight Arrow Connector 13"/>
              <p:cNvCxnSpPr>
                <a:cxnSpLocks noChangeShapeType="1"/>
                <a:stCxn id="32" idx="2"/>
                <a:endCxn id="32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 rot="16200000">
              <a:off x="6522026" y="1043249"/>
              <a:ext cx="628650" cy="234950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780678" y="143056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12V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26451" y="640024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20251" y="50032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5807651" y="144724"/>
              <a:ext cx="812800" cy="266700"/>
              <a:chOff x="2565400" y="4241800"/>
              <a:chExt cx="901700" cy="317500"/>
            </a:xfrm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010851" y="163062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64851" y="97022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357051" y="220924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280851" y="2123892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24289" y="176905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 rot="16200000">
              <a:off x="5182176" y="535249"/>
              <a:ext cx="736600" cy="234950"/>
              <a:chOff x="2565400" y="4241800"/>
              <a:chExt cx="901700" cy="317500"/>
            </a:xfrm>
          </p:grpSpPr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1" name="Group 20"/>
            <p:cNvGrpSpPr>
              <a:grpSpLocks/>
            </p:cNvGrpSpPr>
            <p:nvPr/>
          </p:nvGrpSpPr>
          <p:grpSpPr bwMode="auto">
            <a:xfrm>
              <a:off x="5789649" y="2043374"/>
              <a:ext cx="812800" cy="266700"/>
              <a:chOff x="2565400" y="4241800"/>
              <a:chExt cx="901700" cy="317500"/>
            </a:xfrm>
          </p:grpSpPr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960051" y="38602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64951" y="259024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7636451" y="43124"/>
            <a:ext cx="508000" cy="2374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12914" y="4628502"/>
            <a:ext cx="3707443" cy="1619250"/>
            <a:chOff x="112914" y="4628502"/>
            <a:chExt cx="3707443" cy="1619250"/>
          </a:xfrm>
        </p:grpSpPr>
        <p:cxnSp>
          <p:nvCxnSpPr>
            <p:cNvPr id="204" name="Straight Connector 203"/>
            <p:cNvCxnSpPr/>
            <p:nvPr/>
          </p:nvCxnSpPr>
          <p:spPr bwMode="auto">
            <a:xfrm>
              <a:off x="2918657" y="4742802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Rectangle 204"/>
            <p:cNvSpPr/>
            <p:nvPr/>
          </p:nvSpPr>
          <p:spPr bwMode="auto">
            <a:xfrm>
              <a:off x="302457" y="4755502"/>
              <a:ext cx="3517900" cy="135911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09" name="Group 20"/>
            <p:cNvGrpSpPr>
              <a:grpSpLocks/>
            </p:cNvGrpSpPr>
            <p:nvPr/>
          </p:nvGrpSpPr>
          <p:grpSpPr bwMode="auto">
            <a:xfrm rot="16200000">
              <a:off x="2607507" y="5247873"/>
              <a:ext cx="628650" cy="234950"/>
              <a:chOff x="2565400" y="4241800"/>
              <a:chExt cx="901700" cy="317500"/>
            </a:xfrm>
          </p:grpSpPr>
          <p:sp>
            <p:nvSpPr>
              <p:cNvPr id="21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495673" y="5297187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20V</a:t>
              </a:r>
              <a:endParaRPr lang="en-US" sz="20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829283" y="480928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215" name="Group 20"/>
            <p:cNvGrpSpPr>
              <a:grpSpLocks/>
            </p:cNvGrpSpPr>
            <p:nvPr/>
          </p:nvGrpSpPr>
          <p:grpSpPr bwMode="auto">
            <a:xfrm>
              <a:off x="1889957" y="4628502"/>
              <a:ext cx="812800" cy="266700"/>
              <a:chOff x="2565400" y="4241800"/>
              <a:chExt cx="901700" cy="317500"/>
            </a:xfrm>
          </p:grpSpPr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18" name="TextBox 217"/>
            <p:cNvSpPr txBox="1"/>
            <p:nvPr/>
          </p:nvSpPr>
          <p:spPr>
            <a:xfrm>
              <a:off x="1154446" y="5635217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953399" y="526991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3439357" y="4704702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3394907" y="6057282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3304726" y="5697297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223" name="Group 20"/>
            <p:cNvGrpSpPr>
              <a:grpSpLocks/>
            </p:cNvGrpSpPr>
            <p:nvPr/>
          </p:nvGrpSpPr>
          <p:grpSpPr bwMode="auto">
            <a:xfrm>
              <a:off x="1022627" y="5981052"/>
              <a:ext cx="812800" cy="266700"/>
              <a:chOff x="2565400" y="4241800"/>
              <a:chExt cx="901700" cy="317500"/>
            </a:xfrm>
          </p:grpSpPr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2042357" y="482508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147257" y="4742802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234" name="Group 20"/>
            <p:cNvGrpSpPr>
              <a:grpSpLocks/>
            </p:cNvGrpSpPr>
            <p:nvPr/>
          </p:nvGrpSpPr>
          <p:grpSpPr bwMode="auto">
            <a:xfrm rot="10800000">
              <a:off x="686795" y="4628900"/>
              <a:ext cx="736600" cy="234950"/>
              <a:chOff x="2565400" y="4241800"/>
              <a:chExt cx="901700" cy="317500"/>
            </a:xfrm>
          </p:grpSpPr>
          <p:sp>
            <p:nvSpPr>
              <p:cNvPr id="2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112914" y="5023579"/>
              <a:ext cx="444500" cy="707886"/>
              <a:chOff x="2476500" y="1816101"/>
              <a:chExt cx="469900" cy="707886"/>
            </a:xfrm>
          </p:grpSpPr>
          <p:sp>
            <p:nvSpPr>
              <p:cNvPr id="238" name="Oval 10"/>
              <p:cNvSpPr>
                <a:spLocks noChangeArrowheads="1"/>
              </p:cNvSpPr>
              <p:nvPr/>
            </p:nvSpPr>
            <p:spPr bwMode="auto">
              <a:xfrm>
                <a:off x="2476500" y="19050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550523" y="18161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5175979" y="4666602"/>
            <a:ext cx="2979129" cy="1606123"/>
            <a:chOff x="5175979" y="4666602"/>
            <a:chExt cx="2979129" cy="1606123"/>
          </a:xfrm>
        </p:grpSpPr>
        <p:cxnSp>
          <p:nvCxnSpPr>
            <p:cNvPr id="240" name="Straight Connector 239"/>
            <p:cNvCxnSpPr/>
            <p:nvPr/>
          </p:nvCxnSpPr>
          <p:spPr bwMode="auto">
            <a:xfrm>
              <a:off x="7253409" y="4704702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Rectangle 240"/>
            <p:cNvSpPr/>
            <p:nvPr/>
          </p:nvSpPr>
          <p:spPr bwMode="auto">
            <a:xfrm>
              <a:off x="5557941" y="4717402"/>
              <a:ext cx="2597167" cy="152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42" name="Group 241"/>
            <p:cNvGrpSpPr/>
            <p:nvPr/>
          </p:nvGrpSpPr>
          <p:grpSpPr>
            <a:xfrm rot="16200000">
              <a:off x="5324688" y="5492275"/>
              <a:ext cx="469900" cy="444500"/>
              <a:chOff x="2133600" y="1143000"/>
              <a:chExt cx="469900" cy="444500"/>
            </a:xfrm>
          </p:grpSpPr>
          <p:sp>
            <p:nvSpPr>
              <p:cNvPr id="24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44" name="Straight Arrow Connector 13"/>
              <p:cNvCxnSpPr>
                <a:cxnSpLocks noChangeShapeType="1"/>
                <a:stCxn id="243" idx="2"/>
                <a:endCxn id="24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45" name="Group 20"/>
            <p:cNvGrpSpPr>
              <a:grpSpLocks/>
            </p:cNvGrpSpPr>
            <p:nvPr/>
          </p:nvGrpSpPr>
          <p:grpSpPr bwMode="auto">
            <a:xfrm rot="16200000">
              <a:off x="6939084" y="5356205"/>
              <a:ext cx="628650" cy="234950"/>
              <a:chOff x="2565400" y="4241800"/>
              <a:chExt cx="901700" cy="317500"/>
            </a:xfrm>
          </p:grpSpPr>
          <p:sp>
            <p:nvSpPr>
              <p:cNvPr id="24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7" name="Freeform 24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5175979" y="5105381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884792" y="5036007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304210" y="5331355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7774109" y="4666602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7697909" y="6158882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499778" y="5841838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7482009" y="4704702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6486282" y="4723752"/>
              <a:ext cx="0" cy="1517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0"/>
            <p:cNvGrpSpPr>
              <a:grpSpLocks/>
            </p:cNvGrpSpPr>
            <p:nvPr/>
          </p:nvGrpSpPr>
          <p:grpSpPr bwMode="auto">
            <a:xfrm rot="16200000">
              <a:off x="6134676" y="5349497"/>
              <a:ext cx="736600" cy="234950"/>
              <a:chOff x="2565400" y="4241800"/>
              <a:chExt cx="901700" cy="317500"/>
            </a:xfrm>
          </p:grpSpPr>
          <p:sp>
            <p:nvSpPr>
              <p:cNvPr id="27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-46012" y="1881399"/>
            <a:ext cx="4163656" cy="2152730"/>
            <a:chOff x="-46012" y="1881399"/>
            <a:chExt cx="4163656" cy="215273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3020257" y="2329124"/>
              <a:ext cx="0" cy="1571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/>
            <p:cNvSpPr/>
            <p:nvPr/>
          </p:nvSpPr>
          <p:spPr bwMode="auto">
            <a:xfrm>
              <a:off x="404057" y="2341824"/>
              <a:ext cx="3517900" cy="15589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 rot="16200000">
              <a:off x="171559" y="2886090"/>
              <a:ext cx="469900" cy="444500"/>
              <a:chOff x="2133600" y="1143000"/>
              <a:chExt cx="469900" cy="444500"/>
            </a:xfrm>
          </p:grpSpPr>
          <p:sp>
            <p:nvSpPr>
              <p:cNvPr id="14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44" name="Straight Arrow Connector 13"/>
              <p:cNvCxnSpPr>
                <a:cxnSpLocks noChangeShapeType="1"/>
                <a:stCxn id="143" idx="2"/>
                <a:endCxn id="14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45" name="Group 20"/>
            <p:cNvGrpSpPr>
              <a:grpSpLocks/>
            </p:cNvGrpSpPr>
            <p:nvPr/>
          </p:nvGrpSpPr>
          <p:grpSpPr bwMode="auto">
            <a:xfrm rot="16200000">
              <a:off x="2705932" y="3113349"/>
              <a:ext cx="628650" cy="234950"/>
              <a:chOff x="2565400" y="4241800"/>
              <a:chExt cx="901700" cy="317500"/>
            </a:xfrm>
          </p:grpSpPr>
          <p:sp>
            <p:nvSpPr>
              <p:cNvPr id="14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852527" y="2559012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-46012" y="2518823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446220" y="292607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51" name="Group 20"/>
            <p:cNvGrpSpPr>
              <a:grpSpLocks/>
            </p:cNvGrpSpPr>
            <p:nvPr/>
          </p:nvGrpSpPr>
          <p:grpSpPr bwMode="auto">
            <a:xfrm>
              <a:off x="1991557" y="2214824"/>
              <a:ext cx="812800" cy="266700"/>
              <a:chOff x="2565400" y="4241800"/>
              <a:chExt cx="901700" cy="317500"/>
            </a:xfrm>
          </p:grpSpPr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1907969" y="342181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448757" y="304032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3540957" y="2291024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3489389" y="3821922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59351" y="3543837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162" name="Group 20"/>
            <p:cNvGrpSpPr>
              <a:grpSpLocks/>
            </p:cNvGrpSpPr>
            <p:nvPr/>
          </p:nvGrpSpPr>
          <p:grpSpPr bwMode="auto">
            <a:xfrm>
              <a:off x="1688894" y="3767429"/>
              <a:ext cx="812800" cy="266700"/>
              <a:chOff x="2565400" y="4241800"/>
              <a:chExt cx="901700" cy="317500"/>
            </a:xfrm>
          </p:grpSpPr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2143957" y="245612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248857" y="2329124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168" name="Group 167"/>
            <p:cNvGrpSpPr/>
            <p:nvPr/>
          </p:nvGrpSpPr>
          <p:grpSpPr>
            <a:xfrm rot="16200000">
              <a:off x="674094" y="2903884"/>
              <a:ext cx="469900" cy="444500"/>
              <a:chOff x="2133600" y="1143000"/>
              <a:chExt cx="469900" cy="444500"/>
            </a:xfrm>
          </p:grpSpPr>
          <p:sp>
            <p:nvSpPr>
              <p:cNvPr id="16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70" name="Straight Arrow Connector 13"/>
              <p:cNvCxnSpPr>
                <a:cxnSpLocks noChangeShapeType="1"/>
                <a:stCxn id="169" idx="2"/>
                <a:endCxn id="169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909899" y="2348174"/>
              <a:ext cx="1" cy="1537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03404" y="2348174"/>
              <a:ext cx="0" cy="1537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20"/>
            <p:cNvGrpSpPr>
              <a:grpSpLocks/>
            </p:cNvGrpSpPr>
            <p:nvPr/>
          </p:nvGrpSpPr>
          <p:grpSpPr bwMode="auto">
            <a:xfrm rot="16200000">
              <a:off x="1053072" y="2942259"/>
              <a:ext cx="736600" cy="234950"/>
              <a:chOff x="2565400" y="4241800"/>
              <a:chExt cx="901700" cy="317500"/>
            </a:xfrm>
          </p:grpSpPr>
          <p:sp>
            <p:nvSpPr>
              <p:cNvPr id="1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 rot="8316367">
              <a:off x="3425510" y="1881399"/>
              <a:ext cx="692134" cy="46959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own Arrow 16"/>
          <p:cNvSpPr/>
          <p:nvPr/>
        </p:nvSpPr>
        <p:spPr>
          <a:xfrm>
            <a:off x="2448757" y="4088165"/>
            <a:ext cx="103676" cy="4387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220151" y="5558897"/>
            <a:ext cx="560527" cy="763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811701" y="2465584"/>
            <a:ext cx="3319530" cy="2162917"/>
            <a:chOff x="4811701" y="2465584"/>
            <a:chExt cx="3319530" cy="2162917"/>
          </a:xfrm>
        </p:grpSpPr>
        <p:sp>
          <p:nvSpPr>
            <p:cNvPr id="314" name="Rectangle 313"/>
            <p:cNvSpPr/>
            <p:nvPr/>
          </p:nvSpPr>
          <p:spPr bwMode="auto">
            <a:xfrm>
              <a:off x="5380142" y="2694184"/>
              <a:ext cx="2597167" cy="15272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15" name="Group 314"/>
            <p:cNvGrpSpPr/>
            <p:nvPr/>
          </p:nvGrpSpPr>
          <p:grpSpPr>
            <a:xfrm rot="16200000">
              <a:off x="5157675" y="3175148"/>
              <a:ext cx="469900" cy="444500"/>
              <a:chOff x="2133600" y="1143000"/>
              <a:chExt cx="469900" cy="444500"/>
            </a:xfrm>
          </p:grpSpPr>
          <p:sp>
            <p:nvSpPr>
              <p:cNvPr id="31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17" name="Straight Arrow Connector 13"/>
              <p:cNvCxnSpPr>
                <a:cxnSpLocks noChangeShapeType="1"/>
                <a:stCxn id="316" idx="2"/>
                <a:endCxn id="316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21" name="TextBox 320"/>
            <p:cNvSpPr txBox="1"/>
            <p:nvPr/>
          </p:nvSpPr>
          <p:spPr>
            <a:xfrm>
              <a:off x="4811701" y="2786920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5754017" y="3221757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7596310" y="2643384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7549008" y="4170624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7274153" y="3872722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7304210" y="2681484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7875710" y="2465584"/>
              <a:ext cx="255521" cy="18419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>
            <a:xfrm>
              <a:off x="6308483" y="2700534"/>
              <a:ext cx="0" cy="1520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Group 20"/>
            <p:cNvGrpSpPr>
              <a:grpSpLocks/>
            </p:cNvGrpSpPr>
            <p:nvPr/>
          </p:nvGrpSpPr>
          <p:grpSpPr bwMode="auto">
            <a:xfrm rot="16200000">
              <a:off x="5947479" y="3304338"/>
              <a:ext cx="736600" cy="234950"/>
              <a:chOff x="2565400" y="4241800"/>
              <a:chExt cx="901700" cy="317500"/>
            </a:xfrm>
          </p:grpSpPr>
          <p:sp>
            <p:nvSpPr>
              <p:cNvPr id="3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33" name="Right Arrow 332"/>
            <p:cNvSpPr/>
            <p:nvPr/>
          </p:nvSpPr>
          <p:spPr>
            <a:xfrm rot="16200000">
              <a:off x="6300469" y="4386076"/>
              <a:ext cx="327457" cy="15739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975502" y="364677"/>
            <a:ext cx="864541" cy="1598469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5613" y="2046634"/>
            <a:ext cx="1701258" cy="215900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ounded Rectangle 333"/>
          <p:cNvSpPr/>
          <p:nvPr/>
        </p:nvSpPr>
        <p:spPr>
          <a:xfrm>
            <a:off x="127290" y="4298022"/>
            <a:ext cx="2592210" cy="215900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 bwMode="auto">
          <a:xfrm>
            <a:off x="3820358" y="2291024"/>
            <a:ext cx="194244" cy="17324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8" name="Rectangle 227"/>
          <p:cNvSpPr/>
          <p:nvPr/>
        </p:nvSpPr>
        <p:spPr bwMode="auto">
          <a:xfrm>
            <a:off x="3655613" y="4553994"/>
            <a:ext cx="266344" cy="17187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8053509" y="4488802"/>
            <a:ext cx="255521" cy="20643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/>
              <p:cNvSpPr txBox="1"/>
              <p:nvPr/>
            </p:nvSpPr>
            <p:spPr>
              <a:xfrm>
                <a:off x="7670415" y="3028786"/>
                <a:ext cx="12098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15" y="3028786"/>
                <a:ext cx="120981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334" grpId="0" animBg="1"/>
      <p:bldP spid="3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3337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</a:t>
            </a:r>
            <a:r>
              <a:rPr lang="en-US" sz="2000" dirty="0" smtClean="0"/>
              <a:t>4.8 Maximum power transfer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5300" y="876300"/>
            <a:ext cx="3484834" cy="2424787"/>
            <a:chOff x="495300" y="876300"/>
            <a:chExt cx="3484834" cy="2424787"/>
          </a:xfrm>
        </p:grpSpPr>
        <p:sp>
          <p:nvSpPr>
            <p:cNvPr id="6" name="Rectangle 56"/>
            <p:cNvSpPr>
              <a:spLocks noChangeArrowheads="1"/>
            </p:cNvSpPr>
            <p:nvPr/>
          </p:nvSpPr>
          <p:spPr bwMode="auto">
            <a:xfrm>
              <a:off x="1803400" y="1384300"/>
              <a:ext cx="1485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" name="Rectangle 57"/>
            <p:cNvSpPr>
              <a:spLocks noChangeArrowheads="1"/>
            </p:cNvSpPr>
            <p:nvPr/>
          </p:nvSpPr>
          <p:spPr bwMode="auto">
            <a:xfrm>
              <a:off x="495300" y="10541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8" name="Straight Arrow Connector 61"/>
            <p:cNvCxnSpPr>
              <a:cxnSpLocks noChangeShapeType="1"/>
            </p:cNvCxnSpPr>
            <p:nvPr/>
          </p:nvCxnSpPr>
          <p:spPr bwMode="auto">
            <a:xfrm>
              <a:off x="2781300" y="1397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2921000" y="8763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800100" y="1841500"/>
              <a:ext cx="736600" cy="165100"/>
              <a:chOff x="2565400" y="4241800"/>
              <a:chExt cx="901700" cy="3175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Diamond 70"/>
            <p:cNvSpPr>
              <a:spLocks noChangeArrowheads="1"/>
            </p:cNvSpPr>
            <p:nvPr/>
          </p:nvSpPr>
          <p:spPr bwMode="auto">
            <a:xfrm>
              <a:off x="876300" y="21463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Diamond 71"/>
            <p:cNvSpPr>
              <a:spLocks noChangeArrowheads="1"/>
            </p:cNvSpPr>
            <p:nvPr/>
          </p:nvSpPr>
          <p:spPr bwMode="auto">
            <a:xfrm>
              <a:off x="876300" y="26162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3" name="Straight Arrow Connector 72"/>
            <p:cNvCxnSpPr>
              <a:cxnSpLocks noChangeShapeType="1"/>
            </p:cNvCxnSpPr>
            <p:nvPr/>
          </p:nvCxnSpPr>
          <p:spPr bwMode="auto">
            <a:xfrm>
              <a:off x="927100" y="27940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4" name="TextBox 73"/>
            <p:cNvSpPr txBox="1">
              <a:spLocks noChangeArrowheads="1"/>
            </p:cNvSpPr>
            <p:nvPr/>
          </p:nvSpPr>
          <p:spPr bwMode="auto">
            <a:xfrm>
              <a:off x="901700" y="20955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" y="1168400"/>
              <a:ext cx="534121" cy="457200"/>
              <a:chOff x="1104900" y="1155700"/>
              <a:chExt cx="534121" cy="457200"/>
            </a:xfrm>
          </p:grpSpPr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6200000">
              <a:off x="1229550" y="1203565"/>
              <a:ext cx="469900" cy="444500"/>
              <a:chOff x="2133600" y="1143000"/>
              <a:chExt cx="469900" cy="444500"/>
            </a:xfrm>
          </p:grpSpPr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8" name="Straight Arrow Connector 13"/>
              <p:cNvCxnSpPr>
                <a:cxnSpLocks noChangeShapeType="1"/>
                <a:stCxn id="27" idx="2"/>
                <a:endCxn id="2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2722563" y="14970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2" name="Equation" r:id="rId4" imgW="139680" imgH="571320" progId="Equation.DSMT4">
                    <p:embed/>
                  </p:oleObj>
                </mc:Choice>
                <mc:Fallback>
                  <p:oleObj name="Equation" r:id="rId4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563" y="14970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 bwMode="auto">
            <a:xfrm>
              <a:off x="2628900" y="13081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79700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41600" y="9652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5100" y="287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5400000">
              <a:off x="2873375" y="1927225"/>
              <a:ext cx="812800" cy="26035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 bwMode="auto">
            <a:xfrm flipV="1">
              <a:off x="3060700" y="1905000"/>
              <a:ext cx="5715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492500" y="2108200"/>
              <a:ext cx="487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L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86200" y="1016000"/>
            <a:ext cx="2681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Linear circuit connected</a:t>
            </a:r>
            <a:br>
              <a:rPr lang="en-US" sz="2000" dirty="0" smtClean="0"/>
            </a:br>
            <a:r>
              <a:rPr lang="en-US" sz="2000" dirty="0" smtClean="0"/>
              <a:t>to a variable load R</a:t>
            </a:r>
            <a:r>
              <a:rPr lang="en-US" sz="2000" baseline="-25000" dirty="0" smtClean="0"/>
              <a:t>L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051300" y="1828800"/>
            <a:ext cx="2288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consumed by</a:t>
            </a:r>
            <a:br>
              <a:rPr lang="en-US" sz="2000" dirty="0" smtClean="0"/>
            </a:br>
            <a:r>
              <a:rPr lang="en-US" sz="2000" dirty="0" smtClean="0"/>
              <a:t>load: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87900" y="2387600"/>
                <a:ext cx="1171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30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2387600"/>
                <a:ext cx="117192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6400" y="3263900"/>
                <a:ext cx="51189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Question</a:t>
                </a:r>
                <a:r>
                  <a:rPr lang="en-US" sz="2000" dirty="0" smtClean="0"/>
                  <a:t>: for what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maximized? </a:t>
                </a:r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263900"/>
                <a:ext cx="5118965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311" t="-7576" r="-35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7200" y="3683000"/>
                <a:ext cx="4670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Note that the current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also depends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83000"/>
                <a:ext cx="4670638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305" t="-7576" r="-104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6400" y="4140200"/>
                <a:ext cx="58889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Key point</a:t>
                </a:r>
                <a:r>
                  <a:rPr lang="en-US" sz="2000" dirty="0" smtClean="0"/>
                  <a:t>: find the exact relationship 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and R</a:t>
                </a:r>
                <a:r>
                  <a:rPr lang="en-US" sz="2000" baseline="-25000" dirty="0" smtClean="0"/>
                  <a:t>L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140200"/>
                <a:ext cx="5888920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139" t="-7576" r="-62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44500" y="4686300"/>
            <a:ext cx="12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Main tool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663700" y="4699000"/>
            <a:ext cx="365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Thevenin’s</a:t>
            </a:r>
            <a:r>
              <a:rPr lang="en-US" sz="2000" dirty="0" smtClean="0"/>
              <a:t> and Norton’s theorem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11946" y="5181600"/>
            <a:ext cx="80615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Applications examples: </a:t>
            </a:r>
          </a:p>
          <a:p>
            <a:r>
              <a:rPr lang="en-US" sz="2000" dirty="0" smtClean="0"/>
              <a:t>Radio transmitter - </a:t>
            </a:r>
            <a:r>
              <a:rPr lang="en-US" dirty="0" smtClean="0"/>
              <a:t>maximize </a:t>
            </a:r>
            <a:r>
              <a:rPr lang="en-US" dirty="0"/>
              <a:t>power delivered to the antenna or transmission line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Grid tied inverter -  </a:t>
            </a:r>
            <a:r>
              <a:rPr lang="en-US" dirty="0" smtClean="0"/>
              <a:t>maximize power delivered to the grid</a:t>
            </a:r>
          </a:p>
          <a:p>
            <a:r>
              <a:rPr lang="en-US" sz="2000" dirty="0" smtClean="0"/>
              <a:t>Electric vehicle - </a:t>
            </a:r>
            <a:r>
              <a:rPr lang="en-US" dirty="0" smtClean="0"/>
              <a:t>maximize </a:t>
            </a:r>
            <a:r>
              <a:rPr lang="en-US" dirty="0"/>
              <a:t>power delivered to drive </a:t>
            </a:r>
            <a:r>
              <a:rPr lang="en-US" dirty="0" smtClean="0"/>
              <a:t>motor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23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98" y="152400"/>
            <a:ext cx="8306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/>
              <a:t>Thevenin’s</a:t>
            </a:r>
            <a:r>
              <a:rPr lang="en-US" sz="2000" u="sng" dirty="0" smtClean="0"/>
              <a:t> theorem</a:t>
            </a:r>
            <a:r>
              <a:rPr lang="en-US" sz="2000" dirty="0" smtClean="0"/>
              <a:t>: Every linear two terminal circuit can be made equivalent </a:t>
            </a:r>
            <a:br>
              <a:rPr lang="en-US" sz="2000" dirty="0" smtClean="0"/>
            </a:br>
            <a:r>
              <a:rPr lang="en-US" sz="2000" dirty="0" smtClean="0"/>
              <a:t>to the series connection of a voltage source and a resistor.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27613" y="2889241"/>
            <a:ext cx="2746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 </a:t>
            </a:r>
            <a:r>
              <a:rPr lang="en-US" dirty="0" err="1" smtClean="0"/>
              <a:t>v</a:t>
            </a:r>
            <a:r>
              <a:rPr lang="en-US" dirty="0" err="1" smtClean="0">
                <a:sym typeface="Symbol"/>
              </a:rPr>
              <a:t>i</a:t>
            </a:r>
            <a:r>
              <a:rPr lang="en-US" dirty="0" smtClean="0">
                <a:sym typeface="Symbol"/>
              </a:rPr>
              <a:t> relationship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5455" y="755815"/>
            <a:ext cx="5765800" cy="2197100"/>
            <a:chOff x="736600" y="6565900"/>
            <a:chExt cx="5765800" cy="2197100"/>
          </a:xfrm>
        </p:grpSpPr>
        <p:sp>
          <p:nvSpPr>
            <p:cNvPr id="9" name="Rectangle 56"/>
            <p:cNvSpPr>
              <a:spLocks noChangeArrowheads="1"/>
            </p:cNvSpPr>
            <p:nvPr/>
          </p:nvSpPr>
          <p:spPr bwMode="auto">
            <a:xfrm>
              <a:off x="2044700" y="71501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57"/>
            <p:cNvSpPr>
              <a:spLocks noChangeArrowheads="1"/>
            </p:cNvSpPr>
            <p:nvPr/>
          </p:nvSpPr>
          <p:spPr bwMode="auto">
            <a:xfrm>
              <a:off x="736600" y="68199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11" name="Straight Arrow Connector 61"/>
            <p:cNvCxnSpPr>
              <a:cxnSpLocks noChangeShapeType="1"/>
            </p:cNvCxnSpPr>
            <p:nvPr/>
          </p:nvCxnSpPr>
          <p:spPr bwMode="auto">
            <a:xfrm>
              <a:off x="2345690" y="716026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" name="TextBox 62"/>
            <p:cNvSpPr txBox="1">
              <a:spLocks noChangeArrowheads="1"/>
            </p:cNvSpPr>
            <p:nvPr/>
          </p:nvSpPr>
          <p:spPr bwMode="auto">
            <a:xfrm>
              <a:off x="2463800" y="66929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041400" y="7607300"/>
              <a:ext cx="736600" cy="165100"/>
              <a:chOff x="2565400" y="4241800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" name="Diamond 70"/>
            <p:cNvSpPr>
              <a:spLocks noChangeArrowheads="1"/>
            </p:cNvSpPr>
            <p:nvPr/>
          </p:nvSpPr>
          <p:spPr bwMode="auto">
            <a:xfrm>
              <a:off x="1117600" y="79121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Diamond 71"/>
            <p:cNvSpPr>
              <a:spLocks noChangeArrowheads="1"/>
            </p:cNvSpPr>
            <p:nvPr/>
          </p:nvSpPr>
          <p:spPr bwMode="auto">
            <a:xfrm>
              <a:off x="1117600" y="8382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6" name="Straight Arrow Connector 72"/>
            <p:cNvCxnSpPr>
              <a:cxnSpLocks noChangeShapeType="1"/>
            </p:cNvCxnSpPr>
            <p:nvPr/>
          </p:nvCxnSpPr>
          <p:spPr bwMode="auto">
            <a:xfrm>
              <a:off x="1168400" y="85598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" name="TextBox 73"/>
            <p:cNvSpPr txBox="1">
              <a:spLocks noChangeArrowheads="1"/>
            </p:cNvSpPr>
            <p:nvPr/>
          </p:nvSpPr>
          <p:spPr bwMode="auto">
            <a:xfrm>
              <a:off x="1143000" y="78613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50900" y="6934200"/>
              <a:ext cx="534121" cy="457200"/>
              <a:chOff x="1104900" y="1155700"/>
              <a:chExt cx="534121" cy="457200"/>
            </a:xfrm>
          </p:grpSpPr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16200000">
              <a:off x="1470850" y="6969365"/>
              <a:ext cx="469900" cy="444500"/>
              <a:chOff x="2133600" y="1143000"/>
              <a:chExt cx="469900" cy="444500"/>
            </a:xfrm>
          </p:grpSpPr>
          <p:sp>
            <p:nvSpPr>
              <p:cNvPr id="3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7" name="Straight Arrow Connector 13"/>
              <p:cNvCxnSpPr>
                <a:cxnSpLocks noChangeShapeType="1"/>
                <a:stCxn id="36" idx="2"/>
                <a:endCxn id="36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0" name="Rectangle 19"/>
            <p:cNvSpPr/>
            <p:nvPr/>
          </p:nvSpPr>
          <p:spPr bwMode="auto">
            <a:xfrm>
              <a:off x="2933700" y="7112000"/>
              <a:ext cx="304800" cy="149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811463" y="72501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3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72501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 bwMode="auto">
            <a:xfrm>
              <a:off x="4305300" y="7112000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72200" y="7112000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6138863" y="71993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4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863" y="71993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62"/>
            <p:cNvSpPr txBox="1">
              <a:spLocks noChangeArrowheads="1"/>
            </p:cNvSpPr>
            <p:nvPr/>
          </p:nvSpPr>
          <p:spPr bwMode="auto">
            <a:xfrm>
              <a:off x="5689600" y="66421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5600700" y="71247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4660900" y="6985000"/>
              <a:ext cx="736600" cy="2794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076700" y="7505701"/>
              <a:ext cx="469900" cy="707886"/>
              <a:chOff x="1143000" y="2057401"/>
              <a:chExt cx="469900" cy="707886"/>
            </a:xfrm>
          </p:grpSpPr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46500" y="7175500"/>
              <a:ext cx="5357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40300" y="6565900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31" name="Left-Right Arrow 30"/>
            <p:cNvSpPr/>
            <p:nvPr/>
          </p:nvSpPr>
          <p:spPr bwMode="auto">
            <a:xfrm>
              <a:off x="3213100" y="7721600"/>
              <a:ext cx="685800" cy="393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94491" y="3348053"/>
            <a:ext cx="3926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</a:t>
            </a:r>
            <a:r>
              <a:rPr lang="en-US" sz="2000" dirty="0" smtClean="0">
                <a:solidFill>
                  <a:srgbClr val="FF0000"/>
                </a:solidFill>
              </a:rPr>
              <a:t>Open circuit voltage </a:t>
            </a:r>
            <a:r>
              <a:rPr lang="en-US" sz="2000" dirty="0" smtClean="0"/>
              <a:t>across the </a:t>
            </a:r>
          </a:p>
          <a:p>
            <a:r>
              <a:rPr lang="en-US" sz="2000" dirty="0" smtClean="0"/>
              <a:t>two terminals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23043" y="4046942"/>
            <a:ext cx="2514600" cy="2070100"/>
            <a:chOff x="1905000" y="3797300"/>
            <a:chExt cx="2514600" cy="2070100"/>
          </a:xfrm>
        </p:grpSpPr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3213100" y="42545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5" name="Rectangle 57"/>
            <p:cNvSpPr>
              <a:spLocks noChangeArrowheads="1"/>
            </p:cNvSpPr>
            <p:nvPr/>
          </p:nvSpPr>
          <p:spPr bwMode="auto">
            <a:xfrm>
              <a:off x="1905000" y="39243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46" name="Straight Arrow Connector 61"/>
            <p:cNvCxnSpPr>
              <a:cxnSpLocks noChangeShapeType="1"/>
            </p:cNvCxnSpPr>
            <p:nvPr/>
          </p:nvCxnSpPr>
          <p:spPr bwMode="auto">
            <a:xfrm>
              <a:off x="3552190" y="425704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62"/>
            <p:cNvSpPr txBox="1">
              <a:spLocks noChangeArrowheads="1"/>
            </p:cNvSpPr>
            <p:nvPr/>
          </p:nvSpPr>
          <p:spPr bwMode="auto">
            <a:xfrm>
              <a:off x="3632200" y="3797300"/>
              <a:ext cx="5629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=0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2209800" y="4711700"/>
              <a:ext cx="736600" cy="16510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9" name="Diamond 70"/>
            <p:cNvSpPr>
              <a:spLocks noChangeArrowheads="1"/>
            </p:cNvSpPr>
            <p:nvPr/>
          </p:nvSpPr>
          <p:spPr bwMode="auto">
            <a:xfrm>
              <a:off x="2286000" y="50165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Diamond 71"/>
            <p:cNvSpPr>
              <a:spLocks noChangeArrowheads="1"/>
            </p:cNvSpPr>
            <p:nvPr/>
          </p:nvSpPr>
          <p:spPr bwMode="auto">
            <a:xfrm>
              <a:off x="2286000" y="54864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1" name="Straight Arrow Connector 72"/>
            <p:cNvCxnSpPr>
              <a:cxnSpLocks noChangeShapeType="1"/>
            </p:cNvCxnSpPr>
            <p:nvPr/>
          </p:nvCxnSpPr>
          <p:spPr bwMode="auto">
            <a:xfrm>
              <a:off x="2336800" y="56642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2" name="TextBox 73"/>
            <p:cNvSpPr txBox="1">
              <a:spLocks noChangeArrowheads="1"/>
            </p:cNvSpPr>
            <p:nvPr/>
          </p:nvSpPr>
          <p:spPr bwMode="auto">
            <a:xfrm>
              <a:off x="2311400" y="49657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19300" y="4038600"/>
              <a:ext cx="534121" cy="457200"/>
              <a:chOff x="1104900" y="1155700"/>
              <a:chExt cx="534121" cy="457200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6200000">
              <a:off x="2639250" y="4073765"/>
              <a:ext cx="469900" cy="444500"/>
              <a:chOff x="2133600" y="1143000"/>
              <a:chExt cx="469900" cy="444500"/>
            </a:xfrm>
          </p:grpSpPr>
          <p:sp>
            <p:nvSpPr>
              <p:cNvPr id="5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8" name="Straight Arrow Connector 13"/>
              <p:cNvCxnSpPr>
                <a:cxnSpLocks noChangeShapeType="1"/>
                <a:stCxn id="57" idx="2"/>
                <a:endCxn id="5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5" name="Rectangle 54"/>
            <p:cNvSpPr/>
            <p:nvPr/>
          </p:nvSpPr>
          <p:spPr bwMode="auto">
            <a:xfrm>
              <a:off x="4102100" y="4216400"/>
              <a:ext cx="304800" cy="149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6" name="Object 4"/>
            <p:cNvGraphicFramePr>
              <a:graphicFrameLocks noChangeAspect="1"/>
            </p:cNvGraphicFramePr>
            <p:nvPr/>
          </p:nvGraphicFramePr>
          <p:xfrm>
            <a:off x="3862388" y="4354513"/>
            <a:ext cx="55721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5" name="Equation" r:id="rId6" imgW="241200" imgH="571320" progId="Equation.DSMT4">
                    <p:embed/>
                  </p:oleObj>
                </mc:Choice>
                <mc:Fallback>
                  <p:oleObj name="Equation" r:id="rId6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4354513"/>
                          <a:ext cx="55721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Box 62"/>
          <p:cNvSpPr txBox="1"/>
          <p:nvPr/>
        </p:nvSpPr>
        <p:spPr>
          <a:xfrm>
            <a:off x="625266" y="6248400"/>
            <a:ext cx="165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 called V</a:t>
            </a:r>
            <a:r>
              <a:rPr lang="en-US" sz="2000" baseline="-25000" dirty="0" smtClean="0"/>
              <a:t>oc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4409255" y="3329229"/>
            <a:ext cx="457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equivalent resistance with respect </a:t>
            </a:r>
            <a:br>
              <a:rPr lang="en-US" sz="2000" dirty="0" smtClean="0"/>
            </a:br>
            <a:r>
              <a:rPr lang="en-US" sz="2000" dirty="0" smtClean="0"/>
              <a:t>        to the two terminals  when all </a:t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2000" u="sng" dirty="0" smtClean="0"/>
              <a:t>independent sources </a:t>
            </a:r>
            <a:r>
              <a:rPr lang="en-US" sz="2000" dirty="0" smtClean="0"/>
              <a:t>  are turned off  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409255" y="4415579"/>
            <a:ext cx="4418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1: No dependent source.  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eq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             (as in Chapter 2)</a:t>
            </a:r>
          </a:p>
          <a:p>
            <a:r>
              <a:rPr lang="en-US" sz="2000" dirty="0" smtClean="0"/>
              <a:t>Case 2: With dependent source.  </a:t>
            </a:r>
            <a:br>
              <a:rPr lang="en-US" sz="2000" dirty="0" smtClean="0"/>
            </a:br>
            <a:r>
              <a:rPr lang="en-US" sz="2000" dirty="0" smtClean="0"/>
              <a:t>              Need to supply an external</a:t>
            </a:r>
            <a:br>
              <a:rPr lang="en-US" sz="2000" dirty="0" smtClean="0"/>
            </a:br>
            <a:r>
              <a:rPr lang="en-US" sz="2000" dirty="0" smtClean="0"/>
              <a:t>             independent source at the two </a:t>
            </a:r>
            <a:br>
              <a:rPr lang="en-US" sz="2000" dirty="0" smtClean="0"/>
            </a:br>
            <a:r>
              <a:rPr lang="en-US" sz="2000" dirty="0" smtClean="0"/>
              <a:t>             terminal. Then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 is the ratio </a:t>
            </a:r>
            <a:br>
              <a:rPr lang="en-US" sz="2000" dirty="0" smtClean="0"/>
            </a:br>
            <a:r>
              <a:rPr lang="en-US" sz="2000" dirty="0" smtClean="0"/>
              <a:t>            between the voltage and current.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5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63" grpId="0"/>
      <p:bldP spid="64" grpId="0"/>
      <p:bldP spid="6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82" y="268077"/>
            <a:ext cx="594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theorem, the two terminal circuit can be </a:t>
            </a:r>
            <a:br>
              <a:rPr lang="en-US" sz="2000" dirty="0" smtClean="0"/>
            </a:br>
            <a:r>
              <a:rPr lang="en-US" sz="2000" dirty="0" smtClean="0"/>
              <a:t>replaced with a voltage source in series with a resistor: 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69182" y="1080877"/>
            <a:ext cx="3116534" cy="1917700"/>
            <a:chOff x="457200" y="6045200"/>
            <a:chExt cx="3116534" cy="19177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016000" y="6591300"/>
              <a:ext cx="1968500" cy="1320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62"/>
            <p:cNvSpPr txBox="1">
              <a:spLocks noChangeArrowheads="1"/>
            </p:cNvSpPr>
            <p:nvPr/>
          </p:nvSpPr>
          <p:spPr bwMode="auto">
            <a:xfrm>
              <a:off x="2400300" y="61214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2311400" y="6604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1371600" y="6464300"/>
              <a:ext cx="736600" cy="2794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87400" y="6985001"/>
              <a:ext cx="469900" cy="707886"/>
              <a:chOff x="1143000" y="2057401"/>
              <a:chExt cx="469900" cy="707886"/>
            </a:xfrm>
          </p:grpSpPr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57200" y="6654800"/>
              <a:ext cx="5357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51000" y="6045200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5400000">
              <a:off x="2571750" y="7127875"/>
              <a:ext cx="812800" cy="260350"/>
              <a:chOff x="2558355" y="4253416"/>
              <a:chExt cx="901700" cy="317500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58355" y="425341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2519363" y="66913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6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363" y="66913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086100" y="7162800"/>
              <a:ext cx="487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L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387600" y="78232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311400" y="65151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02151"/>
              </p:ext>
            </p:extLst>
          </p:nvPr>
        </p:nvGraphicFramePr>
        <p:xfrm>
          <a:off x="3810895" y="1588877"/>
          <a:ext cx="1503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7" name="Equation" r:id="rId5" imgW="774360" imgH="431640" progId="Equation.DSMT4">
                  <p:embed/>
                </p:oleObj>
              </mc:Choice>
              <mc:Fallback>
                <p:oleObj name="Equation" r:id="rId5" imgW="774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895" y="1588877"/>
                        <a:ext cx="1503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28282" y="1284077"/>
            <a:ext cx="214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 relationship: </a:t>
            </a:r>
            <a:endParaRPr lang="en-US" sz="2000" dirty="0"/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64517"/>
              </p:ext>
            </p:extLst>
          </p:nvPr>
        </p:nvGraphicFramePr>
        <p:xfrm>
          <a:off x="3452120" y="2542965"/>
          <a:ext cx="29829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8" name="Equation" r:id="rId7" imgW="1536480" imgH="457200" progId="Equation.DSMT4">
                  <p:embed/>
                </p:oleObj>
              </mc:Choice>
              <mc:Fallback>
                <p:oleObj name="Equation" r:id="rId7" imgW="1536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120" y="2542965"/>
                        <a:ext cx="2982912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92518"/>
              </p:ext>
            </p:extLst>
          </p:nvPr>
        </p:nvGraphicFramePr>
        <p:xfrm>
          <a:off x="1574107" y="3444665"/>
          <a:ext cx="2268538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9" name="Equation" r:id="rId9" imgW="1168200" imgH="457200" progId="Equation.DSMT4">
                  <p:embed/>
                </p:oleObj>
              </mc:Choice>
              <mc:Fallback>
                <p:oleObj name="Equation" r:id="rId9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107" y="3444665"/>
                        <a:ext cx="2268538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68667" y="4724400"/>
                <a:ext cx="27723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𝐹𝑜𝑟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=0,  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67" y="4724400"/>
                <a:ext cx="277236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28282" y="5155524"/>
                <a:ext cx="888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282" y="5155524"/>
                <a:ext cx="888128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56311" y="5192551"/>
                <a:ext cx="15086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As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→∞, </m:t>
                    </m:r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11" y="5192551"/>
                <a:ext cx="1508618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4032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1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build="p" bldLvl="2"/>
      <p:bldP spid="3" grpId="0"/>
      <p:bldP spid="2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820508"/>
              </p:ext>
            </p:extLst>
          </p:nvPr>
        </p:nvGraphicFramePr>
        <p:xfrm>
          <a:off x="289040" y="685800"/>
          <a:ext cx="20088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0" name="Equation" r:id="rId3" imgW="1168200" imgH="457200" progId="Equation.DSMT4">
                  <p:embed/>
                </p:oleObj>
              </mc:Choice>
              <mc:Fallback>
                <p:oleObj name="Equation" r:id="rId3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40" y="685800"/>
                        <a:ext cx="2008813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818" y="2194186"/>
            <a:ext cx="565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pure math problem: find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so that p is maximized.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21754" y="343854"/>
            <a:ext cx="3467100" cy="1954887"/>
            <a:chOff x="3086100" y="965200"/>
            <a:chExt cx="3467100" cy="195488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3225800" y="2451100"/>
              <a:ext cx="3327400" cy="12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3746500" y="1143000"/>
              <a:ext cx="12700" cy="149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708400" y="9652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7100" y="1981200"/>
              <a:ext cx="487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L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759200" y="1456267"/>
              <a:ext cx="2438400" cy="1007533"/>
            </a:xfrm>
            <a:custGeom>
              <a:avLst/>
              <a:gdLst>
                <a:gd name="connsiteX0" fmla="*/ 0 w 2438400"/>
                <a:gd name="connsiteY0" fmla="*/ 1007533 h 1007533"/>
                <a:gd name="connsiteX1" fmla="*/ 266700 w 2438400"/>
                <a:gd name="connsiteY1" fmla="*/ 931333 h 1007533"/>
                <a:gd name="connsiteX2" fmla="*/ 508000 w 2438400"/>
                <a:gd name="connsiteY2" fmla="*/ 740833 h 1007533"/>
                <a:gd name="connsiteX3" fmla="*/ 711200 w 2438400"/>
                <a:gd name="connsiteY3" fmla="*/ 372533 h 1007533"/>
                <a:gd name="connsiteX4" fmla="*/ 787400 w 2438400"/>
                <a:gd name="connsiteY4" fmla="*/ 93133 h 1007533"/>
                <a:gd name="connsiteX5" fmla="*/ 901700 w 2438400"/>
                <a:gd name="connsiteY5" fmla="*/ 4233 h 1007533"/>
                <a:gd name="connsiteX6" fmla="*/ 1041400 w 2438400"/>
                <a:gd name="connsiteY6" fmla="*/ 118533 h 1007533"/>
                <a:gd name="connsiteX7" fmla="*/ 1168400 w 2438400"/>
                <a:gd name="connsiteY7" fmla="*/ 385233 h 1007533"/>
                <a:gd name="connsiteX8" fmla="*/ 1384300 w 2438400"/>
                <a:gd name="connsiteY8" fmla="*/ 766233 h 1007533"/>
                <a:gd name="connsiteX9" fmla="*/ 1689100 w 2438400"/>
                <a:gd name="connsiteY9" fmla="*/ 931333 h 1007533"/>
                <a:gd name="connsiteX10" fmla="*/ 2082800 w 2438400"/>
                <a:gd name="connsiteY10" fmla="*/ 956733 h 1007533"/>
                <a:gd name="connsiteX11" fmla="*/ 2438400 w 2438400"/>
                <a:gd name="connsiteY11" fmla="*/ 969433 h 1007533"/>
                <a:gd name="connsiteX12" fmla="*/ 2438400 w 2438400"/>
                <a:gd name="connsiteY12" fmla="*/ 969433 h 1007533"/>
                <a:gd name="connsiteX13" fmla="*/ 2425700 w 2438400"/>
                <a:gd name="connsiteY13" fmla="*/ 956733 h 10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8400" h="1007533">
                  <a:moveTo>
                    <a:pt x="0" y="1007533"/>
                  </a:moveTo>
                  <a:cubicBezTo>
                    <a:pt x="91016" y="991658"/>
                    <a:pt x="182033" y="975783"/>
                    <a:pt x="266700" y="931333"/>
                  </a:cubicBezTo>
                  <a:cubicBezTo>
                    <a:pt x="351367" y="886883"/>
                    <a:pt x="433917" y="833966"/>
                    <a:pt x="508000" y="740833"/>
                  </a:cubicBezTo>
                  <a:cubicBezTo>
                    <a:pt x="582083" y="647700"/>
                    <a:pt x="664633" y="480483"/>
                    <a:pt x="711200" y="372533"/>
                  </a:cubicBezTo>
                  <a:cubicBezTo>
                    <a:pt x="757767" y="264583"/>
                    <a:pt x="755650" y="154516"/>
                    <a:pt x="787400" y="93133"/>
                  </a:cubicBezTo>
                  <a:cubicBezTo>
                    <a:pt x="819150" y="31750"/>
                    <a:pt x="859367" y="0"/>
                    <a:pt x="901700" y="4233"/>
                  </a:cubicBezTo>
                  <a:cubicBezTo>
                    <a:pt x="944033" y="8466"/>
                    <a:pt x="996950" y="55033"/>
                    <a:pt x="1041400" y="118533"/>
                  </a:cubicBezTo>
                  <a:cubicBezTo>
                    <a:pt x="1085850" y="182033"/>
                    <a:pt x="1111250" y="277283"/>
                    <a:pt x="1168400" y="385233"/>
                  </a:cubicBezTo>
                  <a:cubicBezTo>
                    <a:pt x="1225550" y="493183"/>
                    <a:pt x="1297517" y="675216"/>
                    <a:pt x="1384300" y="766233"/>
                  </a:cubicBezTo>
                  <a:cubicBezTo>
                    <a:pt x="1471083" y="857250"/>
                    <a:pt x="1572683" y="899583"/>
                    <a:pt x="1689100" y="931333"/>
                  </a:cubicBezTo>
                  <a:cubicBezTo>
                    <a:pt x="1805517" y="963083"/>
                    <a:pt x="1957917" y="950383"/>
                    <a:pt x="2082800" y="956733"/>
                  </a:cubicBezTo>
                  <a:cubicBezTo>
                    <a:pt x="2207683" y="963083"/>
                    <a:pt x="2438400" y="969433"/>
                    <a:pt x="2438400" y="969433"/>
                  </a:cubicBezTo>
                  <a:lnTo>
                    <a:pt x="2438400" y="969433"/>
                  </a:lnTo>
                  <a:lnTo>
                    <a:pt x="2425700" y="95673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1" idx="5"/>
            </p:cNvCxnSpPr>
            <p:nvPr/>
          </p:nvCxnSpPr>
          <p:spPr bwMode="auto">
            <a:xfrm>
              <a:off x="4660900" y="1460500"/>
              <a:ext cx="254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CC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5"/>
            </p:cNvCxnSpPr>
            <p:nvPr/>
          </p:nvCxnSpPr>
          <p:spPr bwMode="auto">
            <a:xfrm flipH="1">
              <a:off x="3759200" y="1460500"/>
              <a:ext cx="901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CC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086100" y="1308100"/>
              <a:ext cx="7200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max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6600" y="2489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2882900"/>
            <a:ext cx="247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the maximal point</a:t>
            </a:r>
            <a:r>
              <a:rPr lang="en-US" dirty="0" smtClean="0"/>
              <a:t>,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273424" y="2781300"/>
          <a:ext cx="1356993" cy="82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1" name="Equation" r:id="rId5" imgW="838080" imgH="507960" progId="Equation.DSMT4">
                  <p:embed/>
                </p:oleObj>
              </mc:Choice>
              <mc:Fallback>
                <p:oleObj name="Equation" r:id="rId5" imgW="838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4" y="2781300"/>
                        <a:ext cx="1356993" cy="822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966788" y="3627438"/>
          <a:ext cx="36242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" name="Equation" r:id="rId7" imgW="2247840" imgH="457200" progId="Equation.DSMT4">
                  <p:embed/>
                </p:oleObj>
              </mc:Choice>
              <mc:Fallback>
                <p:oleObj name="Equation" r:id="rId7" imgW="2247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627438"/>
                        <a:ext cx="3624262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1116013" y="4395788"/>
          <a:ext cx="210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3" name="Equation" r:id="rId9" imgW="1307880" imgH="431640" progId="Equation.DSMT4">
                  <p:embed/>
                </p:oleObj>
              </mc:Choice>
              <mc:Fallback>
                <p:oleObj name="Equation" r:id="rId9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395788"/>
                        <a:ext cx="21082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5000" y="5168900"/>
            <a:ext cx="3920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dp</a:t>
            </a:r>
            <a:r>
              <a:rPr lang="en-US" sz="2000" dirty="0" smtClean="0"/>
              <a:t>/</a:t>
            </a:r>
            <a:r>
              <a:rPr lang="en-US" sz="2000" dirty="0" err="1" smtClean="0"/>
              <a:t>dR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= 0, we must have 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63600" y="5778500"/>
            <a:ext cx="116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2416175" y="5640388"/>
          <a:ext cx="13096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4" name="Equation" r:id="rId11" imgW="761760" imgH="457200" progId="Equation.DSMT4">
                  <p:embed/>
                </p:oleObj>
              </mc:Choice>
              <mc:Fallback>
                <p:oleObj name="Equation" r:id="rId11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5640388"/>
                        <a:ext cx="1309688" cy="785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0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420123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Conclusion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6030" y="466290"/>
            <a:ext cx="560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2000" dirty="0" smtClean="0"/>
              <a:t>Maximal power is transferred to the load</a:t>
            </a:r>
            <a:br>
              <a:rPr lang="en-US" sz="2000" dirty="0" smtClean="0"/>
            </a:br>
            <a:r>
              <a:rPr lang="en-US" sz="2000" dirty="0" smtClean="0"/>
              <a:t>when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and the maximal power is </a:t>
            </a:r>
            <a:endParaRPr lang="en-US" sz="2000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10968"/>
              </p:ext>
            </p:extLst>
          </p:nvPr>
        </p:nvGraphicFramePr>
        <p:xfrm>
          <a:off x="1371600" y="1191508"/>
          <a:ext cx="1371600" cy="82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2" name="Equation" r:id="rId3" imgW="761760" imgH="457200" progId="Equation.DSMT4">
                  <p:embed/>
                </p:oleObj>
              </mc:Choice>
              <mc:Fallback>
                <p:oleObj name="Equation" r:id="rId3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91508"/>
                        <a:ext cx="1371600" cy="822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9067" y="2209800"/>
            <a:ext cx="5754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the Norton’s equivalent is used, similar result: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" y="2819400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Conclusion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6030" y="2865567"/>
            <a:ext cx="708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Maximal power is transferred to the load</a:t>
            </a:r>
            <a:br>
              <a:rPr lang="en-US" sz="2000" dirty="0" smtClean="0"/>
            </a:br>
            <a:r>
              <a:rPr lang="en-US" sz="2000" dirty="0" smtClean="0"/>
              <a:t>when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, and the maximal power is </a:t>
            </a:r>
            <a:endParaRPr lang="en-US" sz="2000" dirty="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01632"/>
              </p:ext>
            </p:extLst>
          </p:nvPr>
        </p:nvGraphicFramePr>
        <p:xfrm>
          <a:off x="1708600" y="3573452"/>
          <a:ext cx="1471906" cy="76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Equation" r:id="rId5" imgW="799920" imgH="419040" progId="Equation.DSMT4">
                  <p:embed/>
                </p:oleObj>
              </mc:Choice>
              <mc:Fallback>
                <p:oleObj name="Equation" r:id="rId5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00" y="3573452"/>
                        <a:ext cx="1471906" cy="769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8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629400" y="1939985"/>
            <a:ext cx="1257300" cy="546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330200"/>
            <a:ext cx="3941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</a:t>
            </a:r>
          </a:p>
          <a:p>
            <a:r>
              <a:rPr lang="en-US" sz="2000" dirty="0" smtClean="0"/>
              <a:t>Determine R so that maximal power</a:t>
            </a:r>
            <a:br>
              <a:rPr lang="en-US" sz="2000" dirty="0" smtClean="0"/>
            </a:br>
            <a:r>
              <a:rPr lang="en-US" sz="2000" dirty="0" smtClean="0"/>
              <a:t>is delivered.</a:t>
            </a:r>
          </a:p>
          <a:p>
            <a:r>
              <a:rPr lang="en-US" sz="2000" dirty="0" smtClean="0"/>
              <a:t>Also find the maximal power.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601619" y="593785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5295900" y="581085"/>
            <a:ext cx="3124200" cy="1358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41900" y="1025586"/>
            <a:ext cx="444500" cy="707886"/>
            <a:chOff x="2476500" y="1816101"/>
            <a:chExt cx="469900" cy="707886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476500" y="19050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0523" y="18161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 rot="16200000">
            <a:off x="8102600" y="1127185"/>
            <a:ext cx="628650" cy="23495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34400" y="107638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37100" y="771585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20V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6900" y="1470085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6883400" y="454085"/>
            <a:ext cx="812800" cy="266700"/>
            <a:chOff x="2565400" y="4241800"/>
            <a:chExt cx="901700" cy="3175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6200" y="2486085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0.5v</a:t>
            </a:r>
            <a:r>
              <a:rPr lang="en-US" sz="2400" baseline="-25000" dirty="0" smtClean="0"/>
              <a:t>x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1076385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 rot="16200000">
            <a:off x="6232525" y="1136710"/>
            <a:ext cx="736600" cy="23495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5511800" y="454085"/>
            <a:ext cx="812800" cy="266700"/>
            <a:chOff x="2565400" y="4241800"/>
            <a:chExt cx="901700" cy="31750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35800" y="695385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6858000" y="1800285"/>
            <a:ext cx="812800" cy="266700"/>
            <a:chOff x="2565400" y="4241800"/>
            <a:chExt cx="901700" cy="31750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7023100" y="2219386"/>
            <a:ext cx="533400" cy="571500"/>
            <a:chOff x="5981700" y="2730500"/>
            <a:chExt cx="533400" cy="571500"/>
          </a:xfrm>
        </p:grpSpPr>
        <p:sp>
          <p:nvSpPr>
            <p:cNvPr id="33" name="Diamond 32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5613400" y="657285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94549"/>
              </p:ext>
            </p:extLst>
          </p:nvPr>
        </p:nvGraphicFramePr>
        <p:xfrm>
          <a:off x="6513512" y="45355"/>
          <a:ext cx="15017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" name="Equation" r:id="rId3" imgW="660240" imgH="215640" progId="Equation.DSMT4">
                  <p:embed/>
                </p:oleObj>
              </mc:Choice>
              <mc:Fallback>
                <p:oleObj name="Equation" r:id="rId3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2" y="45355"/>
                        <a:ext cx="15017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22641" y="1655361"/>
            <a:ext cx="4439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Solution:  Need to find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 and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with respect two the two terminals of R. 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0432" y="2409616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disconnect R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262099" y="3051314"/>
            <a:ext cx="419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Since </a:t>
            </a:r>
            <a:r>
              <a:rPr lang="en-US" sz="2000" dirty="0" err="1" smtClean="0"/>
              <a:t>i</a:t>
            </a:r>
            <a:r>
              <a:rPr lang="en-US" sz="2000" dirty="0" smtClean="0"/>
              <a:t>=0,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= 0. 10</a:t>
            </a:r>
            <a:r>
              <a:rPr lang="en-US" sz="2000" dirty="0" smtClean="0">
                <a:sym typeface="Symbol"/>
              </a:rPr>
              <a:t> and 15 in series</a:t>
            </a:r>
          </a:p>
          <a:p>
            <a:r>
              <a:rPr lang="en-US" sz="2000" dirty="0" smtClean="0">
                <a:sym typeface="Symbol"/>
              </a:rPr>
              <a:t>By voltage division</a:t>
            </a:r>
            <a:endParaRPr lang="en-US" sz="20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05113"/>
              </p:ext>
            </p:extLst>
          </p:nvPr>
        </p:nvGraphicFramePr>
        <p:xfrm>
          <a:off x="4433886" y="3690244"/>
          <a:ext cx="2275015" cy="6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"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6" y="3690244"/>
                        <a:ext cx="2275015" cy="6241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20650" y="2730858"/>
            <a:ext cx="3975100" cy="2939752"/>
            <a:chOff x="215900" y="4506913"/>
            <a:chExt cx="3975100" cy="293975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2108200" y="6438900"/>
              <a:ext cx="1257300" cy="546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2080419" y="50927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774700" y="5080000"/>
              <a:ext cx="3124200" cy="13589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20700" y="5524501"/>
              <a:ext cx="444500" cy="707886"/>
              <a:chOff x="2476500" y="1816101"/>
              <a:chExt cx="469900" cy="707886"/>
            </a:xfrm>
          </p:grpSpPr>
          <p:sp>
            <p:nvSpPr>
              <p:cNvPr id="76" name="Oval 10"/>
              <p:cNvSpPr>
                <a:spLocks noChangeArrowheads="1"/>
              </p:cNvSpPr>
              <p:nvPr/>
            </p:nvSpPr>
            <p:spPr bwMode="auto">
              <a:xfrm>
                <a:off x="2476500" y="19050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550523" y="18161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15900" y="5270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94000" y="64770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2362200" y="4953000"/>
              <a:ext cx="812800" cy="266700"/>
              <a:chOff x="2565400" y="4241800"/>
              <a:chExt cx="901700" cy="317500"/>
            </a:xfrm>
          </p:grpSpPr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905000" y="6985000"/>
              <a:ext cx="876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0.5v</a:t>
              </a:r>
              <a:r>
                <a:rPr lang="en-US" sz="2400" baseline="-25000" dirty="0" smtClean="0"/>
                <a:t>x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46300" y="54737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15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51" name="Group 20"/>
            <p:cNvGrpSpPr>
              <a:grpSpLocks/>
            </p:cNvGrpSpPr>
            <p:nvPr/>
          </p:nvGrpSpPr>
          <p:grpSpPr bwMode="auto">
            <a:xfrm rot="16200000">
              <a:off x="1711325" y="5635625"/>
              <a:ext cx="736600" cy="234950"/>
              <a:chOff x="2565400" y="4241800"/>
              <a:chExt cx="901700" cy="317500"/>
            </a:xfrm>
          </p:grpSpPr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2" name="Group 20"/>
            <p:cNvGrpSpPr>
              <a:grpSpLocks/>
            </p:cNvGrpSpPr>
            <p:nvPr/>
          </p:nvGrpSpPr>
          <p:grpSpPr bwMode="auto">
            <a:xfrm>
              <a:off x="990600" y="4953000"/>
              <a:ext cx="812800" cy="266700"/>
              <a:chOff x="2565400" y="4241800"/>
              <a:chExt cx="901700" cy="317500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514600" y="51943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>
              <a:off x="2336800" y="6308725"/>
              <a:ext cx="812800" cy="266700"/>
              <a:chOff x="2565400" y="4253139"/>
              <a:chExt cx="901700" cy="317500"/>
            </a:xfrm>
          </p:grpSpPr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2565400" y="425313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2501900" y="6718301"/>
              <a:ext cx="533400" cy="571500"/>
              <a:chOff x="5981700" y="2730500"/>
              <a:chExt cx="533400" cy="571500"/>
            </a:xfrm>
          </p:grpSpPr>
          <p:sp>
            <p:nvSpPr>
              <p:cNvPr id="66" name="Diamond 65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7" name="Straight Arrow Connector 66"/>
              <p:cNvCxnSpPr>
                <a:stCxn id="66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6" name="TextBox 55"/>
            <p:cNvSpPr txBox="1"/>
            <p:nvPr/>
          </p:nvSpPr>
          <p:spPr>
            <a:xfrm>
              <a:off x="1092200" y="51562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57" name="Object 9"/>
            <p:cNvGraphicFramePr>
              <a:graphicFrameLocks noChangeAspect="1"/>
            </p:cNvGraphicFramePr>
            <p:nvPr/>
          </p:nvGraphicFramePr>
          <p:xfrm>
            <a:off x="2111375" y="4506913"/>
            <a:ext cx="15017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0" name="Equation" r:id="rId7" imgW="660240" imgH="215640" progId="Equation.DSMT4">
                    <p:embed/>
                  </p:oleObj>
                </mc:Choice>
                <mc:Fallback>
                  <p:oleObj name="Equation" r:id="rId7" imgW="6602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375" y="4506913"/>
                          <a:ext cx="150177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57"/>
            <p:cNvSpPr/>
            <p:nvPr/>
          </p:nvSpPr>
          <p:spPr bwMode="auto">
            <a:xfrm>
              <a:off x="3810000" y="4953000"/>
              <a:ext cx="381000" cy="161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3627438" y="5218113"/>
            <a:ext cx="54927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" name="Equation" r:id="rId9" imgW="241200" imgH="571320" progId="Equation.DSMT4">
                    <p:embed/>
                  </p:oleObj>
                </mc:Choice>
                <mc:Fallback>
                  <p:oleObj name="Equation" r:id="rId9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7438" y="5218113"/>
                          <a:ext cx="54927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 bwMode="auto">
            <a:xfrm>
              <a:off x="3365500" y="50800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543300" y="4648200"/>
              <a:ext cx="6335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H="1">
              <a:off x="3429000" y="64389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3441700" y="6464300"/>
              <a:ext cx="6335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1674813" y="5219700"/>
            <a:ext cx="377825" cy="11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2" name="Equation" r:id="rId11" imgW="177480" imgH="571320" progId="Equation.DSMT4">
                    <p:embed/>
                  </p:oleObj>
                </mc:Choice>
                <mc:Fallback>
                  <p:oleObj name="Equation" r:id="rId11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813" y="5219700"/>
                          <a:ext cx="377825" cy="11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7"/>
            <p:cNvGraphicFramePr>
              <a:graphicFrameLocks noChangeAspect="1"/>
            </p:cNvGraphicFramePr>
            <p:nvPr/>
          </p:nvGraphicFramePr>
          <p:xfrm>
            <a:off x="2320925" y="5878513"/>
            <a:ext cx="11842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3" name="Equation" r:id="rId13" imgW="520560" imgH="215640" progId="Equation.DSMT4">
                    <p:embed/>
                  </p:oleObj>
                </mc:Choice>
                <mc:Fallback>
                  <p:oleObj name="Equation" r:id="rId13" imgW="5205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925" y="5878513"/>
                          <a:ext cx="118427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Box 77"/>
          <p:cNvSpPr txBox="1"/>
          <p:nvPr/>
        </p:nvSpPr>
        <p:spPr>
          <a:xfrm>
            <a:off x="4464092" y="4375630"/>
            <a:ext cx="446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 since </a:t>
            </a:r>
            <a:r>
              <a:rPr lang="en-US" sz="2000" dirty="0" err="1" smtClean="0"/>
              <a:t>i</a:t>
            </a:r>
            <a:r>
              <a:rPr lang="en-US" sz="2000" dirty="0" smtClean="0"/>
              <a:t>=0, 0.5v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=0 flows through 4</a:t>
            </a:r>
            <a:r>
              <a:rPr lang="el-GR" sz="2000" dirty="0" smtClean="0"/>
              <a:t>Ω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Thus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5155861" y="4745852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0V</a:t>
            </a:r>
            <a:endParaRPr lang="en-US" sz="2000" baseline="-25000" dirty="0" smtClean="0">
              <a:sym typeface="Symbo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09737" y="5176739"/>
            <a:ext cx="947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KVL,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4813662" y="5607626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=0+12+0=12V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883392" y="69138"/>
            <a:ext cx="3270008" cy="287861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78" grpId="0"/>
      <p:bldP spid="79" grpId="0"/>
      <p:bldP spid="80" grpId="0"/>
      <p:bldP spid="8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69" y="112858"/>
            <a:ext cx="6907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turn off 20V, but keep 0.5v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dependent source. </a:t>
            </a:r>
          </a:p>
          <a:p>
            <a:r>
              <a:rPr lang="en-US" sz="2000" dirty="0" smtClean="0"/>
              <a:t>Because of the dependent source, supply an external current</a:t>
            </a:r>
            <a:br>
              <a:rPr lang="en-US" sz="2000" dirty="0" smtClean="0"/>
            </a:br>
            <a:r>
              <a:rPr lang="en-US" sz="2000" dirty="0" smtClean="0"/>
              <a:t>source  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1A. (you may also try a voltage source and compare)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97169" y="1243158"/>
            <a:ext cx="4754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find v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across the 1A current source</a:t>
            </a:r>
          </a:p>
          <a:p>
            <a:r>
              <a:rPr lang="en-US" sz="2000" dirty="0" smtClean="0"/>
              <a:t>(Active sign convention)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76325"/>
              </p:ext>
            </p:extLst>
          </p:nvPr>
        </p:nvGraphicFramePr>
        <p:xfrm>
          <a:off x="4817144" y="2372545"/>
          <a:ext cx="1857375" cy="71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" name="Equation" r:id="rId3" imgW="1054080" imgH="406080" progId="Equation.DSMT4">
                  <p:embed/>
                </p:oleObj>
              </mc:Choice>
              <mc:Fallback>
                <p:oleObj name="Equation" r:id="rId3" imgW="1054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144" y="2372545"/>
                        <a:ext cx="1857375" cy="719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34230" y="3143466"/>
            <a:ext cx="2938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 current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for 4</a:t>
            </a:r>
            <a:r>
              <a:rPr lang="el-GR" sz="2000" dirty="0" smtClean="0"/>
              <a:t>Ω</a:t>
            </a:r>
            <a:endParaRPr lang="en-US" sz="2000" dirty="0" smtClean="0"/>
          </a:p>
          <a:p>
            <a:r>
              <a:rPr lang="en-US" sz="2000" dirty="0" smtClean="0"/>
              <a:t>By KCL,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=0.5v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-1.  Thus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1719" y="3970122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4(0.5v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-1)</a:t>
            </a:r>
          </a:p>
          <a:p>
            <a:r>
              <a:rPr lang="en-US" sz="2000" dirty="0" smtClean="0">
                <a:sym typeface="Symbol"/>
              </a:rPr>
              <a:t>     = 4(3-1)=8V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9846" y="196909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=6i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=6V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8569" y="1266971"/>
            <a:ext cx="3995811" cy="2939752"/>
            <a:chOff x="482600" y="1674813"/>
            <a:chExt cx="3995811" cy="293975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816100" y="3606800"/>
              <a:ext cx="1257300" cy="546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788319" y="22606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482600" y="2247900"/>
              <a:ext cx="3124200" cy="13589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1900" y="36449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2070100" y="2120900"/>
              <a:ext cx="812800" cy="266700"/>
              <a:chOff x="2565400" y="4241800"/>
              <a:chExt cx="901700" cy="317500"/>
            </a:xfrm>
          </p:grpSpPr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12900" y="4152900"/>
              <a:ext cx="876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0.5v</a:t>
              </a:r>
              <a:r>
                <a:rPr lang="en-US" sz="2400" baseline="-25000" dirty="0" smtClean="0"/>
                <a:t>x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4200" y="26416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15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 rot="16200000">
              <a:off x="1419225" y="2803525"/>
              <a:ext cx="736600" cy="234950"/>
              <a:chOff x="2565400" y="4241800"/>
              <a:chExt cx="901700" cy="3175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698500" y="2120900"/>
              <a:ext cx="812800" cy="266700"/>
              <a:chOff x="2565400" y="4241800"/>
              <a:chExt cx="901700" cy="317500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222500" y="23622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044700" y="3467100"/>
              <a:ext cx="812800" cy="266700"/>
              <a:chOff x="2565400" y="4241800"/>
              <a:chExt cx="901700" cy="317500"/>
            </a:xfrm>
          </p:grpSpPr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5400000">
              <a:off x="2209800" y="3886201"/>
              <a:ext cx="533400" cy="571500"/>
              <a:chOff x="5981700" y="2730500"/>
              <a:chExt cx="533400" cy="571500"/>
            </a:xfrm>
          </p:grpSpPr>
          <p:sp>
            <p:nvSpPr>
              <p:cNvPr id="36" name="Diamond 35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7" name="Straight Arrow Connector 36"/>
              <p:cNvCxnSpPr>
                <a:stCxn id="36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800100" y="23241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24" name="Object 9"/>
            <p:cNvGraphicFramePr>
              <a:graphicFrameLocks noChangeAspect="1"/>
            </p:cNvGraphicFramePr>
            <p:nvPr/>
          </p:nvGraphicFramePr>
          <p:xfrm>
            <a:off x="1819275" y="1674813"/>
            <a:ext cx="15017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3" name="Equation" r:id="rId5" imgW="660240" imgH="215640" progId="Equation.DSMT4">
                    <p:embed/>
                  </p:oleObj>
                </mc:Choice>
                <mc:Fallback>
                  <p:oleObj name="Equation" r:id="rId5" imgW="6602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275" y="1674813"/>
                          <a:ext cx="150177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>
              <a:off x="3162300" y="3606800"/>
              <a:ext cx="4953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358097"/>
                </p:ext>
              </p:extLst>
            </p:nvPr>
          </p:nvGraphicFramePr>
          <p:xfrm>
            <a:off x="1322387" y="2403382"/>
            <a:ext cx="377825" cy="11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4" name="Equation" r:id="rId7" imgW="177480" imgH="571320" progId="Equation.DSMT4">
                    <p:embed/>
                  </p:oleObj>
                </mc:Choice>
                <mc:Fallback>
                  <p:oleObj name="Equation" r:id="rId7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387" y="2403382"/>
                          <a:ext cx="377825" cy="11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7278832"/>
                </p:ext>
              </p:extLst>
            </p:nvPr>
          </p:nvGraphicFramePr>
          <p:xfrm>
            <a:off x="1888433" y="3046507"/>
            <a:ext cx="1112633" cy="420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5" name="Equation" r:id="rId9" imgW="520560" imgH="215640" progId="Equation.DSMT4">
                    <p:embed/>
                  </p:oleObj>
                </mc:Choice>
                <mc:Fallback>
                  <p:oleObj name="Equation" r:id="rId9" imgW="5205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433" y="3046507"/>
                          <a:ext cx="1112633" cy="42059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 rot="16200000">
              <a:off x="3388550" y="2651365"/>
              <a:ext cx="469900" cy="444500"/>
              <a:chOff x="2133600" y="1143000"/>
              <a:chExt cx="469900" cy="444500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5" name="Straight Arrow Connector 13"/>
              <p:cNvCxnSpPr>
                <a:cxnSpLocks noChangeShapeType="1"/>
                <a:stCxn id="34" idx="2"/>
                <a:endCxn id="34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3683000" y="2349500"/>
              <a:ext cx="795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i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=1A</a:t>
              </a:r>
              <a:endParaRPr lang="en-US" sz="2000" dirty="0"/>
            </a:p>
          </p:txBody>
        </p:sp>
        <p:graphicFrame>
          <p:nvGraphicFramePr>
            <p:cNvPr id="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955179"/>
                </p:ext>
              </p:extLst>
            </p:nvPr>
          </p:nvGraphicFramePr>
          <p:xfrm>
            <a:off x="3095708" y="2320370"/>
            <a:ext cx="404812" cy="11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6" name="Equation" r:id="rId11" imgW="190440" imgH="571320" progId="Equation.DSMT4">
                    <p:embed/>
                  </p:oleObj>
                </mc:Choice>
                <mc:Fallback>
                  <p:oleObj name="Equation" r:id="rId11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708" y="2320370"/>
                          <a:ext cx="404812" cy="11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3365500" y="3581400"/>
              <a:ext cx="5693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1A</a:t>
              </a:r>
              <a:endParaRPr lang="en-US" sz="2000" dirty="0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H="1">
              <a:off x="1866900" y="3619500"/>
              <a:ext cx="4318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879600" y="3543300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88539" y="6624638"/>
            <a:ext cx="1581150" cy="671512"/>
          </a:xfrm>
          <a:noFill/>
        </p:spPr>
        <p:txBody>
          <a:bodyPr/>
          <a:lstStyle/>
          <a:p>
            <a:pPr defTabSz="1008063"/>
            <a:fld id="{2B5DA112-A5C3-4512-9886-3FD88F4840E1}" type="slidenum">
              <a:rPr lang="en-US" smtClean="0"/>
              <a:pPr defTabSz="1008063"/>
              <a:t>24</a:t>
            </a:fld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340824" y="4892946"/>
            <a:ext cx="6060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Finally,  The maximal power is delivered when R=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=4</a:t>
            </a:r>
            <a:r>
              <a:rPr lang="el-GR" sz="2000" dirty="0" smtClean="0"/>
              <a:t>Ω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The maximal power is </a:t>
            </a:r>
            <a:endParaRPr lang="en-US" sz="2000" dirty="0"/>
          </a:p>
        </p:txBody>
      </p:sp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35268"/>
              </p:ext>
            </p:extLst>
          </p:nvPr>
        </p:nvGraphicFramePr>
        <p:xfrm>
          <a:off x="1777806" y="5641458"/>
          <a:ext cx="290914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" name="Equation" r:id="rId13" imgW="1587240" imgH="457200" progId="Equation.DSMT4">
                  <p:embed/>
                </p:oleObj>
              </mc:Choice>
              <mc:Fallback>
                <p:oleObj name="Equation" r:id="rId13" imgW="1587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806" y="5641458"/>
                        <a:ext cx="290914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5284" y="3851352"/>
                <a:ext cx="2850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84" y="3851352"/>
                <a:ext cx="285046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15284" y="4197788"/>
                <a:ext cx="2336857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84" y="4197788"/>
                <a:ext cx="2336857" cy="72167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9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  <p:bldP spid="7" grpId="0" build="p" bldLvl="2"/>
      <p:bldP spid="8" grpId="0" build="p"/>
      <p:bldP spid="9" grpId="0"/>
      <p:bldP spid="47" grpId="0" build="p" bldLvl="2"/>
      <p:bldP spid="2" grpId="0" build="p"/>
      <p:bldP spid="4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05425" y="223166"/>
            <a:ext cx="8104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2000" dirty="0" smtClean="0"/>
              <a:t>Example:  Find </a:t>
            </a:r>
            <a:r>
              <a:rPr lang="en-US" sz="2000" dirty="0" err="1"/>
              <a:t>Thevenin’s</a:t>
            </a:r>
            <a:r>
              <a:rPr lang="en-US" sz="2000" dirty="0"/>
              <a:t> equivalent with respect to terminals “a” and “b”. </a:t>
            </a:r>
            <a:endParaRPr lang="en-US" sz="2000" dirty="0">
              <a:latin typeface="Arial" charset="0"/>
            </a:endParaRPr>
          </a:p>
        </p:txBody>
      </p:sp>
      <p:sp>
        <p:nvSpPr>
          <p:cNvPr id="3" name="Text Box 115"/>
          <p:cNvSpPr txBox="1">
            <a:spLocks noChangeArrowheads="1"/>
          </p:cNvSpPr>
          <p:nvPr/>
        </p:nvSpPr>
        <p:spPr bwMode="auto">
          <a:xfrm>
            <a:off x="1112991" y="1682769"/>
            <a:ext cx="5389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latin typeface="Arial" charset="0"/>
              </a:rPr>
              <a:t>15V</a:t>
            </a:r>
          </a:p>
        </p:txBody>
      </p:sp>
      <p:sp>
        <p:nvSpPr>
          <p:cNvPr id="4" name="Line 122"/>
          <p:cNvSpPr>
            <a:spLocks noChangeShapeType="1"/>
          </p:cNvSpPr>
          <p:nvPr/>
        </p:nvSpPr>
        <p:spPr bwMode="auto">
          <a:xfrm>
            <a:off x="1651948" y="196294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val 123"/>
          <p:cNvSpPr>
            <a:spLocks noChangeArrowheads="1"/>
          </p:cNvSpPr>
          <p:nvPr/>
        </p:nvSpPr>
        <p:spPr bwMode="auto">
          <a:xfrm>
            <a:off x="1509073" y="1689893"/>
            <a:ext cx="266700" cy="26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24"/>
          <p:cNvSpPr txBox="1">
            <a:spLocks noChangeArrowheads="1"/>
          </p:cNvSpPr>
          <p:nvPr/>
        </p:nvSpPr>
        <p:spPr bwMode="auto">
          <a:xfrm>
            <a:off x="1509073" y="1667668"/>
            <a:ext cx="2524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latin typeface="Symbol" pitchFamily="18" charset="2"/>
              </a:rPr>
              <a:t>+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Symbol" pitchFamily="18" charset="2"/>
              </a:rPr>
              <a:t>-</a:t>
            </a: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390526" y="1436895"/>
            <a:ext cx="51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ymbol" pitchFamily="18" charset="2"/>
                <a:sym typeface="Symbol" pitchFamily="18" charset="2"/>
              </a:rPr>
              <a:t>3</a:t>
            </a:r>
            <a:r>
              <a:rPr lang="en-US" sz="1600" dirty="0" smtClean="0">
                <a:sym typeface="Symbol" pitchFamily="18" charset="2"/>
              </a:rPr>
              <a:t>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grpSp>
        <p:nvGrpSpPr>
          <p:cNvPr id="8" name="Group 134"/>
          <p:cNvGrpSpPr>
            <a:grpSpLocks/>
          </p:cNvGrpSpPr>
          <p:nvPr/>
        </p:nvGrpSpPr>
        <p:grpSpPr bwMode="auto">
          <a:xfrm rot="16200000">
            <a:off x="1136805" y="2132013"/>
            <a:ext cx="238125" cy="806450"/>
            <a:chOff x="1632" y="2736"/>
            <a:chExt cx="192" cy="624"/>
          </a:xfrm>
        </p:grpSpPr>
        <p:sp>
          <p:nvSpPr>
            <p:cNvPr id="9" name="Oval 135"/>
            <p:cNvSpPr>
              <a:spLocks noChangeArrowheads="1"/>
            </p:cNvSpPr>
            <p:nvPr/>
          </p:nvSpPr>
          <p:spPr bwMode="auto">
            <a:xfrm>
              <a:off x="1632" y="29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36"/>
            <p:cNvSpPr>
              <a:spLocks noChangeShapeType="1"/>
            </p:cNvSpPr>
            <p:nvPr/>
          </p:nvSpPr>
          <p:spPr bwMode="auto">
            <a:xfrm flipV="1">
              <a:off x="1728" y="2976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7"/>
            <p:cNvSpPr>
              <a:spLocks noChangeShapeType="1"/>
            </p:cNvSpPr>
            <p:nvPr/>
          </p:nvSpPr>
          <p:spPr bwMode="auto">
            <a:xfrm flipV="1">
              <a:off x="1728" y="27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40"/>
          <p:cNvSpPr txBox="1">
            <a:spLocks noChangeArrowheads="1"/>
          </p:cNvSpPr>
          <p:nvPr/>
        </p:nvSpPr>
        <p:spPr bwMode="auto">
          <a:xfrm>
            <a:off x="1628135" y="1188828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ymbol" pitchFamily="18" charset="2"/>
                <a:sym typeface="Symbol" pitchFamily="18" charset="2"/>
              </a:rPr>
              <a:t>3</a:t>
            </a:r>
            <a:r>
              <a:rPr lang="en-US" sz="1600" dirty="0" smtClean="0">
                <a:sym typeface="Symbol" pitchFamily="18" charset="2"/>
              </a:rPr>
              <a:t>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3" name="Text Box 141"/>
          <p:cNvSpPr txBox="1">
            <a:spLocks noChangeArrowheads="1"/>
          </p:cNvSpPr>
          <p:nvPr/>
        </p:nvSpPr>
        <p:spPr bwMode="auto">
          <a:xfrm>
            <a:off x="1331273" y="2524918"/>
            <a:ext cx="562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1.5A</a:t>
            </a:r>
            <a:endParaRPr lang="en-US" sz="1600" dirty="0"/>
          </a:p>
        </p:txBody>
      </p:sp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1810698" y="2169318"/>
            <a:ext cx="504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6</a:t>
            </a:r>
            <a:r>
              <a:rPr lang="en-US" sz="1400" dirty="0" smtClean="0">
                <a:sym typeface="Symbol" pitchFamily="18" charset="2"/>
              </a:rPr>
              <a:t>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Freeform 147"/>
          <p:cNvSpPr>
            <a:spLocks/>
          </p:cNvSpPr>
          <p:nvPr/>
        </p:nvSpPr>
        <p:spPr bwMode="auto">
          <a:xfrm rot="16200000">
            <a:off x="275586" y="1520030"/>
            <a:ext cx="1143000" cy="12382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96"/>
              </a:cxn>
              <a:cxn ang="0">
                <a:pos x="528" y="0"/>
              </a:cxn>
              <a:cxn ang="0">
                <a:pos x="576" y="192"/>
              </a:cxn>
              <a:cxn ang="0">
                <a:pos x="624" y="0"/>
              </a:cxn>
              <a:cxn ang="0">
                <a:pos x="672" y="192"/>
              </a:cxn>
              <a:cxn ang="0">
                <a:pos x="720" y="0"/>
              </a:cxn>
              <a:cxn ang="0">
                <a:pos x="768" y="192"/>
              </a:cxn>
              <a:cxn ang="0">
                <a:pos x="816" y="0"/>
              </a:cxn>
              <a:cxn ang="0">
                <a:pos x="864" y="192"/>
              </a:cxn>
              <a:cxn ang="0">
                <a:pos x="912" y="96"/>
              </a:cxn>
              <a:cxn ang="0">
                <a:pos x="1440" y="96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Freeform 148"/>
          <p:cNvSpPr>
            <a:spLocks/>
          </p:cNvSpPr>
          <p:nvPr/>
        </p:nvSpPr>
        <p:spPr bwMode="auto">
          <a:xfrm>
            <a:off x="861373" y="2096293"/>
            <a:ext cx="838200" cy="1143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96"/>
              </a:cxn>
              <a:cxn ang="0">
                <a:pos x="528" y="0"/>
              </a:cxn>
              <a:cxn ang="0">
                <a:pos x="576" y="192"/>
              </a:cxn>
              <a:cxn ang="0">
                <a:pos x="624" y="0"/>
              </a:cxn>
              <a:cxn ang="0">
                <a:pos x="672" y="192"/>
              </a:cxn>
              <a:cxn ang="0">
                <a:pos x="720" y="0"/>
              </a:cxn>
              <a:cxn ang="0">
                <a:pos x="768" y="192"/>
              </a:cxn>
              <a:cxn ang="0">
                <a:pos x="816" y="0"/>
              </a:cxn>
              <a:cxn ang="0">
                <a:pos x="864" y="192"/>
              </a:cxn>
              <a:cxn ang="0">
                <a:pos x="912" y="96"/>
              </a:cxn>
              <a:cxn ang="0">
                <a:pos x="1440" y="96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49"/>
          <p:cNvSpPr>
            <a:spLocks/>
          </p:cNvSpPr>
          <p:nvPr/>
        </p:nvSpPr>
        <p:spPr bwMode="auto">
          <a:xfrm rot="16200000">
            <a:off x="1299523" y="1305718"/>
            <a:ext cx="657225" cy="1047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96"/>
              </a:cxn>
              <a:cxn ang="0">
                <a:pos x="528" y="0"/>
              </a:cxn>
              <a:cxn ang="0">
                <a:pos x="576" y="192"/>
              </a:cxn>
              <a:cxn ang="0">
                <a:pos x="624" y="0"/>
              </a:cxn>
              <a:cxn ang="0">
                <a:pos x="672" y="192"/>
              </a:cxn>
              <a:cxn ang="0">
                <a:pos x="720" y="0"/>
              </a:cxn>
              <a:cxn ang="0">
                <a:pos x="768" y="192"/>
              </a:cxn>
              <a:cxn ang="0">
                <a:pos x="816" y="0"/>
              </a:cxn>
              <a:cxn ang="0">
                <a:pos x="864" y="192"/>
              </a:cxn>
              <a:cxn ang="0">
                <a:pos x="912" y="96"/>
              </a:cxn>
              <a:cxn ang="0">
                <a:pos x="1440" y="96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152"/>
          <p:cNvSpPr>
            <a:spLocks/>
          </p:cNvSpPr>
          <p:nvPr/>
        </p:nvSpPr>
        <p:spPr bwMode="auto">
          <a:xfrm rot="5400000" flipH="1">
            <a:off x="1770216" y="2006600"/>
            <a:ext cx="393700" cy="66675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2" h="480">
                <a:moveTo>
                  <a:pt x="0" y="48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53"/>
          <p:cNvSpPr>
            <a:spLocks noChangeShapeType="1"/>
          </p:cNvSpPr>
          <p:nvPr/>
        </p:nvSpPr>
        <p:spPr bwMode="auto">
          <a:xfrm>
            <a:off x="862166" y="1028700"/>
            <a:ext cx="1599407" cy="7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54"/>
          <p:cNvSpPr txBox="1">
            <a:spLocks noChangeArrowheads="1"/>
          </p:cNvSpPr>
          <p:nvPr/>
        </p:nvSpPr>
        <p:spPr bwMode="auto">
          <a:xfrm>
            <a:off x="1300316" y="210502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4</a:t>
            </a:r>
            <a:r>
              <a:rPr lang="en-US" sz="1400" dirty="0" smtClean="0">
                <a:sym typeface="Symbol" pitchFamily="18" charset="2"/>
              </a:rPr>
              <a:t>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21" name="Text Box 155"/>
          <p:cNvSpPr txBox="1">
            <a:spLocks noChangeArrowheads="1"/>
          </p:cNvSpPr>
          <p:nvPr/>
        </p:nvSpPr>
        <p:spPr bwMode="auto">
          <a:xfrm>
            <a:off x="2499673" y="886618"/>
            <a:ext cx="25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22" name="Text Box 156"/>
          <p:cNvSpPr txBox="1">
            <a:spLocks noChangeArrowheads="1"/>
          </p:cNvSpPr>
          <p:nvPr/>
        </p:nvSpPr>
        <p:spPr bwMode="auto">
          <a:xfrm>
            <a:off x="2499673" y="195341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5148" y="2277268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reeform 148"/>
          <p:cNvSpPr>
            <a:spLocks/>
          </p:cNvSpPr>
          <p:nvPr/>
        </p:nvSpPr>
        <p:spPr bwMode="auto">
          <a:xfrm>
            <a:off x="1620991" y="2098675"/>
            <a:ext cx="838200" cy="1143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96"/>
              </a:cxn>
              <a:cxn ang="0">
                <a:pos x="528" y="0"/>
              </a:cxn>
              <a:cxn ang="0">
                <a:pos x="576" y="192"/>
              </a:cxn>
              <a:cxn ang="0">
                <a:pos x="624" y="0"/>
              </a:cxn>
              <a:cxn ang="0">
                <a:pos x="672" y="192"/>
              </a:cxn>
              <a:cxn ang="0">
                <a:pos x="720" y="0"/>
              </a:cxn>
              <a:cxn ang="0">
                <a:pos x="768" y="192"/>
              </a:cxn>
              <a:cxn ang="0">
                <a:pos x="816" y="0"/>
              </a:cxn>
              <a:cxn ang="0">
                <a:pos x="864" y="192"/>
              </a:cxn>
              <a:cxn ang="0">
                <a:pos x="912" y="96"/>
              </a:cxn>
              <a:cxn ang="0">
                <a:pos x="1440" y="96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37359" y="3515518"/>
            <a:ext cx="2538316" cy="1976854"/>
            <a:chOff x="437359" y="3515518"/>
            <a:chExt cx="2538316" cy="1976854"/>
          </a:xfrm>
        </p:grpSpPr>
        <p:sp>
          <p:nvSpPr>
            <p:cNvPr id="25" name="Text Box 115"/>
            <p:cNvSpPr txBox="1">
              <a:spLocks noChangeArrowheads="1"/>
            </p:cNvSpPr>
            <p:nvPr/>
          </p:nvSpPr>
          <p:spPr bwMode="auto">
            <a:xfrm>
              <a:off x="1159824" y="4311669"/>
              <a:ext cx="5389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15V</a:t>
              </a:r>
            </a:p>
          </p:txBody>
        </p:sp>
        <p:sp>
          <p:nvSpPr>
            <p:cNvPr id="26" name="Line 122"/>
            <p:cNvSpPr>
              <a:spLocks noChangeShapeType="1"/>
            </p:cNvSpPr>
            <p:nvPr/>
          </p:nvSpPr>
          <p:spPr bwMode="auto">
            <a:xfrm>
              <a:off x="1698781" y="4591843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23"/>
            <p:cNvSpPr>
              <a:spLocks noChangeArrowheads="1"/>
            </p:cNvSpPr>
            <p:nvPr/>
          </p:nvSpPr>
          <p:spPr bwMode="auto">
            <a:xfrm>
              <a:off x="1555906" y="4318793"/>
              <a:ext cx="266700" cy="2698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24"/>
            <p:cNvSpPr txBox="1">
              <a:spLocks noChangeArrowheads="1"/>
            </p:cNvSpPr>
            <p:nvPr/>
          </p:nvSpPr>
          <p:spPr bwMode="auto">
            <a:xfrm>
              <a:off x="1555906" y="4296568"/>
              <a:ext cx="252413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latin typeface="Symbol" pitchFamily="18" charset="2"/>
                </a:rPr>
                <a:t>+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>
                  <a:latin typeface="Symbol" pitchFamily="18" charset="2"/>
                </a:rPr>
                <a:t>-</a:t>
              </a:r>
            </a:p>
          </p:txBody>
        </p:sp>
        <p:sp>
          <p:nvSpPr>
            <p:cNvPr id="29" name="Text Box 128"/>
            <p:cNvSpPr txBox="1">
              <a:spLocks noChangeArrowheads="1"/>
            </p:cNvSpPr>
            <p:nvPr/>
          </p:nvSpPr>
          <p:spPr bwMode="auto">
            <a:xfrm>
              <a:off x="437359" y="4065795"/>
              <a:ext cx="5184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  <a:sym typeface="Symbol" pitchFamily="18" charset="2"/>
                </a:rPr>
                <a:t>3</a:t>
              </a:r>
              <a:r>
                <a:rPr lang="en-US" sz="1600" dirty="0" smtClean="0">
                  <a:sym typeface="Symbol" pitchFamily="18" charset="2"/>
                </a:rPr>
                <a:t></a:t>
              </a:r>
              <a:endParaRPr lang="en-US" sz="1600" dirty="0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30" name="Group 134"/>
            <p:cNvGrpSpPr>
              <a:grpSpLocks/>
            </p:cNvGrpSpPr>
            <p:nvPr/>
          </p:nvGrpSpPr>
          <p:grpSpPr bwMode="auto">
            <a:xfrm rot="16200000">
              <a:off x="1183638" y="4760913"/>
              <a:ext cx="238125" cy="806450"/>
              <a:chOff x="1632" y="2736"/>
              <a:chExt cx="192" cy="624"/>
            </a:xfrm>
          </p:grpSpPr>
          <p:sp>
            <p:nvSpPr>
              <p:cNvPr id="31" name="Oval 135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36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7"/>
              <p:cNvSpPr>
                <a:spLocks noChangeShapeType="1"/>
              </p:cNvSpPr>
              <p:nvPr/>
            </p:nvSpPr>
            <p:spPr bwMode="auto">
              <a:xfrm flipV="1">
                <a:off x="172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 Box 140"/>
            <p:cNvSpPr txBox="1">
              <a:spLocks noChangeArrowheads="1"/>
            </p:cNvSpPr>
            <p:nvPr/>
          </p:nvSpPr>
          <p:spPr bwMode="auto">
            <a:xfrm>
              <a:off x="1674968" y="3817728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  <a:sym typeface="Symbol" pitchFamily="18" charset="2"/>
                </a:rPr>
                <a:t>3</a:t>
              </a:r>
              <a:r>
                <a:rPr lang="en-US" sz="1600" dirty="0" smtClean="0">
                  <a:sym typeface="Symbol" pitchFamily="18" charset="2"/>
                </a:rPr>
                <a:t></a:t>
              </a:r>
              <a:endParaRPr 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" name="Text Box 141"/>
            <p:cNvSpPr txBox="1">
              <a:spLocks noChangeArrowheads="1"/>
            </p:cNvSpPr>
            <p:nvPr/>
          </p:nvSpPr>
          <p:spPr bwMode="auto">
            <a:xfrm>
              <a:off x="1378106" y="5153818"/>
              <a:ext cx="5629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1.5A</a:t>
              </a:r>
              <a:endParaRPr lang="en-US" sz="1600" dirty="0"/>
            </a:p>
          </p:txBody>
        </p:sp>
        <p:sp>
          <p:nvSpPr>
            <p:cNvPr id="36" name="Text Box 146"/>
            <p:cNvSpPr txBox="1">
              <a:spLocks noChangeArrowheads="1"/>
            </p:cNvSpPr>
            <p:nvPr/>
          </p:nvSpPr>
          <p:spPr bwMode="auto">
            <a:xfrm>
              <a:off x="1857531" y="4798218"/>
              <a:ext cx="5048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6</a:t>
              </a:r>
              <a:r>
                <a:rPr lang="en-US" sz="1400" dirty="0" smtClean="0">
                  <a:sym typeface="Symbol" pitchFamily="18" charset="2"/>
                </a:rPr>
                <a:t></a:t>
              </a:r>
              <a:endParaRPr lang="en-US" sz="14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 rot="16200000">
              <a:off x="322419" y="4148930"/>
              <a:ext cx="1143000" cy="12382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908206" y="4725193"/>
              <a:ext cx="838200" cy="1143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9"/>
            <p:cNvSpPr>
              <a:spLocks/>
            </p:cNvSpPr>
            <p:nvPr/>
          </p:nvSpPr>
          <p:spPr bwMode="auto">
            <a:xfrm rot="16200000">
              <a:off x="1346356" y="3934618"/>
              <a:ext cx="657225" cy="10477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2"/>
            <p:cNvSpPr>
              <a:spLocks/>
            </p:cNvSpPr>
            <p:nvPr/>
          </p:nvSpPr>
          <p:spPr bwMode="auto">
            <a:xfrm rot="5400000" flipH="1">
              <a:off x="1817049" y="4635500"/>
              <a:ext cx="393700" cy="66675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0"/>
                </a:cxn>
                <a:cxn ang="0">
                  <a:pos x="432" y="0"/>
                </a:cxn>
              </a:cxnLst>
              <a:rect l="0" t="0" r="r" b="b"/>
              <a:pathLst>
                <a:path w="432" h="480">
                  <a:moveTo>
                    <a:pt x="0" y="480"/>
                  </a:moveTo>
                  <a:lnTo>
                    <a:pt x="0" y="0"/>
                  </a:lnTo>
                  <a:lnTo>
                    <a:pt x="4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3"/>
            <p:cNvSpPr>
              <a:spLocks noChangeShapeType="1"/>
            </p:cNvSpPr>
            <p:nvPr/>
          </p:nvSpPr>
          <p:spPr bwMode="auto">
            <a:xfrm>
              <a:off x="908999" y="3657600"/>
              <a:ext cx="1599407" cy="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54"/>
            <p:cNvSpPr txBox="1">
              <a:spLocks noChangeArrowheads="1"/>
            </p:cNvSpPr>
            <p:nvPr/>
          </p:nvSpPr>
          <p:spPr bwMode="auto">
            <a:xfrm>
              <a:off x="1347149" y="4733925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4</a:t>
              </a:r>
              <a:r>
                <a:rPr lang="en-US" sz="1400" dirty="0" smtClean="0">
                  <a:sym typeface="Symbol" pitchFamily="18" charset="2"/>
                </a:rPr>
                <a:t></a:t>
              </a:r>
              <a:endParaRPr lang="en-US" sz="14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3" name="Text Box 155"/>
            <p:cNvSpPr txBox="1">
              <a:spLocks noChangeArrowheads="1"/>
            </p:cNvSpPr>
            <p:nvPr/>
          </p:nvSpPr>
          <p:spPr bwMode="auto">
            <a:xfrm>
              <a:off x="2546506" y="3515518"/>
              <a:ext cx="252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44" name="Text Box 156"/>
            <p:cNvSpPr txBox="1">
              <a:spLocks noChangeArrowheads="1"/>
            </p:cNvSpPr>
            <p:nvPr/>
          </p:nvSpPr>
          <p:spPr bwMode="auto">
            <a:xfrm>
              <a:off x="2546506" y="4582318"/>
              <a:ext cx="2603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631981" y="4906168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1667824" y="4727575"/>
              <a:ext cx="838200" cy="1143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382179" y="3782555"/>
                  <a:ext cx="59349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2179" y="3782555"/>
                  <a:ext cx="593496" cy="10156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91200" y="1406117"/>
                <a:ext cx="8792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406117"/>
                <a:ext cx="87928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82644" y="1438066"/>
                <a:ext cx="1965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6+3</m:t>
                    </m:r>
                  </m:oMath>
                </a14:m>
                <a:r>
                  <a:rPr lang="en-US" sz="2000" dirty="0" smtClean="0"/>
                  <a:t>//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7=8.1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44" y="1438066"/>
                <a:ext cx="196560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3413392" y="997357"/>
            <a:ext cx="2369497" cy="1643183"/>
            <a:chOff x="3413392" y="997357"/>
            <a:chExt cx="2369497" cy="1643183"/>
          </a:xfrm>
        </p:grpSpPr>
        <p:sp>
          <p:nvSpPr>
            <p:cNvPr id="51" name="Line 122"/>
            <p:cNvSpPr>
              <a:spLocks noChangeShapeType="1"/>
            </p:cNvSpPr>
            <p:nvPr/>
          </p:nvSpPr>
          <p:spPr bwMode="auto">
            <a:xfrm>
              <a:off x="4651002" y="1775449"/>
              <a:ext cx="11906" cy="504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28"/>
            <p:cNvSpPr txBox="1">
              <a:spLocks noChangeArrowheads="1"/>
            </p:cNvSpPr>
            <p:nvPr/>
          </p:nvSpPr>
          <p:spPr bwMode="auto">
            <a:xfrm>
              <a:off x="3413392" y="1547634"/>
              <a:ext cx="5184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  <a:sym typeface="Symbol" pitchFamily="18" charset="2"/>
                </a:rPr>
                <a:t>3</a:t>
              </a:r>
              <a:r>
                <a:rPr lang="en-US" sz="1600" dirty="0" smtClean="0">
                  <a:sym typeface="Symbol" pitchFamily="18" charset="2"/>
                </a:rPr>
                <a:t></a:t>
              </a:r>
              <a:endParaRPr 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auto">
            <a:xfrm>
              <a:off x="4651001" y="1299567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  <a:sym typeface="Symbol" pitchFamily="18" charset="2"/>
                </a:rPr>
                <a:t>3</a:t>
              </a:r>
              <a:r>
                <a:rPr lang="en-US" sz="1600" dirty="0" smtClean="0">
                  <a:sym typeface="Symbol" pitchFamily="18" charset="2"/>
                </a:rPr>
                <a:t></a:t>
              </a:r>
              <a:endParaRPr lang="en-US" sz="16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61" name="Text Box 146"/>
            <p:cNvSpPr txBox="1">
              <a:spLocks noChangeArrowheads="1"/>
            </p:cNvSpPr>
            <p:nvPr/>
          </p:nvSpPr>
          <p:spPr bwMode="auto">
            <a:xfrm>
              <a:off x="4833564" y="2280057"/>
              <a:ext cx="5048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6</a:t>
              </a:r>
              <a:r>
                <a:rPr lang="en-US" sz="1400" dirty="0" smtClean="0">
                  <a:sym typeface="Symbol" pitchFamily="18" charset="2"/>
                </a:rPr>
                <a:t></a:t>
              </a:r>
              <a:endParaRPr lang="en-US" sz="14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62" name="Freeform 147"/>
            <p:cNvSpPr>
              <a:spLocks/>
            </p:cNvSpPr>
            <p:nvPr/>
          </p:nvSpPr>
          <p:spPr bwMode="auto">
            <a:xfrm rot="16200000">
              <a:off x="3298452" y="1630769"/>
              <a:ext cx="1143000" cy="12382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8"/>
            <p:cNvSpPr>
              <a:spLocks/>
            </p:cNvSpPr>
            <p:nvPr/>
          </p:nvSpPr>
          <p:spPr bwMode="auto">
            <a:xfrm>
              <a:off x="3884239" y="2207032"/>
              <a:ext cx="838200" cy="1143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9"/>
            <p:cNvSpPr>
              <a:spLocks/>
            </p:cNvSpPr>
            <p:nvPr/>
          </p:nvSpPr>
          <p:spPr bwMode="auto">
            <a:xfrm rot="16200000">
              <a:off x="4322389" y="1416457"/>
              <a:ext cx="657225" cy="10477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3"/>
            <p:cNvSpPr>
              <a:spLocks noChangeShapeType="1"/>
            </p:cNvSpPr>
            <p:nvPr/>
          </p:nvSpPr>
          <p:spPr bwMode="auto">
            <a:xfrm>
              <a:off x="3885032" y="1139439"/>
              <a:ext cx="1599407" cy="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154"/>
            <p:cNvSpPr txBox="1">
              <a:spLocks noChangeArrowheads="1"/>
            </p:cNvSpPr>
            <p:nvPr/>
          </p:nvSpPr>
          <p:spPr bwMode="auto">
            <a:xfrm>
              <a:off x="4130722" y="2332763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4</a:t>
              </a:r>
              <a:r>
                <a:rPr lang="en-US" sz="1400" dirty="0" smtClean="0">
                  <a:sym typeface="Symbol" pitchFamily="18" charset="2"/>
                </a:rPr>
                <a:t></a:t>
              </a:r>
              <a:endParaRPr lang="en-US" sz="1400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68" name="Text Box 155"/>
            <p:cNvSpPr txBox="1">
              <a:spLocks noChangeArrowheads="1"/>
            </p:cNvSpPr>
            <p:nvPr/>
          </p:nvSpPr>
          <p:spPr bwMode="auto">
            <a:xfrm>
              <a:off x="5522539" y="997357"/>
              <a:ext cx="252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69" name="Text Box 156"/>
            <p:cNvSpPr txBox="1">
              <a:spLocks noChangeArrowheads="1"/>
            </p:cNvSpPr>
            <p:nvPr/>
          </p:nvSpPr>
          <p:spPr bwMode="auto">
            <a:xfrm>
              <a:off x="5522539" y="2064157"/>
              <a:ext cx="2603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71" name="Freeform 148"/>
            <p:cNvSpPr>
              <a:spLocks/>
            </p:cNvSpPr>
            <p:nvPr/>
          </p:nvSpPr>
          <p:spPr bwMode="auto">
            <a:xfrm>
              <a:off x="4643857" y="2209414"/>
              <a:ext cx="838200" cy="1143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0" y="96"/>
                </a:cxn>
                <a:cxn ang="0">
                  <a:pos x="528" y="0"/>
                </a:cxn>
                <a:cxn ang="0">
                  <a:pos x="576" y="192"/>
                </a:cxn>
                <a:cxn ang="0">
                  <a:pos x="624" y="0"/>
                </a:cxn>
                <a:cxn ang="0">
                  <a:pos x="672" y="192"/>
                </a:cxn>
                <a:cxn ang="0">
                  <a:pos x="720" y="0"/>
                </a:cxn>
                <a:cxn ang="0">
                  <a:pos x="768" y="192"/>
                </a:cxn>
                <a:cxn ang="0">
                  <a:pos x="816" y="0"/>
                </a:cxn>
                <a:cxn ang="0">
                  <a:pos x="864" y="192"/>
                </a:cxn>
                <a:cxn ang="0">
                  <a:pos x="912" y="96"/>
                </a:cxn>
                <a:cxn ang="0">
                  <a:pos x="1440" y="96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Freeform 71"/>
          <p:cNvSpPr/>
          <p:nvPr/>
        </p:nvSpPr>
        <p:spPr bwMode="auto">
          <a:xfrm>
            <a:off x="1030735" y="3864350"/>
            <a:ext cx="357826" cy="426036"/>
          </a:xfrm>
          <a:custGeom>
            <a:avLst/>
            <a:gdLst>
              <a:gd name="connsiteX0" fmla="*/ 0 w 467783"/>
              <a:gd name="connsiteY0" fmla="*/ 381000 h 596900"/>
              <a:gd name="connsiteX1" fmla="*/ 76200 w 467783"/>
              <a:gd name="connsiteY1" fmla="*/ 520700 h 596900"/>
              <a:gd name="connsiteX2" fmla="*/ 342900 w 467783"/>
              <a:gd name="connsiteY2" fmla="*/ 546100 h 596900"/>
              <a:gd name="connsiteX3" fmla="*/ 457200 w 467783"/>
              <a:gd name="connsiteY3" fmla="*/ 215900 h 596900"/>
              <a:gd name="connsiteX4" fmla="*/ 279400 w 467783"/>
              <a:gd name="connsiteY4" fmla="*/ 38100 h 596900"/>
              <a:gd name="connsiteX5" fmla="*/ 63500 w 467783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783" h="596900">
                <a:moveTo>
                  <a:pt x="0" y="381000"/>
                </a:moveTo>
                <a:cubicBezTo>
                  <a:pt x="9525" y="437091"/>
                  <a:pt x="19050" y="493183"/>
                  <a:pt x="76200" y="520700"/>
                </a:cubicBezTo>
                <a:cubicBezTo>
                  <a:pt x="133350" y="548217"/>
                  <a:pt x="279400" y="596900"/>
                  <a:pt x="342900" y="546100"/>
                </a:cubicBezTo>
                <a:cubicBezTo>
                  <a:pt x="406400" y="495300"/>
                  <a:pt x="467783" y="300567"/>
                  <a:pt x="457200" y="215900"/>
                </a:cubicBezTo>
                <a:cubicBezTo>
                  <a:pt x="446617" y="131233"/>
                  <a:pt x="345017" y="74083"/>
                  <a:pt x="279400" y="38100"/>
                </a:cubicBezTo>
                <a:cubicBezTo>
                  <a:pt x="213783" y="2117"/>
                  <a:pt x="138641" y="1058"/>
                  <a:pt x="635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73142" y="3890043"/>
                <a:ext cx="3872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42" y="3890043"/>
                <a:ext cx="38722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280747" y="3588394"/>
                <a:ext cx="40357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747" y="3588394"/>
                <a:ext cx="403572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666323" y="4419391"/>
                <a:ext cx="7465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1400" b="0" i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23" y="4419391"/>
                <a:ext cx="746551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13392" y="3019007"/>
                <a:ext cx="530042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Cambria Math"/>
                  </a:rPr>
                  <a:t>KVL along  mesh 1:</a:t>
                </a:r>
              </a:p>
              <a:p>
                <a:endParaRPr lang="en-US" sz="20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+15+4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−1.5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=−0.9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+15+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=−2.7+15+9=21.3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92" y="3019007"/>
                <a:ext cx="5300425" cy="2246769"/>
              </a:xfrm>
              <a:prstGeom prst="rect">
                <a:avLst/>
              </a:prstGeom>
              <a:blipFill rotWithShape="1">
                <a:blip r:embed="rId8"/>
                <a:stretch>
                  <a:fillRect l="-1266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72" grpId="0" animBg="1"/>
      <p:bldP spid="75" grpId="0" build="p" bldLvl="2"/>
      <p:bldP spid="76" grpId="0"/>
      <p:bldP spid="77" grpId="0"/>
      <p:bldP spid="78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863" y="140156"/>
            <a:ext cx="6821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/>
                <a:cs typeface="Segoe UI"/>
              </a:rPr>
              <a:t>Q</a:t>
            </a:r>
            <a:r>
              <a:rPr lang="en-US" sz="2000" dirty="0" smtClean="0">
                <a:latin typeface="Segoe UI"/>
                <a:cs typeface="Segoe UI"/>
              </a:rPr>
              <a:t>uestion:  Any relationship between the following circuits?</a:t>
            </a:r>
            <a:endParaRPr lang="en-US" sz="20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878722" y="505421"/>
            <a:ext cx="2616924" cy="1954887"/>
            <a:chOff x="4847761" y="675382"/>
            <a:chExt cx="2616924" cy="19548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267585" y="1068169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34485" y="1068169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240620"/>
                </p:ext>
              </p:extLst>
            </p:nvPr>
          </p:nvGraphicFramePr>
          <p:xfrm>
            <a:off x="7101148" y="1155482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44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1148" y="1155482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6679216" y="675382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6562985" y="1080869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" name="TextBox 26"/>
            <p:cNvSpPr txBox="1"/>
            <p:nvPr/>
          </p:nvSpPr>
          <p:spPr>
            <a:xfrm>
              <a:off x="6334385" y="171586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stCxn id="21" idx="0"/>
              <a:endCxn id="21" idx="2"/>
            </p:cNvCxnSpPr>
            <p:nvPr/>
          </p:nvCxnSpPr>
          <p:spPr bwMode="auto">
            <a:xfrm>
              <a:off x="6251835" y="1068169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 rot="5400000">
              <a:off x="5877183" y="1677769"/>
              <a:ext cx="736600" cy="279400"/>
              <a:chOff x="2565400" y="4256234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8986" y="4268932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5623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032635" y="1463526"/>
              <a:ext cx="469900" cy="707886"/>
              <a:chOff x="1143000" y="2057401"/>
              <a:chExt cx="469900" cy="707886"/>
            </a:xfrm>
          </p:grpSpPr>
          <p:sp>
            <p:nvSpPr>
              <p:cNvPr id="60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847761" y="1185139"/>
              <a:ext cx="366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/>
                <a:t>s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04733" y="834251"/>
            <a:ext cx="2654650" cy="1689100"/>
            <a:chOff x="473772" y="1004212"/>
            <a:chExt cx="2654650" cy="1689100"/>
          </a:xfrm>
        </p:grpSpPr>
        <p:sp>
          <p:nvSpPr>
            <p:cNvPr id="26" name="TextBox 25"/>
            <p:cNvSpPr txBox="1"/>
            <p:nvPr/>
          </p:nvSpPr>
          <p:spPr>
            <a:xfrm>
              <a:off x="473772" y="1223139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/>
                <a:t>s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31322" y="1131212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798222" y="1131212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931389"/>
                </p:ext>
              </p:extLst>
            </p:nvPr>
          </p:nvGraphicFramePr>
          <p:xfrm>
            <a:off x="2764885" y="1218525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45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4885" y="1218525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62"/>
            <p:cNvSpPr txBox="1">
              <a:spLocks noChangeArrowheads="1"/>
            </p:cNvSpPr>
            <p:nvPr/>
          </p:nvSpPr>
          <p:spPr bwMode="auto">
            <a:xfrm>
              <a:off x="2315622" y="1197527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>
              <a:off x="2226722" y="1143912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1286922" y="1004212"/>
              <a:ext cx="736600" cy="279400"/>
              <a:chOff x="2565400" y="4241800"/>
              <a:chExt cx="901700" cy="317500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506822" y="130946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16200000">
              <a:off x="696372" y="1570985"/>
              <a:ext cx="469900" cy="444500"/>
              <a:chOff x="2133600" y="1143000"/>
              <a:chExt cx="469900" cy="444500"/>
            </a:xfrm>
          </p:grpSpPr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3" name="Straight Arrow Connector 13"/>
              <p:cNvCxnSpPr>
                <a:cxnSpLocks noChangeShapeType="1"/>
                <a:stCxn id="42" idx="2"/>
                <a:endCxn id="42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70" name="TextBox 69"/>
          <p:cNvSpPr txBox="1"/>
          <p:nvPr/>
        </p:nvSpPr>
        <p:spPr>
          <a:xfrm>
            <a:off x="723037" y="2947725"/>
            <a:ext cx="2359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Norton’s equivalent: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49444" y="2905248"/>
            <a:ext cx="2573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Thevenin’s</a:t>
            </a:r>
            <a:r>
              <a:rPr lang="en-US" sz="2000" dirty="0" smtClean="0"/>
              <a:t> equivalent: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71856" y="3366341"/>
                <a:ext cx="7448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" y="3366341"/>
                <a:ext cx="744819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01661" y="3840094"/>
                <a:ext cx="8211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1" y="3840094"/>
                <a:ext cx="82118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08729" y="3734462"/>
                <a:ext cx="8792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29" y="3734462"/>
                <a:ext cx="87928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382077" y="3305358"/>
                <a:ext cx="8463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77" y="3305358"/>
                <a:ext cx="84638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/>
          <p:cNvGrpSpPr/>
          <p:nvPr/>
        </p:nvGrpSpPr>
        <p:grpSpPr>
          <a:xfrm>
            <a:off x="513623" y="4433120"/>
            <a:ext cx="2654650" cy="1281880"/>
            <a:chOff x="878005" y="4698667"/>
            <a:chExt cx="2654650" cy="1562100"/>
          </a:xfrm>
        </p:grpSpPr>
        <p:sp>
          <p:nvSpPr>
            <p:cNvPr id="76" name="TextBox 75"/>
            <p:cNvSpPr txBox="1"/>
            <p:nvPr/>
          </p:nvSpPr>
          <p:spPr>
            <a:xfrm>
              <a:off x="878005" y="479059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/>
                <a:t>s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335555" y="4698667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202455" y="4698667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024767"/>
                </p:ext>
              </p:extLst>
            </p:nvPr>
          </p:nvGraphicFramePr>
          <p:xfrm>
            <a:off x="3169118" y="4785980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46" name="Equation" r:id="rId10" imgW="139680" imgH="571320" progId="Equation.DSMT4">
                    <p:embed/>
                  </p:oleObj>
                </mc:Choice>
                <mc:Fallback>
                  <p:oleObj name="Equation" r:id="rId10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9118" y="4785980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Box 62"/>
            <p:cNvSpPr txBox="1">
              <a:spLocks noChangeArrowheads="1"/>
            </p:cNvSpPr>
            <p:nvPr/>
          </p:nvSpPr>
          <p:spPr bwMode="auto">
            <a:xfrm>
              <a:off x="2719855" y="4764982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81" name="Straight Arrow Connector 80"/>
            <p:cNvCxnSpPr>
              <a:cxnSpLocks noChangeShapeType="1"/>
            </p:cNvCxnSpPr>
            <p:nvPr/>
          </p:nvCxnSpPr>
          <p:spPr bwMode="auto">
            <a:xfrm>
              <a:off x="2630955" y="4711367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86" name="Group 85"/>
            <p:cNvGrpSpPr/>
            <p:nvPr/>
          </p:nvGrpSpPr>
          <p:grpSpPr>
            <a:xfrm rot="16200000">
              <a:off x="1100605" y="5138440"/>
              <a:ext cx="469900" cy="444500"/>
              <a:chOff x="2133600" y="1143000"/>
              <a:chExt cx="469900" cy="444500"/>
            </a:xfrm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88" name="Straight Arrow Connector 13"/>
              <p:cNvCxnSpPr>
                <a:cxnSpLocks noChangeShapeType="1"/>
                <a:stCxn id="87" idx="2"/>
                <a:endCxn id="8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92" name="TextBox 62"/>
          <p:cNvSpPr txBox="1">
            <a:spLocks noChangeArrowheads="1"/>
          </p:cNvSpPr>
          <p:nvPr/>
        </p:nvSpPr>
        <p:spPr bwMode="auto">
          <a:xfrm>
            <a:off x="6932239" y="4161231"/>
            <a:ext cx="2632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5069222" y="4445820"/>
            <a:ext cx="2616924" cy="1345380"/>
            <a:chOff x="5038261" y="4789807"/>
            <a:chExt cx="2616924" cy="15621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5458085" y="4789807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324985" y="4789807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9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2240612"/>
                </p:ext>
              </p:extLst>
            </p:nvPr>
          </p:nvGraphicFramePr>
          <p:xfrm>
            <a:off x="7291648" y="4877120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47" name="Equation" r:id="rId11" imgW="139680" imgH="571320" progId="Equation.DSMT4">
                    <p:embed/>
                  </p:oleObj>
                </mc:Choice>
                <mc:Fallback>
                  <p:oleObj name="Equation" r:id="rId11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1648" y="4877120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3" name="Straight Arrow Connector 92"/>
            <p:cNvCxnSpPr>
              <a:cxnSpLocks noChangeShapeType="1"/>
            </p:cNvCxnSpPr>
            <p:nvPr/>
          </p:nvCxnSpPr>
          <p:spPr bwMode="auto">
            <a:xfrm>
              <a:off x="6753485" y="4802507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103" name="Group 102"/>
            <p:cNvGrpSpPr/>
            <p:nvPr/>
          </p:nvGrpSpPr>
          <p:grpSpPr>
            <a:xfrm>
              <a:off x="5223135" y="5185164"/>
              <a:ext cx="469900" cy="678973"/>
              <a:chOff x="1143000" y="2057401"/>
              <a:chExt cx="469900" cy="678973"/>
            </a:xfrm>
          </p:grpSpPr>
          <p:sp>
            <p:nvSpPr>
              <p:cNvPr id="10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19200" y="2057401"/>
                <a:ext cx="317500" cy="678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</a:p>
              <a:p>
                <a:r>
                  <a:rPr 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5038261" y="4906777"/>
              <a:ext cx="366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/>
                <a:t>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432004" y="3334352"/>
                <a:ext cx="431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04" y="3334352"/>
                <a:ext cx="43101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507275" y="3840094"/>
                <a:ext cx="460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75" y="3840094"/>
                <a:ext cx="46038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136744" y="3332819"/>
                <a:ext cx="448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44" y="3332819"/>
                <a:ext cx="44845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6226426" y="37566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71173" y="5867400"/>
            <a:ext cx="6400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Any resistor in series with current source can be discarded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Any resistor in parallel with voltage source can be discarded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377" y="2547615"/>
            <a:ext cx="244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Illegal to open circuit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32038" y="2529686"/>
            <a:ext cx="2376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Illegal to short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7657" y="3840094"/>
                <a:ext cx="1135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=∞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7" y="3840094"/>
                <a:ext cx="113563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93946" y="3761121"/>
                <a:ext cx="10340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=∞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46" y="3761121"/>
                <a:ext cx="103406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9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92" grpId="0"/>
      <p:bldP spid="110" grpId="0"/>
      <p:bldP spid="111" grpId="0"/>
      <p:bldP spid="113" grpId="0"/>
      <p:bldP spid="114" grpId="0"/>
      <p:bldP spid="117" grpId="0"/>
      <p:bldP spid="2" grpId="0"/>
      <p:bldP spid="65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057400" y="2286000"/>
            <a:ext cx="25400" cy="191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914400" y="2247900"/>
            <a:ext cx="3771900" cy="19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22500" y="1524000"/>
            <a:ext cx="1625600" cy="723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482600"/>
            <a:ext cx="435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 4:  Find the Norton’s equivalent</a:t>
            </a:r>
            <a:endParaRPr lang="en-US" sz="2000" dirty="0"/>
          </a:p>
        </p:txBody>
      </p:sp>
      <p:grpSp>
        <p:nvGrpSpPr>
          <p:cNvPr id="8" name="Group 97"/>
          <p:cNvGrpSpPr/>
          <p:nvPr/>
        </p:nvGrpSpPr>
        <p:grpSpPr>
          <a:xfrm>
            <a:off x="673100" y="2768601"/>
            <a:ext cx="469900" cy="786422"/>
            <a:chOff x="1143000" y="2057401"/>
            <a:chExt cx="469900" cy="707886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1" name="Group 100"/>
          <p:cNvGrpSpPr/>
          <p:nvPr/>
        </p:nvGrpSpPr>
        <p:grpSpPr>
          <a:xfrm>
            <a:off x="2765584" y="1305832"/>
            <a:ext cx="522033" cy="444500"/>
            <a:chOff x="2133600" y="1143000"/>
            <a:chExt cx="469900" cy="444500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3" name="Straight Arrow Connector 13"/>
            <p:cNvCxnSpPr>
              <a:cxnSpLocks noChangeShapeType="1"/>
              <a:stCxn id="12" idx="2"/>
              <a:endCxn id="12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4" name="TextBox 13"/>
          <p:cNvSpPr txBox="1"/>
          <p:nvPr/>
        </p:nvSpPr>
        <p:spPr>
          <a:xfrm>
            <a:off x="977900" y="3327399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40V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8500" y="990600"/>
            <a:ext cx="49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2374900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295400" y="2133600"/>
            <a:ext cx="596900" cy="253962"/>
            <a:chOff x="2565400" y="4241800"/>
            <a:chExt cx="901700" cy="3175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616200" y="2101849"/>
            <a:ext cx="812800" cy="296289"/>
            <a:chOff x="2565400" y="4241800"/>
            <a:chExt cx="901700" cy="31750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08200" y="32766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 rot="16200000">
            <a:off x="1667924" y="3094576"/>
            <a:ext cx="818322" cy="234950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95400" y="17272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49700" y="2209800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64000" y="3784600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4394200" y="2070100"/>
            <a:ext cx="482600" cy="289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032000" y="1612900"/>
            <a:ext cx="19050" cy="1968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98500" y="1612900"/>
            <a:ext cx="3771900" cy="19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3495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</a:t>
            </a:r>
            <a:r>
              <a:rPr lang="en-US" sz="1800" baseline="-25000" dirty="0" smtClean="0"/>
              <a:t>L</a:t>
            </a:r>
            <a:endParaRPr lang="en-US" sz="180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 rot="16200000">
            <a:off x="4111625" y="2422525"/>
            <a:ext cx="736600" cy="234950"/>
            <a:chOff x="2565400" y="4241800"/>
            <a:chExt cx="901700" cy="317500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2057400" y="3098800"/>
            <a:ext cx="0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2800" y="31496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800" y="482600"/>
            <a:ext cx="6278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 5:  Find the value of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so that maximum power is </a:t>
            </a:r>
            <a:br>
              <a:rPr lang="en-US" sz="2000" dirty="0" smtClean="0"/>
            </a:br>
            <a:r>
              <a:rPr lang="en-US" sz="2000" dirty="0" smtClean="0"/>
              <a:t>                delivered. Also find the maximum power.</a:t>
            </a:r>
            <a:endParaRPr lang="en-US" sz="2000" dirty="0"/>
          </a:p>
        </p:txBody>
      </p:sp>
      <p:grpSp>
        <p:nvGrpSpPr>
          <p:cNvPr id="13" name="Group 97"/>
          <p:cNvGrpSpPr/>
          <p:nvPr/>
        </p:nvGrpSpPr>
        <p:grpSpPr>
          <a:xfrm>
            <a:off x="1828800" y="2489201"/>
            <a:ext cx="469900" cy="786422"/>
            <a:chOff x="1143000" y="2057401"/>
            <a:chExt cx="469900" cy="70788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47900" y="2743199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4V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20900" y="2006600"/>
            <a:ext cx="51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1130300" y="1485900"/>
            <a:ext cx="596900" cy="253962"/>
            <a:chOff x="2565400" y="4241800"/>
            <a:chExt cx="901700" cy="31750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882900" y="1460499"/>
            <a:ext cx="812800" cy="296289"/>
            <a:chOff x="2565400" y="424180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7400" y="25781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3i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55700" y="1701800"/>
            <a:ext cx="51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 rot="16200000">
            <a:off x="1632364" y="2069686"/>
            <a:ext cx="818322" cy="234950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59100" y="17399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92100" y="2159000"/>
            <a:ext cx="777240" cy="807720"/>
            <a:chOff x="2590800" y="2606040"/>
            <a:chExt cx="685800" cy="707886"/>
          </a:xfrm>
        </p:grpSpPr>
        <p:sp>
          <p:nvSpPr>
            <p:cNvPr id="31" name="Diamond 30"/>
            <p:cNvSpPr/>
            <p:nvPr/>
          </p:nvSpPr>
          <p:spPr>
            <a:xfrm>
              <a:off x="2590800" y="2667000"/>
              <a:ext cx="685800" cy="533400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73680" y="2606040"/>
              <a:ext cx="32573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 smtClean="0">
                  <a:latin typeface="Symbol" pitchFamily="18" charset="2"/>
                </a:rPr>
                <a:t>-</a:t>
              </a:r>
              <a:endParaRPr lang="en-US" sz="2000" dirty="0"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R15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78100" y="1460500"/>
            <a:ext cx="3467100" cy="345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7100" y="40767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60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482600"/>
            <a:ext cx="6422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 6:  Find the unknown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so that maximum power is </a:t>
            </a:r>
            <a:br>
              <a:rPr lang="en-US" sz="2000" dirty="0" smtClean="0"/>
            </a:br>
            <a:r>
              <a:rPr lang="en-US" sz="2000" dirty="0" smtClean="0"/>
              <a:t>                 delivered. Also find the maximum power.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00338" y="3251199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40V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760538" y="2197100"/>
            <a:ext cx="741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67438" y="29083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02038" y="1943100"/>
            <a:ext cx="66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 rot="16200000">
            <a:off x="5640802" y="2996786"/>
            <a:ext cx="818322" cy="23495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4438" y="4152900"/>
            <a:ext cx="63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40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16" idx="1"/>
            <a:endCxn id="16" idx="3"/>
          </p:cNvCxnSpPr>
          <p:nvPr/>
        </p:nvCxnSpPr>
        <p:spPr bwMode="auto">
          <a:xfrm>
            <a:off x="685800" y="3181350"/>
            <a:ext cx="378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Diamond 15"/>
          <p:cNvSpPr/>
          <p:nvPr/>
        </p:nvSpPr>
        <p:spPr bwMode="auto">
          <a:xfrm>
            <a:off x="685800" y="1447800"/>
            <a:ext cx="3784600" cy="3467100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 rot="2609974">
            <a:off x="1404938" y="4000501"/>
            <a:ext cx="596900" cy="253962"/>
            <a:chOff x="2565400" y="4241800"/>
            <a:chExt cx="901700" cy="3175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 rot="2609974">
            <a:off x="3233738" y="2197101"/>
            <a:ext cx="596900" cy="253962"/>
            <a:chOff x="2565400" y="4241800"/>
            <a:chExt cx="901700" cy="31750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19089546">
            <a:off x="1200149" y="2266949"/>
            <a:ext cx="736600" cy="234950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 rot="19138542">
            <a:off x="3146424" y="3959225"/>
            <a:ext cx="736600" cy="234950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527300" y="1485900"/>
            <a:ext cx="127000" cy="3403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98700" y="2997200"/>
            <a:ext cx="534121" cy="457200"/>
            <a:chOff x="1104900" y="1155700"/>
            <a:chExt cx="534121" cy="457200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01" y="316865"/>
            <a:ext cx="374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What is the relationship</a:t>
            </a:r>
          </a:p>
          <a:p>
            <a:r>
              <a:rPr lang="en-US" sz="2000" dirty="0" smtClean="0"/>
              <a:t> between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and </a:t>
            </a:r>
            <a:r>
              <a:rPr lang="en-US" sz="2000" dirty="0" err="1" smtClean="0"/>
              <a:t>i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345374" y="644001"/>
            <a:ext cx="25400" cy="1206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4427674" y="644001"/>
            <a:ext cx="3517900" cy="1206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73674" y="1025002"/>
            <a:ext cx="469900" cy="707886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6139824" y="907766"/>
            <a:ext cx="469900" cy="444500"/>
            <a:chOff x="2133600" y="1143000"/>
            <a:chExt cx="469900" cy="444500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2" name="Straight Arrow Connector 13"/>
            <p:cNvCxnSpPr>
              <a:cxnSpLocks noChangeShapeType="1"/>
              <a:stCxn id="11" idx="2"/>
              <a:endCxn id="11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3" name="Group 20"/>
          <p:cNvGrpSpPr>
            <a:grpSpLocks/>
          </p:cNvGrpSpPr>
          <p:nvPr/>
        </p:nvGrpSpPr>
        <p:grpSpPr bwMode="auto">
          <a:xfrm rot="16200000">
            <a:off x="7637599" y="1253601"/>
            <a:ext cx="628650" cy="234950"/>
            <a:chOff x="2565400" y="4241800"/>
            <a:chExt cx="901700" cy="3175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92774" y="117740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32V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2374" y="1228201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95974" y="72020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6545399" y="517001"/>
            <a:ext cx="812800" cy="266700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554674" y="517001"/>
            <a:ext cx="812800" cy="26670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88074" y="1291701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50174" y="75830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761174" y="656701"/>
            <a:ext cx="0" cy="116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374074" y="593201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424874" y="1799701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5974" y="185050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21674" y="212201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32" name="Group 20"/>
          <p:cNvGrpSpPr>
            <a:grpSpLocks/>
          </p:cNvGrpSpPr>
          <p:nvPr/>
        </p:nvGrpSpPr>
        <p:grpSpPr bwMode="auto">
          <a:xfrm rot="16200000">
            <a:off x="5399224" y="1009126"/>
            <a:ext cx="736600" cy="234950"/>
            <a:chOff x="2565400" y="4241800"/>
            <a:chExt cx="901700" cy="317500"/>
          </a:xfrm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>
            <a:off x="7958274" y="669401"/>
            <a:ext cx="12700" cy="368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072574" y="1152001"/>
            <a:ext cx="487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34474" y="542401"/>
            <a:ext cx="333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3970474" y="377301"/>
            <a:ext cx="3378200" cy="17018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301" y="1223568"/>
            <a:ext cx="3646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Replacing the part to the left of </a:t>
            </a:r>
            <a:br>
              <a:rPr lang="en-US" sz="2000" dirty="0" smtClean="0"/>
            </a:br>
            <a:r>
              <a:rPr lang="en-US" sz="2000" dirty="0" smtClean="0"/>
              <a:t>“a”, “b” by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equivalent </a:t>
            </a:r>
            <a:endParaRPr lang="en-US" sz="2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717257" y="2098607"/>
            <a:ext cx="2938734" cy="2018387"/>
            <a:chOff x="368300" y="3098800"/>
            <a:chExt cx="2938734" cy="201838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47700" y="3505200"/>
              <a:ext cx="2019300" cy="1206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19100" y="3886201"/>
              <a:ext cx="469900" cy="707886"/>
              <a:chOff x="1143000" y="2057401"/>
              <a:chExt cx="469900" cy="707886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43" name="Group 20"/>
            <p:cNvGrpSpPr>
              <a:grpSpLocks/>
            </p:cNvGrpSpPr>
            <p:nvPr/>
          </p:nvGrpSpPr>
          <p:grpSpPr bwMode="auto">
            <a:xfrm rot="16200000">
              <a:off x="2261169" y="4074097"/>
              <a:ext cx="812800" cy="271907"/>
              <a:chOff x="2565400" y="4254500"/>
              <a:chExt cx="901700" cy="323699"/>
            </a:xfrm>
          </p:grpSpPr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65400" y="426069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825500" y="4127500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th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65200" y="3568700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R</a:t>
              </a:r>
              <a:r>
                <a:rPr lang="en-US" sz="2000" baseline="-25000" dirty="0" err="1" smtClean="0"/>
                <a:t>th</a:t>
              </a:r>
              <a:endParaRPr lang="en-US" sz="2000" dirty="0"/>
            </a:p>
          </p:txBody>
        </p:sp>
        <p:grpSp>
          <p:nvGrpSpPr>
            <p:cNvPr id="46" name="Group 20"/>
            <p:cNvGrpSpPr>
              <a:grpSpLocks/>
            </p:cNvGrpSpPr>
            <p:nvPr/>
          </p:nvGrpSpPr>
          <p:grpSpPr bwMode="auto">
            <a:xfrm>
              <a:off x="790575" y="3376169"/>
              <a:ext cx="812800" cy="268732"/>
              <a:chOff x="2554833" y="4254500"/>
              <a:chExt cx="901700" cy="319919"/>
            </a:xfrm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554833" y="425691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7" name="Oval 46"/>
            <p:cNvSpPr/>
            <p:nvPr/>
          </p:nvSpPr>
          <p:spPr bwMode="auto">
            <a:xfrm>
              <a:off x="1968500" y="34671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19300" y="46736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68500" y="46863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30400" y="30988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667000" y="3543300"/>
              <a:ext cx="12700" cy="3683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2819400" y="4102100"/>
              <a:ext cx="487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L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28900" y="3517900"/>
              <a:ext cx="3337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368300" y="3200400"/>
              <a:ext cx="1498600" cy="16764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3409" y="2218800"/>
            <a:ext cx="214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 relationship: </a:t>
            </a:r>
            <a:endParaRPr lang="en-US" sz="20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52343"/>
              </p:ext>
            </p:extLst>
          </p:nvPr>
        </p:nvGraphicFramePr>
        <p:xfrm>
          <a:off x="2468933" y="2104500"/>
          <a:ext cx="1247775" cy="73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3" imgW="736560" imgH="431640" progId="Equation.DSMT4">
                  <p:embed/>
                </p:oleObj>
              </mc:Choice>
              <mc:Fallback>
                <p:oleObj name="Equation" r:id="rId3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933" y="2104500"/>
                        <a:ext cx="1247775" cy="73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246153" y="2840136"/>
            <a:ext cx="259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 point: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=?, 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=?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58525" y="3457963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Solution:</a:t>
            </a:r>
            <a:endParaRPr lang="en-US" sz="2000" u="sng" dirty="0"/>
          </a:p>
        </p:txBody>
      </p:sp>
      <p:sp>
        <p:nvSpPr>
          <p:cNvPr id="65" name="TextBox 64"/>
          <p:cNvSpPr txBox="1"/>
          <p:nvPr/>
        </p:nvSpPr>
        <p:spPr>
          <a:xfrm>
            <a:off x="1333001" y="3445720"/>
            <a:ext cx="333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  is the open circuit voltage.</a:t>
            </a:r>
            <a:endParaRPr lang="en-US" sz="2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06639" y="3771090"/>
            <a:ext cx="4343400" cy="1790700"/>
            <a:chOff x="177800" y="5524500"/>
            <a:chExt cx="4343400" cy="17907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660400" y="5930899"/>
              <a:ext cx="3517900" cy="13403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2578100" y="5930900"/>
              <a:ext cx="38100" cy="1340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9" name="Group 68"/>
            <p:cNvGrpSpPr/>
            <p:nvPr/>
          </p:nvGrpSpPr>
          <p:grpSpPr>
            <a:xfrm>
              <a:off x="406400" y="6311901"/>
              <a:ext cx="469900" cy="786422"/>
              <a:chOff x="1143000" y="2057401"/>
              <a:chExt cx="469900" cy="707886"/>
            </a:xfrm>
          </p:grpSpPr>
          <p:sp>
            <p:nvSpPr>
              <p:cNvPr id="10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16200000">
              <a:off x="2346483" y="6220731"/>
              <a:ext cx="522033" cy="444500"/>
              <a:chOff x="2133600" y="1143000"/>
              <a:chExt cx="469900" cy="444500"/>
            </a:xfrm>
          </p:grpSpPr>
          <p:sp>
            <p:nvSpPr>
              <p:cNvPr id="9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00" name="Straight Arrow Connector 13"/>
              <p:cNvCxnSpPr>
                <a:cxnSpLocks noChangeShapeType="1"/>
                <a:stCxn id="99" idx="2"/>
                <a:endCxn id="99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1" name="TextBox 70"/>
            <p:cNvSpPr txBox="1"/>
            <p:nvPr/>
          </p:nvSpPr>
          <p:spPr>
            <a:xfrm>
              <a:off x="177800" y="6057899"/>
              <a:ext cx="58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32V</a:t>
              </a:r>
              <a:endParaRPr lang="en-US" sz="1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05100" y="6515100"/>
              <a:ext cx="498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28700" y="6007100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74" name="Group 20"/>
            <p:cNvGrpSpPr>
              <a:grpSpLocks/>
            </p:cNvGrpSpPr>
            <p:nvPr/>
          </p:nvGrpSpPr>
          <p:grpSpPr bwMode="auto">
            <a:xfrm>
              <a:off x="2679700" y="5816600"/>
              <a:ext cx="596900" cy="253962"/>
              <a:chOff x="2565400" y="4241800"/>
              <a:chExt cx="901700" cy="317500"/>
            </a:xfrm>
          </p:grpSpPr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>
              <a:off x="787400" y="5791199"/>
              <a:ext cx="812800" cy="296289"/>
              <a:chOff x="2565400" y="4241800"/>
              <a:chExt cx="901700" cy="317500"/>
            </a:xfrm>
          </p:grpSpPr>
          <p:sp>
            <p:nvSpPr>
              <p:cNvPr id="9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206500" y="6616700"/>
              <a:ext cx="638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82900" y="6045200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1841500" y="5943600"/>
              <a:ext cx="0" cy="1298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3365500" y="5880099"/>
              <a:ext cx="63500" cy="9876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 flipH="1">
              <a:off x="3390900" y="7200900"/>
              <a:ext cx="889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87700" y="5524500"/>
              <a:ext cx="38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82" name="Group 20"/>
            <p:cNvGrpSpPr>
              <a:grpSpLocks/>
            </p:cNvGrpSpPr>
            <p:nvPr/>
          </p:nvGrpSpPr>
          <p:grpSpPr bwMode="auto">
            <a:xfrm rot="16200000">
              <a:off x="1429164" y="6349586"/>
              <a:ext cx="818322" cy="234950"/>
              <a:chOff x="2565400" y="4241800"/>
              <a:chExt cx="901700" cy="317500"/>
            </a:xfrm>
          </p:grpSpPr>
          <p:sp>
            <p:nvSpPr>
              <p:cNvPr id="9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 bwMode="auto">
            <a:xfrm>
              <a:off x="3911600" y="5816600"/>
              <a:ext cx="609600" cy="139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3895725" y="5891213"/>
            <a:ext cx="546100" cy="1315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6" name="Equation" r:id="rId5" imgW="241200" imgH="571320" progId="Equation.DSMT4">
                    <p:embed/>
                  </p:oleObj>
                </mc:Choice>
                <mc:Fallback>
                  <p:oleObj name="Equation" r:id="rId5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5725" y="5891213"/>
                          <a:ext cx="546100" cy="13156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5" name="Straight Arrow Connector 84"/>
            <p:cNvCxnSpPr/>
            <p:nvPr/>
          </p:nvCxnSpPr>
          <p:spPr bwMode="auto">
            <a:xfrm>
              <a:off x="3581400" y="5930900"/>
              <a:ext cx="330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Freeform 91"/>
            <p:cNvSpPr/>
            <p:nvPr/>
          </p:nvSpPr>
          <p:spPr bwMode="auto">
            <a:xfrm>
              <a:off x="927100" y="6349999"/>
              <a:ext cx="467783" cy="493815"/>
            </a:xfrm>
            <a:custGeom>
              <a:avLst/>
              <a:gdLst>
                <a:gd name="connsiteX0" fmla="*/ 0 w 467783"/>
                <a:gd name="connsiteY0" fmla="*/ 381000 h 596900"/>
                <a:gd name="connsiteX1" fmla="*/ 76200 w 467783"/>
                <a:gd name="connsiteY1" fmla="*/ 520700 h 596900"/>
                <a:gd name="connsiteX2" fmla="*/ 342900 w 467783"/>
                <a:gd name="connsiteY2" fmla="*/ 546100 h 596900"/>
                <a:gd name="connsiteX3" fmla="*/ 457200 w 467783"/>
                <a:gd name="connsiteY3" fmla="*/ 215900 h 596900"/>
                <a:gd name="connsiteX4" fmla="*/ 279400 w 467783"/>
                <a:gd name="connsiteY4" fmla="*/ 38100 h 596900"/>
                <a:gd name="connsiteX5" fmla="*/ 63500 w 467783"/>
                <a:gd name="connsiteY5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83" h="596900">
                  <a:moveTo>
                    <a:pt x="0" y="381000"/>
                  </a:moveTo>
                  <a:cubicBezTo>
                    <a:pt x="9525" y="437091"/>
                    <a:pt x="19050" y="493183"/>
                    <a:pt x="76200" y="520700"/>
                  </a:cubicBezTo>
                  <a:cubicBezTo>
                    <a:pt x="133350" y="548217"/>
                    <a:pt x="279400" y="596900"/>
                    <a:pt x="342900" y="546100"/>
                  </a:cubicBezTo>
                  <a:cubicBezTo>
                    <a:pt x="406400" y="495300"/>
                    <a:pt x="467783" y="300567"/>
                    <a:pt x="457200" y="215900"/>
                  </a:cubicBezTo>
                  <a:cubicBezTo>
                    <a:pt x="446617" y="131233"/>
                    <a:pt x="345017" y="74083"/>
                    <a:pt x="279400" y="38100"/>
                  </a:cubicBezTo>
                  <a:cubicBezTo>
                    <a:pt x="213783" y="2117"/>
                    <a:pt x="138641" y="1058"/>
                    <a:pt x="635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4400" y="6375400"/>
              <a:ext cx="428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11422" y="5546864"/>
            <a:ext cx="4374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Assign mesh  current i</a:t>
            </a:r>
            <a:r>
              <a:rPr lang="en-US" sz="2000" baseline="-25000" dirty="0" smtClean="0"/>
              <a:t>1 </a:t>
            </a:r>
          </a:p>
          <a:p>
            <a:r>
              <a:rPr lang="en-US" sz="2000" dirty="0" smtClean="0"/>
              <a:t>KVL along the mesh:   4i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+12(i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+2)=32</a:t>
            </a:r>
          </a:p>
          <a:p>
            <a:r>
              <a:rPr lang="en-US" sz="2000" dirty="0" smtClean="0"/>
              <a:t>        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=0.5A</a:t>
            </a:r>
            <a:endParaRPr lang="en-US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823349" y="6257187"/>
            <a:ext cx="208903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=12(i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+2)=30V</a:t>
            </a:r>
            <a:endParaRPr lang="en-US" sz="2000" dirty="0"/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0163" y="9050338"/>
            <a:ext cx="1581150" cy="671512"/>
          </a:xfrm>
          <a:noFill/>
        </p:spPr>
        <p:txBody>
          <a:bodyPr/>
          <a:lstStyle/>
          <a:p>
            <a:pPr defTabSz="1008063"/>
            <a:fld id="{64DB798F-A225-4DD9-9667-CB4D0A39D0F1}" type="slidenum">
              <a:rPr lang="en-US" smtClean="0"/>
              <a:pPr defTabSz="1008063"/>
              <a:t>3</a:t>
            </a:fld>
            <a:endParaRPr lang="en-US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4632905" y="4138878"/>
            <a:ext cx="4495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sz="2000" dirty="0" smtClean="0"/>
              <a:t>turn off all independent sources: </a:t>
            </a:r>
            <a:endParaRPr lang="en-US" sz="20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644603" y="4537720"/>
            <a:ext cx="2667000" cy="1422400"/>
            <a:chOff x="876300" y="7937500"/>
            <a:chExt cx="2667000" cy="14224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876300" y="8128913"/>
              <a:ext cx="2273300" cy="10912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93800" y="8205113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11" name="Group 20"/>
            <p:cNvGrpSpPr>
              <a:grpSpLocks/>
            </p:cNvGrpSpPr>
            <p:nvPr/>
          </p:nvGrpSpPr>
          <p:grpSpPr bwMode="auto">
            <a:xfrm>
              <a:off x="2273300" y="8014613"/>
              <a:ext cx="596900" cy="253962"/>
              <a:chOff x="2565400" y="4241800"/>
              <a:chExt cx="901700" cy="317500"/>
            </a:xfrm>
          </p:grpSpPr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2" name="Group 20"/>
            <p:cNvGrpSpPr>
              <a:grpSpLocks/>
            </p:cNvGrpSpPr>
            <p:nvPr/>
          </p:nvGrpSpPr>
          <p:grpSpPr bwMode="auto">
            <a:xfrm>
              <a:off x="952500" y="7989212"/>
              <a:ext cx="812800" cy="296289"/>
              <a:chOff x="2565400" y="4241800"/>
              <a:chExt cx="901700" cy="317500"/>
            </a:xfrm>
          </p:grpSpPr>
          <p:sp>
            <p:nvSpPr>
              <p:cNvPr id="1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371600" y="8814713"/>
              <a:ext cx="638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324100" y="8243213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115" name="Straight Connector 114"/>
            <p:cNvCxnSpPr>
              <a:endCxn id="109" idx="2"/>
            </p:cNvCxnSpPr>
            <p:nvPr/>
          </p:nvCxnSpPr>
          <p:spPr bwMode="auto">
            <a:xfrm>
              <a:off x="2006600" y="8141613"/>
              <a:ext cx="6350" cy="1078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6" name="Group 20"/>
            <p:cNvGrpSpPr>
              <a:grpSpLocks/>
            </p:cNvGrpSpPr>
            <p:nvPr/>
          </p:nvGrpSpPr>
          <p:grpSpPr bwMode="auto">
            <a:xfrm rot="16200000">
              <a:off x="1605315" y="8542773"/>
              <a:ext cx="818322" cy="238252"/>
              <a:chOff x="2568898" y="4254500"/>
              <a:chExt cx="901700" cy="321962"/>
            </a:xfrm>
          </p:grpSpPr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568898" y="4258962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7" name="Rectangle 116"/>
            <p:cNvSpPr/>
            <p:nvPr/>
          </p:nvSpPr>
          <p:spPr bwMode="auto">
            <a:xfrm>
              <a:off x="3009900" y="7937500"/>
              <a:ext cx="533400" cy="142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8" name="Straight Arrow Connector 117"/>
            <p:cNvCxnSpPr>
              <a:stCxn id="117" idx="3"/>
              <a:endCxn id="117" idx="1"/>
            </p:cNvCxnSpPr>
            <p:nvPr/>
          </p:nvCxnSpPr>
          <p:spPr bwMode="auto">
            <a:xfrm flipH="1">
              <a:off x="3009900" y="86487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5" name="TextBox 124"/>
          <p:cNvSpPr txBox="1"/>
          <p:nvPr/>
        </p:nvSpPr>
        <p:spPr>
          <a:xfrm>
            <a:off x="7411521" y="4920834"/>
            <a:ext cx="144623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=1+4//12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=4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 flipH="1">
            <a:off x="6917903" y="5546864"/>
            <a:ext cx="399007" cy="507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4207139" y="6414794"/>
            <a:ext cx="1010002" cy="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353694" y="6047751"/>
                <a:ext cx="1624163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694" y="6047751"/>
                <a:ext cx="1624163" cy="7205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78008" y="6047431"/>
                <a:ext cx="1232389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08" y="6047431"/>
                <a:ext cx="1232389" cy="72083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3572139" y="3796490"/>
            <a:ext cx="56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68839" y="3720290"/>
            <a:ext cx="90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+ 0V </a:t>
            </a:r>
            <a:r>
              <a:rPr lang="en-US" sz="2000" dirty="0" smtClean="0">
                <a:latin typeface="Symbol" pitchFamily="18" charset="2"/>
              </a:rPr>
              <a:t>-</a:t>
            </a:r>
            <a:endParaRPr lang="en-US" sz="2000" dirty="0">
              <a:latin typeface="Symbol" pitchFamily="18" charset="2"/>
            </a:endParaRPr>
          </a:p>
        </p:txBody>
      </p:sp>
      <p:graphicFrame>
        <p:nvGraphicFramePr>
          <p:cNvPr id="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21969"/>
              </p:ext>
            </p:extLst>
          </p:nvPr>
        </p:nvGraphicFramePr>
        <p:xfrm>
          <a:off x="1968764" y="4240990"/>
          <a:ext cx="434098" cy="104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11" imgW="241200" imgH="571320" progId="Equation.DSMT4">
                  <p:embed/>
                </p:oleObj>
              </mc:Choice>
              <mc:Fallback>
                <p:oleObj name="Equation" r:id="rId11" imgW="241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764" y="4240990"/>
                        <a:ext cx="434098" cy="1045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1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1" grpId="0"/>
      <p:bldP spid="63" grpId="0"/>
      <p:bldP spid="64" grpId="0"/>
      <p:bldP spid="65" grpId="0"/>
      <p:bldP spid="103" grpId="0" build="p" bldLvl="2"/>
      <p:bldP spid="104" grpId="0" animBg="1"/>
      <p:bldP spid="107" grpId="0"/>
      <p:bldP spid="125" grpId="0" animBg="1"/>
      <p:bldP spid="130" grpId="0"/>
      <p:bldP spid="131" grpId="0"/>
      <p:bldP spid="126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50153"/>
            <a:ext cx="372858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Chapter 4 Review</a:t>
            </a:r>
            <a:br>
              <a:rPr lang="en-US" sz="28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Linearity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Source transformation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Superposition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Thevenin’s</a:t>
            </a:r>
            <a:r>
              <a:rPr lang="en-US" sz="2000" dirty="0" smtClean="0"/>
              <a:t>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Norton’s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Maximum power Transfer 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704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381486" y="292894"/>
            <a:ext cx="63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44986" y="338931"/>
            <a:ext cx="1418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/>
              <a:t>Linearity: </a:t>
            </a:r>
            <a:endParaRPr lang="en-US" sz="2400" dirty="0"/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157223" y="338931"/>
            <a:ext cx="7892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400" dirty="0" smtClean="0"/>
              <a:t>                   </a:t>
            </a:r>
            <a:r>
              <a:rPr lang="en-US" sz="2000" dirty="0" smtClean="0"/>
              <a:t>   </a:t>
            </a:r>
            <a:r>
              <a:rPr lang="en-US" sz="2000" dirty="0"/>
              <a:t>the input-output relationship of a resistive </a:t>
            </a:r>
            <a:r>
              <a:rPr lang="en-US" sz="2000" dirty="0" smtClean="0"/>
              <a:t> circuit </a:t>
            </a:r>
            <a:r>
              <a:rPr lang="en-US" sz="2000" dirty="0"/>
              <a:t>is linear.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5655" y="1037431"/>
            <a:ext cx="3541713" cy="1955800"/>
            <a:chOff x="0" y="6273800"/>
            <a:chExt cx="3541713" cy="1955800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609600" y="69723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387600" y="6743700"/>
              <a:ext cx="635000" cy="1130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1028700" y="6362700"/>
              <a:ext cx="1447800" cy="1866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Resistive </a:t>
              </a:r>
              <a:br>
                <a:rPr lang="en-US"/>
              </a:br>
              <a:r>
                <a:rPr lang="en-US"/>
                <a:t>circuit</a:t>
              </a: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393700" y="7073900"/>
              <a:ext cx="444500" cy="508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3136900" y="6718300"/>
            <a:ext cx="404813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2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900" y="6718300"/>
                          <a:ext cx="404813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38"/>
            <p:cNvCxnSpPr>
              <a:cxnSpLocks noChangeShapeType="1"/>
            </p:cNvCxnSpPr>
            <p:nvPr/>
          </p:nvCxnSpPr>
          <p:spPr bwMode="auto">
            <a:xfrm>
              <a:off x="2527300" y="67691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2565400" y="62738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sp>
          <p:nvSpPr>
            <p:cNvPr id="16" name="TextBox 40"/>
            <p:cNvSpPr txBox="1">
              <a:spLocks noChangeArrowheads="1"/>
            </p:cNvSpPr>
            <p:nvPr/>
          </p:nvSpPr>
          <p:spPr bwMode="auto">
            <a:xfrm>
              <a:off x="482600" y="7023100"/>
              <a:ext cx="3143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</a:t>
              </a:r>
            </a:p>
            <a:p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  <p:sp>
          <p:nvSpPr>
            <p:cNvPr id="17" name="TextBox 42"/>
            <p:cNvSpPr txBox="1">
              <a:spLocks noChangeArrowheads="1"/>
            </p:cNvSpPr>
            <p:nvPr/>
          </p:nvSpPr>
          <p:spPr bwMode="auto">
            <a:xfrm>
              <a:off x="0" y="6845300"/>
              <a:ext cx="4873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346200" y="7162800"/>
              <a:ext cx="736600" cy="165100"/>
              <a:chOff x="2565400" y="4241800"/>
              <a:chExt cx="901700" cy="317500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" name="Diamond 47"/>
            <p:cNvSpPr>
              <a:spLocks noChangeArrowheads="1"/>
            </p:cNvSpPr>
            <p:nvPr/>
          </p:nvSpPr>
          <p:spPr bwMode="auto">
            <a:xfrm>
              <a:off x="1409700" y="73787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0" name="Diamond 48"/>
            <p:cNvSpPr>
              <a:spLocks noChangeArrowheads="1"/>
            </p:cNvSpPr>
            <p:nvPr/>
          </p:nvSpPr>
          <p:spPr bwMode="auto">
            <a:xfrm>
              <a:off x="1409700" y="78486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1" name="Straight Arrow Connector 50"/>
            <p:cNvCxnSpPr>
              <a:cxnSpLocks noChangeShapeType="1"/>
            </p:cNvCxnSpPr>
            <p:nvPr/>
          </p:nvCxnSpPr>
          <p:spPr bwMode="auto">
            <a:xfrm>
              <a:off x="1460500" y="80264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52"/>
            <p:cNvSpPr txBox="1">
              <a:spLocks noChangeArrowheads="1"/>
            </p:cNvSpPr>
            <p:nvPr/>
          </p:nvSpPr>
          <p:spPr bwMode="auto">
            <a:xfrm>
              <a:off x="1435100" y="73279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2908300" y="70866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02790" y="1094581"/>
            <a:ext cx="3440113" cy="1955800"/>
            <a:chOff x="3743325" y="6121400"/>
            <a:chExt cx="3440113" cy="1955800"/>
          </a:xfrm>
        </p:grpSpPr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4213225" y="68072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5991225" y="6591300"/>
              <a:ext cx="635000" cy="1130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32325" y="6210300"/>
              <a:ext cx="1447800" cy="1866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Resistive </a:t>
              </a:r>
              <a:br>
                <a:rPr lang="en-US"/>
              </a:br>
              <a:r>
                <a:rPr lang="en-US"/>
                <a:t>circuit</a:t>
              </a:r>
            </a:p>
          </p:txBody>
        </p:sp>
        <p:sp>
          <p:nvSpPr>
            <p:cNvPr id="30" name="Oval 59"/>
            <p:cNvSpPr>
              <a:spLocks noChangeArrowheads="1"/>
            </p:cNvSpPr>
            <p:nvPr/>
          </p:nvSpPr>
          <p:spPr bwMode="auto">
            <a:xfrm>
              <a:off x="4035425" y="69850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6778625" y="6604000"/>
            <a:ext cx="404813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3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8625" y="6604000"/>
                          <a:ext cx="404813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Arrow Connector 61"/>
            <p:cNvCxnSpPr>
              <a:cxnSpLocks noChangeShapeType="1"/>
            </p:cNvCxnSpPr>
            <p:nvPr/>
          </p:nvCxnSpPr>
          <p:spPr bwMode="auto">
            <a:xfrm>
              <a:off x="6130925" y="66167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6169025" y="61214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cxnSp>
          <p:nvCxnSpPr>
            <p:cNvPr id="34" name="Straight Arrow Connector 64"/>
            <p:cNvCxnSpPr>
              <a:cxnSpLocks noChangeShapeType="1"/>
              <a:stCxn id="30" idx="4"/>
              <a:endCxn id="30" idx="0"/>
            </p:cNvCxnSpPr>
            <p:nvPr/>
          </p:nvCxnSpPr>
          <p:spPr bwMode="auto">
            <a:xfrm flipV="1">
              <a:off x="4225925" y="69850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" name="TextBox 66"/>
            <p:cNvSpPr txBox="1">
              <a:spLocks noChangeArrowheads="1"/>
            </p:cNvSpPr>
            <p:nvPr/>
          </p:nvSpPr>
          <p:spPr bwMode="auto">
            <a:xfrm>
              <a:off x="3743325" y="68326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4949825" y="7010400"/>
              <a:ext cx="736600" cy="165100"/>
              <a:chOff x="2565400" y="4241800"/>
              <a:chExt cx="901700" cy="3175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7" name="Diamond 70"/>
            <p:cNvSpPr>
              <a:spLocks noChangeArrowheads="1"/>
            </p:cNvSpPr>
            <p:nvPr/>
          </p:nvSpPr>
          <p:spPr bwMode="auto">
            <a:xfrm>
              <a:off x="5013325" y="72263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8" name="Diamond 71"/>
            <p:cNvSpPr>
              <a:spLocks noChangeArrowheads="1"/>
            </p:cNvSpPr>
            <p:nvPr/>
          </p:nvSpPr>
          <p:spPr bwMode="auto">
            <a:xfrm>
              <a:off x="5013325" y="76962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9" name="Straight Arrow Connector 72"/>
            <p:cNvCxnSpPr>
              <a:cxnSpLocks noChangeShapeType="1"/>
            </p:cNvCxnSpPr>
            <p:nvPr/>
          </p:nvCxnSpPr>
          <p:spPr bwMode="auto">
            <a:xfrm>
              <a:off x="5064125" y="78740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0" name="TextBox 73"/>
            <p:cNvSpPr txBox="1">
              <a:spLocks noChangeArrowheads="1"/>
            </p:cNvSpPr>
            <p:nvPr/>
          </p:nvSpPr>
          <p:spPr bwMode="auto">
            <a:xfrm>
              <a:off x="5038725" y="71755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41" name="Rectangle 74"/>
            <p:cNvSpPr>
              <a:spLocks noChangeArrowheads="1"/>
            </p:cNvSpPr>
            <p:nvPr/>
          </p:nvSpPr>
          <p:spPr bwMode="auto">
            <a:xfrm>
              <a:off x="6511925" y="69342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3034117" y="2823457"/>
            <a:ext cx="9796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=k</a:t>
            </a:r>
            <a:r>
              <a:rPr lang="en-US" sz="2000" baseline="-25000" dirty="0"/>
              <a:t>1</a:t>
            </a:r>
            <a:r>
              <a:rPr lang="en-US" sz="2000" dirty="0"/>
              <a:t>V</a:t>
            </a:r>
            <a:r>
              <a:rPr lang="en-US" sz="2000" baseline="-25000" dirty="0"/>
              <a:t>s</a:t>
            </a:r>
            <a:endParaRPr lang="en-US" sz="2000" dirty="0"/>
          </a:p>
          <a:p>
            <a:r>
              <a:rPr lang="en-US" sz="2000" dirty="0"/>
              <a:t>  i</a:t>
            </a:r>
            <a:r>
              <a:rPr lang="en-US" sz="2000" baseline="-25000" dirty="0"/>
              <a:t>0</a:t>
            </a:r>
            <a:r>
              <a:rPr lang="en-US" sz="2000" dirty="0"/>
              <a:t>=k</a:t>
            </a:r>
            <a:r>
              <a:rPr lang="en-US" sz="2000" baseline="-25000" dirty="0"/>
              <a:t>2</a:t>
            </a:r>
            <a:r>
              <a:rPr lang="en-US" sz="2000" dirty="0"/>
              <a:t>V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p:sp>
        <p:nvSpPr>
          <p:cNvPr id="45" name="TextBox 76"/>
          <p:cNvSpPr txBox="1">
            <a:spLocks noChangeArrowheads="1"/>
          </p:cNvSpPr>
          <p:nvPr/>
        </p:nvSpPr>
        <p:spPr bwMode="auto">
          <a:xfrm>
            <a:off x="7071390" y="2834481"/>
            <a:ext cx="909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=k</a:t>
            </a:r>
            <a:r>
              <a:rPr lang="en-US" sz="2000" baseline="-25000" dirty="0"/>
              <a:t>3</a:t>
            </a:r>
            <a:r>
              <a:rPr lang="en-US" sz="2000" dirty="0"/>
              <a:t>I</a:t>
            </a:r>
            <a:r>
              <a:rPr lang="en-US" sz="2000" baseline="-25000" dirty="0"/>
              <a:t>s</a:t>
            </a:r>
            <a:endParaRPr lang="en-US" sz="2000" dirty="0"/>
          </a:p>
          <a:p>
            <a:r>
              <a:rPr lang="en-US" sz="2000" dirty="0"/>
              <a:t>  i</a:t>
            </a:r>
            <a:r>
              <a:rPr lang="en-US" sz="2000" baseline="-25000" dirty="0"/>
              <a:t>0</a:t>
            </a:r>
            <a:r>
              <a:rPr lang="en-US" sz="2000" dirty="0"/>
              <a:t>=k</a:t>
            </a:r>
            <a:r>
              <a:rPr lang="en-US" sz="2000" baseline="-25000" dirty="0"/>
              <a:t>4</a:t>
            </a:r>
            <a:r>
              <a:rPr lang="en-US" sz="2000" dirty="0"/>
              <a:t>I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639297" y="3786951"/>
            <a:ext cx="3217863" cy="1117600"/>
            <a:chOff x="419100" y="457200"/>
            <a:chExt cx="3217863" cy="1117600"/>
          </a:xfrm>
        </p:grpSpPr>
        <p:sp>
          <p:nvSpPr>
            <p:cNvPr id="51" name="Rectangle 3"/>
            <p:cNvSpPr>
              <a:spLocks noChangeArrowheads="1"/>
            </p:cNvSpPr>
            <p:nvPr/>
          </p:nvSpPr>
          <p:spPr bwMode="auto">
            <a:xfrm>
              <a:off x="1308100" y="457200"/>
              <a:ext cx="1371600" cy="1117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 sz="2000" dirty="0"/>
                <a:t>Linear Circuit</a:t>
              </a:r>
            </a:p>
          </p:txBody>
        </p:sp>
        <p:cxnSp>
          <p:nvCxnSpPr>
            <p:cNvPr id="5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419100" y="9652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3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692400" y="9906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22300" y="5080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300" y="508000"/>
                  <a:ext cx="39687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84500" y="5461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4500" y="546100"/>
                  <a:ext cx="3968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8"/>
            <p:cNvSpPr txBox="1">
              <a:spLocks noChangeArrowheads="1"/>
            </p:cNvSpPr>
            <p:nvPr/>
          </p:nvSpPr>
          <p:spPr bwMode="auto">
            <a:xfrm>
              <a:off x="457200" y="1028700"/>
              <a:ext cx="7810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57" name="TextBox 9"/>
            <p:cNvSpPr txBox="1">
              <a:spLocks noChangeArrowheads="1"/>
            </p:cNvSpPr>
            <p:nvPr/>
          </p:nvSpPr>
          <p:spPr bwMode="auto">
            <a:xfrm>
              <a:off x="2730500" y="1003300"/>
              <a:ext cx="9064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9"/>
              <p:cNvSpPr txBox="1">
                <a:spLocks noChangeArrowheads="1"/>
              </p:cNvSpPr>
              <p:nvPr/>
            </p:nvSpPr>
            <p:spPr bwMode="auto">
              <a:xfrm>
                <a:off x="4088312" y="3786951"/>
                <a:ext cx="27571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err="1">
                        <a:latin typeface="Cambria Math"/>
                      </a:rPr>
                      <m:t>𝑘𝑥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for </a:t>
                </a:r>
                <a:r>
                  <a:rPr lang="en-US" sz="2000" dirty="0"/>
                  <a:t>a certain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312" y="3786951"/>
                <a:ext cx="275716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0"/>
              <p:cNvSpPr txBox="1">
                <a:spLocks noChangeArrowheads="1"/>
              </p:cNvSpPr>
              <p:nvPr/>
            </p:nvSpPr>
            <p:spPr bwMode="auto">
              <a:xfrm>
                <a:off x="4271497" y="4341876"/>
                <a:ext cx="1785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How to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5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1497" y="4341876"/>
                <a:ext cx="1785232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3754" t="-7576" r="-238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1"/>
              <p:cNvSpPr txBox="1">
                <a:spLocks noChangeArrowheads="1"/>
              </p:cNvSpPr>
              <p:nvPr/>
            </p:nvSpPr>
            <p:spPr bwMode="auto">
              <a:xfrm>
                <a:off x="664697" y="5082351"/>
                <a:ext cx="4619406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If you know any pair of  input </a:t>
                </a:r>
                <a:r>
                  <a:rPr lang="en-US" sz="2000" dirty="0" smtClean="0"/>
                  <a:t>and output</a:t>
                </a:r>
                <a:r>
                  <a:rPr lang="en-US" sz="2000" dirty="0"/>
                  <a:t>,  </a:t>
                </a:r>
              </a:p>
              <a:p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= 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= </m:t>
                    </m:r>
                    <m:r>
                      <a:rPr lang="en-US" sz="2000" i="1" dirty="0">
                        <a:latin typeface="Cambria Math"/>
                      </a:rPr>
                      <m:t>𝑘𝑥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697" y="5082351"/>
                <a:ext cx="4619406" cy="1323439"/>
              </a:xfrm>
              <a:prstGeom prst="rect">
                <a:avLst/>
              </a:prstGeom>
              <a:blipFill rotWithShape="1">
                <a:blip r:embed="rId10"/>
                <a:stretch>
                  <a:fillRect l="-1319" t="-2304" r="-528" b="-73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13"/>
          <p:cNvSpPr>
            <a:spLocks noChangeArrowheads="1"/>
          </p:cNvSpPr>
          <p:nvPr/>
        </p:nvSpPr>
        <p:spPr bwMode="auto">
          <a:xfrm>
            <a:off x="2626847" y="6071730"/>
            <a:ext cx="546100" cy="2540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121731" y="5836076"/>
                <a:ext cx="981935" cy="671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731" y="5836076"/>
                <a:ext cx="981935" cy="6715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28615" y="3279513"/>
            <a:ext cx="133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general,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366619" y="5467839"/>
                <a:ext cx="32608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Backward approach:  </a:t>
                </a:r>
              </a:p>
              <a:p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y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, 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19" y="5467839"/>
                <a:ext cx="3260893" cy="707886"/>
              </a:xfrm>
              <a:prstGeom prst="rect">
                <a:avLst/>
              </a:prstGeom>
              <a:blipFill rotWithShape="1">
                <a:blip r:embed="rId12"/>
                <a:stretch>
                  <a:fillRect l="-186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4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5" grpId="0"/>
      <p:bldP spid="58" grpId="0"/>
      <p:bldP spid="59" grpId="0"/>
      <p:bldP spid="60" grpId="0" build="p" bldLvl="2"/>
      <p:bldP spid="61" grpId="0" animBg="1"/>
      <p:bldP spid="62" grpId="0"/>
      <p:bldP spid="63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77"/>
              <p:cNvSpPr txBox="1">
                <a:spLocks noChangeArrowheads="1"/>
              </p:cNvSpPr>
              <p:nvPr/>
            </p:nvSpPr>
            <p:spPr bwMode="auto">
              <a:xfrm>
                <a:off x="392523" y="1757489"/>
                <a:ext cx="809657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 dirty="0" smtClean="0">
                    <a:latin typeface="Times New Roman" pitchFamily="18" charset="0"/>
                  </a:rPr>
                  <a:t>Example 1: 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latin typeface="Times New Roman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=2</m:t>
                    </m:r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400" dirty="0" smtClean="0">
                    <a:latin typeface="Times New Roman" pitchFamily="18" charset="0"/>
                  </a:rPr>
                  <a:t>.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latin typeface="Times New Roman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=10, 24</m:t>
                    </m:r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400" dirty="0" smtClean="0">
                    <a:latin typeface="Times New Roman" pitchFamily="18" charset="0"/>
                  </a:rPr>
                  <a:t>.</a:t>
                </a:r>
                <a:endParaRPr lang="en-US" altLang="en-US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Text Box 4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23" y="1757489"/>
                <a:ext cx="809657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29" t="-10526" r="-2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78"/>
          <p:cNvSpPr txBox="1">
            <a:spLocks noChangeArrowheads="1"/>
          </p:cNvSpPr>
          <p:nvPr/>
        </p:nvSpPr>
        <p:spPr bwMode="auto">
          <a:xfrm>
            <a:off x="3730384" y="4049478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12</a:t>
            </a:r>
            <a:r>
              <a:rPr lang="en-US" altLang="en-US" dirty="0" smtClean="0">
                <a:sym typeface="Symbol" pitchFamily="18" charset="2"/>
              </a:rPr>
              <a:t>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4" name="Text Box 479"/>
          <p:cNvSpPr txBox="1">
            <a:spLocks noChangeArrowheads="1"/>
          </p:cNvSpPr>
          <p:nvPr/>
        </p:nvSpPr>
        <p:spPr bwMode="auto">
          <a:xfrm>
            <a:off x="1975517" y="2322880"/>
            <a:ext cx="658075" cy="4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itchFamily="18" charset="2"/>
              </a:rPr>
              <a:t>10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6" name="Freeform 494"/>
          <p:cNvSpPr>
            <a:spLocks/>
          </p:cNvSpPr>
          <p:nvPr/>
        </p:nvSpPr>
        <p:spPr bwMode="auto">
          <a:xfrm>
            <a:off x="2647302" y="2787733"/>
            <a:ext cx="1069372" cy="796891"/>
          </a:xfrm>
          <a:custGeom>
            <a:avLst/>
            <a:gdLst>
              <a:gd name="T0" fmla="*/ 0 w 288"/>
              <a:gd name="T1" fmla="*/ 0 h 336"/>
              <a:gd name="T2" fmla="*/ 288 w 288"/>
              <a:gd name="T3" fmla="*/ 0 h 336"/>
              <a:gd name="T4" fmla="*/ 288 w 288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336">
                <a:moveTo>
                  <a:pt x="0" y="0"/>
                </a:moveTo>
                <a:lnTo>
                  <a:pt x="288" y="0"/>
                </a:lnTo>
                <a:lnTo>
                  <a:pt x="288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96"/>
          <p:cNvSpPr txBox="1">
            <a:spLocks noChangeArrowheads="1"/>
          </p:cNvSpPr>
          <p:nvPr/>
        </p:nvSpPr>
        <p:spPr bwMode="auto">
          <a:xfrm>
            <a:off x="2934067" y="3577871"/>
            <a:ext cx="495842" cy="4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7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sp>
        <p:nvSpPr>
          <p:cNvPr id="9" name="Text Box 497"/>
          <p:cNvSpPr txBox="1">
            <a:spLocks noChangeArrowheads="1"/>
          </p:cNvSpPr>
          <p:nvPr/>
        </p:nvSpPr>
        <p:spPr bwMode="auto">
          <a:xfrm>
            <a:off x="5874680" y="4106262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itchFamily="18" charset="2"/>
                <a:sym typeface="Symbol" pitchFamily="18" charset="2"/>
              </a:rPr>
              <a:t>4</a:t>
            </a:r>
            <a:r>
              <a:rPr lang="en-US" altLang="en-US" dirty="0" smtClean="0">
                <a:sym typeface="Symbol" pitchFamily="18" charset="2"/>
              </a:rPr>
              <a:t>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10" name="Text Box 498"/>
          <p:cNvSpPr txBox="1">
            <a:spLocks noChangeArrowheads="1"/>
          </p:cNvSpPr>
          <p:nvPr/>
        </p:nvSpPr>
        <p:spPr bwMode="auto">
          <a:xfrm>
            <a:off x="4709288" y="4125844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16</a:t>
            </a:r>
            <a:r>
              <a:rPr lang="en-US" altLang="en-US" dirty="0" smtClean="0">
                <a:sym typeface="Symbol" pitchFamily="18" charset="2"/>
              </a:rPr>
              <a:t>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11" name="Text Box 499"/>
          <p:cNvSpPr txBox="1">
            <a:spLocks noChangeArrowheads="1"/>
          </p:cNvSpPr>
          <p:nvPr/>
        </p:nvSpPr>
        <p:spPr bwMode="auto">
          <a:xfrm>
            <a:off x="7178682" y="4146322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dirty="0" smtClean="0">
                <a:sym typeface="Symbol" pitchFamily="18" charset="2"/>
              </a:rPr>
              <a:t>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12" name="Freeform 506"/>
          <p:cNvSpPr>
            <a:spLocks/>
          </p:cNvSpPr>
          <p:nvPr/>
        </p:nvSpPr>
        <p:spPr bwMode="auto">
          <a:xfrm>
            <a:off x="2523913" y="3418606"/>
            <a:ext cx="1206471" cy="199223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07"/>
          <p:cNvGrpSpPr>
            <a:grpSpLocks/>
          </p:cNvGrpSpPr>
          <p:nvPr/>
        </p:nvGrpSpPr>
        <p:grpSpPr bwMode="auto">
          <a:xfrm>
            <a:off x="2304555" y="3518217"/>
            <a:ext cx="411297" cy="1411163"/>
            <a:chOff x="1632" y="2736"/>
            <a:chExt cx="192" cy="624"/>
          </a:xfrm>
        </p:grpSpPr>
        <p:sp>
          <p:nvSpPr>
            <p:cNvPr id="14" name="Oval 508"/>
            <p:cNvSpPr>
              <a:spLocks noChangeArrowheads="1"/>
            </p:cNvSpPr>
            <p:nvPr/>
          </p:nvSpPr>
          <p:spPr bwMode="auto">
            <a:xfrm>
              <a:off x="1632" y="29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09"/>
            <p:cNvSpPr>
              <a:spLocks noChangeShapeType="1"/>
            </p:cNvSpPr>
            <p:nvPr/>
          </p:nvSpPr>
          <p:spPr bwMode="auto">
            <a:xfrm flipV="1">
              <a:off x="1728" y="2976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10"/>
            <p:cNvSpPr>
              <a:spLocks noChangeShapeType="1"/>
            </p:cNvSpPr>
            <p:nvPr/>
          </p:nvSpPr>
          <p:spPr bwMode="auto">
            <a:xfrm flipV="1">
              <a:off x="1728" y="27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511"/>
          <p:cNvSpPr>
            <a:spLocks/>
          </p:cNvSpPr>
          <p:nvPr/>
        </p:nvSpPr>
        <p:spPr bwMode="auto">
          <a:xfrm>
            <a:off x="5721540" y="3381103"/>
            <a:ext cx="1432561" cy="241395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512"/>
          <p:cNvSpPr>
            <a:spLocks/>
          </p:cNvSpPr>
          <p:nvPr/>
        </p:nvSpPr>
        <p:spPr bwMode="auto">
          <a:xfrm>
            <a:off x="3716674" y="3418606"/>
            <a:ext cx="1014532" cy="166019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513"/>
          <p:cNvSpPr>
            <a:spLocks/>
          </p:cNvSpPr>
          <p:nvPr/>
        </p:nvSpPr>
        <p:spPr bwMode="auto">
          <a:xfrm>
            <a:off x="4690076" y="3402004"/>
            <a:ext cx="1127699" cy="199223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514"/>
          <p:cNvSpPr>
            <a:spLocks/>
          </p:cNvSpPr>
          <p:nvPr/>
        </p:nvSpPr>
        <p:spPr bwMode="auto">
          <a:xfrm rot="5400000">
            <a:off x="6404771" y="4103336"/>
            <a:ext cx="1452864" cy="199223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515"/>
          <p:cNvSpPr>
            <a:spLocks/>
          </p:cNvSpPr>
          <p:nvPr/>
        </p:nvSpPr>
        <p:spPr bwMode="auto">
          <a:xfrm>
            <a:off x="1509381" y="2688122"/>
            <a:ext cx="1206471" cy="199223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516"/>
          <p:cNvSpPr>
            <a:spLocks/>
          </p:cNvSpPr>
          <p:nvPr/>
        </p:nvSpPr>
        <p:spPr bwMode="auto">
          <a:xfrm rot="16200000">
            <a:off x="3016502" y="4149840"/>
            <a:ext cx="1427764" cy="164519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517"/>
          <p:cNvSpPr>
            <a:spLocks/>
          </p:cNvSpPr>
          <p:nvPr/>
        </p:nvSpPr>
        <p:spPr bwMode="auto">
          <a:xfrm rot="16200000">
            <a:off x="4003615" y="4133238"/>
            <a:ext cx="1427764" cy="164519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518"/>
          <p:cNvSpPr>
            <a:spLocks/>
          </p:cNvSpPr>
          <p:nvPr/>
        </p:nvSpPr>
        <p:spPr bwMode="auto">
          <a:xfrm rot="16200000">
            <a:off x="5103894" y="4108137"/>
            <a:ext cx="1427764" cy="164519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519"/>
          <p:cNvSpPr>
            <a:spLocks/>
          </p:cNvSpPr>
          <p:nvPr/>
        </p:nvSpPr>
        <p:spPr bwMode="auto">
          <a:xfrm rot="16200000">
            <a:off x="767703" y="3444260"/>
            <a:ext cx="1510773" cy="164519"/>
          </a:xfrm>
          <a:custGeom>
            <a:avLst/>
            <a:gdLst>
              <a:gd name="T0" fmla="*/ 0 w 1440"/>
              <a:gd name="T1" fmla="*/ 96 h 192"/>
              <a:gd name="T2" fmla="*/ 480 w 1440"/>
              <a:gd name="T3" fmla="*/ 96 h 192"/>
              <a:gd name="T4" fmla="*/ 528 w 1440"/>
              <a:gd name="T5" fmla="*/ 0 h 192"/>
              <a:gd name="T6" fmla="*/ 576 w 1440"/>
              <a:gd name="T7" fmla="*/ 192 h 192"/>
              <a:gd name="T8" fmla="*/ 624 w 1440"/>
              <a:gd name="T9" fmla="*/ 0 h 192"/>
              <a:gd name="T10" fmla="*/ 672 w 1440"/>
              <a:gd name="T11" fmla="*/ 192 h 192"/>
              <a:gd name="T12" fmla="*/ 720 w 1440"/>
              <a:gd name="T13" fmla="*/ 0 h 192"/>
              <a:gd name="T14" fmla="*/ 768 w 1440"/>
              <a:gd name="T15" fmla="*/ 192 h 192"/>
              <a:gd name="T16" fmla="*/ 816 w 1440"/>
              <a:gd name="T17" fmla="*/ 0 h 192"/>
              <a:gd name="T18" fmla="*/ 864 w 1440"/>
              <a:gd name="T19" fmla="*/ 192 h 192"/>
              <a:gd name="T20" fmla="*/ 912 w 1440"/>
              <a:gd name="T21" fmla="*/ 96 h 192"/>
              <a:gd name="T22" fmla="*/ 1440 w 1440"/>
              <a:gd name="T23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20"/>
          <p:cNvSpPr>
            <a:spLocks noChangeShapeType="1"/>
          </p:cNvSpPr>
          <p:nvPr/>
        </p:nvSpPr>
        <p:spPr bwMode="auto">
          <a:xfrm>
            <a:off x="2085195" y="4912776"/>
            <a:ext cx="504600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1"/>
          <p:cNvSpPr>
            <a:spLocks/>
          </p:cNvSpPr>
          <p:nvPr/>
        </p:nvSpPr>
        <p:spPr bwMode="auto">
          <a:xfrm rot="10800000" flipH="1">
            <a:off x="1509381" y="4232099"/>
            <a:ext cx="596381" cy="680678"/>
          </a:xfrm>
          <a:custGeom>
            <a:avLst/>
            <a:gdLst>
              <a:gd name="T0" fmla="*/ 288 w 288"/>
              <a:gd name="T1" fmla="*/ 0 h 816"/>
              <a:gd name="T2" fmla="*/ 0 w 288"/>
              <a:gd name="T3" fmla="*/ 0 h 816"/>
              <a:gd name="T4" fmla="*/ 0 w 288"/>
              <a:gd name="T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816">
                <a:moveTo>
                  <a:pt x="288" y="0"/>
                </a:moveTo>
                <a:lnTo>
                  <a:pt x="0" y="0"/>
                </a:lnTo>
                <a:lnTo>
                  <a:pt x="0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524"/>
          <p:cNvSpPr txBox="1">
            <a:spLocks noChangeArrowheads="1"/>
          </p:cNvSpPr>
          <p:nvPr/>
        </p:nvSpPr>
        <p:spPr bwMode="auto">
          <a:xfrm>
            <a:off x="3978305" y="3584625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ym typeface="Symbol" pitchFamily="18" charset="2"/>
              </a:rPr>
              <a:t>4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30" name="Text Box 525"/>
          <p:cNvSpPr txBox="1">
            <a:spLocks noChangeArrowheads="1"/>
          </p:cNvSpPr>
          <p:nvPr/>
        </p:nvSpPr>
        <p:spPr bwMode="auto">
          <a:xfrm>
            <a:off x="5006004" y="3584624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4</a:t>
            </a:r>
            <a:r>
              <a:rPr lang="en-US" altLang="en-US" dirty="0" smtClean="0">
                <a:sym typeface="Symbol" pitchFamily="18" charset="2"/>
              </a:rPr>
              <a:t>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31" name="Text Box 526"/>
          <p:cNvSpPr txBox="1">
            <a:spLocks noChangeArrowheads="1"/>
          </p:cNvSpPr>
          <p:nvPr/>
        </p:nvSpPr>
        <p:spPr bwMode="auto">
          <a:xfrm>
            <a:off x="6316154" y="3592017"/>
            <a:ext cx="658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latin typeface="Symbol" pitchFamily="18" charset="2"/>
                <a:sym typeface="Symbol" pitchFamily="18" charset="2"/>
              </a:rPr>
              <a:t>4</a:t>
            </a:r>
            <a:r>
              <a:rPr lang="en-US" altLang="en-US" dirty="0" smtClean="0">
                <a:sym typeface="Symbol" pitchFamily="18" charset="2"/>
              </a:rPr>
              <a:t>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32" name="Text Box 527"/>
          <p:cNvSpPr txBox="1">
            <a:spLocks noChangeArrowheads="1"/>
          </p:cNvSpPr>
          <p:nvPr/>
        </p:nvSpPr>
        <p:spPr bwMode="auto">
          <a:xfrm>
            <a:off x="1043244" y="3318994"/>
            <a:ext cx="658075" cy="4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itchFamily="18" charset="2"/>
              </a:rPr>
              <a:t>5</a:t>
            </a:r>
            <a:r>
              <a:rPr lang="en-US" altLang="en-US">
                <a:sym typeface="Symbol" pitchFamily="18" charset="2"/>
              </a:rPr>
              <a:t>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74680" y="3501615"/>
            <a:ext cx="2987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90737" y="3076404"/>
                <a:ext cx="444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37" y="3076404"/>
                <a:ext cx="44480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633592" y="4372383"/>
                <a:ext cx="431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92" y="4372383"/>
                <a:ext cx="43101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4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77"/>
              <p:cNvSpPr txBox="1">
                <a:spLocks noChangeArrowheads="1"/>
              </p:cNvSpPr>
              <p:nvPr/>
            </p:nvSpPr>
            <p:spPr bwMode="auto">
              <a:xfrm>
                <a:off x="150381" y="210288"/>
                <a:ext cx="79894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 dirty="0" smtClean="0">
                    <a:latin typeface="Times New Roman" pitchFamily="18" charset="0"/>
                  </a:rPr>
                  <a:t>Solution:  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latin typeface="Times New Roman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=2</m:t>
                    </m:r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400" dirty="0" smtClean="0">
                    <a:latin typeface="Times New Roman" pitchFamily="18" charset="0"/>
                  </a:rPr>
                  <a:t>.  Set the bottom node as ground</a:t>
                </a:r>
                <a:endParaRPr lang="en-US" altLang="en-US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Text Box 4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381" y="210288"/>
                <a:ext cx="798943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21" t="-10526" r="-305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338227" y="824898"/>
            <a:ext cx="6895100" cy="3086036"/>
            <a:chOff x="801102" y="797815"/>
            <a:chExt cx="6187571" cy="2790011"/>
          </a:xfrm>
        </p:grpSpPr>
        <p:sp>
          <p:nvSpPr>
            <p:cNvPr id="3" name="Text Box 478"/>
            <p:cNvSpPr txBox="1">
              <a:spLocks noChangeArrowheads="1"/>
            </p:cNvSpPr>
            <p:nvPr/>
          </p:nvSpPr>
          <p:spPr bwMode="auto">
            <a:xfrm>
              <a:off x="3488242" y="2502277"/>
              <a:ext cx="5934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Symbol" pitchFamily="18" charset="2"/>
                  <a:sym typeface="Symbol" pitchFamily="18" charset="2"/>
                </a:rPr>
                <a:t>12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" name="Text Box 479"/>
            <p:cNvSpPr txBox="1">
              <a:spLocks noChangeArrowheads="1"/>
            </p:cNvSpPr>
            <p:nvPr/>
          </p:nvSpPr>
          <p:spPr bwMode="auto">
            <a:xfrm>
              <a:off x="1619844" y="797815"/>
              <a:ext cx="658075" cy="426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latin typeface="Symbol" pitchFamily="18" charset="2"/>
                </a:rPr>
                <a:t>10</a:t>
              </a:r>
              <a:r>
                <a:rPr lang="en-US" altLang="en-US" dirty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" name="Freeform 494"/>
            <p:cNvSpPr>
              <a:spLocks/>
            </p:cNvSpPr>
            <p:nvPr/>
          </p:nvSpPr>
          <p:spPr bwMode="auto">
            <a:xfrm>
              <a:off x="2405160" y="1240532"/>
              <a:ext cx="1069372" cy="796891"/>
            </a:xfrm>
            <a:custGeom>
              <a:avLst/>
              <a:gdLst>
                <a:gd name="T0" fmla="*/ 0 w 288"/>
                <a:gd name="T1" fmla="*/ 0 h 336"/>
                <a:gd name="T2" fmla="*/ 288 w 288"/>
                <a:gd name="T3" fmla="*/ 0 h 336"/>
                <a:gd name="T4" fmla="*/ 288 w 288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336">
                  <a:moveTo>
                    <a:pt x="0" y="0"/>
                  </a:moveTo>
                  <a:lnTo>
                    <a:pt x="288" y="0"/>
                  </a:lnTo>
                  <a:lnTo>
                    <a:pt x="288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496"/>
            <p:cNvSpPr txBox="1">
              <a:spLocks noChangeArrowheads="1"/>
            </p:cNvSpPr>
            <p:nvPr/>
          </p:nvSpPr>
          <p:spPr bwMode="auto">
            <a:xfrm>
              <a:off x="2691925" y="2030670"/>
              <a:ext cx="495842" cy="426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7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7" name="Text Box 497"/>
            <p:cNvSpPr txBox="1">
              <a:spLocks noChangeArrowheads="1"/>
            </p:cNvSpPr>
            <p:nvPr/>
          </p:nvSpPr>
          <p:spPr bwMode="auto">
            <a:xfrm>
              <a:off x="5625375" y="2661908"/>
              <a:ext cx="4780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Symbol" pitchFamily="18" charset="2"/>
                  <a:sym typeface="Symbol" pitchFamily="18" charset="2"/>
                </a:rPr>
                <a:t>4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" name="Text Box 498"/>
            <p:cNvSpPr txBox="1">
              <a:spLocks noChangeArrowheads="1"/>
            </p:cNvSpPr>
            <p:nvPr/>
          </p:nvSpPr>
          <p:spPr bwMode="auto">
            <a:xfrm>
              <a:off x="4516103" y="2599121"/>
              <a:ext cx="5934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Symbol" pitchFamily="18" charset="2"/>
                  <a:sym typeface="Symbol" pitchFamily="18" charset="2"/>
                </a:rPr>
                <a:t>16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Text Box 499"/>
            <p:cNvSpPr txBox="1">
              <a:spLocks noChangeArrowheads="1"/>
            </p:cNvSpPr>
            <p:nvPr/>
          </p:nvSpPr>
          <p:spPr bwMode="auto">
            <a:xfrm>
              <a:off x="6351276" y="2513771"/>
              <a:ext cx="4780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Symbol" pitchFamily="18" charset="2"/>
                  <a:sym typeface="Symbol" pitchFamily="18" charset="2"/>
                </a:rPr>
                <a:t>2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" name="Freeform 506"/>
            <p:cNvSpPr>
              <a:spLocks/>
            </p:cNvSpPr>
            <p:nvPr/>
          </p:nvSpPr>
          <p:spPr bwMode="auto">
            <a:xfrm>
              <a:off x="2281771" y="1871405"/>
              <a:ext cx="1206471" cy="199223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507"/>
            <p:cNvGrpSpPr>
              <a:grpSpLocks/>
            </p:cNvGrpSpPr>
            <p:nvPr/>
          </p:nvGrpSpPr>
          <p:grpSpPr bwMode="auto">
            <a:xfrm>
              <a:off x="2062413" y="1971016"/>
              <a:ext cx="411297" cy="1411163"/>
              <a:chOff x="1632" y="2736"/>
              <a:chExt cx="192" cy="624"/>
            </a:xfrm>
          </p:grpSpPr>
          <p:sp>
            <p:nvSpPr>
              <p:cNvPr id="12" name="Oval 508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509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10"/>
              <p:cNvSpPr>
                <a:spLocks noChangeShapeType="1"/>
              </p:cNvSpPr>
              <p:nvPr/>
            </p:nvSpPr>
            <p:spPr bwMode="auto">
              <a:xfrm flipV="1">
                <a:off x="172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511"/>
            <p:cNvSpPr>
              <a:spLocks/>
            </p:cNvSpPr>
            <p:nvPr/>
          </p:nvSpPr>
          <p:spPr bwMode="auto">
            <a:xfrm>
              <a:off x="5479398" y="1833902"/>
              <a:ext cx="1432561" cy="241395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12"/>
            <p:cNvSpPr>
              <a:spLocks/>
            </p:cNvSpPr>
            <p:nvPr/>
          </p:nvSpPr>
          <p:spPr bwMode="auto">
            <a:xfrm>
              <a:off x="3474532" y="1871405"/>
              <a:ext cx="1014532" cy="166019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13"/>
            <p:cNvSpPr>
              <a:spLocks/>
            </p:cNvSpPr>
            <p:nvPr/>
          </p:nvSpPr>
          <p:spPr bwMode="auto">
            <a:xfrm>
              <a:off x="4447934" y="1854803"/>
              <a:ext cx="1127699" cy="199223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14"/>
            <p:cNvSpPr>
              <a:spLocks/>
            </p:cNvSpPr>
            <p:nvPr/>
          </p:nvSpPr>
          <p:spPr bwMode="auto">
            <a:xfrm rot="5400000">
              <a:off x="6162629" y="2556135"/>
              <a:ext cx="1452864" cy="199223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15"/>
            <p:cNvSpPr>
              <a:spLocks/>
            </p:cNvSpPr>
            <p:nvPr/>
          </p:nvSpPr>
          <p:spPr bwMode="auto">
            <a:xfrm>
              <a:off x="1267239" y="1140921"/>
              <a:ext cx="1206471" cy="199223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16"/>
            <p:cNvSpPr>
              <a:spLocks/>
            </p:cNvSpPr>
            <p:nvPr/>
          </p:nvSpPr>
          <p:spPr bwMode="auto">
            <a:xfrm rot="16200000">
              <a:off x="2774360" y="2602639"/>
              <a:ext cx="1427764" cy="164519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17"/>
            <p:cNvSpPr>
              <a:spLocks/>
            </p:cNvSpPr>
            <p:nvPr/>
          </p:nvSpPr>
          <p:spPr bwMode="auto">
            <a:xfrm rot="16200000">
              <a:off x="3761473" y="2586037"/>
              <a:ext cx="1427764" cy="164519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18"/>
            <p:cNvSpPr>
              <a:spLocks/>
            </p:cNvSpPr>
            <p:nvPr/>
          </p:nvSpPr>
          <p:spPr bwMode="auto">
            <a:xfrm rot="16200000">
              <a:off x="4861752" y="2560936"/>
              <a:ext cx="1427764" cy="164519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519"/>
            <p:cNvSpPr>
              <a:spLocks/>
            </p:cNvSpPr>
            <p:nvPr/>
          </p:nvSpPr>
          <p:spPr bwMode="auto">
            <a:xfrm rot="16200000">
              <a:off x="525561" y="1897059"/>
              <a:ext cx="1510773" cy="164519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20"/>
            <p:cNvSpPr>
              <a:spLocks noChangeShapeType="1"/>
            </p:cNvSpPr>
            <p:nvPr/>
          </p:nvSpPr>
          <p:spPr bwMode="auto">
            <a:xfrm>
              <a:off x="1843053" y="3365575"/>
              <a:ext cx="50460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21"/>
            <p:cNvSpPr>
              <a:spLocks/>
            </p:cNvSpPr>
            <p:nvPr/>
          </p:nvSpPr>
          <p:spPr bwMode="auto">
            <a:xfrm rot="10800000" flipH="1">
              <a:off x="1280948" y="2684897"/>
              <a:ext cx="568963" cy="680678"/>
            </a:xfrm>
            <a:custGeom>
              <a:avLst/>
              <a:gdLst>
                <a:gd name="T0" fmla="*/ 288 w 288"/>
                <a:gd name="T1" fmla="*/ 0 h 816"/>
                <a:gd name="T2" fmla="*/ 0 w 288"/>
                <a:gd name="T3" fmla="*/ 0 h 816"/>
                <a:gd name="T4" fmla="*/ 0 w 288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816">
                  <a:moveTo>
                    <a:pt x="288" y="0"/>
                  </a:moveTo>
                  <a:lnTo>
                    <a:pt x="0" y="0"/>
                  </a:lnTo>
                  <a:lnTo>
                    <a:pt x="0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524"/>
            <p:cNvSpPr txBox="1">
              <a:spLocks noChangeArrowheads="1"/>
            </p:cNvSpPr>
            <p:nvPr/>
          </p:nvSpPr>
          <p:spPr bwMode="auto">
            <a:xfrm>
              <a:off x="3736163" y="2037424"/>
              <a:ext cx="4780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Symbol" pitchFamily="18" charset="2"/>
                  <a:sym typeface="Symbol" pitchFamily="18" charset="2"/>
                </a:rPr>
                <a:t>4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7" name="Text Box 525"/>
            <p:cNvSpPr txBox="1">
              <a:spLocks noChangeArrowheads="1"/>
            </p:cNvSpPr>
            <p:nvPr/>
          </p:nvSpPr>
          <p:spPr bwMode="auto">
            <a:xfrm>
              <a:off x="4763862" y="2037423"/>
              <a:ext cx="4780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Symbol" pitchFamily="18" charset="2"/>
                  <a:sym typeface="Symbol" pitchFamily="18" charset="2"/>
                </a:rPr>
                <a:t>4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8" name="Text Box 527"/>
            <p:cNvSpPr txBox="1">
              <a:spLocks noChangeArrowheads="1"/>
            </p:cNvSpPr>
            <p:nvPr/>
          </p:nvSpPr>
          <p:spPr bwMode="auto">
            <a:xfrm>
              <a:off x="801102" y="1771793"/>
              <a:ext cx="658075" cy="426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5</a:t>
              </a:r>
              <a:r>
                <a:rPr lang="en-US" altLang="en-US">
                  <a:sym typeface="Symbol" pitchFamily="18" charset="2"/>
                </a:rPr>
                <a:t>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590284" y="1957633"/>
              <a:ext cx="2987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543872" y="1543369"/>
                  <a:ext cx="4448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872" y="1543369"/>
                  <a:ext cx="44480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3329492" y="3143326"/>
              <a:ext cx="317500" cy="444500"/>
              <a:chOff x="3895725" y="3060700"/>
              <a:chExt cx="317500" cy="444500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463317" y="1968646"/>
                  <a:ext cx="5139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317" y="1968646"/>
                  <a:ext cx="5139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733375" y="2707213"/>
                  <a:ext cx="4310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375" y="2707213"/>
                  <a:ext cx="43101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 Box 497"/>
            <p:cNvSpPr txBox="1">
              <a:spLocks noChangeArrowheads="1"/>
            </p:cNvSpPr>
            <p:nvPr/>
          </p:nvSpPr>
          <p:spPr bwMode="auto">
            <a:xfrm>
              <a:off x="6006321" y="2065816"/>
              <a:ext cx="4780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Symbol" pitchFamily="18" charset="2"/>
                  <a:sym typeface="Symbol" pitchFamily="18" charset="2"/>
                </a:rPr>
                <a:t>4</a:t>
              </a:r>
              <a:r>
                <a:rPr lang="en-US" altLang="en-US" dirty="0" smtClean="0">
                  <a:sym typeface="Symbol" pitchFamily="18" charset="2"/>
                </a:rPr>
                <a:t></a:t>
              </a:r>
              <a:endParaRPr lang="en-US" altLang="en-US" dirty="0"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39" name="Line 484"/>
          <p:cNvSpPr>
            <a:spLocks noChangeShapeType="1"/>
          </p:cNvSpPr>
          <p:nvPr/>
        </p:nvSpPr>
        <p:spPr bwMode="auto">
          <a:xfrm>
            <a:off x="5658711" y="2095444"/>
            <a:ext cx="0" cy="4407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84"/>
          <p:cNvSpPr>
            <a:spLocks noChangeShapeType="1"/>
          </p:cNvSpPr>
          <p:nvPr/>
        </p:nvSpPr>
        <p:spPr bwMode="auto">
          <a:xfrm>
            <a:off x="4430378" y="2237922"/>
            <a:ext cx="0" cy="4407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84"/>
          <p:cNvSpPr>
            <a:spLocks noChangeShapeType="1"/>
          </p:cNvSpPr>
          <p:nvPr/>
        </p:nvSpPr>
        <p:spPr bwMode="auto">
          <a:xfrm>
            <a:off x="3332632" y="2269484"/>
            <a:ext cx="0" cy="4407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78027" y="2095444"/>
            <a:ext cx="3329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449529" y="1242792"/>
            <a:ext cx="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60460" y="1629936"/>
                <a:ext cx="9783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+ 8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460" y="1629936"/>
                <a:ext cx="97839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0586" y="2458283"/>
                <a:ext cx="5346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86" y="2458283"/>
                <a:ext cx="534604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83425" y="1777535"/>
                <a:ext cx="661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12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25" y="1777535"/>
                <a:ext cx="66143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58711" y="2195088"/>
                <a:ext cx="531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1" y="2195088"/>
                <a:ext cx="53131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75545" y="2107431"/>
                <a:ext cx="531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7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45" y="2107431"/>
                <a:ext cx="53131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39510" y="2132727"/>
                <a:ext cx="531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5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10" y="2132727"/>
                <a:ext cx="53131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77916" y="2324191"/>
                <a:ext cx="531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16" y="2324191"/>
                <a:ext cx="531317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08794" y="1779611"/>
                <a:ext cx="661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3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94" y="1779611"/>
                <a:ext cx="661432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3350112" y="2107775"/>
            <a:ext cx="3329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22953" y="1717061"/>
                <a:ext cx="661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953" y="1717061"/>
                <a:ext cx="661432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42050" y="917952"/>
                <a:ext cx="531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4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50" y="917952"/>
                <a:ext cx="531317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302097" y="2386459"/>
                <a:ext cx="531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5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97" y="2386459"/>
                <a:ext cx="531317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15696" y="3041847"/>
                <a:ext cx="6581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96" y="3041847"/>
                <a:ext cx="658145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 flipH="1">
            <a:off x="2660419" y="1314588"/>
            <a:ext cx="49531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250590" y="4419600"/>
                <a:ext cx="28573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;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=16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; 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90" y="4419600"/>
                <a:ext cx="2857385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213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236444" y="4288378"/>
                <a:ext cx="2293961" cy="66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44" y="4288378"/>
                <a:ext cx="2293961" cy="662554"/>
              </a:xfrm>
              <a:prstGeom prst="rect">
                <a:avLst/>
              </a:prstGeom>
              <a:blipFill rotWithShape="1">
                <a:blip r:embed="rId19"/>
                <a:stretch>
                  <a:fillRect r="-2926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737664" y="4216937"/>
                <a:ext cx="115371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64" y="4216937"/>
                <a:ext cx="1153714" cy="67056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69915" y="4963222"/>
                <a:ext cx="1537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=10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, 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15" y="4963222"/>
                <a:ext cx="1537793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436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59432" y="4950679"/>
                <a:ext cx="275402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=1.25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432" y="4950679"/>
                <a:ext cx="2754024" cy="67056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50590" y="5808665"/>
                <a:ext cx="148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=24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, 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90" y="5808665"/>
                <a:ext cx="1480085" cy="400110"/>
              </a:xfrm>
              <a:prstGeom prst="rect">
                <a:avLst/>
              </a:prstGeom>
              <a:blipFill rotWithShape="1">
                <a:blip r:embed="rId23"/>
                <a:stretch>
                  <a:fillRect l="-4115" t="-7692" r="-32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908074" y="5686073"/>
                <a:ext cx="2415790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74" y="5686073"/>
                <a:ext cx="2415790" cy="67056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1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0" grpId="0"/>
      <p:bldP spid="61" grpId="0"/>
      <p:bldP spid="6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657" y="159209"/>
            <a:ext cx="1967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Superposition</a:t>
            </a:r>
            <a:endParaRPr lang="en-US" sz="2400" b="1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37716" y="620874"/>
            <a:ext cx="272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Superposition principle: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74277" y="620874"/>
            <a:ext cx="8808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                                         the </a:t>
            </a:r>
            <a:r>
              <a:rPr lang="en-US" sz="2000" dirty="0"/>
              <a:t>voltage across (</a:t>
            </a:r>
            <a:r>
              <a:rPr lang="en-US" sz="2000" dirty="0" smtClean="0"/>
              <a:t>or current through</a:t>
            </a:r>
            <a:r>
              <a:rPr lang="en-US" sz="2000" dirty="0"/>
              <a:t>) an element </a:t>
            </a:r>
            <a:r>
              <a:rPr lang="en-US" sz="2000" dirty="0" smtClean="0"/>
              <a:t>in a</a:t>
            </a:r>
          </a:p>
          <a:p>
            <a:r>
              <a:rPr lang="en-US" sz="2000" dirty="0" smtClean="0"/>
              <a:t>linear </a:t>
            </a:r>
            <a:r>
              <a:rPr lang="en-US" sz="2000" dirty="0"/>
              <a:t>circuit, is the sum of </a:t>
            </a:r>
            <a:r>
              <a:rPr lang="en-US" sz="2000" dirty="0" smtClean="0"/>
              <a:t>voltage/current </a:t>
            </a:r>
            <a:r>
              <a:rPr lang="en-US" sz="2000" dirty="0"/>
              <a:t>due to each </a:t>
            </a:r>
            <a:r>
              <a:rPr lang="en-US" sz="2000" u="sng" dirty="0" smtClean="0"/>
              <a:t>independent</a:t>
            </a:r>
            <a:r>
              <a:rPr lang="en-US" sz="2000" dirty="0" smtClean="0"/>
              <a:t> </a:t>
            </a:r>
            <a:r>
              <a:rPr lang="en-US" sz="2000" dirty="0"/>
              <a:t>source alone.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712" y="1178627"/>
            <a:ext cx="3432175" cy="2209800"/>
            <a:chOff x="152400" y="2438400"/>
            <a:chExt cx="3432175" cy="2209800"/>
          </a:xfrm>
        </p:grpSpPr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323975" y="2882900"/>
              <a:ext cx="863600" cy="558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55"/>
            <p:cNvSpPr>
              <a:spLocks noChangeArrowheads="1"/>
            </p:cNvSpPr>
            <p:nvPr/>
          </p:nvSpPr>
          <p:spPr bwMode="auto">
            <a:xfrm>
              <a:off x="622300" y="33782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" name="Rectangle 56"/>
            <p:cNvSpPr>
              <a:spLocks noChangeArrowheads="1"/>
            </p:cNvSpPr>
            <p:nvPr/>
          </p:nvSpPr>
          <p:spPr bwMode="auto">
            <a:xfrm>
              <a:off x="2349500" y="3619500"/>
              <a:ext cx="635000" cy="850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1041400" y="3263900"/>
              <a:ext cx="1447800" cy="1384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auto">
            <a:xfrm>
              <a:off x="444500" y="35560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175000" y="3389631"/>
            <a:ext cx="409575" cy="1201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9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3389631"/>
                          <a:ext cx="409575" cy="1201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61"/>
            <p:cNvCxnSpPr>
              <a:cxnSpLocks noChangeShapeType="1"/>
            </p:cNvCxnSpPr>
            <p:nvPr/>
          </p:nvCxnSpPr>
          <p:spPr bwMode="auto">
            <a:xfrm>
              <a:off x="2527300" y="36322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62"/>
            <p:cNvSpPr txBox="1">
              <a:spLocks noChangeArrowheads="1"/>
            </p:cNvSpPr>
            <p:nvPr/>
          </p:nvSpPr>
          <p:spPr bwMode="auto">
            <a:xfrm>
              <a:off x="2578100" y="31750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cxnSp>
          <p:nvCxnSpPr>
            <p:cNvPr id="17" name="Straight Arrow Connector 64"/>
            <p:cNvCxnSpPr>
              <a:cxnSpLocks noChangeShapeType="1"/>
              <a:stCxn id="13" idx="4"/>
              <a:endCxn id="13" idx="0"/>
            </p:cNvCxnSpPr>
            <p:nvPr/>
          </p:nvCxnSpPr>
          <p:spPr bwMode="auto">
            <a:xfrm flipV="1">
              <a:off x="635000" y="35560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8" name="TextBox 66"/>
            <p:cNvSpPr txBox="1">
              <a:spLocks noChangeArrowheads="1"/>
            </p:cNvSpPr>
            <p:nvPr/>
          </p:nvSpPr>
          <p:spPr bwMode="auto">
            <a:xfrm>
              <a:off x="152400" y="34036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s</a:t>
              </a:r>
              <a:endParaRPr lang="en-US" sz="2400" dirty="0"/>
            </a:p>
          </p:txBody>
        </p: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346200" y="3492500"/>
              <a:ext cx="736600" cy="165100"/>
              <a:chOff x="2565400" y="4241800"/>
              <a:chExt cx="901700" cy="317500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0" name="Diamond 70"/>
            <p:cNvSpPr>
              <a:spLocks noChangeArrowheads="1"/>
            </p:cNvSpPr>
            <p:nvPr/>
          </p:nvSpPr>
          <p:spPr bwMode="auto">
            <a:xfrm>
              <a:off x="1422400" y="37973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Diamond 71"/>
            <p:cNvSpPr>
              <a:spLocks noChangeArrowheads="1"/>
            </p:cNvSpPr>
            <p:nvPr/>
          </p:nvSpPr>
          <p:spPr bwMode="auto">
            <a:xfrm>
              <a:off x="1422400" y="42672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2" name="Straight Arrow Connector 72"/>
            <p:cNvCxnSpPr>
              <a:cxnSpLocks noChangeShapeType="1"/>
            </p:cNvCxnSpPr>
            <p:nvPr/>
          </p:nvCxnSpPr>
          <p:spPr bwMode="auto">
            <a:xfrm>
              <a:off x="1473200" y="44450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" name="TextBox 73"/>
            <p:cNvSpPr txBox="1">
              <a:spLocks noChangeArrowheads="1"/>
            </p:cNvSpPr>
            <p:nvPr/>
          </p:nvSpPr>
          <p:spPr bwMode="auto">
            <a:xfrm>
              <a:off x="1447800" y="37465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2870200" y="37719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474788" y="2641600"/>
              <a:ext cx="569912" cy="444500"/>
              <a:chOff x="1039019" y="1168400"/>
              <a:chExt cx="569913" cy="444500"/>
            </a:xfrm>
          </p:grpSpPr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TextBox 18"/>
              <p:cNvSpPr txBox="1">
                <a:spLocks noChangeArrowheads="1"/>
              </p:cNvSpPr>
              <p:nvPr/>
            </p:nvSpPr>
            <p:spPr bwMode="auto">
              <a:xfrm>
                <a:off x="1039019" y="1168400"/>
                <a:ext cx="569913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</a:t>
                </a:r>
                <a:r>
                  <a:rPr lang="en-US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6" name="TextBox 66"/>
            <p:cNvSpPr txBox="1">
              <a:spLocks noChangeArrowheads="1"/>
            </p:cNvSpPr>
            <p:nvPr/>
          </p:nvSpPr>
          <p:spPr bwMode="auto">
            <a:xfrm>
              <a:off x="1066800" y="2438400"/>
              <a:ext cx="487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s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2262" y="4815852"/>
            <a:ext cx="3416300" cy="1656812"/>
            <a:chOff x="215900" y="6090188"/>
            <a:chExt cx="3416300" cy="1656812"/>
          </a:xfrm>
        </p:grpSpPr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387475" y="6090188"/>
              <a:ext cx="863600" cy="4503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685800" y="64770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2413000" y="6718300"/>
              <a:ext cx="635000" cy="850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104900" y="6362700"/>
              <a:ext cx="1447800" cy="1384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508000" y="66548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3252788" y="6488113"/>
            <a:ext cx="37941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0" name="Equation" r:id="rId5" imgW="164880" imgH="571320" progId="Equation.DSMT4">
                    <p:embed/>
                  </p:oleObj>
                </mc:Choice>
                <mc:Fallback>
                  <p:oleObj name="Equation" r:id="rId5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788" y="6488113"/>
                          <a:ext cx="37941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61"/>
            <p:cNvCxnSpPr>
              <a:cxnSpLocks noChangeShapeType="1"/>
            </p:cNvCxnSpPr>
            <p:nvPr/>
          </p:nvCxnSpPr>
          <p:spPr bwMode="auto">
            <a:xfrm>
              <a:off x="2590800" y="6731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9" name="TextBox 62"/>
            <p:cNvSpPr txBox="1">
              <a:spLocks noChangeArrowheads="1"/>
            </p:cNvSpPr>
            <p:nvPr/>
          </p:nvSpPr>
          <p:spPr bwMode="auto">
            <a:xfrm>
              <a:off x="2641600" y="6273800"/>
              <a:ext cx="3577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40" name="Straight Arrow Connector 64"/>
            <p:cNvCxnSpPr>
              <a:cxnSpLocks noChangeShapeType="1"/>
              <a:stCxn id="36" idx="4"/>
              <a:endCxn id="36" idx="0"/>
            </p:cNvCxnSpPr>
            <p:nvPr/>
          </p:nvCxnSpPr>
          <p:spPr bwMode="auto">
            <a:xfrm flipV="1">
              <a:off x="698500" y="66548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" name="TextBox 66"/>
            <p:cNvSpPr txBox="1">
              <a:spLocks noChangeArrowheads="1"/>
            </p:cNvSpPr>
            <p:nvPr/>
          </p:nvSpPr>
          <p:spPr bwMode="auto">
            <a:xfrm>
              <a:off x="215900" y="65024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s</a:t>
              </a:r>
              <a:endParaRPr lang="en-US" sz="2400" dirty="0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1409700" y="6591300"/>
              <a:ext cx="736600" cy="165100"/>
              <a:chOff x="2565400" y="4241800"/>
              <a:chExt cx="901700" cy="317500"/>
            </a:xfrm>
          </p:grpSpPr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3" name="Diamond 70"/>
            <p:cNvSpPr>
              <a:spLocks noChangeArrowheads="1"/>
            </p:cNvSpPr>
            <p:nvPr/>
          </p:nvSpPr>
          <p:spPr bwMode="auto">
            <a:xfrm>
              <a:off x="1485900" y="68961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4" name="Diamond 71"/>
            <p:cNvSpPr>
              <a:spLocks noChangeArrowheads="1"/>
            </p:cNvSpPr>
            <p:nvPr/>
          </p:nvSpPr>
          <p:spPr bwMode="auto">
            <a:xfrm>
              <a:off x="1485900" y="7366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5" name="Straight Arrow Connector 72"/>
            <p:cNvCxnSpPr>
              <a:cxnSpLocks noChangeShapeType="1"/>
            </p:cNvCxnSpPr>
            <p:nvPr/>
          </p:nvCxnSpPr>
          <p:spPr bwMode="auto">
            <a:xfrm>
              <a:off x="1536700" y="75438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6" name="TextBox 73"/>
            <p:cNvSpPr txBox="1">
              <a:spLocks noChangeArrowheads="1"/>
            </p:cNvSpPr>
            <p:nvPr/>
          </p:nvSpPr>
          <p:spPr bwMode="auto">
            <a:xfrm>
              <a:off x="1511300" y="68453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933700" y="68707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3704" y="3617362"/>
                <a:ext cx="36283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Due to I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 alone: turn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Set V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= 0 </a:t>
                </a:r>
                <a:r>
                  <a:rPr lang="en-US" sz="2000" dirty="0" smtClean="0">
                    <a:sym typeface="Symbol"/>
                  </a:rPr>
                  <a:t> replace voltage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               source with short circuit </a:t>
                </a:r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4" y="3617362"/>
                <a:ext cx="3628366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1849" t="-2994" r="-67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750140" y="4232975"/>
            <a:ext cx="2908300" cy="2184400"/>
            <a:chOff x="4257675" y="5613400"/>
            <a:chExt cx="2908300" cy="218440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4257675" y="6769100"/>
              <a:ext cx="393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283075" y="7251700"/>
              <a:ext cx="393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4905375" y="6032500"/>
              <a:ext cx="863600" cy="558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5930900" y="6769100"/>
              <a:ext cx="635000" cy="850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4622800" y="6413500"/>
              <a:ext cx="1447800" cy="1384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6756400" y="6513831"/>
            <a:ext cx="409575" cy="1201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1"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400" y="6513831"/>
                          <a:ext cx="409575" cy="1201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Arrow Connector 61"/>
            <p:cNvCxnSpPr>
              <a:cxnSpLocks noChangeShapeType="1"/>
            </p:cNvCxnSpPr>
            <p:nvPr/>
          </p:nvCxnSpPr>
          <p:spPr bwMode="auto">
            <a:xfrm>
              <a:off x="6108700" y="67818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9" name="TextBox 62"/>
            <p:cNvSpPr txBox="1">
              <a:spLocks noChangeArrowheads="1"/>
            </p:cNvSpPr>
            <p:nvPr/>
          </p:nvSpPr>
          <p:spPr bwMode="auto">
            <a:xfrm>
              <a:off x="6159500" y="6324600"/>
              <a:ext cx="3577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grpSp>
          <p:nvGrpSpPr>
            <p:cNvPr id="60" name="Group 20"/>
            <p:cNvGrpSpPr>
              <a:grpSpLocks/>
            </p:cNvGrpSpPr>
            <p:nvPr/>
          </p:nvGrpSpPr>
          <p:grpSpPr bwMode="auto">
            <a:xfrm>
              <a:off x="4927600" y="6642100"/>
              <a:ext cx="736600" cy="165100"/>
              <a:chOff x="2565400" y="4241800"/>
              <a:chExt cx="901700" cy="317500"/>
            </a:xfrm>
          </p:grpSpPr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1" name="Diamond 70"/>
            <p:cNvSpPr>
              <a:spLocks noChangeArrowheads="1"/>
            </p:cNvSpPr>
            <p:nvPr/>
          </p:nvSpPr>
          <p:spPr bwMode="auto">
            <a:xfrm>
              <a:off x="5003800" y="69469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2" name="Diamond 71"/>
            <p:cNvSpPr>
              <a:spLocks noChangeArrowheads="1"/>
            </p:cNvSpPr>
            <p:nvPr/>
          </p:nvSpPr>
          <p:spPr bwMode="auto">
            <a:xfrm>
              <a:off x="5003800" y="74168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63" name="Straight Arrow Connector 72"/>
            <p:cNvCxnSpPr>
              <a:cxnSpLocks noChangeShapeType="1"/>
            </p:cNvCxnSpPr>
            <p:nvPr/>
          </p:nvCxnSpPr>
          <p:spPr bwMode="auto">
            <a:xfrm>
              <a:off x="5054600" y="75946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4" name="TextBox 73"/>
            <p:cNvSpPr txBox="1">
              <a:spLocks noChangeArrowheads="1"/>
            </p:cNvSpPr>
            <p:nvPr/>
          </p:nvSpPr>
          <p:spPr bwMode="auto">
            <a:xfrm>
              <a:off x="5029200" y="68961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6451600" y="69215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66" name="Group 25"/>
            <p:cNvGrpSpPr>
              <a:grpSpLocks/>
            </p:cNvGrpSpPr>
            <p:nvPr/>
          </p:nvGrpSpPr>
          <p:grpSpPr bwMode="auto">
            <a:xfrm>
              <a:off x="5056188" y="5791200"/>
              <a:ext cx="569912" cy="444500"/>
              <a:chOff x="1039019" y="1168400"/>
              <a:chExt cx="569913" cy="444500"/>
            </a:xfrm>
          </p:grpSpPr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9" name="TextBox 18"/>
              <p:cNvSpPr txBox="1">
                <a:spLocks noChangeArrowheads="1"/>
              </p:cNvSpPr>
              <p:nvPr/>
            </p:nvSpPr>
            <p:spPr bwMode="auto">
              <a:xfrm>
                <a:off x="1039019" y="1168400"/>
                <a:ext cx="569913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</a:t>
                </a:r>
                <a:r>
                  <a:rPr lang="en-US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5600700" y="5613400"/>
              <a:ext cx="487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s</a:t>
              </a:r>
              <a:endParaRPr lang="en-US" sz="2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936320" y="3337627"/>
            <a:ext cx="1157689" cy="707886"/>
          </a:xfrm>
          <a:prstGeom prst="rect">
            <a:avLst/>
          </a:prstGeom>
          <a:noFill/>
          <a:ln>
            <a:solidFill>
              <a:schemeClr val="accent1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  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 i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04865" y="3155757"/>
                <a:ext cx="361393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sz="2000" dirty="0" smtClean="0"/>
                  <a:t>Due to V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 alone: turn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Set I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= 0 </a:t>
                </a:r>
                <a:r>
                  <a:rPr lang="en-US" sz="2000" dirty="0" smtClean="0">
                    <a:sym typeface="Symbol"/>
                  </a:rPr>
                  <a:t> replace current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               source with open circuit </a:t>
                </a:r>
                <a:endParaRPr lang="en-US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65" y="3155757"/>
                <a:ext cx="3613938" cy="1015663"/>
              </a:xfrm>
              <a:prstGeom prst="rect">
                <a:avLst/>
              </a:prstGeom>
              <a:blipFill rotWithShape="1">
                <a:blip r:embed="rId10"/>
                <a:stretch>
                  <a:fillRect t="-3012" r="-843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671420" y="1453562"/>
            <a:ext cx="16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points: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66909" y="1999230"/>
            <a:ext cx="465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Turn off voltage source with short circuit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Turn of current source with open circuit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1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0" grpId="0" build="p" bldLvl="2"/>
      <p:bldP spid="72" grpId="0" animBg="1"/>
      <p:bldP spid="73" grpId="0" build="p" bldLvl="2"/>
      <p:bldP spid="75" grpId="0"/>
      <p:bldP spid="76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5725" y="85725"/>
            <a:ext cx="4915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smtClean="0"/>
              <a:t>Example 3:  Use </a:t>
            </a:r>
            <a:r>
              <a:rPr lang="en-US" altLang="en-US" sz="2000" b="1" dirty="0"/>
              <a:t>superposition</a:t>
            </a:r>
            <a:r>
              <a:rPr lang="en-US" altLang="en-US" sz="2000" dirty="0"/>
              <a:t> to compute v</a:t>
            </a:r>
            <a:r>
              <a:rPr lang="en-US" altLang="en-US" sz="2000" baseline="-25000" dirty="0"/>
              <a:t>0</a:t>
            </a:r>
            <a:endParaRPr lang="en-US" altLang="en-US" sz="2000" dirty="0"/>
          </a:p>
        </p:txBody>
      </p: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45735" y="537709"/>
            <a:ext cx="4149780" cy="2886075"/>
            <a:chOff x="499458" y="2495550"/>
            <a:chExt cx="2415192" cy="1638299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2286000" y="3429000"/>
              <a:ext cx="285671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9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1290542" y="2514707"/>
              <a:ext cx="360307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30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95350" y="2714625"/>
              <a:ext cx="1000125" cy="1682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 rot="5400000">
              <a:off x="1581150" y="3657600"/>
              <a:ext cx="762000" cy="15240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45"/>
            <p:cNvGrpSpPr>
              <a:grpSpLocks/>
            </p:cNvGrpSpPr>
            <p:nvPr/>
          </p:nvGrpSpPr>
          <p:grpSpPr bwMode="auto">
            <a:xfrm>
              <a:off x="752475" y="3276600"/>
              <a:ext cx="304800" cy="762000"/>
              <a:chOff x="1632" y="2736"/>
              <a:chExt cx="192" cy="624"/>
            </a:xfrm>
          </p:grpSpPr>
          <p:sp>
            <p:nvSpPr>
              <p:cNvPr id="49" name="Oval 4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flipV="1">
                <a:off x="172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1219200" y="3429000"/>
              <a:ext cx="381000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4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37" name="Text Box 55"/>
            <p:cNvSpPr txBox="1">
              <a:spLocks noChangeArrowheads="1"/>
            </p:cNvSpPr>
            <p:nvPr/>
          </p:nvSpPr>
          <p:spPr bwMode="auto">
            <a:xfrm>
              <a:off x="2486025" y="2495550"/>
              <a:ext cx="338850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30V</a:t>
              </a:r>
            </a:p>
          </p:txBody>
        </p:sp>
        <p:sp>
          <p:nvSpPr>
            <p:cNvPr id="38" name="Text Box 56"/>
            <p:cNvSpPr txBox="1">
              <a:spLocks noChangeArrowheads="1"/>
            </p:cNvSpPr>
            <p:nvPr/>
          </p:nvSpPr>
          <p:spPr bwMode="auto">
            <a:xfrm>
              <a:off x="499458" y="3542563"/>
              <a:ext cx="271676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3A</a:t>
              </a:r>
            </a:p>
          </p:txBody>
        </p: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 rot="10800000">
              <a:off x="1819275" y="2619534"/>
              <a:ext cx="1044575" cy="333375"/>
              <a:chOff x="1392" y="581"/>
              <a:chExt cx="504" cy="178"/>
            </a:xfrm>
          </p:grpSpPr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 rot="5400000">
                <a:off x="1644" y="413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 rot="5400000">
                <a:off x="1527" y="586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Text Box 28"/>
              <p:cNvSpPr txBox="1">
                <a:spLocks noChangeArrowheads="1"/>
              </p:cNvSpPr>
              <p:nvPr/>
            </p:nvSpPr>
            <p:spPr bwMode="auto">
              <a:xfrm>
                <a:off x="1522" y="591"/>
                <a:ext cx="2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latin typeface="Symbol" pitchFamily="18" charset="2"/>
                  </a:rPr>
                  <a:t>- + </a:t>
                </a:r>
              </a:p>
            </p:txBody>
          </p:sp>
        </p:grp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914400" y="3276600"/>
              <a:ext cx="1000125" cy="1682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914525" y="3267075"/>
              <a:ext cx="1000125" cy="1682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19107" y="3095625"/>
              <a:ext cx="5715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14400" y="2790825"/>
              <a:ext cx="2000150" cy="1343024"/>
            </a:xfrm>
            <a:custGeom>
              <a:avLst/>
              <a:gdLst>
                <a:gd name="connsiteX0" fmla="*/ 1924050 w 2247900"/>
                <a:gd name="connsiteY0" fmla="*/ 0 h 1533525"/>
                <a:gd name="connsiteX1" fmla="*/ 2247900 w 2247900"/>
                <a:gd name="connsiteY1" fmla="*/ 0 h 1533525"/>
                <a:gd name="connsiteX2" fmla="*/ 2247900 w 2247900"/>
                <a:gd name="connsiteY2" fmla="*/ 1533525 h 1533525"/>
                <a:gd name="connsiteX3" fmla="*/ 0 w 2247900"/>
                <a:gd name="connsiteY3" fmla="*/ 1533525 h 1533525"/>
                <a:gd name="connsiteX4" fmla="*/ 0 w 2247900"/>
                <a:gd name="connsiteY4" fmla="*/ 1219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900" h="1533525">
                  <a:moveTo>
                    <a:pt x="1924050" y="0"/>
                  </a:moveTo>
                  <a:lnTo>
                    <a:pt x="2247900" y="0"/>
                  </a:lnTo>
                  <a:lnTo>
                    <a:pt x="2247900" y="1533525"/>
                  </a:lnTo>
                  <a:lnTo>
                    <a:pt x="0" y="1533525"/>
                  </a:lnTo>
                  <a:lnTo>
                    <a:pt x="0" y="121920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105025" y="3038475"/>
            <a:ext cx="762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5" name="Equation" r:id="rId3" imgW="571320" imgH="228600" progId="Equation.3">
                    <p:embed/>
                  </p:oleObj>
                </mc:Choice>
                <mc:Fallback>
                  <p:oleObj name="Equation" r:id="rId3" imgW="571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5025" y="3038475"/>
                          <a:ext cx="7620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981200" y="3733800"/>
              <a:ext cx="360308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18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8087" y="3721207"/>
            <a:ext cx="4133120" cy="2741045"/>
            <a:chOff x="178087" y="3721207"/>
            <a:chExt cx="4133120" cy="2741045"/>
          </a:xfrm>
        </p:grpSpPr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315678" y="3825785"/>
              <a:ext cx="3995529" cy="2636467"/>
              <a:chOff x="499458" y="2514707"/>
              <a:chExt cx="2415192" cy="1619142"/>
            </a:xfrm>
          </p:grpSpPr>
          <p:sp>
            <p:nvSpPr>
              <p:cNvPr id="53" name="Text Box 35"/>
              <p:cNvSpPr txBox="1">
                <a:spLocks noChangeArrowheads="1"/>
              </p:cNvSpPr>
              <p:nvPr/>
            </p:nvSpPr>
            <p:spPr bwMode="auto">
              <a:xfrm>
                <a:off x="2286000" y="3429000"/>
                <a:ext cx="285671" cy="209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Arial" charset="0"/>
                  </a:rPr>
                  <a:t>9</a:t>
                </a:r>
                <a:r>
                  <a:rPr lang="en-US" altLang="en-US" sz="1800" dirty="0">
                    <a:latin typeface="Symbol" pitchFamily="18" charset="2"/>
                  </a:rPr>
                  <a:t>W</a:t>
                </a:r>
                <a:endParaRPr lang="en-US" altLang="en-US" sz="1800" dirty="0">
                  <a:latin typeface="Arial" charset="0"/>
                </a:endParaRPr>
              </a:p>
            </p:txBody>
          </p:sp>
          <p:sp>
            <p:nvSpPr>
              <p:cNvPr id="54" name="Text Box 36"/>
              <p:cNvSpPr txBox="1">
                <a:spLocks noChangeArrowheads="1"/>
              </p:cNvSpPr>
              <p:nvPr/>
            </p:nvSpPr>
            <p:spPr bwMode="auto">
              <a:xfrm>
                <a:off x="1290542" y="2514707"/>
                <a:ext cx="360307" cy="209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Arial" charset="0"/>
                  </a:rPr>
                  <a:t>30</a:t>
                </a:r>
                <a:r>
                  <a:rPr lang="en-US" altLang="en-US" sz="1800" dirty="0">
                    <a:latin typeface="Symbol" pitchFamily="18" charset="2"/>
                  </a:rPr>
                  <a:t>W</a:t>
                </a:r>
                <a:endParaRPr lang="en-US" altLang="en-US" sz="1800" dirty="0">
                  <a:latin typeface="Arial" charset="0"/>
                </a:endParaRPr>
              </a:p>
            </p:txBody>
          </p:sp>
          <p:sp>
            <p:nvSpPr>
              <p:cNvPr id="55" name="Freeform 41"/>
              <p:cNvSpPr>
                <a:spLocks/>
              </p:cNvSpPr>
              <p:nvPr/>
            </p:nvSpPr>
            <p:spPr bwMode="auto">
              <a:xfrm>
                <a:off x="895350" y="2714625"/>
                <a:ext cx="1000125" cy="168275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auto">
              <a:xfrm rot="5400000">
                <a:off x="1581150" y="3657600"/>
                <a:ext cx="762000" cy="152400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45"/>
              <p:cNvGrpSpPr>
                <a:grpSpLocks/>
              </p:cNvGrpSpPr>
              <p:nvPr/>
            </p:nvGrpSpPr>
            <p:grpSpPr bwMode="auto">
              <a:xfrm>
                <a:off x="752475" y="3276600"/>
                <a:ext cx="304800" cy="762000"/>
                <a:chOff x="1632" y="2736"/>
                <a:chExt cx="192" cy="624"/>
              </a:xfrm>
            </p:grpSpPr>
            <p:sp>
              <p:nvSpPr>
                <p:cNvPr id="71" name="Oval 46"/>
                <p:cNvSpPr>
                  <a:spLocks noChangeArrowheads="1"/>
                </p:cNvSpPr>
                <p:nvPr/>
              </p:nvSpPr>
              <p:spPr bwMode="auto">
                <a:xfrm>
                  <a:off x="1632" y="2976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728" y="2976"/>
                  <a:ext cx="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728" y="2736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53"/>
              <p:cNvSpPr txBox="1">
                <a:spLocks noChangeArrowheads="1"/>
              </p:cNvSpPr>
              <p:nvPr/>
            </p:nvSpPr>
            <p:spPr bwMode="auto">
              <a:xfrm>
                <a:off x="1219200" y="3429000"/>
                <a:ext cx="381000" cy="209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Arial" charset="0"/>
                  </a:rPr>
                  <a:t>4</a:t>
                </a:r>
                <a:r>
                  <a:rPr lang="en-US" altLang="en-US" sz="1800" dirty="0">
                    <a:latin typeface="Symbol" pitchFamily="18" charset="2"/>
                  </a:rPr>
                  <a:t>W</a:t>
                </a:r>
                <a:endParaRPr lang="en-US" altLang="en-US" sz="1800" dirty="0">
                  <a:latin typeface="Arial" charset="0"/>
                </a:endParaRPr>
              </a:p>
            </p:txBody>
          </p:sp>
          <p:sp>
            <p:nvSpPr>
              <p:cNvPr id="60" name="Text Box 56"/>
              <p:cNvSpPr txBox="1">
                <a:spLocks noChangeArrowheads="1"/>
              </p:cNvSpPr>
              <p:nvPr/>
            </p:nvSpPr>
            <p:spPr bwMode="auto">
              <a:xfrm>
                <a:off x="499458" y="3542563"/>
                <a:ext cx="271676" cy="209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3A</a:t>
                </a:r>
              </a:p>
            </p:txBody>
          </p:sp>
          <p:sp>
            <p:nvSpPr>
              <p:cNvPr id="62" name="Freeform 41"/>
              <p:cNvSpPr>
                <a:spLocks/>
              </p:cNvSpPr>
              <p:nvPr/>
            </p:nvSpPr>
            <p:spPr bwMode="auto">
              <a:xfrm>
                <a:off x="914400" y="3276600"/>
                <a:ext cx="1000125" cy="168275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1914525" y="3267075"/>
                <a:ext cx="1000125" cy="168275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5400000">
                <a:off x="619107" y="3095625"/>
                <a:ext cx="5715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Freeform 64"/>
              <p:cNvSpPr/>
              <p:nvPr/>
            </p:nvSpPr>
            <p:spPr>
              <a:xfrm>
                <a:off x="914400" y="2790825"/>
                <a:ext cx="2000150" cy="1343024"/>
              </a:xfrm>
              <a:custGeom>
                <a:avLst/>
                <a:gdLst>
                  <a:gd name="connsiteX0" fmla="*/ 1924050 w 2247900"/>
                  <a:gd name="connsiteY0" fmla="*/ 0 h 1533525"/>
                  <a:gd name="connsiteX1" fmla="*/ 2247900 w 2247900"/>
                  <a:gd name="connsiteY1" fmla="*/ 0 h 1533525"/>
                  <a:gd name="connsiteX2" fmla="*/ 2247900 w 2247900"/>
                  <a:gd name="connsiteY2" fmla="*/ 1533525 h 1533525"/>
                  <a:gd name="connsiteX3" fmla="*/ 0 w 2247900"/>
                  <a:gd name="connsiteY3" fmla="*/ 1533525 h 1533525"/>
                  <a:gd name="connsiteX4" fmla="*/ 0 w 2247900"/>
                  <a:gd name="connsiteY4" fmla="*/ 121920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00" h="1533525">
                    <a:moveTo>
                      <a:pt x="1924050" y="0"/>
                    </a:moveTo>
                    <a:lnTo>
                      <a:pt x="2247900" y="0"/>
                    </a:lnTo>
                    <a:lnTo>
                      <a:pt x="2247900" y="1533525"/>
                    </a:lnTo>
                    <a:lnTo>
                      <a:pt x="0" y="1533525"/>
                    </a:lnTo>
                    <a:lnTo>
                      <a:pt x="0" y="1219200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Text Box 36"/>
              <p:cNvSpPr txBox="1">
                <a:spLocks noChangeArrowheads="1"/>
              </p:cNvSpPr>
              <p:nvPr/>
            </p:nvSpPr>
            <p:spPr bwMode="auto">
              <a:xfrm>
                <a:off x="1981200" y="3733800"/>
                <a:ext cx="360308" cy="209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Arial" charset="0"/>
                  </a:rPr>
                  <a:t>18</a:t>
                </a:r>
                <a:r>
                  <a:rPr lang="en-US" altLang="en-US" sz="1800" dirty="0">
                    <a:latin typeface="Symbol" pitchFamily="18" charset="2"/>
                  </a:rPr>
                  <a:t>W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003526" y="4666275"/>
                  <a:ext cx="11591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 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526" y="4666275"/>
                  <a:ext cx="115916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178087" y="3721207"/>
              <a:ext cx="1333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Due  to 3A </a:t>
              </a:r>
            </a:p>
          </p:txBody>
        </p:sp>
        <p:cxnSp>
          <p:nvCxnSpPr>
            <p:cNvPr id="77" name="Straight Connector 76"/>
            <p:cNvCxnSpPr>
              <a:stCxn id="55" idx="9"/>
              <a:endCxn id="65" idx="0"/>
            </p:cNvCxnSpPr>
            <p:nvPr/>
          </p:nvCxnSpPr>
          <p:spPr>
            <a:xfrm>
              <a:off x="2623169" y="4272424"/>
              <a:ext cx="121116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853041" y="4536961"/>
            <a:ext cx="4021001" cy="1377775"/>
            <a:chOff x="4853041" y="4536961"/>
            <a:chExt cx="4021001" cy="1377775"/>
          </a:xfrm>
        </p:grpSpPr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7644017" y="5234188"/>
              <a:ext cx="472595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9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80" name="Text Box 36"/>
            <p:cNvSpPr txBox="1">
              <a:spLocks noChangeArrowheads="1"/>
            </p:cNvSpPr>
            <p:nvPr/>
          </p:nvSpPr>
          <p:spPr bwMode="auto">
            <a:xfrm>
              <a:off x="4979794" y="5266062"/>
              <a:ext cx="596067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30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 rot="5400000">
              <a:off x="6608676" y="5140187"/>
              <a:ext cx="1240773" cy="25212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45"/>
            <p:cNvGrpSpPr>
              <a:grpSpLocks/>
            </p:cNvGrpSpPr>
            <p:nvPr/>
          </p:nvGrpSpPr>
          <p:grpSpPr bwMode="auto">
            <a:xfrm>
              <a:off x="5613692" y="4673963"/>
              <a:ext cx="504240" cy="1240773"/>
              <a:chOff x="1632" y="2736"/>
              <a:chExt cx="192" cy="624"/>
            </a:xfrm>
          </p:grpSpPr>
          <p:sp>
            <p:nvSpPr>
              <p:cNvPr id="91" name="Oval 4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48"/>
              <p:cNvSpPr>
                <a:spLocks noChangeShapeType="1"/>
              </p:cNvSpPr>
              <p:nvPr/>
            </p:nvSpPr>
            <p:spPr bwMode="auto">
              <a:xfrm flipV="1">
                <a:off x="172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Text Box 53"/>
            <p:cNvSpPr txBox="1">
              <a:spLocks noChangeArrowheads="1"/>
            </p:cNvSpPr>
            <p:nvPr/>
          </p:nvSpPr>
          <p:spPr bwMode="auto">
            <a:xfrm>
              <a:off x="6120390" y="4785116"/>
              <a:ext cx="630300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4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85" name="Text Box 56"/>
            <p:cNvSpPr txBox="1">
              <a:spLocks noChangeArrowheads="1"/>
            </p:cNvSpPr>
            <p:nvPr/>
          </p:nvSpPr>
          <p:spPr bwMode="auto">
            <a:xfrm>
              <a:off x="5895669" y="5429259"/>
              <a:ext cx="449442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3A</a:t>
              </a: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5852512" y="4536961"/>
              <a:ext cx="1418177" cy="274004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36"/>
            <p:cNvSpPr txBox="1">
              <a:spLocks noChangeArrowheads="1"/>
            </p:cNvSpPr>
            <p:nvPr/>
          </p:nvSpPr>
          <p:spPr bwMode="auto">
            <a:xfrm>
              <a:off x="6556021" y="5222113"/>
              <a:ext cx="596069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18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 rot="5400000">
              <a:off x="7622285" y="5150059"/>
              <a:ext cx="1240773" cy="25212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2"/>
            <p:cNvSpPr>
              <a:spLocks/>
            </p:cNvSpPr>
            <p:nvPr/>
          </p:nvSpPr>
          <p:spPr bwMode="auto">
            <a:xfrm rot="5400000">
              <a:off x="4358714" y="5168289"/>
              <a:ext cx="1240773" cy="25212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7" name="Straight Connector 96"/>
            <p:cNvCxnSpPr>
              <a:stCxn id="95" idx="0"/>
              <a:endCxn id="93" idx="1"/>
            </p:cNvCxnSpPr>
            <p:nvPr/>
          </p:nvCxnSpPr>
          <p:spPr>
            <a:xfrm>
              <a:off x="4979794" y="4673963"/>
              <a:ext cx="886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5" idx="9"/>
            </p:cNvCxnSpPr>
            <p:nvPr/>
          </p:nvCxnSpPr>
          <p:spPr>
            <a:xfrm>
              <a:off x="4993724" y="5913247"/>
              <a:ext cx="3248947" cy="1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229756" y="4666275"/>
              <a:ext cx="101291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381022" y="4860989"/>
                  <a:ext cx="49302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022" y="4860989"/>
                  <a:ext cx="493020" cy="10156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/>
          <p:cNvGrpSpPr/>
          <p:nvPr/>
        </p:nvGrpSpPr>
        <p:grpSpPr>
          <a:xfrm>
            <a:off x="5346413" y="2800579"/>
            <a:ext cx="3015284" cy="1377775"/>
            <a:chOff x="4853041" y="4536961"/>
            <a:chExt cx="3015284" cy="1377775"/>
          </a:xfrm>
        </p:grpSpPr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4979794" y="5266062"/>
              <a:ext cx="596067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30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 rot="5400000">
              <a:off x="6608676" y="5140187"/>
              <a:ext cx="1240773" cy="25212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45"/>
            <p:cNvGrpSpPr>
              <a:grpSpLocks/>
            </p:cNvGrpSpPr>
            <p:nvPr/>
          </p:nvGrpSpPr>
          <p:grpSpPr bwMode="auto">
            <a:xfrm>
              <a:off x="5613692" y="4673963"/>
              <a:ext cx="504240" cy="1240773"/>
              <a:chOff x="1632" y="2736"/>
              <a:chExt cx="192" cy="624"/>
            </a:xfrm>
          </p:grpSpPr>
          <p:sp>
            <p:nvSpPr>
              <p:cNvPr id="123" name="Oval 4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47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48"/>
              <p:cNvSpPr>
                <a:spLocks noChangeShapeType="1"/>
              </p:cNvSpPr>
              <p:nvPr/>
            </p:nvSpPr>
            <p:spPr bwMode="auto">
              <a:xfrm flipV="1">
                <a:off x="172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Text Box 53"/>
            <p:cNvSpPr txBox="1">
              <a:spLocks noChangeArrowheads="1"/>
            </p:cNvSpPr>
            <p:nvPr/>
          </p:nvSpPr>
          <p:spPr bwMode="auto">
            <a:xfrm>
              <a:off x="6120390" y="4785116"/>
              <a:ext cx="630300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4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14" name="Text Box 56"/>
            <p:cNvSpPr txBox="1">
              <a:spLocks noChangeArrowheads="1"/>
            </p:cNvSpPr>
            <p:nvPr/>
          </p:nvSpPr>
          <p:spPr bwMode="auto">
            <a:xfrm>
              <a:off x="5895669" y="5429259"/>
              <a:ext cx="449442" cy="3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3A</a:t>
              </a:r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5852512" y="4536961"/>
              <a:ext cx="1418177" cy="274004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Text Box 36"/>
            <p:cNvSpPr txBox="1">
              <a:spLocks noChangeArrowheads="1"/>
            </p:cNvSpPr>
            <p:nvPr/>
          </p:nvSpPr>
          <p:spPr bwMode="auto">
            <a:xfrm>
              <a:off x="6595995" y="5163627"/>
              <a:ext cx="4908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6</a:t>
              </a:r>
              <a:r>
                <a:rPr lang="en-US" altLang="en-US" sz="1800" dirty="0" smtClean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 rot="5400000">
              <a:off x="4358714" y="5168289"/>
              <a:ext cx="1240773" cy="25212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9" name="Straight Connector 118"/>
            <p:cNvCxnSpPr>
              <a:stCxn id="118" idx="0"/>
              <a:endCxn id="125" idx="1"/>
            </p:cNvCxnSpPr>
            <p:nvPr/>
          </p:nvCxnSpPr>
          <p:spPr>
            <a:xfrm>
              <a:off x="4979794" y="4673963"/>
              <a:ext cx="886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8" idx="9"/>
            </p:cNvCxnSpPr>
            <p:nvPr/>
          </p:nvCxnSpPr>
          <p:spPr>
            <a:xfrm>
              <a:off x="4993724" y="5913247"/>
              <a:ext cx="2235338" cy="1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7375305" y="4870971"/>
                  <a:ext cx="49302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305" y="4870971"/>
                  <a:ext cx="493020" cy="101566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Straight Arrow Connector 126"/>
          <p:cNvCxnSpPr/>
          <p:nvPr/>
        </p:nvCxnSpPr>
        <p:spPr>
          <a:xfrm>
            <a:off x="6336982" y="2795839"/>
            <a:ext cx="4494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336950" y="2348264"/>
                <a:ext cx="4388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50" y="2348264"/>
                <a:ext cx="43883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350371" y="843588"/>
                <a:ext cx="3070264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10+30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×3=2.25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71" y="843588"/>
                <a:ext cx="3070264" cy="6756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613692" y="1913629"/>
                <a:ext cx="2151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=13.5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92" y="1913629"/>
                <a:ext cx="215116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/>
      <p:bldP spid="1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13376" y="85725"/>
            <a:ext cx="1433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smtClean="0"/>
              <a:t>Due to 30V:</a:t>
            </a:r>
            <a:endParaRPr lang="en-US" altLang="en-US" sz="2000" dirty="0"/>
          </a:p>
        </p:txBody>
      </p: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725956" y="537709"/>
            <a:ext cx="3469559" cy="2886075"/>
            <a:chOff x="895350" y="2495550"/>
            <a:chExt cx="2019300" cy="1638299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2286000" y="3429000"/>
              <a:ext cx="285671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9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1290542" y="2514707"/>
              <a:ext cx="360307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30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95350" y="2714625"/>
              <a:ext cx="1000125" cy="1682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 rot="5400000">
              <a:off x="1581150" y="3657600"/>
              <a:ext cx="762000" cy="15240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1219200" y="3429000"/>
              <a:ext cx="381000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4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37" name="Text Box 55"/>
            <p:cNvSpPr txBox="1">
              <a:spLocks noChangeArrowheads="1"/>
            </p:cNvSpPr>
            <p:nvPr/>
          </p:nvSpPr>
          <p:spPr bwMode="auto">
            <a:xfrm>
              <a:off x="2486025" y="2495550"/>
              <a:ext cx="338850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30V</a:t>
              </a:r>
            </a:p>
          </p:txBody>
        </p: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 rot="10800000">
              <a:off x="1819275" y="2619534"/>
              <a:ext cx="1044575" cy="333375"/>
              <a:chOff x="1392" y="581"/>
              <a:chExt cx="504" cy="178"/>
            </a:xfrm>
          </p:grpSpPr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 rot="5400000">
                <a:off x="1644" y="413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 rot="5400000">
                <a:off x="1527" y="586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Text Box 28"/>
              <p:cNvSpPr txBox="1">
                <a:spLocks noChangeArrowheads="1"/>
              </p:cNvSpPr>
              <p:nvPr/>
            </p:nvSpPr>
            <p:spPr bwMode="auto">
              <a:xfrm>
                <a:off x="1522" y="591"/>
                <a:ext cx="2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latin typeface="Symbol" pitchFamily="18" charset="2"/>
                  </a:rPr>
                  <a:t>- + </a:t>
                </a:r>
              </a:p>
            </p:txBody>
          </p:sp>
        </p:grp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914400" y="3276600"/>
              <a:ext cx="1000125" cy="1682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914525" y="3267075"/>
              <a:ext cx="1000125" cy="16827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19107" y="3095625"/>
              <a:ext cx="5715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14400" y="2790825"/>
              <a:ext cx="2000150" cy="1343024"/>
            </a:xfrm>
            <a:custGeom>
              <a:avLst/>
              <a:gdLst>
                <a:gd name="connsiteX0" fmla="*/ 1924050 w 2247900"/>
                <a:gd name="connsiteY0" fmla="*/ 0 h 1533525"/>
                <a:gd name="connsiteX1" fmla="*/ 2247900 w 2247900"/>
                <a:gd name="connsiteY1" fmla="*/ 0 h 1533525"/>
                <a:gd name="connsiteX2" fmla="*/ 2247900 w 2247900"/>
                <a:gd name="connsiteY2" fmla="*/ 1533525 h 1533525"/>
                <a:gd name="connsiteX3" fmla="*/ 0 w 2247900"/>
                <a:gd name="connsiteY3" fmla="*/ 1533525 h 1533525"/>
                <a:gd name="connsiteX4" fmla="*/ 0 w 2247900"/>
                <a:gd name="connsiteY4" fmla="*/ 1219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900" h="1533525">
                  <a:moveTo>
                    <a:pt x="1924050" y="0"/>
                  </a:moveTo>
                  <a:lnTo>
                    <a:pt x="2247900" y="0"/>
                  </a:lnTo>
                  <a:lnTo>
                    <a:pt x="2247900" y="1533525"/>
                  </a:lnTo>
                  <a:lnTo>
                    <a:pt x="0" y="1533525"/>
                  </a:lnTo>
                  <a:lnTo>
                    <a:pt x="0" y="121920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981200" y="3733800"/>
              <a:ext cx="360308" cy="20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18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6882" y="3733801"/>
            <a:ext cx="3469560" cy="2815915"/>
            <a:chOff x="856882" y="3733801"/>
            <a:chExt cx="3469560" cy="2815915"/>
          </a:xfrm>
        </p:grpSpPr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3246295" y="5378194"/>
              <a:ext cx="49084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9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535900" y="3767549"/>
              <a:ext cx="61907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30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96" name="Freeform 41"/>
            <p:cNvSpPr>
              <a:spLocks/>
            </p:cNvSpPr>
            <p:nvPr/>
          </p:nvSpPr>
          <p:spPr bwMode="auto">
            <a:xfrm>
              <a:off x="856882" y="4119730"/>
              <a:ext cx="1718414" cy="296438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53"/>
            <p:cNvSpPr txBox="1">
              <a:spLocks noChangeArrowheads="1"/>
            </p:cNvSpPr>
            <p:nvPr/>
          </p:nvSpPr>
          <p:spPr bwMode="auto">
            <a:xfrm>
              <a:off x="1413321" y="5378194"/>
              <a:ext cx="654634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4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01" name="Text Box 55"/>
            <p:cNvSpPr txBox="1">
              <a:spLocks noChangeArrowheads="1"/>
            </p:cNvSpPr>
            <p:nvPr/>
          </p:nvSpPr>
          <p:spPr bwMode="auto">
            <a:xfrm>
              <a:off x="3589978" y="3733801"/>
              <a:ext cx="582212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30V</a:t>
              </a:r>
            </a:p>
          </p:txBody>
        </p:sp>
        <p:grpSp>
          <p:nvGrpSpPr>
            <p:cNvPr id="102" name="Group 25"/>
            <p:cNvGrpSpPr>
              <a:grpSpLocks/>
            </p:cNvGrpSpPr>
            <p:nvPr/>
          </p:nvGrpSpPr>
          <p:grpSpPr bwMode="auto">
            <a:xfrm rot="10800000">
              <a:off x="2444368" y="3952214"/>
              <a:ext cx="1882073" cy="587283"/>
              <a:chOff x="1392" y="581"/>
              <a:chExt cx="504" cy="178"/>
            </a:xfrm>
          </p:grpSpPr>
          <p:sp>
            <p:nvSpPr>
              <p:cNvPr id="132" name="Line 26"/>
              <p:cNvSpPr>
                <a:spLocks noChangeShapeType="1"/>
              </p:cNvSpPr>
              <p:nvPr/>
            </p:nvSpPr>
            <p:spPr bwMode="auto">
              <a:xfrm rot="5400000">
                <a:off x="1644" y="413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Oval 27"/>
              <p:cNvSpPr>
                <a:spLocks noChangeArrowheads="1"/>
              </p:cNvSpPr>
              <p:nvPr/>
            </p:nvSpPr>
            <p:spPr bwMode="auto">
              <a:xfrm rot="5400000">
                <a:off x="1527" y="586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" name="Text Box 28"/>
              <p:cNvSpPr txBox="1">
                <a:spLocks noChangeArrowheads="1"/>
              </p:cNvSpPr>
              <p:nvPr/>
            </p:nvSpPr>
            <p:spPr bwMode="auto">
              <a:xfrm>
                <a:off x="1522" y="591"/>
                <a:ext cx="2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latin typeface="Symbol" pitchFamily="18" charset="2"/>
                  </a:rPr>
                  <a:t>- + </a:t>
                </a:r>
              </a:p>
            </p:txBody>
          </p:sp>
        </p:grpSp>
        <p:sp>
          <p:nvSpPr>
            <p:cNvPr id="104" name="Freeform 41"/>
            <p:cNvSpPr>
              <a:spLocks/>
            </p:cNvSpPr>
            <p:nvPr/>
          </p:nvSpPr>
          <p:spPr bwMode="auto">
            <a:xfrm>
              <a:off x="889614" y="5109722"/>
              <a:ext cx="1718414" cy="296438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1"/>
            <p:cNvSpPr>
              <a:spLocks/>
            </p:cNvSpPr>
            <p:nvPr/>
          </p:nvSpPr>
          <p:spPr bwMode="auto">
            <a:xfrm>
              <a:off x="2608027" y="5092942"/>
              <a:ext cx="1718414" cy="296438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400000">
              <a:off x="369831" y="4790911"/>
              <a:ext cx="10067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Text Box 36"/>
            <p:cNvSpPr txBox="1">
              <a:spLocks noChangeArrowheads="1"/>
            </p:cNvSpPr>
            <p:nvPr/>
          </p:nvSpPr>
          <p:spPr bwMode="auto">
            <a:xfrm>
              <a:off x="3221873" y="6180383"/>
              <a:ext cx="619081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charset="0"/>
                </a:rPr>
                <a:t>18</a:t>
              </a:r>
              <a:r>
                <a:rPr lang="en-US" altLang="en-US" sz="1800" dirty="0">
                  <a:latin typeface="Symbol" pitchFamily="18" charset="2"/>
                </a:rPr>
                <a:t>W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35" name="Freeform 41"/>
            <p:cNvSpPr>
              <a:spLocks/>
            </p:cNvSpPr>
            <p:nvPr/>
          </p:nvSpPr>
          <p:spPr bwMode="auto">
            <a:xfrm>
              <a:off x="2608028" y="5846302"/>
              <a:ext cx="1718414" cy="296438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Connector 2"/>
            <p:cNvCxnSpPr>
              <a:stCxn id="109" idx="0"/>
              <a:endCxn id="135" idx="0"/>
            </p:cNvCxnSpPr>
            <p:nvPr/>
          </p:nvCxnSpPr>
          <p:spPr>
            <a:xfrm>
              <a:off x="2608027" y="5240346"/>
              <a:ext cx="1" cy="753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132" idx="1"/>
              <a:endCxn id="135" idx="9"/>
            </p:cNvCxnSpPr>
            <p:nvPr/>
          </p:nvCxnSpPr>
          <p:spPr>
            <a:xfrm flipH="1">
              <a:off x="4324380" y="4262352"/>
              <a:ext cx="2061" cy="1714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33310" y="4692023"/>
                <a:ext cx="1221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+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310" y="4692023"/>
                <a:ext cx="1221232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856619" y="1513519"/>
                <a:ext cx="1221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+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19" y="1513519"/>
                <a:ext cx="122123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197935" y="3971569"/>
            <a:ext cx="3453224" cy="2013726"/>
            <a:chOff x="5197935" y="3971569"/>
            <a:chExt cx="3453224" cy="2013726"/>
          </a:xfrm>
        </p:grpSpPr>
        <p:grpSp>
          <p:nvGrpSpPr>
            <p:cNvPr id="137" name="Group 136"/>
            <p:cNvGrpSpPr/>
            <p:nvPr/>
          </p:nvGrpSpPr>
          <p:grpSpPr>
            <a:xfrm>
              <a:off x="5197935" y="3971569"/>
              <a:ext cx="3453224" cy="2013726"/>
              <a:chOff x="873217" y="3733801"/>
              <a:chExt cx="3453224" cy="2013726"/>
            </a:xfrm>
          </p:grpSpPr>
          <p:sp>
            <p:nvSpPr>
              <p:cNvPr id="138" name="Text Box 35"/>
              <p:cNvSpPr txBox="1">
                <a:spLocks noChangeArrowheads="1"/>
              </p:cNvSpPr>
              <p:nvPr/>
            </p:nvSpPr>
            <p:spPr bwMode="auto">
              <a:xfrm>
                <a:off x="3246295" y="5378194"/>
                <a:ext cx="490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Arial" charset="0"/>
                  </a:rPr>
                  <a:t>6</a:t>
                </a:r>
                <a:r>
                  <a:rPr lang="en-US" altLang="en-US" sz="1800" dirty="0" smtClean="0">
                    <a:latin typeface="Symbol" pitchFamily="18" charset="2"/>
                  </a:rPr>
                  <a:t>W</a:t>
                </a:r>
                <a:endParaRPr lang="en-US" altLang="en-US" sz="1800" dirty="0">
                  <a:latin typeface="Arial" charset="0"/>
                </a:endParaRPr>
              </a:p>
            </p:txBody>
          </p:sp>
          <p:sp>
            <p:nvSpPr>
              <p:cNvPr id="141" name="Text Box 53"/>
              <p:cNvSpPr txBox="1">
                <a:spLocks noChangeArrowheads="1"/>
              </p:cNvSpPr>
              <p:nvPr/>
            </p:nvSpPr>
            <p:spPr bwMode="auto">
              <a:xfrm>
                <a:off x="1413321" y="5378194"/>
                <a:ext cx="654634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 smtClean="0">
                    <a:latin typeface="Arial" charset="0"/>
                  </a:rPr>
                  <a:t>34</a:t>
                </a:r>
                <a:r>
                  <a:rPr lang="en-US" altLang="en-US" sz="1800" dirty="0" smtClean="0">
                    <a:latin typeface="Symbol" pitchFamily="18" charset="2"/>
                  </a:rPr>
                  <a:t>W</a:t>
                </a:r>
                <a:endParaRPr lang="en-US" altLang="en-US" sz="1800" dirty="0">
                  <a:latin typeface="Arial" charset="0"/>
                </a:endParaRPr>
              </a:p>
            </p:txBody>
          </p:sp>
          <p:sp>
            <p:nvSpPr>
              <p:cNvPr id="142" name="Text Box 55"/>
              <p:cNvSpPr txBox="1">
                <a:spLocks noChangeArrowheads="1"/>
              </p:cNvSpPr>
              <p:nvPr/>
            </p:nvSpPr>
            <p:spPr bwMode="auto">
              <a:xfrm>
                <a:off x="3589978" y="3733801"/>
                <a:ext cx="582212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30V</a:t>
                </a:r>
              </a:p>
            </p:txBody>
          </p:sp>
          <p:grpSp>
            <p:nvGrpSpPr>
              <p:cNvPr id="143" name="Group 25"/>
              <p:cNvGrpSpPr>
                <a:grpSpLocks/>
              </p:cNvGrpSpPr>
              <p:nvPr/>
            </p:nvGrpSpPr>
            <p:grpSpPr bwMode="auto">
              <a:xfrm rot="10800000">
                <a:off x="2444368" y="3952214"/>
                <a:ext cx="1882073" cy="587283"/>
                <a:chOff x="1392" y="581"/>
                <a:chExt cx="504" cy="178"/>
              </a:xfrm>
            </p:grpSpPr>
            <p:sp>
              <p:nvSpPr>
                <p:cNvPr id="15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644" y="413"/>
                  <a:ext cx="0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27"/>
                <p:cNvSpPr>
                  <a:spLocks noChangeArrowheads="1"/>
                </p:cNvSpPr>
                <p:nvPr/>
              </p:nvSpPr>
              <p:spPr bwMode="auto">
                <a:xfrm rot="5400000">
                  <a:off x="1527" y="586"/>
                  <a:ext cx="178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522" y="591"/>
                  <a:ext cx="296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dirty="0">
                      <a:latin typeface="Symbol" pitchFamily="18" charset="2"/>
                    </a:rPr>
                    <a:t> </a:t>
                  </a:r>
                  <a:r>
                    <a:rPr lang="en-US" altLang="en-US" sz="2400" dirty="0">
                      <a:latin typeface="Symbol" pitchFamily="18" charset="2"/>
                    </a:rPr>
                    <a:t>- + </a:t>
                  </a:r>
                </a:p>
              </p:txBody>
            </p:sp>
          </p:grpSp>
          <p:sp>
            <p:nvSpPr>
              <p:cNvPr id="144" name="Freeform 41"/>
              <p:cNvSpPr>
                <a:spLocks/>
              </p:cNvSpPr>
              <p:nvPr/>
            </p:nvSpPr>
            <p:spPr bwMode="auto">
              <a:xfrm>
                <a:off x="889614" y="5109722"/>
                <a:ext cx="1718414" cy="2964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41"/>
              <p:cNvSpPr>
                <a:spLocks/>
              </p:cNvSpPr>
              <p:nvPr/>
            </p:nvSpPr>
            <p:spPr bwMode="auto">
              <a:xfrm>
                <a:off x="2608027" y="5092942"/>
                <a:ext cx="1718414" cy="2964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6" name="Straight Connector 145"/>
              <p:cNvCxnSpPr/>
              <p:nvPr/>
            </p:nvCxnSpPr>
            <p:spPr bwMode="auto">
              <a:xfrm rot="5400000">
                <a:off x="369831" y="4790911"/>
                <a:ext cx="100677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51" idx="1"/>
              </p:cNvCxnSpPr>
              <p:nvPr/>
            </p:nvCxnSpPr>
            <p:spPr>
              <a:xfrm>
                <a:off x="4326441" y="4262352"/>
                <a:ext cx="0" cy="9788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7358028" y="4929791"/>
                  <a:ext cx="12212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+  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 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028" y="4929791"/>
                  <a:ext cx="122123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>
              <a:endCxn id="151" idx="0"/>
            </p:cNvCxnSpPr>
            <p:nvPr/>
          </p:nvCxnSpPr>
          <p:spPr>
            <a:xfrm>
              <a:off x="5214332" y="4500121"/>
              <a:ext cx="15547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6855" y="3096767"/>
                <a:ext cx="2991781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6+34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×30=4.5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855" y="3096767"/>
                <a:ext cx="2991781" cy="6756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93240" y="2711832"/>
            <a:ext cx="229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voltage division: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0891" y="1621636"/>
                <a:ext cx="3896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=13.5+4.5=18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891" y="1621636"/>
                <a:ext cx="389638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2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525" y="322833"/>
            <a:ext cx="322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Source Transformation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1785" y="767333"/>
            <a:ext cx="492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following two connections are equivalent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2125" y="1096694"/>
            <a:ext cx="6169025" cy="2058239"/>
            <a:chOff x="546100" y="6285661"/>
            <a:chExt cx="6169025" cy="2058239"/>
          </a:xfrm>
        </p:grpSpPr>
        <p:sp>
          <p:nvSpPr>
            <p:cNvPr id="9" name="Rectangle 8"/>
            <p:cNvSpPr/>
            <p:nvPr/>
          </p:nvSpPr>
          <p:spPr bwMode="auto">
            <a:xfrm>
              <a:off x="762000" y="6845300"/>
              <a:ext cx="1765300" cy="139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01900" y="6794500"/>
              <a:ext cx="1651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6100" y="7099301"/>
              <a:ext cx="469900" cy="707886"/>
              <a:chOff x="1143000" y="2057401"/>
              <a:chExt cx="469900" cy="707886"/>
            </a:xfrm>
          </p:grpSpPr>
          <p:sp>
            <p:nvSpPr>
              <p:cNvPr id="3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104900" y="6718300"/>
              <a:ext cx="812800" cy="266700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1879600" y="68580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812800" y="7543800"/>
              <a:ext cx="4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</a:t>
              </a:r>
              <a:r>
                <a:rPr lang="en-US" sz="2400" dirty="0" err="1" smtClean="0"/>
                <a:t>v</a:t>
              </a:r>
              <a:r>
                <a:rPr lang="en-US" sz="2400" baseline="-25000" dirty="0" err="1" smtClean="0"/>
                <a:t>s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2700" y="68961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2346325" y="69453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3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6325" y="69453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993900" y="642148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err="1" smtClean="0"/>
                <a:t>i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559300" y="6756400"/>
              <a:ext cx="1917700" cy="1473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337300" y="6667500"/>
              <a:ext cx="1778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" name="Straight Connector 19"/>
            <p:cNvCxnSpPr>
              <a:stCxn id="18" idx="0"/>
              <a:endCxn id="18" idx="2"/>
            </p:cNvCxnSpPr>
            <p:nvPr/>
          </p:nvCxnSpPr>
          <p:spPr bwMode="auto">
            <a:xfrm>
              <a:off x="5518150" y="6756400"/>
              <a:ext cx="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5400000">
              <a:off x="5121275" y="7400925"/>
              <a:ext cx="812800" cy="260350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00000">
              <a:off x="4328350" y="7261465"/>
              <a:ext cx="469900" cy="444500"/>
              <a:chOff x="2133600" y="1143000"/>
              <a:chExt cx="469900" cy="444500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4" name="Straight Arrow Connector 13"/>
              <p:cNvCxnSpPr>
                <a:cxnSpLocks noChangeShapeType="1"/>
                <a:stCxn id="33" idx="2"/>
                <a:endCxn id="3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5689600" y="74168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6397625" y="69072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4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7625" y="69072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>
              <a:off x="5740400" y="67564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5891739" y="6313681"/>
              <a:ext cx="308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err="1" smtClean="0"/>
                <a:t>i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22800" y="6972300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i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3400" y="6908800"/>
              <a:ext cx="9685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= </a:t>
              </a:r>
              <a:r>
                <a:rPr lang="en-US" dirty="0" err="1" smtClean="0"/>
                <a:t>Ri</a:t>
              </a:r>
              <a:r>
                <a:rPr lang="en-US" baseline="-25000" dirty="0" err="1" smtClean="0"/>
                <a:t>s</a:t>
              </a:r>
              <a:endParaRPr lang="en-US" dirty="0"/>
            </a:p>
          </p:txBody>
        </p:sp>
        <p:sp>
          <p:nvSpPr>
            <p:cNvPr id="29" name="Left-Right Arrow 28"/>
            <p:cNvSpPr/>
            <p:nvPr/>
          </p:nvSpPr>
          <p:spPr bwMode="auto">
            <a:xfrm>
              <a:off x="3009900" y="7404100"/>
              <a:ext cx="990600" cy="266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68199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r>
                <a:rPr lang="en-US" sz="2000" baseline="-25000" dirty="0" err="1" smtClean="0"/>
                <a:t>R</a:t>
              </a:r>
              <a:endParaRPr lang="en-US" sz="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524500" y="68199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76339"/>
                </p:ext>
              </p:extLst>
            </p:nvPr>
          </p:nvGraphicFramePr>
          <p:xfrm>
            <a:off x="1067387" y="6285661"/>
            <a:ext cx="10953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5" name="Equation" r:id="rId6" imgW="482400" imgH="215640" progId="Equation.DSMT4">
                    <p:embed/>
                  </p:oleObj>
                </mc:Choice>
                <mc:Fallback>
                  <p:oleObj name="Equation" r:id="rId6" imgW="4824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387" y="6285661"/>
                          <a:ext cx="109537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306862" y="3403600"/>
            <a:ext cx="6308725" cy="2413000"/>
            <a:chOff x="317500" y="876300"/>
            <a:chExt cx="6308725" cy="2413000"/>
          </a:xfrm>
        </p:grpSpPr>
        <p:sp>
          <p:nvSpPr>
            <p:cNvPr id="42" name="TextBox 41"/>
            <p:cNvSpPr txBox="1"/>
            <p:nvPr/>
          </p:nvSpPr>
          <p:spPr>
            <a:xfrm>
              <a:off x="444960" y="876300"/>
              <a:ext cx="4920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following two connections are equivalent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3100" y="1790700"/>
              <a:ext cx="1765300" cy="139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413000" y="1739900"/>
              <a:ext cx="1651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5" name="Group 20"/>
            <p:cNvGrpSpPr>
              <a:grpSpLocks/>
            </p:cNvGrpSpPr>
            <p:nvPr/>
          </p:nvGrpSpPr>
          <p:grpSpPr bwMode="auto">
            <a:xfrm>
              <a:off x="1016000" y="1663700"/>
              <a:ext cx="812800" cy="266700"/>
              <a:chOff x="2565400" y="4241800"/>
              <a:chExt cx="901700" cy="317500"/>
            </a:xfrm>
          </p:grpSpPr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 bwMode="auto">
            <a:xfrm>
              <a:off x="1790700" y="18034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23900" y="2489200"/>
              <a:ext cx="419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s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93800" y="18415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2257425" y="18907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6" name="Equation" r:id="rId8" imgW="139680" imgH="571320" progId="Equation.DSMT4">
                    <p:embed/>
                  </p:oleObj>
                </mc:Choice>
                <mc:Fallback>
                  <p:oleObj name="Equation" r:id="rId8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425" y="18907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1879600" y="13843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470400" y="1701800"/>
              <a:ext cx="1917700" cy="1473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248400" y="1612900"/>
              <a:ext cx="1778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" name="Straight Connector 52"/>
            <p:cNvCxnSpPr>
              <a:stCxn id="51" idx="0"/>
              <a:endCxn id="51" idx="2"/>
            </p:cNvCxnSpPr>
            <p:nvPr/>
          </p:nvCxnSpPr>
          <p:spPr bwMode="auto">
            <a:xfrm>
              <a:off x="5429250" y="1701800"/>
              <a:ext cx="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 rot="5400000">
              <a:off x="5032375" y="2346325"/>
              <a:ext cx="812800" cy="260350"/>
              <a:chOff x="2565400" y="4241800"/>
              <a:chExt cx="901700" cy="317500"/>
            </a:xfrm>
          </p:grpSpPr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600700" y="23622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6308725" y="18526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7" name="Equation" r:id="rId9" imgW="139680" imgH="571320" progId="Equation.DSMT4">
                    <p:embed/>
                  </p:oleObj>
                </mc:Choice>
                <mc:Fallback>
                  <p:oleObj name="Equation" r:id="rId9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8725" y="18526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Straight Arrow Connector 56"/>
            <p:cNvCxnSpPr/>
            <p:nvPr/>
          </p:nvCxnSpPr>
          <p:spPr bwMode="auto">
            <a:xfrm>
              <a:off x="5651500" y="17018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5727700" y="13716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33900" y="191770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i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84500" y="1854200"/>
              <a:ext cx="818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s</a:t>
              </a:r>
              <a:r>
                <a:rPr lang="en-US" sz="2000" dirty="0" smtClean="0"/>
                <a:t>= </a:t>
              </a:r>
              <a:r>
                <a:rPr lang="en-US" sz="2000" dirty="0" err="1" smtClean="0"/>
                <a:t>Ri</a:t>
              </a:r>
              <a:r>
                <a:rPr lang="en-US" sz="2000" baseline="-25000" dirty="0" err="1" smtClean="0"/>
                <a:t>s</a:t>
              </a:r>
              <a:endParaRPr lang="en-US" sz="2000" dirty="0"/>
            </a:p>
          </p:txBody>
        </p:sp>
        <p:sp>
          <p:nvSpPr>
            <p:cNvPr id="61" name="Left-Right Arrow 60"/>
            <p:cNvSpPr/>
            <p:nvPr/>
          </p:nvSpPr>
          <p:spPr bwMode="auto">
            <a:xfrm>
              <a:off x="2921000" y="2349500"/>
              <a:ext cx="990600" cy="266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17500" y="1968500"/>
              <a:ext cx="777240" cy="807720"/>
              <a:chOff x="2590800" y="2606040"/>
              <a:chExt cx="685800" cy="707886"/>
            </a:xfrm>
          </p:grpSpPr>
          <p:sp>
            <p:nvSpPr>
              <p:cNvPr id="66" name="Diamond 65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216400" y="2108200"/>
              <a:ext cx="533400" cy="571500"/>
              <a:chOff x="5981700" y="2730500"/>
              <a:chExt cx="533400" cy="571500"/>
            </a:xfrm>
          </p:grpSpPr>
          <p:sp>
            <p:nvSpPr>
              <p:cNvPr id="64" name="Diamond 63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5" name="Straight Arrow Connector 64"/>
              <p:cNvCxnSpPr>
                <a:stCxn id="64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3" name="TextBox 72"/>
          <p:cNvSpPr txBox="1"/>
          <p:nvPr/>
        </p:nvSpPr>
        <p:spPr>
          <a:xfrm>
            <a:off x="448433" y="5836356"/>
            <a:ext cx="791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The rule:  </a:t>
            </a:r>
            <a:r>
              <a:rPr lang="en-US" sz="2000" dirty="0" smtClean="0"/>
              <a:t>if you put the two sources side by side,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the arrow of the current source points   from – to + of the voltage  source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7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964880" y="222788"/>
            <a:ext cx="2032000" cy="63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85962" y="883188"/>
            <a:ext cx="1541" cy="15261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03262" y="857788"/>
            <a:ext cx="3289300" cy="1562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062" y="1289589"/>
            <a:ext cx="469900" cy="707886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16200000">
            <a:off x="1579562" y="1467388"/>
            <a:ext cx="812800" cy="266700"/>
            <a:chOff x="2565400" y="4241800"/>
            <a:chExt cx="901700" cy="3175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1936" y="99428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12V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562" y="97208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04862" y="728756"/>
            <a:ext cx="812800" cy="266700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27162" y="154358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43262" y="2227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598737" y="92613"/>
            <a:ext cx="812800" cy="260350"/>
            <a:chOff x="2565400" y="424180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2659062" y="591088"/>
            <a:ext cx="533400" cy="571500"/>
            <a:chOff x="5981700" y="2730500"/>
            <a:chExt cx="533400" cy="571500"/>
          </a:xfrm>
        </p:grpSpPr>
        <p:sp>
          <p:nvSpPr>
            <p:cNvPr id="29" name="Diamond 28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45006" y="476728"/>
                <a:ext cx="717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</a:t>
                </a:r>
                <a:r>
                  <a:rPr lang="en-US" sz="2000" dirty="0" smtClean="0"/>
                  <a:t>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006" y="476728"/>
                <a:ext cx="71750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7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 bwMode="auto">
          <a:xfrm>
            <a:off x="360362" y="451388"/>
            <a:ext cx="1219200" cy="22225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879600" y="6888"/>
            <a:ext cx="2374900" cy="1041400"/>
          </a:xfrm>
          <a:prstGeom prst="roundRect">
            <a:avLst/>
          </a:prstGeom>
          <a:noFill/>
          <a:ln w="9525" cap="flat" cmpd="sng" algn="ctr">
            <a:solidFill>
              <a:srgbClr val="0000CC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19912" y="2572288"/>
            <a:ext cx="4352386" cy="2235200"/>
            <a:chOff x="226250" y="3378200"/>
            <a:chExt cx="4352386" cy="22352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993900" y="3937000"/>
              <a:ext cx="1541" cy="15261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4500" y="3911600"/>
              <a:ext cx="3556000" cy="1562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 rot="16200000">
              <a:off x="1587500" y="4521200"/>
              <a:ext cx="812800" cy="266700"/>
              <a:chOff x="2565400" y="4241800"/>
              <a:chExt cx="901700" cy="3175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089400" y="4749800"/>
                  <a:ext cx="4892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8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400" y="4749800"/>
                  <a:ext cx="48923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500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698500" y="4762500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5100" y="4597400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3800" y="3441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2276475" y="3781425"/>
              <a:ext cx="812800" cy="26035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573639" y="3444845"/>
                  <a:ext cx="5940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639" y="3444845"/>
                  <a:ext cx="594073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3086100" y="3644900"/>
              <a:ext cx="685800" cy="533400"/>
              <a:chOff x="2590800" y="2667000"/>
              <a:chExt cx="685800" cy="533400"/>
            </a:xfrm>
          </p:grpSpPr>
          <p:sp>
            <p:nvSpPr>
              <p:cNvPr id="57" name="Diamond 56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>
              <a:off x="1231900" y="39370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 rot="16200000">
              <a:off x="825500" y="4533900"/>
              <a:ext cx="812800" cy="266700"/>
              <a:chOff x="2565400" y="4241800"/>
              <a:chExt cx="901700" cy="317500"/>
            </a:xfrm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16200000">
              <a:off x="213550" y="4403965"/>
              <a:ext cx="469900" cy="444500"/>
              <a:chOff x="2133600" y="1143000"/>
              <a:chExt cx="469900" cy="444500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4" name="Straight Arrow Connector 13"/>
              <p:cNvCxnSpPr>
                <a:cxnSpLocks noChangeShapeType="1"/>
                <a:stCxn id="53" idx="2"/>
                <a:endCxn id="5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0" name="TextBox 49"/>
            <p:cNvSpPr txBox="1"/>
            <p:nvPr/>
          </p:nvSpPr>
          <p:spPr>
            <a:xfrm>
              <a:off x="457200" y="4064000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41300" y="3759200"/>
              <a:ext cx="1219200" cy="18542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044700" y="3378200"/>
              <a:ext cx="2222500" cy="850900"/>
            </a:xfrm>
            <a:prstGeom prst="roundRect">
              <a:avLst/>
            </a:prstGeom>
            <a:noFill/>
            <a:ln w="9525" cap="flat" cmpd="sng" algn="ctr">
              <a:solidFill>
                <a:srgbClr val="0000CC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 bwMode="auto">
          <a:xfrm>
            <a:off x="2354262" y="2546888"/>
            <a:ext cx="2273300" cy="22479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94512" y="4998018"/>
            <a:ext cx="4599750" cy="1612840"/>
            <a:chOff x="200850" y="5981760"/>
            <a:chExt cx="4599750" cy="1612840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968500" y="6057900"/>
              <a:ext cx="1541" cy="15261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419100" y="6032500"/>
              <a:ext cx="3556000" cy="1562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 rot="16200000">
              <a:off x="1562100" y="6642100"/>
              <a:ext cx="812800" cy="266700"/>
              <a:chOff x="2565400" y="4241800"/>
              <a:chExt cx="901700" cy="317500"/>
            </a:xfrm>
          </p:grpSpPr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73100" y="6883400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09700" y="6718300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46400" y="6692900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1206500" y="60579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 rot="16200000">
              <a:off x="800100" y="6654800"/>
              <a:ext cx="812800" cy="266700"/>
              <a:chOff x="2565400" y="4241800"/>
              <a:chExt cx="901700" cy="317500"/>
            </a:xfrm>
          </p:grpSpPr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16200000">
              <a:off x="188150" y="6524865"/>
              <a:ext cx="469900" cy="444500"/>
              <a:chOff x="2133600" y="1143000"/>
              <a:chExt cx="469900" cy="444500"/>
            </a:xfrm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88" name="Straight Arrow Connector 13"/>
              <p:cNvCxnSpPr>
                <a:cxnSpLocks noChangeShapeType="1"/>
                <a:stCxn id="87" idx="2"/>
                <a:endCxn id="8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7" name="TextBox 76"/>
            <p:cNvSpPr txBox="1"/>
            <p:nvPr/>
          </p:nvSpPr>
          <p:spPr>
            <a:xfrm>
              <a:off x="431800" y="6184900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A</a:t>
              </a:r>
              <a:endParaRPr lang="en-US" sz="2000" dirty="0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2895600" y="6019800"/>
              <a:ext cx="0" cy="1562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9" name="Group 20"/>
            <p:cNvGrpSpPr>
              <a:grpSpLocks/>
            </p:cNvGrpSpPr>
            <p:nvPr/>
          </p:nvGrpSpPr>
          <p:grpSpPr bwMode="auto">
            <a:xfrm rot="16200000">
              <a:off x="2496120" y="6696199"/>
              <a:ext cx="812800" cy="284607"/>
              <a:chOff x="2551807" y="4254500"/>
              <a:chExt cx="901700" cy="338818"/>
            </a:xfrm>
          </p:grpSpPr>
          <p:sp>
            <p:nvSpPr>
              <p:cNvPr id="8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551807" y="4275818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721100" y="6464300"/>
              <a:ext cx="533400" cy="571500"/>
              <a:chOff x="5981700" y="2730500"/>
              <a:chExt cx="533400" cy="571500"/>
            </a:xfrm>
          </p:grpSpPr>
          <p:sp>
            <p:nvSpPr>
              <p:cNvPr id="83" name="Diamond 82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4" name="Straight Arrow Connector 83"/>
              <p:cNvCxnSpPr>
                <a:stCxn id="83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82" name="Rounded Rectangle 81"/>
            <p:cNvSpPr/>
            <p:nvPr/>
          </p:nvSpPr>
          <p:spPr bwMode="auto">
            <a:xfrm>
              <a:off x="2743200" y="5981760"/>
              <a:ext cx="2057400" cy="161284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52754" y="163824"/>
                <a:ext cx="426206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 :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 smtClean="0"/>
                  <a:t>: </a:t>
                </a:r>
                <a:br>
                  <a:rPr lang="en-US" sz="2000" dirty="0" smtClean="0"/>
                </a:br>
                <a:r>
                  <a:rPr lang="en-US" sz="2000" dirty="0" smtClean="0"/>
                  <a:t>Use </a:t>
                </a:r>
                <a:r>
                  <a:rPr lang="en-US" sz="2000" b="1" dirty="0" smtClean="0"/>
                  <a:t>source Transformation </a:t>
                </a:r>
                <a:r>
                  <a:rPr lang="en-US" sz="2000" dirty="0" smtClean="0"/>
                  <a:t>to convert  </a:t>
                </a:r>
                <a:br>
                  <a:rPr lang="en-US" sz="2000" dirty="0" smtClean="0"/>
                </a:br>
                <a:r>
                  <a:rPr lang="en-US" sz="2000" dirty="0" smtClean="0"/>
                  <a:t>the circuit to one with only two nodes. </a:t>
                </a:r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54" y="163824"/>
                <a:ext cx="4262064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574" t="-3012" r="-715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/>
          <p:cNvCxnSpPr/>
          <p:nvPr/>
        </p:nvCxnSpPr>
        <p:spPr>
          <a:xfrm>
            <a:off x="1985961" y="1970970"/>
            <a:ext cx="1" cy="402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995209" y="1943698"/>
                <a:ext cx="4514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09" y="1943698"/>
                <a:ext cx="45140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20"/>
          <p:cNvGrpSpPr>
            <a:grpSpLocks/>
          </p:cNvGrpSpPr>
          <p:nvPr/>
        </p:nvGrpSpPr>
        <p:grpSpPr bwMode="auto">
          <a:xfrm rot="16200000">
            <a:off x="3590480" y="1610293"/>
            <a:ext cx="812800" cy="266700"/>
            <a:chOff x="2565400" y="4241800"/>
            <a:chExt cx="901700" cy="317500"/>
          </a:xfrm>
        </p:grpSpPr>
        <p:sp>
          <p:nvSpPr>
            <p:cNvPr id="11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17" name="Group 20"/>
          <p:cNvGrpSpPr>
            <a:grpSpLocks/>
          </p:cNvGrpSpPr>
          <p:nvPr/>
        </p:nvGrpSpPr>
        <p:grpSpPr bwMode="auto">
          <a:xfrm rot="16200000">
            <a:off x="3691287" y="3816948"/>
            <a:ext cx="812800" cy="266700"/>
            <a:chOff x="2565400" y="4241800"/>
            <a:chExt cx="901700" cy="317500"/>
          </a:xfrm>
        </p:grpSpPr>
        <p:sp>
          <p:nvSpPr>
            <p:cNvPr id="11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261373" y="5519477"/>
                <a:ext cx="63684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73" y="5519477"/>
                <a:ext cx="636841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/>
          <p:cNvCxnSpPr/>
          <p:nvPr/>
        </p:nvCxnSpPr>
        <p:spPr>
          <a:xfrm>
            <a:off x="2089103" y="4211861"/>
            <a:ext cx="1" cy="402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067948" y="4191598"/>
                <a:ext cx="4514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48" y="4191598"/>
                <a:ext cx="45140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>
          <a:xfrm>
            <a:off x="2056994" y="6185807"/>
            <a:ext cx="1" cy="402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172554" y="6084881"/>
                <a:ext cx="4514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554" y="6084881"/>
                <a:ext cx="45140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130230" y="1490496"/>
                <a:ext cx="489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30" y="1490496"/>
                <a:ext cx="489236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13750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1904180" y="6424508"/>
            <a:ext cx="304800" cy="327055"/>
            <a:chOff x="6946490" y="3131088"/>
            <a:chExt cx="304800" cy="327055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7086600" y="3131088"/>
              <a:ext cx="0" cy="241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946490" y="337238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027606" y="3458143"/>
              <a:ext cx="1646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911590" y="4697468"/>
                <a:ext cx="4930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90" y="4697468"/>
                <a:ext cx="49301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/>
          <p:cNvCxnSpPr/>
          <p:nvPr/>
        </p:nvCxnSpPr>
        <p:spPr>
          <a:xfrm>
            <a:off x="1288837" y="5117248"/>
            <a:ext cx="1" cy="402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294951" y="5143868"/>
                <a:ext cx="4388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51" y="5143868"/>
                <a:ext cx="4388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/>
          <p:cNvCxnSpPr/>
          <p:nvPr/>
        </p:nvCxnSpPr>
        <p:spPr>
          <a:xfrm>
            <a:off x="2989262" y="5129948"/>
            <a:ext cx="1" cy="402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2960536" y="5076882"/>
                <a:ext cx="444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536" y="5076882"/>
                <a:ext cx="44480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/>
          <p:cNvSpPr txBox="1"/>
          <p:nvPr/>
        </p:nvSpPr>
        <p:spPr>
          <a:xfrm>
            <a:off x="5041312" y="1949988"/>
            <a:ext cx="3075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Nodal analysis method: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140039" y="2755040"/>
                <a:ext cx="3202159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x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39" y="2755040"/>
                <a:ext cx="3202159" cy="61734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5041312" y="3534761"/>
                <a:ext cx="13096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KCL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: </a:t>
                </a: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12" y="3534761"/>
                <a:ext cx="1309654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5116" t="-7692" r="-372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/>
              <p:cNvSpPr txBox="1"/>
              <p:nvPr/>
            </p:nvSpPr>
            <p:spPr>
              <a:xfrm>
                <a:off x="5127749" y="3918685"/>
                <a:ext cx="2641364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49" y="3918685"/>
                <a:ext cx="2641364" cy="6685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/>
              <p:cNvSpPr txBox="1"/>
              <p:nvPr/>
            </p:nvSpPr>
            <p:spPr>
              <a:xfrm>
                <a:off x="5084960" y="4593350"/>
                <a:ext cx="2676245" cy="619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60" y="4593350"/>
                <a:ext cx="2676245" cy="61997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/>
              <p:cNvSpPr txBox="1"/>
              <p:nvPr/>
            </p:nvSpPr>
            <p:spPr>
              <a:xfrm>
                <a:off x="5127749" y="5364860"/>
                <a:ext cx="333251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=4.8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4.8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1.6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49" y="5364860"/>
                <a:ext cx="3332515" cy="67056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9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65" grpId="0" animBg="1"/>
      <p:bldP spid="98" grpId="0"/>
      <p:bldP spid="122" grpId="0"/>
      <p:bldP spid="124" grpId="0"/>
      <p:bldP spid="142" grpId="0"/>
      <p:bldP spid="146" grpId="0"/>
      <p:bldP spid="148" grpId="0"/>
      <p:bldP spid="149" grpId="0"/>
      <p:bldP spid="150" grpId="0"/>
      <p:bldP spid="152" grpId="0"/>
      <p:bldP spid="153" grpId="0"/>
      <p:bldP spid="154" grpId="0"/>
      <p:bldP spid="1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798" y="152400"/>
            <a:ext cx="8306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/>
              <a:t>Thevenin’s</a:t>
            </a:r>
            <a:r>
              <a:rPr lang="en-US" sz="2000" b="1" u="sng" dirty="0" smtClean="0"/>
              <a:t> theorem</a:t>
            </a:r>
            <a:r>
              <a:rPr lang="en-US" sz="2000" dirty="0" smtClean="0"/>
              <a:t>: Every linear two terminal circuit can be made equivalent </a:t>
            </a:r>
            <a:br>
              <a:rPr lang="en-US" sz="2000" dirty="0" smtClean="0"/>
            </a:br>
            <a:r>
              <a:rPr lang="en-US" sz="2000" dirty="0" smtClean="0"/>
              <a:t>to the series connection of a voltage source and a resistor.   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5455" y="755815"/>
            <a:ext cx="5765800" cy="2197100"/>
            <a:chOff x="736600" y="6565900"/>
            <a:chExt cx="5765800" cy="2197100"/>
          </a:xfrm>
        </p:grpSpPr>
        <p:sp>
          <p:nvSpPr>
            <p:cNvPr id="9" name="Rectangle 56"/>
            <p:cNvSpPr>
              <a:spLocks noChangeArrowheads="1"/>
            </p:cNvSpPr>
            <p:nvPr/>
          </p:nvSpPr>
          <p:spPr bwMode="auto">
            <a:xfrm>
              <a:off x="2044700" y="71501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57"/>
            <p:cNvSpPr>
              <a:spLocks noChangeArrowheads="1"/>
            </p:cNvSpPr>
            <p:nvPr/>
          </p:nvSpPr>
          <p:spPr bwMode="auto">
            <a:xfrm>
              <a:off x="736600" y="68199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11" name="Straight Arrow Connector 61"/>
            <p:cNvCxnSpPr>
              <a:cxnSpLocks noChangeShapeType="1"/>
            </p:cNvCxnSpPr>
            <p:nvPr/>
          </p:nvCxnSpPr>
          <p:spPr bwMode="auto">
            <a:xfrm>
              <a:off x="2345690" y="716026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" name="TextBox 62"/>
            <p:cNvSpPr txBox="1">
              <a:spLocks noChangeArrowheads="1"/>
            </p:cNvSpPr>
            <p:nvPr/>
          </p:nvSpPr>
          <p:spPr bwMode="auto">
            <a:xfrm>
              <a:off x="2463800" y="66929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041400" y="7607300"/>
              <a:ext cx="736600" cy="165100"/>
              <a:chOff x="2565400" y="4241800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" name="Diamond 70"/>
            <p:cNvSpPr>
              <a:spLocks noChangeArrowheads="1"/>
            </p:cNvSpPr>
            <p:nvPr/>
          </p:nvSpPr>
          <p:spPr bwMode="auto">
            <a:xfrm>
              <a:off x="1117600" y="79121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Diamond 71"/>
            <p:cNvSpPr>
              <a:spLocks noChangeArrowheads="1"/>
            </p:cNvSpPr>
            <p:nvPr/>
          </p:nvSpPr>
          <p:spPr bwMode="auto">
            <a:xfrm>
              <a:off x="1117600" y="8382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6" name="Straight Arrow Connector 72"/>
            <p:cNvCxnSpPr>
              <a:cxnSpLocks noChangeShapeType="1"/>
            </p:cNvCxnSpPr>
            <p:nvPr/>
          </p:nvCxnSpPr>
          <p:spPr bwMode="auto">
            <a:xfrm>
              <a:off x="1168400" y="85598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" name="TextBox 73"/>
            <p:cNvSpPr txBox="1">
              <a:spLocks noChangeArrowheads="1"/>
            </p:cNvSpPr>
            <p:nvPr/>
          </p:nvSpPr>
          <p:spPr bwMode="auto">
            <a:xfrm>
              <a:off x="1143000" y="78613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50900" y="6934200"/>
              <a:ext cx="534121" cy="457200"/>
              <a:chOff x="1104900" y="1155700"/>
              <a:chExt cx="534121" cy="457200"/>
            </a:xfrm>
          </p:grpSpPr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16200000">
              <a:off x="1470850" y="6969365"/>
              <a:ext cx="469900" cy="444500"/>
              <a:chOff x="2133600" y="1143000"/>
              <a:chExt cx="469900" cy="444500"/>
            </a:xfrm>
          </p:grpSpPr>
          <p:sp>
            <p:nvSpPr>
              <p:cNvPr id="3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7" name="Straight Arrow Connector 13"/>
              <p:cNvCxnSpPr>
                <a:cxnSpLocks noChangeShapeType="1"/>
                <a:stCxn id="36" idx="2"/>
                <a:endCxn id="36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0" name="Rectangle 19"/>
            <p:cNvSpPr/>
            <p:nvPr/>
          </p:nvSpPr>
          <p:spPr bwMode="auto">
            <a:xfrm>
              <a:off x="2933700" y="7112000"/>
              <a:ext cx="304800" cy="149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811463" y="72501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8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72501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 bwMode="auto">
            <a:xfrm>
              <a:off x="4305300" y="7112000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72200" y="7112000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6138863" y="71993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863" y="71993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62"/>
            <p:cNvSpPr txBox="1">
              <a:spLocks noChangeArrowheads="1"/>
            </p:cNvSpPr>
            <p:nvPr/>
          </p:nvSpPr>
          <p:spPr bwMode="auto">
            <a:xfrm>
              <a:off x="5689600" y="66421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5600700" y="71247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4660900" y="6985000"/>
              <a:ext cx="736600" cy="2794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076700" y="7505701"/>
              <a:ext cx="469900" cy="707886"/>
              <a:chOff x="1143000" y="2057401"/>
              <a:chExt cx="469900" cy="707886"/>
            </a:xfrm>
          </p:grpSpPr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46500" y="7175500"/>
              <a:ext cx="5357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40300" y="6565900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31" name="Left-Right Arrow 30"/>
            <p:cNvSpPr/>
            <p:nvPr/>
          </p:nvSpPr>
          <p:spPr bwMode="auto">
            <a:xfrm>
              <a:off x="3213100" y="7721600"/>
              <a:ext cx="685800" cy="393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94491" y="3348053"/>
            <a:ext cx="3926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</a:t>
            </a:r>
            <a:r>
              <a:rPr lang="en-US" sz="2000" dirty="0" smtClean="0">
                <a:solidFill>
                  <a:srgbClr val="FF0000"/>
                </a:solidFill>
              </a:rPr>
              <a:t>Open circuit voltage </a:t>
            </a:r>
            <a:r>
              <a:rPr lang="en-US" sz="2000" dirty="0" smtClean="0"/>
              <a:t>across the </a:t>
            </a:r>
          </a:p>
          <a:p>
            <a:r>
              <a:rPr lang="en-US" sz="2000" dirty="0" smtClean="0"/>
              <a:t>two terminals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23043" y="4046942"/>
            <a:ext cx="2514600" cy="2070100"/>
            <a:chOff x="1905000" y="3797300"/>
            <a:chExt cx="2514600" cy="2070100"/>
          </a:xfrm>
        </p:grpSpPr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3213100" y="42545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5" name="Rectangle 57"/>
            <p:cNvSpPr>
              <a:spLocks noChangeArrowheads="1"/>
            </p:cNvSpPr>
            <p:nvPr/>
          </p:nvSpPr>
          <p:spPr bwMode="auto">
            <a:xfrm>
              <a:off x="1905000" y="39243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46" name="Straight Arrow Connector 61"/>
            <p:cNvCxnSpPr>
              <a:cxnSpLocks noChangeShapeType="1"/>
            </p:cNvCxnSpPr>
            <p:nvPr/>
          </p:nvCxnSpPr>
          <p:spPr bwMode="auto">
            <a:xfrm>
              <a:off x="3552190" y="425704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62"/>
            <p:cNvSpPr txBox="1">
              <a:spLocks noChangeArrowheads="1"/>
            </p:cNvSpPr>
            <p:nvPr/>
          </p:nvSpPr>
          <p:spPr bwMode="auto">
            <a:xfrm>
              <a:off x="3632200" y="3797300"/>
              <a:ext cx="5629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=0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2209800" y="4711700"/>
              <a:ext cx="736600" cy="16510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9" name="Diamond 70"/>
            <p:cNvSpPr>
              <a:spLocks noChangeArrowheads="1"/>
            </p:cNvSpPr>
            <p:nvPr/>
          </p:nvSpPr>
          <p:spPr bwMode="auto">
            <a:xfrm>
              <a:off x="2286000" y="50165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Diamond 71"/>
            <p:cNvSpPr>
              <a:spLocks noChangeArrowheads="1"/>
            </p:cNvSpPr>
            <p:nvPr/>
          </p:nvSpPr>
          <p:spPr bwMode="auto">
            <a:xfrm>
              <a:off x="2286000" y="54864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1" name="Straight Arrow Connector 72"/>
            <p:cNvCxnSpPr>
              <a:cxnSpLocks noChangeShapeType="1"/>
            </p:cNvCxnSpPr>
            <p:nvPr/>
          </p:nvCxnSpPr>
          <p:spPr bwMode="auto">
            <a:xfrm>
              <a:off x="2336800" y="56642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2" name="TextBox 73"/>
            <p:cNvSpPr txBox="1">
              <a:spLocks noChangeArrowheads="1"/>
            </p:cNvSpPr>
            <p:nvPr/>
          </p:nvSpPr>
          <p:spPr bwMode="auto">
            <a:xfrm>
              <a:off x="2311400" y="49657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19300" y="4038600"/>
              <a:ext cx="534121" cy="457200"/>
              <a:chOff x="1104900" y="1155700"/>
              <a:chExt cx="534121" cy="457200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6200000">
              <a:off x="2639250" y="4073765"/>
              <a:ext cx="469900" cy="444500"/>
              <a:chOff x="2133600" y="1143000"/>
              <a:chExt cx="469900" cy="444500"/>
            </a:xfrm>
          </p:grpSpPr>
          <p:sp>
            <p:nvSpPr>
              <p:cNvPr id="5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8" name="Straight Arrow Connector 13"/>
              <p:cNvCxnSpPr>
                <a:cxnSpLocks noChangeShapeType="1"/>
                <a:stCxn id="57" idx="2"/>
                <a:endCxn id="5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5" name="Rectangle 54"/>
            <p:cNvSpPr/>
            <p:nvPr/>
          </p:nvSpPr>
          <p:spPr bwMode="auto">
            <a:xfrm>
              <a:off x="4102100" y="4216400"/>
              <a:ext cx="304800" cy="149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6" name="Object 4"/>
            <p:cNvGraphicFramePr>
              <a:graphicFrameLocks noChangeAspect="1"/>
            </p:cNvGraphicFramePr>
            <p:nvPr/>
          </p:nvGraphicFramePr>
          <p:xfrm>
            <a:off x="3862388" y="4354513"/>
            <a:ext cx="55721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" name="Equation" r:id="rId6" imgW="241200" imgH="571320" progId="Equation.DSMT4">
                    <p:embed/>
                  </p:oleObj>
                </mc:Choice>
                <mc:Fallback>
                  <p:oleObj name="Equation" r:id="rId6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4354513"/>
                          <a:ext cx="55721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Box 62"/>
          <p:cNvSpPr txBox="1"/>
          <p:nvPr/>
        </p:nvSpPr>
        <p:spPr>
          <a:xfrm>
            <a:off x="625266" y="6248400"/>
            <a:ext cx="165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 called V</a:t>
            </a:r>
            <a:r>
              <a:rPr lang="en-US" sz="2000" baseline="-25000" dirty="0" smtClean="0"/>
              <a:t>oc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4409255" y="3329229"/>
            <a:ext cx="457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equivalent resistance with respect </a:t>
            </a:r>
            <a:br>
              <a:rPr lang="en-US" sz="2000" dirty="0" smtClean="0"/>
            </a:br>
            <a:r>
              <a:rPr lang="en-US" sz="2000" dirty="0" smtClean="0"/>
              <a:t>        to the two terminals  when all </a:t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2000" u="sng" dirty="0" smtClean="0"/>
              <a:t>independent sources </a:t>
            </a:r>
            <a:r>
              <a:rPr lang="en-US" sz="2000" dirty="0" smtClean="0"/>
              <a:t>  are turned off  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409255" y="4415579"/>
            <a:ext cx="4418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1: No dependent source.  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eq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             (as in Chapter 2)</a:t>
            </a:r>
          </a:p>
          <a:p>
            <a:r>
              <a:rPr lang="en-US" sz="2000" dirty="0" smtClean="0"/>
              <a:t>Case 2: With dependent source.  </a:t>
            </a:r>
            <a:br>
              <a:rPr lang="en-US" sz="2000" dirty="0" smtClean="0"/>
            </a:br>
            <a:r>
              <a:rPr lang="en-US" sz="2000" dirty="0" smtClean="0"/>
              <a:t>              Need to supply an external</a:t>
            </a:r>
            <a:br>
              <a:rPr lang="en-US" sz="2000" dirty="0" smtClean="0"/>
            </a:br>
            <a:r>
              <a:rPr lang="en-US" sz="2000" dirty="0" smtClean="0"/>
              <a:t>             independent source at the two </a:t>
            </a:r>
            <a:br>
              <a:rPr lang="en-US" sz="2000" dirty="0" smtClean="0"/>
            </a:br>
            <a:r>
              <a:rPr lang="en-US" sz="2000" dirty="0" smtClean="0"/>
              <a:t>             terminal. Then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 is the ratio </a:t>
            </a:r>
            <a:br>
              <a:rPr lang="en-US" sz="2000" dirty="0" smtClean="0"/>
            </a:br>
            <a:r>
              <a:rPr lang="en-US" sz="2000" dirty="0" smtClean="0"/>
              <a:t>            between the voltage and current.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75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3" grpId="0"/>
      <p:bldP spid="64" grpId="0"/>
      <p:bldP spid="6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301" y="316865"/>
                <a:ext cx="32828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Approach 2: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:r>
                  <a:rPr lang="en-US" sz="2000" b="0" dirty="0" smtClean="0"/>
                  <a:t>by source transformation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1" y="316865"/>
                <a:ext cx="3282886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85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6345374" y="644001"/>
            <a:ext cx="25400" cy="1206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4427674" y="644001"/>
            <a:ext cx="3517900" cy="1206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73674" y="1025002"/>
            <a:ext cx="469900" cy="707886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6139824" y="907766"/>
            <a:ext cx="469900" cy="444500"/>
            <a:chOff x="2133600" y="1143000"/>
            <a:chExt cx="469900" cy="444500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2" name="Straight Arrow Connector 13"/>
            <p:cNvCxnSpPr>
              <a:cxnSpLocks noChangeShapeType="1"/>
              <a:stCxn id="11" idx="2"/>
              <a:endCxn id="11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6" name="TextBox 15"/>
          <p:cNvSpPr txBox="1"/>
          <p:nvPr/>
        </p:nvSpPr>
        <p:spPr>
          <a:xfrm>
            <a:off x="4592774" y="117740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32V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2374" y="1228201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95974" y="72020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6545399" y="517001"/>
            <a:ext cx="812800" cy="266700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554674" y="517001"/>
            <a:ext cx="812800" cy="26670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88074" y="1291701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50174" y="75830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761174" y="656701"/>
            <a:ext cx="0" cy="116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374074" y="593201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424874" y="1799701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5974" y="185050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21674" y="212201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32" name="Group 20"/>
          <p:cNvGrpSpPr>
            <a:grpSpLocks/>
          </p:cNvGrpSpPr>
          <p:nvPr/>
        </p:nvGrpSpPr>
        <p:grpSpPr bwMode="auto">
          <a:xfrm rot="16200000">
            <a:off x="5399224" y="1009126"/>
            <a:ext cx="736600" cy="234950"/>
            <a:chOff x="2565400" y="4241800"/>
            <a:chExt cx="901700" cy="317500"/>
          </a:xfrm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8" name="Rounded Rectangle 37"/>
          <p:cNvSpPr/>
          <p:nvPr/>
        </p:nvSpPr>
        <p:spPr bwMode="auto">
          <a:xfrm>
            <a:off x="3970474" y="377301"/>
            <a:ext cx="3378200" cy="17018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0163" y="9050338"/>
            <a:ext cx="1581150" cy="671512"/>
          </a:xfrm>
          <a:noFill/>
        </p:spPr>
        <p:txBody>
          <a:bodyPr/>
          <a:lstStyle/>
          <a:p>
            <a:pPr defTabSz="1008063"/>
            <a:fld id="{64DB798F-A225-4DD9-9667-CB4D0A39D0F1}" type="slidenum">
              <a:rPr lang="en-US" smtClean="0"/>
              <a:pPr defTabSz="1008063"/>
              <a:t>4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732236" y="527669"/>
            <a:ext cx="378161" cy="153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180589" y="3896792"/>
            <a:ext cx="3744370" cy="2186033"/>
            <a:chOff x="370024" y="3930727"/>
            <a:chExt cx="3744370" cy="2186033"/>
          </a:xfrm>
        </p:grpSpPr>
        <p:sp>
          <p:nvSpPr>
            <p:cNvPr id="80" name="Oval 79"/>
            <p:cNvSpPr/>
            <p:nvPr/>
          </p:nvSpPr>
          <p:spPr bwMode="auto">
            <a:xfrm flipH="1">
              <a:off x="2904293" y="5571573"/>
              <a:ext cx="889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5392" y="4288368"/>
              <a:ext cx="3168777" cy="13403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50610" y="4556459"/>
              <a:ext cx="469900" cy="653401"/>
              <a:chOff x="1108268" y="2057401"/>
              <a:chExt cx="469900" cy="588149"/>
            </a:xfrm>
          </p:grpSpPr>
          <p:sp>
            <p:nvSpPr>
              <p:cNvPr id="139" name="Oval 10"/>
              <p:cNvSpPr>
                <a:spLocks noChangeArrowheads="1"/>
              </p:cNvSpPr>
              <p:nvPr/>
            </p:nvSpPr>
            <p:spPr bwMode="auto">
              <a:xfrm>
                <a:off x="1108268" y="211215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219200" y="2057401"/>
                <a:ext cx="317500" cy="36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Symbol" pitchFamily="18" charset="2"/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370024" y="4314512"/>
              <a:ext cx="58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10A</a:t>
              </a:r>
              <a:endParaRPr lang="en-US" sz="1800" dirty="0"/>
            </a:p>
          </p:txBody>
        </p:sp>
        <p:grpSp>
          <p:nvGrpSpPr>
            <p:cNvPr id="147" name="Group 20"/>
            <p:cNvGrpSpPr>
              <a:grpSpLocks/>
            </p:cNvGrpSpPr>
            <p:nvPr/>
          </p:nvGrpSpPr>
          <p:grpSpPr bwMode="auto">
            <a:xfrm>
              <a:off x="2205174" y="4187532"/>
              <a:ext cx="596900" cy="253962"/>
              <a:chOff x="2565400" y="4241800"/>
              <a:chExt cx="901700" cy="317500"/>
            </a:xfrm>
          </p:grpSpPr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1763652" y="5108514"/>
              <a:ext cx="638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l-GR" dirty="0" smtClean="0"/>
                <a:t>Ω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859224" y="4402669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152" name="Straight Connector 151"/>
            <p:cNvCxnSpPr/>
            <p:nvPr/>
          </p:nvCxnSpPr>
          <p:spPr bwMode="auto">
            <a:xfrm>
              <a:off x="1817824" y="4301069"/>
              <a:ext cx="0" cy="1298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Oval 152"/>
            <p:cNvSpPr/>
            <p:nvPr/>
          </p:nvSpPr>
          <p:spPr bwMode="auto">
            <a:xfrm>
              <a:off x="2926312" y="4237568"/>
              <a:ext cx="63500" cy="9876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767946" y="3930727"/>
              <a:ext cx="38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156" name="Group 20"/>
            <p:cNvGrpSpPr>
              <a:grpSpLocks/>
            </p:cNvGrpSpPr>
            <p:nvPr/>
          </p:nvGrpSpPr>
          <p:grpSpPr bwMode="auto">
            <a:xfrm rot="16200000">
              <a:off x="1405488" y="4707055"/>
              <a:ext cx="818322" cy="234950"/>
              <a:chOff x="2565400" y="4241800"/>
              <a:chExt cx="901700" cy="317500"/>
            </a:xfrm>
          </p:grpSpPr>
          <p:sp>
            <p:nvSpPr>
              <p:cNvPr id="15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9" name="Rectangle 158"/>
            <p:cNvSpPr/>
            <p:nvPr/>
          </p:nvSpPr>
          <p:spPr bwMode="auto">
            <a:xfrm>
              <a:off x="3504794" y="4207806"/>
              <a:ext cx="609600" cy="14406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871795" y="4697627"/>
              <a:ext cx="0" cy="52203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5" name="TextBox 164"/>
            <p:cNvSpPr txBox="1"/>
            <p:nvPr/>
          </p:nvSpPr>
          <p:spPr>
            <a:xfrm>
              <a:off x="2809872" y="5685873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00149" y="1621492"/>
            <a:ext cx="4210050" cy="2167371"/>
            <a:chOff x="65224" y="1783688"/>
            <a:chExt cx="4210050" cy="2167371"/>
          </a:xfrm>
        </p:grpSpPr>
        <p:cxnSp>
          <p:nvCxnSpPr>
            <p:cNvPr id="91" name="Straight Connector 90"/>
            <p:cNvCxnSpPr/>
            <p:nvPr/>
          </p:nvCxnSpPr>
          <p:spPr>
            <a:xfrm flipV="1">
              <a:off x="1093923" y="2214575"/>
              <a:ext cx="0" cy="1302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 bwMode="auto">
            <a:xfrm>
              <a:off x="547824" y="2190087"/>
              <a:ext cx="3517900" cy="13403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2465524" y="2190088"/>
              <a:ext cx="38100" cy="1340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9" name="Group 68"/>
            <p:cNvGrpSpPr/>
            <p:nvPr/>
          </p:nvGrpSpPr>
          <p:grpSpPr>
            <a:xfrm>
              <a:off x="293824" y="2571090"/>
              <a:ext cx="469900" cy="677231"/>
              <a:chOff x="1143000" y="2057401"/>
              <a:chExt cx="469900" cy="609599"/>
            </a:xfrm>
          </p:grpSpPr>
          <p:sp>
            <p:nvSpPr>
              <p:cNvPr id="10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219200" y="2057401"/>
                <a:ext cx="317500" cy="36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16200000">
              <a:off x="2233907" y="2479919"/>
              <a:ext cx="522033" cy="444500"/>
              <a:chOff x="2133600" y="1143000"/>
              <a:chExt cx="469900" cy="444500"/>
            </a:xfrm>
          </p:grpSpPr>
          <p:sp>
            <p:nvSpPr>
              <p:cNvPr id="9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00" name="Straight Arrow Connector 13"/>
              <p:cNvCxnSpPr>
                <a:cxnSpLocks noChangeShapeType="1"/>
                <a:stCxn id="99" idx="2"/>
                <a:endCxn id="99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1" name="TextBox 70"/>
            <p:cNvSpPr txBox="1"/>
            <p:nvPr/>
          </p:nvSpPr>
          <p:spPr>
            <a:xfrm>
              <a:off x="65224" y="2317087"/>
              <a:ext cx="58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8A</a:t>
              </a:r>
              <a:endParaRPr lang="en-US" sz="1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92524" y="2774288"/>
              <a:ext cx="498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16902" y="2964661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74" name="Group 20"/>
            <p:cNvGrpSpPr>
              <a:grpSpLocks/>
            </p:cNvGrpSpPr>
            <p:nvPr/>
          </p:nvGrpSpPr>
          <p:grpSpPr bwMode="auto">
            <a:xfrm>
              <a:off x="2567124" y="2075788"/>
              <a:ext cx="596900" cy="253962"/>
              <a:chOff x="2565400" y="4241800"/>
              <a:chExt cx="901700" cy="317500"/>
            </a:xfrm>
          </p:grpSpPr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674752" y="3010233"/>
              <a:ext cx="638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r>
                <a:rPr lang="el-GR" dirty="0" smtClean="0"/>
                <a:t>Ω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70324" y="2304388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1728924" y="2202788"/>
              <a:ext cx="0" cy="1298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3252924" y="2139287"/>
              <a:ext cx="63500" cy="9876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75124" y="1783688"/>
              <a:ext cx="38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82" name="Group 20"/>
            <p:cNvGrpSpPr>
              <a:grpSpLocks/>
            </p:cNvGrpSpPr>
            <p:nvPr/>
          </p:nvGrpSpPr>
          <p:grpSpPr bwMode="auto">
            <a:xfrm rot="16200000">
              <a:off x="1316588" y="2608774"/>
              <a:ext cx="818322" cy="234950"/>
              <a:chOff x="2565400" y="4241800"/>
              <a:chExt cx="901700" cy="317500"/>
            </a:xfrm>
          </p:grpSpPr>
          <p:sp>
            <p:nvSpPr>
              <p:cNvPr id="9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 bwMode="auto">
            <a:xfrm>
              <a:off x="3665674" y="2132998"/>
              <a:ext cx="609600" cy="14406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9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547824" y="2713326"/>
              <a:ext cx="0" cy="52203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132" name="Group 20"/>
            <p:cNvGrpSpPr>
              <a:grpSpLocks/>
            </p:cNvGrpSpPr>
            <p:nvPr/>
          </p:nvGrpSpPr>
          <p:grpSpPr bwMode="auto">
            <a:xfrm rot="16200000">
              <a:off x="684763" y="2748675"/>
              <a:ext cx="818322" cy="234950"/>
              <a:chOff x="2565400" y="4241800"/>
              <a:chExt cx="901700" cy="317500"/>
            </a:xfrm>
          </p:grpSpPr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64" name="Oval 163"/>
            <p:cNvSpPr/>
            <p:nvPr/>
          </p:nvSpPr>
          <p:spPr bwMode="auto">
            <a:xfrm flipV="1">
              <a:off x="3223957" y="3446470"/>
              <a:ext cx="60717" cy="11678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108532" y="3520172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282813" y="4384829"/>
            <a:ext cx="3812306" cy="2186033"/>
            <a:chOff x="4806848" y="4493840"/>
            <a:chExt cx="3812306" cy="2186033"/>
          </a:xfrm>
        </p:grpSpPr>
        <p:sp>
          <p:nvSpPr>
            <p:cNvPr id="167" name="Oval 166"/>
            <p:cNvSpPr/>
            <p:nvPr/>
          </p:nvSpPr>
          <p:spPr bwMode="auto">
            <a:xfrm flipH="1">
              <a:off x="7341117" y="6134686"/>
              <a:ext cx="889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5292216" y="4851481"/>
              <a:ext cx="3168777" cy="13403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5122166" y="5119573"/>
              <a:ext cx="469900" cy="677231"/>
              <a:chOff x="1143000" y="2057401"/>
              <a:chExt cx="469900" cy="609599"/>
            </a:xfrm>
          </p:grpSpPr>
          <p:sp>
            <p:nvSpPr>
              <p:cNvPr id="170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219200" y="2057401"/>
                <a:ext cx="317500" cy="36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Symbol" pitchFamily="18" charset="2"/>
                </a:endParaRPr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4806848" y="4877625"/>
              <a:ext cx="58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30V</a:t>
              </a:r>
              <a:endParaRPr lang="en-US" sz="1800" dirty="0"/>
            </a:p>
          </p:txBody>
        </p:sp>
        <p:grpSp>
          <p:nvGrpSpPr>
            <p:cNvPr id="173" name="Group 20"/>
            <p:cNvGrpSpPr>
              <a:grpSpLocks/>
            </p:cNvGrpSpPr>
            <p:nvPr/>
          </p:nvGrpSpPr>
          <p:grpSpPr bwMode="auto">
            <a:xfrm>
              <a:off x="6507694" y="4711820"/>
              <a:ext cx="596900" cy="253962"/>
              <a:chOff x="2565400" y="4241800"/>
              <a:chExt cx="901700" cy="317500"/>
            </a:xfrm>
          </p:grpSpPr>
          <p:sp>
            <p:nvSpPr>
              <p:cNvPr id="174" name="Rectangle 17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5704641" y="5004607"/>
              <a:ext cx="638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l-GR" dirty="0" smtClean="0"/>
                <a:t>Ω</a:t>
              </a:r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621566" y="4989218"/>
              <a:ext cx="5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7363136" y="4800681"/>
              <a:ext cx="63500" cy="9876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204770" y="4493840"/>
              <a:ext cx="38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246696" y="6248986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80351" y="5200561"/>
              <a:ext cx="3535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+</a:t>
              </a:r>
            </a:p>
            <a:p>
              <a:r>
                <a:rPr lang="en-US" dirty="0">
                  <a:latin typeface="Symbol" pitchFamily="18" charset="2"/>
                </a:rPr>
                <a:t>-</a:t>
              </a:r>
            </a:p>
          </p:txBody>
        </p:sp>
        <p:grpSp>
          <p:nvGrpSpPr>
            <p:cNvPr id="186" name="Group 20"/>
            <p:cNvGrpSpPr>
              <a:grpSpLocks/>
            </p:cNvGrpSpPr>
            <p:nvPr/>
          </p:nvGrpSpPr>
          <p:grpSpPr bwMode="auto">
            <a:xfrm>
              <a:off x="5592066" y="4734686"/>
              <a:ext cx="596900" cy="253962"/>
              <a:chOff x="2565400" y="4241800"/>
              <a:chExt cx="901700" cy="317500"/>
            </a:xfrm>
          </p:grpSpPr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89" name="Rectangle 188"/>
            <p:cNvSpPr/>
            <p:nvPr/>
          </p:nvSpPr>
          <p:spPr bwMode="auto">
            <a:xfrm>
              <a:off x="8009554" y="4780467"/>
              <a:ext cx="609600" cy="14406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5745403" y="2612092"/>
                <a:ext cx="76014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403" y="2612092"/>
                <a:ext cx="760144" cy="677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5267297" y="2175791"/>
            <a:ext cx="2590878" cy="2018387"/>
            <a:chOff x="5267297" y="2175791"/>
            <a:chExt cx="2590878" cy="2018387"/>
          </a:xfrm>
        </p:grpSpPr>
        <p:grpSp>
          <p:nvGrpSpPr>
            <p:cNvPr id="40" name="Group 39"/>
            <p:cNvGrpSpPr/>
            <p:nvPr/>
          </p:nvGrpSpPr>
          <p:grpSpPr>
            <a:xfrm>
              <a:off x="5267297" y="2175791"/>
              <a:ext cx="2247900" cy="2018387"/>
              <a:chOff x="419100" y="3098800"/>
              <a:chExt cx="2247900" cy="2018387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647700" y="3505200"/>
                <a:ext cx="2019300" cy="12065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19100" y="3886201"/>
                <a:ext cx="469900" cy="707886"/>
                <a:chOff x="1143000" y="2057401"/>
                <a:chExt cx="469900" cy="707886"/>
              </a:xfrm>
            </p:grpSpPr>
            <p:sp>
              <p:nvSpPr>
                <p:cNvPr id="59" name="Oval 10"/>
                <p:cNvSpPr>
                  <a:spLocks noChangeArrowheads="1"/>
                </p:cNvSpPr>
                <p:nvPr/>
              </p:nvSpPr>
              <p:spPr bwMode="auto">
                <a:xfrm>
                  <a:off x="1143000" y="2133600"/>
                  <a:ext cx="469900" cy="5334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219200" y="2057401"/>
                  <a:ext cx="3175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+</a:t>
                  </a:r>
                </a:p>
                <a:p>
                  <a:r>
                    <a:rPr lang="en-US" sz="2000" dirty="0">
                      <a:latin typeface="Symbol" pitchFamily="18" charset="2"/>
                    </a:rPr>
                    <a:t>-</a:t>
                  </a:r>
                </a:p>
              </p:txBody>
            </p:sp>
          </p:grpSp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>
                <a:off x="790575" y="3376169"/>
                <a:ext cx="812800" cy="268732"/>
                <a:chOff x="2554833" y="4254500"/>
                <a:chExt cx="901700" cy="319919"/>
              </a:xfrm>
            </p:grpSpPr>
            <p:sp>
              <p:nvSpPr>
                <p:cNvPr id="5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 bwMode="auto">
                <a:xfrm>
                  <a:off x="2554833" y="4256919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 bwMode="auto">
              <a:xfrm>
                <a:off x="1968500" y="3467100"/>
                <a:ext cx="63500" cy="88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2019300" y="4673600"/>
                <a:ext cx="76200" cy="10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68500" y="4686300"/>
                <a:ext cx="3962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b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30400" y="3098800"/>
                <a:ext cx="3802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a</a:t>
                </a:r>
                <a:endParaRPr lang="en-US" dirty="0"/>
              </a:p>
            </p:txBody>
          </p:sp>
        </p:grpSp>
        <p:sp>
          <p:nvSpPr>
            <p:cNvPr id="193" name="Rectangle 192"/>
            <p:cNvSpPr/>
            <p:nvPr/>
          </p:nvSpPr>
          <p:spPr bwMode="auto">
            <a:xfrm>
              <a:off x="7248575" y="2385704"/>
              <a:ext cx="609600" cy="14406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4524362" y="2945720"/>
                <a:ext cx="88287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=30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62" y="2945720"/>
                <a:ext cx="882870" cy="677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Arrow Connector 197"/>
          <p:cNvCxnSpPr/>
          <p:nvPr/>
        </p:nvCxnSpPr>
        <p:spPr>
          <a:xfrm flipH="1">
            <a:off x="2594548" y="1247251"/>
            <a:ext cx="756801" cy="552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1643199" y="3484813"/>
            <a:ext cx="18704" cy="734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539719" y="5219660"/>
            <a:ext cx="770480" cy="2581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V="1">
            <a:off x="5818922" y="3930727"/>
            <a:ext cx="0" cy="4541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2" grpId="0"/>
      <p:bldP spid="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10" y="140156"/>
            <a:ext cx="228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smtClean="0"/>
              <a:t>Norton’s  Theorem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9295" y="441920"/>
            <a:ext cx="6795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linear two terminal circuit can be made equivalent to the </a:t>
            </a:r>
            <a:br>
              <a:rPr lang="en-US" sz="2000" dirty="0" smtClean="0"/>
            </a:br>
            <a:r>
              <a:rPr lang="en-US" sz="2000" dirty="0" smtClean="0"/>
              <a:t>parallel connection of a  current source and a resistor.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042" y="3365531"/>
            <a:ext cx="627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:  Short circuit current from “a” to “b”,      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:  same as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1200" y="1099006"/>
            <a:ext cx="5913730" cy="2221587"/>
            <a:chOff x="596900" y="2159000"/>
            <a:chExt cx="5913730" cy="2221587"/>
          </a:xfrm>
        </p:grpSpPr>
        <p:sp>
          <p:nvSpPr>
            <p:cNvPr id="8" name="Rectangle 56"/>
            <p:cNvSpPr>
              <a:spLocks noChangeArrowheads="1"/>
            </p:cNvSpPr>
            <p:nvPr/>
          </p:nvSpPr>
          <p:spPr bwMode="auto">
            <a:xfrm>
              <a:off x="1905000" y="2667000"/>
              <a:ext cx="977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Rectangle 57"/>
            <p:cNvSpPr>
              <a:spLocks noChangeArrowheads="1"/>
            </p:cNvSpPr>
            <p:nvPr/>
          </p:nvSpPr>
          <p:spPr bwMode="auto">
            <a:xfrm>
              <a:off x="596900" y="23368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10" name="Straight Arrow Connector 61"/>
            <p:cNvCxnSpPr>
              <a:cxnSpLocks noChangeShapeType="1"/>
            </p:cNvCxnSpPr>
            <p:nvPr/>
          </p:nvCxnSpPr>
          <p:spPr bwMode="auto">
            <a:xfrm>
              <a:off x="2247900" y="26924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" name="TextBox 62"/>
            <p:cNvSpPr txBox="1">
              <a:spLocks noChangeArrowheads="1"/>
            </p:cNvSpPr>
            <p:nvPr/>
          </p:nvSpPr>
          <p:spPr bwMode="auto">
            <a:xfrm>
              <a:off x="2324100" y="22098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901700" y="3124200"/>
              <a:ext cx="736600" cy="165100"/>
              <a:chOff x="2565400" y="4241800"/>
              <a:chExt cx="901700" cy="317500"/>
            </a:xfrm>
          </p:grpSpPr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Diamond 70"/>
            <p:cNvSpPr>
              <a:spLocks noChangeArrowheads="1"/>
            </p:cNvSpPr>
            <p:nvPr/>
          </p:nvSpPr>
          <p:spPr bwMode="auto">
            <a:xfrm>
              <a:off x="977900" y="3429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Diamond 71"/>
            <p:cNvSpPr>
              <a:spLocks noChangeArrowheads="1"/>
            </p:cNvSpPr>
            <p:nvPr/>
          </p:nvSpPr>
          <p:spPr bwMode="auto">
            <a:xfrm>
              <a:off x="977900" y="38989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5" name="Straight Arrow Connector 72"/>
            <p:cNvCxnSpPr>
              <a:cxnSpLocks noChangeShapeType="1"/>
            </p:cNvCxnSpPr>
            <p:nvPr/>
          </p:nvCxnSpPr>
          <p:spPr bwMode="auto">
            <a:xfrm>
              <a:off x="1028700" y="40767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73"/>
            <p:cNvSpPr txBox="1">
              <a:spLocks noChangeArrowheads="1"/>
            </p:cNvSpPr>
            <p:nvPr/>
          </p:nvSpPr>
          <p:spPr bwMode="auto">
            <a:xfrm>
              <a:off x="1003300" y="33782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1200" y="2451100"/>
              <a:ext cx="534121" cy="457200"/>
              <a:chOff x="1104900" y="1155700"/>
              <a:chExt cx="534121" cy="457200"/>
            </a:xfrm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7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6200000">
              <a:off x="1331150" y="2486265"/>
              <a:ext cx="469900" cy="444500"/>
              <a:chOff x="2133600" y="1143000"/>
              <a:chExt cx="469900" cy="444500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5" name="Straight Arrow Connector 13"/>
              <p:cNvCxnSpPr>
                <a:cxnSpLocks noChangeShapeType="1"/>
                <a:stCxn id="44" idx="2"/>
                <a:endCxn id="44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9" name="Rectangle 18"/>
            <p:cNvSpPr/>
            <p:nvPr/>
          </p:nvSpPr>
          <p:spPr bwMode="auto">
            <a:xfrm>
              <a:off x="2794000" y="2628900"/>
              <a:ext cx="304800" cy="149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2671763" y="27670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2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1763" y="27670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 bwMode="auto">
            <a:xfrm>
              <a:off x="4165600" y="2628900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032500" y="2628900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5999163" y="27162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3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9163" y="27162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5549900" y="21590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5461000" y="26416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6" name="TextBox 25"/>
            <p:cNvSpPr txBox="1"/>
            <p:nvPr/>
          </p:nvSpPr>
          <p:spPr>
            <a:xfrm>
              <a:off x="3771900" y="2743200"/>
              <a:ext cx="4154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N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32400" y="3276600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N</a:t>
              </a:r>
              <a:endParaRPr lang="en-US" dirty="0"/>
            </a:p>
          </p:txBody>
        </p:sp>
        <p:sp>
          <p:nvSpPr>
            <p:cNvPr id="28" name="Left-Right Arrow 27"/>
            <p:cNvSpPr/>
            <p:nvPr/>
          </p:nvSpPr>
          <p:spPr bwMode="auto">
            <a:xfrm>
              <a:off x="3187700" y="3238500"/>
              <a:ext cx="685800" cy="393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 rot="16200000">
              <a:off x="3934650" y="3146665"/>
              <a:ext cx="469900" cy="444500"/>
              <a:chOff x="2133600" y="1143000"/>
              <a:chExt cx="469900" cy="444500"/>
            </a:xfrm>
          </p:grpSpPr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3" name="Straight Arrow Connector 13"/>
              <p:cNvCxnSpPr>
                <a:cxnSpLocks noChangeShapeType="1"/>
                <a:stCxn id="42" idx="2"/>
                <a:endCxn id="42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30" name="Straight Connector 29"/>
            <p:cNvCxnSpPr>
              <a:stCxn id="21" idx="0"/>
              <a:endCxn id="21" idx="2"/>
            </p:cNvCxnSpPr>
            <p:nvPr/>
          </p:nvCxnSpPr>
          <p:spPr bwMode="auto">
            <a:xfrm>
              <a:off x="5149850" y="26289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 rot="5400000">
              <a:off x="4775198" y="3238500"/>
              <a:ext cx="736600" cy="279400"/>
              <a:chOff x="2565400" y="4256234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8986" y="4268932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5623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2730500" y="25908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781300" y="40259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82900" y="24257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71800" y="38735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994400" y="41021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84900" y="39497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969000" y="25527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34100" y="23368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9262" y="4242798"/>
            <a:ext cx="2755900" cy="1689100"/>
            <a:chOff x="457200" y="6464300"/>
            <a:chExt cx="2755900" cy="16891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1016000" y="6591300"/>
              <a:ext cx="1968500" cy="153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82900" y="6591300"/>
              <a:ext cx="33020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2849563" y="66786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4" name="Equation" r:id="rId6" imgW="139680" imgH="571320" progId="Equation.DSMT4">
                    <p:embed/>
                  </p:oleObj>
                </mc:Choice>
                <mc:Fallback>
                  <p:oleObj name="Equation" r:id="rId6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563" y="66786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62"/>
            <p:cNvSpPr txBox="1">
              <a:spLocks noChangeArrowheads="1"/>
            </p:cNvSpPr>
            <p:nvPr/>
          </p:nvSpPr>
          <p:spPr bwMode="auto">
            <a:xfrm>
              <a:off x="2400300" y="6657615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>
              <a:off x="2311400" y="6604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1371600" y="6464300"/>
              <a:ext cx="736600" cy="279400"/>
              <a:chOff x="2565400" y="4241800"/>
              <a:chExt cx="901700" cy="317500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87400" y="6985001"/>
              <a:ext cx="469900" cy="707886"/>
              <a:chOff x="1143000" y="2057401"/>
              <a:chExt cx="469900" cy="707886"/>
            </a:xfrm>
          </p:grpSpPr>
          <p:sp>
            <p:nvSpPr>
              <p:cNvPr id="60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7200" y="6654800"/>
              <a:ext cx="5357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91500" y="6769557"/>
              <a:ext cx="5196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th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99295" y="3765641"/>
            <a:ext cx="5748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Since the same circuit is also equivalent to </a:t>
            </a:r>
            <a:r>
              <a:rPr lang="en-US" sz="2000" dirty="0" err="1" smtClean="0"/>
              <a:t>Thevenin’s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467209" y="4275119"/>
            <a:ext cx="287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source transformation,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56185" y="4706288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61006" y="517304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=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/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288929" y="6019800"/>
            <a:ext cx="5907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get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equivalent first, then use source</a:t>
            </a:r>
            <a:br>
              <a:rPr lang="en-US" sz="2000" dirty="0" smtClean="0"/>
            </a:br>
            <a:r>
              <a:rPr lang="en-US" sz="2000" dirty="0" smtClean="0"/>
              <a:t>transformation to get Norton’s equivalent, or vice </a:t>
            </a:r>
            <a:r>
              <a:rPr lang="en-US" sz="2000" dirty="0" err="1" smtClean="0"/>
              <a:t>vesa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79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  <p:bldP spid="65" grpId="0"/>
      <p:bldP spid="66" grpId="0"/>
      <p:bldP spid="67" grpId="0"/>
      <p:bldP spid="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29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Maximum power transfer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95300" y="876300"/>
            <a:ext cx="3484834" cy="2424787"/>
            <a:chOff x="495300" y="876300"/>
            <a:chExt cx="3484834" cy="2424787"/>
          </a:xfrm>
        </p:grpSpPr>
        <p:sp>
          <p:nvSpPr>
            <p:cNvPr id="6" name="Rectangle 56"/>
            <p:cNvSpPr>
              <a:spLocks noChangeArrowheads="1"/>
            </p:cNvSpPr>
            <p:nvPr/>
          </p:nvSpPr>
          <p:spPr bwMode="auto">
            <a:xfrm>
              <a:off x="1803400" y="1384300"/>
              <a:ext cx="1485900" cy="1435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" name="Rectangle 57"/>
            <p:cNvSpPr>
              <a:spLocks noChangeArrowheads="1"/>
            </p:cNvSpPr>
            <p:nvPr/>
          </p:nvSpPr>
          <p:spPr bwMode="auto">
            <a:xfrm>
              <a:off x="495300" y="1054100"/>
              <a:ext cx="1447800" cy="1943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8" name="Straight Arrow Connector 61"/>
            <p:cNvCxnSpPr>
              <a:cxnSpLocks noChangeShapeType="1"/>
            </p:cNvCxnSpPr>
            <p:nvPr/>
          </p:nvCxnSpPr>
          <p:spPr bwMode="auto">
            <a:xfrm>
              <a:off x="2781300" y="1397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2921000" y="876300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800100" y="1841500"/>
              <a:ext cx="736600" cy="165100"/>
              <a:chOff x="2565400" y="4241800"/>
              <a:chExt cx="901700" cy="3175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Diamond 70"/>
            <p:cNvSpPr>
              <a:spLocks noChangeArrowheads="1"/>
            </p:cNvSpPr>
            <p:nvPr/>
          </p:nvSpPr>
          <p:spPr bwMode="auto">
            <a:xfrm>
              <a:off x="876300" y="21463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Diamond 71"/>
            <p:cNvSpPr>
              <a:spLocks noChangeArrowheads="1"/>
            </p:cNvSpPr>
            <p:nvPr/>
          </p:nvSpPr>
          <p:spPr bwMode="auto">
            <a:xfrm>
              <a:off x="876300" y="26162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3" name="Straight Arrow Connector 72"/>
            <p:cNvCxnSpPr>
              <a:cxnSpLocks noChangeShapeType="1"/>
            </p:cNvCxnSpPr>
            <p:nvPr/>
          </p:nvCxnSpPr>
          <p:spPr bwMode="auto">
            <a:xfrm>
              <a:off x="927100" y="27940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4" name="TextBox 73"/>
            <p:cNvSpPr txBox="1">
              <a:spLocks noChangeArrowheads="1"/>
            </p:cNvSpPr>
            <p:nvPr/>
          </p:nvSpPr>
          <p:spPr bwMode="auto">
            <a:xfrm>
              <a:off x="901700" y="20955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" y="1168400"/>
              <a:ext cx="534121" cy="457200"/>
              <a:chOff x="1104900" y="1155700"/>
              <a:chExt cx="534121" cy="457200"/>
            </a:xfrm>
          </p:grpSpPr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6200000">
              <a:off x="1229550" y="1203565"/>
              <a:ext cx="469900" cy="444500"/>
              <a:chOff x="2133600" y="1143000"/>
              <a:chExt cx="469900" cy="444500"/>
            </a:xfrm>
          </p:grpSpPr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8" name="Straight Arrow Connector 13"/>
              <p:cNvCxnSpPr>
                <a:cxnSpLocks noChangeShapeType="1"/>
                <a:stCxn id="27" idx="2"/>
                <a:endCxn id="2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2722563" y="1497013"/>
            <a:ext cx="32226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6" name="Equation" r:id="rId4" imgW="139680" imgH="571320" progId="Equation.DSMT4">
                    <p:embed/>
                  </p:oleObj>
                </mc:Choice>
                <mc:Fallback>
                  <p:oleObj name="Equation" r:id="rId4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563" y="1497013"/>
                          <a:ext cx="32226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 bwMode="auto">
            <a:xfrm>
              <a:off x="2628900" y="1308100"/>
              <a:ext cx="114300" cy="1397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79700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41600" y="9652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5100" y="287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5400000">
              <a:off x="2873375" y="1927225"/>
              <a:ext cx="812800" cy="26035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 bwMode="auto">
            <a:xfrm flipV="1">
              <a:off x="3060700" y="1905000"/>
              <a:ext cx="5715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492500" y="2108200"/>
              <a:ext cx="487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L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86200" y="1016000"/>
            <a:ext cx="2681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Linear circuit connected</a:t>
            </a:r>
            <a:br>
              <a:rPr lang="en-US" sz="2000" dirty="0" smtClean="0"/>
            </a:br>
            <a:r>
              <a:rPr lang="en-US" sz="2000" dirty="0" smtClean="0"/>
              <a:t>to a variable load R</a:t>
            </a:r>
            <a:r>
              <a:rPr lang="en-US" sz="2000" baseline="-25000" dirty="0" smtClean="0"/>
              <a:t>L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051300" y="1828800"/>
            <a:ext cx="2288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consumed by</a:t>
            </a:r>
            <a:br>
              <a:rPr lang="en-US" sz="2000" dirty="0" smtClean="0"/>
            </a:br>
            <a:r>
              <a:rPr lang="en-US" sz="2000" dirty="0" smtClean="0"/>
              <a:t>load: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87900" y="2387600"/>
                <a:ext cx="1171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30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2387600"/>
                <a:ext cx="117192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49793" y="3210655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Conclusion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75930" y="3301087"/>
            <a:ext cx="560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2000" dirty="0" smtClean="0"/>
              <a:t>Maximal power is transferred to the load</a:t>
            </a:r>
            <a:br>
              <a:rPr lang="en-US" sz="2000" dirty="0" smtClean="0"/>
            </a:br>
            <a:r>
              <a:rPr lang="en-US" sz="2000" dirty="0" smtClean="0"/>
              <a:t>when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and the maximal power is </a:t>
            </a:r>
            <a:endParaRPr lang="en-US" sz="2000" dirty="0"/>
          </a:p>
        </p:txBody>
      </p:sp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69724"/>
              </p:ext>
            </p:extLst>
          </p:nvPr>
        </p:nvGraphicFramePr>
        <p:xfrm>
          <a:off x="1908175" y="3918374"/>
          <a:ext cx="1371600" cy="82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7" imgW="761760" imgH="457200" progId="Equation.DSMT4">
                  <p:embed/>
                </p:oleObj>
              </mc:Choice>
              <mc:Fallback>
                <p:oleObj name="Equation" r:id="rId7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918374"/>
                        <a:ext cx="1371600" cy="822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49793" y="4741333"/>
            <a:ext cx="5754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the Norton’s equivalent is used, similar result: 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49793" y="5140797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Conclusion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66889" y="5186964"/>
            <a:ext cx="708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Maximal power is transferred to the load</a:t>
            </a:r>
            <a:br>
              <a:rPr lang="en-US" sz="2000" dirty="0" smtClean="0"/>
            </a:br>
            <a:r>
              <a:rPr lang="en-US" sz="2000" dirty="0" smtClean="0"/>
              <a:t>when R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=R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, and the maximal power is </a:t>
            </a:r>
            <a:endParaRPr lang="en-US" sz="2000" dirty="0"/>
          </a:p>
        </p:txBody>
      </p: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41732"/>
              </p:ext>
            </p:extLst>
          </p:nvPr>
        </p:nvGraphicFramePr>
        <p:xfrm>
          <a:off x="2458977" y="5963875"/>
          <a:ext cx="1471906" cy="76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9" imgW="799920" imgH="419040" progId="Equation.DSMT4">
                  <p:embed/>
                </p:oleObj>
              </mc:Choice>
              <mc:Fallback>
                <p:oleObj name="Equation" r:id="rId9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977" y="5963875"/>
                        <a:ext cx="1471906" cy="769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6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1" grpId="0"/>
      <p:bldP spid="42" grpId="0"/>
      <p:bldP spid="44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4"/>
          <p:cNvSpPr txBox="1">
            <a:spLocks noChangeArrowheads="1"/>
          </p:cNvSpPr>
          <p:nvPr/>
        </p:nvSpPr>
        <p:spPr bwMode="auto">
          <a:xfrm>
            <a:off x="46117" y="144886"/>
            <a:ext cx="8262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Example 4:  Find the unknown resistance R</a:t>
            </a:r>
            <a:r>
              <a:rPr lang="en-US" baseline="-25000" dirty="0" smtClean="0"/>
              <a:t>L</a:t>
            </a:r>
            <a:r>
              <a:rPr lang="en-US" dirty="0" smtClean="0"/>
              <a:t> so that maximum power is delivered to it. </a:t>
            </a:r>
            <a:br>
              <a:rPr lang="en-US" dirty="0" smtClean="0"/>
            </a:br>
            <a:r>
              <a:rPr lang="en-US" dirty="0" smtClean="0"/>
              <a:t>                      Also find the  maximum power.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13413" y="881305"/>
            <a:ext cx="3591254" cy="2313264"/>
            <a:chOff x="294102" y="777286"/>
            <a:chExt cx="3591254" cy="2313264"/>
          </a:xfrm>
        </p:grpSpPr>
        <p:sp>
          <p:nvSpPr>
            <p:cNvPr id="2" name="Rectangle 1"/>
            <p:cNvSpPr/>
            <p:nvPr/>
          </p:nvSpPr>
          <p:spPr>
            <a:xfrm>
              <a:off x="881555" y="1177396"/>
              <a:ext cx="2466474" cy="15055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242"/>
            <p:cNvSpPr txBox="1">
              <a:spLocks noChangeArrowheads="1"/>
            </p:cNvSpPr>
            <p:nvPr/>
          </p:nvSpPr>
          <p:spPr bwMode="auto">
            <a:xfrm>
              <a:off x="1372008" y="2345161"/>
              <a:ext cx="1841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" name="Text Box 273"/>
            <p:cNvSpPr txBox="1">
              <a:spLocks noChangeArrowheads="1"/>
            </p:cNvSpPr>
            <p:nvPr/>
          </p:nvSpPr>
          <p:spPr bwMode="auto">
            <a:xfrm>
              <a:off x="3348029" y="1349849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18V</a:t>
              </a:r>
              <a:endParaRPr lang="en-US" sz="1600" dirty="0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444056" y="1082748"/>
              <a:ext cx="609600" cy="185067"/>
              <a:chOff x="2565400" y="4241800"/>
              <a:chExt cx="901700" cy="317500"/>
            </a:xfrm>
          </p:grpSpPr>
          <p:sp>
            <p:nvSpPr>
              <p:cNvPr id="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172720" y="1081946"/>
              <a:ext cx="609600" cy="185067"/>
              <a:chOff x="2565400" y="4241800"/>
              <a:chExt cx="901700" cy="317500"/>
            </a:xfrm>
          </p:grpSpPr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788962" y="840512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r>
                <a:rPr lang="en-US" sz="1600" dirty="0" smtClean="0">
                  <a:sym typeface="Symbol"/>
                </a:rPr>
                <a:t>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4429" y="1197449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r>
                <a:rPr lang="en-US" sz="1600" dirty="0" smtClean="0">
                  <a:sym typeface="Symbol"/>
                </a:rPr>
                <a:t>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7412" y="13992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dirty="0" smtClean="0">
                  <a:sym typeface="Symbol"/>
                </a:rPr>
                <a:t>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4102" y="1760726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02" y="1760726"/>
                  <a:ext cx="685800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V="1">
              <a:off x="2112787" y="1182210"/>
              <a:ext cx="11229" cy="15095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 rot="16200000">
              <a:off x="1871389" y="1449345"/>
              <a:ext cx="507732" cy="167569"/>
              <a:chOff x="2565400" y="4241800"/>
              <a:chExt cx="901700" cy="317500"/>
            </a:xfrm>
          </p:grpSpPr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0" name="Group 83"/>
            <p:cNvGrpSpPr/>
            <p:nvPr/>
          </p:nvGrpSpPr>
          <p:grpSpPr>
            <a:xfrm>
              <a:off x="3129856" y="1539948"/>
              <a:ext cx="412750" cy="523220"/>
              <a:chOff x="1143000" y="2057401"/>
              <a:chExt cx="469900" cy="666766"/>
            </a:xfrm>
          </p:grpSpPr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9200" y="2057401"/>
                <a:ext cx="317500" cy="66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+</a:t>
                </a:r>
              </a:p>
              <a:p>
                <a:r>
                  <a:rPr lang="en-US" sz="14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23" name="Group 86"/>
            <p:cNvGrpSpPr/>
            <p:nvPr/>
          </p:nvGrpSpPr>
          <p:grpSpPr>
            <a:xfrm rot="10800000">
              <a:off x="615256" y="1463748"/>
              <a:ext cx="541421" cy="523220"/>
              <a:chOff x="2590800" y="2583051"/>
              <a:chExt cx="685800" cy="677661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18"/>
              <p:cNvSpPr txBox="1">
                <a:spLocks noChangeArrowheads="1"/>
              </p:cNvSpPr>
              <p:nvPr/>
            </p:nvSpPr>
            <p:spPr bwMode="auto">
              <a:xfrm>
                <a:off x="2761787" y="2583051"/>
                <a:ext cx="357770" cy="677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Symbol" pitchFamily="18" charset="2"/>
                  </a:rPr>
                  <a:t>-</a:t>
                </a:r>
              </a:p>
              <a:p>
                <a:r>
                  <a:rPr lang="en-US" sz="1400" dirty="0" smtClean="0">
                    <a:latin typeface="Symbol" pitchFamily="18" charset="2"/>
                  </a:rPr>
                  <a:t>+</a:t>
                </a:r>
                <a:endParaRPr lang="en-US" sz="1400" dirty="0">
                  <a:latin typeface="Symbol" pitchFamily="18" charset="2"/>
                </a:endParaRPr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1112395" y="2593246"/>
              <a:ext cx="609600" cy="185067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85420" y="275199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r>
                <a:rPr lang="en-US" sz="1600" dirty="0" smtClean="0">
                  <a:sym typeface="Symbol"/>
                </a:rPr>
                <a:t></a:t>
              </a:r>
              <a:endParaRPr lang="en-US" sz="1600" dirty="0"/>
            </a:p>
          </p:txBody>
        </p:sp>
        <p:cxnSp>
          <p:nvCxnSpPr>
            <p:cNvPr id="30" name="Straight Arrow Connector 29"/>
            <p:cNvCxnSpPr>
              <a:stCxn id="2" idx="0"/>
            </p:cNvCxnSpPr>
            <p:nvPr/>
          </p:nvCxnSpPr>
          <p:spPr>
            <a:xfrm>
              <a:off x="2114792" y="1177396"/>
              <a:ext cx="340628" cy="2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019290" y="777286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9290" y="777286"/>
                  <a:ext cx="685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20"/>
            <p:cNvGrpSpPr>
              <a:grpSpLocks/>
            </p:cNvGrpSpPr>
            <p:nvPr/>
          </p:nvGrpSpPr>
          <p:grpSpPr bwMode="auto">
            <a:xfrm rot="16200000">
              <a:off x="1864274" y="2165458"/>
              <a:ext cx="507732" cy="167569"/>
              <a:chOff x="2565400" y="4241800"/>
              <a:chExt cx="901700" cy="317500"/>
            </a:xfrm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184174" y="2143933"/>
                  <a:ext cx="438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1600" i="1" baseline="-25000" dirty="0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174" y="2143933"/>
                  <a:ext cx="438966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4693546" y="633487"/>
            <a:ext cx="3549469" cy="2544179"/>
            <a:chOff x="4613224" y="1350003"/>
            <a:chExt cx="3549469" cy="2544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648200" y="1350003"/>
                  <a:ext cx="26242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,  disconnect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350003"/>
                  <a:ext cx="262424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58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5158892" y="2216418"/>
              <a:ext cx="2466474" cy="15055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 Box 242"/>
            <p:cNvSpPr txBox="1">
              <a:spLocks noChangeArrowheads="1"/>
            </p:cNvSpPr>
            <p:nvPr/>
          </p:nvSpPr>
          <p:spPr bwMode="auto">
            <a:xfrm>
              <a:off x="5649345" y="3384183"/>
              <a:ext cx="1841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39" name="Text Box 273"/>
            <p:cNvSpPr txBox="1">
              <a:spLocks noChangeArrowheads="1"/>
            </p:cNvSpPr>
            <p:nvPr/>
          </p:nvSpPr>
          <p:spPr bwMode="auto">
            <a:xfrm>
              <a:off x="7625366" y="2388871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18V</a:t>
              </a:r>
              <a:endParaRPr lang="en-US" sz="1600" dirty="0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6721393" y="2121770"/>
              <a:ext cx="609600" cy="185067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3" name="Group 20"/>
            <p:cNvGrpSpPr>
              <a:grpSpLocks/>
            </p:cNvGrpSpPr>
            <p:nvPr/>
          </p:nvGrpSpPr>
          <p:grpSpPr bwMode="auto">
            <a:xfrm>
              <a:off x="5450057" y="2120968"/>
              <a:ext cx="609600" cy="185067"/>
              <a:chOff x="2565400" y="4241800"/>
              <a:chExt cx="901700" cy="317500"/>
            </a:xfrm>
          </p:grpSpPr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066299" y="1879534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r>
                <a:rPr lang="en-US" sz="1600" dirty="0" smtClean="0">
                  <a:sym typeface="Symbol"/>
                </a:rPr>
                <a:t>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91766" y="223647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dirty="0" smtClean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41747" y="239849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r>
                <a:rPr lang="en-US" sz="1400" dirty="0" smtClean="0">
                  <a:sym typeface="Symbol"/>
                </a:rPr>
                <a:t>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613224" y="2840580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3224" y="2840580"/>
                  <a:ext cx="68580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 flipH="1" flipV="1">
              <a:off x="6401353" y="2221233"/>
              <a:ext cx="1239" cy="755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20"/>
            <p:cNvGrpSpPr>
              <a:grpSpLocks/>
            </p:cNvGrpSpPr>
            <p:nvPr/>
          </p:nvGrpSpPr>
          <p:grpSpPr bwMode="auto">
            <a:xfrm rot="16200000">
              <a:off x="6148726" y="2488367"/>
              <a:ext cx="507732" cy="167569"/>
              <a:chOff x="2565400" y="4241800"/>
              <a:chExt cx="901700" cy="317500"/>
            </a:xfrm>
          </p:grpSpPr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4" name="Group 83"/>
            <p:cNvGrpSpPr/>
            <p:nvPr/>
          </p:nvGrpSpPr>
          <p:grpSpPr>
            <a:xfrm>
              <a:off x="7407193" y="2578970"/>
              <a:ext cx="412750" cy="523220"/>
              <a:chOff x="1143000" y="2057401"/>
              <a:chExt cx="469900" cy="666766"/>
            </a:xfrm>
          </p:grpSpPr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19200" y="2057401"/>
                <a:ext cx="317500" cy="66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+</a:t>
                </a:r>
              </a:p>
              <a:p>
                <a:r>
                  <a:rPr lang="en-US" sz="14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7" name="Group 86"/>
            <p:cNvGrpSpPr/>
            <p:nvPr/>
          </p:nvGrpSpPr>
          <p:grpSpPr>
            <a:xfrm rot="10800000">
              <a:off x="4892593" y="2502770"/>
              <a:ext cx="541421" cy="523220"/>
              <a:chOff x="2590800" y="2583051"/>
              <a:chExt cx="685800" cy="677661"/>
            </a:xfrm>
          </p:grpSpPr>
          <p:sp>
            <p:nvSpPr>
              <p:cNvPr id="58" name="Diamond 57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18"/>
              <p:cNvSpPr txBox="1">
                <a:spLocks noChangeArrowheads="1"/>
              </p:cNvSpPr>
              <p:nvPr/>
            </p:nvSpPr>
            <p:spPr bwMode="auto">
              <a:xfrm>
                <a:off x="2761787" y="2583051"/>
                <a:ext cx="357770" cy="677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Symbol" pitchFamily="18" charset="2"/>
                  </a:rPr>
                  <a:t>-</a:t>
                </a:r>
              </a:p>
              <a:p>
                <a:r>
                  <a:rPr lang="en-US" sz="1400" dirty="0" smtClean="0">
                    <a:latin typeface="Symbol" pitchFamily="18" charset="2"/>
                  </a:rPr>
                  <a:t>+</a:t>
                </a:r>
                <a:endParaRPr lang="en-US" sz="1400" dirty="0">
                  <a:latin typeface="Symbol" pitchFamily="18" charset="2"/>
                </a:endParaRPr>
              </a:p>
            </p:txBody>
          </p:sp>
        </p:grpSp>
        <p:grpSp>
          <p:nvGrpSpPr>
            <p:cNvPr id="60" name="Group 20"/>
            <p:cNvGrpSpPr>
              <a:grpSpLocks/>
            </p:cNvGrpSpPr>
            <p:nvPr/>
          </p:nvGrpSpPr>
          <p:grpSpPr bwMode="auto">
            <a:xfrm>
              <a:off x="5389732" y="3632268"/>
              <a:ext cx="609600" cy="185067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513074" y="326940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r>
                <a:rPr lang="en-US" sz="1600" dirty="0" smtClean="0">
                  <a:sym typeface="Symbol"/>
                </a:rPr>
                <a:t></a:t>
              </a:r>
              <a:endParaRPr lang="en-US" sz="1600" dirty="0"/>
            </a:p>
          </p:txBody>
        </p:sp>
        <p:cxnSp>
          <p:nvCxnSpPr>
            <p:cNvPr id="64" name="Straight Arrow Connector 63"/>
            <p:cNvCxnSpPr>
              <a:stCxn id="37" idx="0"/>
            </p:cNvCxnSpPr>
            <p:nvPr/>
          </p:nvCxnSpPr>
          <p:spPr>
            <a:xfrm>
              <a:off x="6392129" y="2216418"/>
              <a:ext cx="340628" cy="2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168037" y="1823430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037" y="1823430"/>
                  <a:ext cx="6858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271049" y="2878519"/>
                  <a:ext cx="58278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049" y="2878519"/>
                  <a:ext cx="582788" cy="101566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643303" y="2271629"/>
                  <a:ext cx="9968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303" y="2271629"/>
                  <a:ext cx="996811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94394" y="3234453"/>
                <a:ext cx="36333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𝐵𝑦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𝐾𝑉𝐿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+18+2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394" y="3234453"/>
                <a:ext cx="3633367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580380" y="4015481"/>
                <a:ext cx="29218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=−18;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=−3.6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380" y="4015481"/>
                <a:ext cx="292182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690538" y="4455715"/>
                <a:ext cx="2701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=18+3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=7.2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38" y="4455715"/>
                <a:ext cx="2701509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72310" y="3192446"/>
                <a:ext cx="4804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 smtClean="0"/>
                  <a:t>,  turn off 18V,  supply current source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0" y="3192446"/>
                <a:ext cx="4804841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269" t="-7692" r="-50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oup 121"/>
          <p:cNvGrpSpPr/>
          <p:nvPr/>
        </p:nvGrpSpPr>
        <p:grpSpPr>
          <a:xfrm>
            <a:off x="327980" y="3906901"/>
            <a:ext cx="2976121" cy="2311777"/>
            <a:chOff x="622419" y="3942339"/>
            <a:chExt cx="2976121" cy="2311777"/>
          </a:xfrm>
        </p:grpSpPr>
        <p:grpSp>
          <p:nvGrpSpPr>
            <p:cNvPr id="78" name="Group 77"/>
            <p:cNvGrpSpPr/>
            <p:nvPr/>
          </p:nvGrpSpPr>
          <p:grpSpPr>
            <a:xfrm>
              <a:off x="622419" y="3942339"/>
              <a:ext cx="2976121" cy="2311777"/>
              <a:chOff x="4663993" y="1848573"/>
              <a:chExt cx="2976121" cy="2311777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158892" y="2216418"/>
                <a:ext cx="2466474" cy="15055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 Box 242"/>
              <p:cNvSpPr txBox="1">
                <a:spLocks noChangeArrowheads="1"/>
              </p:cNvSpPr>
              <p:nvPr/>
            </p:nvSpPr>
            <p:spPr bwMode="auto">
              <a:xfrm>
                <a:off x="5649345" y="3384183"/>
                <a:ext cx="1841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83" name="Group 20"/>
              <p:cNvGrpSpPr>
                <a:grpSpLocks/>
              </p:cNvGrpSpPr>
              <p:nvPr/>
            </p:nvGrpSpPr>
            <p:grpSpPr bwMode="auto">
              <a:xfrm>
                <a:off x="6721393" y="2121770"/>
                <a:ext cx="609600" cy="185067"/>
                <a:chOff x="2565400" y="4241800"/>
                <a:chExt cx="901700" cy="317500"/>
              </a:xfrm>
            </p:grpSpPr>
            <p:sp>
              <p:nvSpPr>
                <p:cNvPr id="109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84" name="Group 20"/>
              <p:cNvGrpSpPr>
                <a:grpSpLocks/>
              </p:cNvGrpSpPr>
              <p:nvPr/>
            </p:nvGrpSpPr>
            <p:grpSpPr bwMode="auto">
              <a:xfrm>
                <a:off x="5450057" y="2120968"/>
                <a:ext cx="609600" cy="185067"/>
                <a:chOff x="2565400" y="4241800"/>
                <a:chExt cx="901700" cy="317500"/>
              </a:xfrm>
            </p:grpSpPr>
            <p:sp>
              <p:nvSpPr>
                <p:cNvPr id="107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7066299" y="1879534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r>
                  <a:rPr lang="en-US" sz="1600" dirty="0" smtClean="0">
                    <a:sym typeface="Symbol"/>
                  </a:rPr>
                  <a:t></a:t>
                </a:r>
                <a:endParaRPr lang="en-US" sz="16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91766" y="2236471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r>
                  <a:rPr lang="en-US" sz="1600" dirty="0" smtClean="0">
                    <a:sym typeface="Symbol"/>
                  </a:rPr>
                  <a:t></a:t>
                </a:r>
                <a:endParaRPr lang="en-US" sz="16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941747" y="2398496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r>
                  <a:rPr lang="en-US" sz="1600" dirty="0" smtClean="0">
                    <a:sym typeface="Symbol"/>
                  </a:rPr>
                  <a:t></a:t>
                </a:r>
                <a:endParaRPr 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663993" y="2807570"/>
                    <a:ext cx="685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3993" y="2807570"/>
                    <a:ext cx="685800" cy="4001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6401353" y="2221233"/>
                <a:ext cx="1239" cy="7556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20"/>
              <p:cNvGrpSpPr>
                <a:grpSpLocks/>
              </p:cNvGrpSpPr>
              <p:nvPr/>
            </p:nvGrpSpPr>
            <p:grpSpPr bwMode="auto">
              <a:xfrm rot="16200000">
                <a:off x="6148726" y="2488367"/>
                <a:ext cx="507732" cy="167569"/>
                <a:chOff x="2565400" y="4241800"/>
                <a:chExt cx="901700" cy="317500"/>
              </a:xfrm>
            </p:grpSpPr>
            <p:sp>
              <p:nvSpPr>
                <p:cNvPr id="10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92" name="Group 86"/>
              <p:cNvGrpSpPr/>
              <p:nvPr/>
            </p:nvGrpSpPr>
            <p:grpSpPr>
              <a:xfrm rot="10800000">
                <a:off x="4892593" y="2502770"/>
                <a:ext cx="541421" cy="523220"/>
                <a:chOff x="2590800" y="2583051"/>
                <a:chExt cx="685800" cy="677661"/>
              </a:xfrm>
            </p:grpSpPr>
            <p:sp>
              <p:nvSpPr>
                <p:cNvPr id="101" name="Diamond 100"/>
                <p:cNvSpPr/>
                <p:nvPr/>
              </p:nvSpPr>
              <p:spPr>
                <a:xfrm>
                  <a:off x="2590800" y="2667000"/>
                  <a:ext cx="685800" cy="533400"/>
                </a:xfrm>
                <a:prstGeom prst="diamond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761787" y="2583051"/>
                  <a:ext cx="357770" cy="677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latin typeface="Symbol" pitchFamily="18" charset="2"/>
                    </a:rPr>
                    <a:t>-</a:t>
                  </a:r>
                </a:p>
                <a:p>
                  <a:r>
                    <a:rPr lang="en-US" sz="1400" dirty="0" smtClean="0">
                      <a:latin typeface="Symbol" pitchFamily="18" charset="2"/>
                    </a:rPr>
                    <a:t>+</a:t>
                  </a:r>
                  <a:endParaRPr lang="en-US" sz="1400" dirty="0">
                    <a:latin typeface="Symbol" pitchFamily="18" charset="2"/>
                  </a:endParaRPr>
                </a:p>
              </p:txBody>
            </p:sp>
          </p:grpSp>
          <p:grpSp>
            <p:nvGrpSpPr>
              <p:cNvPr id="93" name="Group 20"/>
              <p:cNvGrpSpPr>
                <a:grpSpLocks/>
              </p:cNvGrpSpPr>
              <p:nvPr/>
            </p:nvGrpSpPr>
            <p:grpSpPr bwMode="auto">
              <a:xfrm>
                <a:off x="5389732" y="3632268"/>
                <a:ext cx="609600" cy="185067"/>
                <a:chOff x="2565400" y="4241800"/>
                <a:chExt cx="901700" cy="317500"/>
              </a:xfrm>
            </p:grpSpPr>
            <p:sp>
              <p:nvSpPr>
                <p:cNvPr id="99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5462757" y="379101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en-US" dirty="0" smtClean="0">
                    <a:sym typeface="Symbol"/>
                  </a:rPr>
                  <a:t></a:t>
                </a:r>
                <a:endParaRPr lang="en-US" dirty="0"/>
              </a:p>
            </p:txBody>
          </p:sp>
          <p:cxnSp>
            <p:nvCxnSpPr>
              <p:cNvPr id="95" name="Straight Arrow Connector 94"/>
              <p:cNvCxnSpPr>
                <a:stCxn id="80" idx="0"/>
              </p:cNvCxnSpPr>
              <p:nvPr/>
            </p:nvCxnSpPr>
            <p:spPr>
              <a:xfrm>
                <a:off x="6392129" y="2216418"/>
                <a:ext cx="340628" cy="29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6095170" y="1848573"/>
                    <a:ext cx="685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i="1" baseline="-25000" dirty="0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5170" y="1848573"/>
                    <a:ext cx="685800" cy="4001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6643303" y="2271629"/>
                    <a:ext cx="99681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3303" y="2271629"/>
                    <a:ext cx="996811" cy="4001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1" name="Oval 10"/>
            <p:cNvSpPr>
              <a:spLocks noChangeArrowheads="1"/>
            </p:cNvSpPr>
            <p:nvPr/>
          </p:nvSpPr>
          <p:spPr bwMode="auto">
            <a:xfrm>
              <a:off x="2153404" y="5070613"/>
              <a:ext cx="412750" cy="41856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13" name="Straight Arrow Connector 112"/>
            <p:cNvCxnSpPr>
              <a:stCxn id="111" idx="4"/>
              <a:endCxn id="111" idx="0"/>
            </p:cNvCxnSpPr>
            <p:nvPr/>
          </p:nvCxnSpPr>
          <p:spPr>
            <a:xfrm flipV="1">
              <a:off x="2359779" y="5070613"/>
              <a:ext cx="0" cy="4185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80" idx="2"/>
              <a:endCxn id="111" idx="4"/>
            </p:cNvCxnSpPr>
            <p:nvPr/>
          </p:nvCxnSpPr>
          <p:spPr>
            <a:xfrm flipV="1">
              <a:off x="2350555" y="5489179"/>
              <a:ext cx="9224" cy="3265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1799373" y="4849021"/>
                  <a:ext cx="49898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373" y="4849021"/>
                  <a:ext cx="498983" cy="101566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2464673" y="5195160"/>
                  <a:ext cx="5494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4673" y="5195160"/>
                  <a:ext cx="549446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/>
          <p:nvPr/>
        </p:nvCxnSpPr>
        <p:spPr>
          <a:xfrm>
            <a:off x="713470" y="4186699"/>
            <a:ext cx="4351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99633" y="3783558"/>
                <a:ext cx="9555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−1 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3" y="3783558"/>
                <a:ext cx="95551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/>
          <p:cNvSpPr txBox="1"/>
          <p:nvPr/>
        </p:nvSpPr>
        <p:spPr>
          <a:xfrm>
            <a:off x="3439342" y="4780585"/>
            <a:ext cx="241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outer loop: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413019" y="5211959"/>
                <a:ext cx="4556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+2(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−1)=0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019" y="5211959"/>
                <a:ext cx="455656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3626617" y="5649291"/>
                <a:ext cx="1101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0.8, </a:t>
                </a: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617" y="5649291"/>
                <a:ext cx="1101905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692" r="-442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649192" y="5651438"/>
                <a:ext cx="2539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=4+3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=6.4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, 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92" y="5651438"/>
                <a:ext cx="2539157" cy="400110"/>
              </a:xfrm>
              <a:prstGeom prst="rect">
                <a:avLst/>
              </a:prstGeom>
              <a:blipFill rotWithShape="1">
                <a:blip r:embed="rId22"/>
                <a:stretch>
                  <a:fillRect t="-7576" r="-168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052194" y="4260647"/>
                <a:ext cx="4797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194" y="4260647"/>
                <a:ext cx="479747" cy="83099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072839" y="5505005"/>
                <a:ext cx="2054922" cy="61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=6.4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39" y="5505005"/>
                <a:ext cx="2054922" cy="61792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470961" y="6086060"/>
                <a:ext cx="5385962" cy="628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=6.4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;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𝑡h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7.2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4×6.4 </m:t>
                        </m:r>
                      </m:den>
                    </m:f>
                  </m:oMath>
                </a14:m>
                <a:r>
                  <a:rPr lang="en-US" sz="2000" dirty="0" smtClean="0"/>
                  <a:t>=2.025W</a:t>
                </a: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61" y="6086060"/>
                <a:ext cx="5385962" cy="628121"/>
              </a:xfrm>
              <a:prstGeom prst="rect">
                <a:avLst/>
              </a:prstGeom>
              <a:blipFill rotWithShape="1">
                <a:blip r:embed="rId25"/>
                <a:stretch>
                  <a:fillRect l="-1131" r="-226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5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009" y="269193"/>
            <a:ext cx="4095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2:  There are dependent sources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889000"/>
            <a:ext cx="5233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The same as case 1, the open circuit voltage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2300" y="1384300"/>
            <a:ext cx="4475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Turn off all independent sources.      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5750750" y="1648065"/>
            <a:ext cx="469900" cy="444500"/>
            <a:chOff x="2133600" y="1143000"/>
            <a:chExt cx="469900" cy="4445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9" name="Straight Arrow Connector 13"/>
            <p:cNvCxnSpPr>
              <a:cxnSpLocks noChangeShapeType="1"/>
              <a:stCxn id="8" idx="2"/>
              <a:endCxn id="8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" name="Group 9"/>
          <p:cNvGrpSpPr/>
          <p:nvPr/>
        </p:nvGrpSpPr>
        <p:grpSpPr>
          <a:xfrm>
            <a:off x="4991100" y="1676400"/>
            <a:ext cx="534121" cy="457200"/>
            <a:chOff x="1104900" y="1155700"/>
            <a:chExt cx="534121" cy="45720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0700" y="2870200"/>
            <a:ext cx="6431844" cy="1638300"/>
            <a:chOff x="520700" y="2870200"/>
            <a:chExt cx="6431844" cy="1638300"/>
          </a:xfrm>
        </p:grpSpPr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1828800" y="3238500"/>
              <a:ext cx="762000" cy="1003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520700" y="3048000"/>
              <a:ext cx="1447800" cy="1371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cxnSp>
          <p:nvCxnSpPr>
            <p:cNvPr id="16" name="Straight Arrow Connector 61"/>
            <p:cNvCxnSpPr>
              <a:cxnSpLocks noChangeShapeType="1"/>
            </p:cNvCxnSpPr>
            <p:nvPr/>
          </p:nvCxnSpPr>
          <p:spPr bwMode="auto">
            <a:xfrm flipH="1">
              <a:off x="5892800" y="33274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" name="TextBox 62"/>
            <p:cNvSpPr txBox="1">
              <a:spLocks noChangeArrowheads="1"/>
            </p:cNvSpPr>
            <p:nvPr/>
          </p:nvSpPr>
          <p:spPr bwMode="auto">
            <a:xfrm>
              <a:off x="2159000" y="3695700"/>
              <a:ext cx="3305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0</a:t>
              </a:r>
              <a:endParaRPr lang="en-US" sz="2000" dirty="0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825500" y="3263900"/>
              <a:ext cx="736600" cy="165100"/>
              <a:chOff x="2565400" y="4241800"/>
              <a:chExt cx="901700" cy="3175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" name="Diamond 70"/>
            <p:cNvSpPr>
              <a:spLocks noChangeArrowheads="1"/>
            </p:cNvSpPr>
            <p:nvPr/>
          </p:nvSpPr>
          <p:spPr bwMode="auto">
            <a:xfrm>
              <a:off x="901700" y="35687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0" name="Diamond 71"/>
            <p:cNvSpPr>
              <a:spLocks noChangeArrowheads="1"/>
            </p:cNvSpPr>
            <p:nvPr/>
          </p:nvSpPr>
          <p:spPr bwMode="auto">
            <a:xfrm>
              <a:off x="901700" y="40386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1" name="Straight Arrow Connector 72"/>
            <p:cNvCxnSpPr>
              <a:cxnSpLocks noChangeShapeType="1"/>
            </p:cNvCxnSpPr>
            <p:nvPr/>
          </p:nvCxnSpPr>
          <p:spPr bwMode="auto">
            <a:xfrm>
              <a:off x="952500" y="42164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73"/>
            <p:cNvSpPr txBox="1">
              <a:spLocks noChangeArrowheads="1"/>
            </p:cNvSpPr>
            <p:nvPr/>
          </p:nvSpPr>
          <p:spPr bwMode="auto">
            <a:xfrm>
              <a:off x="927100" y="35179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2881313" y="3122613"/>
            <a:ext cx="439737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8" name="Equation" r:id="rId3" imgW="190440" imgH="571320" progId="Equation.DSMT4">
                    <p:embed/>
                  </p:oleObj>
                </mc:Choice>
                <mc:Fallback>
                  <p:oleObj name="Equation" r:id="rId3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313" y="3122613"/>
                          <a:ext cx="439737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 rot="16200000">
              <a:off x="2385250" y="3476865"/>
              <a:ext cx="469900" cy="444500"/>
              <a:chOff x="2133600" y="1143000"/>
              <a:chExt cx="469900" cy="444500"/>
            </a:xfrm>
          </p:grpSpPr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1" name="Straight Arrow Connector 13"/>
              <p:cNvCxnSpPr>
                <a:cxnSpLocks noChangeShapeType="1"/>
                <a:stCxn id="40" idx="2"/>
                <a:endCxn id="40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5549900" y="3327400"/>
              <a:ext cx="762000" cy="1003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4241800" y="3136900"/>
              <a:ext cx="1447800" cy="1371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4546600" y="3352800"/>
              <a:ext cx="736600" cy="165100"/>
              <a:chOff x="2565400" y="4241800"/>
              <a:chExt cx="901700" cy="317500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8" name="Diamond 70"/>
            <p:cNvSpPr>
              <a:spLocks noChangeArrowheads="1"/>
            </p:cNvSpPr>
            <p:nvPr/>
          </p:nvSpPr>
          <p:spPr bwMode="auto">
            <a:xfrm>
              <a:off x="4622800" y="36576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Diamond 71"/>
            <p:cNvSpPr>
              <a:spLocks noChangeArrowheads="1"/>
            </p:cNvSpPr>
            <p:nvPr/>
          </p:nvSpPr>
          <p:spPr bwMode="auto">
            <a:xfrm>
              <a:off x="4622800" y="41275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0" name="Straight Arrow Connector 72"/>
            <p:cNvCxnSpPr>
              <a:cxnSpLocks noChangeShapeType="1"/>
            </p:cNvCxnSpPr>
            <p:nvPr/>
          </p:nvCxnSpPr>
          <p:spPr bwMode="auto">
            <a:xfrm>
              <a:off x="4673600" y="43053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" name="TextBox 73"/>
            <p:cNvSpPr txBox="1">
              <a:spLocks noChangeArrowheads="1"/>
            </p:cNvSpPr>
            <p:nvPr/>
          </p:nvSpPr>
          <p:spPr bwMode="auto">
            <a:xfrm>
              <a:off x="4648200" y="36068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08700" y="3416301"/>
              <a:ext cx="469900" cy="707886"/>
              <a:chOff x="1143000" y="2057401"/>
              <a:chExt cx="469900" cy="707886"/>
            </a:xfrm>
          </p:grpSpPr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5981700" y="2870200"/>
              <a:ext cx="3305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0</a:t>
              </a:r>
              <a:endParaRPr lang="en-US" sz="2000" dirty="0"/>
            </a:p>
          </p:txBody>
        </p:sp>
        <p:sp>
          <p:nvSpPr>
            <p:cNvPr id="34" name="TextBox 62"/>
            <p:cNvSpPr txBox="1">
              <a:spLocks noChangeArrowheads="1"/>
            </p:cNvSpPr>
            <p:nvPr/>
          </p:nvSpPr>
          <p:spPr bwMode="auto">
            <a:xfrm>
              <a:off x="6565900" y="3733800"/>
              <a:ext cx="3866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v</a:t>
              </a:r>
              <a:r>
                <a:rPr lang="en-US" sz="2000" baseline="-25000" dirty="0" smtClean="0"/>
                <a:t>0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29000" y="3505200"/>
              <a:ext cx="5500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or,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42900" y="4610100"/>
            <a:ext cx="2371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 any number for </a:t>
            </a:r>
            <a:br>
              <a:rPr lang="en-US" sz="2000" dirty="0" smtClean="0"/>
            </a:br>
            <a:r>
              <a:rPr lang="en-US" sz="2000" dirty="0" smtClean="0"/>
              <a:t>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e.g., 1A, 2A, 10A,</a:t>
            </a:r>
          </a:p>
          <a:p>
            <a:r>
              <a:rPr lang="en-US" sz="2000" dirty="0" smtClean="0"/>
              <a:t>Solve for v</a:t>
            </a:r>
            <a:r>
              <a:rPr lang="en-US" sz="2000" baseline="-25000" dirty="0" smtClean="0"/>
              <a:t>0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60900" y="4584700"/>
            <a:ext cx="2371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 any number for </a:t>
            </a:r>
            <a:br>
              <a:rPr lang="en-US" sz="2000" dirty="0" smtClean="0"/>
            </a:br>
            <a:r>
              <a:rPr lang="en-US" sz="2000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e.g., 1V, 2V, 20V,</a:t>
            </a:r>
          </a:p>
          <a:p>
            <a:r>
              <a:rPr lang="en-US" sz="2000" dirty="0" smtClean="0"/>
              <a:t>Solve for i</a:t>
            </a:r>
            <a:r>
              <a:rPr lang="en-US" sz="2000" baseline="-25000" dirty="0" smtClean="0"/>
              <a:t>0</a:t>
            </a:r>
            <a:endParaRPr lang="en-US" sz="20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095624" y="4775199"/>
          <a:ext cx="993775" cy="80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Equation" r:id="rId5" imgW="533160" imgH="431640" progId="Equation.DSMT4">
                  <p:embed/>
                </p:oleObj>
              </mc:Choice>
              <mc:Fallback>
                <p:oleObj name="Equation" r:id="rId5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4" y="4775199"/>
                        <a:ext cx="993775" cy="8044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 bwMode="auto">
          <a:xfrm>
            <a:off x="2679700" y="5118100"/>
            <a:ext cx="3048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Left Arrow 47"/>
          <p:cNvSpPr/>
          <p:nvPr/>
        </p:nvSpPr>
        <p:spPr bwMode="auto">
          <a:xfrm>
            <a:off x="4267200" y="5092700"/>
            <a:ext cx="317500" cy="2159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300" y="2108200"/>
            <a:ext cx="620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dirty="0" smtClean="0"/>
              <a:t>2</a:t>
            </a:r>
            <a:r>
              <a:rPr lang="en-US" sz="2000" dirty="0" smtClean="0"/>
              <a:t>.  Connect the two terminals to a current/voltage source </a:t>
            </a:r>
          </a:p>
          <a:p>
            <a:pPr marL="457200" indent="-457200"/>
            <a:r>
              <a:rPr lang="en-US" sz="2000" dirty="0" smtClean="0"/>
              <a:t>3.   Solve for the voltage/current of the source              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44600" y="5713065"/>
                <a:ext cx="5765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assigned by active sign convention.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5713065"/>
                <a:ext cx="576587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057" t="-7576" r="-21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0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4" grpId="0"/>
      <p:bldP spid="45" grpId="0"/>
      <p:bldP spid="47" grpId="0" animBg="1"/>
      <p:bldP spid="48" grpId="0" animBg="1"/>
      <p:bldP spid="49" grpId="0" build="p" bldLvl="2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937" y="2491861"/>
                <a:ext cx="78477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Be careful,  v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 and 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  are assigned according to active sign</a:t>
                </a:r>
                <a:br>
                  <a:rPr lang="en-US" sz="2000" dirty="0" smtClean="0"/>
                </a:br>
                <a:r>
                  <a:rPr lang="en-US" sz="2000" dirty="0" smtClean="0"/>
                  <a:t>convention with respect to the source (passive sign convention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 smtClean="0"/>
                  <a:t>).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7" y="2491861"/>
                <a:ext cx="784772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5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6137" y="320161"/>
            <a:ext cx="6380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Explanation:  as the independent sources are turned off,  the </a:t>
            </a:r>
            <a:br>
              <a:rPr lang="en-US" sz="2000" dirty="0" smtClean="0"/>
            </a:br>
            <a:r>
              <a:rPr lang="en-US" sz="2000" dirty="0" smtClean="0"/>
              <a:t>two terminal circuit behaves like a single resistor.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6937" y="917061"/>
            <a:ext cx="5910263" cy="1416050"/>
            <a:chOff x="419100" y="6375400"/>
            <a:chExt cx="5910263" cy="1416050"/>
          </a:xfrm>
        </p:grpSpPr>
        <p:sp>
          <p:nvSpPr>
            <p:cNvPr id="7" name="Rectangle 56"/>
            <p:cNvSpPr>
              <a:spLocks noChangeArrowheads="1"/>
            </p:cNvSpPr>
            <p:nvPr/>
          </p:nvSpPr>
          <p:spPr bwMode="auto">
            <a:xfrm>
              <a:off x="977900" y="6705600"/>
              <a:ext cx="762000" cy="1003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TextBox 62"/>
            <p:cNvSpPr txBox="1">
              <a:spLocks noChangeArrowheads="1"/>
            </p:cNvSpPr>
            <p:nvPr/>
          </p:nvSpPr>
          <p:spPr bwMode="auto">
            <a:xfrm>
              <a:off x="1308100" y="7162800"/>
              <a:ext cx="3305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0</a:t>
              </a:r>
              <a:endParaRPr lang="en-US" sz="2000" dirty="0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16200000">
              <a:off x="609600" y="7048500"/>
              <a:ext cx="736600" cy="317500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2030413" y="6589713"/>
            <a:ext cx="439737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0" name="Equation" r:id="rId4" imgW="190440" imgH="571320" progId="Equation.DSMT4">
                    <p:embed/>
                  </p:oleObj>
                </mc:Choice>
                <mc:Fallback>
                  <p:oleObj name="Equation" r:id="rId4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413" y="6589713"/>
                          <a:ext cx="439737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 rot="16200000">
              <a:off x="1534350" y="6943965"/>
              <a:ext cx="469900" cy="444500"/>
              <a:chOff x="2133600" y="1143000"/>
              <a:chExt cx="469900" cy="444500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6" name="Straight Arrow Connector 13"/>
              <p:cNvCxnSpPr>
                <a:cxnSpLocks noChangeShapeType="1"/>
                <a:stCxn id="25" idx="2"/>
                <a:endCxn id="25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2" name="Rectangle 56"/>
            <p:cNvSpPr>
              <a:spLocks noChangeArrowheads="1"/>
            </p:cNvSpPr>
            <p:nvPr/>
          </p:nvSpPr>
          <p:spPr bwMode="auto">
            <a:xfrm>
              <a:off x="4876800" y="6743700"/>
              <a:ext cx="762000" cy="1003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TextBox 62"/>
            <p:cNvSpPr txBox="1">
              <a:spLocks noChangeArrowheads="1"/>
            </p:cNvSpPr>
            <p:nvPr/>
          </p:nvSpPr>
          <p:spPr bwMode="auto">
            <a:xfrm>
              <a:off x="5219700" y="6375400"/>
              <a:ext cx="3305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0</a:t>
              </a:r>
              <a:endParaRPr lang="en-US" sz="2000" dirty="0"/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16200000">
              <a:off x="4508500" y="7086600"/>
              <a:ext cx="736600" cy="3175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5918200" y="7064375"/>
            <a:ext cx="411163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1"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7064375"/>
                          <a:ext cx="411163" cy="481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5410200" y="6946901"/>
              <a:ext cx="469900" cy="707886"/>
              <a:chOff x="1143000" y="2057401"/>
              <a:chExt cx="469900" cy="707886"/>
            </a:xfrm>
          </p:grpSpPr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 flipH="1">
              <a:off x="5041900" y="67564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2930525" y="6807200"/>
            <a:ext cx="9937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2" name="Equation" r:id="rId8" imgW="533160" imgH="431640" progId="Equation.DSMT4">
                    <p:embed/>
                  </p:oleObj>
                </mc:Choice>
                <mc:Fallback>
                  <p:oleObj name="Equation" r:id="rId8" imgW="533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525" y="6807200"/>
                          <a:ext cx="993775" cy="8048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419100" y="6946900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R</a:t>
              </a:r>
              <a:r>
                <a:rPr lang="en-US" sz="2000" baseline="-25000" dirty="0" err="1" smtClean="0"/>
                <a:t>th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8963" y="6931265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R</a:t>
              </a:r>
              <a:r>
                <a:rPr lang="en-US" sz="2000" baseline="-25000" dirty="0" err="1" smtClean="0"/>
                <a:t>th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8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279400"/>
            <a:ext cx="425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</a:t>
            </a:r>
          </a:p>
          <a:p>
            <a:r>
              <a:rPr lang="en-US" sz="2000" dirty="0" smtClean="0"/>
              <a:t>Find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 for the two terminal circuit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754407" y="450850"/>
            <a:ext cx="2667000" cy="1206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00407" y="831851"/>
            <a:ext cx="469900" cy="707886"/>
            <a:chOff x="1143000" y="2057401"/>
            <a:chExt cx="469900" cy="707886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9507" y="9842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22707" y="52705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881407" y="311150"/>
            <a:ext cx="812800" cy="26670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3307" y="52705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087907" y="463550"/>
            <a:ext cx="0" cy="116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7091207" y="400050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154707" y="1619250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4207" y="-6350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 rot="16200000">
            <a:off x="5716432" y="815975"/>
            <a:ext cx="736600" cy="234950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6748307" y="476250"/>
            <a:ext cx="0" cy="116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 rot="10800000">
            <a:off x="6494307" y="781050"/>
            <a:ext cx="533400" cy="571500"/>
            <a:chOff x="5981700" y="2730500"/>
            <a:chExt cx="533400" cy="571500"/>
          </a:xfrm>
        </p:grpSpPr>
        <p:sp>
          <p:nvSpPr>
            <p:cNvPr id="24" name="Diamond 23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Rectangle 25"/>
          <p:cNvSpPr/>
          <p:nvPr/>
        </p:nvSpPr>
        <p:spPr bwMode="auto">
          <a:xfrm>
            <a:off x="7319807" y="260350"/>
            <a:ext cx="241300" cy="162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23487"/>
              </p:ext>
            </p:extLst>
          </p:nvPr>
        </p:nvGraphicFramePr>
        <p:xfrm>
          <a:off x="5560038" y="474663"/>
          <a:ext cx="446589" cy="114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8" name="Equation" r:id="rId3" imgW="203040" imgH="571320" progId="Equation.DSMT4">
                  <p:embed/>
                </p:oleObj>
              </mc:Choice>
              <mc:Fallback>
                <p:oleObj name="Equation" r:id="rId3" imgW="203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038" y="474663"/>
                        <a:ext cx="446589" cy="11448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900707" y="1098550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2v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040407" y="1657350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7669" y="1346656"/>
            <a:ext cx="105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785269" y="1574800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53679" y="4355530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1469" y="1841500"/>
            <a:ext cx="3384550" cy="1638300"/>
            <a:chOff x="368300" y="3251200"/>
            <a:chExt cx="3384550" cy="16383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622300" y="3441700"/>
              <a:ext cx="2667000" cy="1206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68300" y="3822701"/>
              <a:ext cx="469900" cy="707886"/>
              <a:chOff x="1143000" y="2057401"/>
              <a:chExt cx="469900" cy="707886"/>
            </a:xfrm>
          </p:grpSpPr>
          <p:sp>
            <p:nvSpPr>
              <p:cNvPr id="6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87400" y="39751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30V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0600" y="35179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749300" y="3302000"/>
              <a:ext cx="812800" cy="266700"/>
              <a:chOff x="2565400" y="4241800"/>
              <a:chExt cx="901700" cy="317500"/>
            </a:xfrm>
          </p:grpSpPr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981200" y="35179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955800" y="34544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2959100" y="33909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22600" y="46101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3" name="Group 20"/>
            <p:cNvGrpSpPr>
              <a:grpSpLocks/>
            </p:cNvGrpSpPr>
            <p:nvPr/>
          </p:nvGrpSpPr>
          <p:grpSpPr bwMode="auto">
            <a:xfrm rot="16200000">
              <a:off x="1584325" y="3806825"/>
              <a:ext cx="736600" cy="234950"/>
              <a:chOff x="2565400" y="4241800"/>
              <a:chExt cx="901700" cy="317500"/>
            </a:xfrm>
          </p:grpSpPr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>
              <a:off x="2616200" y="34671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 rot="10800000">
              <a:off x="2362200" y="3771900"/>
              <a:ext cx="533400" cy="571500"/>
              <a:chOff x="5981700" y="2730500"/>
              <a:chExt cx="533400" cy="571500"/>
            </a:xfrm>
          </p:grpSpPr>
          <p:sp>
            <p:nvSpPr>
              <p:cNvPr id="55" name="Diamond 54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6" name="Straight Arrow Connector 55"/>
              <p:cNvCxnSpPr>
                <a:stCxn id="55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6" name="Rectangle 45"/>
            <p:cNvSpPr/>
            <p:nvPr/>
          </p:nvSpPr>
          <p:spPr bwMode="auto">
            <a:xfrm>
              <a:off x="3187700" y="3251200"/>
              <a:ext cx="241300" cy="162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629317"/>
                </p:ext>
              </p:extLst>
            </p:nvPr>
          </p:nvGraphicFramePr>
          <p:xfrm>
            <a:off x="1414495" y="3465513"/>
            <a:ext cx="460025" cy="1179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9" name="Equation" r:id="rId5" imgW="203040" imgH="571320" progId="Equation.DSMT4">
                    <p:embed/>
                  </p:oleObj>
                </mc:Choice>
                <mc:Fallback>
                  <p:oleObj name="Equation" r:id="rId5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4495" y="3465513"/>
                          <a:ext cx="460025" cy="117931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2768600" y="4089400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2v</a:t>
              </a:r>
              <a:r>
                <a:rPr lang="en-US" sz="2000" baseline="-25000" dirty="0" smtClean="0"/>
                <a:t>x</a:t>
              </a:r>
              <a:endParaRPr lang="en-US" sz="2000" dirty="0"/>
            </a:p>
          </p:txBody>
        </p:sp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3292475" y="3490913"/>
            <a:ext cx="46037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0" name="Equation" r:id="rId7" imgW="241200" imgH="571320" progId="Equation.DSMT4">
                    <p:embed/>
                  </p:oleObj>
                </mc:Choice>
                <mc:Fallback>
                  <p:oleObj name="Equation" r:id="rId7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475" y="3490913"/>
                          <a:ext cx="460375" cy="992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1812925" y="4445000"/>
              <a:ext cx="317500" cy="444500"/>
              <a:chOff x="3895725" y="3060700"/>
              <a:chExt cx="317500" cy="444500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3" name="TextBox 62"/>
          <p:cNvSpPr txBox="1"/>
          <p:nvPr/>
        </p:nvSpPr>
        <p:spPr>
          <a:xfrm>
            <a:off x="279400" y="3598362"/>
            <a:ext cx="3806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nodal analysis</a:t>
            </a:r>
          </a:p>
          <a:p>
            <a:r>
              <a:rPr lang="en-US" sz="2000" dirty="0" smtClean="0"/>
              <a:t>Pick ground.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is the node voltage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1743869" y="156210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026569" y="2997200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45668" y="4855175"/>
            <a:ext cx="178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at node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409912"/>
              </p:ext>
            </p:extLst>
          </p:nvPr>
        </p:nvGraphicFramePr>
        <p:xfrm>
          <a:off x="368490" y="5287915"/>
          <a:ext cx="2263775" cy="70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1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90" y="5287915"/>
                        <a:ext cx="2263775" cy="701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ight Arrow 67"/>
          <p:cNvSpPr/>
          <p:nvPr/>
        </p:nvSpPr>
        <p:spPr bwMode="auto">
          <a:xfrm>
            <a:off x="2759485" y="5489331"/>
            <a:ext cx="431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42469" y="5384966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= 2V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=2V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4312176" y="1885950"/>
            <a:ext cx="425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:  turn off 30V with short circuit. 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4149906" y="2329820"/>
            <a:ext cx="500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Approach 1:  connect to voltage source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=1V, 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4450258" y="2729930"/>
            <a:ext cx="3485101" cy="1905000"/>
            <a:chOff x="571500" y="6756400"/>
            <a:chExt cx="3485101" cy="19050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571500" y="7213600"/>
              <a:ext cx="2667000" cy="1206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39800" y="7289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688975" y="7083425"/>
              <a:ext cx="812800" cy="266700"/>
              <a:chOff x="2554833" y="4253139"/>
              <a:chExt cx="901700" cy="317500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554833" y="425313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930400" y="7289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1905000" y="72263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7"/>
            <p:cNvSpPr/>
            <p:nvPr/>
          </p:nvSpPr>
          <p:spPr bwMode="auto">
            <a:xfrm>
              <a:off x="2908300" y="71628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971800" y="83820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81300" y="67564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81" name="Group 20"/>
            <p:cNvGrpSpPr>
              <a:grpSpLocks/>
            </p:cNvGrpSpPr>
            <p:nvPr/>
          </p:nvGrpSpPr>
          <p:grpSpPr bwMode="auto">
            <a:xfrm rot="16200000">
              <a:off x="1542983" y="7578662"/>
              <a:ext cx="736600" cy="235077"/>
              <a:chOff x="2565400" y="4254500"/>
              <a:chExt cx="901700" cy="317672"/>
            </a:xfrm>
          </p:grpSpPr>
          <p:sp>
            <p:nvSpPr>
              <p:cNvPr id="10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565400" y="4254672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 bwMode="auto">
            <a:xfrm>
              <a:off x="2565400" y="72390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3" name="Group 82"/>
            <p:cNvGrpSpPr/>
            <p:nvPr/>
          </p:nvGrpSpPr>
          <p:grpSpPr>
            <a:xfrm rot="10800000">
              <a:off x="2311400" y="7543800"/>
              <a:ext cx="533400" cy="571500"/>
              <a:chOff x="5981700" y="2730500"/>
              <a:chExt cx="533400" cy="571500"/>
            </a:xfrm>
          </p:grpSpPr>
          <p:sp>
            <p:nvSpPr>
              <p:cNvPr id="102" name="Diamond 101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3" name="Straight Arrow Connector 102"/>
              <p:cNvCxnSpPr>
                <a:stCxn id="102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1436688" y="7237413"/>
            <a:ext cx="387032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2" name="Equation" r:id="rId11" imgW="203040" imgH="571320" progId="Equation.DSMT4">
                    <p:embed/>
                  </p:oleObj>
                </mc:Choice>
                <mc:Fallback>
                  <p:oleObj name="Equation" r:id="rId11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7237413"/>
                          <a:ext cx="387032" cy="992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2590800" y="7950200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2v</a:t>
              </a:r>
              <a:r>
                <a:rPr lang="en-US" sz="2000" baseline="-25000" dirty="0" smtClean="0"/>
                <a:t>x</a:t>
              </a:r>
              <a:endParaRPr lang="en-US" sz="2000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762125" y="8216900"/>
              <a:ext cx="317500" cy="444500"/>
              <a:chOff x="3895725" y="3060700"/>
              <a:chExt cx="317500" cy="444500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7" name="TextBox 86"/>
            <p:cNvSpPr txBox="1"/>
            <p:nvPr/>
          </p:nvSpPr>
          <p:spPr>
            <a:xfrm>
              <a:off x="1739900" y="6834083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x</a:t>
              </a:r>
              <a:endParaRPr lang="en-US" sz="2000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984500" y="7416801"/>
              <a:ext cx="469900" cy="707886"/>
              <a:chOff x="1143000" y="2057401"/>
              <a:chExt cx="469900" cy="707886"/>
            </a:xfrm>
          </p:grpSpPr>
          <p:sp>
            <p:nvSpPr>
              <p:cNvPr id="96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3213100" y="7924800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v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=1V</a:t>
              </a:r>
              <a:endParaRPr lang="en-US" sz="2000" dirty="0"/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 flipH="1">
              <a:off x="2679700" y="7226300"/>
              <a:ext cx="3556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1955800" y="79883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1908175" y="7978775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 bwMode="auto">
            <a:xfrm flipH="1">
              <a:off x="1447800" y="7213600"/>
              <a:ext cx="3556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2573460" y="6787177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84300" y="67945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673579" y="4681805"/>
            <a:ext cx="178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at node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379141" y="4679911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+2v</a:t>
            </a:r>
            <a:r>
              <a:rPr lang="en-US" sz="2000" baseline="-25000" dirty="0" smtClean="0"/>
              <a:t>x</a:t>
            </a:r>
            <a:endParaRPr lang="en-US" sz="2000" dirty="0" smtClean="0"/>
          </a:p>
        </p:txBody>
      </p:sp>
      <p:sp>
        <p:nvSpPr>
          <p:cNvPr id="110" name="TextBox 109"/>
          <p:cNvSpPr txBox="1"/>
          <p:nvPr/>
        </p:nvSpPr>
        <p:spPr>
          <a:xfrm>
            <a:off x="4203253" y="4655120"/>
            <a:ext cx="1432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=1V</a:t>
            </a:r>
            <a:endParaRPr lang="en-US" sz="2000" dirty="0"/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04703"/>
              </p:ext>
            </p:extLst>
          </p:nvPr>
        </p:nvGraphicFramePr>
        <p:xfrm>
          <a:off x="4939222" y="5079622"/>
          <a:ext cx="2162176" cy="7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3" name="Equation" r:id="rId12" imgW="1143000" imgH="393480" progId="Equation.DSMT4">
                  <p:embed/>
                </p:oleObj>
              </mc:Choice>
              <mc:Fallback>
                <p:oleObj name="Equation" r:id="rId12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222" y="5079622"/>
                        <a:ext cx="2162176" cy="74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81459"/>
              </p:ext>
            </p:extLst>
          </p:nvPr>
        </p:nvGraphicFramePr>
        <p:xfrm>
          <a:off x="6040039" y="5641731"/>
          <a:ext cx="2454946" cy="83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" name="Equation" r:id="rId14" imgW="1269720" imgH="431640" progId="Equation.DSMT4">
                  <p:embed/>
                </p:oleObj>
              </mc:Choice>
              <mc:Fallback>
                <p:oleObj name="Equation" r:id="rId14" imgW="1269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39" y="5641731"/>
                        <a:ext cx="2454946" cy="8352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>
          <a:xfrm>
            <a:off x="2721769" y="2044700"/>
            <a:ext cx="4437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013869" y="1685895"/>
                <a:ext cx="549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69" y="1685895"/>
                <a:ext cx="5494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798423" y="3125857"/>
                <a:ext cx="10173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Need to</a:t>
                </a:r>
                <a:br>
                  <a:rPr lang="en-US" sz="2000" dirty="0" smtClean="0"/>
                </a:br>
                <a:r>
                  <a:rPr lang="en-US" sz="20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423" y="3125857"/>
                <a:ext cx="1017330" cy="707886"/>
              </a:xfrm>
              <a:prstGeom prst="rect">
                <a:avLst/>
              </a:prstGeom>
              <a:blipFill rotWithShape="1">
                <a:blip r:embed="rId17"/>
                <a:stretch>
                  <a:fillRect l="-5988" t="-4310" r="-598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3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63" grpId="0" build="p" bldLvl="2"/>
      <p:bldP spid="64" grpId="0"/>
      <p:bldP spid="65" grpId="0"/>
      <p:bldP spid="66" grpId="0"/>
      <p:bldP spid="68" grpId="0" animBg="1"/>
      <p:bldP spid="69" grpId="0" build="p" bldLvl="2"/>
      <p:bldP spid="70" grpId="0"/>
      <p:bldP spid="71" grpId="0"/>
      <p:bldP spid="108" grpId="0"/>
      <p:bldP spid="109" grpId="0"/>
      <p:bldP spid="110" grpId="0"/>
      <p:bldP spid="114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913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L14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368300"/>
            <a:ext cx="498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Approach 2:  connect to current source 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=1A,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8800" y="3048000"/>
            <a:ext cx="179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at node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92400" y="3035300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+2v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=1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19375" y="3536950"/>
          <a:ext cx="19462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3536950"/>
                        <a:ext cx="194627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821884"/>
              </p:ext>
            </p:extLst>
          </p:nvPr>
        </p:nvGraphicFramePr>
        <p:xfrm>
          <a:off x="2646362" y="4343400"/>
          <a:ext cx="22909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" name="Equation" r:id="rId5" imgW="1269720" imgH="431640" progId="Equation.DSMT4">
                  <p:embed/>
                </p:oleObj>
              </mc:Choice>
              <mc:Fallback>
                <p:oleObj name="Equation" r:id="rId5" imgW="1269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2" y="4343400"/>
                        <a:ext cx="2290925" cy="779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7500" y="901700"/>
            <a:ext cx="3709061" cy="1917700"/>
            <a:chOff x="317500" y="901700"/>
            <a:chExt cx="3709061" cy="19177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17500" y="1371600"/>
              <a:ext cx="2933700" cy="1206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1447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34975" y="1242569"/>
              <a:ext cx="812800" cy="268732"/>
              <a:chOff x="2554833" y="4254500"/>
              <a:chExt cx="901700" cy="319919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54833" y="425691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76400" y="1447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651000" y="13843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2654300" y="13208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717800" y="25400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7300" y="9144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 rot="16200000">
              <a:off x="1288983" y="1730312"/>
              <a:ext cx="736600" cy="235077"/>
              <a:chOff x="2573173" y="4254500"/>
              <a:chExt cx="901700" cy="317672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73173" y="4254672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>
              <a:off x="2311400" y="1397000"/>
              <a:ext cx="0" cy="116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 rot="10800000">
              <a:off x="2057400" y="1701800"/>
              <a:ext cx="533400" cy="571500"/>
              <a:chOff x="5981700" y="2730500"/>
              <a:chExt cx="533400" cy="571500"/>
            </a:xfrm>
          </p:grpSpPr>
          <p:sp>
            <p:nvSpPr>
              <p:cNvPr id="39" name="Diamond 38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0" name="Straight Arrow Connector 39"/>
              <p:cNvCxnSpPr>
                <a:stCxn id="39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4598881"/>
                </p:ext>
              </p:extLst>
            </p:nvPr>
          </p:nvGraphicFramePr>
          <p:xfrm>
            <a:off x="1130300" y="1395413"/>
            <a:ext cx="439420" cy="112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" name="Equation" r:id="rId7" imgW="203040" imgH="571320" progId="Equation.DSMT4">
                    <p:embed/>
                  </p:oleObj>
                </mc:Choice>
                <mc:Fallback>
                  <p:oleObj name="Equation" r:id="rId7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0300" y="1395413"/>
                          <a:ext cx="439420" cy="11264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2336800" y="21082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2v</a:t>
              </a:r>
              <a:r>
                <a:rPr lang="en-US" sz="1800" baseline="-25000" dirty="0" smtClean="0"/>
                <a:t>x</a:t>
              </a:r>
              <a:endParaRPr lang="en-US" sz="18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08125" y="2374900"/>
              <a:ext cx="317500" cy="444500"/>
              <a:chOff x="3895725" y="3060700"/>
              <a:chExt cx="317500" cy="444500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1485900" y="901700"/>
              <a:ext cx="481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smtClean="0"/>
                <a:t>v</a:t>
              </a:r>
              <a:r>
                <a:rPr lang="en-US" sz="2400" baseline="-25000" dirty="0" smtClean="0"/>
                <a:t>0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960" y="2069802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i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=1A</a:t>
              </a:r>
              <a:endParaRPr lang="en-US" sz="20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2425700" y="1384300"/>
              <a:ext cx="3556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701800" y="21463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657350" y="2136775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1193800" y="1371600"/>
              <a:ext cx="3556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130300" y="952500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grpSp>
          <p:nvGrpSpPr>
            <p:cNvPr id="31" name="Group 30"/>
            <p:cNvGrpSpPr/>
            <p:nvPr/>
          </p:nvGrpSpPr>
          <p:grpSpPr>
            <a:xfrm rot="16200000">
              <a:off x="3032950" y="1698865"/>
              <a:ext cx="469900" cy="444500"/>
              <a:chOff x="2133600" y="1143000"/>
              <a:chExt cx="469900" cy="444500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4" name="Straight Arrow Connector 13"/>
              <p:cNvCxnSpPr>
                <a:cxnSpLocks noChangeShapeType="1"/>
                <a:stCxn id="33" idx="2"/>
                <a:endCxn id="3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3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449380"/>
                </p:ext>
              </p:extLst>
            </p:nvPr>
          </p:nvGraphicFramePr>
          <p:xfrm>
            <a:off x="2771775" y="1458914"/>
            <a:ext cx="45402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3" name="Equation" r:id="rId9" imgW="190440" imgH="571320" progId="Equation.DSMT4">
                    <p:embed/>
                  </p:oleObj>
                </mc:Choice>
                <mc:Fallback>
                  <p:oleObj name="Equation" r:id="rId9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775" y="1458914"/>
                          <a:ext cx="454025" cy="10969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Box 44"/>
          <p:cNvSpPr txBox="1"/>
          <p:nvPr/>
        </p:nvSpPr>
        <p:spPr>
          <a:xfrm>
            <a:off x="5638800" y="355600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x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800600" y="37084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=0.4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9900" y="5219700"/>
            <a:ext cx="386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approaches yield the same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0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547273" y="78010"/>
            <a:ext cx="3521862" cy="3103294"/>
            <a:chOff x="346852" y="278065"/>
            <a:chExt cx="3521862" cy="3103294"/>
          </a:xfrm>
        </p:grpSpPr>
        <p:sp>
          <p:nvSpPr>
            <p:cNvPr id="8" name="Text Box 44"/>
            <p:cNvSpPr txBox="1">
              <a:spLocks noChangeArrowheads="1"/>
            </p:cNvSpPr>
            <p:nvPr/>
          </p:nvSpPr>
          <p:spPr bwMode="auto">
            <a:xfrm>
              <a:off x="1812795" y="360887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24V</a:t>
              </a: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2816484" y="278065"/>
              <a:ext cx="3444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4</a:t>
              </a:r>
              <a:r>
                <a:rPr lang="en-US" dirty="0">
                  <a:sym typeface="Symbol" pitchFamily="18" charset="2"/>
                </a:rPr>
                <a:t></a:t>
              </a:r>
              <a:endParaRPr lang="en-US" dirty="0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6852" y="470932"/>
              <a:ext cx="3521862" cy="2910427"/>
              <a:chOff x="4800600" y="2276475"/>
              <a:chExt cx="2176463" cy="1634985"/>
            </a:xfrm>
          </p:grpSpPr>
          <p:sp>
            <p:nvSpPr>
              <p:cNvPr id="4" name="Freeform 34"/>
              <p:cNvSpPr>
                <a:spLocks/>
              </p:cNvSpPr>
              <p:nvPr/>
            </p:nvSpPr>
            <p:spPr bwMode="auto">
              <a:xfrm rot="5400000">
                <a:off x="4743450" y="3209925"/>
                <a:ext cx="800100" cy="133350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42"/>
              <p:cNvSpPr>
                <a:spLocks/>
              </p:cNvSpPr>
              <p:nvPr/>
            </p:nvSpPr>
            <p:spPr bwMode="auto">
              <a:xfrm>
                <a:off x="5867400" y="2362200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43"/>
              <p:cNvSpPr>
                <a:spLocks noChangeShapeType="1"/>
              </p:cNvSpPr>
              <p:nvPr/>
            </p:nvSpPr>
            <p:spPr bwMode="auto">
              <a:xfrm>
                <a:off x="5143500" y="367665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45"/>
              <p:cNvSpPr txBox="1">
                <a:spLocks noChangeArrowheads="1"/>
              </p:cNvSpPr>
              <p:nvPr/>
            </p:nvSpPr>
            <p:spPr bwMode="auto">
              <a:xfrm>
                <a:off x="4800600" y="3200400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4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1" name="Text Box 48"/>
              <p:cNvSpPr txBox="1">
                <a:spLocks noChangeArrowheads="1"/>
              </p:cNvSpPr>
              <p:nvPr/>
            </p:nvSpPr>
            <p:spPr bwMode="auto">
              <a:xfrm>
                <a:off x="6057900" y="2914650"/>
                <a:ext cx="4079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12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2" name="Text Box 50"/>
              <p:cNvSpPr txBox="1">
                <a:spLocks noChangeArrowheads="1"/>
              </p:cNvSpPr>
              <p:nvPr/>
            </p:nvSpPr>
            <p:spPr bwMode="auto">
              <a:xfrm>
                <a:off x="6096000" y="3381375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4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5629275" y="2895600"/>
                <a:ext cx="228600" cy="790575"/>
                <a:chOff x="2898" y="3264"/>
                <a:chExt cx="160" cy="576"/>
              </a:xfrm>
            </p:grpSpPr>
            <p:sp>
              <p:nvSpPr>
                <p:cNvPr id="15" name="Line 74"/>
                <p:cNvSpPr>
                  <a:spLocks noChangeShapeType="1"/>
                </p:cNvSpPr>
                <p:nvPr/>
              </p:nvSpPr>
              <p:spPr bwMode="auto">
                <a:xfrm>
                  <a:off x="2976" y="326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Rectangle 75"/>
                <p:cNvSpPr>
                  <a:spLocks noChangeArrowheads="1"/>
                </p:cNvSpPr>
                <p:nvPr/>
              </p:nvSpPr>
              <p:spPr bwMode="auto">
                <a:xfrm rot="2621401">
                  <a:off x="2898" y="3492"/>
                  <a:ext cx="160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76"/>
                <p:cNvSpPr>
                  <a:spLocks noChangeShapeType="1"/>
                </p:cNvSpPr>
                <p:nvPr/>
              </p:nvSpPr>
              <p:spPr bwMode="auto">
                <a:xfrm>
                  <a:off x="2976" y="347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7"/>
              <p:cNvGrpSpPr>
                <a:grpSpLocks/>
              </p:cNvGrpSpPr>
              <p:nvPr/>
            </p:nvGrpSpPr>
            <p:grpSpPr bwMode="auto">
              <a:xfrm>
                <a:off x="5143500" y="2276475"/>
                <a:ext cx="844550" cy="304800"/>
                <a:chOff x="1392" y="576"/>
                <a:chExt cx="504" cy="178"/>
              </a:xfrm>
            </p:grpSpPr>
            <p:sp>
              <p:nvSpPr>
                <p:cNvPr id="19" name="Line 78"/>
                <p:cNvSpPr>
                  <a:spLocks noChangeShapeType="1"/>
                </p:cNvSpPr>
                <p:nvPr/>
              </p:nvSpPr>
              <p:spPr bwMode="auto">
                <a:xfrm rot="5400000">
                  <a:off x="1644" y="413"/>
                  <a:ext cx="0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79"/>
                <p:cNvSpPr>
                  <a:spLocks noChangeArrowheads="1"/>
                </p:cNvSpPr>
                <p:nvPr/>
              </p:nvSpPr>
              <p:spPr bwMode="auto">
                <a:xfrm rot="5400000">
                  <a:off x="1555" y="581"/>
                  <a:ext cx="178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522" y="580"/>
                  <a:ext cx="246" cy="1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200">
                      <a:latin typeface="Symbol" pitchFamily="18" charset="2"/>
                    </a:rPr>
                    <a:t> </a:t>
                  </a:r>
                  <a:r>
                    <a:rPr lang="en-US">
                      <a:latin typeface="Symbol" pitchFamily="18" charset="2"/>
                    </a:rPr>
                    <a:t>- +</a:t>
                  </a:r>
                </a:p>
              </p:txBody>
            </p:sp>
          </p:grpSp>
          <p:sp>
            <p:nvSpPr>
              <p:cNvPr id="22" name="Freeform 81"/>
              <p:cNvSpPr>
                <a:spLocks/>
              </p:cNvSpPr>
              <p:nvPr/>
            </p:nvSpPr>
            <p:spPr bwMode="auto">
              <a:xfrm>
                <a:off x="5895975" y="2809875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82"/>
              <p:cNvSpPr>
                <a:spLocks/>
              </p:cNvSpPr>
              <p:nvPr/>
            </p:nvSpPr>
            <p:spPr bwMode="auto">
              <a:xfrm>
                <a:off x="5905500" y="3600450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3"/>
              <p:cNvSpPr>
                <a:spLocks noChangeShapeType="1"/>
              </p:cNvSpPr>
              <p:nvPr/>
            </p:nvSpPr>
            <p:spPr bwMode="auto">
              <a:xfrm>
                <a:off x="5143500" y="2886075"/>
                <a:ext cx="8572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84"/>
              <p:cNvSpPr>
                <a:spLocks noChangeShapeType="1"/>
              </p:cNvSpPr>
              <p:nvPr/>
            </p:nvSpPr>
            <p:spPr bwMode="auto">
              <a:xfrm flipH="1">
                <a:off x="5143500" y="2438400"/>
                <a:ext cx="0" cy="561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6"/>
              <p:cNvSpPr>
                <a:spLocks noChangeShapeType="1"/>
              </p:cNvSpPr>
              <p:nvPr/>
            </p:nvSpPr>
            <p:spPr bwMode="auto">
              <a:xfrm>
                <a:off x="6591300" y="242411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7"/>
              <p:cNvSpPr>
                <a:spLocks noChangeShapeType="1"/>
              </p:cNvSpPr>
              <p:nvPr/>
            </p:nvSpPr>
            <p:spPr bwMode="auto">
              <a:xfrm>
                <a:off x="6572250" y="2876550"/>
                <a:ext cx="400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8"/>
              <p:cNvSpPr>
                <a:spLocks noChangeShapeType="1"/>
              </p:cNvSpPr>
              <p:nvPr/>
            </p:nvSpPr>
            <p:spPr bwMode="auto">
              <a:xfrm>
                <a:off x="6543675" y="3667125"/>
                <a:ext cx="433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89"/>
              <p:cNvSpPr txBox="1">
                <a:spLocks noChangeArrowheads="1"/>
              </p:cNvSpPr>
              <p:nvPr/>
            </p:nvSpPr>
            <p:spPr bwMode="auto">
              <a:xfrm>
                <a:off x="5867400" y="3686691"/>
                <a:ext cx="968047" cy="2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     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x</a:t>
                </a:r>
                <a:r>
                  <a:rPr lang="en-US" sz="2000" dirty="0"/>
                  <a:t>        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30" name="Text Box 90"/>
              <p:cNvSpPr txBox="1">
                <a:spLocks noChangeArrowheads="1"/>
              </p:cNvSpPr>
              <p:nvPr/>
            </p:nvSpPr>
            <p:spPr bwMode="auto">
              <a:xfrm>
                <a:off x="5295900" y="2960688"/>
                <a:ext cx="431124" cy="2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0.5v</a:t>
                </a:r>
                <a:r>
                  <a:rPr lang="en-US" sz="2000" baseline="-25000" dirty="0"/>
                  <a:t>x</a:t>
                </a:r>
                <a:endParaRPr lang="en-US" sz="2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0" y="423476"/>
                <a:ext cx="3442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 smtClean="0"/>
                  <a:t> for </a:t>
                </a:r>
                <a:br>
                  <a:rPr lang="en-US" sz="2000" dirty="0" smtClean="0"/>
                </a:br>
                <a:r>
                  <a:rPr lang="en-US" sz="2000" dirty="0" smtClean="0"/>
                  <a:t>the two terminal circuit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3476"/>
                <a:ext cx="344209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950" t="-4274" r="-88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01234" y="2627677"/>
            <a:ext cx="3521862" cy="3103294"/>
            <a:chOff x="346852" y="278065"/>
            <a:chExt cx="3521862" cy="3103294"/>
          </a:xfrm>
        </p:grpSpPr>
        <p:sp>
          <p:nvSpPr>
            <p:cNvPr id="35" name="Text Box 44"/>
            <p:cNvSpPr txBox="1">
              <a:spLocks noChangeArrowheads="1"/>
            </p:cNvSpPr>
            <p:nvPr/>
          </p:nvSpPr>
          <p:spPr bwMode="auto">
            <a:xfrm>
              <a:off x="1812795" y="360887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24V</a:t>
              </a:r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2816484" y="278065"/>
              <a:ext cx="3444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4</a:t>
              </a:r>
              <a:r>
                <a:rPr lang="en-US" dirty="0">
                  <a:sym typeface="Symbol" pitchFamily="18" charset="2"/>
                </a:rPr>
                <a:t></a:t>
              </a:r>
              <a:endParaRPr lang="en-US" dirty="0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46852" y="470932"/>
              <a:ext cx="3521862" cy="2910427"/>
              <a:chOff x="4800600" y="2276475"/>
              <a:chExt cx="2176463" cy="1634985"/>
            </a:xfrm>
          </p:grpSpPr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 rot="5400000">
                <a:off x="4743450" y="3209925"/>
                <a:ext cx="800100" cy="133350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5867400" y="2362200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>
                <a:off x="5143500" y="367665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45"/>
              <p:cNvSpPr txBox="1">
                <a:spLocks noChangeArrowheads="1"/>
              </p:cNvSpPr>
              <p:nvPr/>
            </p:nvSpPr>
            <p:spPr bwMode="auto">
              <a:xfrm>
                <a:off x="4800600" y="3200400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4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42" name="Text Box 48"/>
              <p:cNvSpPr txBox="1">
                <a:spLocks noChangeArrowheads="1"/>
              </p:cNvSpPr>
              <p:nvPr/>
            </p:nvSpPr>
            <p:spPr bwMode="auto">
              <a:xfrm>
                <a:off x="6057900" y="2914650"/>
                <a:ext cx="4079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12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43" name="Text Box 50"/>
              <p:cNvSpPr txBox="1">
                <a:spLocks noChangeArrowheads="1"/>
              </p:cNvSpPr>
              <p:nvPr/>
            </p:nvSpPr>
            <p:spPr bwMode="auto">
              <a:xfrm>
                <a:off x="6096000" y="3381375"/>
                <a:ext cx="34448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4</a:t>
                </a:r>
                <a:r>
                  <a:rPr lang="en-US">
                    <a:sym typeface="Symbol" pitchFamily="18" charset="2"/>
                  </a:rPr>
                  <a:t></a:t>
                </a:r>
                <a:endParaRPr lang="en-US"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5629275" y="2895600"/>
                <a:ext cx="228600" cy="790575"/>
                <a:chOff x="2898" y="3264"/>
                <a:chExt cx="160" cy="576"/>
              </a:xfrm>
            </p:grpSpPr>
            <p:sp>
              <p:nvSpPr>
                <p:cNvPr id="58" name="Line 74"/>
                <p:cNvSpPr>
                  <a:spLocks noChangeShapeType="1"/>
                </p:cNvSpPr>
                <p:nvPr/>
              </p:nvSpPr>
              <p:spPr bwMode="auto">
                <a:xfrm>
                  <a:off x="2976" y="326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75"/>
                <p:cNvSpPr>
                  <a:spLocks noChangeArrowheads="1"/>
                </p:cNvSpPr>
                <p:nvPr/>
              </p:nvSpPr>
              <p:spPr bwMode="auto">
                <a:xfrm rot="2621401">
                  <a:off x="2898" y="3492"/>
                  <a:ext cx="160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76"/>
                <p:cNvSpPr>
                  <a:spLocks noChangeShapeType="1"/>
                </p:cNvSpPr>
                <p:nvPr/>
              </p:nvSpPr>
              <p:spPr bwMode="auto">
                <a:xfrm>
                  <a:off x="2976" y="347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77"/>
              <p:cNvGrpSpPr>
                <a:grpSpLocks/>
              </p:cNvGrpSpPr>
              <p:nvPr/>
            </p:nvGrpSpPr>
            <p:grpSpPr bwMode="auto">
              <a:xfrm>
                <a:off x="5143500" y="2276475"/>
                <a:ext cx="844550" cy="304800"/>
                <a:chOff x="1392" y="576"/>
                <a:chExt cx="504" cy="178"/>
              </a:xfrm>
            </p:grpSpPr>
            <p:sp>
              <p:nvSpPr>
                <p:cNvPr id="55" name="Line 78"/>
                <p:cNvSpPr>
                  <a:spLocks noChangeShapeType="1"/>
                </p:cNvSpPr>
                <p:nvPr/>
              </p:nvSpPr>
              <p:spPr bwMode="auto">
                <a:xfrm rot="5400000">
                  <a:off x="1644" y="413"/>
                  <a:ext cx="0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Oval 79"/>
                <p:cNvSpPr>
                  <a:spLocks noChangeArrowheads="1"/>
                </p:cNvSpPr>
                <p:nvPr/>
              </p:nvSpPr>
              <p:spPr bwMode="auto">
                <a:xfrm rot="5400000">
                  <a:off x="1555" y="581"/>
                  <a:ext cx="178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522" y="580"/>
                  <a:ext cx="246" cy="1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200">
                      <a:latin typeface="Symbol" pitchFamily="18" charset="2"/>
                    </a:rPr>
                    <a:t> </a:t>
                  </a:r>
                  <a:r>
                    <a:rPr lang="en-US">
                      <a:latin typeface="Symbol" pitchFamily="18" charset="2"/>
                    </a:rPr>
                    <a:t>- +</a:t>
                  </a:r>
                </a:p>
              </p:txBody>
            </p:sp>
          </p:grpSp>
          <p:sp>
            <p:nvSpPr>
              <p:cNvPr id="46" name="Freeform 81"/>
              <p:cNvSpPr>
                <a:spLocks/>
              </p:cNvSpPr>
              <p:nvPr/>
            </p:nvSpPr>
            <p:spPr bwMode="auto">
              <a:xfrm>
                <a:off x="5895975" y="2809875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82"/>
              <p:cNvSpPr>
                <a:spLocks/>
              </p:cNvSpPr>
              <p:nvPr/>
            </p:nvSpPr>
            <p:spPr bwMode="auto">
              <a:xfrm>
                <a:off x="5905500" y="3600450"/>
                <a:ext cx="722313" cy="147638"/>
              </a:xfrm>
              <a:custGeom>
                <a:avLst/>
                <a:gdLst>
                  <a:gd name="T0" fmla="*/ 0 w 20000"/>
                  <a:gd name="T1" fmla="*/ 9945 h 20000"/>
                  <a:gd name="T2" fmla="*/ 5887 w 20000"/>
                  <a:gd name="T3" fmla="*/ 9945 h 20000"/>
                  <a:gd name="T4" fmla="*/ 7165 w 20000"/>
                  <a:gd name="T5" fmla="*/ 0 h 20000"/>
                  <a:gd name="T6" fmla="*/ 7937 w 20000"/>
                  <a:gd name="T7" fmla="*/ 19337 h 20000"/>
                  <a:gd name="T8" fmla="*/ 10495 w 20000"/>
                  <a:gd name="T9" fmla="*/ 552 h 20000"/>
                  <a:gd name="T10" fmla="*/ 11532 w 20000"/>
                  <a:gd name="T11" fmla="*/ 19890 h 20000"/>
                  <a:gd name="T12" fmla="*/ 14089 w 20000"/>
                  <a:gd name="T13" fmla="*/ 552 h 20000"/>
                  <a:gd name="T14" fmla="*/ 14861 w 20000"/>
                  <a:gd name="T15" fmla="*/ 19890 h 20000"/>
                  <a:gd name="T16" fmla="*/ 16647 w 20000"/>
                  <a:gd name="T17" fmla="*/ 8840 h 20000"/>
                  <a:gd name="T18" fmla="*/ 19976 w 20000"/>
                  <a:gd name="T19" fmla="*/ 8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9945"/>
                    </a:moveTo>
                    <a:lnTo>
                      <a:pt x="5887" y="9945"/>
                    </a:lnTo>
                    <a:lnTo>
                      <a:pt x="7165" y="0"/>
                    </a:lnTo>
                    <a:lnTo>
                      <a:pt x="7937" y="19337"/>
                    </a:lnTo>
                    <a:lnTo>
                      <a:pt x="10495" y="552"/>
                    </a:lnTo>
                    <a:lnTo>
                      <a:pt x="11532" y="19890"/>
                    </a:lnTo>
                    <a:lnTo>
                      <a:pt x="14089" y="552"/>
                    </a:lnTo>
                    <a:lnTo>
                      <a:pt x="14861" y="19890"/>
                    </a:lnTo>
                    <a:lnTo>
                      <a:pt x="16647" y="8840"/>
                    </a:lnTo>
                    <a:lnTo>
                      <a:pt x="19976" y="8840"/>
                    </a:lnTo>
                  </a:path>
                </a:pathLst>
              </a:custGeom>
              <a:pattFill prst="pct10">
                <a:fgClr>
                  <a:srgbClr val="FFFFFF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sm"/>
                <a:tailEnd type="none" w="lg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/>
            </p:nvSpPr>
            <p:spPr bwMode="auto">
              <a:xfrm>
                <a:off x="5143500" y="2886075"/>
                <a:ext cx="8572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/>
            </p:nvSpPr>
            <p:spPr bwMode="auto">
              <a:xfrm flipH="1">
                <a:off x="5143500" y="2438400"/>
                <a:ext cx="0" cy="561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6"/>
              <p:cNvSpPr>
                <a:spLocks noChangeShapeType="1"/>
              </p:cNvSpPr>
              <p:nvPr/>
            </p:nvSpPr>
            <p:spPr bwMode="auto">
              <a:xfrm>
                <a:off x="6591300" y="242411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7"/>
              <p:cNvSpPr>
                <a:spLocks noChangeShapeType="1"/>
              </p:cNvSpPr>
              <p:nvPr/>
            </p:nvSpPr>
            <p:spPr bwMode="auto">
              <a:xfrm>
                <a:off x="6572250" y="2876550"/>
                <a:ext cx="400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88"/>
              <p:cNvSpPr>
                <a:spLocks noChangeShapeType="1"/>
              </p:cNvSpPr>
              <p:nvPr/>
            </p:nvSpPr>
            <p:spPr bwMode="auto">
              <a:xfrm>
                <a:off x="6543675" y="3667125"/>
                <a:ext cx="433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9"/>
              <p:cNvSpPr txBox="1">
                <a:spLocks noChangeArrowheads="1"/>
              </p:cNvSpPr>
              <p:nvPr/>
            </p:nvSpPr>
            <p:spPr bwMode="auto">
              <a:xfrm>
                <a:off x="5867400" y="3686691"/>
                <a:ext cx="968047" cy="2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     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x</a:t>
                </a:r>
                <a:r>
                  <a:rPr lang="en-US" sz="2000" dirty="0"/>
                  <a:t>        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54" name="Text Box 90"/>
              <p:cNvSpPr txBox="1">
                <a:spLocks noChangeArrowheads="1"/>
              </p:cNvSpPr>
              <p:nvPr/>
            </p:nvSpPr>
            <p:spPr bwMode="auto">
              <a:xfrm>
                <a:off x="5362500" y="2946367"/>
                <a:ext cx="431124" cy="2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0.5v</a:t>
                </a:r>
                <a:r>
                  <a:rPr lang="en-US" sz="2000" baseline="-25000" dirty="0"/>
                  <a:t>x</a:t>
                </a:r>
                <a:endParaRPr lang="en-US" sz="2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3673" y="2310389"/>
                <a:ext cx="10457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: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" y="2310389"/>
                <a:ext cx="104573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4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86795"/>
              </p:ext>
            </p:extLst>
          </p:nvPr>
        </p:nvGraphicFramePr>
        <p:xfrm>
          <a:off x="3628861" y="4032856"/>
          <a:ext cx="460375" cy="112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5" imgW="241200" imgH="571320" progId="Equation.DSMT4">
                  <p:embed/>
                </p:oleObj>
              </mc:Choice>
              <mc:Fallback>
                <p:oleObj name="Equation" r:id="rId5" imgW="241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861" y="4032856"/>
                        <a:ext cx="460375" cy="11235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3381441" y="3452396"/>
            <a:ext cx="676535" cy="400110"/>
            <a:chOff x="6414083" y="3522535"/>
            <a:chExt cx="676535" cy="400110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6414083" y="3888734"/>
              <a:ext cx="4258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627030" y="3522535"/>
              <a:ext cx="4635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36171" y="3408915"/>
                <a:ext cx="11030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71" y="3408915"/>
                <a:ext cx="110305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59109" y="4202744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09" y="4202744"/>
                <a:ext cx="498983" cy="1015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416540" y="3501341"/>
                <a:ext cx="3209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By KVL,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0" y="3501341"/>
                <a:ext cx="3209084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89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45313" y="3956555"/>
                <a:ext cx="1139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313" y="3956555"/>
                <a:ext cx="113903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675184" y="4387260"/>
                <a:ext cx="1144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184" y="4387260"/>
                <a:ext cx="1144929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1904999" y="4948461"/>
            <a:ext cx="676535" cy="400110"/>
            <a:chOff x="6414083" y="3522535"/>
            <a:chExt cx="676535" cy="400110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6414083" y="3888734"/>
              <a:ext cx="4258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627030" y="3522535"/>
              <a:ext cx="4635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0A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63528" y="4857708"/>
            <a:ext cx="495832" cy="490863"/>
            <a:chOff x="5692485" y="4117411"/>
            <a:chExt cx="495832" cy="49086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6188317" y="4232341"/>
              <a:ext cx="0" cy="3759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692485" y="4117411"/>
              <a:ext cx="4635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16540" y="4662942"/>
                <a:ext cx="2932919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12+4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×24=18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0" y="4662942"/>
                <a:ext cx="2932919" cy="6756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75184" y="5433879"/>
                <a:ext cx="2889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=18+0+0=18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184" y="5433879"/>
                <a:ext cx="288963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7349459" y="4822448"/>
            <a:ext cx="16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voltage div </a:t>
            </a:r>
          </a:p>
        </p:txBody>
      </p:sp>
    </p:spTree>
    <p:extLst>
      <p:ext uri="{BB962C8B-B14F-4D97-AF65-F5344CB8AC3E}">
        <p14:creationId xmlns:p14="http://schemas.microsoft.com/office/powerpoint/2010/main" val="31282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3740</Words>
  <Application>Microsoft Office PowerPoint</Application>
  <PresentationFormat>On-screen Show (4:3)</PresentationFormat>
  <Paragraphs>1030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Tingshu</dc:creator>
  <cp:lastModifiedBy>User</cp:lastModifiedBy>
  <cp:revision>118</cp:revision>
  <cp:lastPrinted>2014-03-30T20:04:33Z</cp:lastPrinted>
  <dcterms:created xsi:type="dcterms:W3CDTF">2012-10-12T15:10:20Z</dcterms:created>
  <dcterms:modified xsi:type="dcterms:W3CDTF">2016-11-07T16:43:11Z</dcterms:modified>
</cp:coreProperties>
</file>