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7" r:id="rId3"/>
    <p:sldId id="287" r:id="rId4"/>
    <p:sldId id="288" r:id="rId5"/>
    <p:sldId id="289" r:id="rId6"/>
    <p:sldId id="320" r:id="rId7"/>
    <p:sldId id="294" r:id="rId8"/>
    <p:sldId id="293" r:id="rId9"/>
    <p:sldId id="292" r:id="rId10"/>
    <p:sldId id="319" r:id="rId11"/>
    <p:sldId id="290" r:id="rId12"/>
    <p:sldId id="311" r:id="rId13"/>
    <p:sldId id="282" r:id="rId14"/>
    <p:sldId id="283" r:id="rId15"/>
    <p:sldId id="285" r:id="rId16"/>
    <p:sldId id="286" r:id="rId17"/>
    <p:sldId id="277" r:id="rId18"/>
    <p:sldId id="278" r:id="rId19"/>
    <p:sldId id="279" r:id="rId20"/>
    <p:sldId id="280" r:id="rId21"/>
    <p:sldId id="281" r:id="rId22"/>
    <p:sldId id="272" r:id="rId23"/>
    <p:sldId id="273" r:id="rId24"/>
    <p:sldId id="295" r:id="rId25"/>
    <p:sldId id="274" r:id="rId26"/>
    <p:sldId id="267" r:id="rId27"/>
    <p:sldId id="275" r:id="rId28"/>
    <p:sldId id="276" r:id="rId29"/>
    <p:sldId id="271" r:id="rId30"/>
    <p:sldId id="268" r:id="rId31"/>
    <p:sldId id="296" r:id="rId32"/>
    <p:sldId id="300" r:id="rId33"/>
    <p:sldId id="297" r:id="rId34"/>
    <p:sldId id="298" r:id="rId35"/>
    <p:sldId id="299" r:id="rId36"/>
    <p:sldId id="269" r:id="rId37"/>
    <p:sldId id="270" r:id="rId38"/>
    <p:sldId id="302" r:id="rId39"/>
    <p:sldId id="303" r:id="rId40"/>
    <p:sldId id="304" r:id="rId41"/>
    <p:sldId id="318" r:id="rId42"/>
    <p:sldId id="317" r:id="rId43"/>
    <p:sldId id="321" r:id="rId44"/>
    <p:sldId id="326" r:id="rId45"/>
    <p:sldId id="322" r:id="rId46"/>
    <p:sldId id="323" r:id="rId47"/>
    <p:sldId id="324" r:id="rId48"/>
    <p:sldId id="325" r:id="rId49"/>
    <p:sldId id="305" r:id="rId50"/>
    <p:sldId id="327" r:id="rId51"/>
    <p:sldId id="306" r:id="rId52"/>
    <p:sldId id="307" r:id="rId53"/>
    <p:sldId id="309" r:id="rId54"/>
    <p:sldId id="310" r:id="rId5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8" autoAdjust="0"/>
    <p:restoredTop sz="94660"/>
  </p:normalViewPr>
  <p:slideViewPr>
    <p:cSldViewPr>
      <p:cViewPr varScale="1">
        <p:scale>
          <a:sx n="79" d="100"/>
          <a:sy n="79" d="100"/>
        </p:scale>
        <p:origin x="132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1.wmf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6.wmf"/><Relationship Id="rId5" Type="http://schemas.openxmlformats.org/officeDocument/2006/relationships/image" Target="../media/image50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62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4.wmf"/><Relationship Id="rId1" Type="http://schemas.openxmlformats.org/officeDocument/2006/relationships/image" Target="../media/image82.wmf"/><Relationship Id="rId4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8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image" Target="../media/image53.wmf"/><Relationship Id="rId7" Type="http://schemas.openxmlformats.org/officeDocument/2006/relationships/image" Target="../media/image56.wmf"/><Relationship Id="rId2" Type="http://schemas.openxmlformats.org/officeDocument/2006/relationships/image" Target="../media/image52.wmf"/><Relationship Id="rId1" Type="http://schemas.openxmlformats.org/officeDocument/2006/relationships/image" Target="../media/image121.wmf"/><Relationship Id="rId6" Type="http://schemas.openxmlformats.org/officeDocument/2006/relationships/image" Target="../media/image50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123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BA47-E3B1-4AE7-8CE0-B81C4A5C9B42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54301-9183-4C2C-AA47-4AD70AFE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62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2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6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0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2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2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9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3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88B2-DE50-49AA-90A1-11D47F25A7BA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2B621-8E22-4931-8392-3039B27FC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9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1.png"/><Relationship Id="rId13" Type="http://schemas.openxmlformats.org/officeDocument/2006/relationships/image" Target="../media/image84.png"/><Relationship Id="rId18" Type="http://schemas.openxmlformats.org/officeDocument/2006/relationships/image" Target="../media/image800.png"/><Relationship Id="rId3" Type="http://schemas.openxmlformats.org/officeDocument/2006/relationships/image" Target="../media/image650.png"/><Relationship Id="rId21" Type="http://schemas.openxmlformats.org/officeDocument/2006/relationships/image" Target="../media/image830.png"/><Relationship Id="rId7" Type="http://schemas.openxmlformats.org/officeDocument/2006/relationships/image" Target="../media/image81.png"/><Relationship Id="rId12" Type="http://schemas.openxmlformats.org/officeDocument/2006/relationships/image" Target="../media/image83.png"/><Relationship Id="rId17" Type="http://schemas.openxmlformats.org/officeDocument/2006/relationships/image" Target="../media/image790.png"/><Relationship Id="rId25" Type="http://schemas.openxmlformats.org/officeDocument/2006/relationships/image" Target="../media/image87.png"/><Relationship Id="rId2" Type="http://schemas.openxmlformats.org/officeDocument/2006/relationships/image" Target="../media/image640.png"/><Relationship Id="rId16" Type="http://schemas.openxmlformats.org/officeDocument/2006/relationships/image" Target="../media/image780.png"/><Relationship Id="rId20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0.png"/><Relationship Id="rId11" Type="http://schemas.openxmlformats.org/officeDocument/2006/relationships/image" Target="../media/image82.png"/><Relationship Id="rId24" Type="http://schemas.openxmlformats.org/officeDocument/2006/relationships/image" Target="../media/image86.png"/><Relationship Id="rId5" Type="http://schemas.openxmlformats.org/officeDocument/2006/relationships/image" Target="../media/image670.png"/><Relationship Id="rId15" Type="http://schemas.openxmlformats.org/officeDocument/2006/relationships/image" Target="../media/image771.png"/><Relationship Id="rId23" Type="http://schemas.openxmlformats.org/officeDocument/2006/relationships/image" Target="../media/image852.png"/><Relationship Id="rId10" Type="http://schemas.openxmlformats.org/officeDocument/2006/relationships/image" Target="../media/image721.png"/><Relationship Id="rId19" Type="http://schemas.openxmlformats.org/officeDocument/2006/relationships/image" Target="../media/image810.png"/><Relationship Id="rId4" Type="http://schemas.openxmlformats.org/officeDocument/2006/relationships/image" Target="../media/image660.png"/><Relationship Id="rId9" Type="http://schemas.openxmlformats.org/officeDocument/2006/relationships/image" Target="../media/image711.png"/><Relationship Id="rId14" Type="http://schemas.openxmlformats.org/officeDocument/2006/relationships/image" Target="../media/image85.png"/><Relationship Id="rId22" Type="http://schemas.openxmlformats.org/officeDocument/2006/relationships/image" Target="../media/image8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710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690.png"/><Relationship Id="rId12" Type="http://schemas.openxmlformats.org/officeDocument/2006/relationships/image" Target="../media/image700.png"/><Relationship Id="rId17" Type="http://schemas.openxmlformats.org/officeDocument/2006/relationships/image" Target="../media/image75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40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730.png"/><Relationship Id="rId10" Type="http://schemas.openxmlformats.org/officeDocument/2006/relationships/oleObject" Target="../embeddings/oleObject730.bin"/><Relationship Id="rId4" Type="http://schemas.openxmlformats.org/officeDocument/2006/relationships/image" Target="../media/image25.wmf"/><Relationship Id="rId9" Type="http://schemas.openxmlformats.org/officeDocument/2006/relationships/image" Target="../media/image26.wmf"/><Relationship Id="rId14" Type="http://schemas.openxmlformats.org/officeDocument/2006/relationships/image" Target="../media/image7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760.png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30.bin"/><Relationship Id="rId21" Type="http://schemas.openxmlformats.org/officeDocument/2006/relationships/image" Target="../media/image45.png"/><Relationship Id="rId7" Type="http://schemas.openxmlformats.org/officeDocument/2006/relationships/oleObject" Target="../embeddings/oleObject32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3.bin"/><Relationship Id="rId19" Type="http://schemas.openxmlformats.org/officeDocument/2006/relationships/image" Target="../media/image43.png"/><Relationship Id="rId4" Type="http://schemas.openxmlformats.org/officeDocument/2006/relationships/image" Target="../media/image27.wmf"/><Relationship Id="rId14" Type="http://schemas.openxmlformats.org/officeDocument/2006/relationships/image" Target="../media/image7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91.png"/><Relationship Id="rId26" Type="http://schemas.openxmlformats.org/officeDocument/2006/relationships/image" Target="../media/image93.png"/><Relationship Id="rId39" Type="http://schemas.openxmlformats.org/officeDocument/2006/relationships/image" Target="../media/image870.png"/><Relationship Id="rId3" Type="http://schemas.openxmlformats.org/officeDocument/2006/relationships/oleObject" Target="../embeddings/oleObject35.bin"/><Relationship Id="rId21" Type="http://schemas.openxmlformats.org/officeDocument/2006/relationships/image" Target="../media/image92.png"/><Relationship Id="rId42" Type="http://schemas.openxmlformats.org/officeDocument/2006/relationships/image" Target="../media/image76.png"/><Relationship Id="rId7" Type="http://schemas.openxmlformats.org/officeDocument/2006/relationships/image" Target="../media/image33.wmf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35.wmf"/><Relationship Id="rId38" Type="http://schemas.openxmlformats.org/officeDocument/2006/relationships/image" Target="../media/image4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1.png"/><Relationship Id="rId20" Type="http://schemas.openxmlformats.org/officeDocument/2006/relationships/oleObject" Target="../embeddings/oleObject870.bin"/><Relationship Id="rId41" Type="http://schemas.openxmlformats.org/officeDocument/2006/relationships/image" Target="../media/image751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830.bin"/><Relationship Id="rId24" Type="http://schemas.openxmlformats.org/officeDocument/2006/relationships/oleObject" Target="../embeddings/oleObject880.bin"/><Relationship Id="rId37" Type="http://schemas.openxmlformats.org/officeDocument/2006/relationships/image" Target="../media/image850.png"/><Relationship Id="rId40" Type="http://schemas.openxmlformats.org/officeDocument/2006/relationships/image" Target="../media/image890.png"/><Relationship Id="rId5" Type="http://schemas.openxmlformats.org/officeDocument/2006/relationships/image" Target="../media/image900.png"/><Relationship Id="rId23" Type="http://schemas.openxmlformats.org/officeDocument/2006/relationships/image" Target="../media/image35.wmf"/><Relationship Id="rId28" Type="http://schemas.openxmlformats.org/officeDocument/2006/relationships/image" Target="../media/image36.wmf"/><Relationship Id="rId36" Type="http://schemas.openxmlformats.org/officeDocument/2006/relationships/image" Target="../media/image880.png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2.wmf"/><Relationship Id="rId9" Type="http://schemas.openxmlformats.org/officeDocument/2006/relationships/image" Target="../media/image34.wmf"/><Relationship Id="rId22" Type="http://schemas.openxmlformats.org/officeDocument/2006/relationships/oleObject" Target="../embeddings/oleObject40.bin"/><Relationship Id="rId27" Type="http://schemas.openxmlformats.org/officeDocument/2006/relationships/oleObject" Target="../embeddings/oleObject41.bin"/><Relationship Id="rId43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97.png"/><Relationship Id="rId1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940.bin"/><Relationship Id="rId15" Type="http://schemas.openxmlformats.org/officeDocument/2006/relationships/oleObject" Target="../embeddings/oleObject960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108.png"/><Relationship Id="rId18" Type="http://schemas.openxmlformats.org/officeDocument/2006/relationships/image" Target="../media/image41.wmf"/><Relationship Id="rId3" Type="http://schemas.openxmlformats.org/officeDocument/2006/relationships/image" Target="../media/image104.png"/><Relationship Id="rId21" Type="http://schemas.openxmlformats.org/officeDocument/2006/relationships/image" Target="../media/image112.png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107.png"/><Relationship Id="rId17" Type="http://schemas.openxmlformats.org/officeDocument/2006/relationships/oleObject" Target="../embeddings/oleObject990.bin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11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image" Target="../media/image106.png"/><Relationship Id="rId32" Type="http://schemas.openxmlformats.org/officeDocument/2006/relationships/image" Target="../media/image100.png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39.wmf"/><Relationship Id="rId19" Type="http://schemas.openxmlformats.org/officeDocument/2006/relationships/image" Target="../media/image110.png"/><Relationship Id="rId31" Type="http://schemas.openxmlformats.org/officeDocument/2006/relationships/image" Target="../media/image99.png"/><Relationship Id="rId4" Type="http://schemas.openxmlformats.org/officeDocument/2006/relationships/image" Target="../media/image105.png"/><Relationship Id="rId9" Type="http://schemas.openxmlformats.org/officeDocument/2006/relationships/oleObject" Target="../embeddings/oleObject980.bin"/><Relationship Id="rId14" Type="http://schemas.openxmlformats.org/officeDocument/2006/relationships/image" Target="../media/image109.png"/><Relationship Id="rId30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8" Type="http://schemas.openxmlformats.org/officeDocument/2006/relationships/image" Target="../media/image980.png"/><Relationship Id="rId26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1030.bin"/><Relationship Id="rId25" Type="http://schemas.openxmlformats.org/officeDocument/2006/relationships/image" Target="../media/image44.wmf"/><Relationship Id="rId3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101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24" Type="http://schemas.openxmlformats.org/officeDocument/2006/relationships/oleObject" Target="../embeddings/oleObject51.bin"/><Relationship Id="rId32" Type="http://schemas.openxmlformats.org/officeDocument/2006/relationships/image" Target="../media/image114.png"/><Relationship Id="rId5" Type="http://schemas.openxmlformats.org/officeDocument/2006/relationships/oleObject" Target="../embeddings/oleObject48.bin"/><Relationship Id="rId23" Type="http://schemas.openxmlformats.org/officeDocument/2006/relationships/image" Target="../media/image43.wmf"/><Relationship Id="rId28" Type="http://schemas.openxmlformats.org/officeDocument/2006/relationships/image" Target="../media/image1000.png"/><Relationship Id="rId19" Type="http://schemas.openxmlformats.org/officeDocument/2006/relationships/image" Target="../media/image990.png"/><Relationship Id="rId31" Type="http://schemas.openxmlformats.org/officeDocument/2006/relationships/image" Target="../media/image103.png"/><Relationship Id="rId4" Type="http://schemas.openxmlformats.org/officeDocument/2006/relationships/image" Target="../media/image38.wmf"/><Relationship Id="rId9" Type="http://schemas.openxmlformats.org/officeDocument/2006/relationships/image" Target="../media/image118.png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45.wmf"/><Relationship Id="rId30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60.bin"/><Relationship Id="rId26" Type="http://schemas.openxmlformats.org/officeDocument/2006/relationships/image" Target="../media/image96.png"/><Relationship Id="rId3" Type="http://schemas.openxmlformats.org/officeDocument/2006/relationships/oleObject" Target="../embeddings/oleObject53.bin"/><Relationship Id="rId21" Type="http://schemas.openxmlformats.org/officeDocument/2006/relationships/image" Target="../media/image53.wmf"/><Relationship Id="rId7" Type="http://schemas.openxmlformats.org/officeDocument/2006/relationships/image" Target="../media/image131.png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11" Type="http://schemas.openxmlformats.org/officeDocument/2006/relationships/image" Target="../media/image48.wmf"/><Relationship Id="rId24" Type="http://schemas.openxmlformats.org/officeDocument/2006/relationships/oleObject" Target="../embeddings/oleObject63.bin"/><Relationship Id="rId5" Type="http://schemas.openxmlformats.org/officeDocument/2006/relationships/oleObject" Target="../embeddings/oleObject54.bin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2.wmf"/><Relationship Id="rId4" Type="http://schemas.openxmlformats.org/officeDocument/2006/relationships/image" Target="../media/image41.wmf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9.wmf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7.png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10.bin"/><Relationship Id="rId31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30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50.wmf"/><Relationship Id="rId1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6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95.png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142.png"/><Relationship Id="rId21" Type="http://schemas.openxmlformats.org/officeDocument/2006/relationships/image" Target="../media/image62.wmf"/><Relationship Id="rId7" Type="http://schemas.openxmlformats.org/officeDocument/2006/relationships/image" Target="../media/image144.png"/><Relationship Id="rId12" Type="http://schemas.openxmlformats.org/officeDocument/2006/relationships/image" Target="../media/image59.wmf"/><Relationship Id="rId1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20" Type="http://schemas.openxmlformats.org/officeDocument/2006/relationships/oleObject" Target="../embeddings/oleObject1370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3.png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149.png"/><Relationship Id="rId5" Type="http://schemas.openxmlformats.org/officeDocument/2006/relationships/image" Target="../media/image57.wmf"/><Relationship Id="rId15" Type="http://schemas.openxmlformats.org/officeDocument/2006/relationships/oleObject" Target="../embeddings/oleObject74.bin"/><Relationship Id="rId23" Type="http://schemas.openxmlformats.org/officeDocument/2006/relationships/image" Target="../media/image148.png"/><Relationship Id="rId10" Type="http://schemas.openxmlformats.org/officeDocument/2006/relationships/image" Target="../media/image145.png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58.wmf"/><Relationship Id="rId14" Type="http://schemas.openxmlformats.org/officeDocument/2006/relationships/image" Target="../media/image60.wmf"/><Relationship Id="rId22" Type="http://schemas.openxmlformats.org/officeDocument/2006/relationships/image" Target="../media/image1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4.png"/><Relationship Id="rId18" Type="http://schemas.openxmlformats.org/officeDocument/2006/relationships/image" Target="../media/image136.png"/><Relationship Id="rId3" Type="http://schemas.openxmlformats.org/officeDocument/2006/relationships/oleObject" Target="../embeddings/oleObject76.bin"/><Relationship Id="rId7" Type="http://schemas.openxmlformats.org/officeDocument/2006/relationships/image" Target="../media/image129.png"/><Relationship Id="rId12" Type="http://schemas.openxmlformats.org/officeDocument/2006/relationships/image" Target="../media/image122.png"/><Relationship Id="rId17" Type="http://schemas.openxmlformats.org/officeDocument/2006/relationships/image" Target="../media/image1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2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5" Type="http://schemas.openxmlformats.org/officeDocument/2006/relationships/oleObject" Target="../embeddings/oleObject1400.bin"/><Relationship Id="rId10" Type="http://schemas.openxmlformats.org/officeDocument/2006/relationships/image" Target="../media/image132.png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7.bin"/><Relationship Id="rId14" Type="http://schemas.openxmlformats.org/officeDocument/2006/relationships/oleObject" Target="../embeddings/oleObject7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150.png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68.wmf"/><Relationship Id="rId17" Type="http://schemas.openxmlformats.org/officeDocument/2006/relationships/image" Target="../media/image129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4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138.png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wmf"/><Relationship Id="rId11" Type="http://schemas.openxmlformats.org/officeDocument/2006/relationships/image" Target="../media/image73.wmf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3.bin"/><Relationship Id="rId4" Type="http://schemas.openxmlformats.org/officeDocument/2006/relationships/image" Target="../media/image62.wmf"/><Relationship Id="rId9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139.png"/><Relationship Id="rId18" Type="http://schemas.openxmlformats.org/officeDocument/2006/relationships/image" Target="../media/image152.png"/><Relationship Id="rId3" Type="http://schemas.openxmlformats.org/officeDocument/2006/relationships/oleObject" Target="../embeddings/oleObject94.bin"/><Relationship Id="rId7" Type="http://schemas.openxmlformats.org/officeDocument/2006/relationships/image" Target="../media/image1350.png"/><Relationship Id="rId12" Type="http://schemas.openxmlformats.org/officeDocument/2006/relationships/image" Target="../media/image75.wmf"/><Relationship Id="rId17" Type="http://schemas.openxmlformats.org/officeDocument/2006/relationships/image" Target="../media/image1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0.png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40.png"/><Relationship Id="rId11" Type="http://schemas.openxmlformats.org/officeDocument/2006/relationships/oleObject" Target="../embeddings/oleObject96.bin"/><Relationship Id="rId5" Type="http://schemas.openxmlformats.org/officeDocument/2006/relationships/image" Target="../media/image1370.png"/><Relationship Id="rId15" Type="http://schemas.openxmlformats.org/officeDocument/2006/relationships/image" Target="../media/image1390.png"/><Relationship Id="rId10" Type="http://schemas.openxmlformats.org/officeDocument/2006/relationships/image" Target="../media/image1380.png"/><Relationship Id="rId19" Type="http://schemas.openxmlformats.org/officeDocument/2006/relationships/image" Target="../media/image153.png"/><Relationship Id="rId4" Type="http://schemas.openxmlformats.org/officeDocument/2006/relationships/image" Target="../media/image62.wmf"/><Relationship Id="rId9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80.wmf"/><Relationship Id="rId3" Type="http://schemas.openxmlformats.org/officeDocument/2006/relationships/oleObject" Target="../embeddings/oleObject97.bin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76.wmf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9" Type="http://schemas.openxmlformats.org/officeDocument/2006/relationships/image" Target="../media/image33.png"/><Relationship Id="rId3" Type="http://schemas.openxmlformats.org/officeDocument/2006/relationships/oleObject" Target="../embeddings/oleObject13.bin"/><Relationship Id="rId34" Type="http://schemas.openxmlformats.org/officeDocument/2006/relationships/image" Target="../media/image23.png"/><Relationship Id="rId7" Type="http://schemas.openxmlformats.org/officeDocument/2006/relationships/oleObject" Target="../embeddings/oleObject15.bin"/><Relationship Id="rId33" Type="http://schemas.openxmlformats.org/officeDocument/2006/relationships/image" Target="../media/image22.png"/><Relationship Id="rId38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32" Type="http://schemas.openxmlformats.org/officeDocument/2006/relationships/image" Target="../media/image28.png"/><Relationship Id="rId37" Type="http://schemas.openxmlformats.org/officeDocument/2006/relationships/image" Target="../media/image31.png"/><Relationship Id="rId5" Type="http://schemas.openxmlformats.org/officeDocument/2006/relationships/oleObject" Target="../embeddings/oleObject14.bin"/><Relationship Id="rId28" Type="http://schemas.openxmlformats.org/officeDocument/2006/relationships/image" Target="../media/image21.png"/><Relationship Id="rId36" Type="http://schemas.openxmlformats.org/officeDocument/2006/relationships/image" Target="../media/image30.png"/><Relationship Id="rId31" Type="http://schemas.openxmlformats.org/officeDocument/2006/relationships/image" Target="../media/image27.png"/><Relationship Id="rId4" Type="http://schemas.openxmlformats.org/officeDocument/2006/relationships/image" Target="../media/image3.wmf"/><Relationship Id="rId27" Type="http://schemas.openxmlformats.org/officeDocument/2006/relationships/image" Target="../media/image29.png"/><Relationship Id="rId30" Type="http://schemas.openxmlformats.org/officeDocument/2006/relationships/image" Target="../media/image26.png"/><Relationship Id="rId35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1.png"/><Relationship Id="rId3" Type="http://schemas.openxmlformats.org/officeDocument/2006/relationships/oleObject" Target="../embeddings/oleObject104.bin"/><Relationship Id="rId7" Type="http://schemas.openxmlformats.org/officeDocument/2006/relationships/image" Target="../media/image14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8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1400.png"/><Relationship Id="rId7" Type="http://schemas.openxmlformats.org/officeDocument/2006/relationships/oleObject" Target="../embeddings/oleObject1670.bin"/><Relationship Id="rId12" Type="http://schemas.openxmlformats.org/officeDocument/2006/relationships/image" Target="../media/image1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wmf"/><Relationship Id="rId11" Type="http://schemas.openxmlformats.org/officeDocument/2006/relationships/image" Target="../media/image162.png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07.bin"/><Relationship Id="rId4" Type="http://schemas.openxmlformats.org/officeDocument/2006/relationships/image" Target="../media/image161.png"/><Relationship Id="rId9" Type="http://schemas.openxmlformats.org/officeDocument/2006/relationships/image" Target="../media/image14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511.png"/><Relationship Id="rId4" Type="http://schemas.openxmlformats.org/officeDocument/2006/relationships/image" Target="../media/image8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image" Target="../media/image1480.png"/><Relationship Id="rId18" Type="http://schemas.openxmlformats.org/officeDocument/2006/relationships/image" Target="../media/image1530.png"/><Relationship Id="rId3" Type="http://schemas.openxmlformats.org/officeDocument/2006/relationships/oleObject" Target="../embeddings/oleObject109.bin"/><Relationship Id="rId21" Type="http://schemas.openxmlformats.org/officeDocument/2006/relationships/image" Target="../media/image156.png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87.wmf"/><Relationship Id="rId17" Type="http://schemas.openxmlformats.org/officeDocument/2006/relationships/image" Target="../media/image15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0.png"/><Relationship Id="rId20" Type="http://schemas.openxmlformats.org/officeDocument/2006/relationships/image" Target="../media/image155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470.png"/><Relationship Id="rId11" Type="http://schemas.openxmlformats.org/officeDocument/2006/relationships/oleObject" Target="../embeddings/oleObject112.bin"/><Relationship Id="rId24" Type="http://schemas.openxmlformats.org/officeDocument/2006/relationships/image" Target="../media/image159.png"/><Relationship Id="rId5" Type="http://schemas.openxmlformats.org/officeDocument/2006/relationships/image" Target="../media/image1460.png"/><Relationship Id="rId15" Type="http://schemas.openxmlformats.org/officeDocument/2006/relationships/image" Target="../media/image1500.png"/><Relationship Id="rId23" Type="http://schemas.openxmlformats.org/officeDocument/2006/relationships/image" Target="../media/image158.png"/><Relationship Id="rId10" Type="http://schemas.openxmlformats.org/officeDocument/2006/relationships/image" Target="../media/image86.wmf"/><Relationship Id="rId19" Type="http://schemas.openxmlformats.org/officeDocument/2006/relationships/image" Target="../media/image154.png"/><Relationship Id="rId4" Type="http://schemas.openxmlformats.org/officeDocument/2006/relationships/image" Target="../media/image82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1490.png"/><Relationship Id="rId22" Type="http://schemas.openxmlformats.org/officeDocument/2006/relationships/image" Target="../media/image1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0.bin"/><Relationship Id="rId13" Type="http://schemas.openxmlformats.org/officeDocument/2006/relationships/oleObject" Target="../embeddings/oleObject1750.bin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20.png"/><Relationship Id="rId11" Type="http://schemas.openxmlformats.org/officeDocument/2006/relationships/oleObject" Target="../embeddings/oleObject115.bin"/><Relationship Id="rId5" Type="http://schemas.openxmlformats.org/officeDocument/2006/relationships/image" Target="../media/image1610.png"/><Relationship Id="rId10" Type="http://schemas.openxmlformats.org/officeDocument/2006/relationships/image" Target="../media/image1630.png"/><Relationship Id="rId4" Type="http://schemas.openxmlformats.org/officeDocument/2006/relationships/image" Target="../media/image82.wmf"/><Relationship Id="rId9" Type="http://schemas.openxmlformats.org/officeDocument/2006/relationships/image" Target="../media/image82.wmf"/><Relationship Id="rId14" Type="http://schemas.openxmlformats.org/officeDocument/2006/relationships/image" Target="../media/image8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8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3" Type="http://schemas.openxmlformats.org/officeDocument/2006/relationships/oleObject" Target="../embeddings/oleObject120.bin"/><Relationship Id="rId7" Type="http://schemas.openxmlformats.org/officeDocument/2006/relationships/image" Target="../media/image160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92.wmf"/><Relationship Id="rId9" Type="http://schemas.openxmlformats.org/officeDocument/2006/relationships/image" Target="../media/image169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5" Type="http://schemas.openxmlformats.org/officeDocument/2006/relationships/image" Target="../media/image38.png"/><Relationship Id="rId1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12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120.pn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image" Target="../media/image62.wmf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26.bin"/><Relationship Id="rId14" Type="http://schemas.openxmlformats.org/officeDocument/2006/relationships/oleObject" Target="../embeddings/oleObject12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122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123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137.bin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5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74.png"/><Relationship Id="rId16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3" Type="http://schemas.openxmlformats.org/officeDocument/2006/relationships/image" Target="../media/image180.png"/><Relationship Id="rId7" Type="http://schemas.openxmlformats.org/officeDocument/2006/relationships/image" Target="../media/image1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9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7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0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" Type="http://schemas.openxmlformats.org/officeDocument/2006/relationships/image" Target="../media/image1700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0.png"/><Relationship Id="rId11" Type="http://schemas.openxmlformats.org/officeDocument/2006/relationships/image" Target="../media/image1801.png"/><Relationship Id="rId24" Type="http://schemas.openxmlformats.org/officeDocument/2006/relationships/image" Target="../media/image193.png"/><Relationship Id="rId5" Type="http://schemas.openxmlformats.org/officeDocument/2006/relationships/image" Target="../media/image1740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8.wmf"/><Relationship Id="rId18" Type="http://schemas.openxmlformats.org/officeDocument/2006/relationships/image" Target="../media/image20.wmf"/><Relationship Id="rId39" Type="http://schemas.openxmlformats.org/officeDocument/2006/relationships/image" Target="../media/image57.png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50.png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1.bin"/><Relationship Id="rId33" Type="http://schemas.openxmlformats.org/officeDocument/2006/relationships/image" Target="../media/image54.png"/><Relationship Id="rId38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11" Type="http://schemas.openxmlformats.org/officeDocument/2006/relationships/image" Target="../media/image49.png"/><Relationship Id="rId32" Type="http://schemas.openxmlformats.org/officeDocument/2006/relationships/image" Target="../media/image48.png"/><Relationship Id="rId37" Type="http://schemas.openxmlformats.org/officeDocument/2006/relationships/image" Target="../media/image52.pn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19.wmf"/><Relationship Id="rId36" Type="http://schemas.openxmlformats.org/officeDocument/2006/relationships/image" Target="../media/image51.png"/><Relationship Id="rId19" Type="http://schemas.openxmlformats.org/officeDocument/2006/relationships/oleObject" Target="../embeddings/oleObject22.bin"/><Relationship Id="rId31" Type="http://schemas.openxmlformats.org/officeDocument/2006/relationships/image" Target="../media/image47.png"/><Relationship Id="rId4" Type="http://schemas.openxmlformats.org/officeDocument/2006/relationships/image" Target="../media/image15.wmf"/><Relationship Id="rId14" Type="http://schemas.openxmlformats.org/officeDocument/2006/relationships/oleObject" Target="../embeddings/oleObject20.bin"/><Relationship Id="rId22" Type="http://schemas.openxmlformats.org/officeDocument/2006/relationships/image" Target="../media/image3.wmf"/><Relationship Id="rId35" Type="http://schemas.openxmlformats.org/officeDocument/2006/relationships/image" Target="../media/image5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2.png"/><Relationship Id="rId3" Type="http://schemas.openxmlformats.org/officeDocument/2006/relationships/image" Target="../media/image196.png"/><Relationship Id="rId21" Type="http://schemas.openxmlformats.org/officeDocument/2006/relationships/image" Target="../media/image215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1.png"/><Relationship Id="rId25" Type="http://schemas.openxmlformats.org/officeDocument/2006/relationships/image" Target="../media/image219.png"/><Relationship Id="rId2" Type="http://schemas.openxmlformats.org/officeDocument/2006/relationships/image" Target="../media/image194.png"/><Relationship Id="rId16" Type="http://schemas.openxmlformats.org/officeDocument/2006/relationships/image" Target="../media/image210.png"/><Relationship Id="rId20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18.png"/><Relationship Id="rId5" Type="http://schemas.openxmlformats.org/officeDocument/2006/relationships/image" Target="../media/image198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10" Type="http://schemas.openxmlformats.org/officeDocument/2006/relationships/image" Target="../media/image203.png"/><Relationship Id="rId19" Type="http://schemas.openxmlformats.org/officeDocument/2006/relationships/image" Target="../media/image21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13" Type="http://schemas.openxmlformats.org/officeDocument/2006/relationships/image" Target="../media/image2040.png"/><Relationship Id="rId18" Type="http://schemas.openxmlformats.org/officeDocument/2006/relationships/image" Target="../media/image2100.png"/><Relationship Id="rId3" Type="http://schemas.openxmlformats.org/officeDocument/2006/relationships/image" Target="../media/image195.png"/><Relationship Id="rId21" Type="http://schemas.openxmlformats.org/officeDocument/2006/relationships/image" Target="../media/image2130.png"/><Relationship Id="rId7" Type="http://schemas.openxmlformats.org/officeDocument/2006/relationships/image" Target="../media/image1990.png"/><Relationship Id="rId12" Type="http://schemas.openxmlformats.org/officeDocument/2006/relationships/image" Target="../media/image2030.png"/><Relationship Id="rId17" Type="http://schemas.openxmlformats.org/officeDocument/2006/relationships/image" Target="../media/image2090.png"/><Relationship Id="rId2" Type="http://schemas.openxmlformats.org/officeDocument/2006/relationships/image" Target="../media/image174.png"/><Relationship Id="rId16" Type="http://schemas.openxmlformats.org/officeDocument/2006/relationships/image" Target="../media/image208.png"/><Relationship Id="rId20" Type="http://schemas.openxmlformats.org/officeDocument/2006/relationships/image" Target="../media/image2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0.png"/><Relationship Id="rId11" Type="http://schemas.openxmlformats.org/officeDocument/2006/relationships/image" Target="../media/image2020.png"/><Relationship Id="rId5" Type="http://schemas.openxmlformats.org/officeDocument/2006/relationships/image" Target="../media/image1970.png"/><Relationship Id="rId15" Type="http://schemas.openxmlformats.org/officeDocument/2006/relationships/image" Target="../media/image2060.png"/><Relationship Id="rId10" Type="http://schemas.openxmlformats.org/officeDocument/2006/relationships/image" Target="../media/image2010.png"/><Relationship Id="rId19" Type="http://schemas.openxmlformats.org/officeDocument/2006/relationships/image" Target="../media/image2110.png"/><Relationship Id="rId4" Type="http://schemas.openxmlformats.org/officeDocument/2006/relationships/image" Target="../media/image1960.png"/><Relationship Id="rId9" Type="http://schemas.openxmlformats.org/officeDocument/2006/relationships/image" Target="../media/image2000.png"/><Relationship Id="rId14" Type="http://schemas.openxmlformats.org/officeDocument/2006/relationships/image" Target="../media/image205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0.png"/><Relationship Id="rId13" Type="http://schemas.openxmlformats.org/officeDocument/2006/relationships/image" Target="../media/image223.png"/><Relationship Id="rId18" Type="http://schemas.openxmlformats.org/officeDocument/2006/relationships/image" Target="../media/image228.png"/><Relationship Id="rId3" Type="http://schemas.openxmlformats.org/officeDocument/2006/relationships/image" Target="../media/image1790.png"/><Relationship Id="rId7" Type="http://schemas.openxmlformats.org/officeDocument/2006/relationships/image" Target="../media/image2170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image" Target="../media/image175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0.png"/><Relationship Id="rId11" Type="http://schemas.openxmlformats.org/officeDocument/2006/relationships/image" Target="../media/image221.png"/><Relationship Id="rId5" Type="http://schemas.openxmlformats.org/officeDocument/2006/relationships/image" Target="../media/image2150.png"/><Relationship Id="rId15" Type="http://schemas.openxmlformats.org/officeDocument/2006/relationships/image" Target="../media/image225.png"/><Relationship Id="rId10" Type="http://schemas.openxmlformats.org/officeDocument/2006/relationships/image" Target="../media/image220.png"/><Relationship Id="rId4" Type="http://schemas.openxmlformats.org/officeDocument/2006/relationships/image" Target="../media/image1800.png"/><Relationship Id="rId9" Type="http://schemas.openxmlformats.org/officeDocument/2006/relationships/image" Target="../media/image2190.png"/><Relationship Id="rId14" Type="http://schemas.openxmlformats.org/officeDocument/2006/relationships/image" Target="../media/image2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13" Type="http://schemas.openxmlformats.org/officeDocument/2006/relationships/image" Target="../media/image2120.png"/><Relationship Id="rId18" Type="http://schemas.openxmlformats.org/officeDocument/2006/relationships/image" Target="../media/image244.png"/><Relationship Id="rId26" Type="http://schemas.openxmlformats.org/officeDocument/2006/relationships/image" Target="../media/image252.png"/><Relationship Id="rId3" Type="http://schemas.openxmlformats.org/officeDocument/2006/relationships/image" Target="../media/image229.png"/><Relationship Id="rId21" Type="http://schemas.openxmlformats.org/officeDocument/2006/relationships/image" Target="../media/image247.png"/><Relationship Id="rId7" Type="http://schemas.openxmlformats.org/officeDocument/2006/relationships/image" Target="../media/image233.png"/><Relationship Id="rId12" Type="http://schemas.openxmlformats.org/officeDocument/2006/relationships/image" Target="../media/image238.png"/><Relationship Id="rId17" Type="http://schemas.openxmlformats.org/officeDocument/2006/relationships/image" Target="../media/image243.png"/><Relationship Id="rId25" Type="http://schemas.openxmlformats.org/officeDocument/2006/relationships/image" Target="../media/image251.png"/><Relationship Id="rId2" Type="http://schemas.openxmlformats.org/officeDocument/2006/relationships/image" Target="../media/image176.png"/><Relationship Id="rId16" Type="http://schemas.openxmlformats.org/officeDocument/2006/relationships/image" Target="../media/image242.png"/><Relationship Id="rId20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11" Type="http://schemas.openxmlformats.org/officeDocument/2006/relationships/image" Target="../media/image237.png"/><Relationship Id="rId24" Type="http://schemas.openxmlformats.org/officeDocument/2006/relationships/image" Target="../media/image250.png"/><Relationship Id="rId5" Type="http://schemas.openxmlformats.org/officeDocument/2006/relationships/image" Target="../media/image231.png"/><Relationship Id="rId15" Type="http://schemas.openxmlformats.org/officeDocument/2006/relationships/image" Target="../media/image241.png"/><Relationship Id="rId23" Type="http://schemas.openxmlformats.org/officeDocument/2006/relationships/image" Target="../media/image249.png"/><Relationship Id="rId10" Type="http://schemas.openxmlformats.org/officeDocument/2006/relationships/image" Target="../media/image236.png"/><Relationship Id="rId19" Type="http://schemas.openxmlformats.org/officeDocument/2006/relationships/image" Target="../media/image245.png"/><Relationship Id="rId4" Type="http://schemas.openxmlformats.org/officeDocument/2006/relationships/image" Target="../media/image230.png"/><Relationship Id="rId9" Type="http://schemas.openxmlformats.org/officeDocument/2006/relationships/image" Target="../media/image235.png"/><Relationship Id="rId14" Type="http://schemas.openxmlformats.org/officeDocument/2006/relationships/image" Target="../media/image2140.png"/><Relationship Id="rId22" Type="http://schemas.openxmlformats.org/officeDocument/2006/relationships/image" Target="../media/image1200.png"/><Relationship Id="rId27" Type="http://schemas.openxmlformats.org/officeDocument/2006/relationships/image" Target="../media/image25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78.wmf"/><Relationship Id="rId18" Type="http://schemas.openxmlformats.org/officeDocument/2006/relationships/image" Target="../media/image2350.png"/><Relationship Id="rId26" Type="http://schemas.openxmlformats.org/officeDocument/2006/relationships/image" Target="../media/image2410.png"/><Relationship Id="rId3" Type="http://schemas.openxmlformats.org/officeDocument/2006/relationships/image" Target="../media/image239.png"/><Relationship Id="rId21" Type="http://schemas.openxmlformats.org/officeDocument/2006/relationships/image" Target="../media/image2380.png"/><Relationship Id="rId34" Type="http://schemas.openxmlformats.org/officeDocument/2006/relationships/image" Target="../media/image2490.png"/><Relationship Id="rId7" Type="http://schemas.openxmlformats.org/officeDocument/2006/relationships/image" Target="../media/image178.wmf"/><Relationship Id="rId12" Type="http://schemas.openxmlformats.org/officeDocument/2006/relationships/oleObject" Target="../embeddings/oleObject2030.bin"/><Relationship Id="rId17" Type="http://schemas.openxmlformats.org/officeDocument/2006/relationships/image" Target="../media/image2340.png"/><Relationship Id="rId25" Type="http://schemas.openxmlformats.org/officeDocument/2006/relationships/image" Target="../media/image2400.png"/><Relationship Id="rId33" Type="http://schemas.openxmlformats.org/officeDocument/2006/relationships/image" Target="../media/image2480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370.png"/><Relationship Id="rId29" Type="http://schemas.openxmlformats.org/officeDocument/2006/relationships/image" Target="../media/image2440.png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2.bin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2390.png"/><Relationship Id="rId32" Type="http://schemas.openxmlformats.org/officeDocument/2006/relationships/image" Target="../media/image2470.png"/><Relationship Id="rId5" Type="http://schemas.openxmlformats.org/officeDocument/2006/relationships/image" Target="../media/image177.wmf"/><Relationship Id="rId28" Type="http://schemas.openxmlformats.org/officeDocument/2006/relationships/image" Target="../media/image2430.png"/><Relationship Id="rId10" Type="http://schemas.openxmlformats.org/officeDocument/2006/relationships/image" Target="../media/image2330.png"/><Relationship Id="rId19" Type="http://schemas.openxmlformats.org/officeDocument/2006/relationships/image" Target="../media/image2360.png"/><Relationship Id="rId31" Type="http://schemas.openxmlformats.org/officeDocument/2006/relationships/image" Target="../media/image2460.png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79.wmf"/><Relationship Id="rId22" Type="http://schemas.openxmlformats.org/officeDocument/2006/relationships/oleObject" Target="../embeddings/oleObject145.bin"/><Relationship Id="rId27" Type="http://schemas.openxmlformats.org/officeDocument/2006/relationships/image" Target="../media/image2420.png"/><Relationship Id="rId30" Type="http://schemas.openxmlformats.org/officeDocument/2006/relationships/image" Target="../media/image245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591.png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32.png"/><Relationship Id="rId7" Type="http://schemas.openxmlformats.org/officeDocument/2006/relationships/image" Target="../media/image571.png"/><Relationship Id="rId12" Type="http://schemas.openxmlformats.org/officeDocument/2006/relationships/image" Target="../media/image59.png"/><Relationship Id="rId17" Type="http://schemas.openxmlformats.org/officeDocument/2006/relationships/image" Target="../media/image5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0.png"/><Relationship Id="rId20" Type="http://schemas.openxmlformats.org/officeDocument/2006/relationships/image" Target="../media/image61.png"/><Relationship Id="rId1" Type="http://schemas.openxmlformats.org/officeDocument/2006/relationships/vmlDrawing" Target="../drawings/vmlDrawing5.vml"/><Relationship Id="rId11" Type="http://schemas.openxmlformats.org/officeDocument/2006/relationships/image" Target="../media/image520.png"/><Relationship Id="rId15" Type="http://schemas.openxmlformats.org/officeDocument/2006/relationships/image" Target="../media/image560.png"/><Relationship Id="rId10" Type="http://schemas.openxmlformats.org/officeDocument/2006/relationships/image" Target="../media/image58.png"/><Relationship Id="rId19" Type="http://schemas.openxmlformats.org/officeDocument/2006/relationships/image" Target="../media/image601.png"/><Relationship Id="rId4" Type="http://schemas.openxmlformats.org/officeDocument/2006/relationships/image" Target="../media/image20.wmf"/><Relationship Id="rId22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6.png"/><Relationship Id="rId21" Type="http://schemas.openxmlformats.org/officeDocument/2006/relationships/image" Target="../media/image68.png"/><Relationship Id="rId17" Type="http://schemas.openxmlformats.org/officeDocument/2006/relationships/image" Target="../media/image65.png"/><Relationship Id="rId16" Type="http://schemas.openxmlformats.org/officeDocument/2006/relationships/image" Target="../media/image64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30.png"/><Relationship Id="rId1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0.png"/><Relationship Id="rId26" Type="http://schemas.openxmlformats.org/officeDocument/2006/relationships/image" Target="../media/image70.png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630.png"/><Relationship Id="rId17" Type="http://schemas.openxmlformats.org/officeDocument/2006/relationships/image" Target="../media/image590.png"/><Relationship Id="rId25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620.png"/><Relationship Id="rId1" Type="http://schemas.openxmlformats.org/officeDocument/2006/relationships/vmlDrawing" Target="../drawings/vmlDrawing6.vml"/><Relationship Id="rId24" Type="http://schemas.openxmlformats.org/officeDocument/2006/relationships/image" Target="../media/image73.png"/><Relationship Id="rId23" Type="http://schemas.openxmlformats.org/officeDocument/2006/relationships/image" Target="../media/image72.png"/><Relationship Id="rId19" Type="http://schemas.openxmlformats.org/officeDocument/2006/relationships/image" Target="../media/image610.png"/><Relationship Id="rId4" Type="http://schemas.openxmlformats.org/officeDocument/2006/relationships/image" Target="../media/image22.wmf"/><Relationship Id="rId22" Type="http://schemas.openxmlformats.org/officeDocument/2006/relationships/image" Target="../media/image71.png"/><Relationship Id="rId27" Type="http://schemas.openxmlformats.org/officeDocument/2006/relationships/image" Target="../media/image7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emf"/><Relationship Id="rId7" Type="http://schemas.openxmlformats.org/officeDocument/2006/relationships/oleObject" Target="../embeddings/oleObject4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9.png"/><Relationship Id="rId4" Type="http://schemas.openxmlformats.org/officeDocument/2006/relationships/image" Target="../media/image77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355600"/>
            <a:ext cx="4475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Chapter 8  Second-order circuits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66700" y="939800"/>
            <a:ext cx="471077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 circuit with two energy storage elements:</a:t>
            </a:r>
            <a:endParaRPr lang="en-US" dirty="0"/>
          </a:p>
          <a:p>
            <a:r>
              <a:rPr lang="en-US" dirty="0"/>
              <a:t>   </a:t>
            </a:r>
            <a:r>
              <a:rPr lang="en-US" sz="2000" dirty="0"/>
              <a:t>One inductor, one capacitor</a:t>
            </a:r>
          </a:p>
          <a:p>
            <a:r>
              <a:rPr lang="en-US" sz="2000" dirty="0"/>
              <a:t>    Two capacitors,  or</a:t>
            </a:r>
          </a:p>
          <a:p>
            <a:r>
              <a:rPr lang="en-US" sz="2000" dirty="0"/>
              <a:t>    Two inductors </a:t>
            </a:r>
          </a:p>
        </p:txBody>
      </p:sp>
      <p:sp>
        <p:nvSpPr>
          <p:cNvPr id="7" name="TextBox 40"/>
          <p:cNvSpPr txBox="1">
            <a:spLocks noChangeArrowheads="1"/>
          </p:cNvSpPr>
          <p:nvPr/>
        </p:nvSpPr>
        <p:spPr bwMode="auto">
          <a:xfrm>
            <a:off x="3733800" y="1817683"/>
            <a:ext cx="39591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Such a circuit will be described with </a:t>
            </a:r>
            <a:br>
              <a:rPr lang="en-US" sz="2000" dirty="0"/>
            </a:br>
            <a:r>
              <a:rPr lang="en-US" sz="2000" dirty="0"/>
              <a:t>second-order differential  equation: </a:t>
            </a:r>
          </a:p>
        </p:txBody>
      </p:sp>
      <p:graphicFrame>
        <p:nvGraphicFramePr>
          <p:cNvPr id="8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782316"/>
              </p:ext>
            </p:extLst>
          </p:nvPr>
        </p:nvGraphicFramePr>
        <p:xfrm>
          <a:off x="4457729" y="4035555"/>
          <a:ext cx="300196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" name="Equation" r:id="rId3" imgW="1434960" imgH="787320" progId="Equation.DSMT4">
                  <p:embed/>
                </p:oleObj>
              </mc:Choice>
              <mc:Fallback>
                <p:oleObj name="Equation" r:id="rId3" imgW="14349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29" y="4035555"/>
                        <a:ext cx="3001963" cy="165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3733800" y="3490769"/>
            <a:ext cx="1519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Equivalently: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5952" y="2334275"/>
            <a:ext cx="2371725" cy="2312987"/>
            <a:chOff x="695325" y="2608263"/>
            <a:chExt cx="2371725" cy="2312987"/>
          </a:xfrm>
        </p:grpSpPr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1914525" y="3867150"/>
              <a:ext cx="635000" cy="952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14525" y="2774950"/>
              <a:ext cx="635000" cy="952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95325" y="2622550"/>
              <a:ext cx="1257300" cy="2298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896938" y="2774950"/>
              <a:ext cx="636587" cy="19685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771525" y="3117850"/>
              <a:ext cx="495300" cy="419100"/>
              <a:chOff x="1104900" y="1155700"/>
              <a:chExt cx="534121" cy="457200"/>
            </a:xfrm>
          </p:grpSpPr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 </a:t>
                </a:r>
                <a:r>
                  <a:rPr lang="en-US" sz="18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431925" y="3257550"/>
              <a:ext cx="330200" cy="342900"/>
              <a:chOff x="2133600" y="1143000"/>
              <a:chExt cx="469900" cy="444500"/>
            </a:xfrm>
          </p:grpSpPr>
          <p:sp>
            <p:nvSpPr>
              <p:cNvPr id="4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9" name="Straight Arrow Connector 13"/>
              <p:cNvCxnSpPr>
                <a:cxnSpLocks noChangeShapeType="1"/>
                <a:stCxn id="48" idx="2"/>
                <a:endCxn id="48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708025" y="3663950"/>
              <a:ext cx="469900" cy="549275"/>
              <a:chOff x="2590800" y="2642280"/>
              <a:chExt cx="685800" cy="558120"/>
            </a:xfrm>
          </p:grpSpPr>
          <p:sp>
            <p:nvSpPr>
              <p:cNvPr id="46" name="Diamond 45"/>
              <p:cNvSpPr/>
              <p:nvPr/>
            </p:nvSpPr>
            <p:spPr>
              <a:xfrm>
                <a:off x="2590800" y="2666476"/>
                <a:ext cx="685800" cy="533924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TextBox 18"/>
              <p:cNvSpPr txBox="1">
                <a:spLocks noChangeArrowheads="1"/>
              </p:cNvSpPr>
              <p:nvPr/>
            </p:nvSpPr>
            <p:spPr bwMode="auto">
              <a:xfrm>
                <a:off x="2706772" y="2642280"/>
                <a:ext cx="395230" cy="55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+</a:t>
                </a:r>
              </a:p>
              <a:p>
                <a:r>
                  <a:rPr lang="en-US" sz="16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317625" y="3740150"/>
              <a:ext cx="457200" cy="406400"/>
              <a:chOff x="5981700" y="2730500"/>
              <a:chExt cx="533400" cy="571500"/>
            </a:xfrm>
          </p:grpSpPr>
          <p:sp>
            <p:nvSpPr>
              <p:cNvPr id="44" name="Diamond 20"/>
              <p:cNvSpPr>
                <a:spLocks noChangeArrowheads="1"/>
              </p:cNvSpPr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5" name="Straight Arrow Connector 21"/>
              <p:cNvCxnSpPr>
                <a:cxnSpLocks noChangeShapeType="1"/>
                <a:stCxn id="44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882650" y="4437063"/>
              <a:ext cx="714375" cy="319087"/>
              <a:chOff x="1216025" y="6411495"/>
              <a:chExt cx="714375" cy="319505"/>
            </a:xfrm>
          </p:grpSpPr>
          <p:cxnSp>
            <p:nvCxnSpPr>
              <p:cNvPr id="38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1216025" y="6683375"/>
                <a:ext cx="182145" cy="434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750595" y="6684546"/>
                <a:ext cx="179805" cy="200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0" name="Oval 25"/>
              <p:cNvSpPr>
                <a:spLocks noChangeArrowheads="1"/>
              </p:cNvSpPr>
              <p:nvPr/>
            </p:nvSpPr>
            <p:spPr bwMode="auto">
              <a:xfrm>
                <a:off x="1375945" y="664962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1725195" y="665597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2" name="Straight Connector 27"/>
              <p:cNvCxnSpPr>
                <a:cxnSpLocks noChangeShapeType="1"/>
                <a:endCxn id="40" idx="7"/>
              </p:cNvCxnSpPr>
              <p:nvPr/>
            </p:nvCxnSpPr>
            <p:spPr bwMode="auto">
              <a:xfrm flipH="1">
                <a:off x="1419306" y="6411495"/>
                <a:ext cx="334464" cy="2474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1435100" y="6661150"/>
                <a:ext cx="285750" cy="6985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 rot="5400000">
              <a:off x="2092326" y="3041651"/>
              <a:ext cx="825500" cy="419100"/>
              <a:chOff x="939800" y="3581400"/>
              <a:chExt cx="825500" cy="419100"/>
            </a:xfrm>
          </p:grpSpPr>
          <p:cxnSp>
            <p:nvCxnSpPr>
              <p:cNvPr id="34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939800" y="3740687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422399" y="3581401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2028825" y="3092450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2749550" y="260826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260826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40"/>
            <p:cNvGrpSpPr>
              <a:grpSpLocks/>
            </p:cNvGrpSpPr>
            <p:nvPr/>
          </p:nvGrpSpPr>
          <p:grpSpPr bwMode="auto">
            <a:xfrm>
              <a:off x="2390775" y="3975100"/>
              <a:ext cx="325438" cy="831850"/>
              <a:chOff x="3867240" y="5581563"/>
              <a:chExt cx="326844" cy="831850"/>
            </a:xfrm>
          </p:grpSpPr>
          <p:sp>
            <p:nvSpPr>
              <p:cNvPr id="28" name="Chord 27"/>
              <p:cNvSpPr/>
              <p:nvPr/>
            </p:nvSpPr>
            <p:spPr bwMode="auto">
              <a:xfrm rot="10800000">
                <a:off x="3876806" y="575301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9" name="Chord 28"/>
              <p:cNvSpPr/>
              <p:nvPr/>
            </p:nvSpPr>
            <p:spPr bwMode="auto">
              <a:xfrm rot="10800000">
                <a:off x="3867240" y="586096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0" name="Chord 29"/>
              <p:cNvSpPr/>
              <p:nvPr/>
            </p:nvSpPr>
            <p:spPr bwMode="auto">
              <a:xfrm rot="10800000">
                <a:off x="3867240" y="596891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1" name="Chord 30"/>
              <p:cNvSpPr/>
              <p:nvPr/>
            </p:nvSpPr>
            <p:spPr bwMode="auto">
              <a:xfrm rot="10800000">
                <a:off x="3873617" y="607686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32" name="Straight Connector 45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54"/>
            <p:cNvSpPr txBox="1">
              <a:spLocks noChangeArrowheads="1"/>
            </p:cNvSpPr>
            <p:nvPr/>
          </p:nvSpPr>
          <p:spPr bwMode="auto">
            <a:xfrm>
              <a:off x="2257425" y="4260850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cxnSp>
          <p:nvCxnSpPr>
            <p:cNvPr id="26" name="Straight Arrow Connector 55"/>
            <p:cNvCxnSpPr>
              <a:cxnSpLocks noChangeShapeType="1"/>
            </p:cNvCxnSpPr>
            <p:nvPr/>
          </p:nvCxnSpPr>
          <p:spPr bwMode="auto">
            <a:xfrm>
              <a:off x="1978025" y="3879850"/>
              <a:ext cx="5207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" name="TextBox 56"/>
            <p:cNvSpPr txBox="1">
              <a:spLocks noChangeArrowheads="1"/>
            </p:cNvSpPr>
            <p:nvPr/>
          </p:nvSpPr>
          <p:spPr bwMode="auto">
            <a:xfrm>
              <a:off x="1978025" y="3830461"/>
              <a:ext cx="4476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baseline="-25000" dirty="0" err="1"/>
                <a:t>L</a:t>
              </a:r>
              <a:endParaRPr lang="en-US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95600" y="5819745"/>
            <a:ext cx="497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first learn how to solve 2</a:t>
            </a:r>
            <a:r>
              <a:rPr lang="en-US" sz="2000" baseline="30000" dirty="0"/>
              <a:t>nd</a:t>
            </a:r>
            <a:r>
              <a:rPr lang="en-US" sz="2000" dirty="0"/>
              <a:t>-order diff </a:t>
            </a:r>
            <a:r>
              <a:rPr lang="en-US" sz="2000" dirty="0" err="1"/>
              <a:t>equ</a:t>
            </a:r>
            <a:r>
              <a:rPr lang="en-US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54698" y="2620508"/>
                <a:ext cx="3582712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+2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r>
                        <a:rPr lang="en-US" sz="2400" b="0" i="1" smtClean="0">
                          <a:latin typeface="Cambria Math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 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698" y="2620508"/>
                <a:ext cx="3582712" cy="83830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/>
      <p:bldP spid="9" grpId="0"/>
      <p:bldP spid="5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331" y="364123"/>
                <a:ext cx="5494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Example:  Solve 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</a:rPr>
                      <m:t>+8</m:t>
                    </m:r>
                    <m:acc>
                      <m:accPr>
                        <m:chr m:val="̇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1600" b="0" i="1" dirty="0" smtClean="0">
                        <a:latin typeface="Cambria Math"/>
                      </a:rPr>
                      <m:t>+25</m:t>
                    </m:r>
                    <m:r>
                      <a:rPr lang="en-US" sz="1600" b="0" i="1" dirty="0" smtClean="0">
                        <a:latin typeface="Cambria Math"/>
                      </a:rPr>
                      <m:t>𝑣</m:t>
                    </m:r>
                    <m:r>
                      <a:rPr lang="en-US" sz="1600" b="0" i="1" dirty="0" smtClean="0">
                        <a:latin typeface="Cambria Math"/>
                      </a:rPr>
                      <m:t>=200,    </m:t>
                    </m:r>
                    <m:acc>
                      <m:accPr>
                        <m:chr m:val="̇"/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=0,  </m:t>
                    </m:r>
                    <m:r>
                      <a:rPr lang="en-US" sz="1600" b="0" i="1" dirty="0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=12</m:t>
                    </m:r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1" y="364123"/>
                <a:ext cx="5494709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666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08581" y="1228875"/>
            <a:ext cx="105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Solution: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3685" y="766709"/>
                <a:ext cx="3359061" cy="34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Compare  with    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1600" i="1" dirty="0">
                        <a:latin typeface="Cambria Math"/>
                      </a:rPr>
                      <m:t>+</m:t>
                    </m:r>
                    <m:r>
                      <a:rPr lang="en-US" sz="1600" b="0" i="1" dirty="0" smtClean="0">
                        <a:latin typeface="Cambria Math"/>
                      </a:rPr>
                      <m:t>2</m:t>
                    </m:r>
                    <m:r>
                      <a:rPr lang="en-US" sz="1600" b="0" i="1" dirty="0" smtClean="0">
                        <a:latin typeface="Cambria Math"/>
                      </a:rPr>
                      <m:t>𝛼</m:t>
                    </m:r>
                    <m:acc>
                      <m:accPr>
                        <m:chr m:val="̇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dirty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16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1600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600" i="1" dirty="0">
                        <a:latin typeface="Cambria Math"/>
                      </a:rPr>
                      <m:t>𝑣</m:t>
                    </m:r>
                    <m:r>
                      <a:rPr lang="en-US" sz="1600" i="1" dirty="0">
                        <a:latin typeface="Cambria Math"/>
                      </a:rPr>
                      <m:t>=</m:t>
                    </m:r>
                    <m:r>
                      <a:rPr lang="en-US" sz="1600" b="0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5" y="766709"/>
                <a:ext cx="3359061" cy="343427"/>
              </a:xfrm>
              <a:prstGeom prst="rect">
                <a:avLst/>
              </a:prstGeom>
              <a:blipFill rotWithShape="1">
                <a:blip r:embed="rId3"/>
                <a:stretch>
                  <a:fillRect l="-1089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60581" y="1230145"/>
                <a:ext cx="29642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=?, </m:t>
                      </m:r>
                      <m:r>
                        <a:rPr lang="en-US" sz="1600" b="0" i="1" smtClean="0">
                          <a:latin typeface="Cambria Math"/>
                        </a:rPr>
                        <m:t>𝑏</m:t>
                      </m:r>
                      <m:r>
                        <a:rPr lang="en-US" sz="1600" b="0" i="1" smtClean="0">
                          <a:latin typeface="Cambria Math"/>
                        </a:rPr>
                        <m:t>=?  </m:t>
                      </m:r>
                      <m:r>
                        <a:rPr lang="en-US" sz="1600" b="0" i="1" smtClean="0">
                          <a:latin typeface="Cambria Math"/>
                        </a:rPr>
                        <m:t>𝑤h𝑖𝑐h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𝑐𝑎𝑠𝑒</m:t>
                      </m:r>
                      <m:r>
                        <a:rPr lang="en-US" sz="16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81" y="1230145"/>
                <a:ext cx="2964209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269" y="1709996"/>
                <a:ext cx="2329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r>
                        <a:rPr lang="en-US" sz="1600" b="0" i="1" smtClean="0">
                          <a:latin typeface="Cambria Math"/>
                        </a:rPr>
                        <m:t>=4,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=5, </m:t>
                      </m:r>
                      <m:r>
                        <a:rPr lang="en-US" sz="1600" b="0" i="1" smtClean="0">
                          <a:latin typeface="Cambria Math"/>
                        </a:rPr>
                        <m:t>𝑏</m:t>
                      </m:r>
                      <m:r>
                        <a:rPr lang="en-US" sz="1600" b="0" i="1" smtClean="0">
                          <a:latin typeface="Cambria Math"/>
                        </a:rPr>
                        <m:t>=200, 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69" y="1709996"/>
                <a:ext cx="2329484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06481" y="1709996"/>
                <a:ext cx="11165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/>
                  </a:rPr>
                  <a:t>  </a:t>
                </a:r>
                <a:r>
                  <a:rPr lang="en-US" sz="1600" dirty="0">
                    <a:latin typeface="Cambria Math"/>
                    <a:sym typeface="Wingdings" panose="05000000000000000000" pitchFamily="2" charset="2"/>
                  </a:rPr>
                  <a:t></a:t>
                </a:r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481" y="1709996"/>
                <a:ext cx="1116524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r="-2186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2099846"/>
                <a:ext cx="47412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Step 1:  Form general solution using roots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1" smtClean="0">
                        <a:latin typeface="Cambria Math"/>
                      </a:rPr>
                      <m:t>(∞)</m:t>
                    </m:r>
                    <m:r>
                      <a:rPr lang="en-US" sz="16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99846"/>
                <a:ext cx="4741298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643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7712" y="2759550"/>
                <a:ext cx="1876155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>
                    <a:latin typeface="Cambria Math"/>
                  </a:rPr>
                  <a:t>  =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712" y="2759550"/>
                <a:ext cx="1876155" cy="593432"/>
              </a:xfrm>
              <a:prstGeom prst="rect">
                <a:avLst/>
              </a:prstGeom>
              <a:blipFill rotWithShape="1">
                <a:blip r:embed="rId8"/>
                <a:stretch>
                  <a:fillRect r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8800" y="2882743"/>
                <a:ext cx="1287468" cy="364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25−16</m:t>
                        </m:r>
                      </m:e>
                    </m:rad>
                  </m:oMath>
                </a14:m>
                <a:r>
                  <a:rPr lang="en-US" sz="1600" dirty="0">
                    <a:latin typeface="Cambria Math"/>
                  </a:rPr>
                  <a:t>=3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882743"/>
                <a:ext cx="1287468" cy="364267"/>
              </a:xfrm>
              <a:prstGeom prst="rect">
                <a:avLst/>
              </a:prstGeom>
              <a:blipFill rotWithShape="1">
                <a:blip r:embed="rId9"/>
                <a:stretch>
                  <a:fillRect r="-14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68487" y="3280500"/>
                <a:ext cx="3425681" cy="34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Complex roots: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</m:t>
                    </m:r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±</m:t>
                    </m:r>
                    <m:r>
                      <a:rPr lang="en-US" sz="1600" b="0" i="1" smtClean="0">
                        <a:latin typeface="Cambria Math"/>
                      </a:rPr>
                      <m:t>𝑗</m:t>
                    </m:r>
                    <m:sSubSup>
                      <m:sSub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</m:sub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latin typeface="Cambria Math"/>
                      </a:rPr>
                      <m:t>=−4±</m:t>
                    </m:r>
                    <m:r>
                      <a:rPr lang="en-US" sz="1600" b="0" i="1" smtClean="0">
                        <a:latin typeface="Cambria Math"/>
                      </a:rPr>
                      <m:t>𝑗</m:t>
                    </m:r>
                    <m:r>
                      <a:rPr lang="en-US" sz="16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87" y="3280500"/>
                <a:ext cx="3425681" cy="348300"/>
              </a:xfrm>
              <a:prstGeom prst="rect">
                <a:avLst/>
              </a:prstGeom>
              <a:blipFill rotWithShape="1">
                <a:blip r:embed="rId10"/>
                <a:stretch>
                  <a:fillRect l="-890" t="-350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99584" y="3759451"/>
                <a:ext cx="10347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r>
                        <a:rPr lang="en-US" sz="1600" b="0" i="1" smtClean="0">
                          <a:latin typeface="Cambria Math"/>
                        </a:rPr>
                        <m:t>(∞)=? 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584" y="3759451"/>
                <a:ext cx="1034770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80561" y="3618515"/>
                <a:ext cx="2200026" cy="620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r>
                        <a:rPr lang="en-US" sz="1600" b="0" i="1" smtClean="0">
                          <a:latin typeface="Cambria Math"/>
                        </a:rPr>
                        <m:t>(∞)=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200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561" y="3618515"/>
                <a:ext cx="2200026" cy="62042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357827" y="2895600"/>
            <a:ext cx="264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Imaginary part of the roots: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30288" y="2439210"/>
                <a:ext cx="42930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1" smtClean="0">
                        <a:latin typeface="Cambria Math"/>
                      </a:rPr>
                      <m:t>(∞)+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latin typeface="Cambria Math"/>
                  </a:rPr>
                  <a:t>,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88" y="2439210"/>
                <a:ext cx="4293098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43867" y="2438400"/>
                <a:ext cx="1669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r>
                        <a:rPr lang="en-US" sz="1600" b="0" i="1" smtClean="0">
                          <a:latin typeface="Cambria Math"/>
                        </a:rPr>
                        <m:t>(∞)=?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867" y="2438400"/>
                <a:ext cx="1669816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812886" y="4238941"/>
                <a:ext cx="5504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=8+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>
                    <a:latin typeface="Cambria Math"/>
                  </a:rPr>
                  <a:t>,  </a:t>
                </a:r>
                <a:r>
                  <a:rPr lang="en-US" sz="1600" dirty="0">
                    <a:latin typeface="Cambria Math"/>
                    <a:sym typeface="Wingdings" panose="05000000000000000000" pitchFamily="2" charset="2"/>
                  </a:rPr>
                  <a:t>   General solution</a:t>
                </a:r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886" y="4238941"/>
                <a:ext cx="5504135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71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85123" y="4738946"/>
                <a:ext cx="62257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Step 2: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1600" dirty="0">
                    <a:latin typeface="Cambria Math"/>
                  </a:rPr>
                  <a:t>using initial conditions,    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=0,  </m:t>
                    </m:r>
                    <m:r>
                      <a:rPr lang="en-US" sz="1600" b="0" i="1" dirty="0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dirty="0" smtClean="0">
                        <a:latin typeface="Cambria Math"/>
                      </a:rPr>
                      <m:t>=12</m:t>
                    </m:r>
                  </m:oMath>
                </a14:m>
                <a:r>
                  <a:rPr lang="en-US" sz="1600" dirty="0">
                    <a:latin typeface="Cambria Math"/>
                  </a:rPr>
                  <a:t>  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23" y="4738946"/>
                <a:ext cx="6225743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489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8680" y="5077500"/>
                <a:ext cx="66624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=−4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(−3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+3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 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680" y="5077500"/>
                <a:ext cx="6662465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25430" y="5416054"/>
                <a:ext cx="24345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=−4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30" y="5416054"/>
                <a:ext cx="2434513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28213" y="5754608"/>
                <a:ext cx="19701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=8+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213" y="5754608"/>
                <a:ext cx="1970155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/>
          <p:cNvSpPr/>
          <p:nvPr/>
        </p:nvSpPr>
        <p:spPr>
          <a:xfrm>
            <a:off x="4463429" y="5616437"/>
            <a:ext cx="607406" cy="265192"/>
          </a:xfrm>
          <a:prstGeom prst="rightArrow">
            <a:avLst/>
          </a:prstGeom>
          <a:solidFill>
            <a:srgbClr val="FFFF0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212238" y="5528934"/>
                <a:ext cx="1632113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=4;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238" y="5528934"/>
                <a:ext cx="1632113" cy="55496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195859" y="6163964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Final 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616773" y="6120277"/>
                <a:ext cx="3486339" cy="441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=8+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−4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600" dirty="0">
                    <a:latin typeface="Cambria Math"/>
                  </a:rPr>
                  <a:t>(4cos3t+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6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𝑡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 )  </m:t>
                        </m:r>
                        <m:r>
                          <a:rPr lang="en-US" sz="1600" b="0" i="1" dirty="0" smtClean="0"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73" y="6120277"/>
                <a:ext cx="3486339" cy="441788"/>
              </a:xfrm>
              <a:prstGeom prst="rect">
                <a:avLst/>
              </a:prstGeom>
              <a:blipFill rotWithShape="1">
                <a:blip r:embed="rId21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17103" y="1709996"/>
                <a:ext cx="35240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  <a:sym typeface="Wingdings" panose="05000000000000000000" pitchFamily="2" charset="2"/>
                  </a:rPr>
                  <a:t>case 3,  two complex roots 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±</m:t>
                    </m:r>
                    <m:r>
                      <a:rPr lang="en-US" sz="1600" b="0" i="1" smtClean="0">
                        <a:latin typeface="Cambria Math"/>
                        <a:sym typeface="Wingdings" panose="05000000000000000000" pitchFamily="2" charset="2"/>
                      </a:rPr>
                      <m:t>𝑗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sub>
                    </m:sSub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103" y="1709996"/>
                <a:ext cx="3524042" cy="338554"/>
              </a:xfrm>
              <a:prstGeom prst="rect">
                <a:avLst/>
              </a:prstGeom>
              <a:blipFill rotWithShape="1">
                <a:blip r:embed="rId22"/>
                <a:stretch>
                  <a:fillRect l="-865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22260" y="3759503"/>
                <a:ext cx="34188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(∞)</m:t>
                      </m:r>
                      <m:r>
                        <a:rPr lang="en-US" i="1" dirty="0">
                          <a:latin typeface="Cambria Math"/>
                        </a:rPr>
                        <m:t>+8</m:t>
                      </m:r>
                      <m:acc>
                        <m:accPr>
                          <m:chr m:val="̇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b="0" i="1" dirty="0" smtClean="0">
                          <a:latin typeface="Cambria Math"/>
                        </a:rPr>
                        <m:t>(∞)</m:t>
                      </m:r>
                      <m:r>
                        <a:rPr lang="en-US" i="1" dirty="0">
                          <a:latin typeface="Cambria Math"/>
                        </a:rPr>
                        <m:t>+25</m:t>
                      </m:r>
                      <m:r>
                        <a:rPr lang="en-US" i="1" dirty="0">
                          <a:latin typeface="Cambria Math"/>
                        </a:rPr>
                        <m:t>𝑣</m:t>
                      </m:r>
                      <m:r>
                        <a:rPr lang="en-US" b="0" i="1" dirty="0" smtClean="0">
                          <a:latin typeface="Cambria Math"/>
                        </a:rPr>
                        <m:t>(∞)</m:t>
                      </m:r>
                      <m:r>
                        <a:rPr lang="en-US" i="1" dirty="0">
                          <a:latin typeface="Cambria Math"/>
                        </a:rPr>
                        <m:t>=200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60" y="3759503"/>
                <a:ext cx="3418885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5334000" y="3759451"/>
            <a:ext cx="405939" cy="338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172200" y="3791255"/>
            <a:ext cx="405939" cy="33855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4930" y="3590174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930" y="3590174"/>
                <a:ext cx="343364" cy="3385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05140" y="3628800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140" y="3628800"/>
                <a:ext cx="343364" cy="338554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0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2" grpId="0"/>
      <p:bldP spid="7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R20</a:t>
            </a:r>
          </a:p>
        </p:txBody>
      </p:sp>
      <p:sp>
        <p:nvSpPr>
          <p:cNvPr id="3" name="Left Brace 2"/>
          <p:cNvSpPr/>
          <p:nvPr/>
        </p:nvSpPr>
        <p:spPr bwMode="auto">
          <a:xfrm>
            <a:off x="2410747" y="2815303"/>
            <a:ext cx="228600" cy="4318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5400000" lon="0" rev="0"/>
            </a:camera>
            <a:lightRig rig="threePt" dir="t"/>
          </a:scene3d>
        </p:spPr>
        <p:txBody>
          <a:bodyPr/>
          <a:lstStyle/>
          <a:p>
            <a:pPr defTabSz="1008063">
              <a:defRPr/>
            </a:pPr>
            <a:endParaRPr lang="en-US"/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29547" y="2472403"/>
            <a:ext cx="1943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Practice 2:  Solve</a:t>
            </a:r>
          </a:p>
        </p:txBody>
      </p:sp>
      <p:sp>
        <p:nvSpPr>
          <p:cNvPr id="7" name="Left Brace 6"/>
          <p:cNvSpPr/>
          <p:nvPr/>
        </p:nvSpPr>
        <p:spPr bwMode="auto">
          <a:xfrm>
            <a:off x="2247900" y="7340600"/>
            <a:ext cx="228600" cy="4318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5400000" lon="0" rev="0"/>
            </a:camera>
            <a:lightRig rig="threePt" dir="t"/>
          </a:scene3d>
        </p:spPr>
        <p:txBody>
          <a:bodyPr/>
          <a:lstStyle/>
          <a:p>
            <a:pPr defTabSz="1008063">
              <a:defRPr/>
            </a:pPr>
            <a:endParaRPr lang="en-US"/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416847" y="3729703"/>
            <a:ext cx="1943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Practice 3:  Solve</a:t>
            </a: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424141" y="1066800"/>
            <a:ext cx="19434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Practice 1: 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0" y="1454341"/>
                <a:ext cx="63523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+5 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+6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=18,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=0;   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454341"/>
                <a:ext cx="635231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94344" y="2884255"/>
                <a:ext cx="6411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+4 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+4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=8,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=1;   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44" y="2884255"/>
                <a:ext cx="6411627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05536" y="4174334"/>
                <a:ext cx="67514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+4 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+13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=39,      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=1;   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36" y="4174334"/>
                <a:ext cx="675146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97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355600"/>
            <a:ext cx="3410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Second-order RLC circuits</a:t>
            </a:r>
          </a:p>
        </p:txBody>
      </p:sp>
      <p:graphicFrame>
        <p:nvGraphicFramePr>
          <p:cNvPr id="8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9600"/>
              </p:ext>
            </p:extLst>
          </p:nvPr>
        </p:nvGraphicFramePr>
        <p:xfrm>
          <a:off x="1203210" y="5058673"/>
          <a:ext cx="300672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8" name="Equation" r:id="rId3" imgW="1587240" imgH="787320" progId="Equation.DSMT4">
                  <p:embed/>
                </p:oleObj>
              </mc:Choice>
              <mc:Fallback>
                <p:oleObj name="Equation" r:id="rId3" imgW="15872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210" y="5058673"/>
                        <a:ext cx="3006725" cy="1495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61789" y="1388125"/>
            <a:ext cx="2371725" cy="2312987"/>
            <a:chOff x="695325" y="2608263"/>
            <a:chExt cx="2371725" cy="2312987"/>
          </a:xfrm>
        </p:grpSpPr>
        <p:sp>
          <p:nvSpPr>
            <p:cNvPr id="12" name="Rectangle 39"/>
            <p:cNvSpPr>
              <a:spLocks noChangeArrowheads="1"/>
            </p:cNvSpPr>
            <p:nvPr/>
          </p:nvSpPr>
          <p:spPr bwMode="auto">
            <a:xfrm>
              <a:off x="1914525" y="3867150"/>
              <a:ext cx="635000" cy="952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14525" y="2774950"/>
              <a:ext cx="635000" cy="952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695325" y="2622550"/>
              <a:ext cx="1257300" cy="2298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896938" y="2774950"/>
              <a:ext cx="636587" cy="19685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771525" y="3117850"/>
              <a:ext cx="495300" cy="419100"/>
              <a:chOff x="1104900" y="1155700"/>
              <a:chExt cx="534121" cy="457200"/>
            </a:xfrm>
          </p:grpSpPr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51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 </a:t>
                </a:r>
                <a:r>
                  <a:rPr lang="en-US" sz="18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1431925" y="3257550"/>
              <a:ext cx="330200" cy="342900"/>
              <a:chOff x="2133600" y="1143000"/>
              <a:chExt cx="469900" cy="444500"/>
            </a:xfrm>
          </p:grpSpPr>
          <p:sp>
            <p:nvSpPr>
              <p:cNvPr id="4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9" name="Straight Arrow Connector 13"/>
              <p:cNvCxnSpPr>
                <a:cxnSpLocks noChangeShapeType="1"/>
                <a:stCxn id="48" idx="2"/>
                <a:endCxn id="48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708025" y="3663950"/>
              <a:ext cx="469900" cy="549275"/>
              <a:chOff x="2590800" y="2642280"/>
              <a:chExt cx="685800" cy="558120"/>
            </a:xfrm>
          </p:grpSpPr>
          <p:sp>
            <p:nvSpPr>
              <p:cNvPr id="46" name="Diamond 45"/>
              <p:cNvSpPr/>
              <p:nvPr/>
            </p:nvSpPr>
            <p:spPr>
              <a:xfrm>
                <a:off x="2590800" y="2666476"/>
                <a:ext cx="685800" cy="533924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TextBox 18"/>
              <p:cNvSpPr txBox="1">
                <a:spLocks noChangeArrowheads="1"/>
              </p:cNvSpPr>
              <p:nvPr/>
            </p:nvSpPr>
            <p:spPr bwMode="auto">
              <a:xfrm>
                <a:off x="2706772" y="2642280"/>
                <a:ext cx="395230" cy="55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+</a:t>
                </a:r>
              </a:p>
              <a:p>
                <a:r>
                  <a:rPr lang="en-US" sz="16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317625" y="3740150"/>
              <a:ext cx="457200" cy="406400"/>
              <a:chOff x="5981700" y="2730500"/>
              <a:chExt cx="533400" cy="571500"/>
            </a:xfrm>
          </p:grpSpPr>
          <p:sp>
            <p:nvSpPr>
              <p:cNvPr id="44" name="Diamond 20"/>
              <p:cNvSpPr>
                <a:spLocks noChangeArrowheads="1"/>
              </p:cNvSpPr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5" name="Straight Arrow Connector 21"/>
              <p:cNvCxnSpPr>
                <a:cxnSpLocks noChangeShapeType="1"/>
                <a:stCxn id="44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882650" y="4437063"/>
              <a:ext cx="714375" cy="319087"/>
              <a:chOff x="1216025" y="6411495"/>
              <a:chExt cx="714375" cy="319505"/>
            </a:xfrm>
          </p:grpSpPr>
          <p:cxnSp>
            <p:nvCxnSpPr>
              <p:cNvPr id="38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1216025" y="6683375"/>
                <a:ext cx="182145" cy="434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9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750595" y="6684546"/>
                <a:ext cx="179805" cy="200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0" name="Oval 25"/>
              <p:cNvSpPr>
                <a:spLocks noChangeArrowheads="1"/>
              </p:cNvSpPr>
              <p:nvPr/>
            </p:nvSpPr>
            <p:spPr bwMode="auto">
              <a:xfrm>
                <a:off x="1375945" y="664962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1" name="Oval 26"/>
              <p:cNvSpPr>
                <a:spLocks noChangeArrowheads="1"/>
              </p:cNvSpPr>
              <p:nvPr/>
            </p:nvSpPr>
            <p:spPr bwMode="auto">
              <a:xfrm>
                <a:off x="1725195" y="665597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2" name="Straight Connector 27"/>
              <p:cNvCxnSpPr>
                <a:cxnSpLocks noChangeShapeType="1"/>
                <a:endCxn id="40" idx="7"/>
              </p:cNvCxnSpPr>
              <p:nvPr/>
            </p:nvCxnSpPr>
            <p:spPr bwMode="auto">
              <a:xfrm flipH="1">
                <a:off x="1419306" y="6411495"/>
                <a:ext cx="334464" cy="2474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1435100" y="6661150"/>
                <a:ext cx="285750" cy="6985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 rot="5400000">
              <a:off x="2092326" y="3041651"/>
              <a:ext cx="825500" cy="419100"/>
              <a:chOff x="939800" y="3581400"/>
              <a:chExt cx="825500" cy="419100"/>
            </a:xfrm>
          </p:grpSpPr>
          <p:cxnSp>
            <p:nvCxnSpPr>
              <p:cNvPr id="34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939800" y="3740687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422399" y="3581401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7" name="Rectangle 35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2028825" y="3092450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2749550" y="2608263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89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2608263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4" name="Group 40"/>
            <p:cNvGrpSpPr>
              <a:grpSpLocks/>
            </p:cNvGrpSpPr>
            <p:nvPr/>
          </p:nvGrpSpPr>
          <p:grpSpPr bwMode="auto">
            <a:xfrm>
              <a:off x="2390775" y="3975100"/>
              <a:ext cx="325438" cy="831850"/>
              <a:chOff x="3867240" y="5581563"/>
              <a:chExt cx="326844" cy="831850"/>
            </a:xfrm>
          </p:grpSpPr>
          <p:sp>
            <p:nvSpPr>
              <p:cNvPr id="28" name="Chord 27"/>
              <p:cNvSpPr/>
              <p:nvPr/>
            </p:nvSpPr>
            <p:spPr bwMode="auto">
              <a:xfrm rot="10800000">
                <a:off x="3876806" y="575301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9" name="Chord 28"/>
              <p:cNvSpPr/>
              <p:nvPr/>
            </p:nvSpPr>
            <p:spPr bwMode="auto">
              <a:xfrm rot="10800000">
                <a:off x="3867240" y="586096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0" name="Chord 29"/>
              <p:cNvSpPr/>
              <p:nvPr/>
            </p:nvSpPr>
            <p:spPr bwMode="auto">
              <a:xfrm rot="10800000">
                <a:off x="3867240" y="596891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1" name="Chord 30"/>
              <p:cNvSpPr/>
              <p:nvPr/>
            </p:nvSpPr>
            <p:spPr bwMode="auto">
              <a:xfrm rot="10800000">
                <a:off x="3873617" y="607686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32" name="Straight Connector 45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" name="Freeform 46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54"/>
            <p:cNvSpPr txBox="1">
              <a:spLocks noChangeArrowheads="1"/>
            </p:cNvSpPr>
            <p:nvPr/>
          </p:nvSpPr>
          <p:spPr bwMode="auto">
            <a:xfrm>
              <a:off x="2257425" y="4260850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cxnSp>
          <p:nvCxnSpPr>
            <p:cNvPr id="26" name="Straight Arrow Connector 55"/>
            <p:cNvCxnSpPr>
              <a:cxnSpLocks noChangeShapeType="1"/>
            </p:cNvCxnSpPr>
            <p:nvPr/>
          </p:nvCxnSpPr>
          <p:spPr bwMode="auto">
            <a:xfrm>
              <a:off x="1978025" y="3879850"/>
              <a:ext cx="5207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" name="TextBox 56"/>
            <p:cNvSpPr txBox="1">
              <a:spLocks noChangeArrowheads="1"/>
            </p:cNvSpPr>
            <p:nvPr/>
          </p:nvSpPr>
          <p:spPr bwMode="auto">
            <a:xfrm>
              <a:off x="1978025" y="3830461"/>
              <a:ext cx="4476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baseline="-25000" dirty="0" err="1"/>
                <a:t>L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1823" y="913637"/>
            <a:ext cx="2155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General circuit: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2"/>
              <p:cNvSpPr txBox="1">
                <a:spLocks noChangeArrowheads="1"/>
              </p:cNvSpPr>
              <p:nvPr/>
            </p:nvSpPr>
            <p:spPr bwMode="auto">
              <a:xfrm>
                <a:off x="4600958" y="216822"/>
                <a:ext cx="413311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/>
                  <a:t>Example :</a:t>
                </a:r>
                <a:r>
                  <a:rPr lang="en-US" sz="2000" dirty="0"/>
                  <a:t>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𝑡</m:t>
                    </m:r>
                    <m:r>
                      <a:rPr lang="en-US" sz="2000" i="1" dirty="0">
                        <a:latin typeface="Cambria Math"/>
                      </a:rPr>
                      <m:t>), 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𝑡</m:t>
                    </m:r>
                    <m:r>
                      <a:rPr lang="en-US" sz="20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/>
                  <a:t>for t &gt; 0. </a:t>
                </a:r>
              </a:p>
            </p:txBody>
          </p:sp>
        </mc:Choice>
        <mc:Fallback xmlns="">
          <p:sp>
            <p:nvSpPr>
              <p:cNvPr id="5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958" y="216822"/>
                <a:ext cx="413311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622" t="-7692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/>
          <p:cNvGrpSpPr/>
          <p:nvPr/>
        </p:nvGrpSpPr>
        <p:grpSpPr>
          <a:xfrm>
            <a:off x="4715744" y="668338"/>
            <a:ext cx="3490912" cy="3149600"/>
            <a:chOff x="4715744" y="965200"/>
            <a:chExt cx="3490912" cy="3149600"/>
          </a:xfrm>
        </p:grpSpPr>
        <p:cxnSp>
          <p:nvCxnSpPr>
            <p:cNvPr id="53" name="Straight Connector 52"/>
            <p:cNvCxnSpPr>
              <a:cxnSpLocks noChangeShapeType="1"/>
            </p:cNvCxnSpPr>
            <p:nvPr/>
          </p:nvCxnSpPr>
          <p:spPr bwMode="auto">
            <a:xfrm>
              <a:off x="4996731" y="2032000"/>
              <a:ext cx="152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50"/>
            <p:cNvCxnSpPr>
              <a:cxnSpLocks noChangeShapeType="1"/>
              <a:stCxn id="55" idx="0"/>
              <a:endCxn id="55" idx="2"/>
            </p:cNvCxnSpPr>
            <p:nvPr/>
          </p:nvCxnSpPr>
          <p:spPr bwMode="auto">
            <a:xfrm>
              <a:off x="6508031" y="965200"/>
              <a:ext cx="0" cy="314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>
              <a:off x="4984031" y="965200"/>
              <a:ext cx="3048000" cy="314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7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5556733"/>
                    </p:ext>
                  </p:extLst>
                </p:nvPr>
              </p:nvGraphicFramePr>
              <p:xfrm>
                <a:off x="7516813" y="1620838"/>
                <a:ext cx="376237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0390" name="Equation" r:id="rId8" imgW="164880" imgH="571320" progId="Equation.DSMT4">
                        <p:embed/>
                      </p:oleObj>
                    </mc:Choice>
                    <mc:Fallback>
                      <p:oleObj name="Equation" r:id="rId8" imgW="1648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6813" y="1620838"/>
                              <a:ext cx="376237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7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5556733"/>
                    </p:ext>
                  </p:extLst>
                </p:nvPr>
              </p:nvGraphicFramePr>
              <p:xfrm>
                <a:off x="7516813" y="1620838"/>
                <a:ext cx="376237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9952" name="Equation" r:id="rId10" imgW="164880" imgH="571320" progId="Equation.DSMT4">
                        <p:embed/>
                      </p:oleObj>
                    </mc:Choice>
                    <mc:Fallback>
                      <p:oleObj name="Equation" r:id="rId10" imgW="1648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16813" y="1620838"/>
                              <a:ext cx="376237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58" name="Group 7"/>
            <p:cNvGrpSpPr>
              <a:grpSpLocks/>
            </p:cNvGrpSpPr>
            <p:nvPr/>
          </p:nvGrpSpPr>
          <p:grpSpPr bwMode="auto">
            <a:xfrm rot="5400000">
              <a:off x="7584356" y="2033588"/>
              <a:ext cx="825500" cy="419100"/>
              <a:chOff x="952500" y="3581400"/>
              <a:chExt cx="825500" cy="419100"/>
            </a:xfrm>
          </p:grpSpPr>
          <p:cxnSp>
            <p:nvCxnSpPr>
              <p:cNvPr id="59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0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1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2" name="Rectangle 11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63" name="Group 12"/>
            <p:cNvGrpSpPr>
              <a:grpSpLocks/>
            </p:cNvGrpSpPr>
            <p:nvPr/>
          </p:nvGrpSpPr>
          <p:grpSpPr bwMode="auto">
            <a:xfrm>
              <a:off x="6338169" y="2270125"/>
              <a:ext cx="327025" cy="831850"/>
              <a:chOff x="3867240" y="5581563"/>
              <a:chExt cx="326844" cy="831850"/>
            </a:xfrm>
          </p:grpSpPr>
          <p:sp>
            <p:nvSpPr>
              <p:cNvPr id="64" name="Chord 63"/>
              <p:cNvSpPr/>
              <p:nvPr/>
            </p:nvSpPr>
            <p:spPr bwMode="auto">
              <a:xfrm rot="10800000">
                <a:off x="3876760" y="575301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5" name="Chord 64"/>
              <p:cNvSpPr/>
              <p:nvPr/>
            </p:nvSpPr>
            <p:spPr bwMode="auto">
              <a:xfrm rot="10800000">
                <a:off x="3867240" y="586096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6" name="Chord 65"/>
              <p:cNvSpPr/>
              <p:nvPr/>
            </p:nvSpPr>
            <p:spPr bwMode="auto">
              <a:xfrm rot="10800000">
                <a:off x="3867240" y="596891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7" name="Chord 66"/>
              <p:cNvSpPr/>
              <p:nvPr/>
            </p:nvSpPr>
            <p:spPr bwMode="auto">
              <a:xfrm rot="10800000">
                <a:off x="3873586" y="607686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68" name="Straight Connector 17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9" name="Freeform 18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TextBox 19"/>
            <p:cNvSpPr txBox="1">
              <a:spLocks noChangeArrowheads="1"/>
            </p:cNvSpPr>
            <p:nvPr/>
          </p:nvSpPr>
          <p:spPr bwMode="auto">
            <a:xfrm>
              <a:off x="5947644" y="2532063"/>
              <a:ext cx="6365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0.5H</a:t>
              </a:r>
            </a:p>
          </p:txBody>
        </p:sp>
        <p:grpSp>
          <p:nvGrpSpPr>
            <p:cNvPr id="71" name="Group 20"/>
            <p:cNvGrpSpPr>
              <a:grpSpLocks/>
            </p:cNvGrpSpPr>
            <p:nvPr/>
          </p:nvGrpSpPr>
          <p:grpSpPr bwMode="auto">
            <a:xfrm>
              <a:off x="4795119" y="3076575"/>
              <a:ext cx="469900" cy="708025"/>
              <a:chOff x="1143000" y="2057401"/>
              <a:chExt cx="469900" cy="707886"/>
            </a:xfrm>
          </p:grpSpPr>
          <p:sp>
            <p:nvSpPr>
              <p:cNvPr id="72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3" name="TextBox 22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74" name="Group 20"/>
            <p:cNvGrpSpPr>
              <a:grpSpLocks/>
            </p:cNvGrpSpPr>
            <p:nvPr/>
          </p:nvGrpSpPr>
          <p:grpSpPr bwMode="auto">
            <a:xfrm>
              <a:off x="5260256" y="1905000"/>
              <a:ext cx="777875" cy="258763"/>
              <a:chOff x="2565400" y="4241800"/>
              <a:chExt cx="901700" cy="317500"/>
            </a:xfrm>
          </p:grpSpPr>
          <p:sp>
            <p:nvSpPr>
              <p:cNvPr id="7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7" name="TextBox 26"/>
            <p:cNvSpPr txBox="1">
              <a:spLocks noChangeArrowheads="1"/>
            </p:cNvSpPr>
            <p:nvPr/>
          </p:nvSpPr>
          <p:spPr bwMode="auto">
            <a:xfrm>
              <a:off x="5061819" y="12223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78" name="TextBox 27"/>
            <p:cNvSpPr txBox="1">
              <a:spLocks noChangeArrowheads="1"/>
            </p:cNvSpPr>
            <p:nvPr/>
          </p:nvSpPr>
          <p:spPr bwMode="auto">
            <a:xfrm>
              <a:off x="5217394" y="333692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30V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6482631" y="1993900"/>
                  <a:ext cx="41671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2631" y="1993900"/>
                  <a:ext cx="41671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/>
            <p:nvPr/>
          </p:nvCxnSpPr>
          <p:spPr>
            <a:xfrm>
              <a:off x="6520731" y="19812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39"/>
            <p:cNvSpPr txBox="1">
              <a:spLocks noChangeArrowheads="1"/>
            </p:cNvSpPr>
            <p:nvPr/>
          </p:nvSpPr>
          <p:spPr bwMode="auto">
            <a:xfrm>
              <a:off x="4996731" y="2425700"/>
              <a:ext cx="679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  <a:r>
                <a:rPr lang="en-US" sz="1800"/>
                <a:t>t = 0</a:t>
              </a:r>
            </a:p>
          </p:txBody>
        </p:sp>
        <p:grpSp>
          <p:nvGrpSpPr>
            <p:cNvPr id="82" name="Group 20"/>
            <p:cNvGrpSpPr>
              <a:grpSpLocks/>
            </p:cNvGrpSpPr>
            <p:nvPr/>
          </p:nvGrpSpPr>
          <p:grpSpPr bwMode="auto">
            <a:xfrm rot="5400000">
              <a:off x="4619541" y="1369060"/>
              <a:ext cx="711200" cy="215900"/>
              <a:chOff x="2565400" y="4241800"/>
              <a:chExt cx="901700" cy="317500"/>
            </a:xfrm>
          </p:grpSpPr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5" name="TextBox 43"/>
            <p:cNvSpPr txBox="1">
              <a:spLocks noChangeArrowheads="1"/>
            </p:cNvSpPr>
            <p:nvPr/>
          </p:nvSpPr>
          <p:spPr bwMode="auto">
            <a:xfrm>
              <a:off x="6560419" y="13493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86" name="TextBox 47"/>
            <p:cNvSpPr txBox="1">
              <a:spLocks noChangeArrowheads="1"/>
            </p:cNvSpPr>
            <p:nvPr/>
          </p:nvSpPr>
          <p:spPr bwMode="auto">
            <a:xfrm>
              <a:off x="5430119" y="15525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pSp>
          <p:nvGrpSpPr>
            <p:cNvPr id="87" name="Group 20"/>
            <p:cNvGrpSpPr>
              <a:grpSpLocks/>
            </p:cNvGrpSpPr>
            <p:nvPr/>
          </p:nvGrpSpPr>
          <p:grpSpPr bwMode="auto">
            <a:xfrm rot="5400000">
              <a:off x="6146081" y="1416050"/>
              <a:ext cx="711200" cy="215900"/>
              <a:chOff x="2565400" y="4241800"/>
              <a:chExt cx="901700" cy="317500"/>
            </a:xfrm>
          </p:grpSpPr>
          <p:sp>
            <p:nvSpPr>
              <p:cNvPr id="88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0" name="Group 56"/>
            <p:cNvGrpSpPr>
              <a:grpSpLocks/>
            </p:cNvGrpSpPr>
            <p:nvPr/>
          </p:nvGrpSpPr>
          <p:grpSpPr bwMode="auto">
            <a:xfrm rot="-5400000">
              <a:off x="4536356" y="2373313"/>
              <a:ext cx="714375" cy="355600"/>
              <a:chOff x="1216025" y="6411495"/>
              <a:chExt cx="714375" cy="355602"/>
            </a:xfrm>
          </p:grpSpPr>
          <p:cxnSp>
            <p:nvCxnSpPr>
              <p:cNvPr id="91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216025" y="6683375"/>
                <a:ext cx="182145" cy="434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2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1750595" y="6684546"/>
                <a:ext cx="179805" cy="200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3" name="Oval 59"/>
              <p:cNvSpPr>
                <a:spLocks noChangeArrowheads="1"/>
              </p:cNvSpPr>
              <p:nvPr/>
            </p:nvSpPr>
            <p:spPr bwMode="auto">
              <a:xfrm>
                <a:off x="1375945" y="664962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4" name="Oval 60"/>
              <p:cNvSpPr>
                <a:spLocks noChangeArrowheads="1"/>
              </p:cNvSpPr>
              <p:nvPr/>
            </p:nvSpPr>
            <p:spPr bwMode="auto">
              <a:xfrm>
                <a:off x="1725195" y="665597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95" name="Straight Connector 61"/>
              <p:cNvCxnSpPr>
                <a:cxnSpLocks noChangeShapeType="1"/>
                <a:endCxn id="93" idx="7"/>
              </p:cNvCxnSpPr>
              <p:nvPr/>
            </p:nvCxnSpPr>
            <p:spPr bwMode="auto">
              <a:xfrm flipH="1">
                <a:off x="1419306" y="6411495"/>
                <a:ext cx="334464" cy="2474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6" name="Straight Arrow Connector 62"/>
              <p:cNvCxnSpPr>
                <a:cxnSpLocks noChangeShapeType="1"/>
              </p:cNvCxnSpPr>
              <p:nvPr/>
            </p:nvCxnSpPr>
            <p:spPr bwMode="auto">
              <a:xfrm flipH="1" flipV="1">
                <a:off x="1458495" y="6421021"/>
                <a:ext cx="98007" cy="12489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97" name="Rectangle 63"/>
              <p:cNvSpPr>
                <a:spLocks noChangeArrowheads="1"/>
              </p:cNvSpPr>
              <p:nvPr/>
            </p:nvSpPr>
            <p:spPr bwMode="auto">
              <a:xfrm>
                <a:off x="1435100" y="6661150"/>
                <a:ext cx="285750" cy="6985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 rot="291283">
                <a:off x="1542104" y="6548022"/>
                <a:ext cx="91017" cy="219075"/>
              </a:xfrm>
              <a:custGeom>
                <a:avLst/>
                <a:gdLst>
                  <a:gd name="connsiteX0" fmla="*/ 2117 w 91017"/>
                  <a:gd name="connsiteY0" fmla="*/ 219075 h 219075"/>
                  <a:gd name="connsiteX1" fmla="*/ 14817 w 91017"/>
                  <a:gd name="connsiteY1" fmla="*/ 117475 h 219075"/>
                  <a:gd name="connsiteX2" fmla="*/ 91017 w 91017"/>
                  <a:gd name="connsiteY2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1017" h="219075">
                    <a:moveTo>
                      <a:pt x="2117" y="219075"/>
                    </a:moveTo>
                    <a:cubicBezTo>
                      <a:pt x="1058" y="186531"/>
                      <a:pt x="0" y="153987"/>
                      <a:pt x="14817" y="117475"/>
                    </a:cubicBezTo>
                    <a:cubicBezTo>
                      <a:pt x="29634" y="80963"/>
                      <a:pt x="60325" y="40481"/>
                      <a:pt x="9101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99" name="Group 65"/>
            <p:cNvGrpSpPr>
              <a:grpSpLocks/>
            </p:cNvGrpSpPr>
            <p:nvPr/>
          </p:nvGrpSpPr>
          <p:grpSpPr bwMode="auto">
            <a:xfrm>
              <a:off x="6268319" y="3165475"/>
              <a:ext cx="469900" cy="708025"/>
              <a:chOff x="1143000" y="2057401"/>
              <a:chExt cx="469900" cy="707886"/>
            </a:xfrm>
          </p:grpSpPr>
          <p:sp>
            <p:nvSpPr>
              <p:cNvPr id="100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1" name="TextBox 67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02" name="TextBox 68"/>
            <p:cNvSpPr txBox="1">
              <a:spLocks noChangeArrowheads="1"/>
            </p:cNvSpPr>
            <p:nvPr/>
          </p:nvSpPr>
          <p:spPr bwMode="auto">
            <a:xfrm>
              <a:off x="6677894" y="336232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10V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823" y="3962400"/>
                <a:ext cx="61341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As always,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are continuous function of time.</a:t>
                </a:r>
              </a:p>
              <a:p>
                <a:r>
                  <a:rPr lang="en-US" sz="2000" dirty="0"/>
                  <a:t>Use the circuit before switch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23" y="3962400"/>
                <a:ext cx="6134115" cy="707886"/>
              </a:xfrm>
              <a:prstGeom prst="rect">
                <a:avLst/>
              </a:prstGeom>
              <a:blipFill rotWithShape="1">
                <a:blip r:embed="rId13"/>
                <a:stretch>
                  <a:fillRect l="-994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331632" y="4670286"/>
                <a:ext cx="26093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t&gt;0,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satisfies</a:t>
                </a: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32" y="4670286"/>
                <a:ext cx="2609304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2336" t="-7576" r="-163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4795119" y="4678114"/>
                <a:ext cx="2530757" cy="53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We also need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. 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19" y="4678114"/>
                <a:ext cx="2530757" cy="535659"/>
              </a:xfrm>
              <a:prstGeom prst="rect">
                <a:avLst/>
              </a:prstGeom>
              <a:blipFill rotWithShape="1">
                <a:blip r:embed="rId15"/>
                <a:stretch>
                  <a:fillRect l="-2651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878057" y="5223860"/>
                <a:ext cx="3985130" cy="843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Generally,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 is not continuous </a:t>
                </a:r>
                <a:br>
                  <a:rPr lang="en-US" sz="2000" dirty="0"/>
                </a:br>
                <a:r>
                  <a:rPr lang="en-US" sz="2000" dirty="0"/>
                  <a:t>at  t=0.  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057" y="5223860"/>
                <a:ext cx="3985130" cy="843436"/>
              </a:xfrm>
              <a:prstGeom prst="rect">
                <a:avLst/>
              </a:prstGeom>
              <a:blipFill rotWithShape="1">
                <a:blip r:embed="rId16"/>
                <a:stretch>
                  <a:fillRect l="-1529" r="-765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953867" y="6061138"/>
                <a:ext cx="2380908" cy="53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ow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to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find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b="0" dirty="0"/>
                  <a:t>?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67" y="6061138"/>
                <a:ext cx="2380908" cy="535659"/>
              </a:xfrm>
              <a:prstGeom prst="rect">
                <a:avLst/>
              </a:prstGeom>
              <a:blipFill rotWithShape="1">
                <a:blip r:embed="rId17"/>
                <a:stretch>
                  <a:fillRect l="-2821" r="-1538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7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3" grpId="0"/>
      <p:bldP spid="106" grpId="0"/>
      <p:bldP spid="107" grpId="0"/>
      <p:bldP spid="108" grpId="0"/>
      <p:bldP spid="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1019" y="596444"/>
            <a:ext cx="46176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To solve a second order circuit, we need to</a:t>
            </a:r>
          </a:p>
          <a:p>
            <a:r>
              <a:rPr lang="en-US" sz="2000" dirty="0"/>
              <a:t>1.  Derive the differential equation: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2400" y="178718"/>
            <a:ext cx="52421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Converting a circuit problem to a math problem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476135" y="895962"/>
            <a:ext cx="3088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2.  Find the initial condition 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65431" y="1849971"/>
            <a:ext cx="3159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Segoe UI" pitchFamily="34" charset="0"/>
                <a:cs typeface="Segoe UI" pitchFamily="34" charset="0"/>
              </a:rPr>
              <a:t>§ 8.2</a:t>
            </a:r>
            <a:r>
              <a:rPr lang="en-US" sz="2000" b="1" dirty="0"/>
              <a:t>.  Finding initial values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58800" y="2257455"/>
            <a:ext cx="1855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We need to find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931794"/>
              </p:ext>
            </p:extLst>
          </p:nvPr>
        </p:nvGraphicFramePr>
        <p:xfrm>
          <a:off x="2395092" y="2115403"/>
          <a:ext cx="31908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8" name="Equation" r:id="rId3" imgW="1955520" imgH="419040" progId="Equation.DSMT4">
                  <p:embed/>
                </p:oleObj>
              </mc:Choice>
              <mc:Fallback>
                <p:oleObj name="Equation" r:id="rId3" imgW="1955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092" y="2115403"/>
                        <a:ext cx="319087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179088" y="3455881"/>
            <a:ext cx="1387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points: 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889985" y="2854607"/>
            <a:ext cx="5725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1.  Capacitor voltage and inductor current don’t jump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52881"/>
              </p:ext>
            </p:extLst>
          </p:nvPr>
        </p:nvGraphicFramePr>
        <p:xfrm>
          <a:off x="2563970" y="3257175"/>
          <a:ext cx="314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" name="Equation" r:id="rId5" imgW="1930320" imgH="241200" progId="Equation.DSMT4">
                  <p:embed/>
                </p:oleObj>
              </mc:Choice>
              <mc:Fallback>
                <p:oleObj name="Equation" r:id="rId5" imgW="1930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970" y="3257175"/>
                        <a:ext cx="3149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2190132" y="3655936"/>
            <a:ext cx="5266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Use circuit before switch (t&lt;0) to find these two.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220241"/>
              </p:ext>
            </p:extLst>
          </p:nvPr>
        </p:nvGraphicFramePr>
        <p:xfrm>
          <a:off x="1889985" y="3964719"/>
          <a:ext cx="3048260" cy="78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" name="Equation" r:id="rId7" imgW="1625400" imgH="419040" progId="Equation.DSMT4">
                  <p:embed/>
                </p:oleObj>
              </mc:Choice>
              <mc:Fallback>
                <p:oleObj name="Equation" r:id="rId7" imgW="1625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985" y="3964719"/>
                        <a:ext cx="3048260" cy="786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811311" y="4760643"/>
            <a:ext cx="5644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Consider the circuit right  after switch, i.e., at  t = 0</a:t>
            </a:r>
            <a:r>
              <a:rPr lang="en-US" sz="2000" baseline="30000" dirty="0"/>
              <a:t>+</a:t>
            </a:r>
            <a:r>
              <a:rPr lang="en-US" sz="20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826258" y="5210586"/>
                <a:ext cx="349762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000" dirty="0"/>
                  <a:t>  Apply KVL to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(0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), then </a:t>
                </a:r>
              </a:p>
            </p:txBody>
          </p:sp>
        </mc:Choice>
        <mc:Fallback xmlns="">
          <p:sp>
            <p:nvSpPr>
              <p:cNvPr id="1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258" y="5210586"/>
                <a:ext cx="3497624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1571" t="-7692" r="-873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7"/>
              <p:cNvSpPr txBox="1">
                <a:spLocks noChangeArrowheads="1"/>
              </p:cNvSpPr>
              <p:nvPr/>
            </p:nvSpPr>
            <p:spPr bwMode="auto">
              <a:xfrm>
                <a:off x="4406577" y="5218738"/>
                <a:ext cx="34185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 </a:t>
                </a:r>
                <a:r>
                  <a:rPr lang="en-US" sz="2000" dirty="0"/>
                  <a:t>Apply KCL to find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/>
                  <a:t>(0</a:t>
                </a:r>
                <a:r>
                  <a:rPr lang="en-US" sz="2000" baseline="30000" dirty="0"/>
                  <a:t>+</a:t>
                </a:r>
                <a:r>
                  <a:rPr lang="en-US" sz="2000" dirty="0"/>
                  <a:t>), then </a:t>
                </a:r>
              </a:p>
            </p:txBody>
          </p:sp>
        </mc:Choice>
        <mc:Fallback xmlns="">
          <p:sp>
            <p:nvSpPr>
              <p:cNvPr id="1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6577" y="5218738"/>
                <a:ext cx="3418565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1248" t="-7576" r="-891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283414"/>
              </p:ext>
            </p:extLst>
          </p:nvPr>
        </p:nvGraphicFramePr>
        <p:xfrm>
          <a:off x="4724400" y="5686220"/>
          <a:ext cx="221773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1" name="Equation" r:id="rId15" imgW="1358640" imgH="419040" progId="Equation.DSMT4">
                  <p:embed/>
                </p:oleObj>
              </mc:Choice>
              <mc:Fallback>
                <p:oleObj name="Equation" r:id="rId15" imgW="1358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86220"/>
                        <a:ext cx="2217737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87085"/>
              </p:ext>
            </p:extLst>
          </p:nvPr>
        </p:nvGraphicFramePr>
        <p:xfrm>
          <a:off x="1219200" y="5622986"/>
          <a:ext cx="21558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2" name="Equation" r:id="rId17" imgW="1320480" imgH="419040" progId="Equation.DSMT4">
                  <p:embed/>
                </p:oleObj>
              </mc:Choice>
              <mc:Fallback>
                <p:oleObj name="Equation" r:id="rId17" imgW="1320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622986"/>
                        <a:ext cx="21558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91000" y="1296072"/>
                <a:ext cx="4098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   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/>
                  <a:t>      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296072"/>
                <a:ext cx="4098879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0154" y="1331146"/>
                <a:ext cx="3037113" cy="468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0" i="1" dirty="0">
                    <a:latin typeface="Cambria Math"/>
                  </a:rPr>
                  <a:t>   </a:t>
                </a:r>
                <a:endParaRPr lang="en-US" sz="24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4" y="1331146"/>
                <a:ext cx="3037113" cy="468975"/>
              </a:xfrm>
              <a:prstGeom prst="rect">
                <a:avLst/>
              </a:prstGeom>
              <a:blipFill rotWithShape="1">
                <a:blip r:embed="rId20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619E10-BE51-42BE-822E-85F3A056AC5E}"/>
                  </a:ext>
                </a:extLst>
              </p:cNvPr>
              <p:cNvSpPr txBox="1"/>
              <p:nvPr/>
            </p:nvSpPr>
            <p:spPr>
              <a:xfrm>
                <a:off x="6211373" y="4129708"/>
                <a:ext cx="2355581" cy="447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b="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2619E10-BE51-42BE-822E-85F3A056A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373" y="4129708"/>
                <a:ext cx="2355581" cy="447815"/>
              </a:xfrm>
              <a:prstGeom prst="rect">
                <a:avLst/>
              </a:prstGeom>
              <a:blipFill>
                <a:blip r:embed="rId21"/>
                <a:stretch>
                  <a:fillRect b="-2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83CB86-4843-4B9E-86FA-06DA0CD1F6DB}"/>
              </a:ext>
            </a:extLst>
          </p:cNvPr>
          <p:cNvSpPr txBox="1"/>
          <p:nvPr/>
        </p:nvSpPr>
        <p:spPr>
          <a:xfrm>
            <a:off x="5257800" y="4173469"/>
            <a:ext cx="92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Recall: </a:t>
            </a:r>
          </a:p>
        </p:txBody>
      </p:sp>
    </p:spTree>
    <p:extLst>
      <p:ext uri="{BB962C8B-B14F-4D97-AF65-F5344CB8AC3E}">
        <p14:creationId xmlns:p14="http://schemas.microsoft.com/office/powerpoint/2010/main" val="10171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/>
      <p:bldP spid="9" grpId="0"/>
      <p:bldP spid="10" grpId="0"/>
      <p:bldP spid="12" grpId="0"/>
      <p:bldP spid="13" grpId="0"/>
      <p:bldP spid="15" grpId="0"/>
      <p:bldP spid="17" grpId="0"/>
      <p:bldP spid="18" grpId="0"/>
      <p:bldP spid="19" grpId="0"/>
      <p:bldP spid="22" grpId="0" build="p" bldLvl="2"/>
      <p:bldP spid="23" grpId="0" build="p" bldLvl="2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7079" y="200055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cxnSp>
        <p:nvCxnSpPr>
          <p:cNvPr id="3" name="Straight Connector 14"/>
          <p:cNvCxnSpPr>
            <a:cxnSpLocks noChangeShapeType="1"/>
          </p:cNvCxnSpPr>
          <p:nvPr/>
        </p:nvCxnSpPr>
        <p:spPr bwMode="auto">
          <a:xfrm flipH="1">
            <a:off x="3095625" y="1056481"/>
            <a:ext cx="3175" cy="1927226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7700" y="1043781"/>
            <a:ext cx="3721100" cy="1939926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4139" y="212721"/>
            <a:ext cx="1813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Example:  Find  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31800" y="1691481"/>
            <a:ext cx="469900" cy="708025"/>
            <a:chOff x="1143000" y="2057401"/>
            <a:chExt cx="469900" cy="707886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800100" y="906621"/>
            <a:ext cx="850900" cy="298450"/>
            <a:chOff x="2565400" y="4241800"/>
            <a:chExt cx="901700" cy="3175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 rot="5400000">
            <a:off x="2682875" y="1637506"/>
            <a:ext cx="812800" cy="260350"/>
            <a:chOff x="2565400" y="4241800"/>
            <a:chExt cx="901700" cy="317500"/>
          </a:xfrm>
        </p:grpSpPr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 rot="5400000">
            <a:off x="2816225" y="2431256"/>
            <a:ext cx="796925" cy="307975"/>
            <a:chOff x="3997325" y="6569075"/>
            <a:chExt cx="796925" cy="307975"/>
          </a:xfrm>
        </p:grpSpPr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>
              <a:off x="3997325" y="6832600"/>
              <a:ext cx="1936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>
              <a:off x="4543425" y="6829425"/>
              <a:ext cx="2508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168775" y="679450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18025" y="680085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1" name="Straight Connector 20"/>
            <p:cNvCxnSpPr>
              <a:cxnSpLocks noChangeShapeType="1"/>
              <a:stCxn id="20" idx="1"/>
            </p:cNvCxnSpPr>
            <p:nvPr/>
          </p:nvCxnSpPr>
          <p:spPr bwMode="auto">
            <a:xfrm flipH="1" flipV="1">
              <a:off x="4219575" y="6616700"/>
              <a:ext cx="305889" cy="1934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Arrow Connector 21"/>
            <p:cNvCxnSpPr>
              <a:cxnSpLocks noChangeShapeType="1"/>
              <a:stCxn id="24" idx="2"/>
            </p:cNvCxnSpPr>
            <p:nvPr/>
          </p:nvCxnSpPr>
          <p:spPr bwMode="auto">
            <a:xfrm flipV="1">
              <a:off x="4406900" y="6569075"/>
              <a:ext cx="47625" cy="603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>
              <a:off x="4225926" y="6807200"/>
              <a:ext cx="292100" cy="698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315883" y="6629400"/>
              <a:ext cx="91017" cy="219075"/>
            </a:xfrm>
            <a:custGeom>
              <a:avLst/>
              <a:gdLst>
                <a:gd name="T0" fmla="*/ 2117 w 91017"/>
                <a:gd name="T1" fmla="*/ 219075 h 219075"/>
                <a:gd name="T2" fmla="*/ 14817 w 91017"/>
                <a:gd name="T3" fmla="*/ 117475 h 219075"/>
                <a:gd name="T4" fmla="*/ 91017 w 91017"/>
                <a:gd name="T5" fmla="*/ 0 h 219075"/>
                <a:gd name="T6" fmla="*/ 0 60000 65536"/>
                <a:gd name="T7" fmla="*/ 0 60000 65536"/>
                <a:gd name="T8" fmla="*/ 0 60000 65536"/>
                <a:gd name="T9" fmla="*/ 0 w 91017"/>
                <a:gd name="T10" fmla="*/ 0 h 219075"/>
                <a:gd name="T11" fmla="*/ 91017 w 91017"/>
                <a:gd name="T12" fmla="*/ 219075 h 219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017" h="219075">
                  <a:moveTo>
                    <a:pt x="2117" y="219075"/>
                  </a:moveTo>
                  <a:cubicBezTo>
                    <a:pt x="1058" y="186531"/>
                    <a:pt x="0" y="153987"/>
                    <a:pt x="14817" y="117475"/>
                  </a:cubicBezTo>
                  <a:cubicBezTo>
                    <a:pt x="29634" y="80963"/>
                    <a:pt x="60325" y="40481"/>
                    <a:pt x="91017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 rot="5400000">
            <a:off x="3937000" y="1945481"/>
            <a:ext cx="825500" cy="419100"/>
            <a:chOff x="952500" y="3581400"/>
            <a:chExt cx="825500" cy="419100"/>
          </a:xfrm>
        </p:grpSpPr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 rot="16200000">
            <a:off x="2124869" y="628650"/>
            <a:ext cx="509588" cy="831850"/>
            <a:chOff x="3867240" y="5581563"/>
            <a:chExt cx="326844" cy="831850"/>
          </a:xfrm>
        </p:grpSpPr>
        <p:sp>
          <p:nvSpPr>
            <p:cNvPr id="31" name="Chord 30"/>
            <p:cNvSpPr/>
            <p:nvPr/>
          </p:nvSpPr>
          <p:spPr bwMode="auto">
            <a:xfrm rot="10800000">
              <a:off x="3873349" y="5753013"/>
              <a:ext cx="317680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2" name="Chord 31"/>
            <p:cNvSpPr/>
            <p:nvPr/>
          </p:nvSpPr>
          <p:spPr bwMode="auto">
            <a:xfrm rot="10800000">
              <a:off x="3864186" y="5860963"/>
              <a:ext cx="317680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3" name="Chord 32"/>
            <p:cNvSpPr/>
            <p:nvPr/>
          </p:nvSpPr>
          <p:spPr bwMode="auto">
            <a:xfrm rot="10800000">
              <a:off x="3864186" y="5968913"/>
              <a:ext cx="317680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4" name="Chord 33"/>
            <p:cNvSpPr/>
            <p:nvPr/>
          </p:nvSpPr>
          <p:spPr bwMode="auto">
            <a:xfrm rot="10800000">
              <a:off x="3870295" y="6076863"/>
              <a:ext cx="317680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10507 w 59796"/>
                <a:gd name="T1" fmla="*/ 58209 h 520171"/>
                <a:gd name="T2" fmla="*/ 66127 w 59796"/>
                <a:gd name="T3" fmla="*/ 74975 h 520171"/>
                <a:gd name="T4" fmla="*/ 69836 w 59796"/>
                <a:gd name="T5" fmla="*/ 211883 h 520171"/>
                <a:gd name="T6" fmla="*/ 69836 w 59796"/>
                <a:gd name="T7" fmla="*/ 404673 h 520171"/>
                <a:gd name="T8" fmla="*/ 32754 w 59796"/>
                <a:gd name="T9" fmla="*/ 457760 h 520171"/>
                <a:gd name="T10" fmla="*/ 3090 w 59796"/>
                <a:gd name="T11" fmla="*/ 424231 h 520171"/>
                <a:gd name="T12" fmla="*/ 10507 w 59796"/>
                <a:gd name="T13" fmla="*/ 58209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14400" y="1183481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476500" y="1640681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14400" y="2174081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12V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55800" y="1107281"/>
            <a:ext cx="755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0.25</a:t>
            </a:r>
            <a:r>
              <a:rPr lang="en-US" sz="1800">
                <a:sym typeface="Symbol" pitchFamily="18" charset="2"/>
              </a:rPr>
              <a:t>H</a:t>
            </a:r>
            <a:endParaRPr lang="en-US" sz="180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759200" y="2224881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0.1F</a:t>
            </a: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>
            <a:off x="1612900" y="1043781"/>
            <a:ext cx="5207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174158"/>
              </p:ext>
            </p:extLst>
          </p:nvPr>
        </p:nvGraphicFramePr>
        <p:xfrm>
          <a:off x="4549775" y="1499394"/>
          <a:ext cx="4318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3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1499394"/>
                        <a:ext cx="4318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>
                <a:spLocks noChangeArrowheads="1"/>
              </p:cNvSpPr>
              <p:nvPr/>
            </p:nvSpPr>
            <p:spPr bwMode="auto">
              <a:xfrm>
                <a:off x="1562100" y="1069181"/>
                <a:ext cx="46666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</m:t>
                      </m:r>
                      <m:r>
                        <a:rPr lang="en-US" sz="2400" i="1" baseline="-25000" dirty="0" err="1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2100" y="1069181"/>
                <a:ext cx="466666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56074"/>
              </p:ext>
            </p:extLst>
          </p:nvPr>
        </p:nvGraphicFramePr>
        <p:xfrm>
          <a:off x="1966223" y="70669"/>
          <a:ext cx="32321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4" name="Equation" r:id="rId6" imgW="1981080" imgH="419040" progId="Equation.DSMT4">
                  <p:embed/>
                </p:oleObj>
              </mc:Choice>
              <mc:Fallback>
                <p:oleObj name="Equation" r:id="rId6" imgW="1981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23" y="70669"/>
                        <a:ext cx="323215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64295"/>
              </p:ext>
            </p:extLst>
          </p:nvPr>
        </p:nvGraphicFramePr>
        <p:xfrm>
          <a:off x="3680619" y="3070803"/>
          <a:ext cx="15541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5" name="Equation" r:id="rId8" imgW="952200" imgH="241200" progId="Equation.DSMT4">
                  <p:embed/>
                </p:oleObj>
              </mc:Choice>
              <mc:Fallback>
                <p:oleObj name="Equation" r:id="rId8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19" y="3070803"/>
                        <a:ext cx="15541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33580" y="3070803"/>
            <a:ext cx="4931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Use circuit before switch to find                         </a:t>
            </a:r>
          </a:p>
          <a:p>
            <a:r>
              <a:rPr lang="en-US" sz="2000" dirty="0"/>
              <a:t>At t = 0</a:t>
            </a:r>
            <a:r>
              <a:rPr lang="en-US" sz="2000" baseline="30000" dirty="0">
                <a:latin typeface="Symbol" pitchFamily="18" charset="2"/>
              </a:rPr>
              <a:t>-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48" name="TextBox 87"/>
          <p:cNvSpPr txBox="1">
            <a:spLocks noChangeArrowheads="1"/>
          </p:cNvSpPr>
          <p:nvPr/>
        </p:nvSpPr>
        <p:spPr bwMode="auto">
          <a:xfrm>
            <a:off x="2425700" y="2428081"/>
            <a:ext cx="6334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t=0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57200" y="3870801"/>
            <a:ext cx="4000500" cy="1579880"/>
            <a:chOff x="457200" y="4058920"/>
            <a:chExt cx="4000500" cy="1591635"/>
          </a:xfrm>
        </p:grpSpPr>
        <p:cxnSp>
          <p:nvCxnSpPr>
            <p:cNvPr id="50" name="Straight Connector 47"/>
            <p:cNvCxnSpPr>
              <a:cxnSpLocks noChangeShapeType="1"/>
            </p:cNvCxnSpPr>
            <p:nvPr/>
          </p:nvCxnSpPr>
          <p:spPr bwMode="auto">
            <a:xfrm>
              <a:off x="3098800" y="4216400"/>
              <a:ext cx="12700" cy="143415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647700" y="4203700"/>
              <a:ext cx="3721100" cy="144685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52" name="Group 49"/>
            <p:cNvGrpSpPr>
              <a:grpSpLocks/>
            </p:cNvGrpSpPr>
            <p:nvPr/>
          </p:nvGrpSpPr>
          <p:grpSpPr bwMode="auto">
            <a:xfrm>
              <a:off x="457200" y="4622800"/>
              <a:ext cx="469900" cy="708025"/>
              <a:chOff x="1143000" y="2057401"/>
              <a:chExt cx="469900" cy="707886"/>
            </a:xfrm>
          </p:grpSpPr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7" name="TextBox 51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3" name="Group 20"/>
            <p:cNvGrpSpPr>
              <a:grpSpLocks/>
            </p:cNvGrpSpPr>
            <p:nvPr/>
          </p:nvGrpSpPr>
          <p:grpSpPr bwMode="auto">
            <a:xfrm>
              <a:off x="811530" y="4058920"/>
              <a:ext cx="850900" cy="298450"/>
              <a:chOff x="2577512" y="4249906"/>
              <a:chExt cx="901700" cy="317500"/>
            </a:xfrm>
          </p:grpSpPr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577512" y="424990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 rot="5400000">
              <a:off x="2682875" y="4797425"/>
              <a:ext cx="812800" cy="260350"/>
              <a:chOff x="2565400" y="4241800"/>
              <a:chExt cx="901700" cy="317500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5" name="TextBox 79"/>
            <p:cNvSpPr txBox="1">
              <a:spLocks noChangeArrowheads="1"/>
            </p:cNvSpPr>
            <p:nvPr/>
          </p:nvSpPr>
          <p:spPr bwMode="auto">
            <a:xfrm>
              <a:off x="914400" y="43434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56" name="TextBox 80"/>
            <p:cNvSpPr txBox="1">
              <a:spLocks noChangeArrowheads="1"/>
            </p:cNvSpPr>
            <p:nvPr/>
          </p:nvSpPr>
          <p:spPr bwMode="auto">
            <a:xfrm>
              <a:off x="2476500" y="48006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2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57" name="TextBox 81"/>
            <p:cNvSpPr txBox="1">
              <a:spLocks noChangeArrowheads="1"/>
            </p:cNvSpPr>
            <p:nvPr/>
          </p:nvSpPr>
          <p:spPr bwMode="auto">
            <a:xfrm>
              <a:off x="876300" y="4953000"/>
              <a:ext cx="5826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12V</a:t>
              </a:r>
            </a:p>
          </p:txBody>
        </p:sp>
        <p:cxnSp>
          <p:nvCxnSpPr>
            <p:cNvPr id="58" name="Straight Arrow Connector 84"/>
            <p:cNvCxnSpPr>
              <a:cxnSpLocks noChangeShapeType="1"/>
            </p:cNvCxnSpPr>
            <p:nvPr/>
          </p:nvCxnSpPr>
          <p:spPr bwMode="auto">
            <a:xfrm>
              <a:off x="1612900" y="4203700"/>
              <a:ext cx="5207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9" name="Object 6"/>
                <p:cNvGraphicFramePr>
                  <a:graphicFrameLocks noChangeAspect="1"/>
                </p:cNvGraphicFramePr>
                <p:nvPr/>
              </p:nvGraphicFramePr>
              <p:xfrm>
                <a:off x="3978275" y="4379913"/>
                <a:ext cx="4318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716" name="Equation" r:id="rId10" imgW="190440" imgH="571320" progId="Equation.DSMT4">
                        <p:embed/>
                      </p:oleObj>
                    </mc:Choice>
                    <mc:Fallback>
                      <p:oleObj name="Equation" r:id="rId10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8275" y="4379913"/>
                              <a:ext cx="4318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9" name="Object 6"/>
                <p:cNvGraphicFramePr>
                  <a:graphicFrameLocks noChangeAspect="1"/>
                </p:cNvGraphicFramePr>
                <p:nvPr/>
              </p:nvGraphicFramePr>
              <p:xfrm>
                <a:off x="3978275" y="4379913"/>
                <a:ext cx="4318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235" name="Equation" r:id="rId11" imgW="190440" imgH="571320" progId="Equation.DSMT4">
                        <p:embed/>
                      </p:oleObj>
                    </mc:Choice>
                    <mc:Fallback>
                      <p:oleObj name="Equation" r:id="rId11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8275" y="4379913"/>
                              <a:ext cx="4318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86"/>
                <p:cNvSpPr txBox="1">
                  <a:spLocks noChangeArrowheads="1"/>
                </p:cNvSpPr>
                <p:nvPr/>
              </p:nvSpPr>
              <p:spPr bwMode="auto">
                <a:xfrm>
                  <a:off x="1562100" y="4229100"/>
                  <a:ext cx="466666" cy="465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i="1" baseline="-25000" dirty="0" err="1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60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2100" y="4229100"/>
                  <a:ext cx="466666" cy="4651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4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4318000" y="4508500"/>
              <a:ext cx="139700" cy="1041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94"/>
              <p:cNvSpPr txBox="1">
                <a:spLocks noChangeArrowheads="1"/>
              </p:cNvSpPr>
              <p:nvPr/>
            </p:nvSpPr>
            <p:spPr bwMode="auto">
              <a:xfrm>
                <a:off x="5443609" y="200055"/>
                <a:ext cx="3719673" cy="585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To find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/>
                  <a:t>                     </a:t>
                </a:r>
                <a:endParaRPr lang="en-US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74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3609" y="200055"/>
                <a:ext cx="3719673" cy="585032"/>
              </a:xfrm>
              <a:prstGeom prst="rect">
                <a:avLst/>
              </a:prstGeom>
              <a:blipFill rotWithShape="1">
                <a:blip r:embed="rId16"/>
                <a:stretch>
                  <a:fillRect l="-1803" b="-72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95"/>
          <p:cNvSpPr txBox="1">
            <a:spLocks noChangeArrowheads="1"/>
          </p:cNvSpPr>
          <p:nvPr/>
        </p:nvSpPr>
        <p:spPr bwMode="auto">
          <a:xfrm>
            <a:off x="5641479" y="3294757"/>
            <a:ext cx="1705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Consider t = 0</a:t>
            </a:r>
            <a:r>
              <a:rPr lang="en-US" sz="2000" baseline="30000" dirty="0"/>
              <a:t>+</a:t>
            </a:r>
            <a:endParaRPr lang="en-US" sz="20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5425579" y="806808"/>
            <a:ext cx="3521075" cy="2382677"/>
            <a:chOff x="482600" y="6697823"/>
            <a:chExt cx="3521075" cy="2382677"/>
          </a:xfrm>
        </p:grpSpPr>
        <p:sp>
          <p:nvSpPr>
            <p:cNvPr id="77" name="Rectangle 97"/>
            <p:cNvSpPr>
              <a:spLocks noChangeArrowheads="1"/>
            </p:cNvSpPr>
            <p:nvPr/>
          </p:nvSpPr>
          <p:spPr bwMode="auto">
            <a:xfrm>
              <a:off x="698500" y="7340600"/>
              <a:ext cx="2717800" cy="17399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78" name="Group 98"/>
            <p:cNvGrpSpPr>
              <a:grpSpLocks/>
            </p:cNvGrpSpPr>
            <p:nvPr/>
          </p:nvGrpSpPr>
          <p:grpSpPr bwMode="auto">
            <a:xfrm>
              <a:off x="482600" y="7988300"/>
              <a:ext cx="469900" cy="708025"/>
              <a:chOff x="1143000" y="2057401"/>
              <a:chExt cx="469900" cy="707886"/>
            </a:xfrm>
          </p:grpSpPr>
          <p:sp>
            <p:nvSpPr>
              <p:cNvPr id="10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5" name="TextBox 100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79" name="Group 20"/>
            <p:cNvGrpSpPr>
              <a:grpSpLocks/>
            </p:cNvGrpSpPr>
            <p:nvPr/>
          </p:nvGrpSpPr>
          <p:grpSpPr bwMode="auto">
            <a:xfrm>
              <a:off x="858520" y="7200135"/>
              <a:ext cx="850900" cy="301752"/>
              <a:chOff x="2573475" y="4254500"/>
              <a:chExt cx="901700" cy="321013"/>
            </a:xfrm>
          </p:grpSpPr>
          <p:sp>
            <p:nvSpPr>
              <p:cNvPr id="10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573475" y="4258013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80" name="Group 116"/>
            <p:cNvGrpSpPr>
              <a:grpSpLocks/>
            </p:cNvGrpSpPr>
            <p:nvPr/>
          </p:nvGrpSpPr>
          <p:grpSpPr bwMode="auto">
            <a:xfrm rot="5400000">
              <a:off x="2971800" y="8128000"/>
              <a:ext cx="825500" cy="419100"/>
              <a:chOff x="952500" y="3581400"/>
              <a:chExt cx="825500" cy="419100"/>
            </a:xfrm>
          </p:grpSpPr>
          <p:cxnSp>
            <p:nvCxnSpPr>
              <p:cNvPr id="98" name="Straight Connector 117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99" name="Straight Connector 118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19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1" name="Rectangle 120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81" name="Group 121"/>
            <p:cNvGrpSpPr>
              <a:grpSpLocks/>
            </p:cNvGrpSpPr>
            <p:nvPr/>
          </p:nvGrpSpPr>
          <p:grpSpPr bwMode="auto">
            <a:xfrm rot="-5400000">
              <a:off x="2175669" y="6925469"/>
              <a:ext cx="509588" cy="831850"/>
              <a:chOff x="3867240" y="5581563"/>
              <a:chExt cx="326844" cy="831850"/>
            </a:xfrm>
          </p:grpSpPr>
          <p:sp>
            <p:nvSpPr>
              <p:cNvPr id="92" name="Chord 91"/>
              <p:cNvSpPr/>
              <p:nvPr/>
            </p:nvSpPr>
            <p:spPr bwMode="auto">
              <a:xfrm rot="10800000">
                <a:off x="3873349" y="5753013"/>
                <a:ext cx="317680" cy="106362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93" name="Chord 92"/>
              <p:cNvSpPr/>
              <p:nvPr/>
            </p:nvSpPr>
            <p:spPr bwMode="auto">
              <a:xfrm rot="10800000">
                <a:off x="3864186" y="5860963"/>
                <a:ext cx="317680" cy="106362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94" name="Chord 93"/>
              <p:cNvSpPr/>
              <p:nvPr/>
            </p:nvSpPr>
            <p:spPr bwMode="auto">
              <a:xfrm rot="10800000">
                <a:off x="3864186" y="5968913"/>
                <a:ext cx="317680" cy="106362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95" name="Chord 94"/>
              <p:cNvSpPr/>
              <p:nvPr/>
            </p:nvSpPr>
            <p:spPr bwMode="auto">
              <a:xfrm rot="10800000">
                <a:off x="3870295" y="6076863"/>
                <a:ext cx="317680" cy="106362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96" name="Straight Connector 126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7" name="Freeform 127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10507 w 59796"/>
                  <a:gd name="T1" fmla="*/ 58209 h 520171"/>
                  <a:gd name="T2" fmla="*/ 66127 w 59796"/>
                  <a:gd name="T3" fmla="*/ 74975 h 520171"/>
                  <a:gd name="T4" fmla="*/ 69836 w 59796"/>
                  <a:gd name="T5" fmla="*/ 211883 h 520171"/>
                  <a:gd name="T6" fmla="*/ 69836 w 59796"/>
                  <a:gd name="T7" fmla="*/ 404673 h 520171"/>
                  <a:gd name="T8" fmla="*/ 32754 w 59796"/>
                  <a:gd name="T9" fmla="*/ 457760 h 520171"/>
                  <a:gd name="T10" fmla="*/ 3090 w 59796"/>
                  <a:gd name="T11" fmla="*/ 424231 h 520171"/>
                  <a:gd name="T12" fmla="*/ 10507 w 59796"/>
                  <a:gd name="T13" fmla="*/ 58209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TextBox 128"/>
            <p:cNvSpPr txBox="1">
              <a:spLocks noChangeArrowheads="1"/>
            </p:cNvSpPr>
            <p:nvPr/>
          </p:nvSpPr>
          <p:spPr bwMode="auto">
            <a:xfrm>
              <a:off x="965200" y="7480300"/>
              <a:ext cx="4778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83" name="TextBox 130"/>
            <p:cNvSpPr txBox="1">
              <a:spLocks noChangeArrowheads="1"/>
            </p:cNvSpPr>
            <p:nvPr/>
          </p:nvSpPr>
          <p:spPr bwMode="auto">
            <a:xfrm>
              <a:off x="965200" y="8470900"/>
              <a:ext cx="5826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12V</a:t>
              </a:r>
            </a:p>
          </p:txBody>
        </p:sp>
        <p:sp>
          <p:nvSpPr>
            <p:cNvPr id="84" name="TextBox 131"/>
            <p:cNvSpPr txBox="1">
              <a:spLocks noChangeArrowheads="1"/>
            </p:cNvSpPr>
            <p:nvPr/>
          </p:nvSpPr>
          <p:spPr bwMode="auto">
            <a:xfrm>
              <a:off x="2006600" y="7404100"/>
              <a:ext cx="7556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0.25</a:t>
              </a:r>
              <a:r>
                <a:rPr lang="en-US" sz="1800">
                  <a:sym typeface="Symbol" pitchFamily="18" charset="2"/>
                </a:rPr>
                <a:t>H</a:t>
              </a:r>
              <a:endParaRPr lang="en-US" sz="1800"/>
            </a:p>
          </p:txBody>
        </p:sp>
        <p:sp>
          <p:nvSpPr>
            <p:cNvPr id="85" name="TextBox 132"/>
            <p:cNvSpPr txBox="1">
              <a:spLocks noChangeArrowheads="1"/>
            </p:cNvSpPr>
            <p:nvPr/>
          </p:nvSpPr>
          <p:spPr bwMode="auto">
            <a:xfrm>
              <a:off x="2794000" y="8470900"/>
              <a:ext cx="6016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0.1F</a:t>
              </a:r>
            </a:p>
          </p:txBody>
        </p:sp>
        <p:cxnSp>
          <p:nvCxnSpPr>
            <p:cNvPr id="86" name="Straight Arrow Connector 133"/>
            <p:cNvCxnSpPr>
              <a:cxnSpLocks noChangeShapeType="1"/>
            </p:cNvCxnSpPr>
            <p:nvPr/>
          </p:nvCxnSpPr>
          <p:spPr bwMode="auto">
            <a:xfrm>
              <a:off x="1663700" y="7340600"/>
              <a:ext cx="5207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7" name="Object 10"/>
                <p:cNvGraphicFramePr>
                  <a:graphicFrameLocks noChangeAspect="1"/>
                </p:cNvGraphicFramePr>
                <p:nvPr/>
              </p:nvGraphicFramePr>
              <p:xfrm>
                <a:off x="3571875" y="7720013"/>
                <a:ext cx="4318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717" name="Equation" r:id="rId17" imgW="190440" imgH="571320" progId="Equation.DSMT4">
                        <p:embed/>
                      </p:oleObj>
                    </mc:Choice>
                    <mc:Fallback>
                      <p:oleObj name="Equation" r:id="rId17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1875" y="7720013"/>
                              <a:ext cx="4318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7" name="Object 10"/>
                <p:cNvGraphicFramePr>
                  <a:graphicFrameLocks noChangeAspect="1"/>
                </p:cNvGraphicFramePr>
                <p:nvPr/>
              </p:nvGraphicFramePr>
              <p:xfrm>
                <a:off x="3571875" y="7720013"/>
                <a:ext cx="4318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239" name="Equation" r:id="rId20" imgW="190440" imgH="571320" progId="Equation.DSMT4">
                        <p:embed/>
                      </p:oleObj>
                    </mc:Choice>
                    <mc:Fallback>
                      <p:oleObj name="Equation" r:id="rId20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71875" y="7720013"/>
                              <a:ext cx="4318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612900" y="7366000"/>
                  <a:ext cx="46666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i="1" baseline="-25000" dirty="0" err="1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88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2900" y="7366000"/>
                  <a:ext cx="466666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263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9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2437272"/>
                    </p:ext>
                  </p:extLst>
                </p:nvPr>
              </p:nvGraphicFramePr>
              <p:xfrm>
                <a:off x="1924050" y="6697823"/>
                <a:ext cx="1096962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9718" name="Equation" r:id="rId22" imgW="482400" imgH="215640" progId="Equation.DSMT4">
                        <p:embed/>
                      </p:oleObj>
                    </mc:Choice>
                    <mc:Fallback>
                      <p:oleObj name="Equation" r:id="rId22" imgW="48240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4050" y="6697823"/>
                              <a:ext cx="1096962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9" name="Object 1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2437272"/>
                    </p:ext>
                  </p:extLst>
                </p:nvPr>
              </p:nvGraphicFramePr>
              <p:xfrm>
                <a:off x="1924050" y="6697823"/>
                <a:ext cx="1096962" cy="4476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2240" name="Equation" r:id="rId24" imgW="482400" imgH="215640" progId="Equation.DSMT4">
                        <p:embed/>
                      </p:oleObj>
                    </mc:Choice>
                    <mc:Fallback>
                      <p:oleObj name="Equation" r:id="rId24" imgW="48240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4050" y="6697823"/>
                              <a:ext cx="1096962" cy="4476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cxnSp>
          <p:nvCxnSpPr>
            <p:cNvPr id="90" name="Straight Arrow Connector 89"/>
            <p:cNvCxnSpPr/>
            <p:nvPr/>
          </p:nvCxnSpPr>
          <p:spPr>
            <a:xfrm>
              <a:off x="3429000" y="74549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2971800" y="7454900"/>
                  <a:ext cx="48673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400" i="1" baseline="-25000" dirty="0" err="1"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9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1800" y="7454900"/>
                  <a:ext cx="486736" cy="46166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4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0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76749"/>
              </p:ext>
            </p:extLst>
          </p:nvPr>
        </p:nvGraphicFramePr>
        <p:xfrm>
          <a:off x="6272510" y="3870801"/>
          <a:ext cx="19256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19" name="Equation" r:id="rId27" imgW="1257120" imgH="177480" progId="Equation.DSMT4">
                  <p:embed/>
                </p:oleObj>
              </mc:Choice>
              <mc:Fallback>
                <p:oleObj name="Equation" r:id="rId27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510" y="3870801"/>
                        <a:ext cx="192563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5404" y="6088826"/>
                <a:ext cx="4592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continuity,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=2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=4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4" y="6088826"/>
                <a:ext cx="4592091" cy="400110"/>
              </a:xfrm>
              <a:prstGeom prst="rect">
                <a:avLst/>
              </a:prstGeom>
              <a:blipFill rotWithShape="1">
                <a:blip r:embed="rId36"/>
                <a:stretch>
                  <a:fillRect l="-1328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490792" y="2056943"/>
                <a:ext cx="120770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;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=4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792" y="2056943"/>
                <a:ext cx="1207702" cy="707886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2906" y="5602445"/>
                <a:ext cx="40522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=2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=2×2=4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06" y="5602445"/>
                <a:ext cx="4052263" cy="400110"/>
              </a:xfrm>
              <a:prstGeom prst="rect">
                <a:avLst/>
              </a:prstGeom>
              <a:blipFill rotWithShape="1">
                <a:blip r:embed="rId3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5396913" y="3778689"/>
                <a:ext cx="9971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913" y="3778689"/>
                <a:ext cx="997132" cy="400110"/>
              </a:xfrm>
              <a:prstGeom prst="rect">
                <a:avLst/>
              </a:prstGeom>
              <a:blipFill rotWithShape="1">
                <a:blip r:embed="rId3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583529" y="5189123"/>
                <a:ext cx="24113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Cambria Math"/>
                  </a:rPr>
                  <a:t>=2A</a:t>
                </a: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529" y="5189123"/>
                <a:ext cx="2411366" cy="400110"/>
              </a:xfrm>
              <a:prstGeom prst="rect">
                <a:avLst/>
              </a:prstGeom>
              <a:blipFill rotWithShape="1">
                <a:blip r:embed="rId40"/>
                <a:stretch>
                  <a:fillRect t="-7576" r="-151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14243" y="4321977"/>
                <a:ext cx="2857449" cy="700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243" y="4321977"/>
                <a:ext cx="2857449" cy="700128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158882" y="5678842"/>
                <a:ext cx="3845092" cy="6392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0.1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=20 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882" y="5678842"/>
                <a:ext cx="3845092" cy="639278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AF5884C-2A09-4F15-AD09-7D095474891D}"/>
                  </a:ext>
                </a:extLst>
              </p:cNvPr>
              <p:cNvSpPr txBox="1"/>
              <p:nvPr/>
            </p:nvSpPr>
            <p:spPr>
              <a:xfrm>
                <a:off x="5749674" y="976332"/>
                <a:ext cx="8322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AF5884C-2A09-4F15-AD09-7D0954748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674" y="976332"/>
                <a:ext cx="832216" cy="307777"/>
              </a:xfrm>
              <a:prstGeom prst="rect">
                <a:avLst/>
              </a:prstGeom>
              <a:blipFill>
                <a:blip r:embed="rId43"/>
                <a:stretch>
                  <a:fillRect l="-6569" r="-1460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4" grpId="0"/>
      <p:bldP spid="75" grpId="0"/>
      <p:bldP spid="2" grpId="0"/>
      <p:bldP spid="70" grpId="0"/>
      <p:bldP spid="71" grpId="0"/>
      <p:bldP spid="111" grpId="0"/>
      <p:bldP spid="112" grpId="0"/>
      <p:bldP spid="68" grpId="0"/>
      <p:bldP spid="69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7075" y="416098"/>
            <a:ext cx="2369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Chapter 8 circuits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7700" y="885999"/>
            <a:ext cx="44291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1).  Source free series RLC circuits</a:t>
            </a:r>
          </a:p>
          <a:p>
            <a:r>
              <a:rPr lang="en-US" sz="2000" dirty="0"/>
              <a:t>2).  Source free parallel RLC circuits</a:t>
            </a:r>
          </a:p>
          <a:p>
            <a:r>
              <a:rPr lang="en-US" sz="2000" dirty="0"/>
              <a:t>3).  Step response of series RLC circuits</a:t>
            </a:r>
          </a:p>
          <a:p>
            <a:r>
              <a:rPr lang="en-US" sz="2000" dirty="0"/>
              <a:t>4). Step response of parallel RLC circuits</a:t>
            </a:r>
          </a:p>
          <a:p>
            <a:r>
              <a:rPr lang="en-US" sz="2000" dirty="0"/>
              <a:t>5). Other second order circuits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7700" y="2578100"/>
            <a:ext cx="299120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We will focus on 1) and 3). </a:t>
            </a:r>
          </a:p>
          <a:p>
            <a:r>
              <a:rPr lang="en-US" sz="2000" dirty="0"/>
              <a:t>We study 3) first. </a:t>
            </a:r>
          </a:p>
          <a:p>
            <a:r>
              <a:rPr lang="en-US" sz="2000" dirty="0"/>
              <a:t>1)  is  a special case of 3). </a:t>
            </a:r>
          </a:p>
        </p:txBody>
      </p:sp>
    </p:spTree>
    <p:extLst>
      <p:ext uri="{BB962C8B-B14F-4D97-AF65-F5344CB8AC3E}">
        <p14:creationId xmlns:p14="http://schemas.microsoft.com/office/powerpoint/2010/main" val="25309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9159" y="196334"/>
            <a:ext cx="5387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§ 8.5  Step response of series RLC circuits</a:t>
            </a: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771524" y="716387"/>
            <a:ext cx="186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 general circuit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60424" y="1140250"/>
            <a:ext cx="2370138" cy="2312987"/>
            <a:chOff x="860425" y="4284663"/>
            <a:chExt cx="2370138" cy="2312987"/>
          </a:xfrm>
        </p:grpSpPr>
        <p:sp>
          <p:nvSpPr>
            <p:cNvPr id="8" name="Rectangle 39"/>
            <p:cNvSpPr>
              <a:spLocks noChangeArrowheads="1"/>
            </p:cNvSpPr>
            <p:nvPr/>
          </p:nvSpPr>
          <p:spPr bwMode="auto">
            <a:xfrm>
              <a:off x="2079625" y="5543550"/>
              <a:ext cx="635000" cy="952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079625" y="4451350"/>
              <a:ext cx="635000" cy="9525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860425" y="4298950"/>
              <a:ext cx="1257300" cy="22987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062038" y="4451350"/>
              <a:ext cx="636587" cy="19685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936625" y="4794250"/>
              <a:ext cx="495300" cy="419100"/>
              <a:chOff x="1104900" y="1155700"/>
              <a:chExt cx="534121" cy="457200"/>
            </a:xfrm>
          </p:grpSpPr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7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 </a:t>
                </a:r>
                <a:r>
                  <a:rPr lang="en-US" sz="18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597025" y="4933950"/>
              <a:ext cx="330200" cy="342900"/>
              <a:chOff x="2133600" y="1143000"/>
              <a:chExt cx="469900" cy="444500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5" name="Straight Arrow Connector 13"/>
              <p:cNvCxnSpPr>
                <a:cxnSpLocks noChangeShapeType="1"/>
                <a:stCxn id="44" idx="2"/>
                <a:endCxn id="44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873125" y="5340350"/>
              <a:ext cx="469900" cy="549275"/>
              <a:chOff x="2590800" y="2642280"/>
              <a:chExt cx="685800" cy="558120"/>
            </a:xfrm>
          </p:grpSpPr>
          <p:sp>
            <p:nvSpPr>
              <p:cNvPr id="42" name="Diamond 41"/>
              <p:cNvSpPr/>
              <p:nvPr/>
            </p:nvSpPr>
            <p:spPr>
              <a:xfrm>
                <a:off x="2590800" y="2666476"/>
                <a:ext cx="685800" cy="533924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TextBox 18"/>
              <p:cNvSpPr txBox="1">
                <a:spLocks noChangeArrowheads="1"/>
              </p:cNvSpPr>
              <p:nvPr/>
            </p:nvSpPr>
            <p:spPr bwMode="auto">
              <a:xfrm>
                <a:off x="2706772" y="2642280"/>
                <a:ext cx="395230" cy="55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+</a:t>
                </a:r>
              </a:p>
              <a:p>
                <a:r>
                  <a:rPr lang="en-US" sz="16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1482725" y="5416550"/>
              <a:ext cx="457200" cy="406400"/>
              <a:chOff x="5981700" y="2730500"/>
              <a:chExt cx="533400" cy="571500"/>
            </a:xfrm>
          </p:grpSpPr>
          <p:sp>
            <p:nvSpPr>
              <p:cNvPr id="40" name="Diamond 20"/>
              <p:cNvSpPr>
                <a:spLocks noChangeArrowheads="1"/>
              </p:cNvSpPr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41" name="Straight Arrow Connector 21"/>
              <p:cNvCxnSpPr>
                <a:cxnSpLocks noChangeShapeType="1"/>
                <a:stCxn id="40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1047750" y="6113463"/>
              <a:ext cx="714375" cy="319087"/>
              <a:chOff x="1216025" y="6411495"/>
              <a:chExt cx="714375" cy="319505"/>
            </a:xfrm>
          </p:grpSpPr>
          <p:cxnSp>
            <p:nvCxnSpPr>
              <p:cNvPr id="34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1216025" y="6683375"/>
                <a:ext cx="182145" cy="4345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750595" y="6684546"/>
                <a:ext cx="179805" cy="200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6" name="Oval 25"/>
              <p:cNvSpPr>
                <a:spLocks noChangeArrowheads="1"/>
              </p:cNvSpPr>
              <p:nvPr/>
            </p:nvSpPr>
            <p:spPr bwMode="auto">
              <a:xfrm>
                <a:off x="1375945" y="664962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7" name="Oval 26"/>
              <p:cNvSpPr>
                <a:spLocks noChangeArrowheads="1"/>
              </p:cNvSpPr>
              <p:nvPr/>
            </p:nvSpPr>
            <p:spPr bwMode="auto">
              <a:xfrm>
                <a:off x="1725195" y="665597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8" name="Straight Connector 27"/>
              <p:cNvCxnSpPr>
                <a:cxnSpLocks noChangeShapeType="1"/>
                <a:endCxn id="36" idx="7"/>
              </p:cNvCxnSpPr>
              <p:nvPr/>
            </p:nvCxnSpPr>
            <p:spPr bwMode="auto">
              <a:xfrm flipH="1">
                <a:off x="1419306" y="6411495"/>
                <a:ext cx="334464" cy="247424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9" name="Rectangle 29"/>
              <p:cNvSpPr>
                <a:spLocks noChangeArrowheads="1"/>
              </p:cNvSpPr>
              <p:nvPr/>
            </p:nvSpPr>
            <p:spPr bwMode="auto">
              <a:xfrm>
                <a:off x="1435100" y="6661150"/>
                <a:ext cx="285750" cy="6985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 rot="5400000">
              <a:off x="2257425" y="4726940"/>
              <a:ext cx="825500" cy="419100"/>
              <a:chOff x="948690" y="3581400"/>
              <a:chExt cx="825500" cy="419100"/>
            </a:xfrm>
          </p:grpSpPr>
          <p:cxnSp>
            <p:nvCxnSpPr>
              <p:cNvPr id="30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948690" y="374015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1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2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sp>
          <p:nvSpPr>
            <p:cNvPr id="18" name="TextBox 36"/>
            <p:cNvSpPr txBox="1">
              <a:spLocks noChangeArrowheads="1"/>
            </p:cNvSpPr>
            <p:nvPr/>
          </p:nvSpPr>
          <p:spPr bwMode="auto">
            <a:xfrm>
              <a:off x="2193925" y="4768850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9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1453428"/>
                    </p:ext>
                  </p:extLst>
                </p:nvPr>
              </p:nvGraphicFramePr>
              <p:xfrm>
                <a:off x="2914650" y="4284663"/>
                <a:ext cx="315913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833" name="Equation" r:id="rId3" imgW="139680" imgH="571320" progId="Equation.DSMT4">
                        <p:embed/>
                      </p:oleObj>
                    </mc:Choice>
                    <mc:Fallback>
                      <p:oleObj name="Equation" r:id="rId3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4650" y="4284663"/>
                              <a:ext cx="315913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9" name="Object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81453428"/>
                    </p:ext>
                  </p:extLst>
                </p:nvPr>
              </p:nvGraphicFramePr>
              <p:xfrm>
                <a:off x="2914650" y="4284663"/>
                <a:ext cx="315913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15" name="Equation" r:id="rId5" imgW="139680" imgH="571320" progId="Equation.DSMT4">
                        <p:embed/>
                      </p:oleObj>
                    </mc:Choice>
                    <mc:Fallback>
                      <p:oleObj name="Equation" r:id="rId5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4650" y="4284663"/>
                              <a:ext cx="315913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20" name="Group 40"/>
            <p:cNvGrpSpPr>
              <a:grpSpLocks/>
            </p:cNvGrpSpPr>
            <p:nvPr/>
          </p:nvGrpSpPr>
          <p:grpSpPr bwMode="auto">
            <a:xfrm>
              <a:off x="2555875" y="5651500"/>
              <a:ext cx="325438" cy="831850"/>
              <a:chOff x="3867240" y="5581563"/>
              <a:chExt cx="326844" cy="831850"/>
            </a:xfrm>
          </p:grpSpPr>
          <p:sp>
            <p:nvSpPr>
              <p:cNvPr id="24" name="Chord 23"/>
              <p:cNvSpPr/>
              <p:nvPr/>
            </p:nvSpPr>
            <p:spPr bwMode="auto">
              <a:xfrm rot="10800000">
                <a:off x="3876806" y="575301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5" name="Chord 24"/>
              <p:cNvSpPr/>
              <p:nvPr/>
            </p:nvSpPr>
            <p:spPr bwMode="auto">
              <a:xfrm rot="10800000">
                <a:off x="3867240" y="586096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6" name="Chord 25"/>
              <p:cNvSpPr/>
              <p:nvPr/>
            </p:nvSpPr>
            <p:spPr bwMode="auto">
              <a:xfrm rot="10800000">
                <a:off x="3867240" y="596891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7" name="Chord 26"/>
              <p:cNvSpPr/>
              <p:nvPr/>
            </p:nvSpPr>
            <p:spPr bwMode="auto">
              <a:xfrm rot="10800000">
                <a:off x="3873617" y="6076863"/>
                <a:ext cx="317278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28" name="Straight Connector 45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TextBox 54"/>
            <p:cNvSpPr txBox="1">
              <a:spLocks noChangeArrowheads="1"/>
            </p:cNvSpPr>
            <p:nvPr/>
          </p:nvSpPr>
          <p:spPr bwMode="auto">
            <a:xfrm>
              <a:off x="2422525" y="5937250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cxnSp>
          <p:nvCxnSpPr>
            <p:cNvPr id="22" name="Straight Arrow Connector 55"/>
            <p:cNvCxnSpPr>
              <a:cxnSpLocks noChangeShapeType="1"/>
            </p:cNvCxnSpPr>
            <p:nvPr/>
          </p:nvCxnSpPr>
          <p:spPr bwMode="auto">
            <a:xfrm>
              <a:off x="2143125" y="5541010"/>
              <a:ext cx="5207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2143125" y="5492750"/>
                  <a:ext cx="44909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err="1">
                            <a:latin typeface="Cambria Math"/>
                          </a:rPr>
                          <m:t>𝑖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43125" y="5492750"/>
                  <a:ext cx="449097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57"/>
          <p:cNvSpPr txBox="1">
            <a:spLocks noChangeArrowheads="1"/>
          </p:cNvSpPr>
          <p:nvPr/>
        </p:nvSpPr>
        <p:spPr bwMode="auto">
          <a:xfrm>
            <a:off x="3408362" y="1260900"/>
            <a:ext cx="32063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Before switch (t&lt;0), </a:t>
            </a:r>
          </a:p>
          <a:p>
            <a:r>
              <a:rPr lang="en-US" sz="2000" dirty="0"/>
              <a:t>L and C may not be in series.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9"/>
              <p:cNvSpPr txBox="1">
                <a:spLocks noChangeArrowheads="1"/>
              </p:cNvSpPr>
              <p:nvPr/>
            </p:nvSpPr>
            <p:spPr bwMode="auto">
              <a:xfrm>
                <a:off x="3408362" y="2081627"/>
                <a:ext cx="2915285" cy="1323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(0)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from circuit before switch </a:t>
                </a:r>
              </a:p>
              <a:p>
                <a:r>
                  <a:rPr lang="en-US" sz="2000" dirty="0"/>
                  <a:t>by considering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 as short,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/>
                  <a:t> as open.   </a:t>
                </a:r>
              </a:p>
            </p:txBody>
          </p:sp>
        </mc:Choice>
        <mc:Fallback xmlns="">
          <p:sp>
            <p:nvSpPr>
              <p:cNvPr id="51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8362" y="2081627"/>
                <a:ext cx="2915285" cy="1323439"/>
              </a:xfrm>
              <a:prstGeom prst="rect">
                <a:avLst/>
              </a:prstGeom>
              <a:blipFill rotWithShape="1">
                <a:blip r:embed="rId8"/>
                <a:stretch>
                  <a:fillRect l="-2092" t="-2294" r="-1464" b="-68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61"/>
          <p:cNvSpPr txBox="1">
            <a:spLocks noChangeArrowheads="1"/>
          </p:cNvSpPr>
          <p:nvPr/>
        </p:nvSpPr>
        <p:spPr bwMode="auto">
          <a:xfrm>
            <a:off x="765174" y="3672312"/>
            <a:ext cx="41369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After switch  ( t&gt;0 ),  L and C  in series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928687" y="4127925"/>
            <a:ext cx="4632325" cy="2038350"/>
            <a:chOff x="928688" y="7272338"/>
            <a:chExt cx="4632325" cy="2038350"/>
          </a:xfrm>
        </p:grpSpPr>
        <p:sp>
          <p:nvSpPr>
            <p:cNvPr id="54" name="Rectangle 63"/>
            <p:cNvSpPr>
              <a:spLocks noChangeArrowheads="1"/>
            </p:cNvSpPr>
            <p:nvPr/>
          </p:nvSpPr>
          <p:spPr bwMode="auto">
            <a:xfrm>
              <a:off x="2147888" y="7747000"/>
              <a:ext cx="2822575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5" name="Rectangle 64"/>
            <p:cNvSpPr>
              <a:spLocks noChangeArrowheads="1"/>
            </p:cNvSpPr>
            <p:nvPr/>
          </p:nvSpPr>
          <p:spPr bwMode="auto">
            <a:xfrm>
              <a:off x="928688" y="7594600"/>
              <a:ext cx="1257300" cy="171608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1131888" y="7747000"/>
              <a:ext cx="635000" cy="195263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grpSp>
          <p:nvGrpSpPr>
            <p:cNvPr id="57" name="Group 66"/>
            <p:cNvGrpSpPr>
              <a:grpSpLocks/>
            </p:cNvGrpSpPr>
            <p:nvPr/>
          </p:nvGrpSpPr>
          <p:grpSpPr bwMode="auto">
            <a:xfrm>
              <a:off x="1004888" y="8089900"/>
              <a:ext cx="495300" cy="419100"/>
              <a:chOff x="1104900" y="1155700"/>
              <a:chExt cx="534121" cy="457200"/>
            </a:xfrm>
          </p:grpSpPr>
          <p:sp>
            <p:nvSpPr>
              <p:cNvPr id="90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1" name="TextBox 18"/>
              <p:cNvSpPr txBox="1">
                <a:spLocks noChangeArrowheads="1"/>
              </p:cNvSpPr>
              <p:nvPr/>
            </p:nvSpPr>
            <p:spPr bwMode="auto">
              <a:xfrm>
                <a:off x="1104900" y="1155700"/>
                <a:ext cx="53412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+ </a:t>
                </a:r>
                <a:r>
                  <a:rPr lang="en-US" sz="18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8" name="Group 69"/>
            <p:cNvGrpSpPr>
              <a:grpSpLocks/>
            </p:cNvGrpSpPr>
            <p:nvPr/>
          </p:nvGrpSpPr>
          <p:grpSpPr bwMode="auto">
            <a:xfrm>
              <a:off x="1665288" y="8229600"/>
              <a:ext cx="330200" cy="342900"/>
              <a:chOff x="2133600" y="1143000"/>
              <a:chExt cx="469900" cy="444500"/>
            </a:xfrm>
          </p:grpSpPr>
          <p:sp>
            <p:nvSpPr>
              <p:cNvPr id="88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89" name="Straight Arrow Connector 13"/>
              <p:cNvCxnSpPr>
                <a:cxnSpLocks noChangeShapeType="1"/>
                <a:stCxn id="88" idx="2"/>
                <a:endCxn id="88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59" name="Group 72"/>
            <p:cNvGrpSpPr>
              <a:grpSpLocks/>
            </p:cNvGrpSpPr>
            <p:nvPr/>
          </p:nvGrpSpPr>
          <p:grpSpPr bwMode="auto">
            <a:xfrm>
              <a:off x="941388" y="8636000"/>
              <a:ext cx="469900" cy="547688"/>
              <a:chOff x="2590800" y="2642280"/>
              <a:chExt cx="685800" cy="558120"/>
            </a:xfrm>
          </p:grpSpPr>
          <p:sp>
            <p:nvSpPr>
              <p:cNvPr id="86" name="Diamond 85"/>
              <p:cNvSpPr/>
              <p:nvPr/>
            </p:nvSpPr>
            <p:spPr>
              <a:xfrm>
                <a:off x="2590800" y="2666547"/>
                <a:ext cx="685800" cy="533853"/>
              </a:xfrm>
              <a:prstGeom prst="diamond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TextBox 74"/>
              <p:cNvSpPr txBox="1">
                <a:spLocks noChangeArrowheads="1"/>
              </p:cNvSpPr>
              <p:nvPr/>
            </p:nvSpPr>
            <p:spPr bwMode="auto">
              <a:xfrm>
                <a:off x="2706772" y="2642280"/>
                <a:ext cx="395230" cy="55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+</a:t>
                </a:r>
              </a:p>
              <a:p>
                <a:r>
                  <a:rPr lang="en-US" sz="16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0" name="Group 75"/>
            <p:cNvGrpSpPr>
              <a:grpSpLocks/>
            </p:cNvGrpSpPr>
            <p:nvPr/>
          </p:nvGrpSpPr>
          <p:grpSpPr bwMode="auto">
            <a:xfrm>
              <a:off x="1550988" y="8712200"/>
              <a:ext cx="457200" cy="406400"/>
              <a:chOff x="5981700" y="2730500"/>
              <a:chExt cx="533400" cy="571500"/>
            </a:xfrm>
          </p:grpSpPr>
          <p:sp>
            <p:nvSpPr>
              <p:cNvPr id="84" name="Diamond 76"/>
              <p:cNvSpPr>
                <a:spLocks noChangeArrowheads="1"/>
              </p:cNvSpPr>
              <p:nvPr/>
            </p:nvSpPr>
            <p:spPr bwMode="auto">
              <a:xfrm>
                <a:off x="5981700" y="2730500"/>
                <a:ext cx="533400" cy="571500"/>
              </a:xfrm>
              <a:prstGeom prst="diamond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85" name="Straight Arrow Connector 77"/>
              <p:cNvCxnSpPr>
                <a:cxnSpLocks noChangeShapeType="1"/>
                <a:stCxn id="84" idx="2"/>
              </p:cNvCxnSpPr>
              <p:nvPr/>
            </p:nvCxnSpPr>
            <p:spPr bwMode="auto">
              <a:xfrm flipV="1">
                <a:off x="6248400" y="2857500"/>
                <a:ext cx="0" cy="4445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61" name="TextBox 90"/>
            <p:cNvSpPr txBox="1">
              <a:spLocks noChangeArrowheads="1"/>
            </p:cNvSpPr>
            <p:nvPr/>
          </p:nvSpPr>
          <p:spPr bwMode="auto">
            <a:xfrm>
              <a:off x="4473575" y="832961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2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50540654"/>
                    </p:ext>
                  </p:extLst>
                </p:nvPr>
              </p:nvGraphicFramePr>
              <p:xfrm>
                <a:off x="5243513" y="786288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834" name="Equation" r:id="rId9" imgW="139680" imgH="571320" progId="Equation.DSMT4">
                        <p:embed/>
                      </p:oleObj>
                    </mc:Choice>
                    <mc:Fallback>
                      <p:oleObj name="Equation" r:id="rId9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43513" y="786288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2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50540654"/>
                    </p:ext>
                  </p:extLst>
                </p:nvPr>
              </p:nvGraphicFramePr>
              <p:xfrm>
                <a:off x="5243513" y="786288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517" name="Equation" r:id="rId15" imgW="139680" imgH="571320" progId="Equation.DSMT4">
                        <p:embed/>
                      </p:oleObj>
                    </mc:Choice>
                    <mc:Fallback>
                      <p:oleObj name="Equation" r:id="rId15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43513" y="786288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63" name="Group 107"/>
            <p:cNvGrpSpPr>
              <a:grpSpLocks/>
            </p:cNvGrpSpPr>
            <p:nvPr/>
          </p:nvGrpSpPr>
          <p:grpSpPr bwMode="auto">
            <a:xfrm rot="5400000">
              <a:off x="4533900" y="8250238"/>
              <a:ext cx="825500" cy="419100"/>
              <a:chOff x="952500" y="3581400"/>
              <a:chExt cx="825500" cy="419100"/>
            </a:xfrm>
          </p:grpSpPr>
          <p:cxnSp>
            <p:nvCxnSpPr>
              <p:cNvPr id="80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2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3" name="Rectangle 111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64" name="Group 112"/>
            <p:cNvGrpSpPr>
              <a:grpSpLocks/>
            </p:cNvGrpSpPr>
            <p:nvPr/>
          </p:nvGrpSpPr>
          <p:grpSpPr bwMode="auto">
            <a:xfrm rot="-5400000">
              <a:off x="2652712" y="7331076"/>
              <a:ext cx="327025" cy="831850"/>
              <a:chOff x="3867240" y="5581563"/>
              <a:chExt cx="326844" cy="831850"/>
            </a:xfrm>
          </p:grpSpPr>
          <p:sp>
            <p:nvSpPr>
              <p:cNvPr id="74" name="Chord 73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5" name="Chord 74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6" name="Chord 75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7" name="Chord 76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78" name="Straight Connector 117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9" name="Freeform 118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119"/>
            <p:cNvGrpSpPr>
              <a:grpSpLocks/>
            </p:cNvGrpSpPr>
            <p:nvPr/>
          </p:nvGrpSpPr>
          <p:grpSpPr bwMode="auto">
            <a:xfrm rot="10800000">
              <a:off x="4025900" y="7477125"/>
              <a:ext cx="730250" cy="582613"/>
              <a:chOff x="1071333" y="1168400"/>
              <a:chExt cx="598241" cy="444500"/>
            </a:xfrm>
          </p:grpSpPr>
          <p:sp>
            <p:nvSpPr>
              <p:cNvPr id="72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3" name="TextBox 18"/>
              <p:cNvSpPr txBox="1">
                <a:spLocks noChangeArrowheads="1"/>
              </p:cNvSpPr>
              <p:nvPr/>
            </p:nvSpPr>
            <p:spPr bwMode="auto">
              <a:xfrm>
                <a:off x="1071333" y="1218998"/>
                <a:ext cx="598241" cy="305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  </a:t>
                </a:r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6" name="Group 20"/>
            <p:cNvGrpSpPr>
              <a:grpSpLocks/>
            </p:cNvGrpSpPr>
            <p:nvPr/>
          </p:nvGrpSpPr>
          <p:grpSpPr bwMode="auto">
            <a:xfrm>
              <a:off x="3155950" y="7593330"/>
              <a:ext cx="950913" cy="307975"/>
              <a:chOff x="2565400" y="4253584"/>
              <a:chExt cx="901700" cy="317500"/>
            </a:xfrm>
          </p:grpSpPr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2565400" y="4253584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7" name="TextBox 125"/>
            <p:cNvSpPr txBox="1">
              <a:spLocks noChangeArrowheads="1"/>
            </p:cNvSpPr>
            <p:nvPr/>
          </p:nvSpPr>
          <p:spPr bwMode="auto">
            <a:xfrm>
              <a:off x="2630488" y="783431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sp>
          <p:nvSpPr>
            <p:cNvPr id="68" name="TextBox 126"/>
            <p:cNvSpPr txBox="1">
              <a:spLocks noChangeArrowheads="1"/>
            </p:cNvSpPr>
            <p:nvPr/>
          </p:nvSpPr>
          <p:spPr bwMode="auto">
            <a:xfrm>
              <a:off x="3346450" y="7850188"/>
              <a:ext cx="6762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0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127"/>
                <p:cNvSpPr txBox="1">
                  <a:spLocks noChangeArrowheads="1"/>
                </p:cNvSpPr>
                <p:nvPr/>
              </p:nvSpPr>
              <p:spPr bwMode="auto">
                <a:xfrm>
                  <a:off x="4662488" y="7272338"/>
                  <a:ext cx="5746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62488" y="7272338"/>
                  <a:ext cx="57467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2" name="TextBox 40"/>
          <p:cNvSpPr txBox="1">
            <a:spLocks noChangeArrowheads="1"/>
          </p:cNvSpPr>
          <p:nvPr/>
        </p:nvSpPr>
        <p:spPr bwMode="auto">
          <a:xfrm>
            <a:off x="5843061" y="4283767"/>
            <a:ext cx="31668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By </a:t>
            </a:r>
            <a:r>
              <a:rPr lang="en-US" sz="2000" dirty="0" err="1"/>
              <a:t>Thevenin’s</a:t>
            </a:r>
            <a:r>
              <a:rPr lang="en-US" sz="2000" dirty="0"/>
              <a:t> theorem,  </a:t>
            </a:r>
            <a:br>
              <a:rPr lang="en-US" sz="2000" dirty="0"/>
            </a:br>
            <a:r>
              <a:rPr lang="en-US" sz="2000" dirty="0"/>
              <a:t>the two terminal circuit </a:t>
            </a:r>
            <a:br>
              <a:rPr lang="en-US" sz="2000" dirty="0"/>
            </a:br>
            <a:r>
              <a:rPr lang="en-US" sz="2000" dirty="0"/>
              <a:t>can  be replaced by a </a:t>
            </a:r>
            <a:br>
              <a:rPr lang="en-US" sz="2000" dirty="0"/>
            </a:br>
            <a:r>
              <a:rPr lang="en-US" sz="2000" dirty="0"/>
              <a:t>voltage source and a resistor</a:t>
            </a:r>
          </a:p>
        </p:txBody>
      </p:sp>
    </p:spTree>
    <p:extLst>
      <p:ext uri="{BB962C8B-B14F-4D97-AF65-F5344CB8AC3E}">
        <p14:creationId xmlns:p14="http://schemas.microsoft.com/office/powerpoint/2010/main" val="33091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51" grpId="0"/>
      <p:bldP spid="52" grpId="0"/>
      <p:bldP spid="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407988" y="312738"/>
            <a:ext cx="60521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By </a:t>
            </a:r>
            <a:r>
              <a:rPr lang="en-US" sz="2000" dirty="0" err="1"/>
              <a:t>Thevenin’s</a:t>
            </a:r>
            <a:r>
              <a:rPr lang="en-US" sz="2000" dirty="0"/>
              <a:t> theorem,  the two terminal circuit can  be </a:t>
            </a:r>
            <a:br>
              <a:rPr lang="en-US" sz="2000" dirty="0"/>
            </a:br>
            <a:r>
              <a:rPr lang="en-US" sz="2000" dirty="0"/>
              <a:t>replaced by a voltage source and a resistor</a:t>
            </a:r>
          </a:p>
        </p:txBody>
      </p:sp>
      <p:sp>
        <p:nvSpPr>
          <p:cNvPr id="5" name="Down Arrow 49"/>
          <p:cNvSpPr>
            <a:spLocks noChangeArrowheads="1"/>
          </p:cNvSpPr>
          <p:nvPr/>
        </p:nvSpPr>
        <p:spPr bwMode="auto">
          <a:xfrm>
            <a:off x="2260600" y="3060700"/>
            <a:ext cx="406400" cy="8001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0"/>
              <p:cNvSpPr txBox="1">
                <a:spLocks noChangeArrowheads="1"/>
              </p:cNvSpPr>
              <p:nvPr/>
            </p:nvSpPr>
            <p:spPr bwMode="auto">
              <a:xfrm>
                <a:off x="2667000" y="3035300"/>
                <a:ext cx="4705327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Rearranging  the elements does not change</a:t>
                </a:r>
                <a:br>
                  <a:rPr lang="en-US" sz="2000" dirty="0"/>
                </a:br>
                <a:r>
                  <a:rPr lang="en-US" sz="2000" dirty="0"/>
                  <a:t>loop current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and capacitor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3035300"/>
                <a:ext cx="4705327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427" t="-4310" r="-649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3"/>
              <p:cNvSpPr txBox="1">
                <a:spLocks noChangeArrowheads="1"/>
              </p:cNvSpPr>
              <p:nvPr/>
            </p:nvSpPr>
            <p:spPr bwMode="auto">
              <a:xfrm>
                <a:off x="378331" y="3060700"/>
                <a:ext cx="192828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𝑉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𝑡h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r>
                        <a:rPr lang="en-US" sz="2000" i="1" dirty="0" err="1">
                          <a:latin typeface="Cambria Math"/>
                        </a:rPr>
                        <m:t>𝑉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𝑡h</m:t>
                      </m:r>
                      <m:r>
                        <a:rPr lang="en-US" sz="2000" i="1" baseline="30000" dirty="0">
                          <a:latin typeface="Cambria Math"/>
                        </a:rPr>
                        <m:t>’</m:t>
                      </m:r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r>
                        <a:rPr lang="en-US" sz="2000" i="1" dirty="0" err="1" smtClean="0">
                          <a:latin typeface="Cambria Math"/>
                        </a:rPr>
                        <m:t>𝑉</m:t>
                      </m:r>
                      <m:r>
                        <a:rPr lang="en-US" sz="2000" i="1" baseline="-25000" dirty="0" err="1" smtClean="0"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𝑡h</m:t>
                      </m:r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r>
                        <a:rPr lang="en-US" sz="2000" i="1" dirty="0" err="1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𝑡h</m:t>
                      </m:r>
                      <m:r>
                        <a:rPr lang="en-US" sz="2000" i="1" baseline="30000" dirty="0">
                          <a:latin typeface="Cambria Math"/>
                        </a:rPr>
                        <m:t>’</m:t>
                      </m:r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r>
                        <a:rPr lang="en-US" sz="2000" i="1" dirty="0">
                          <a:latin typeface="Cambria Math"/>
                        </a:rPr>
                        <m:t>𝑅</m:t>
                      </m:r>
                      <m:r>
                        <a:rPr lang="en-US" sz="2000" i="1" baseline="-25000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31" y="3060700"/>
                <a:ext cx="1928284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408930" y="4749800"/>
          <a:ext cx="126523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5" name="Equation" r:id="rId5" imgW="774360" imgH="660240" progId="Equation.DSMT4">
                  <p:embed/>
                </p:oleObj>
              </mc:Choice>
              <mc:Fallback>
                <p:oleObj name="Equation" r:id="rId5" imgW="7743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930" y="4749800"/>
                        <a:ext cx="1265238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5"/>
          <p:cNvSpPr txBox="1">
            <a:spLocks noChangeArrowheads="1"/>
          </p:cNvSpPr>
          <p:nvPr/>
        </p:nvSpPr>
        <p:spPr bwMode="auto">
          <a:xfrm>
            <a:off x="4419600" y="5092700"/>
            <a:ext cx="834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Given</a:t>
            </a: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0388" y="1081088"/>
            <a:ext cx="4502150" cy="1789112"/>
            <a:chOff x="560388" y="1081088"/>
            <a:chExt cx="4502150" cy="1789112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765175" y="1555750"/>
              <a:ext cx="3706813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3975100" y="213836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" name="Object 3"/>
                <p:cNvGraphicFramePr>
                  <a:graphicFrameLocks noChangeAspect="1"/>
                </p:cNvGraphicFramePr>
                <p:nvPr/>
              </p:nvGraphicFramePr>
              <p:xfrm>
                <a:off x="4745038" y="16716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166" name="Equation" r:id="rId7" imgW="139680" imgH="571320" progId="Equation.DSMT4">
                        <p:embed/>
                      </p:oleObj>
                    </mc:Choice>
                    <mc:Fallback>
                      <p:oleObj name="Equation" r:id="rId7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45038" y="16716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" name="Object 3"/>
                <p:cNvGraphicFramePr>
                  <a:graphicFrameLocks noChangeAspect="1"/>
                </p:cNvGraphicFramePr>
                <p:nvPr/>
              </p:nvGraphicFramePr>
              <p:xfrm>
                <a:off x="4745038" y="16716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659" name="Equation" r:id="rId9" imgW="139680" imgH="571320" progId="Equation.DSMT4">
                        <p:embed/>
                      </p:oleObj>
                    </mc:Choice>
                    <mc:Fallback>
                      <p:oleObj name="Equation" r:id="rId9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45038" y="16716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4" name="Group 19"/>
            <p:cNvGrpSpPr>
              <a:grpSpLocks/>
            </p:cNvGrpSpPr>
            <p:nvPr/>
          </p:nvGrpSpPr>
          <p:grpSpPr bwMode="auto">
            <a:xfrm rot="5400000">
              <a:off x="4035425" y="2058988"/>
              <a:ext cx="825500" cy="419100"/>
              <a:chOff x="952500" y="3581400"/>
              <a:chExt cx="825500" cy="419100"/>
            </a:xfrm>
          </p:grpSpPr>
          <p:cxnSp>
            <p:nvCxnSpPr>
              <p:cNvPr id="41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2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3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" name="Rectangle 23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 rot="-5400000">
              <a:off x="2154237" y="1139826"/>
              <a:ext cx="327025" cy="831850"/>
              <a:chOff x="3867240" y="5581563"/>
              <a:chExt cx="326844" cy="831850"/>
            </a:xfrm>
          </p:grpSpPr>
          <p:sp>
            <p:nvSpPr>
              <p:cNvPr id="35" name="Chord 34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6" name="Chord 35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7" name="Chord 36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38" name="Chord 37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39" name="Straight Connector 29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1"/>
            <p:cNvGrpSpPr>
              <a:grpSpLocks/>
            </p:cNvGrpSpPr>
            <p:nvPr/>
          </p:nvGrpSpPr>
          <p:grpSpPr bwMode="auto">
            <a:xfrm rot="10800000">
              <a:off x="3527425" y="1285875"/>
              <a:ext cx="730250" cy="582613"/>
              <a:chOff x="1071333" y="1168400"/>
              <a:chExt cx="598241" cy="444500"/>
            </a:xfrm>
          </p:grpSpPr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104900" y="11684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4" name="TextBox 18"/>
              <p:cNvSpPr txBox="1">
                <a:spLocks noChangeArrowheads="1"/>
              </p:cNvSpPr>
              <p:nvPr/>
            </p:nvSpPr>
            <p:spPr bwMode="auto">
              <a:xfrm>
                <a:off x="1071333" y="1218998"/>
                <a:ext cx="598241" cy="305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  </a:t>
                </a:r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2657475" y="1403028"/>
              <a:ext cx="950913" cy="320040"/>
              <a:chOff x="2565400" y="4254500"/>
              <a:chExt cx="901700" cy="328246"/>
            </a:xfrm>
          </p:grpSpPr>
          <p:sp>
            <p:nvSpPr>
              <p:cNvPr id="3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65400" y="4265246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8" name="TextBox 37"/>
            <p:cNvSpPr txBox="1">
              <a:spLocks noChangeArrowheads="1"/>
            </p:cNvSpPr>
            <p:nvPr/>
          </p:nvSpPr>
          <p:spPr bwMode="auto">
            <a:xfrm>
              <a:off x="1916113" y="155416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sp>
          <p:nvSpPr>
            <p:cNvPr id="19" name="TextBox 38"/>
            <p:cNvSpPr txBox="1">
              <a:spLocks noChangeArrowheads="1"/>
            </p:cNvSpPr>
            <p:nvPr/>
          </p:nvSpPr>
          <p:spPr bwMode="auto">
            <a:xfrm>
              <a:off x="3074988" y="164782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0</a:t>
              </a: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4164013" y="1081088"/>
                  <a:ext cx="57467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013" y="1081088"/>
                  <a:ext cx="57467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41"/>
            <p:cNvGrpSpPr>
              <a:grpSpLocks/>
            </p:cNvGrpSpPr>
            <p:nvPr/>
          </p:nvGrpSpPr>
          <p:grpSpPr bwMode="auto">
            <a:xfrm>
              <a:off x="560388" y="1908175"/>
              <a:ext cx="469900" cy="708025"/>
              <a:chOff x="1143000" y="2057401"/>
              <a:chExt cx="469900" cy="707886"/>
            </a:xfrm>
          </p:grpSpPr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0" name="TextBox 43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898525" y="1409700"/>
              <a:ext cx="949325" cy="309563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1220788" y="1679575"/>
                  <a:ext cx="67786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𝑡h</m:t>
                        </m:r>
                        <m:r>
                          <a:rPr lang="en-US" i="1" baseline="30000" dirty="0"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0788" y="1679575"/>
                  <a:ext cx="677862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020763" y="2244725"/>
                  <a:ext cx="67786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𝑡h</m:t>
                        </m:r>
                        <m:r>
                          <a:rPr lang="en-US" i="1" baseline="30000" dirty="0">
                            <a:latin typeface="Cambria Math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20763" y="2244725"/>
                  <a:ext cx="67786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86"/>
            <p:cNvCxnSpPr>
              <a:cxnSpLocks noChangeShapeType="1"/>
            </p:cNvCxnSpPr>
            <p:nvPr/>
          </p:nvCxnSpPr>
          <p:spPr bwMode="auto">
            <a:xfrm>
              <a:off x="2438400" y="1651000"/>
              <a:ext cx="3683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2451100" y="1587500"/>
                  <a:ext cx="34509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1100" y="1587500"/>
                  <a:ext cx="34509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75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07988" y="4237037"/>
            <a:ext cx="3968750" cy="1465263"/>
            <a:chOff x="407988" y="4237037"/>
            <a:chExt cx="3968750" cy="1465263"/>
          </a:xfrm>
        </p:grpSpPr>
        <p:sp>
          <p:nvSpPr>
            <p:cNvPr id="46" name="Rectangle 51"/>
            <p:cNvSpPr>
              <a:spLocks noChangeArrowheads="1"/>
            </p:cNvSpPr>
            <p:nvPr/>
          </p:nvSpPr>
          <p:spPr bwMode="auto">
            <a:xfrm>
              <a:off x="622300" y="4387850"/>
              <a:ext cx="3163888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7" name="TextBox 52"/>
            <p:cNvSpPr txBox="1">
              <a:spLocks noChangeArrowheads="1"/>
            </p:cNvSpPr>
            <p:nvPr/>
          </p:nvSpPr>
          <p:spPr bwMode="auto">
            <a:xfrm>
              <a:off x="3289300" y="497046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8" name="Object 4"/>
                <p:cNvGraphicFramePr>
                  <a:graphicFrameLocks noChangeAspect="1"/>
                </p:cNvGraphicFramePr>
                <p:nvPr/>
              </p:nvGraphicFramePr>
              <p:xfrm>
                <a:off x="4059238" y="45037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167" name="Equation" r:id="rId15" imgW="139680" imgH="571320" progId="Equation.DSMT4">
                        <p:embed/>
                      </p:oleObj>
                    </mc:Choice>
                    <mc:Fallback>
                      <p:oleObj name="Equation" r:id="rId15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59238" y="45037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8" name="Object 4"/>
                <p:cNvGraphicFramePr>
                  <a:graphicFrameLocks noChangeAspect="1"/>
                </p:cNvGraphicFramePr>
                <p:nvPr/>
              </p:nvGraphicFramePr>
              <p:xfrm>
                <a:off x="4059238" y="45037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660" name="Equation" r:id="rId17" imgW="139680" imgH="571320" progId="Equation.DSMT4">
                        <p:embed/>
                      </p:oleObj>
                    </mc:Choice>
                    <mc:Fallback>
                      <p:oleObj name="Equation" r:id="rId17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59238" y="45037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49" name="Group 54"/>
            <p:cNvGrpSpPr>
              <a:grpSpLocks/>
            </p:cNvGrpSpPr>
            <p:nvPr/>
          </p:nvGrpSpPr>
          <p:grpSpPr bwMode="auto">
            <a:xfrm rot="5400000">
              <a:off x="3349625" y="4883468"/>
              <a:ext cx="825500" cy="419100"/>
              <a:chOff x="944880" y="3581400"/>
              <a:chExt cx="825500" cy="419100"/>
            </a:xfrm>
          </p:grpSpPr>
          <p:cxnSp>
            <p:nvCxnSpPr>
              <p:cNvPr id="70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944880" y="376682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1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2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3" name="Rectangle 58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50" name="Group 59"/>
            <p:cNvGrpSpPr>
              <a:grpSpLocks/>
            </p:cNvGrpSpPr>
            <p:nvPr/>
          </p:nvGrpSpPr>
          <p:grpSpPr bwMode="auto">
            <a:xfrm rot="-5400000">
              <a:off x="2617787" y="3984625"/>
              <a:ext cx="327025" cy="831850"/>
              <a:chOff x="3867241" y="5562513"/>
              <a:chExt cx="326844" cy="831850"/>
            </a:xfrm>
          </p:grpSpPr>
          <p:sp>
            <p:nvSpPr>
              <p:cNvPr id="64" name="Chord 63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5" name="Chord 64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6" name="Chord 65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7" name="Chord 66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68" name="Straight Connector 64"/>
              <p:cNvCxnSpPr>
                <a:cxnSpLocks noChangeShapeType="1"/>
              </p:cNvCxnSpPr>
              <p:nvPr/>
            </p:nvCxnSpPr>
            <p:spPr bwMode="auto">
              <a:xfrm rot="5400000" flipV="1">
                <a:off x="3623218" y="597526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TextBox 72"/>
            <p:cNvSpPr txBox="1">
              <a:spLocks noChangeArrowheads="1"/>
            </p:cNvSpPr>
            <p:nvPr/>
          </p:nvSpPr>
          <p:spPr bwMode="auto">
            <a:xfrm>
              <a:off x="2690813" y="446246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grpSp>
          <p:nvGrpSpPr>
            <p:cNvPr id="52" name="Group 75"/>
            <p:cNvGrpSpPr>
              <a:grpSpLocks/>
            </p:cNvGrpSpPr>
            <p:nvPr/>
          </p:nvGrpSpPr>
          <p:grpSpPr bwMode="auto">
            <a:xfrm>
              <a:off x="407988" y="4664075"/>
              <a:ext cx="469900" cy="708025"/>
              <a:chOff x="1143000" y="2057401"/>
              <a:chExt cx="469900" cy="707886"/>
            </a:xfrm>
          </p:grpSpPr>
          <p:sp>
            <p:nvSpPr>
              <p:cNvPr id="62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TextBox 77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3" name="Group 20"/>
            <p:cNvGrpSpPr>
              <a:grpSpLocks/>
            </p:cNvGrpSpPr>
            <p:nvPr/>
          </p:nvGrpSpPr>
          <p:grpSpPr bwMode="auto">
            <a:xfrm>
              <a:off x="983615" y="4245610"/>
              <a:ext cx="949325" cy="309563"/>
              <a:chOff x="2561781" y="4245708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1781" y="4245708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1246188" y="4498975"/>
                  <a:ext cx="67786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𝑡h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6188" y="4498975"/>
                  <a:ext cx="67786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92163" y="5076825"/>
                  <a:ext cx="67786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𝑡h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163" y="5076825"/>
                  <a:ext cx="677862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88"/>
            <p:cNvCxnSpPr>
              <a:cxnSpLocks noChangeShapeType="1"/>
            </p:cNvCxnSpPr>
            <p:nvPr/>
          </p:nvCxnSpPr>
          <p:spPr bwMode="auto">
            <a:xfrm>
              <a:off x="2077720" y="4392930"/>
              <a:ext cx="3683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146300" y="4355176"/>
                  <a:ext cx="40998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 err="1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46300" y="4355176"/>
                  <a:ext cx="409984" cy="461665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102"/>
              <p:cNvSpPr txBox="1">
                <a:spLocks noChangeArrowheads="1"/>
              </p:cNvSpPr>
              <p:nvPr/>
            </p:nvSpPr>
            <p:spPr bwMode="auto">
              <a:xfrm>
                <a:off x="4851400" y="3733800"/>
                <a:ext cx="2446567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We call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𝑉</m:t>
                    </m:r>
                    <m:r>
                      <a:rPr lang="en-US" sz="2000" i="1" baseline="-25000" dirty="0" err="1">
                        <a:latin typeface="Cambria Math"/>
                      </a:rPr>
                      <m:t>𝑡h</m:t>
                    </m:r>
                    <m:r>
                      <a:rPr lang="en-US" sz="2000" i="1" dirty="0">
                        <a:latin typeface="Cambria Math"/>
                      </a:rPr>
                      <m:t>, </m:t>
                    </m:r>
                    <m:r>
                      <a:rPr lang="en-US" sz="2000" i="1" dirty="0" err="1">
                        <a:latin typeface="Cambria Math"/>
                      </a:rPr>
                      <m:t>𝑅</m:t>
                    </m:r>
                    <m:r>
                      <a:rPr lang="en-US" sz="2000" i="1" baseline="-25000" dirty="0" err="1">
                        <a:latin typeface="Cambria Math"/>
                      </a:rPr>
                      <m:t>𝑡h</m:t>
                    </m:r>
                  </m:oMath>
                </a14:m>
                <a:r>
                  <a:rPr lang="en-US" sz="2000" dirty="0"/>
                  <a:t>)</a:t>
                </a:r>
                <a:br>
                  <a:rPr lang="en-US" sz="2000" dirty="0"/>
                </a:br>
                <a:r>
                  <a:rPr lang="en-US" sz="2000" dirty="0" err="1"/>
                  <a:t>Thevenin’s</a:t>
                </a:r>
                <a:r>
                  <a:rPr lang="en-US" sz="2000" dirty="0"/>
                  <a:t> equivalent</a:t>
                </a:r>
                <a:br>
                  <a:rPr lang="en-US" sz="2000" dirty="0"/>
                </a:br>
                <a:r>
                  <a:rPr lang="en-US" sz="2000" dirty="0"/>
                  <a:t> </a:t>
                </a:r>
                <a:r>
                  <a:rPr lang="en-US" sz="2000" dirty="0" err="1"/>
                  <a:t>w.r.t</a:t>
                </a:r>
                <a:r>
                  <a:rPr lang="en-US" sz="2000" dirty="0"/>
                  <a:t>  LC</a:t>
                </a:r>
              </a:p>
            </p:txBody>
          </p:sp>
        </mc:Choice>
        <mc:Fallback xmlns="">
          <p:sp>
            <p:nvSpPr>
              <p:cNvPr id="74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1400" y="3733800"/>
                <a:ext cx="2446567" cy="1015663"/>
              </a:xfrm>
              <a:prstGeom prst="rect">
                <a:avLst/>
              </a:prstGeom>
              <a:blipFill rotWithShape="1">
                <a:blip r:embed="rId30"/>
                <a:stretch>
                  <a:fillRect l="-2743" t="-3012" r="-1995" b="-963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/>
          <p:cNvSpPr/>
          <p:nvPr/>
        </p:nvSpPr>
        <p:spPr bwMode="auto">
          <a:xfrm>
            <a:off x="565265" y="1180407"/>
            <a:ext cx="1346662" cy="182880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2863" y="3846452"/>
                <a:ext cx="1183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+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−</m:t>
                    </m:r>
                  </m:oMath>
                </a14:m>
                <a:r>
                  <a:rPr lang="en-US" sz="2000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63" y="3846452"/>
                <a:ext cx="1183594" cy="400110"/>
              </a:xfrm>
              <a:prstGeom prst="rect">
                <a:avLst/>
              </a:prstGeom>
              <a:blipFill rotWithShape="1">
                <a:blip r:embed="rId3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79625" y="3846452"/>
                <a:ext cx="1162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+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−</m:t>
                    </m:r>
                  </m:oMath>
                </a14:m>
                <a:r>
                  <a:rPr lang="en-US" sz="2000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625" y="3846452"/>
                <a:ext cx="1162113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1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74" grpId="0"/>
      <p:bldP spid="75" grpId="0" animBg="1"/>
      <p:bldP spid="2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63752"/>
              </p:ext>
            </p:extLst>
          </p:nvPr>
        </p:nvGraphicFramePr>
        <p:xfrm>
          <a:off x="6227588" y="1492906"/>
          <a:ext cx="1265238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5" name="Equation" r:id="rId3" imgW="774360" imgH="660240" progId="Equation.DSMT4">
                  <p:embed/>
                </p:oleObj>
              </mc:Choice>
              <mc:Fallback>
                <p:oleObj name="Equation" r:id="rId3" imgW="77436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588" y="1492906"/>
                        <a:ext cx="1265238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85"/>
          <p:cNvSpPr txBox="1">
            <a:spLocks noChangeArrowheads="1"/>
          </p:cNvSpPr>
          <p:nvPr/>
        </p:nvSpPr>
        <p:spPr bwMode="auto">
          <a:xfrm>
            <a:off x="5150167" y="1777028"/>
            <a:ext cx="8393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Given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2925" y="1137295"/>
            <a:ext cx="3968750" cy="1465263"/>
            <a:chOff x="407988" y="4237037"/>
            <a:chExt cx="3968750" cy="1465263"/>
          </a:xfrm>
        </p:grpSpPr>
        <p:sp>
          <p:nvSpPr>
            <p:cNvPr id="8" name="Rectangle 51"/>
            <p:cNvSpPr>
              <a:spLocks noChangeArrowheads="1"/>
            </p:cNvSpPr>
            <p:nvPr/>
          </p:nvSpPr>
          <p:spPr bwMode="auto">
            <a:xfrm>
              <a:off x="622300" y="4387850"/>
              <a:ext cx="3163888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52"/>
            <p:cNvSpPr txBox="1">
              <a:spLocks noChangeArrowheads="1"/>
            </p:cNvSpPr>
            <p:nvPr/>
          </p:nvSpPr>
          <p:spPr bwMode="auto">
            <a:xfrm>
              <a:off x="3289300" y="497046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Object 4"/>
                <p:cNvGraphicFramePr>
                  <a:graphicFrameLocks noChangeAspect="1"/>
                </p:cNvGraphicFramePr>
                <p:nvPr/>
              </p:nvGraphicFramePr>
              <p:xfrm>
                <a:off x="4059238" y="45037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5696" name="Equation" r:id="rId5" imgW="139680" imgH="571320" progId="Equation.DSMT4">
                        <p:embed/>
                      </p:oleObj>
                    </mc:Choice>
                    <mc:Fallback>
                      <p:oleObj name="Equation" r:id="rId5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59238" y="45037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Object 4"/>
                <p:cNvGraphicFramePr>
                  <a:graphicFrameLocks noChangeAspect="1"/>
                </p:cNvGraphicFramePr>
                <p:nvPr/>
              </p:nvGraphicFramePr>
              <p:xfrm>
                <a:off x="4059238" y="45037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884" name="Equation" r:id="rId7" imgW="139680" imgH="571320" progId="Equation.DSMT4">
                        <p:embed/>
                      </p:oleObj>
                    </mc:Choice>
                    <mc:Fallback>
                      <p:oleObj name="Equation" r:id="rId7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59238" y="45037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1" name="Group 54"/>
            <p:cNvGrpSpPr>
              <a:grpSpLocks/>
            </p:cNvGrpSpPr>
            <p:nvPr/>
          </p:nvGrpSpPr>
          <p:grpSpPr bwMode="auto">
            <a:xfrm rot="5400000">
              <a:off x="3349625" y="4883468"/>
              <a:ext cx="825500" cy="419100"/>
              <a:chOff x="944880" y="3581400"/>
              <a:chExt cx="825500" cy="419100"/>
            </a:xfrm>
          </p:grpSpPr>
          <p:cxnSp>
            <p:nvCxnSpPr>
              <p:cNvPr id="32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944880" y="376682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3" name="Straight Connector 56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5" name="Rectangle 58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 rot="-5400000">
              <a:off x="2617787" y="3984625"/>
              <a:ext cx="327025" cy="831850"/>
              <a:chOff x="3867241" y="5562513"/>
              <a:chExt cx="326844" cy="831850"/>
            </a:xfrm>
          </p:grpSpPr>
          <p:sp>
            <p:nvSpPr>
              <p:cNvPr id="26" name="Chord 25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7" name="Chord 26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8" name="Chord 27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29" name="Chord 28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30" name="Straight Connector 64"/>
              <p:cNvCxnSpPr>
                <a:cxnSpLocks noChangeShapeType="1"/>
              </p:cNvCxnSpPr>
              <p:nvPr/>
            </p:nvCxnSpPr>
            <p:spPr bwMode="auto">
              <a:xfrm rot="5400000" flipV="1">
                <a:off x="3623218" y="597526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1" name="Freeform 65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72"/>
            <p:cNvSpPr txBox="1">
              <a:spLocks noChangeArrowheads="1"/>
            </p:cNvSpPr>
            <p:nvPr/>
          </p:nvSpPr>
          <p:spPr bwMode="auto">
            <a:xfrm>
              <a:off x="2690813" y="446246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>
              <a:off x="407988" y="4664075"/>
              <a:ext cx="469900" cy="708025"/>
              <a:chOff x="1143000" y="2057401"/>
              <a:chExt cx="469900" cy="707886"/>
            </a:xfrm>
          </p:grpSpPr>
          <p:sp>
            <p:nvSpPr>
              <p:cNvPr id="2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5" name="TextBox 77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983615" y="4245610"/>
              <a:ext cx="949325" cy="309563"/>
              <a:chOff x="2561781" y="4245708"/>
              <a:chExt cx="901700" cy="317500"/>
            </a:xfrm>
          </p:grpSpPr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2561781" y="4245708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6" name="TextBox 81"/>
            <p:cNvSpPr txBox="1">
              <a:spLocks noChangeArrowheads="1"/>
            </p:cNvSpPr>
            <p:nvPr/>
          </p:nvSpPr>
          <p:spPr bwMode="auto">
            <a:xfrm>
              <a:off x="1246188" y="449897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th</a:t>
              </a:r>
              <a:endParaRPr lang="en-US"/>
            </a:p>
          </p:txBody>
        </p:sp>
        <p:sp>
          <p:nvSpPr>
            <p:cNvPr id="17" name="TextBox 82"/>
            <p:cNvSpPr txBox="1">
              <a:spLocks noChangeArrowheads="1"/>
            </p:cNvSpPr>
            <p:nvPr/>
          </p:nvSpPr>
          <p:spPr bwMode="auto">
            <a:xfrm>
              <a:off x="792163" y="507682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th</a:t>
              </a:r>
              <a:endParaRPr lang="en-US"/>
            </a:p>
          </p:txBody>
        </p:sp>
        <p:cxnSp>
          <p:nvCxnSpPr>
            <p:cNvPr id="18" name="Straight Arrow Connector 88"/>
            <p:cNvCxnSpPr>
              <a:cxnSpLocks noChangeShapeType="1"/>
            </p:cNvCxnSpPr>
            <p:nvPr/>
          </p:nvCxnSpPr>
          <p:spPr bwMode="auto">
            <a:xfrm>
              <a:off x="2077720" y="4392930"/>
              <a:ext cx="3683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89"/>
                <p:cNvSpPr txBox="1">
                  <a:spLocks noChangeArrowheads="1"/>
                </p:cNvSpPr>
                <p:nvPr/>
              </p:nvSpPr>
              <p:spPr bwMode="auto">
                <a:xfrm>
                  <a:off x="2146300" y="4355176"/>
                  <a:ext cx="345094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46300" y="4355176"/>
                  <a:ext cx="345094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75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94"/>
              <p:cNvSpPr txBox="1">
                <a:spLocks noChangeArrowheads="1"/>
              </p:cNvSpPr>
              <p:nvPr/>
            </p:nvSpPr>
            <p:spPr bwMode="auto">
              <a:xfrm>
                <a:off x="531408" y="2763839"/>
                <a:ext cx="60650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Choose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/>
                  <a:t>  as key variable. We derive diff. equation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𝑣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408" y="2763839"/>
                <a:ext cx="6065058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1005" b="-1973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95"/>
              <p:cNvSpPr txBox="1">
                <a:spLocks noChangeArrowheads="1"/>
              </p:cNvSpPr>
              <p:nvPr/>
            </p:nvSpPr>
            <p:spPr bwMode="auto">
              <a:xfrm>
                <a:off x="531408" y="3186758"/>
                <a:ext cx="40780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Express other variables in terms of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37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408" y="3186758"/>
                <a:ext cx="4078039" cy="400110"/>
              </a:xfrm>
              <a:prstGeom prst="rect">
                <a:avLst/>
              </a:prstGeom>
              <a:blipFill rotWithShape="1">
                <a:blip r:embed="rId19"/>
                <a:stretch>
                  <a:fillRect l="-1495" t="-7692" r="-1495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58435"/>
              </p:ext>
            </p:extLst>
          </p:nvPr>
        </p:nvGraphicFramePr>
        <p:xfrm>
          <a:off x="725328" y="3534554"/>
          <a:ext cx="9747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7"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28" y="3534554"/>
                        <a:ext cx="9747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97"/>
          <p:cNvSpPr txBox="1">
            <a:spLocks noChangeArrowheads="1"/>
          </p:cNvSpPr>
          <p:nvPr/>
        </p:nvSpPr>
        <p:spPr bwMode="auto">
          <a:xfrm>
            <a:off x="630237" y="4216251"/>
            <a:ext cx="1005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By KVL, </a:t>
            </a:r>
          </a:p>
        </p:txBody>
      </p:sp>
      <p:graphicFrame>
        <p:nvGraphicFramePr>
          <p:cNvPr id="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495090"/>
              </p:ext>
            </p:extLst>
          </p:nvPr>
        </p:nvGraphicFramePr>
        <p:xfrm>
          <a:off x="880787" y="4616361"/>
          <a:ext cx="1863207" cy="44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8" name="Equation" r:id="rId22" imgW="965160" imgH="228600" progId="Equation.DSMT4">
                  <p:embed/>
                </p:oleObj>
              </mc:Choice>
              <mc:Fallback>
                <p:oleObj name="Equation" r:id="rId22" imgW="965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87" y="4616361"/>
                        <a:ext cx="1863207" cy="440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786448"/>
              </p:ext>
            </p:extLst>
          </p:nvPr>
        </p:nvGraphicFramePr>
        <p:xfrm>
          <a:off x="3563937" y="4446786"/>
          <a:ext cx="2716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99" name="Equation" r:id="rId24" imgW="1663560" imgH="419040" progId="Equation.DSMT4">
                  <p:embed/>
                </p:oleObj>
              </mc:Choice>
              <mc:Fallback>
                <p:oleObj name="Equation" r:id="rId24" imgW="1663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7" y="4446786"/>
                        <a:ext cx="271621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00"/>
          <p:cNvSpPr txBox="1">
            <a:spLocks noChangeArrowheads="1"/>
          </p:cNvSpPr>
          <p:nvPr/>
        </p:nvSpPr>
        <p:spPr bwMode="auto">
          <a:xfrm>
            <a:off x="898836" y="5477698"/>
            <a:ext cx="13138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Normalize:</a:t>
            </a:r>
          </a:p>
        </p:txBody>
      </p:sp>
      <p:graphicFrame>
        <p:nvGraphicFramePr>
          <p:cNvPr id="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721698"/>
              </p:ext>
            </p:extLst>
          </p:nvPr>
        </p:nvGraphicFramePr>
        <p:xfrm>
          <a:off x="2281237" y="5302659"/>
          <a:ext cx="3113882" cy="75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0" name="Equation" r:id="rId26" imgW="1739880" imgH="419040" progId="Equation.DSMT4">
                  <p:embed/>
                </p:oleObj>
              </mc:Choice>
              <mc:Fallback>
                <p:oleObj name="Equation" r:id="rId26" imgW="1739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7" y="5302659"/>
                        <a:ext cx="3113882" cy="750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02"/>
          <p:cNvSpPr txBox="1">
            <a:spLocks noChangeArrowheads="1"/>
          </p:cNvSpPr>
          <p:nvPr/>
        </p:nvSpPr>
        <p:spPr bwMode="auto">
          <a:xfrm>
            <a:off x="4986337" y="634058"/>
            <a:ext cx="37477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(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/>
              <a:t>, </a:t>
            </a:r>
            <a:r>
              <a:rPr lang="en-US" sz="2000" dirty="0" err="1"/>
              <a:t>R</a:t>
            </a:r>
            <a:r>
              <a:rPr lang="en-US" sz="2000" baseline="-25000" dirty="0" err="1"/>
              <a:t>th</a:t>
            </a:r>
            <a:r>
              <a:rPr lang="en-US" sz="2000" dirty="0"/>
              <a:t>) :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Thevenin’s</a:t>
            </a:r>
            <a:r>
              <a:rPr lang="en-US" sz="2000" dirty="0"/>
              <a:t> equivalent w.r.t  LC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668" y="233948"/>
            <a:ext cx="2499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equivalent circuit: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1766" y="3690966"/>
                <a:ext cx="1317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766" y="3690966"/>
                <a:ext cx="1317092" cy="40011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72434" y="3526122"/>
                <a:ext cx="1547860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0" smtClean="0">
                          <a:latin typeface="Cambria Math"/>
                        </a:rPr>
                        <m:t> ;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434" y="3526122"/>
                <a:ext cx="1547860" cy="67666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6523" y="3536084"/>
                <a:ext cx="1273041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523" y="3536084"/>
                <a:ext cx="1273041" cy="67666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91200" y="3536084"/>
                <a:ext cx="1272400" cy="709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𝐿𝐶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36084"/>
                <a:ext cx="1272400" cy="709874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43459" y="737185"/>
                <a:ext cx="11835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+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−</m:t>
                    </m:r>
                  </m:oMath>
                </a14:m>
                <a:r>
                  <a:rPr lang="en-US" sz="2000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59" y="737185"/>
                <a:ext cx="1183594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411968" y="756996"/>
                <a:ext cx="11621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+ 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 −</m:t>
                    </m:r>
                  </m:oMath>
                </a14:m>
                <a:r>
                  <a:rPr lang="en-US" sz="2000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68" y="756996"/>
                <a:ext cx="1162113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/>
      <p:bldP spid="39" grpId="0"/>
      <p:bldP spid="42" grpId="0"/>
      <p:bldP spid="44" grpId="0"/>
      <p:bldP spid="3" grpId="0"/>
      <p:bldP spid="45" grpId="0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Rectangle 51"/>
          <p:cNvSpPr>
            <a:spLocks noChangeArrowheads="1"/>
          </p:cNvSpPr>
          <p:nvPr/>
        </p:nvSpPr>
        <p:spPr bwMode="auto">
          <a:xfrm>
            <a:off x="575655" y="913898"/>
            <a:ext cx="2551112" cy="13144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5" name="TextBox 52"/>
          <p:cNvSpPr txBox="1">
            <a:spLocks noChangeArrowheads="1"/>
          </p:cNvSpPr>
          <p:nvPr/>
        </p:nvSpPr>
        <p:spPr bwMode="auto">
          <a:xfrm>
            <a:off x="2645722" y="1500452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36370"/>
              </p:ext>
            </p:extLst>
          </p:nvPr>
        </p:nvGraphicFramePr>
        <p:xfrm>
          <a:off x="3329940" y="991349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0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940" y="991349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54"/>
          <p:cNvGrpSpPr>
            <a:grpSpLocks/>
          </p:cNvGrpSpPr>
          <p:nvPr/>
        </p:nvGrpSpPr>
        <p:grpSpPr bwMode="auto">
          <a:xfrm rot="5400000">
            <a:off x="2683822" y="1372686"/>
            <a:ext cx="825500" cy="419100"/>
            <a:chOff x="952500" y="3581400"/>
            <a:chExt cx="825500" cy="419100"/>
          </a:xfrm>
        </p:grpSpPr>
        <p:cxnSp>
          <p:nvCxnSpPr>
            <p:cNvPr id="8" name="Straight Connector 55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56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7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Rectangle 58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 rot="-5400000">
            <a:off x="2357465" y="506864"/>
            <a:ext cx="327025" cy="831850"/>
            <a:chOff x="3867240" y="5581563"/>
            <a:chExt cx="326844" cy="831850"/>
          </a:xfrm>
        </p:grpSpPr>
        <p:sp>
          <p:nvSpPr>
            <p:cNvPr id="13" name="Chord 12"/>
            <p:cNvSpPr/>
            <p:nvPr/>
          </p:nvSpPr>
          <p:spPr bwMode="auto">
            <a:xfrm rot="10800000">
              <a:off x="3876761" y="575301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4" name="Chord 13"/>
            <p:cNvSpPr/>
            <p:nvPr/>
          </p:nvSpPr>
          <p:spPr bwMode="auto">
            <a:xfrm rot="10800000">
              <a:off x="3867241" y="586096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5" name="Chord 14"/>
            <p:cNvSpPr/>
            <p:nvPr/>
          </p:nvSpPr>
          <p:spPr bwMode="auto">
            <a:xfrm rot="10800000">
              <a:off x="3867241" y="596891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 bwMode="auto">
            <a:xfrm rot="10800000">
              <a:off x="3873587" y="607686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7" name="Straight Connector 64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72"/>
          <p:cNvSpPr txBox="1">
            <a:spLocks noChangeArrowheads="1"/>
          </p:cNvSpPr>
          <p:nvPr/>
        </p:nvSpPr>
        <p:spPr bwMode="auto">
          <a:xfrm>
            <a:off x="2388580" y="988511"/>
            <a:ext cx="279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</a:t>
            </a:r>
          </a:p>
        </p:txBody>
      </p: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330200" y="1190123"/>
            <a:ext cx="469900" cy="708025"/>
            <a:chOff x="1143000" y="2057401"/>
            <a:chExt cx="469900" cy="707886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TextBox 77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669952" y="767848"/>
            <a:ext cx="949325" cy="309563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6" name="TextBox 81"/>
          <p:cNvSpPr txBox="1">
            <a:spLocks noChangeArrowheads="1"/>
          </p:cNvSpPr>
          <p:nvPr/>
        </p:nvSpPr>
        <p:spPr bwMode="auto">
          <a:xfrm>
            <a:off x="994755" y="1012323"/>
            <a:ext cx="6778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/>
              <a:t>th</a:t>
            </a:r>
            <a:endParaRPr lang="en-US" dirty="0"/>
          </a:p>
        </p:txBody>
      </p:sp>
      <p:sp>
        <p:nvSpPr>
          <p:cNvPr id="27" name="TextBox 82"/>
          <p:cNvSpPr txBox="1">
            <a:spLocks noChangeArrowheads="1"/>
          </p:cNvSpPr>
          <p:nvPr/>
        </p:nvSpPr>
        <p:spPr bwMode="auto">
          <a:xfrm>
            <a:off x="723900" y="1609223"/>
            <a:ext cx="6778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th</a:t>
            </a:r>
            <a:endParaRPr lang="en-US"/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70002"/>
              </p:ext>
            </p:extLst>
          </p:nvPr>
        </p:nvGraphicFramePr>
        <p:xfrm>
          <a:off x="6598759" y="772951"/>
          <a:ext cx="23637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1" name="Equation" r:id="rId5" imgW="1447560" imgH="419040" progId="Equation.DSMT4">
                  <p:embed/>
                </p:oleObj>
              </mc:Choice>
              <mc:Fallback>
                <p:oleObj name="Equation" r:id="rId5" imgW="1447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8759" y="772951"/>
                        <a:ext cx="2363788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88"/>
          <p:cNvCxnSpPr>
            <a:cxnSpLocks noChangeShapeType="1"/>
          </p:cNvCxnSpPr>
          <p:nvPr/>
        </p:nvCxnSpPr>
        <p:spPr bwMode="auto">
          <a:xfrm>
            <a:off x="1790727" y="915168"/>
            <a:ext cx="3683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89"/>
              <p:cNvSpPr txBox="1">
                <a:spLocks noChangeArrowheads="1"/>
              </p:cNvSpPr>
              <p:nvPr/>
            </p:nvSpPr>
            <p:spPr bwMode="auto">
              <a:xfrm>
                <a:off x="1802157" y="850398"/>
                <a:ext cx="34509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2157" y="850398"/>
                <a:ext cx="345094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74247"/>
              </p:ext>
            </p:extLst>
          </p:nvPr>
        </p:nvGraphicFramePr>
        <p:xfrm>
          <a:off x="3733800" y="764673"/>
          <a:ext cx="2841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2" name="Equation" r:id="rId8" imgW="1739880" imgH="419040" progId="Equation.DSMT4">
                  <p:embed/>
                </p:oleObj>
              </mc:Choice>
              <mc:Fallback>
                <p:oleObj name="Equation" r:id="rId8" imgW="1739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764673"/>
                        <a:ext cx="2841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78"/>
          <p:cNvSpPr txBox="1">
            <a:spLocks noChangeArrowheads="1"/>
          </p:cNvSpPr>
          <p:nvPr/>
        </p:nvSpPr>
        <p:spPr bwMode="auto">
          <a:xfrm>
            <a:off x="330200" y="228600"/>
            <a:ext cx="3921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Step response of series RLC circuit: </a:t>
            </a:r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052177"/>
              </p:ext>
            </p:extLst>
          </p:nvPr>
        </p:nvGraphicFramePr>
        <p:xfrm>
          <a:off x="3733800" y="1457735"/>
          <a:ext cx="2405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3" name="Equation" r:id="rId10" imgW="1473120" imgH="419040" progId="Equation.DSMT4">
                  <p:embed/>
                </p:oleObj>
              </mc:Choice>
              <mc:Fallback>
                <p:oleObj name="Equation" r:id="rId10" imgW="14731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57735"/>
                        <a:ext cx="2405063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84"/>
          <p:cNvSpPr txBox="1">
            <a:spLocks noChangeArrowheads="1"/>
          </p:cNvSpPr>
          <p:nvPr/>
        </p:nvSpPr>
        <p:spPr bwMode="auto">
          <a:xfrm>
            <a:off x="6629400" y="1470386"/>
            <a:ext cx="21251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As compared with </a:t>
            </a:r>
          </a:p>
          <a:p>
            <a:r>
              <a:rPr lang="en-US" sz="2000" dirty="0"/>
              <a:t>general form </a:t>
            </a:r>
          </a:p>
        </p:txBody>
      </p:sp>
      <p:sp>
        <p:nvSpPr>
          <p:cNvPr id="35" name="Left Arrow 87"/>
          <p:cNvSpPr>
            <a:spLocks noChangeArrowheads="1"/>
          </p:cNvSpPr>
          <p:nvPr/>
        </p:nvSpPr>
        <p:spPr bwMode="auto">
          <a:xfrm>
            <a:off x="6138041" y="1674802"/>
            <a:ext cx="381000" cy="217497"/>
          </a:xfrm>
          <a:prstGeom prst="lef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770641"/>
              </p:ext>
            </p:extLst>
          </p:nvPr>
        </p:nvGraphicFramePr>
        <p:xfrm>
          <a:off x="3306122" y="2207327"/>
          <a:ext cx="34607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4" name="Equation" r:id="rId12" imgW="2120760" imgH="419040" progId="Equation.DSMT4">
                  <p:embed/>
                </p:oleObj>
              </mc:Choice>
              <mc:Fallback>
                <p:oleObj name="Equation" r:id="rId12" imgW="2120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122" y="2207327"/>
                        <a:ext cx="346075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91"/>
          <p:cNvSpPr txBox="1">
            <a:spLocks noChangeArrowheads="1"/>
          </p:cNvSpPr>
          <p:nvPr/>
        </p:nvSpPr>
        <p:spPr bwMode="auto">
          <a:xfrm>
            <a:off x="428811" y="3581400"/>
            <a:ext cx="1601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solution: </a:t>
            </a:r>
          </a:p>
        </p:txBody>
      </p:sp>
      <p:sp>
        <p:nvSpPr>
          <p:cNvPr id="39" name="TextBox 92"/>
          <p:cNvSpPr txBox="1">
            <a:spLocks noChangeArrowheads="1"/>
          </p:cNvSpPr>
          <p:nvPr/>
        </p:nvSpPr>
        <p:spPr bwMode="auto">
          <a:xfrm>
            <a:off x="535857" y="4052887"/>
            <a:ext cx="1045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1:  </a:t>
            </a:r>
          </a:p>
        </p:txBody>
      </p:sp>
      <p:graphicFrame>
        <p:nvGraphicFramePr>
          <p:cNvPr id="4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09994"/>
              </p:ext>
            </p:extLst>
          </p:nvPr>
        </p:nvGraphicFramePr>
        <p:xfrm>
          <a:off x="1500663" y="4014817"/>
          <a:ext cx="31305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5" name="Equation" r:id="rId14" imgW="1917360" imgH="291960" progId="Equation.DSMT4">
                  <p:embed/>
                </p:oleObj>
              </mc:Choice>
              <mc:Fallback>
                <p:oleObj name="Equation" r:id="rId14" imgW="1917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663" y="4014817"/>
                        <a:ext cx="31305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656082"/>
              </p:ext>
            </p:extLst>
          </p:nvPr>
        </p:nvGraphicFramePr>
        <p:xfrm>
          <a:off x="5014119" y="3981510"/>
          <a:ext cx="33528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6" name="Equation" r:id="rId16" imgW="1625400" imgH="228600" progId="Equation.DSMT4">
                  <p:embed/>
                </p:oleObj>
              </mc:Choice>
              <mc:Fallback>
                <p:oleObj name="Equation" r:id="rId16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119" y="3981510"/>
                        <a:ext cx="33528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93"/>
          <p:cNvSpPr txBox="1">
            <a:spLocks noChangeArrowheads="1"/>
          </p:cNvSpPr>
          <p:nvPr/>
        </p:nvSpPr>
        <p:spPr bwMode="auto">
          <a:xfrm>
            <a:off x="575655" y="4694069"/>
            <a:ext cx="1045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2:  </a:t>
            </a:r>
          </a:p>
        </p:txBody>
      </p:sp>
      <p:graphicFrame>
        <p:nvGraphicFramePr>
          <p:cNvPr id="4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167420"/>
              </p:ext>
            </p:extLst>
          </p:nvPr>
        </p:nvGraphicFramePr>
        <p:xfrm>
          <a:off x="1631344" y="4683115"/>
          <a:ext cx="2220276" cy="41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7" name="Equation" r:id="rId18" imgW="1295280" imgH="241200" progId="Equation.DSMT4">
                  <p:embed/>
                </p:oleObj>
              </mc:Choice>
              <mc:Fallback>
                <p:oleObj name="Equation" r:id="rId18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344" y="4683115"/>
                        <a:ext cx="2220276" cy="413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18467"/>
              </p:ext>
            </p:extLst>
          </p:nvPr>
        </p:nvGraphicFramePr>
        <p:xfrm>
          <a:off x="4219267" y="4694069"/>
          <a:ext cx="3432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8" name="Equation" r:id="rId20" imgW="1663560" imgH="228600" progId="Equation.DSMT4">
                  <p:embed/>
                </p:oleObj>
              </mc:Choice>
              <mc:Fallback>
                <p:oleObj name="Equation" r:id="rId20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267" y="4694069"/>
                        <a:ext cx="3432175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96"/>
          <p:cNvSpPr txBox="1">
            <a:spLocks noChangeArrowheads="1"/>
          </p:cNvSpPr>
          <p:nvPr/>
        </p:nvSpPr>
        <p:spPr bwMode="auto">
          <a:xfrm>
            <a:off x="597112" y="5351979"/>
            <a:ext cx="1045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3:  </a:t>
            </a:r>
          </a:p>
        </p:txBody>
      </p:sp>
      <p:graphicFrame>
        <p:nvGraphicFramePr>
          <p:cNvPr id="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933801"/>
              </p:ext>
            </p:extLst>
          </p:nvPr>
        </p:nvGraphicFramePr>
        <p:xfrm>
          <a:off x="1604037" y="5275839"/>
          <a:ext cx="41449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9" name="Equation" r:id="rId22" imgW="2539800" imgH="291960" progId="Equation.DSMT4">
                  <p:embed/>
                </p:oleObj>
              </mc:Choice>
              <mc:Fallback>
                <p:oleObj name="Equation" r:id="rId22" imgW="2539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037" y="5275839"/>
                        <a:ext cx="41449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93376"/>
              </p:ext>
            </p:extLst>
          </p:nvPr>
        </p:nvGraphicFramePr>
        <p:xfrm>
          <a:off x="1786917" y="5767329"/>
          <a:ext cx="4858517" cy="47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0" name="Equation" r:id="rId24" imgW="2489040" imgH="241200" progId="Equation.DSMT4">
                  <p:embed/>
                </p:oleObj>
              </mc:Choice>
              <mc:Fallback>
                <p:oleObj name="Equation" r:id="rId24" imgW="248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917" y="5767329"/>
                        <a:ext cx="4858517" cy="470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101"/>
          <p:cNvSpPr txBox="1">
            <a:spLocks noChangeArrowheads="1"/>
          </p:cNvSpPr>
          <p:nvPr/>
        </p:nvSpPr>
        <p:spPr bwMode="auto">
          <a:xfrm>
            <a:off x="1619277" y="6258212"/>
            <a:ext cx="5754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,or B</a:t>
            </a:r>
            <a:r>
              <a:rPr lang="en-US" sz="2000" baseline="-25000" dirty="0"/>
              <a:t>1</a:t>
            </a:r>
            <a:r>
              <a:rPr lang="en-US" sz="2000" dirty="0"/>
              <a:t>,B</a:t>
            </a:r>
            <a:r>
              <a:rPr lang="en-US" sz="2000" baseline="-25000" dirty="0"/>
              <a:t>2</a:t>
            </a:r>
            <a:r>
              <a:rPr lang="en-US" sz="2000" dirty="0"/>
              <a:t> will  be determined by initial conditions</a:t>
            </a:r>
          </a:p>
        </p:txBody>
      </p:sp>
      <p:sp>
        <p:nvSpPr>
          <p:cNvPr id="50" name="TextBox 102"/>
          <p:cNvSpPr txBox="1">
            <a:spLocks noChangeArrowheads="1"/>
          </p:cNvSpPr>
          <p:nvPr/>
        </p:nvSpPr>
        <p:spPr bwMode="auto">
          <a:xfrm>
            <a:off x="503003" y="2379894"/>
            <a:ext cx="1934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If  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/>
              <a:t>= 0, </a:t>
            </a:r>
            <a:br>
              <a:rPr lang="en-US" sz="2000" dirty="0"/>
            </a:br>
            <a:r>
              <a:rPr lang="en-US" sz="2000" dirty="0"/>
              <a:t>source free RLC,</a:t>
            </a:r>
          </a:p>
          <a:p>
            <a:r>
              <a:rPr lang="en-US" sz="2000" dirty="0">
                <a:sym typeface="Symbol" pitchFamily="18" charset="2"/>
              </a:rPr>
              <a:t> A special case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44929" y="2135275"/>
                <a:ext cx="2141547" cy="752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929" y="2135275"/>
                <a:ext cx="2141547" cy="75245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4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8" grpId="0"/>
      <p:bldP spid="39" grpId="0"/>
      <p:bldP spid="43" grpId="0"/>
      <p:bldP spid="46" grpId="0"/>
      <p:bldP spid="49" grpId="0"/>
      <p:bldP spid="50" grpId="0" build="p" bldLvl="2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1058" y="240719"/>
            <a:ext cx="52413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Solving 2</a:t>
            </a:r>
            <a:r>
              <a:rPr lang="en-US" sz="2400" b="1" baseline="30000" dirty="0"/>
              <a:t>nd</a:t>
            </a:r>
            <a:r>
              <a:rPr lang="en-US" sz="2400" b="1" dirty="0"/>
              <a:t>-order differential equations </a:t>
            </a:r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391036" y="702384"/>
            <a:ext cx="49292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Consider a second-order differential equation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0" y="103188"/>
            <a:ext cx="284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</a:t>
            </a:r>
            <a:r>
              <a:rPr lang="en-US" sz="700"/>
              <a:t>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8"/>
              <p:cNvSpPr txBox="1">
                <a:spLocks noChangeArrowheads="1"/>
              </p:cNvSpPr>
              <p:nvPr/>
            </p:nvSpPr>
            <p:spPr bwMode="auto">
              <a:xfrm>
                <a:off x="3124998" y="1140867"/>
                <a:ext cx="36613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000" dirty="0"/>
                  <a:t>with initial condition: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(0)=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baseline="-25000" dirty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998" y="1140867"/>
                <a:ext cx="36613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333" t="-7576" r="-500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0"/>
          <p:cNvSpPr txBox="1">
            <a:spLocks noChangeArrowheads="1"/>
          </p:cNvSpPr>
          <p:nvPr/>
        </p:nvSpPr>
        <p:spPr bwMode="auto">
          <a:xfrm>
            <a:off x="409560" y="1540977"/>
            <a:ext cx="2873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Need to find v(t) for all t. </a:t>
            </a: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502779" y="1958293"/>
            <a:ext cx="79740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 chapter 8,  b=0 corresponds to source free case, b≠0 for step response.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>
                <a:off x="511998" y="2393635"/>
                <a:ext cx="17771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(∞)</m:t>
                    </m:r>
                  </m:oMath>
                </a14:m>
                <a:r>
                  <a:rPr lang="en-US" dirty="0"/>
                  <a:t>= b/</a:t>
                </a:r>
                <a:r>
                  <a:rPr lang="en-US" dirty="0">
                    <a:sym typeface="Symbol" pitchFamily="18" charset="2"/>
                  </a:rPr>
                  <a:t></a:t>
                </a:r>
                <a:r>
                  <a:rPr lang="en-US" baseline="-25000" dirty="0">
                    <a:sym typeface="Symbol" pitchFamily="18" charset="2"/>
                  </a:rPr>
                  <a:t>0</a:t>
                </a:r>
                <a:r>
                  <a:rPr lang="en-US" baseline="30000" dirty="0">
                    <a:sym typeface="Symbol" pitchFamily="18" charset="2"/>
                  </a:rPr>
                  <a:t>2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998" y="2393635"/>
                <a:ext cx="177715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082" t="-11667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472452" y="2802296"/>
            <a:ext cx="5288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Let the roots to  s</a:t>
            </a:r>
            <a:r>
              <a:rPr lang="en-US" sz="2000" baseline="30000" dirty="0"/>
              <a:t>2</a:t>
            </a:r>
            <a:r>
              <a:rPr lang="en-US" sz="2000" dirty="0"/>
              <a:t>+2</a:t>
            </a:r>
            <a:r>
              <a:rPr lang="en-US" sz="2000" dirty="0">
                <a:sym typeface="Symbol" pitchFamily="18" charset="2"/>
              </a:rPr>
              <a:t>s+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baseline="30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=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0 </a:t>
            </a:r>
            <a:r>
              <a:rPr lang="en-US" sz="2000" dirty="0">
                <a:sym typeface="Symbol" pitchFamily="18" charset="2"/>
              </a:rPr>
              <a:t>  </a:t>
            </a:r>
            <a:r>
              <a:rPr lang="en-US" sz="2000" dirty="0">
                <a:solidFill>
                  <a:schemeClr val="accent1"/>
                </a:solidFill>
                <a:sym typeface="Symbol" pitchFamily="18" charset="2"/>
              </a:rPr>
              <a:t>(not =b) </a:t>
            </a:r>
            <a:r>
              <a:rPr lang="en-US" sz="2000" dirty="0">
                <a:sym typeface="Symbol" pitchFamily="18" charset="2"/>
              </a:rPr>
              <a:t>be s</a:t>
            </a:r>
            <a:r>
              <a:rPr lang="en-US" sz="2000" baseline="-25000" dirty="0">
                <a:sym typeface="Symbol" pitchFamily="18" charset="2"/>
              </a:rPr>
              <a:t>1</a:t>
            </a:r>
            <a:r>
              <a:rPr lang="en-US" sz="2000" dirty="0">
                <a:sym typeface="Symbol" pitchFamily="18" charset="2"/>
              </a:rPr>
              <a:t>, s</a:t>
            </a:r>
            <a:r>
              <a:rPr lang="en-US" sz="2000" baseline="-25000" dirty="0">
                <a:sym typeface="Symbol" pitchFamily="18" charset="2"/>
              </a:rPr>
              <a:t>2,</a:t>
            </a:r>
            <a:endParaRPr lang="en-US" sz="2000" dirty="0"/>
          </a:p>
        </p:txBody>
      </p:sp>
      <p:graphicFrame>
        <p:nvGraphicFramePr>
          <p:cNvPr id="1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54475"/>
              </p:ext>
            </p:extLst>
          </p:nvPr>
        </p:nvGraphicFramePr>
        <p:xfrm>
          <a:off x="5866341" y="2704515"/>
          <a:ext cx="2454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8" name="Equation" r:id="rId5" imgW="1396800" imgH="291960" progId="Equation.DSMT4">
                  <p:embed/>
                </p:oleObj>
              </mc:Choice>
              <mc:Fallback>
                <p:oleObj name="Equation" r:id="rId5" imgW="1396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341" y="2704515"/>
                        <a:ext cx="24542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456405" y="3214696"/>
            <a:ext cx="1589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example: </a:t>
            </a:r>
          </a:p>
        </p:txBody>
      </p:sp>
      <p:graphicFrame>
        <p:nvGraphicFramePr>
          <p:cNvPr id="1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537672"/>
              </p:ext>
            </p:extLst>
          </p:nvPr>
        </p:nvGraphicFramePr>
        <p:xfrm>
          <a:off x="1587772" y="3517592"/>
          <a:ext cx="1880739" cy="368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9" name="Equation" r:id="rId7" imgW="939600" imgH="203040" progId="Equation.DSMT4">
                  <p:embed/>
                </p:oleObj>
              </mc:Choice>
              <mc:Fallback>
                <p:oleObj name="Equation" r:id="rId7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772" y="3517592"/>
                        <a:ext cx="1880739" cy="368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920957"/>
              </p:ext>
            </p:extLst>
          </p:nvPr>
        </p:nvGraphicFramePr>
        <p:xfrm>
          <a:off x="3768120" y="3574588"/>
          <a:ext cx="1989046" cy="34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0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120" y="3574588"/>
                        <a:ext cx="1989046" cy="343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825445"/>
              </p:ext>
            </p:extLst>
          </p:nvPr>
        </p:nvGraphicFramePr>
        <p:xfrm>
          <a:off x="6271239" y="3542801"/>
          <a:ext cx="1775001" cy="34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1" name="Equation" r:id="rId11" imgW="1015920" imgH="215640" progId="Equation.DSMT4">
                  <p:embed/>
                </p:oleObj>
              </mc:Choice>
              <mc:Fallback>
                <p:oleObj name="Equation" r:id="rId11" imgW="1015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1239" y="3542801"/>
                        <a:ext cx="1775001" cy="341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50"/>
          <p:cNvSpPr>
            <a:spLocks noChangeArrowheads="1"/>
          </p:cNvSpPr>
          <p:nvPr/>
        </p:nvSpPr>
        <p:spPr bwMode="auto">
          <a:xfrm>
            <a:off x="3400452" y="3669992"/>
            <a:ext cx="279400" cy="152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21" name="Right Arrow 51"/>
          <p:cNvSpPr>
            <a:spLocks noChangeArrowheads="1"/>
          </p:cNvSpPr>
          <p:nvPr/>
        </p:nvSpPr>
        <p:spPr bwMode="auto">
          <a:xfrm>
            <a:off x="5796594" y="3641946"/>
            <a:ext cx="279400" cy="152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2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21697"/>
              </p:ext>
            </p:extLst>
          </p:nvPr>
        </p:nvGraphicFramePr>
        <p:xfrm>
          <a:off x="1600200" y="3974792"/>
          <a:ext cx="1713567" cy="33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2" name="Equation" r:id="rId13" imgW="939600" imgH="203040" progId="Equation.DSMT4">
                  <p:embed/>
                </p:oleObj>
              </mc:Choice>
              <mc:Fallback>
                <p:oleObj name="Equation" r:id="rId13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74792"/>
                        <a:ext cx="1713567" cy="335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940537"/>
              </p:ext>
            </p:extLst>
          </p:nvPr>
        </p:nvGraphicFramePr>
        <p:xfrm>
          <a:off x="3694767" y="4025592"/>
          <a:ext cx="2654419" cy="317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3" name="Equation" r:id="rId15" imgW="1536480" imgH="203040" progId="Equation.DSMT4">
                  <p:embed/>
                </p:oleObj>
              </mc:Choice>
              <mc:Fallback>
                <p:oleObj name="Equation" r:id="rId15" imgW="1536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767" y="4025592"/>
                        <a:ext cx="2654419" cy="317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1564"/>
              </p:ext>
            </p:extLst>
          </p:nvPr>
        </p:nvGraphicFramePr>
        <p:xfrm>
          <a:off x="6787346" y="3953564"/>
          <a:ext cx="1694363" cy="38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4" name="Equation" r:id="rId17" imgW="850680" imgH="215640" progId="Equation.DSMT4">
                  <p:embed/>
                </p:oleObj>
              </mc:Choice>
              <mc:Fallback>
                <p:oleObj name="Equation" r:id="rId17" imgW="850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346" y="3953564"/>
                        <a:ext cx="1694363" cy="389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55"/>
          <p:cNvSpPr>
            <a:spLocks noChangeArrowheads="1"/>
          </p:cNvSpPr>
          <p:nvPr/>
        </p:nvSpPr>
        <p:spPr bwMode="auto">
          <a:xfrm>
            <a:off x="3313767" y="4089092"/>
            <a:ext cx="279400" cy="152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26" name="Right Arrow 56"/>
          <p:cNvSpPr>
            <a:spLocks noChangeArrowheads="1"/>
          </p:cNvSpPr>
          <p:nvPr/>
        </p:nvSpPr>
        <p:spPr bwMode="auto">
          <a:xfrm>
            <a:off x="6351412" y="4071987"/>
            <a:ext cx="279400" cy="152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27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5059"/>
              </p:ext>
            </p:extLst>
          </p:nvPr>
        </p:nvGraphicFramePr>
        <p:xfrm>
          <a:off x="1583725" y="4495800"/>
          <a:ext cx="2036758" cy="34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5" name="Equation" r:id="rId19" imgW="1079280" imgH="203040" progId="Equation.DSMT4">
                  <p:embed/>
                </p:oleObj>
              </mc:Choice>
              <mc:Fallback>
                <p:oleObj name="Equation" r:id="rId19" imgW="1079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25" y="4495800"/>
                        <a:ext cx="2036758" cy="347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34399"/>
              </p:ext>
            </p:extLst>
          </p:nvPr>
        </p:nvGraphicFramePr>
        <p:xfrm>
          <a:off x="4066140" y="4546445"/>
          <a:ext cx="1434737" cy="39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6" name="Equation" r:id="rId21" imgW="761760" imgH="228600" progId="Equation.DSMT4">
                  <p:embed/>
                </p:oleObj>
              </mc:Choice>
              <mc:Fallback>
                <p:oleObj name="Equation" r:id="rId21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6140" y="4546445"/>
                        <a:ext cx="1434737" cy="390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69203"/>
              </p:ext>
            </p:extLst>
          </p:nvPr>
        </p:nvGraphicFramePr>
        <p:xfrm>
          <a:off x="6061246" y="4534962"/>
          <a:ext cx="1364267" cy="36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7" name="Equation" r:id="rId23" imgW="736560" imgH="215640" progId="Equation.DSMT4">
                  <p:embed/>
                </p:oleObj>
              </mc:Choice>
              <mc:Fallback>
                <p:oleObj name="Equation" r:id="rId2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246" y="4534962"/>
                        <a:ext cx="1364267" cy="362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ight Arrow 60"/>
          <p:cNvSpPr>
            <a:spLocks noChangeArrowheads="1"/>
          </p:cNvSpPr>
          <p:nvPr/>
        </p:nvSpPr>
        <p:spPr bwMode="auto">
          <a:xfrm>
            <a:off x="3628420" y="4665354"/>
            <a:ext cx="279400" cy="152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31" name="Right Arrow 61"/>
          <p:cNvSpPr>
            <a:spLocks noChangeArrowheads="1"/>
          </p:cNvSpPr>
          <p:nvPr/>
        </p:nvSpPr>
        <p:spPr bwMode="auto">
          <a:xfrm>
            <a:off x="5562429" y="4639954"/>
            <a:ext cx="279400" cy="1524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32" name="TextBox 62"/>
          <p:cNvSpPr txBox="1">
            <a:spLocks noChangeArrowheads="1"/>
          </p:cNvSpPr>
          <p:nvPr/>
        </p:nvSpPr>
        <p:spPr bwMode="auto">
          <a:xfrm>
            <a:off x="472452" y="4951032"/>
            <a:ext cx="5249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solution will be constructed using the roots. </a:t>
            </a:r>
          </a:p>
        </p:txBody>
      </p:sp>
      <p:sp>
        <p:nvSpPr>
          <p:cNvPr id="33" name="TextBox 63"/>
          <p:cNvSpPr txBox="1">
            <a:spLocks noChangeArrowheads="1"/>
          </p:cNvSpPr>
          <p:nvPr/>
        </p:nvSpPr>
        <p:spPr bwMode="auto">
          <a:xfrm>
            <a:off x="500233" y="5381245"/>
            <a:ext cx="1532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Three cases: </a:t>
            </a:r>
          </a:p>
        </p:txBody>
      </p:sp>
      <p:sp>
        <p:nvSpPr>
          <p:cNvPr id="34" name="TextBox 64"/>
          <p:cNvSpPr txBox="1">
            <a:spLocks noChangeArrowheads="1"/>
          </p:cNvSpPr>
          <p:nvPr/>
        </p:nvSpPr>
        <p:spPr bwMode="auto">
          <a:xfrm>
            <a:off x="1928520" y="5425687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1:  </a:t>
            </a:r>
            <a:r>
              <a:rPr lang="en-US" sz="2000" dirty="0">
                <a:sym typeface="Symbol" pitchFamily="18" charset="2"/>
              </a:rPr>
              <a:t> &gt; 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/>
              <a:t> </a:t>
            </a:r>
          </a:p>
        </p:txBody>
      </p:sp>
      <p:sp>
        <p:nvSpPr>
          <p:cNvPr id="35" name="TextBox 65"/>
          <p:cNvSpPr txBox="1">
            <a:spLocks noChangeArrowheads="1"/>
          </p:cNvSpPr>
          <p:nvPr/>
        </p:nvSpPr>
        <p:spPr bwMode="auto">
          <a:xfrm>
            <a:off x="3834149" y="5425687"/>
            <a:ext cx="24674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distinct real roots</a:t>
            </a:r>
          </a:p>
        </p:txBody>
      </p:sp>
      <p:sp>
        <p:nvSpPr>
          <p:cNvPr id="36" name="TextBox 66"/>
          <p:cNvSpPr txBox="1">
            <a:spLocks noChangeArrowheads="1"/>
          </p:cNvSpPr>
          <p:nvPr/>
        </p:nvSpPr>
        <p:spPr bwMode="auto">
          <a:xfrm>
            <a:off x="1940682" y="6194268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3:  </a:t>
            </a:r>
            <a:r>
              <a:rPr lang="en-US" sz="2000" dirty="0">
                <a:sym typeface="Symbol" pitchFamily="18" charset="2"/>
              </a:rPr>
              <a:t> &lt; 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/>
              <a:t> </a:t>
            </a:r>
          </a:p>
        </p:txBody>
      </p:sp>
      <p:sp>
        <p:nvSpPr>
          <p:cNvPr id="37" name="TextBox 67"/>
          <p:cNvSpPr txBox="1">
            <a:spLocks noChangeArrowheads="1"/>
          </p:cNvSpPr>
          <p:nvPr/>
        </p:nvSpPr>
        <p:spPr bwMode="auto">
          <a:xfrm>
            <a:off x="3763679" y="6197639"/>
            <a:ext cx="2945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distinct complex roots</a:t>
            </a:r>
          </a:p>
        </p:txBody>
      </p:sp>
      <p:sp>
        <p:nvSpPr>
          <p:cNvPr id="38" name="TextBox 68"/>
          <p:cNvSpPr txBox="1">
            <a:spLocks noChangeArrowheads="1"/>
          </p:cNvSpPr>
          <p:nvPr/>
        </p:nvSpPr>
        <p:spPr bwMode="auto">
          <a:xfrm>
            <a:off x="1949005" y="5797529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2:  </a:t>
            </a:r>
            <a:r>
              <a:rPr lang="en-US" sz="2000" dirty="0">
                <a:sym typeface="Symbol" pitchFamily="18" charset="2"/>
              </a:rPr>
              <a:t> = 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/>
              <a:t> </a:t>
            </a:r>
          </a:p>
        </p:txBody>
      </p:sp>
      <p:sp>
        <p:nvSpPr>
          <p:cNvPr id="39" name="TextBox 69"/>
          <p:cNvSpPr txBox="1">
            <a:spLocks noChangeArrowheads="1"/>
          </p:cNvSpPr>
          <p:nvPr/>
        </p:nvSpPr>
        <p:spPr bwMode="auto">
          <a:xfrm>
            <a:off x="3809568" y="5822929"/>
            <a:ext cx="25892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identical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18597" y="4328953"/>
                <a:ext cx="1079206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597" y="4328953"/>
                <a:ext cx="1079206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452" y="1091976"/>
                <a:ext cx="2389885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52" y="1091976"/>
                <a:ext cx="2389885" cy="406137"/>
              </a:xfrm>
              <a:prstGeom prst="rect">
                <a:avLst/>
              </a:prstGeom>
              <a:blipFill rotWithShape="1">
                <a:blip r:embed="rId2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49648" y="1141303"/>
                <a:ext cx="1206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48" y="1141303"/>
                <a:ext cx="1206163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13597" y="2382199"/>
                <a:ext cx="5839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(Assume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&gt;0.  </m:t>
                    </m:r>
                  </m:oMath>
                </a14:m>
                <a:r>
                  <a:rPr lang="en-US" b="0" dirty="0"/>
                  <a:t>Then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 →  ∞, 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0" dirty="0"/>
                  <a:t>goes to a constant . )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597" y="2382199"/>
                <a:ext cx="5839804" cy="369332"/>
              </a:xfrm>
              <a:prstGeom prst="rect">
                <a:avLst/>
              </a:prstGeom>
              <a:blipFill rotWithShape="1">
                <a:blip r:embed="rId31"/>
                <a:stretch>
                  <a:fillRect l="-93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1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4" grpId="0"/>
      <p:bldP spid="16" grpId="0"/>
      <p:bldP spid="20" grpId="0" animBg="1"/>
      <p:bldP spid="21" grpId="0" animBg="1"/>
      <p:bldP spid="25" grpId="0" animBg="1"/>
      <p:bldP spid="26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" grpId="0"/>
      <p:bldP spid="3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3060" y="2173638"/>
            <a:ext cx="6872547" cy="469211"/>
            <a:chOff x="393700" y="3010869"/>
            <a:chExt cx="6872547" cy="469211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393700" y="3010869"/>
              <a:ext cx="11564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Case 2:</a:t>
              </a:r>
              <a:r>
                <a:rPr lang="en-US" dirty="0"/>
                <a:t>  </a:t>
              </a:r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1438275" y="3022913"/>
            <a:ext cx="2104343" cy="39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4" name="Equation" r:id="rId3" imgW="1295280" imgH="241200" progId="Equation.DSMT4">
                    <p:embed/>
                  </p:oleObj>
                </mc:Choice>
                <mc:Fallback>
                  <p:oleObj name="Equation" r:id="rId3" imgW="1295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5" y="3022913"/>
                          <a:ext cx="2104343" cy="39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3466765"/>
                </p:ext>
              </p:extLst>
            </p:nvPr>
          </p:nvGraphicFramePr>
          <p:xfrm>
            <a:off x="3850640" y="3010869"/>
            <a:ext cx="3415607" cy="469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5" name="Equation" r:id="rId5" imgW="1663560" imgH="228600" progId="Equation.DSMT4">
                    <p:embed/>
                  </p:oleObj>
                </mc:Choice>
                <mc:Fallback>
                  <p:oleObj name="Equation" r:id="rId5" imgW="1663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640" y="3010869"/>
                          <a:ext cx="3415607" cy="469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393700" y="4149437"/>
            <a:ext cx="6100763" cy="1071562"/>
            <a:chOff x="393700" y="5367338"/>
            <a:chExt cx="6100763" cy="1071562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3700" y="5384800"/>
              <a:ext cx="10358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Case 3:</a:t>
              </a:r>
              <a:r>
                <a:rPr lang="en-US" dirty="0"/>
                <a:t>  </a:t>
              </a:r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1350963" y="5367338"/>
            <a:ext cx="4144962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6" name="Equation" r:id="rId7" imgW="2539800" imgH="291960" progId="Equation.DSMT4">
                    <p:embed/>
                  </p:oleObj>
                </mc:Choice>
                <mc:Fallback>
                  <p:oleObj name="Equation" r:id="rId7" imgW="25398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63" y="5367338"/>
                          <a:ext cx="4144962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1358900" y="5942013"/>
            <a:ext cx="5135563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7" name="Equation" r:id="rId9" imgW="2489040" imgH="241200" progId="Equation.DSMT4">
                    <p:embed/>
                  </p:oleObj>
                </mc:Choice>
                <mc:Fallback>
                  <p:oleObj name="Equation" r:id="rId9" imgW="2489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900" y="5942013"/>
                          <a:ext cx="5135563" cy="496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322580" y="320398"/>
            <a:ext cx="7890733" cy="476250"/>
            <a:chOff x="322580" y="320398"/>
            <a:chExt cx="7582891" cy="476250"/>
          </a:xfrm>
        </p:grpSpPr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322580" y="396538"/>
              <a:ext cx="10454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Case 1:  </a:t>
              </a: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0773819"/>
                </p:ext>
              </p:extLst>
            </p:nvPr>
          </p:nvGraphicFramePr>
          <p:xfrm>
            <a:off x="1275667" y="320398"/>
            <a:ext cx="31305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8" name="Equation" r:id="rId11" imgW="1917360" imgH="291960" progId="Equation.DSMT4">
                    <p:embed/>
                  </p:oleObj>
                </mc:Choice>
                <mc:Fallback>
                  <p:oleObj name="Equation" r:id="rId11" imgW="1917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5667" y="320398"/>
                          <a:ext cx="313055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223930"/>
                </p:ext>
              </p:extLst>
            </p:nvPr>
          </p:nvGraphicFramePr>
          <p:xfrm>
            <a:off x="4552671" y="325161"/>
            <a:ext cx="33528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99" name="Equation" r:id="rId13" imgW="1625400" imgH="228600" progId="Equation.DSMT4">
                    <p:embed/>
                  </p:oleObj>
                </mc:Choice>
                <mc:Fallback>
                  <p:oleObj name="Equation" r:id="rId13" imgW="1625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671" y="325161"/>
                          <a:ext cx="3352800" cy="471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23900" y="990600"/>
            <a:ext cx="1904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  from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31280" y="2819400"/>
            <a:ext cx="1904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  from 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941956" y="5368637"/>
            <a:ext cx="1882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B</a:t>
            </a:r>
            <a:r>
              <a:rPr lang="en-US" sz="2000" baseline="-25000" dirty="0"/>
              <a:t>1</a:t>
            </a:r>
            <a:r>
              <a:rPr lang="en-US" sz="2000" dirty="0"/>
              <a:t>,B</a:t>
            </a:r>
            <a:r>
              <a:rPr lang="en-US" sz="2000" baseline="-25000" dirty="0"/>
              <a:t>2</a:t>
            </a:r>
            <a:r>
              <a:rPr lang="en-US" sz="2000" dirty="0"/>
              <a:t>  from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35584" y="5368637"/>
                <a:ext cx="2906245" cy="1007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84" y="5368637"/>
                <a:ext cx="2906245" cy="100790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35584" y="2895600"/>
                <a:ext cx="2593209" cy="1007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84" y="2895600"/>
                <a:ext cx="2593209" cy="10079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07790" y="1024557"/>
                <a:ext cx="2827441" cy="1007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790" y="1024557"/>
                <a:ext cx="2827441" cy="10079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9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203200"/>
            <a:ext cx="499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points for step resp. of  series RLC circuits: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>
                <a:spLocks noChangeArrowheads="1"/>
              </p:cNvSpPr>
              <p:nvPr/>
            </p:nvSpPr>
            <p:spPr bwMode="auto">
              <a:xfrm>
                <a:off x="77152" y="3097529"/>
                <a:ext cx="353872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Obtain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(0),  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  <m:r>
                      <a:rPr lang="en-US" sz="2000" i="1" dirty="0">
                        <a:latin typeface="Cambria Math"/>
                      </a:rPr>
                      <m:t>(0) </m:t>
                    </m:r>
                  </m:oMath>
                </a14:m>
                <a:r>
                  <a:rPr lang="en-US" sz="2000" dirty="0"/>
                  <a:t>from circuit </a:t>
                </a:r>
              </a:p>
              <a:p>
                <a:r>
                  <a:rPr lang="en-US" sz="2000" dirty="0"/>
                  <a:t>before switch </a:t>
                </a:r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52" y="3097529"/>
                <a:ext cx="353872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897" t="-4310" r="-862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5125" y="1924050"/>
            <a:ext cx="643256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35125" y="831850"/>
            <a:ext cx="635000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5925" y="679450"/>
            <a:ext cx="1257300" cy="2298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17538" y="831850"/>
            <a:ext cx="636587" cy="196850"/>
          </a:xfrm>
          <a:custGeom>
            <a:avLst/>
            <a:gdLst>
              <a:gd name="connsiteX0" fmla="*/ 0 w 4102100"/>
              <a:gd name="connsiteY0" fmla="*/ 304800 h 622300"/>
              <a:gd name="connsiteX1" fmla="*/ 673100 w 4102100"/>
              <a:gd name="connsiteY1" fmla="*/ 304800 h 622300"/>
              <a:gd name="connsiteX2" fmla="*/ 889000 w 4102100"/>
              <a:gd name="connsiteY2" fmla="*/ 12700 h 622300"/>
              <a:gd name="connsiteX3" fmla="*/ 1066800 w 4102100"/>
              <a:gd name="connsiteY3" fmla="*/ 609600 h 622300"/>
              <a:gd name="connsiteX4" fmla="*/ 1473200 w 4102100"/>
              <a:gd name="connsiteY4" fmla="*/ 0 h 622300"/>
              <a:gd name="connsiteX5" fmla="*/ 1727200 w 4102100"/>
              <a:gd name="connsiteY5" fmla="*/ 596900 h 622300"/>
              <a:gd name="connsiteX6" fmla="*/ 2082800 w 4102100"/>
              <a:gd name="connsiteY6" fmla="*/ 25400 h 622300"/>
              <a:gd name="connsiteX7" fmla="*/ 2438400 w 4102100"/>
              <a:gd name="connsiteY7" fmla="*/ 596900 h 622300"/>
              <a:gd name="connsiteX8" fmla="*/ 2806700 w 4102100"/>
              <a:gd name="connsiteY8" fmla="*/ 0 h 622300"/>
              <a:gd name="connsiteX9" fmla="*/ 3136900 w 4102100"/>
              <a:gd name="connsiteY9" fmla="*/ 622300 h 622300"/>
              <a:gd name="connsiteX10" fmla="*/ 3365500 w 4102100"/>
              <a:gd name="connsiteY10" fmla="*/ 279400 h 622300"/>
              <a:gd name="connsiteX11" fmla="*/ 4102100 w 4102100"/>
              <a:gd name="connsiteY11" fmla="*/ 292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2100" h="622300">
                <a:moveTo>
                  <a:pt x="0" y="304800"/>
                </a:moveTo>
                <a:lnTo>
                  <a:pt x="673100" y="304800"/>
                </a:lnTo>
                <a:lnTo>
                  <a:pt x="889000" y="12700"/>
                </a:lnTo>
                <a:lnTo>
                  <a:pt x="1066800" y="609600"/>
                </a:lnTo>
                <a:lnTo>
                  <a:pt x="1473200" y="0"/>
                </a:lnTo>
                <a:lnTo>
                  <a:pt x="1727200" y="596900"/>
                </a:lnTo>
                <a:lnTo>
                  <a:pt x="2082800" y="25400"/>
                </a:lnTo>
                <a:lnTo>
                  <a:pt x="2438400" y="596900"/>
                </a:lnTo>
                <a:lnTo>
                  <a:pt x="2806700" y="0"/>
                </a:lnTo>
                <a:lnTo>
                  <a:pt x="3136900" y="622300"/>
                </a:lnTo>
                <a:lnTo>
                  <a:pt x="3365500" y="279400"/>
                </a:lnTo>
                <a:lnTo>
                  <a:pt x="4102100" y="29210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008063">
              <a:defRPr/>
            </a:pPr>
            <a:endParaRPr lang="en-US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92125" y="1174750"/>
            <a:ext cx="495300" cy="419100"/>
            <a:chOff x="1104900" y="1155700"/>
            <a:chExt cx="534121" cy="45720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 </a:t>
              </a:r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152525" y="1314450"/>
            <a:ext cx="330200" cy="342900"/>
            <a:chOff x="2133600" y="1143000"/>
            <a:chExt cx="469900" cy="444500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5" name="Straight Arrow Connector 13"/>
            <p:cNvCxnSpPr>
              <a:cxnSpLocks noChangeShapeType="1"/>
              <a:stCxn id="14" idx="2"/>
              <a:endCxn id="14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28625" y="1720850"/>
            <a:ext cx="469900" cy="549275"/>
            <a:chOff x="2590800" y="2642280"/>
            <a:chExt cx="685800" cy="558120"/>
          </a:xfrm>
        </p:grpSpPr>
        <p:sp>
          <p:nvSpPr>
            <p:cNvPr id="17" name="Diamond 16"/>
            <p:cNvSpPr/>
            <p:nvPr/>
          </p:nvSpPr>
          <p:spPr>
            <a:xfrm>
              <a:off x="2590800" y="2666476"/>
              <a:ext cx="685800" cy="533924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2706772" y="2642280"/>
              <a:ext cx="395230" cy="55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+</a:t>
              </a:r>
            </a:p>
            <a:p>
              <a:r>
                <a:rPr lang="en-US" sz="16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038225" y="1797050"/>
            <a:ext cx="457200" cy="406400"/>
            <a:chOff x="5981700" y="2730500"/>
            <a:chExt cx="533400" cy="571500"/>
          </a:xfrm>
        </p:grpSpPr>
        <p:sp>
          <p:nvSpPr>
            <p:cNvPr id="20" name="Diamond 18"/>
            <p:cNvSpPr>
              <a:spLocks noChangeArrowheads="1"/>
            </p:cNvSpPr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1" name="Straight Arrow Connector 19"/>
            <p:cNvCxnSpPr>
              <a:cxnSpLocks noChangeShapeType="1"/>
              <a:stCxn id="20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03250" y="2493963"/>
            <a:ext cx="714375" cy="319087"/>
            <a:chOff x="1216025" y="6411495"/>
            <a:chExt cx="714375" cy="319505"/>
          </a:xfrm>
        </p:grpSpPr>
        <p:cxnSp>
          <p:nvCxnSpPr>
            <p:cNvPr id="23" name="Straight Connector 21"/>
            <p:cNvCxnSpPr>
              <a:cxnSpLocks noChangeShapeType="1"/>
            </p:cNvCxnSpPr>
            <p:nvPr/>
          </p:nvCxnSpPr>
          <p:spPr bwMode="auto">
            <a:xfrm>
              <a:off x="1216025" y="6683375"/>
              <a:ext cx="182145" cy="434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2"/>
            <p:cNvCxnSpPr>
              <a:cxnSpLocks noChangeShapeType="1"/>
            </p:cNvCxnSpPr>
            <p:nvPr/>
          </p:nvCxnSpPr>
          <p:spPr bwMode="auto">
            <a:xfrm>
              <a:off x="1750595" y="6684546"/>
              <a:ext cx="179805" cy="20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375945" y="664962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725195" y="665597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7" name="Straight Connector 25"/>
            <p:cNvCxnSpPr>
              <a:cxnSpLocks noChangeShapeType="1"/>
              <a:endCxn id="25" idx="7"/>
            </p:cNvCxnSpPr>
            <p:nvPr/>
          </p:nvCxnSpPr>
          <p:spPr bwMode="auto">
            <a:xfrm flipH="1">
              <a:off x="1419306" y="6411495"/>
              <a:ext cx="334464" cy="2474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435100" y="6661150"/>
              <a:ext cx="285750" cy="698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 rot="5400000">
            <a:off x="1828165" y="1111250"/>
            <a:ext cx="825500" cy="419100"/>
            <a:chOff x="952500" y="3581400"/>
            <a:chExt cx="825500" cy="419100"/>
          </a:xfrm>
        </p:grpSpPr>
        <p:cxnSp>
          <p:nvCxnSpPr>
            <p:cNvPr id="30" name="Straight Connector 2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Straight Connector 3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1756466" y="1065867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93501"/>
              </p:ext>
            </p:extLst>
          </p:nvPr>
        </p:nvGraphicFramePr>
        <p:xfrm>
          <a:off x="2470150" y="665163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2" name="Equation" r:id="rId4" imgW="139680" imgH="571320" progId="Equation.DSMT4">
                  <p:embed/>
                </p:oleObj>
              </mc:Choice>
              <mc:Fallback>
                <p:oleObj name="Equation" r:id="rId4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665163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111375" y="2032000"/>
            <a:ext cx="325438" cy="831850"/>
            <a:chOff x="3867240" y="5581563"/>
            <a:chExt cx="326844" cy="831850"/>
          </a:xfrm>
        </p:grpSpPr>
        <p:sp>
          <p:nvSpPr>
            <p:cNvPr id="37" name="Chord 36"/>
            <p:cNvSpPr/>
            <p:nvPr/>
          </p:nvSpPr>
          <p:spPr bwMode="auto">
            <a:xfrm rot="10800000">
              <a:off x="3876806" y="575301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8" name="Chord 37"/>
            <p:cNvSpPr/>
            <p:nvPr/>
          </p:nvSpPr>
          <p:spPr bwMode="auto">
            <a:xfrm rot="10800000">
              <a:off x="3867240" y="586096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9" name="Chord 38"/>
            <p:cNvSpPr/>
            <p:nvPr/>
          </p:nvSpPr>
          <p:spPr bwMode="auto">
            <a:xfrm rot="10800000">
              <a:off x="3867240" y="596891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40" name="Chord 39"/>
            <p:cNvSpPr/>
            <p:nvPr/>
          </p:nvSpPr>
          <p:spPr bwMode="auto">
            <a:xfrm rot="10800000">
              <a:off x="3873617" y="607686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41" name="Straight Connector 39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1984221" y="2230121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</a:t>
            </a:r>
          </a:p>
        </p:txBody>
      </p:sp>
      <p:cxnSp>
        <p:nvCxnSpPr>
          <p:cNvPr id="44" name="Straight Arrow Connector 42"/>
          <p:cNvCxnSpPr>
            <a:cxnSpLocks noChangeShapeType="1"/>
          </p:cNvCxnSpPr>
          <p:nvPr/>
        </p:nvCxnSpPr>
        <p:spPr bwMode="auto">
          <a:xfrm>
            <a:off x="1698625" y="1936750"/>
            <a:ext cx="5207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3"/>
              <p:cNvSpPr txBox="1">
                <a:spLocks noChangeArrowheads="1"/>
              </p:cNvSpPr>
              <p:nvPr/>
            </p:nvSpPr>
            <p:spPr bwMode="auto">
              <a:xfrm>
                <a:off x="1685925" y="1873250"/>
                <a:ext cx="3978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baseline="-25000" dirty="0" err="1">
                        <a:latin typeface="Cambria Math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5925" y="1873250"/>
                <a:ext cx="3978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110"/>
          <p:cNvSpPr txBox="1">
            <a:spLocks noChangeArrowheads="1"/>
          </p:cNvSpPr>
          <p:nvPr/>
        </p:nvSpPr>
        <p:spPr bwMode="auto">
          <a:xfrm>
            <a:off x="4114800" y="789781"/>
            <a:ext cx="452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circuit after switch, obtain </a:t>
            </a:r>
            <a:r>
              <a:rPr lang="en-US" sz="2000" dirty="0" err="1"/>
              <a:t>Thevenin’s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equivalent (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 err="1"/>
              <a:t>,R</a:t>
            </a:r>
            <a:r>
              <a:rPr lang="en-US" sz="2000" baseline="-25000" dirty="0" err="1"/>
              <a:t>th</a:t>
            </a:r>
            <a:r>
              <a:rPr lang="en-US" sz="2000" dirty="0"/>
              <a:t>) w.r.t  LC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12"/>
              <p:cNvSpPr txBox="1">
                <a:spLocks noChangeArrowheads="1"/>
              </p:cNvSpPr>
              <p:nvPr/>
            </p:nvSpPr>
            <p:spPr bwMode="auto">
              <a:xfrm>
                <a:off x="3985576" y="3263901"/>
                <a:ext cx="424402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Assign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/>
                  <a:t> by passive sign convention</a:t>
                </a:r>
              </a:p>
            </p:txBody>
          </p:sp>
        </mc:Choice>
        <mc:Fallback xmlns="">
          <p:sp>
            <p:nvSpPr>
              <p:cNvPr id="47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5576" y="3263901"/>
                <a:ext cx="4244023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580" t="-757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9917"/>
              </p:ext>
            </p:extLst>
          </p:nvPr>
        </p:nvGraphicFramePr>
        <p:xfrm>
          <a:off x="4114800" y="3867466"/>
          <a:ext cx="20431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Equation" r:id="rId8" imgW="939600" imgH="241200" progId="Equation.DSMT4">
                  <p:embed/>
                </p:oleObj>
              </mc:Choice>
              <mc:Fallback>
                <p:oleObj name="Equation" r:id="rId8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67466"/>
                        <a:ext cx="204311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6222767" y="3721477"/>
                <a:ext cx="2201862" cy="70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Depending on how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 is assigned. Then</a:t>
                </a:r>
              </a:p>
            </p:txBody>
          </p:sp>
        </mc:Choice>
        <mc:Fallback xmlns="">
          <p:sp>
            <p:nvSpPr>
              <p:cNvPr id="49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2767" y="3721477"/>
                <a:ext cx="2201862" cy="708025"/>
              </a:xfrm>
              <a:prstGeom prst="rect">
                <a:avLst/>
              </a:prstGeom>
              <a:blipFill rotWithShape="1">
                <a:blip r:embed="rId10"/>
                <a:stretch>
                  <a:fillRect l="-3047" t="-4274" r="-2216" b="-136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741647"/>
              </p:ext>
            </p:extLst>
          </p:nvPr>
        </p:nvGraphicFramePr>
        <p:xfrm>
          <a:off x="406400" y="3861037"/>
          <a:ext cx="2841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4" name="Equation" r:id="rId11" imgW="1739880" imgH="419040" progId="Equation.DSMT4">
                  <p:embed/>
                </p:oleObj>
              </mc:Choice>
              <mc:Fallback>
                <p:oleObj name="Equation" r:id="rId11" imgW="1739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861037"/>
                        <a:ext cx="2841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6941"/>
              </p:ext>
            </p:extLst>
          </p:nvPr>
        </p:nvGraphicFramePr>
        <p:xfrm>
          <a:off x="411380" y="4444742"/>
          <a:ext cx="36052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5" name="Equation" r:id="rId13" imgW="2209680" imgH="419040" progId="Equation.DSMT4">
                  <p:embed/>
                </p:oleObj>
              </mc:Choice>
              <mc:Fallback>
                <p:oleObj name="Equation" r:id="rId13" imgW="2209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80" y="4444742"/>
                        <a:ext cx="360521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87695"/>
              </p:ext>
            </p:extLst>
          </p:nvPr>
        </p:nvGraphicFramePr>
        <p:xfrm>
          <a:off x="6400959" y="4429502"/>
          <a:ext cx="17954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6" name="Equation" r:id="rId15" imgW="1015920" imgH="419040" progId="Equation.DSMT4">
                  <p:embed/>
                </p:oleObj>
              </mc:Choice>
              <mc:Fallback>
                <p:oleObj name="Equation" r:id="rId15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959" y="4429502"/>
                        <a:ext cx="17954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124"/>
          <p:cNvSpPr txBox="1">
            <a:spLocks noChangeArrowheads="1"/>
          </p:cNvSpPr>
          <p:nvPr/>
        </p:nvSpPr>
        <p:spPr bwMode="auto">
          <a:xfrm>
            <a:off x="169162" y="5423224"/>
            <a:ext cx="694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Then follow straightforward math computation on previous slide  </a:t>
            </a:r>
          </a:p>
        </p:txBody>
      </p:sp>
      <p:sp>
        <p:nvSpPr>
          <p:cNvPr id="54" name="TextBox 125"/>
          <p:cNvSpPr txBox="1">
            <a:spLocks noChangeArrowheads="1"/>
          </p:cNvSpPr>
          <p:nvPr/>
        </p:nvSpPr>
        <p:spPr bwMode="auto">
          <a:xfrm>
            <a:off x="496253" y="6004867"/>
            <a:ext cx="2939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parameters to obtain: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126"/>
              <p:cNvSpPr txBox="1">
                <a:spLocks noChangeArrowheads="1"/>
              </p:cNvSpPr>
              <p:nvPr/>
            </p:nvSpPr>
            <p:spPr bwMode="auto">
              <a:xfrm>
                <a:off x="3629502" y="5850979"/>
                <a:ext cx="4275979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  </m:t>
                    </m:r>
                    <m:r>
                      <a:rPr lang="en-US" sz="2000" i="1" dirty="0">
                        <a:latin typeface="Cambria Math"/>
                      </a:rPr>
                      <m:t>𝑣</m:t>
                    </m:r>
                    <m:r>
                      <a:rPr lang="en-US" sz="2000" i="1" dirty="0">
                        <a:latin typeface="Cambria Math"/>
                      </a:rPr>
                      <m:t>(0), 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  <m:r>
                      <a:rPr lang="en-US" sz="2000" i="1" dirty="0">
                        <a:latin typeface="Cambria Math"/>
                      </a:rPr>
                      <m:t>(0) </m:t>
                    </m:r>
                  </m:oMath>
                </a14:m>
                <a:r>
                  <a:rPr lang="en-US" sz="2000" dirty="0"/>
                  <a:t>from circuit before switch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𝑉</m:t>
                    </m:r>
                    <m:r>
                      <a:rPr lang="en-US" sz="2000" i="1" baseline="-25000" dirty="0" err="1">
                        <a:latin typeface="Cambria Math"/>
                      </a:rPr>
                      <m:t>𝑡h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err="1">
                        <a:latin typeface="Cambria Math"/>
                      </a:rPr>
                      <m:t>𝑅</m:t>
                    </m:r>
                    <m:r>
                      <a:rPr lang="en-US" sz="2000" i="1" baseline="-25000" dirty="0" err="1">
                        <a:latin typeface="Cambria Math"/>
                      </a:rPr>
                      <m:t>𝑡h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from circuit after switch. </a:t>
                </a:r>
              </a:p>
            </p:txBody>
          </p:sp>
        </mc:Choice>
        <mc:Fallback xmlns="">
          <p:sp>
            <p:nvSpPr>
              <p:cNvPr id="55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502" y="5850979"/>
                <a:ext cx="4275979" cy="707886"/>
              </a:xfrm>
              <a:prstGeom prst="rect">
                <a:avLst/>
              </a:prstGeom>
              <a:blipFill rotWithShape="1">
                <a:blip r:embed="rId17"/>
                <a:stretch>
                  <a:fillRect l="-1140" t="-4310" r="-570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4091940" y="1415733"/>
            <a:ext cx="3968750" cy="1847850"/>
            <a:chOff x="319088" y="3752850"/>
            <a:chExt cx="3968750" cy="1847850"/>
          </a:xfrm>
        </p:grpSpPr>
        <p:sp>
          <p:nvSpPr>
            <p:cNvPr id="57" name="Rectangle 77"/>
            <p:cNvSpPr>
              <a:spLocks noChangeArrowheads="1"/>
            </p:cNvSpPr>
            <p:nvPr/>
          </p:nvSpPr>
          <p:spPr bwMode="auto">
            <a:xfrm>
              <a:off x="533400" y="4286250"/>
              <a:ext cx="3163888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8" name="TextBox 78"/>
            <p:cNvSpPr txBox="1">
              <a:spLocks noChangeArrowheads="1"/>
            </p:cNvSpPr>
            <p:nvPr/>
          </p:nvSpPr>
          <p:spPr bwMode="auto">
            <a:xfrm>
              <a:off x="3200400" y="486886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9" name="Object 5"/>
                <p:cNvGraphicFramePr>
                  <a:graphicFrameLocks noChangeAspect="1"/>
                </p:cNvGraphicFramePr>
                <p:nvPr/>
              </p:nvGraphicFramePr>
              <p:xfrm>
                <a:off x="3970338" y="44021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4647" name="Equation" r:id="rId18" imgW="139680" imgH="571320" progId="Equation.DSMT4">
                        <p:embed/>
                      </p:oleObj>
                    </mc:Choice>
                    <mc:Fallback>
                      <p:oleObj name="Equation" r:id="rId18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0338" y="44021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9" name="Object 5"/>
                <p:cNvGraphicFramePr>
                  <a:graphicFrameLocks noChangeAspect="1"/>
                </p:cNvGraphicFramePr>
                <p:nvPr/>
              </p:nvGraphicFramePr>
              <p:xfrm>
                <a:off x="3970338" y="44021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8805" name="Equation" r:id="rId20" imgW="139680" imgH="571320" progId="Equation.DSMT4">
                        <p:embed/>
                      </p:oleObj>
                    </mc:Choice>
                    <mc:Fallback>
                      <p:oleObj name="Equation" r:id="rId20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70338" y="44021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60" name="Group 80"/>
            <p:cNvGrpSpPr>
              <a:grpSpLocks/>
            </p:cNvGrpSpPr>
            <p:nvPr/>
          </p:nvGrpSpPr>
          <p:grpSpPr bwMode="auto">
            <a:xfrm rot="5400000">
              <a:off x="3260725" y="4789488"/>
              <a:ext cx="825500" cy="419100"/>
              <a:chOff x="952500" y="3581400"/>
              <a:chExt cx="825500" cy="419100"/>
            </a:xfrm>
          </p:grpSpPr>
          <p:cxnSp>
            <p:nvCxnSpPr>
              <p:cNvPr id="83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952500" y="377444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6" name="Rectangle 84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61" name="Group 85"/>
            <p:cNvGrpSpPr>
              <a:grpSpLocks/>
            </p:cNvGrpSpPr>
            <p:nvPr/>
          </p:nvGrpSpPr>
          <p:grpSpPr bwMode="auto">
            <a:xfrm rot="-5400000">
              <a:off x="2547937" y="3883025"/>
              <a:ext cx="327025" cy="831850"/>
              <a:chOff x="3867241" y="5581563"/>
              <a:chExt cx="326844" cy="831850"/>
            </a:xfrm>
          </p:grpSpPr>
          <p:sp>
            <p:nvSpPr>
              <p:cNvPr id="77" name="Chord 76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8" name="Chord 77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9" name="Chord 78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80" name="Chord 79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81" name="Straight Connector 90"/>
              <p:cNvCxnSpPr>
                <a:cxnSpLocks noChangeShapeType="1"/>
              </p:cNvCxnSpPr>
              <p:nvPr/>
            </p:nvCxnSpPr>
            <p:spPr bwMode="auto">
              <a:xfrm rot="5400000" flipV="1">
                <a:off x="3630834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2" name="Freeform 91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TextBox 92"/>
            <p:cNvSpPr txBox="1">
              <a:spLocks noChangeArrowheads="1"/>
            </p:cNvSpPr>
            <p:nvPr/>
          </p:nvSpPr>
          <p:spPr bwMode="auto">
            <a:xfrm>
              <a:off x="2596357" y="4263216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grpSp>
          <p:nvGrpSpPr>
            <p:cNvPr id="63" name="Group 93"/>
            <p:cNvGrpSpPr>
              <a:grpSpLocks/>
            </p:cNvGrpSpPr>
            <p:nvPr/>
          </p:nvGrpSpPr>
          <p:grpSpPr bwMode="auto">
            <a:xfrm>
              <a:off x="319088" y="4562475"/>
              <a:ext cx="469900" cy="708025"/>
              <a:chOff x="1143000" y="2057401"/>
              <a:chExt cx="469900" cy="707886"/>
            </a:xfrm>
          </p:grpSpPr>
          <p:sp>
            <p:nvSpPr>
              <p:cNvPr id="75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6" name="TextBox 95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898525" y="4140200"/>
              <a:ext cx="949325" cy="309563"/>
              <a:chOff x="2565400" y="4241800"/>
              <a:chExt cx="901700" cy="317500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5" name="TextBox 99"/>
            <p:cNvSpPr txBox="1">
              <a:spLocks noChangeArrowheads="1"/>
            </p:cNvSpPr>
            <p:nvPr/>
          </p:nvSpPr>
          <p:spPr bwMode="auto">
            <a:xfrm>
              <a:off x="1322388" y="444817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th</a:t>
              </a:r>
              <a:endParaRPr lang="en-US"/>
            </a:p>
          </p:txBody>
        </p:sp>
        <p:sp>
          <p:nvSpPr>
            <p:cNvPr id="66" name="TextBox 100"/>
            <p:cNvSpPr txBox="1">
              <a:spLocks noChangeArrowheads="1"/>
            </p:cNvSpPr>
            <p:nvPr/>
          </p:nvSpPr>
          <p:spPr bwMode="auto">
            <a:xfrm>
              <a:off x="792163" y="474662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th</a:t>
              </a:r>
              <a:endParaRPr lang="en-US"/>
            </a:p>
          </p:txBody>
        </p:sp>
        <p:cxnSp>
          <p:nvCxnSpPr>
            <p:cNvPr id="67" name="Straight Arrow Connector 105"/>
            <p:cNvCxnSpPr>
              <a:cxnSpLocks noChangeShapeType="1"/>
            </p:cNvCxnSpPr>
            <p:nvPr/>
          </p:nvCxnSpPr>
          <p:spPr bwMode="auto">
            <a:xfrm>
              <a:off x="1905000" y="4216400"/>
              <a:ext cx="368300" cy="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106"/>
                <p:cNvSpPr txBox="1">
                  <a:spLocks noChangeArrowheads="1"/>
                </p:cNvSpPr>
                <p:nvPr/>
              </p:nvSpPr>
              <p:spPr bwMode="auto">
                <a:xfrm>
                  <a:off x="3225800" y="4279900"/>
                  <a:ext cx="433196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𝐶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25800" y="4279900"/>
                  <a:ext cx="433196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/>
            <p:nvPr/>
          </p:nvCxnSpPr>
          <p:spPr>
            <a:xfrm>
              <a:off x="3696970" y="43307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115"/>
            <p:cNvCxnSpPr>
              <a:cxnSpLocks noChangeShapeType="1"/>
            </p:cNvCxnSpPr>
            <p:nvPr/>
          </p:nvCxnSpPr>
          <p:spPr bwMode="auto">
            <a:xfrm flipH="1" flipV="1">
              <a:off x="1917700" y="4406900"/>
              <a:ext cx="393700" cy="127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1927225" y="4400550"/>
                  <a:ext cx="449097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i="1" dirty="0" err="1">
                            <a:latin typeface="Cambria Math"/>
                          </a:rPr>
                          <m:t>𝑖</m:t>
                        </m:r>
                        <m:r>
                          <a:rPr lang="en-US" i="1" baseline="-25000" dirty="0" err="1">
                            <a:latin typeface="Cambria Math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7225" y="4400550"/>
                  <a:ext cx="449097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127"/>
                <p:cNvSpPr txBox="1">
                  <a:spLocks noChangeArrowheads="1"/>
                </p:cNvSpPr>
                <p:nvPr/>
              </p:nvSpPr>
              <p:spPr bwMode="auto">
                <a:xfrm>
                  <a:off x="1927225" y="3752850"/>
                  <a:ext cx="39780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baseline="-25000" dirty="0" err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27225" y="3752850"/>
                  <a:ext cx="397801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91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3" grpId="0"/>
      <p:bldP spid="54" grpId="0"/>
      <p:bldP spid="55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Rectangle 33"/>
          <p:cNvSpPr>
            <a:spLocks noChangeArrowheads="1"/>
          </p:cNvSpPr>
          <p:nvPr/>
        </p:nvSpPr>
        <p:spPr bwMode="auto">
          <a:xfrm>
            <a:off x="3797300" y="1270000"/>
            <a:ext cx="1371600" cy="1320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31800" y="355600"/>
            <a:ext cx="3321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Example 1:</a:t>
            </a:r>
            <a:r>
              <a:rPr lang="en-US" sz="2000" dirty="0"/>
              <a:t>  Find v(t) for t &gt; 0.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35000" y="1276350"/>
            <a:ext cx="3163888" cy="13144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781300" y="1820863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0.25F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071938" y="1392238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1392238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6"/>
          <p:cNvGrpSpPr>
            <a:grpSpLocks/>
          </p:cNvGrpSpPr>
          <p:nvPr/>
        </p:nvGrpSpPr>
        <p:grpSpPr bwMode="auto">
          <a:xfrm rot="5400000">
            <a:off x="3362325" y="1779588"/>
            <a:ext cx="825500" cy="419100"/>
            <a:chOff x="952500" y="3581400"/>
            <a:chExt cx="825500" cy="419100"/>
          </a:xfrm>
        </p:grpSpPr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8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 rot="-5400000">
            <a:off x="2634298" y="865506"/>
            <a:ext cx="327025" cy="831850"/>
            <a:chOff x="3867240" y="5581563"/>
            <a:chExt cx="326844" cy="831850"/>
          </a:xfrm>
        </p:grpSpPr>
        <p:sp>
          <p:nvSpPr>
            <p:cNvPr id="15" name="Chord 14"/>
            <p:cNvSpPr/>
            <p:nvPr/>
          </p:nvSpPr>
          <p:spPr bwMode="auto">
            <a:xfrm rot="10800000">
              <a:off x="3876761" y="575301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 bwMode="auto">
            <a:xfrm rot="10800000">
              <a:off x="3867241" y="586096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 bwMode="auto">
            <a:xfrm rot="10800000">
              <a:off x="3867241" y="596891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8" name="Chord 17"/>
            <p:cNvSpPr/>
            <p:nvPr/>
          </p:nvSpPr>
          <p:spPr bwMode="auto">
            <a:xfrm rot="10800000">
              <a:off x="3873587" y="607686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9" name="Straight Connector 16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2487613" y="1300163"/>
            <a:ext cx="63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1H</a:t>
            </a:r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420688" y="1552575"/>
            <a:ext cx="469900" cy="708025"/>
            <a:chOff x="1143000" y="2057401"/>
            <a:chExt cx="469900" cy="707886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1000125" y="1130300"/>
            <a:ext cx="949325" cy="309563"/>
            <a:chOff x="2565400" y="4241800"/>
            <a:chExt cx="901700" cy="3175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1157288" y="14382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830263" y="195262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24V</a:t>
            </a:r>
          </a:p>
        </p:txBody>
      </p:sp>
      <p:cxnSp>
        <p:nvCxnSpPr>
          <p:cNvPr id="30" name="Straight Arrow Connector 27"/>
          <p:cNvCxnSpPr>
            <a:cxnSpLocks noChangeShapeType="1"/>
          </p:cNvCxnSpPr>
          <p:nvPr/>
        </p:nvCxnSpPr>
        <p:spPr bwMode="auto">
          <a:xfrm>
            <a:off x="1968500" y="1270000"/>
            <a:ext cx="3683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28"/>
              <p:cNvSpPr txBox="1">
                <a:spLocks noChangeArrowheads="1"/>
              </p:cNvSpPr>
              <p:nvPr/>
            </p:nvSpPr>
            <p:spPr bwMode="auto">
              <a:xfrm>
                <a:off x="3327400" y="1270000"/>
                <a:ext cx="47625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𝑖</m:t>
                    </m:r>
                    <m:r>
                      <a:rPr lang="en-US" sz="2400" i="1" baseline="-25000" dirty="0" err="1">
                        <a:latin typeface="Cambria Math"/>
                      </a:rPr>
                      <m:t>𝐶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7400" y="1270000"/>
                <a:ext cx="476250" cy="461963"/>
              </a:xfrm>
              <a:prstGeom prst="rect">
                <a:avLst/>
              </a:prstGeom>
              <a:blipFill rotWithShape="1">
                <a:blip r:embed="rId5"/>
                <a:stretch>
                  <a:fillRect b="-26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3810000" y="132080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1"/>
              <p:cNvSpPr txBox="1">
                <a:spLocks noChangeArrowheads="1"/>
              </p:cNvSpPr>
              <p:nvPr/>
            </p:nvSpPr>
            <p:spPr bwMode="auto">
              <a:xfrm>
                <a:off x="1953273" y="835025"/>
                <a:ext cx="4159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273" y="835025"/>
                <a:ext cx="41594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4175125" y="993775"/>
            <a:ext cx="796925" cy="307975"/>
            <a:chOff x="3997325" y="6569075"/>
            <a:chExt cx="796925" cy="307975"/>
          </a:xfrm>
        </p:grpSpPr>
        <p:cxnSp>
          <p:nvCxnSpPr>
            <p:cNvPr id="35" name="Straight Connector 35"/>
            <p:cNvCxnSpPr>
              <a:cxnSpLocks noChangeShapeType="1"/>
            </p:cNvCxnSpPr>
            <p:nvPr/>
          </p:nvCxnSpPr>
          <p:spPr bwMode="auto">
            <a:xfrm>
              <a:off x="3997325" y="6832600"/>
              <a:ext cx="1936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36"/>
            <p:cNvCxnSpPr>
              <a:cxnSpLocks noChangeShapeType="1"/>
            </p:cNvCxnSpPr>
            <p:nvPr/>
          </p:nvCxnSpPr>
          <p:spPr bwMode="auto">
            <a:xfrm>
              <a:off x="4543425" y="6829425"/>
              <a:ext cx="2508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4168775" y="679450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4518025" y="680085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9" name="Straight Connector 39"/>
            <p:cNvCxnSpPr>
              <a:cxnSpLocks noChangeShapeType="1"/>
              <a:stCxn id="38" idx="1"/>
            </p:cNvCxnSpPr>
            <p:nvPr/>
          </p:nvCxnSpPr>
          <p:spPr bwMode="auto">
            <a:xfrm flipH="1" flipV="1">
              <a:off x="4219575" y="6616700"/>
              <a:ext cx="305889" cy="1934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" name="Straight Arrow Connector 40"/>
            <p:cNvCxnSpPr>
              <a:cxnSpLocks noChangeShapeType="1"/>
              <a:stCxn id="42" idx="2"/>
            </p:cNvCxnSpPr>
            <p:nvPr/>
          </p:nvCxnSpPr>
          <p:spPr bwMode="auto">
            <a:xfrm flipV="1">
              <a:off x="4406900" y="6569075"/>
              <a:ext cx="47625" cy="603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1" name="Rounded Rectangle 41"/>
            <p:cNvSpPr>
              <a:spLocks noChangeArrowheads="1"/>
            </p:cNvSpPr>
            <p:nvPr/>
          </p:nvSpPr>
          <p:spPr bwMode="auto">
            <a:xfrm>
              <a:off x="4225926" y="6807200"/>
              <a:ext cx="292100" cy="698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315883" y="6629400"/>
              <a:ext cx="91017" cy="219075"/>
            </a:xfrm>
            <a:custGeom>
              <a:avLst/>
              <a:gdLst>
                <a:gd name="T0" fmla="*/ 2117 w 91017"/>
                <a:gd name="T1" fmla="*/ 219075 h 219075"/>
                <a:gd name="T2" fmla="*/ 14817 w 91017"/>
                <a:gd name="T3" fmla="*/ 117475 h 219075"/>
                <a:gd name="T4" fmla="*/ 91017 w 91017"/>
                <a:gd name="T5" fmla="*/ 0 h 219075"/>
                <a:gd name="T6" fmla="*/ 0 60000 65536"/>
                <a:gd name="T7" fmla="*/ 0 60000 65536"/>
                <a:gd name="T8" fmla="*/ 0 60000 65536"/>
                <a:gd name="T9" fmla="*/ 0 w 91017"/>
                <a:gd name="T10" fmla="*/ 0 h 219075"/>
                <a:gd name="T11" fmla="*/ 91017 w 91017"/>
                <a:gd name="T12" fmla="*/ 219075 h 219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017" h="219075">
                  <a:moveTo>
                    <a:pt x="2117" y="219075"/>
                  </a:moveTo>
                  <a:cubicBezTo>
                    <a:pt x="1058" y="186531"/>
                    <a:pt x="0" y="153987"/>
                    <a:pt x="14817" y="117475"/>
                  </a:cubicBezTo>
                  <a:cubicBezTo>
                    <a:pt x="29634" y="80963"/>
                    <a:pt x="60325" y="40481"/>
                    <a:pt x="91017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3"/>
          <p:cNvSpPr txBox="1">
            <a:spLocks noChangeArrowheads="1"/>
          </p:cNvSpPr>
          <p:nvPr/>
        </p:nvSpPr>
        <p:spPr bwMode="auto">
          <a:xfrm>
            <a:off x="4597400" y="749300"/>
            <a:ext cx="679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800"/>
              <a:t>t = 0</a:t>
            </a:r>
          </a:p>
        </p:txBody>
      </p:sp>
      <p:grpSp>
        <p:nvGrpSpPr>
          <p:cNvPr id="44" name="Group 20"/>
          <p:cNvGrpSpPr>
            <a:grpSpLocks/>
          </p:cNvGrpSpPr>
          <p:nvPr/>
        </p:nvGrpSpPr>
        <p:grpSpPr bwMode="auto">
          <a:xfrm rot="5400000">
            <a:off x="4752975" y="1800225"/>
            <a:ext cx="812800" cy="260350"/>
            <a:chOff x="2565400" y="4241800"/>
            <a:chExt cx="901700" cy="317500"/>
          </a:xfrm>
        </p:grpSpPr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47" name="TextBox 47"/>
          <p:cNvSpPr txBox="1">
            <a:spLocks noChangeArrowheads="1"/>
          </p:cNvSpPr>
          <p:nvPr/>
        </p:nvSpPr>
        <p:spPr bwMode="auto">
          <a:xfrm>
            <a:off x="5259388" y="17811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8"/>
              <p:cNvSpPr txBox="1">
                <a:spLocks noChangeArrowheads="1"/>
              </p:cNvSpPr>
              <p:nvPr/>
            </p:nvSpPr>
            <p:spPr bwMode="auto">
              <a:xfrm>
                <a:off x="419100" y="2844800"/>
                <a:ext cx="3797258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Step 1:  find v(0),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(0) from circuit </a:t>
                </a:r>
                <a:br>
                  <a:rPr lang="en-US" sz="2000" dirty="0"/>
                </a:br>
                <a:r>
                  <a:rPr lang="en-US" sz="2000" dirty="0"/>
                  <a:t>before switch</a:t>
                </a:r>
              </a:p>
            </p:txBody>
          </p:sp>
        </mc:Choice>
        <mc:Fallback xmlns="">
          <p:sp>
            <p:nvSpPr>
              <p:cNvPr id="48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" y="2844800"/>
                <a:ext cx="3797258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1766" t="-4310" r="-642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7"/>
              <p:cNvSpPr txBox="1">
                <a:spLocks noChangeArrowheads="1"/>
              </p:cNvSpPr>
              <p:nvPr/>
            </p:nvSpPr>
            <p:spPr bwMode="auto">
              <a:xfrm>
                <a:off x="2240530" y="3254685"/>
                <a:ext cx="42075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0530" y="3254685"/>
                <a:ext cx="42075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725489" y="3579021"/>
            <a:ext cx="3259136" cy="1475579"/>
            <a:chOff x="854095" y="3579021"/>
            <a:chExt cx="4359255" cy="1475579"/>
          </a:xfrm>
        </p:grpSpPr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3721100" y="3733800"/>
              <a:ext cx="1371600" cy="1320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092994" y="3740150"/>
              <a:ext cx="2629694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3817938" y="3792538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35" name="Equation" r:id="rId9" imgW="139680" imgH="571320" progId="Equation.DSMT4">
                    <p:embed/>
                  </p:oleObj>
                </mc:Choice>
                <mc:Fallback>
                  <p:oleObj name="Equation" r:id="rId9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792538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" name="Group 66"/>
            <p:cNvGrpSpPr>
              <a:grpSpLocks/>
            </p:cNvGrpSpPr>
            <p:nvPr/>
          </p:nvGrpSpPr>
          <p:grpSpPr bwMode="auto">
            <a:xfrm>
              <a:off x="854095" y="4016269"/>
              <a:ext cx="469900" cy="708025"/>
              <a:chOff x="1652607" y="2057295"/>
              <a:chExt cx="469900" cy="707886"/>
            </a:xfrm>
          </p:grpSpPr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1652607" y="2108086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7" name="TextBox 68"/>
              <p:cNvSpPr txBox="1">
                <a:spLocks noChangeArrowheads="1"/>
              </p:cNvSpPr>
              <p:nvPr/>
            </p:nvSpPr>
            <p:spPr bwMode="auto">
              <a:xfrm>
                <a:off x="1707622" y="2057295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/>
                  <a:t>+</a:t>
                </a:r>
              </a:p>
              <a:p>
                <a:r>
                  <a:rPr lang="en-US" sz="2000" dirty="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5" name="Group 20"/>
            <p:cNvGrpSpPr>
              <a:grpSpLocks/>
            </p:cNvGrpSpPr>
            <p:nvPr/>
          </p:nvGrpSpPr>
          <p:grpSpPr bwMode="auto">
            <a:xfrm>
              <a:off x="1567358" y="3579021"/>
              <a:ext cx="949325" cy="312263"/>
              <a:chOff x="3176555" y="4226331"/>
              <a:chExt cx="901700" cy="320269"/>
            </a:xfrm>
          </p:grpSpPr>
          <p:sp>
            <p:nvSpPr>
              <p:cNvPr id="64" name="Rectangle 19"/>
              <p:cNvSpPr>
                <a:spLocks noChangeArrowheads="1"/>
              </p:cNvSpPr>
              <p:nvPr/>
            </p:nvSpPr>
            <p:spPr bwMode="auto">
              <a:xfrm>
                <a:off x="3291634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3176555" y="4226331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6" name="TextBox 72"/>
            <p:cNvSpPr txBox="1">
              <a:spLocks noChangeArrowheads="1"/>
            </p:cNvSpPr>
            <p:nvPr/>
          </p:nvSpPr>
          <p:spPr bwMode="auto">
            <a:xfrm>
              <a:off x="1813342" y="3929576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5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57" name="TextBox 73"/>
            <p:cNvSpPr txBox="1">
              <a:spLocks noChangeArrowheads="1"/>
            </p:cNvSpPr>
            <p:nvPr/>
          </p:nvSpPr>
          <p:spPr bwMode="auto">
            <a:xfrm>
              <a:off x="1284670" y="4482281"/>
              <a:ext cx="896891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/>
                <a:t>24V</a:t>
              </a:r>
            </a:p>
          </p:txBody>
        </p:sp>
        <p:cxnSp>
          <p:nvCxnSpPr>
            <p:cNvPr id="58" name="Straight Arrow Connector 74"/>
            <p:cNvCxnSpPr>
              <a:cxnSpLocks noChangeShapeType="1"/>
            </p:cNvCxnSpPr>
            <p:nvPr/>
          </p:nvCxnSpPr>
          <p:spPr bwMode="auto">
            <a:xfrm>
              <a:off x="2849934" y="3733800"/>
              <a:ext cx="368299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 rot="5400000">
              <a:off x="4676775" y="4264025"/>
              <a:ext cx="812800" cy="260350"/>
              <a:chOff x="2565400" y="4241800"/>
              <a:chExt cx="901700" cy="317500"/>
            </a:xfrm>
          </p:grpSpPr>
          <p:sp>
            <p:nvSpPr>
              <p:cNvPr id="6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0" name="TextBox 91"/>
            <p:cNvSpPr txBox="1">
              <a:spLocks noChangeArrowheads="1"/>
            </p:cNvSpPr>
            <p:nvPr/>
          </p:nvSpPr>
          <p:spPr bwMode="auto">
            <a:xfrm>
              <a:off x="4414838" y="4177400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1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3670300" y="3898900"/>
              <a:ext cx="127000" cy="10287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3"/>
              <p:cNvSpPr txBox="1">
                <a:spLocks noChangeArrowheads="1"/>
              </p:cNvSpPr>
              <p:nvPr/>
            </p:nvSpPr>
            <p:spPr bwMode="auto">
              <a:xfrm>
                <a:off x="624490" y="5225234"/>
                <a:ext cx="179453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  <m:r>
                      <a:rPr lang="en-US" sz="2000" i="1" dirty="0">
                        <a:latin typeface="Cambria Math"/>
                      </a:rPr>
                      <m:t>(0)</m:t>
                    </m:r>
                  </m:oMath>
                </a14:m>
                <a:r>
                  <a:rPr lang="en-US" sz="2000" dirty="0"/>
                  <a:t>=24/6=4A</a:t>
                </a:r>
              </a:p>
            </p:txBody>
          </p:sp>
        </mc:Choice>
        <mc:Fallback xmlns="">
          <p:sp>
            <p:nvSpPr>
              <p:cNvPr id="68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90" y="5225234"/>
                <a:ext cx="1794530" cy="400110"/>
              </a:xfrm>
              <a:prstGeom prst="rect">
                <a:avLst/>
              </a:prstGeom>
              <a:blipFill rotWithShape="1">
                <a:blip r:embed="rId10"/>
                <a:stretch>
                  <a:fillRect t="-7576" r="-2712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94"/>
              <p:cNvSpPr txBox="1">
                <a:spLocks noChangeArrowheads="1"/>
              </p:cNvSpPr>
              <p:nvPr/>
            </p:nvSpPr>
            <p:spPr bwMode="auto">
              <a:xfrm>
                <a:off x="625803" y="5650058"/>
                <a:ext cx="125656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(0) </m:t>
                    </m:r>
                  </m:oMath>
                </a14:m>
                <a:r>
                  <a:rPr lang="en-US" sz="2000" dirty="0"/>
                  <a:t>= 4V</a:t>
                </a:r>
              </a:p>
            </p:txBody>
          </p:sp>
        </mc:Choice>
        <mc:Fallback xmlns="">
          <p:sp>
            <p:nvSpPr>
              <p:cNvPr id="69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803" y="5650058"/>
                <a:ext cx="1256562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4369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95"/>
          <p:cNvSpPr txBox="1">
            <a:spLocks noChangeArrowheads="1"/>
          </p:cNvSpPr>
          <p:nvPr/>
        </p:nvSpPr>
        <p:spPr bwMode="auto">
          <a:xfrm>
            <a:off x="5026025" y="2803664"/>
            <a:ext cx="3708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Step 2: Find 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/>
              <a:t>, </a:t>
            </a:r>
            <a:r>
              <a:rPr lang="en-US" sz="2000" dirty="0" err="1"/>
              <a:t>R</a:t>
            </a:r>
            <a:r>
              <a:rPr lang="en-US" sz="2000" baseline="-25000" dirty="0" err="1"/>
              <a:t>th</a:t>
            </a:r>
            <a:r>
              <a:rPr lang="en-US" sz="2000" dirty="0"/>
              <a:t>, w.r.t  LC from </a:t>
            </a:r>
            <a:br>
              <a:rPr lang="en-US" sz="2000" dirty="0"/>
            </a:br>
            <a:r>
              <a:rPr lang="en-US" sz="2000" dirty="0"/>
              <a:t>circuit after switch</a:t>
            </a:r>
          </a:p>
        </p:txBody>
      </p:sp>
      <p:sp>
        <p:nvSpPr>
          <p:cNvPr id="71" name="TextBox 178"/>
          <p:cNvSpPr txBox="1">
            <a:spLocks noChangeArrowheads="1"/>
          </p:cNvSpPr>
          <p:nvPr/>
        </p:nvSpPr>
        <p:spPr bwMode="auto">
          <a:xfrm>
            <a:off x="4753053" y="5240285"/>
            <a:ext cx="1909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/>
              <a:t>=24V, </a:t>
            </a:r>
            <a:r>
              <a:rPr lang="en-US" sz="2000" dirty="0" err="1"/>
              <a:t>R</a:t>
            </a:r>
            <a:r>
              <a:rPr lang="en-US" sz="2000" baseline="-25000" dirty="0" err="1"/>
              <a:t>th</a:t>
            </a:r>
            <a:r>
              <a:rPr lang="en-US" sz="2000" dirty="0"/>
              <a:t>=5</a:t>
            </a:r>
            <a:r>
              <a:rPr lang="en-US" sz="2000" dirty="0">
                <a:sym typeface="Symbol" pitchFamily="18" charset="2"/>
              </a:rPr>
              <a:t>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79"/>
              <p:cNvSpPr txBox="1">
                <a:spLocks noChangeArrowheads="1"/>
              </p:cNvSpPr>
              <p:nvPr/>
            </p:nvSpPr>
            <p:spPr bwMode="auto">
              <a:xfrm>
                <a:off x="6748152" y="5225234"/>
                <a:ext cx="13773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000" dirty="0"/>
                  <a:t>v(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) = 24V</a:t>
                </a:r>
              </a:p>
            </p:txBody>
          </p:sp>
        </mc:Choice>
        <mc:Fallback xmlns="">
          <p:sp>
            <p:nvSpPr>
              <p:cNvPr id="72" name="TextBox 1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8152" y="5225234"/>
                <a:ext cx="1377300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885" t="-7576" r="-3097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181"/>
              <p:cNvSpPr txBox="1">
                <a:spLocks noChangeArrowheads="1"/>
              </p:cNvSpPr>
              <p:nvPr/>
            </p:nvSpPr>
            <p:spPr bwMode="auto">
              <a:xfrm>
                <a:off x="2781300" y="5836091"/>
                <a:ext cx="5073377" cy="585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𝐶</m:t>
                    </m:r>
                    <m:r>
                      <a:rPr lang="en-US" sz="2000" i="1" dirty="0">
                        <a:latin typeface="Cambria Math"/>
                      </a:rPr>
                      <m:t>= 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𝐿</m:t>
                    </m:r>
                  </m:oMath>
                </a14:m>
                <a:r>
                  <a:rPr lang="en-US" sz="2000" dirty="0"/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0.25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=16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3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1300" y="5836091"/>
                <a:ext cx="5073377" cy="585417"/>
              </a:xfrm>
              <a:prstGeom prst="rect">
                <a:avLst/>
              </a:prstGeom>
              <a:blipFill rotWithShape="1">
                <a:blip r:embed="rId13"/>
                <a:stretch>
                  <a:fillRect l="-1202" b="-72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4632325" y="3637649"/>
            <a:ext cx="3968750" cy="1465263"/>
            <a:chOff x="649288" y="5837237"/>
            <a:chExt cx="3968750" cy="1465263"/>
          </a:xfrm>
        </p:grpSpPr>
        <p:sp>
          <p:nvSpPr>
            <p:cNvPr id="75" name="Rectangle 138"/>
            <p:cNvSpPr>
              <a:spLocks noChangeArrowheads="1"/>
            </p:cNvSpPr>
            <p:nvPr/>
          </p:nvSpPr>
          <p:spPr bwMode="auto">
            <a:xfrm>
              <a:off x="863600" y="5988050"/>
              <a:ext cx="3163888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6" name="Object 6"/>
                <p:cNvGraphicFramePr>
                  <a:graphicFrameLocks noChangeAspect="1"/>
                </p:cNvGraphicFramePr>
                <p:nvPr/>
              </p:nvGraphicFramePr>
              <p:xfrm>
                <a:off x="4300538" y="61039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036" name="Equation" r:id="rId14" imgW="139680" imgH="571320" progId="Equation.DSMT4">
                        <p:embed/>
                      </p:oleObj>
                    </mc:Choice>
                    <mc:Fallback>
                      <p:oleObj name="Equation" r:id="rId14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00538" y="61039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6" name="Object 6"/>
                <p:cNvGraphicFramePr>
                  <a:graphicFrameLocks noChangeAspect="1"/>
                </p:cNvGraphicFramePr>
                <p:nvPr/>
              </p:nvGraphicFramePr>
              <p:xfrm>
                <a:off x="4300538" y="6103938"/>
                <a:ext cx="317500" cy="11842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9658" name="Equation" r:id="rId15" imgW="139680" imgH="571320" progId="Equation.DSMT4">
                        <p:embed/>
                      </p:oleObj>
                    </mc:Choice>
                    <mc:Fallback>
                      <p:oleObj name="Equation" r:id="rId15" imgW="13968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00538" y="6103938"/>
                              <a:ext cx="317500" cy="11842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77" name="Group 141"/>
            <p:cNvGrpSpPr>
              <a:grpSpLocks/>
            </p:cNvGrpSpPr>
            <p:nvPr/>
          </p:nvGrpSpPr>
          <p:grpSpPr bwMode="auto">
            <a:xfrm rot="5400000">
              <a:off x="3590925" y="6491288"/>
              <a:ext cx="825500" cy="419100"/>
              <a:chOff x="952500" y="3581400"/>
              <a:chExt cx="825500" cy="419100"/>
            </a:xfrm>
          </p:grpSpPr>
          <p:cxnSp>
            <p:nvCxnSpPr>
              <p:cNvPr id="99" name="Straight Connector 142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0" name="Straight Connector 143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01" name="Straight Connector 144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02" name="Rectangle 145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78" name="Group 146"/>
            <p:cNvGrpSpPr>
              <a:grpSpLocks/>
            </p:cNvGrpSpPr>
            <p:nvPr/>
          </p:nvGrpSpPr>
          <p:grpSpPr bwMode="auto">
            <a:xfrm rot="-5400000">
              <a:off x="2874327" y="5584825"/>
              <a:ext cx="327025" cy="831850"/>
              <a:chOff x="3867241" y="5577753"/>
              <a:chExt cx="326844" cy="831850"/>
            </a:xfrm>
          </p:grpSpPr>
          <p:sp>
            <p:nvSpPr>
              <p:cNvPr id="93" name="Chord 92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94" name="Chord 93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95" name="Chord 94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96" name="Chord 95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97" name="Straight Connector 151"/>
              <p:cNvCxnSpPr>
                <a:cxnSpLocks noChangeShapeType="1"/>
              </p:cNvCxnSpPr>
              <p:nvPr/>
            </p:nvCxnSpPr>
            <p:spPr bwMode="auto">
              <a:xfrm rot="5400000" flipV="1">
                <a:off x="3630834" y="599050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98" name="Freeform 152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154"/>
            <p:cNvGrpSpPr>
              <a:grpSpLocks/>
            </p:cNvGrpSpPr>
            <p:nvPr/>
          </p:nvGrpSpPr>
          <p:grpSpPr bwMode="auto">
            <a:xfrm>
              <a:off x="649288" y="6264275"/>
              <a:ext cx="469900" cy="708025"/>
              <a:chOff x="1143000" y="2057401"/>
              <a:chExt cx="469900" cy="707886"/>
            </a:xfrm>
          </p:grpSpPr>
          <p:sp>
            <p:nvSpPr>
              <p:cNvPr id="91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2" name="TextBox 156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80" name="Group 20"/>
            <p:cNvGrpSpPr>
              <a:grpSpLocks/>
            </p:cNvGrpSpPr>
            <p:nvPr/>
          </p:nvGrpSpPr>
          <p:grpSpPr bwMode="auto">
            <a:xfrm>
              <a:off x="1228725" y="5842000"/>
              <a:ext cx="949325" cy="309563"/>
              <a:chOff x="2565400" y="4241800"/>
              <a:chExt cx="901700" cy="317500"/>
            </a:xfrm>
          </p:grpSpPr>
          <p:sp>
            <p:nvSpPr>
              <p:cNvPr id="8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81" name="TextBox 160"/>
            <p:cNvSpPr txBox="1">
              <a:spLocks noChangeArrowheads="1"/>
            </p:cNvSpPr>
            <p:nvPr/>
          </p:nvSpPr>
          <p:spPr bwMode="auto">
            <a:xfrm>
              <a:off x="1385888" y="61499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5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82" name="TextBox 161"/>
            <p:cNvSpPr txBox="1">
              <a:spLocks noChangeArrowheads="1"/>
            </p:cNvSpPr>
            <p:nvPr/>
          </p:nvSpPr>
          <p:spPr bwMode="auto">
            <a:xfrm>
              <a:off x="1058863" y="666432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24V</a:t>
              </a:r>
            </a:p>
          </p:txBody>
        </p:sp>
        <p:cxnSp>
          <p:nvCxnSpPr>
            <p:cNvPr id="83" name="Straight Arrow Connector 162"/>
            <p:cNvCxnSpPr>
              <a:cxnSpLocks noChangeShapeType="1"/>
            </p:cNvCxnSpPr>
            <p:nvPr/>
          </p:nvCxnSpPr>
          <p:spPr bwMode="auto">
            <a:xfrm>
              <a:off x="2197100" y="5981700"/>
              <a:ext cx="3683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163"/>
                <p:cNvSpPr txBox="1">
                  <a:spLocks noChangeArrowheads="1"/>
                </p:cNvSpPr>
                <p:nvPr/>
              </p:nvSpPr>
              <p:spPr bwMode="auto">
                <a:xfrm>
                  <a:off x="3556000" y="5981700"/>
                  <a:ext cx="47625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𝑖</m:t>
                      </m:r>
                      <m:r>
                        <a:rPr lang="en-US" sz="2400" i="1" baseline="-25000" dirty="0" err="1">
                          <a:latin typeface="Cambria Math"/>
                        </a:rPr>
                        <m:t>𝐶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6000" y="5981700"/>
                  <a:ext cx="476250" cy="461963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263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>
              <a:off x="4038600" y="60325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180"/>
                <p:cNvSpPr txBox="1">
                  <a:spLocks noChangeArrowheads="1"/>
                </p:cNvSpPr>
                <p:nvPr/>
              </p:nvSpPr>
              <p:spPr bwMode="auto">
                <a:xfrm>
                  <a:off x="2168525" y="5988050"/>
                  <a:ext cx="41594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r>
                        <a:rPr lang="en-US" sz="20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68525" y="5988050"/>
                  <a:ext cx="415948" cy="4001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182"/>
            <p:cNvSpPr txBox="1">
              <a:spLocks noChangeArrowheads="1"/>
            </p:cNvSpPr>
            <p:nvPr/>
          </p:nvSpPr>
          <p:spPr bwMode="auto">
            <a:xfrm>
              <a:off x="3048000" y="6494463"/>
              <a:ext cx="939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0.25F</a:t>
              </a:r>
            </a:p>
          </p:txBody>
        </p:sp>
        <p:sp>
          <p:nvSpPr>
            <p:cNvPr id="88" name="TextBox 183"/>
            <p:cNvSpPr txBox="1">
              <a:spLocks noChangeArrowheads="1"/>
            </p:cNvSpPr>
            <p:nvPr/>
          </p:nvSpPr>
          <p:spPr bwMode="auto">
            <a:xfrm>
              <a:off x="2754313" y="5973763"/>
              <a:ext cx="6365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1H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1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L21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5100" y="266700"/>
            <a:ext cx="2919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Step 3: Math computation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57200" y="2032000"/>
            <a:ext cx="24936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general solution:  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72110"/>
              </p:ext>
            </p:extLst>
          </p:nvPr>
        </p:nvGraphicFramePr>
        <p:xfrm>
          <a:off x="622300" y="1447800"/>
          <a:ext cx="48847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0" name="Equation" r:id="rId3" imgW="3276360" imgH="291960" progId="Equation.DSMT4">
                  <p:embed/>
                </p:oleObj>
              </mc:Choice>
              <mc:Fallback>
                <p:oleObj name="Equation" r:id="rId3" imgW="3276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447800"/>
                        <a:ext cx="4884738" cy="419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751894"/>
              </p:ext>
            </p:extLst>
          </p:nvPr>
        </p:nvGraphicFramePr>
        <p:xfrm>
          <a:off x="2857500" y="2047935"/>
          <a:ext cx="2540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1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047935"/>
                        <a:ext cx="25400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32463" y="1352550"/>
          <a:ext cx="1419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2" name="Equation" r:id="rId7" imgW="952200" imgH="215640" progId="Equation.DSMT4">
                  <p:embed/>
                </p:oleObj>
              </mc:Choice>
              <mc:Fallback>
                <p:oleObj name="Equation" r:id="rId7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352550"/>
                        <a:ext cx="1419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53420"/>
              </p:ext>
            </p:extLst>
          </p:nvPr>
        </p:nvGraphicFramePr>
        <p:xfrm>
          <a:off x="650875" y="762000"/>
          <a:ext cx="43354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" name="Equation" r:id="rId9" imgW="2577960" imgH="419040" progId="Equation.DSMT4">
                  <p:embed/>
                </p:oleObj>
              </mc:Choice>
              <mc:Fallback>
                <p:oleObj name="Equation" r:id="rId9" imgW="25779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762000"/>
                        <a:ext cx="4335463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280025" y="852488"/>
          <a:ext cx="15795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Equation" r:id="rId11" imgW="939600" imgH="228600" progId="Equation.DSMT4">
                  <p:embed/>
                </p:oleObj>
              </mc:Choice>
              <mc:Fallback>
                <p:oleObj name="Equation" r:id="rId11" imgW="93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852488"/>
                        <a:ext cx="1579563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53099" y="3081130"/>
            <a:ext cx="6134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 from initial condition: v(0) = 4V;  </a:t>
            </a:r>
            <a:r>
              <a:rPr lang="en-US" sz="2000" dirty="0" err="1"/>
              <a:t>dv</a:t>
            </a:r>
            <a:r>
              <a:rPr lang="en-US" sz="2000" dirty="0"/>
              <a:t>(0</a:t>
            </a:r>
            <a:r>
              <a:rPr lang="en-US" sz="2000" baseline="30000" dirty="0"/>
              <a:t>+</a:t>
            </a:r>
            <a:r>
              <a:rPr lang="en-US" sz="2000" dirty="0"/>
              <a:t>)/</a:t>
            </a:r>
            <a:r>
              <a:rPr lang="en-US" sz="2000" dirty="0" err="1"/>
              <a:t>dt</a:t>
            </a:r>
            <a:r>
              <a:rPr lang="en-US" sz="2000" dirty="0"/>
              <a:t>=16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/>
              <p:cNvSpPr txBox="1">
                <a:spLocks noChangeArrowheads="1"/>
              </p:cNvSpPr>
              <p:nvPr/>
            </p:nvSpPr>
            <p:spPr bwMode="auto">
              <a:xfrm>
                <a:off x="583299" y="3639930"/>
                <a:ext cx="3369320" cy="892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(0) =24+</m:t>
                    </m:r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baseline="-25000" dirty="0">
                        <a:latin typeface="Cambria Math"/>
                      </a:rPr>
                      <m:t>1</m:t>
                    </m:r>
                    <m:r>
                      <a:rPr lang="en-US" sz="2000" i="1" dirty="0">
                        <a:latin typeface="Cambria Math"/>
                      </a:rPr>
                      <m:t>+</m:t>
                    </m:r>
                    <m:r>
                      <a:rPr lang="en-US" sz="2000" i="1" dirty="0">
                        <a:latin typeface="Cambria Math"/>
                      </a:rPr>
                      <m:t>𝐴</m:t>
                    </m:r>
                    <m:r>
                      <a:rPr lang="en-US" sz="2000" i="1" baseline="-25000" dirty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=4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𝑑𝑣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−4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=16</a:t>
                </a:r>
              </a:p>
            </p:txBody>
          </p:sp>
        </mc:Choice>
        <mc:Fallback xmlns="">
          <p:sp>
            <p:nvSpPr>
              <p:cNvPr id="1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299" y="3639930"/>
                <a:ext cx="3369320" cy="892809"/>
              </a:xfrm>
              <a:prstGeom prst="rect">
                <a:avLst/>
              </a:prstGeom>
              <a:blipFill rotWithShape="1">
                <a:blip r:embed="rId13"/>
                <a:stretch>
                  <a:fillRect b="-40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3"/>
          <p:cNvSpPr>
            <a:spLocks noChangeArrowheads="1"/>
          </p:cNvSpPr>
          <p:nvPr/>
        </p:nvSpPr>
        <p:spPr bwMode="auto">
          <a:xfrm>
            <a:off x="3957143" y="3846335"/>
            <a:ext cx="457200" cy="2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4"/>
              <p:cNvSpPr txBox="1">
                <a:spLocks noChangeArrowheads="1"/>
              </p:cNvSpPr>
              <p:nvPr/>
            </p:nvSpPr>
            <p:spPr bwMode="auto">
              <a:xfrm>
                <a:off x="4367899" y="3792330"/>
                <a:ext cx="275710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</m:t>
                    </m:r>
                    <m:r>
                      <a:rPr lang="en-US" sz="2000" i="1" baseline="-25000" dirty="0">
                        <a:latin typeface="Cambria Math"/>
                      </a:rPr>
                      <m:t>1</m:t>
                    </m:r>
                    <m:r>
                      <a:rPr lang="en-US" sz="2000" i="1" dirty="0">
                        <a:latin typeface="Cambria Math"/>
                      </a:rPr>
                      <m:t>=−64/3,  </m:t>
                    </m:r>
                    <m:r>
                      <a:rPr lang="en-US" sz="2000" i="1" dirty="0">
                        <a:latin typeface="Cambria Math"/>
                      </a:rPr>
                      <m:t>𝐴</m:t>
                    </m:r>
                    <m:r>
                      <a:rPr lang="en-US" sz="2000" i="1" baseline="-25000" dirty="0">
                        <a:latin typeface="Cambria Math"/>
                      </a:rPr>
                      <m:t>2</m:t>
                    </m:r>
                    <m:r>
                      <a:rPr lang="en-US" sz="2000" i="1" dirty="0">
                        <a:latin typeface="Cambria Math"/>
                      </a:rPr>
                      <m:t>=4/3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67899" y="3792330"/>
                <a:ext cx="2757101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81699" y="4719430"/>
            <a:ext cx="1709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Final solution: </a:t>
            </a:r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23970"/>
              </p:ext>
            </p:extLst>
          </p:nvPr>
        </p:nvGraphicFramePr>
        <p:xfrm>
          <a:off x="2429562" y="4621005"/>
          <a:ext cx="283686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Equation" r:id="rId15" imgW="1688760" imgH="393480" progId="Equation.DSMT4">
                  <p:embed/>
                </p:oleObj>
              </mc:Choice>
              <mc:Fallback>
                <p:oleObj name="Equation" r:id="rId15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562" y="4621005"/>
                        <a:ext cx="2836862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04799" y="2032000"/>
                <a:ext cx="3639201" cy="7078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0" i="0" dirty="0">
                    <a:latin typeface="Cambria Math"/>
                  </a:rPr>
                  <a:t> Note: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v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v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799" y="2032000"/>
                <a:ext cx="3639201" cy="707886"/>
              </a:xfrm>
              <a:prstGeom prst="rect">
                <a:avLst/>
              </a:prstGeom>
              <a:blipFill rotWithShape="1">
                <a:blip r:embed="rId17"/>
                <a:stretch>
                  <a:fillRect t="-33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 animBg="1"/>
      <p:bldP spid="14" grpId="0"/>
      <p:bldP spid="15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R21</a:t>
            </a:r>
          </a:p>
        </p:txBody>
      </p:sp>
      <p:cxnSp>
        <p:nvCxnSpPr>
          <p:cNvPr id="3" name="Straight Connector 108"/>
          <p:cNvCxnSpPr>
            <a:cxnSpLocks noChangeShapeType="1"/>
          </p:cNvCxnSpPr>
          <p:nvPr/>
        </p:nvCxnSpPr>
        <p:spPr bwMode="auto">
          <a:xfrm>
            <a:off x="1574800" y="1244600"/>
            <a:ext cx="0" cy="2019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14"/>
          <p:cNvCxnSpPr>
            <a:cxnSpLocks noChangeShapeType="1"/>
          </p:cNvCxnSpPr>
          <p:nvPr/>
        </p:nvCxnSpPr>
        <p:spPr bwMode="auto">
          <a:xfrm>
            <a:off x="3098800" y="1244600"/>
            <a:ext cx="12700" cy="203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47700" y="1231900"/>
            <a:ext cx="3721100" cy="20447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2600" y="355600"/>
            <a:ext cx="2183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Practice 4:  Find  </a:t>
            </a: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2032000" y="1092200"/>
            <a:ext cx="850900" cy="298450"/>
            <a:chOff x="2565400" y="4241800"/>
            <a:chExt cx="901700" cy="317500"/>
          </a:xfrm>
        </p:grpSpPr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 rot="5400000">
            <a:off x="1158875" y="2079625"/>
            <a:ext cx="812800" cy="260350"/>
            <a:chOff x="2565400" y="4241800"/>
            <a:chExt cx="901700" cy="317500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5400000">
            <a:off x="2656840" y="1625600"/>
            <a:ext cx="825500" cy="419100"/>
            <a:chOff x="952500" y="3581400"/>
            <a:chExt cx="825500" cy="419100"/>
          </a:xfrm>
        </p:grpSpPr>
        <p:cxnSp>
          <p:nvCxnSpPr>
            <p:cNvPr id="15" name="Straight Connector 25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6" name="Straight Connector 26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27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4119563" y="1922463"/>
            <a:ext cx="477837" cy="831850"/>
            <a:chOff x="3867240" y="5581563"/>
            <a:chExt cx="326844" cy="831850"/>
          </a:xfrm>
        </p:grpSpPr>
        <p:sp>
          <p:nvSpPr>
            <p:cNvPr id="20" name="Chord 19"/>
            <p:cNvSpPr/>
            <p:nvPr/>
          </p:nvSpPr>
          <p:spPr bwMode="auto">
            <a:xfrm rot="10800000">
              <a:off x="3875927" y="5753013"/>
              <a:ext cx="317072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21" name="Chord 20"/>
            <p:cNvSpPr/>
            <p:nvPr/>
          </p:nvSpPr>
          <p:spPr bwMode="auto">
            <a:xfrm rot="10800000">
              <a:off x="3866154" y="5860963"/>
              <a:ext cx="318158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22" name="Chord 21"/>
            <p:cNvSpPr/>
            <p:nvPr/>
          </p:nvSpPr>
          <p:spPr bwMode="auto">
            <a:xfrm rot="10800000">
              <a:off x="3866154" y="5968913"/>
              <a:ext cx="318158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23" name="Chord 22"/>
            <p:cNvSpPr/>
            <p:nvPr/>
          </p:nvSpPr>
          <p:spPr bwMode="auto">
            <a:xfrm rot="10800000">
              <a:off x="3872669" y="6076863"/>
              <a:ext cx="317072" cy="106362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24" name="Straight Connector 34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10507 w 59796"/>
                <a:gd name="T1" fmla="*/ 58209 h 520171"/>
                <a:gd name="T2" fmla="*/ 66127 w 59796"/>
                <a:gd name="T3" fmla="*/ 74975 h 520171"/>
                <a:gd name="T4" fmla="*/ 69836 w 59796"/>
                <a:gd name="T5" fmla="*/ 211883 h 520171"/>
                <a:gd name="T6" fmla="*/ 69836 w 59796"/>
                <a:gd name="T7" fmla="*/ 404673 h 520171"/>
                <a:gd name="T8" fmla="*/ 32754 w 59796"/>
                <a:gd name="T9" fmla="*/ 457760 h 520171"/>
                <a:gd name="T10" fmla="*/ 3090 w 59796"/>
                <a:gd name="T11" fmla="*/ 424231 h 520171"/>
                <a:gd name="T12" fmla="*/ 10507 w 59796"/>
                <a:gd name="T13" fmla="*/ 58209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596900" y="2387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ym typeface="Symbol" pitchFamily="18" charset="2"/>
              </a:rPr>
              <a:t>3u(t)A</a:t>
            </a:r>
            <a:endParaRPr lang="en-US" sz="1800"/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1676400" y="20701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8" name="TextBox 38"/>
          <p:cNvSpPr txBox="1">
            <a:spLocks noChangeArrowheads="1"/>
          </p:cNvSpPr>
          <p:nvPr/>
        </p:nvSpPr>
        <p:spPr bwMode="auto">
          <a:xfrm>
            <a:off x="3302000" y="2705100"/>
            <a:ext cx="58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20V</a:t>
            </a: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2438400" y="1866900"/>
            <a:ext cx="60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0.5F</a:t>
            </a:r>
          </a:p>
        </p:txBody>
      </p:sp>
      <p:sp>
        <p:nvSpPr>
          <p:cNvPr id="30" name="TextBox 40"/>
          <p:cNvSpPr txBox="1">
            <a:spLocks noChangeArrowheads="1"/>
          </p:cNvSpPr>
          <p:nvPr/>
        </p:nvSpPr>
        <p:spPr bwMode="auto">
          <a:xfrm>
            <a:off x="4406900" y="252730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0.6H</a:t>
            </a:r>
          </a:p>
        </p:txBody>
      </p:sp>
      <p:cxnSp>
        <p:nvCxnSpPr>
          <p:cNvPr id="31" name="Straight Arrow Connector 41"/>
          <p:cNvCxnSpPr>
            <a:cxnSpLocks noChangeShapeType="1"/>
          </p:cNvCxnSpPr>
          <p:nvPr/>
        </p:nvCxnSpPr>
        <p:spPr bwMode="auto">
          <a:xfrm>
            <a:off x="1612900" y="1231900"/>
            <a:ext cx="5207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254375" y="1293813"/>
          <a:ext cx="4318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8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1293813"/>
                        <a:ext cx="4318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4533900" y="1358900"/>
            <a:ext cx="38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/>
              <a:t>i</a:t>
            </a:r>
            <a:r>
              <a:rPr lang="en-US" sz="2400" i="1" baseline="-25000"/>
              <a:t>L</a:t>
            </a:r>
            <a:endParaRPr lang="en-US" sz="2400" i="1"/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2490788" y="222250"/>
          <a:ext cx="32321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9" name="Equation" r:id="rId5" imgW="1981080" imgH="419040" progId="Equation.DSMT4">
                  <p:embed/>
                </p:oleObj>
              </mc:Choice>
              <mc:Fallback>
                <p:oleObj name="Equation" r:id="rId5" imgW="1981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222250"/>
                        <a:ext cx="323215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49"/>
          <p:cNvGrpSpPr>
            <a:grpSpLocks/>
          </p:cNvGrpSpPr>
          <p:nvPr/>
        </p:nvGrpSpPr>
        <p:grpSpPr bwMode="auto">
          <a:xfrm>
            <a:off x="2895600" y="2413000"/>
            <a:ext cx="469900" cy="708025"/>
            <a:chOff x="1143000" y="2057401"/>
            <a:chExt cx="469900" cy="707886"/>
          </a:xfrm>
        </p:grpSpPr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7" name="TextBox 51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8" name="TextBox 79"/>
          <p:cNvSpPr txBox="1">
            <a:spLocks noChangeArrowheads="1"/>
          </p:cNvSpPr>
          <p:nvPr/>
        </p:nvSpPr>
        <p:spPr bwMode="auto">
          <a:xfrm>
            <a:off x="1943100" y="1358900"/>
            <a:ext cx="477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68800" y="129540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04"/>
          <p:cNvGrpSpPr>
            <a:grpSpLocks/>
          </p:cNvGrpSpPr>
          <p:nvPr/>
        </p:nvGrpSpPr>
        <p:grpSpPr bwMode="auto">
          <a:xfrm rot="-5400000">
            <a:off x="417513" y="1965325"/>
            <a:ext cx="469900" cy="444500"/>
            <a:chOff x="2133600" y="1143000"/>
            <a:chExt cx="469900" cy="444500"/>
          </a:xfrm>
        </p:grpSpPr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2" name="Straight Arrow Connector 13"/>
            <p:cNvCxnSpPr>
              <a:cxnSpLocks noChangeShapeType="1"/>
              <a:stCxn id="41" idx="2"/>
              <a:endCxn id="41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3850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588" y="365909"/>
            <a:ext cx="5510212" cy="2870200"/>
            <a:chOff x="382588" y="5003800"/>
            <a:chExt cx="5510212" cy="2870200"/>
          </a:xfrm>
        </p:grpSpPr>
        <p:sp>
          <p:nvSpPr>
            <p:cNvPr id="5" name="Rectangle 17"/>
            <p:cNvSpPr>
              <a:spLocks noChangeArrowheads="1"/>
            </p:cNvSpPr>
            <p:nvPr/>
          </p:nvSpPr>
          <p:spPr bwMode="auto">
            <a:xfrm>
              <a:off x="3759200" y="5918200"/>
              <a:ext cx="1371600" cy="19431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6" name="TextBox 18"/>
            <p:cNvSpPr txBox="1">
              <a:spLocks noChangeArrowheads="1"/>
            </p:cNvSpPr>
            <p:nvPr/>
          </p:nvSpPr>
          <p:spPr bwMode="auto">
            <a:xfrm>
              <a:off x="393700" y="5003800"/>
              <a:ext cx="37481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Practice 5:  </a:t>
              </a:r>
              <a:r>
                <a:rPr lang="en-US" dirty="0"/>
                <a:t>Find v(t) for t &gt; 0. </a:t>
              </a: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96900" y="5924550"/>
              <a:ext cx="3163888" cy="1949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" name="TextBox 20"/>
            <p:cNvSpPr txBox="1">
              <a:spLocks noChangeArrowheads="1"/>
            </p:cNvSpPr>
            <p:nvPr/>
          </p:nvSpPr>
          <p:spPr bwMode="auto">
            <a:xfrm>
              <a:off x="2743200" y="6469063"/>
              <a:ext cx="9398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0.02F</a:t>
              </a:r>
            </a:p>
          </p:txBody>
        </p:sp>
        <p:graphicFrame>
          <p:nvGraphicFramePr>
            <p:cNvPr id="9" name="Object 11"/>
            <p:cNvGraphicFramePr>
              <a:graphicFrameLocks noChangeAspect="1"/>
            </p:cNvGraphicFramePr>
            <p:nvPr/>
          </p:nvGraphicFramePr>
          <p:xfrm>
            <a:off x="4033838" y="6040438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96" name="Equation" r:id="rId3" imgW="139680" imgH="571320" progId="Equation.DSMT4">
                    <p:embed/>
                  </p:oleObj>
                </mc:Choice>
                <mc:Fallback>
                  <p:oleObj name="Equation" r:id="rId3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838" y="6040438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22"/>
            <p:cNvGrpSpPr>
              <a:grpSpLocks/>
            </p:cNvGrpSpPr>
            <p:nvPr/>
          </p:nvGrpSpPr>
          <p:grpSpPr bwMode="auto">
            <a:xfrm rot="5400000">
              <a:off x="3324225" y="6427788"/>
              <a:ext cx="825500" cy="419100"/>
              <a:chOff x="952500" y="3581400"/>
              <a:chExt cx="825500" cy="419100"/>
            </a:xfrm>
          </p:grpSpPr>
          <p:cxnSp>
            <p:nvCxnSpPr>
              <p:cNvPr id="47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9" name="Straight Connector 25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4960938" y="6169025"/>
              <a:ext cx="327025" cy="831850"/>
              <a:chOff x="3867240" y="5581563"/>
              <a:chExt cx="326844" cy="831850"/>
            </a:xfrm>
          </p:grpSpPr>
          <p:sp>
            <p:nvSpPr>
              <p:cNvPr id="41" name="Chord 40"/>
              <p:cNvSpPr/>
              <p:nvPr/>
            </p:nvSpPr>
            <p:spPr bwMode="auto">
              <a:xfrm rot="10800000">
                <a:off x="3876760" y="575301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42" name="Chord 41"/>
              <p:cNvSpPr/>
              <p:nvPr/>
            </p:nvSpPr>
            <p:spPr bwMode="auto">
              <a:xfrm rot="10800000">
                <a:off x="3867240" y="586096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43" name="Chord 42"/>
              <p:cNvSpPr/>
              <p:nvPr/>
            </p:nvSpPr>
            <p:spPr bwMode="auto">
              <a:xfrm rot="10800000">
                <a:off x="3867240" y="596891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44" name="Chord 43"/>
              <p:cNvSpPr/>
              <p:nvPr/>
            </p:nvSpPr>
            <p:spPr bwMode="auto">
              <a:xfrm rot="10800000">
                <a:off x="3873586" y="607686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45" name="Straight Connector 32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6" name="Freeform 33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34"/>
            <p:cNvSpPr txBox="1">
              <a:spLocks noChangeArrowheads="1"/>
            </p:cNvSpPr>
            <p:nvPr/>
          </p:nvSpPr>
          <p:spPr bwMode="auto">
            <a:xfrm>
              <a:off x="5256213" y="6557963"/>
              <a:ext cx="63658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0.5H</a:t>
              </a:r>
            </a:p>
          </p:txBody>
        </p: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382588" y="6200775"/>
              <a:ext cx="469900" cy="708025"/>
              <a:chOff x="1143000" y="2057401"/>
              <a:chExt cx="469900" cy="707886"/>
            </a:xfrm>
          </p:grpSpPr>
          <p:sp>
            <p:nvSpPr>
              <p:cNvPr id="39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40" name="TextBox 37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14" name="Group 20"/>
            <p:cNvGrpSpPr>
              <a:grpSpLocks/>
            </p:cNvGrpSpPr>
            <p:nvPr/>
          </p:nvGrpSpPr>
          <p:grpSpPr bwMode="auto">
            <a:xfrm>
              <a:off x="962025" y="5778500"/>
              <a:ext cx="949325" cy="309563"/>
              <a:chOff x="2565400" y="4241800"/>
              <a:chExt cx="901700" cy="317500"/>
            </a:xfrm>
          </p:grpSpPr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5" name="TextBox 41"/>
            <p:cNvSpPr txBox="1">
              <a:spLocks noChangeArrowheads="1"/>
            </p:cNvSpPr>
            <p:nvPr/>
          </p:nvSpPr>
          <p:spPr bwMode="auto">
            <a:xfrm>
              <a:off x="1119188" y="60864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16" name="TextBox 42"/>
            <p:cNvSpPr txBox="1">
              <a:spLocks noChangeArrowheads="1"/>
            </p:cNvSpPr>
            <p:nvPr/>
          </p:nvSpPr>
          <p:spPr bwMode="auto">
            <a:xfrm>
              <a:off x="792163" y="660082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30V</a:t>
              </a:r>
            </a:p>
          </p:txBody>
        </p:sp>
        <p:sp>
          <p:nvSpPr>
            <p:cNvPr id="17" name="TextBox 44"/>
            <p:cNvSpPr txBox="1">
              <a:spLocks noChangeArrowheads="1"/>
            </p:cNvSpPr>
            <p:nvPr/>
          </p:nvSpPr>
          <p:spPr bwMode="auto">
            <a:xfrm>
              <a:off x="3289300" y="5918200"/>
              <a:ext cx="4762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  <a:r>
                <a:rPr lang="en-US" sz="2400"/>
                <a:t>i</a:t>
              </a:r>
              <a:r>
                <a:rPr lang="en-US" sz="2400" baseline="-25000"/>
                <a:t>C</a:t>
              </a:r>
              <a:endParaRPr lang="en-US" sz="240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771900" y="59690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47"/>
            <p:cNvGrpSpPr>
              <a:grpSpLocks/>
            </p:cNvGrpSpPr>
            <p:nvPr/>
          </p:nvGrpSpPr>
          <p:grpSpPr bwMode="auto">
            <a:xfrm>
              <a:off x="2422525" y="5654675"/>
              <a:ext cx="796925" cy="307975"/>
              <a:chOff x="3997325" y="6569075"/>
              <a:chExt cx="796925" cy="307975"/>
            </a:xfrm>
          </p:grpSpPr>
          <p:cxnSp>
            <p:nvCxnSpPr>
              <p:cNvPr id="29" name="Straight Connector 48"/>
              <p:cNvCxnSpPr>
                <a:cxnSpLocks noChangeShapeType="1"/>
              </p:cNvCxnSpPr>
              <p:nvPr/>
            </p:nvCxnSpPr>
            <p:spPr bwMode="auto">
              <a:xfrm>
                <a:off x="3997325" y="6832600"/>
                <a:ext cx="19367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" name="Straight Connector 49"/>
              <p:cNvCxnSpPr>
                <a:cxnSpLocks noChangeShapeType="1"/>
              </p:cNvCxnSpPr>
              <p:nvPr/>
            </p:nvCxnSpPr>
            <p:spPr bwMode="auto">
              <a:xfrm>
                <a:off x="4543425" y="6829425"/>
                <a:ext cx="250825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1" name="Oval 50"/>
              <p:cNvSpPr>
                <a:spLocks noChangeArrowheads="1"/>
              </p:cNvSpPr>
              <p:nvPr/>
            </p:nvSpPr>
            <p:spPr bwMode="auto">
              <a:xfrm>
                <a:off x="4168775" y="679450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2" name="Oval 51"/>
              <p:cNvSpPr>
                <a:spLocks noChangeArrowheads="1"/>
              </p:cNvSpPr>
              <p:nvPr/>
            </p:nvSpPr>
            <p:spPr bwMode="auto">
              <a:xfrm>
                <a:off x="4518025" y="6800850"/>
                <a:ext cx="50800" cy="635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33" name="Straight Connector 52"/>
              <p:cNvCxnSpPr>
                <a:cxnSpLocks noChangeShapeType="1"/>
                <a:stCxn id="32" idx="1"/>
              </p:cNvCxnSpPr>
              <p:nvPr/>
            </p:nvCxnSpPr>
            <p:spPr bwMode="auto">
              <a:xfrm flipH="1" flipV="1">
                <a:off x="4219575" y="6616700"/>
                <a:ext cx="305889" cy="19344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4" name="Straight Arrow Connector 53"/>
              <p:cNvCxnSpPr>
                <a:cxnSpLocks noChangeShapeType="1"/>
                <a:stCxn id="36" idx="2"/>
              </p:cNvCxnSpPr>
              <p:nvPr/>
            </p:nvCxnSpPr>
            <p:spPr bwMode="auto">
              <a:xfrm flipV="1">
                <a:off x="4406900" y="6569075"/>
                <a:ext cx="47625" cy="60325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5" name="Rounded Rectangle 54"/>
              <p:cNvSpPr>
                <a:spLocks noChangeArrowheads="1"/>
              </p:cNvSpPr>
              <p:nvPr/>
            </p:nvSpPr>
            <p:spPr bwMode="auto">
              <a:xfrm>
                <a:off x="4225926" y="6807200"/>
                <a:ext cx="292100" cy="6985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36" name="Freeform 55"/>
              <p:cNvSpPr>
                <a:spLocks/>
              </p:cNvSpPr>
              <p:nvPr/>
            </p:nvSpPr>
            <p:spPr bwMode="auto">
              <a:xfrm>
                <a:off x="4315883" y="6629400"/>
                <a:ext cx="91017" cy="219075"/>
              </a:xfrm>
              <a:custGeom>
                <a:avLst/>
                <a:gdLst>
                  <a:gd name="T0" fmla="*/ 2117 w 91017"/>
                  <a:gd name="T1" fmla="*/ 219075 h 219075"/>
                  <a:gd name="T2" fmla="*/ 14817 w 91017"/>
                  <a:gd name="T3" fmla="*/ 117475 h 219075"/>
                  <a:gd name="T4" fmla="*/ 91017 w 91017"/>
                  <a:gd name="T5" fmla="*/ 0 h 219075"/>
                  <a:gd name="T6" fmla="*/ 0 60000 65536"/>
                  <a:gd name="T7" fmla="*/ 0 60000 65536"/>
                  <a:gd name="T8" fmla="*/ 0 60000 65536"/>
                  <a:gd name="T9" fmla="*/ 0 w 91017"/>
                  <a:gd name="T10" fmla="*/ 0 h 219075"/>
                  <a:gd name="T11" fmla="*/ 91017 w 91017"/>
                  <a:gd name="T12" fmla="*/ 219075 h 2190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017" h="219075">
                    <a:moveTo>
                      <a:pt x="2117" y="219075"/>
                    </a:moveTo>
                    <a:cubicBezTo>
                      <a:pt x="1058" y="186531"/>
                      <a:pt x="0" y="153987"/>
                      <a:pt x="14817" y="117475"/>
                    </a:cubicBezTo>
                    <a:cubicBezTo>
                      <a:pt x="29634" y="80963"/>
                      <a:pt x="60325" y="40481"/>
                      <a:pt x="91017" y="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Box 56"/>
            <p:cNvSpPr txBox="1">
              <a:spLocks noChangeArrowheads="1"/>
            </p:cNvSpPr>
            <p:nvPr/>
          </p:nvSpPr>
          <p:spPr bwMode="auto">
            <a:xfrm>
              <a:off x="2819400" y="5473700"/>
              <a:ext cx="679450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  <a:r>
                <a:rPr lang="en-US" sz="1800"/>
                <a:t>t = 0</a:t>
              </a:r>
            </a:p>
          </p:txBody>
        </p: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 rot="5400000">
              <a:off x="3343275" y="7185025"/>
              <a:ext cx="812800" cy="260350"/>
              <a:chOff x="2565400" y="4241800"/>
              <a:chExt cx="901700" cy="317500"/>
            </a:xfrm>
          </p:grpSpPr>
          <p:sp>
            <p:nvSpPr>
              <p:cNvPr id="2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2" name="TextBox 60"/>
            <p:cNvSpPr txBox="1">
              <a:spLocks noChangeArrowheads="1"/>
            </p:cNvSpPr>
            <p:nvPr/>
          </p:nvSpPr>
          <p:spPr bwMode="auto">
            <a:xfrm>
              <a:off x="4370388" y="54387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4137025" y="5778500"/>
              <a:ext cx="650875" cy="284163"/>
              <a:chOff x="2565400" y="4241800"/>
              <a:chExt cx="901700" cy="317500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24" name="TextBox 64"/>
            <p:cNvSpPr txBox="1">
              <a:spLocks noChangeArrowheads="1"/>
            </p:cNvSpPr>
            <p:nvPr/>
          </p:nvSpPr>
          <p:spPr bwMode="auto">
            <a:xfrm>
              <a:off x="3836988" y="72929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4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824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R21</a:t>
            </a: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533400" y="1689100"/>
            <a:ext cx="3987800" cy="2197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5" name="Straight Connector 89"/>
          <p:cNvCxnSpPr>
            <a:cxnSpLocks noChangeShapeType="1"/>
            <a:stCxn id="3" idx="0"/>
            <a:endCxn id="3" idx="2"/>
          </p:cNvCxnSpPr>
          <p:nvPr/>
        </p:nvCxnSpPr>
        <p:spPr bwMode="auto">
          <a:xfrm>
            <a:off x="2527300" y="1689100"/>
            <a:ext cx="0" cy="2197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2900" y="228600"/>
            <a:ext cx="7265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Practice 6:</a:t>
            </a:r>
            <a:r>
              <a:rPr lang="en-US" dirty="0"/>
              <a:t>  The switch is at position a for a long time before</a:t>
            </a:r>
            <a:br>
              <a:rPr lang="en-US" dirty="0"/>
            </a:br>
            <a:r>
              <a:rPr lang="en-US" dirty="0"/>
              <a:t>       swinging to position b at t = 0.  Find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for t &gt; 0.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730500" y="2684463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16mF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906588" y="2243138"/>
          <a:ext cx="4333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6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2243138"/>
                        <a:ext cx="4333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"/>
          <p:cNvGrpSpPr>
            <a:grpSpLocks/>
          </p:cNvGrpSpPr>
          <p:nvPr/>
        </p:nvGrpSpPr>
        <p:grpSpPr bwMode="auto">
          <a:xfrm rot="5400000">
            <a:off x="2079625" y="2617788"/>
            <a:ext cx="825500" cy="419100"/>
            <a:chOff x="952500" y="3581400"/>
            <a:chExt cx="825500" cy="419100"/>
          </a:xfrm>
        </p:grpSpPr>
        <p:cxnSp>
          <p:nvCxnSpPr>
            <p:cNvPr id="10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358958" y="2418715"/>
            <a:ext cx="327025" cy="831850"/>
            <a:chOff x="3867240" y="5581563"/>
            <a:chExt cx="326844" cy="831850"/>
          </a:xfrm>
        </p:grpSpPr>
        <p:sp>
          <p:nvSpPr>
            <p:cNvPr id="15" name="Chord 14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8" name="Chord 17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9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4659313" y="2709863"/>
            <a:ext cx="63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 rot="10800000">
            <a:off x="331788" y="2378075"/>
            <a:ext cx="469900" cy="708025"/>
            <a:chOff x="1143000" y="2057401"/>
            <a:chExt cx="469900" cy="707886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3189605" y="1570990"/>
            <a:ext cx="777875" cy="258763"/>
            <a:chOff x="2565400" y="4241800"/>
            <a:chExt cx="901700" cy="317500"/>
          </a:xfrm>
        </p:grpSpPr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1220788" y="18319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54063" y="276542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60V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4495800" y="3136900"/>
            <a:ext cx="46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i</a:t>
            </a:r>
            <a:r>
              <a:rPr lang="en-US" sz="2400" baseline="-25000"/>
              <a:t>L</a:t>
            </a:r>
            <a:endParaRPr lang="en-US" sz="240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533900" y="3238500"/>
            <a:ext cx="0" cy="469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2641600" y="1689100"/>
            <a:ext cx="679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800"/>
              <a:t>t = 0</a:t>
            </a:r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3265488" y="17811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>
            <a:off x="1203325" y="1565910"/>
            <a:ext cx="777875" cy="258763"/>
            <a:chOff x="2565400" y="4241800"/>
            <a:chExt cx="901700" cy="317500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7" name="Group 94"/>
          <p:cNvGrpSpPr>
            <a:grpSpLocks/>
          </p:cNvGrpSpPr>
          <p:nvPr/>
        </p:nvGrpSpPr>
        <p:grpSpPr bwMode="auto">
          <a:xfrm>
            <a:off x="2236788" y="1493838"/>
            <a:ext cx="585787" cy="728662"/>
            <a:chOff x="5450572" y="2192956"/>
            <a:chExt cx="585469" cy="727908"/>
          </a:xfrm>
        </p:grpSpPr>
        <p:sp>
          <p:nvSpPr>
            <p:cNvPr id="38" name="Rectangle 95"/>
            <p:cNvSpPr>
              <a:spLocks noChangeArrowheads="1"/>
            </p:cNvSpPr>
            <p:nvPr/>
          </p:nvSpPr>
          <p:spPr bwMode="auto">
            <a:xfrm>
              <a:off x="5463272" y="2205923"/>
              <a:ext cx="558800" cy="5969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>
              <a:off x="5513604" y="2529537"/>
              <a:ext cx="479425" cy="391327"/>
              <a:chOff x="4273550" y="1780372"/>
              <a:chExt cx="479425" cy="391327"/>
            </a:xfrm>
          </p:grpSpPr>
          <p:sp>
            <p:nvSpPr>
              <p:cNvPr id="44" name="Arc 43"/>
              <p:cNvSpPr/>
              <p:nvPr/>
            </p:nvSpPr>
            <p:spPr bwMode="auto">
              <a:xfrm rot="15744937">
                <a:off x="4324849" y="1743399"/>
                <a:ext cx="377434" cy="479165"/>
              </a:xfrm>
              <a:prstGeom prst="arc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45" name="Straight Arrow Connector 104"/>
              <p:cNvCxnSpPr>
                <a:cxnSpLocks noChangeShapeType="1"/>
              </p:cNvCxnSpPr>
              <p:nvPr/>
            </p:nvCxnSpPr>
            <p:spPr bwMode="auto">
              <a:xfrm flipV="1">
                <a:off x="4469078" y="1780372"/>
                <a:ext cx="240884" cy="5529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40" name="Oval 98"/>
            <p:cNvSpPr>
              <a:spLocks noChangeArrowheads="1"/>
            </p:cNvSpPr>
            <p:nvPr/>
          </p:nvSpPr>
          <p:spPr bwMode="auto">
            <a:xfrm>
              <a:off x="5450572" y="2371023"/>
              <a:ext cx="50800" cy="635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1" name="Oval 99"/>
            <p:cNvSpPr>
              <a:spLocks noChangeArrowheads="1"/>
            </p:cNvSpPr>
            <p:nvPr/>
          </p:nvSpPr>
          <p:spPr bwMode="auto">
            <a:xfrm>
              <a:off x="5990322" y="2377373"/>
              <a:ext cx="45719" cy="6032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2" name="Oval 100"/>
            <p:cNvSpPr>
              <a:spLocks noChangeArrowheads="1"/>
            </p:cNvSpPr>
            <p:nvPr/>
          </p:nvSpPr>
          <p:spPr bwMode="auto">
            <a:xfrm>
              <a:off x="5710922" y="2758373"/>
              <a:ext cx="45719" cy="60325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3" name="Straight Connector 102"/>
            <p:cNvCxnSpPr>
              <a:cxnSpLocks noChangeShapeType="1"/>
            </p:cNvCxnSpPr>
            <p:nvPr/>
          </p:nvCxnSpPr>
          <p:spPr bwMode="auto">
            <a:xfrm flipH="1" flipV="1">
              <a:off x="5561797" y="2192956"/>
              <a:ext cx="171986" cy="59429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46" name="TextBox 108"/>
          <p:cNvSpPr txBox="1">
            <a:spLocks noChangeArrowheads="1"/>
          </p:cNvSpPr>
          <p:nvPr/>
        </p:nvSpPr>
        <p:spPr bwMode="auto">
          <a:xfrm>
            <a:off x="2057400" y="1308100"/>
            <a:ext cx="3095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47" name="TextBox 118"/>
          <p:cNvSpPr txBox="1">
            <a:spLocks noChangeArrowheads="1"/>
          </p:cNvSpPr>
          <p:nvPr/>
        </p:nvSpPr>
        <p:spPr bwMode="auto">
          <a:xfrm>
            <a:off x="2768600" y="1320800"/>
            <a:ext cx="3254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719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cxnSp>
        <p:nvCxnSpPr>
          <p:cNvPr id="3" name="Straight Connector 52"/>
          <p:cNvCxnSpPr>
            <a:cxnSpLocks noChangeShapeType="1"/>
          </p:cNvCxnSpPr>
          <p:nvPr/>
        </p:nvCxnSpPr>
        <p:spPr bwMode="auto">
          <a:xfrm>
            <a:off x="622300" y="2032000"/>
            <a:ext cx="152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50"/>
          <p:cNvCxnSpPr>
            <a:cxnSpLocks noChangeShapeType="1"/>
            <a:stCxn id="6" idx="0"/>
            <a:endCxn id="6" idx="2"/>
          </p:cNvCxnSpPr>
          <p:nvPr/>
        </p:nvCxnSpPr>
        <p:spPr bwMode="auto">
          <a:xfrm>
            <a:off x="2133600" y="965200"/>
            <a:ext cx="0" cy="314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609600" y="965200"/>
            <a:ext cx="3048000" cy="314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2900" y="228600"/>
            <a:ext cx="3746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Example 2:</a:t>
            </a:r>
            <a:r>
              <a:rPr lang="en-US" sz="2000" dirty="0"/>
              <a:t>  Find </a:t>
            </a:r>
            <a:r>
              <a:rPr lang="en-US" sz="2000" dirty="0" err="1"/>
              <a:t>i</a:t>
            </a:r>
            <a:r>
              <a:rPr lang="en-US" sz="2000" dirty="0"/>
              <a:t>(t), v(t) for t &gt; 0.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97300" y="2074863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1/8F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170238" y="1620838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0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1620838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"/>
          <p:cNvGrpSpPr>
            <a:grpSpLocks/>
          </p:cNvGrpSpPr>
          <p:nvPr/>
        </p:nvGrpSpPr>
        <p:grpSpPr bwMode="auto">
          <a:xfrm rot="5400000">
            <a:off x="3209925" y="2033588"/>
            <a:ext cx="825500" cy="419100"/>
            <a:chOff x="952500" y="3581400"/>
            <a:chExt cx="825500" cy="419100"/>
          </a:xfrm>
        </p:grpSpPr>
        <p:cxnSp>
          <p:nvCxnSpPr>
            <p:cNvPr id="11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963738" y="2270125"/>
            <a:ext cx="327025" cy="831850"/>
            <a:chOff x="3867240" y="5581563"/>
            <a:chExt cx="326844" cy="831850"/>
          </a:xfrm>
        </p:grpSpPr>
        <p:sp>
          <p:nvSpPr>
            <p:cNvPr id="16" name="Chord 15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8" name="Chord 17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9" name="Chord 18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20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1573213" y="2532063"/>
            <a:ext cx="63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20688" y="3076575"/>
            <a:ext cx="469900" cy="708025"/>
            <a:chOff x="1143000" y="2057401"/>
            <a:chExt cx="469900" cy="707886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>
            <a:off x="885825" y="1905000"/>
            <a:ext cx="777875" cy="258763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687388" y="12223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842963" y="333692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30V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2108200" y="19939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i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146300" y="198120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622300" y="2425700"/>
            <a:ext cx="679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800"/>
              <a:t>t = 0</a:t>
            </a:r>
          </a:p>
        </p:txBody>
      </p:sp>
      <p:grpSp>
        <p:nvGrpSpPr>
          <p:cNvPr id="34" name="Group 20"/>
          <p:cNvGrpSpPr>
            <a:grpSpLocks/>
          </p:cNvGrpSpPr>
          <p:nvPr/>
        </p:nvGrpSpPr>
        <p:grpSpPr bwMode="auto">
          <a:xfrm rot="5400000">
            <a:off x="245110" y="1369060"/>
            <a:ext cx="711200" cy="215900"/>
            <a:chOff x="2565400" y="4241800"/>
            <a:chExt cx="901700" cy="317500"/>
          </a:xfrm>
        </p:grpSpPr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2185988" y="13493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8" name="TextBox 47"/>
          <p:cNvSpPr txBox="1">
            <a:spLocks noChangeArrowheads="1"/>
          </p:cNvSpPr>
          <p:nvPr/>
        </p:nvSpPr>
        <p:spPr bwMode="auto">
          <a:xfrm>
            <a:off x="1055688" y="15525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grpSp>
        <p:nvGrpSpPr>
          <p:cNvPr id="39" name="Group 20"/>
          <p:cNvGrpSpPr>
            <a:grpSpLocks/>
          </p:cNvGrpSpPr>
          <p:nvPr/>
        </p:nvGrpSpPr>
        <p:grpSpPr bwMode="auto">
          <a:xfrm rot="5400000">
            <a:off x="1771650" y="1416050"/>
            <a:ext cx="711200" cy="215900"/>
            <a:chOff x="2565400" y="4241800"/>
            <a:chExt cx="901700" cy="317500"/>
          </a:xfrm>
        </p:grpSpPr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42" name="Group 56"/>
          <p:cNvGrpSpPr>
            <a:grpSpLocks/>
          </p:cNvGrpSpPr>
          <p:nvPr/>
        </p:nvGrpSpPr>
        <p:grpSpPr bwMode="auto">
          <a:xfrm rot="-5400000">
            <a:off x="161925" y="2373313"/>
            <a:ext cx="714375" cy="355600"/>
            <a:chOff x="1216025" y="6411495"/>
            <a:chExt cx="714375" cy="355602"/>
          </a:xfrm>
        </p:grpSpPr>
        <p:cxnSp>
          <p:nvCxnSpPr>
            <p:cNvPr id="43" name="Straight Connector 57"/>
            <p:cNvCxnSpPr>
              <a:cxnSpLocks noChangeShapeType="1"/>
            </p:cNvCxnSpPr>
            <p:nvPr/>
          </p:nvCxnSpPr>
          <p:spPr bwMode="auto">
            <a:xfrm>
              <a:off x="1216025" y="6683375"/>
              <a:ext cx="182145" cy="434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" name="Straight Connector 58"/>
            <p:cNvCxnSpPr>
              <a:cxnSpLocks noChangeShapeType="1"/>
            </p:cNvCxnSpPr>
            <p:nvPr/>
          </p:nvCxnSpPr>
          <p:spPr bwMode="auto">
            <a:xfrm>
              <a:off x="1750595" y="6684546"/>
              <a:ext cx="179805" cy="20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1375945" y="664962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6" name="Oval 60"/>
            <p:cNvSpPr>
              <a:spLocks noChangeArrowheads="1"/>
            </p:cNvSpPr>
            <p:nvPr/>
          </p:nvSpPr>
          <p:spPr bwMode="auto">
            <a:xfrm>
              <a:off x="1725195" y="665597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7" name="Straight Connector 61"/>
            <p:cNvCxnSpPr>
              <a:cxnSpLocks noChangeShapeType="1"/>
              <a:endCxn id="45" idx="7"/>
            </p:cNvCxnSpPr>
            <p:nvPr/>
          </p:nvCxnSpPr>
          <p:spPr bwMode="auto">
            <a:xfrm flipH="1">
              <a:off x="1419306" y="6411495"/>
              <a:ext cx="334464" cy="2474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" name="Straight Arrow Connector 62"/>
            <p:cNvCxnSpPr>
              <a:cxnSpLocks noChangeShapeType="1"/>
            </p:cNvCxnSpPr>
            <p:nvPr/>
          </p:nvCxnSpPr>
          <p:spPr bwMode="auto">
            <a:xfrm flipH="1" flipV="1">
              <a:off x="1458495" y="6421021"/>
              <a:ext cx="98007" cy="12489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9" name="Rectangle 63"/>
            <p:cNvSpPr>
              <a:spLocks noChangeArrowheads="1"/>
            </p:cNvSpPr>
            <p:nvPr/>
          </p:nvSpPr>
          <p:spPr bwMode="auto">
            <a:xfrm>
              <a:off x="1435100" y="6661150"/>
              <a:ext cx="285750" cy="698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Freeform 49"/>
            <p:cNvSpPr/>
            <p:nvPr/>
          </p:nvSpPr>
          <p:spPr bwMode="auto">
            <a:xfrm rot="291283">
              <a:off x="1542104" y="6548022"/>
              <a:ext cx="91017" cy="219075"/>
            </a:xfrm>
            <a:custGeom>
              <a:avLst/>
              <a:gdLst>
                <a:gd name="connsiteX0" fmla="*/ 2117 w 91017"/>
                <a:gd name="connsiteY0" fmla="*/ 219075 h 219075"/>
                <a:gd name="connsiteX1" fmla="*/ 14817 w 91017"/>
                <a:gd name="connsiteY1" fmla="*/ 117475 h 219075"/>
                <a:gd name="connsiteX2" fmla="*/ 91017 w 91017"/>
                <a:gd name="connsiteY2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017" h="219075">
                  <a:moveTo>
                    <a:pt x="2117" y="219075"/>
                  </a:moveTo>
                  <a:cubicBezTo>
                    <a:pt x="1058" y="186531"/>
                    <a:pt x="0" y="153987"/>
                    <a:pt x="14817" y="117475"/>
                  </a:cubicBezTo>
                  <a:cubicBezTo>
                    <a:pt x="29634" y="80963"/>
                    <a:pt x="60325" y="40481"/>
                    <a:pt x="91017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10800000" rev="0"/>
              </a:camera>
              <a:lightRig rig="threePt" dir="t"/>
            </a:scene3d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51" name="Group 65"/>
          <p:cNvGrpSpPr>
            <a:grpSpLocks/>
          </p:cNvGrpSpPr>
          <p:nvPr/>
        </p:nvGrpSpPr>
        <p:grpSpPr bwMode="auto">
          <a:xfrm>
            <a:off x="1893888" y="3165475"/>
            <a:ext cx="469900" cy="708025"/>
            <a:chOff x="1143000" y="2057401"/>
            <a:chExt cx="469900" cy="707886"/>
          </a:xfrm>
        </p:grpSpPr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3" name="TextBox 67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54" name="TextBox 68"/>
          <p:cNvSpPr txBox="1">
            <a:spLocks noChangeArrowheads="1"/>
          </p:cNvSpPr>
          <p:nvPr/>
        </p:nvSpPr>
        <p:spPr bwMode="auto">
          <a:xfrm>
            <a:off x="2303463" y="336232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10V</a:t>
            </a:r>
          </a:p>
        </p:txBody>
      </p:sp>
      <p:sp>
        <p:nvSpPr>
          <p:cNvPr id="55" name="TextBox 69"/>
          <p:cNvSpPr txBox="1">
            <a:spLocks noChangeArrowheads="1"/>
          </p:cNvSpPr>
          <p:nvPr/>
        </p:nvSpPr>
        <p:spPr bwMode="auto">
          <a:xfrm>
            <a:off x="4805365" y="196334"/>
            <a:ext cx="3678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Step 1:  find v(0), </a:t>
            </a:r>
            <a:r>
              <a:rPr lang="en-US" sz="2000" dirty="0" err="1"/>
              <a:t>i</a:t>
            </a:r>
            <a:r>
              <a:rPr lang="en-US" sz="2000" dirty="0"/>
              <a:t>(0) from circuit </a:t>
            </a:r>
            <a:br>
              <a:rPr lang="en-US" sz="2000" dirty="0"/>
            </a:br>
            <a:r>
              <a:rPr lang="en-US" sz="2000" dirty="0"/>
              <a:t>before switch</a:t>
            </a:r>
          </a:p>
        </p:txBody>
      </p:sp>
      <p:sp>
        <p:nvSpPr>
          <p:cNvPr id="56" name="TextBox 121"/>
          <p:cNvSpPr txBox="1">
            <a:spLocks noChangeArrowheads="1"/>
          </p:cNvSpPr>
          <p:nvPr/>
        </p:nvSpPr>
        <p:spPr bwMode="auto">
          <a:xfrm>
            <a:off x="4870957" y="4364205"/>
            <a:ext cx="3325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 simple circuit in  Chapter 2.</a:t>
            </a:r>
          </a:p>
        </p:txBody>
      </p:sp>
      <p:graphicFrame>
        <p:nvGraphicFramePr>
          <p:cNvPr id="5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39015"/>
              </p:ext>
            </p:extLst>
          </p:nvPr>
        </p:nvGraphicFramePr>
        <p:xfrm>
          <a:off x="1480619" y="4764314"/>
          <a:ext cx="2834364" cy="70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" name="Equation" r:id="rId5" imgW="1676160" imgH="419040" progId="Equation.DSMT4">
                  <p:embed/>
                </p:oleObj>
              </mc:Choice>
              <mc:Fallback>
                <p:oleObj name="Equation" r:id="rId5" imgW="1676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619" y="4764314"/>
                        <a:ext cx="2834364" cy="708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873720" y="981075"/>
            <a:ext cx="3338512" cy="3149600"/>
            <a:chOff x="725488" y="4978400"/>
            <a:chExt cx="3338512" cy="3149600"/>
          </a:xfrm>
        </p:grpSpPr>
        <p:cxnSp>
          <p:nvCxnSpPr>
            <p:cNvPr id="59" name="Straight Connector 70"/>
            <p:cNvCxnSpPr>
              <a:cxnSpLocks noChangeShapeType="1"/>
            </p:cNvCxnSpPr>
            <p:nvPr/>
          </p:nvCxnSpPr>
          <p:spPr bwMode="auto">
            <a:xfrm>
              <a:off x="927100" y="6045200"/>
              <a:ext cx="152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" name="Straight Connector 71"/>
            <p:cNvCxnSpPr>
              <a:cxnSpLocks noChangeShapeType="1"/>
              <a:stCxn id="61" idx="0"/>
              <a:endCxn id="61" idx="2"/>
            </p:cNvCxnSpPr>
            <p:nvPr/>
          </p:nvCxnSpPr>
          <p:spPr bwMode="auto">
            <a:xfrm>
              <a:off x="2438400" y="4978400"/>
              <a:ext cx="0" cy="3149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" name="Rectangle 72"/>
            <p:cNvSpPr>
              <a:spLocks noChangeArrowheads="1"/>
            </p:cNvSpPr>
            <p:nvPr/>
          </p:nvSpPr>
          <p:spPr bwMode="auto">
            <a:xfrm>
              <a:off x="914400" y="4978400"/>
              <a:ext cx="3048000" cy="3149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62" name="Object 4"/>
            <p:cNvGraphicFramePr>
              <a:graphicFrameLocks noChangeAspect="1"/>
            </p:cNvGraphicFramePr>
            <p:nvPr/>
          </p:nvGraphicFramePr>
          <p:xfrm>
            <a:off x="3475038" y="5634038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2" name="Equation" r:id="rId7" imgW="139680" imgH="571320" progId="Equation.DSMT4">
                    <p:embed/>
                  </p:oleObj>
                </mc:Choice>
                <mc:Fallback>
                  <p:oleObj name="Equation" r:id="rId7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5038" y="5634038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3" name="Group 88"/>
            <p:cNvGrpSpPr>
              <a:grpSpLocks/>
            </p:cNvGrpSpPr>
            <p:nvPr/>
          </p:nvGrpSpPr>
          <p:grpSpPr bwMode="auto">
            <a:xfrm>
              <a:off x="725488" y="7089775"/>
              <a:ext cx="469900" cy="708025"/>
              <a:chOff x="1143000" y="2057401"/>
              <a:chExt cx="469900" cy="707886"/>
            </a:xfrm>
          </p:grpSpPr>
          <p:sp>
            <p:nvSpPr>
              <p:cNvPr id="85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6" name="TextBox 90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1190625" y="5918200"/>
              <a:ext cx="777875" cy="258763"/>
              <a:chOff x="2565400" y="4241800"/>
              <a:chExt cx="901700" cy="317500"/>
            </a:xfrm>
          </p:grpSpPr>
          <p:sp>
            <p:nvSpPr>
              <p:cNvPr id="8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5" name="TextBox 94"/>
            <p:cNvSpPr txBox="1">
              <a:spLocks noChangeArrowheads="1"/>
            </p:cNvSpPr>
            <p:nvPr/>
          </p:nvSpPr>
          <p:spPr bwMode="auto">
            <a:xfrm>
              <a:off x="992188" y="52355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66" name="TextBox 95"/>
            <p:cNvSpPr txBox="1">
              <a:spLocks noChangeArrowheads="1"/>
            </p:cNvSpPr>
            <p:nvPr/>
          </p:nvSpPr>
          <p:spPr bwMode="auto">
            <a:xfrm>
              <a:off x="1147763" y="735012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30V</a:t>
              </a:r>
            </a:p>
          </p:txBody>
        </p:sp>
        <p:sp>
          <p:nvSpPr>
            <p:cNvPr id="67" name="TextBox 96"/>
            <p:cNvSpPr txBox="1">
              <a:spLocks noChangeArrowheads="1"/>
            </p:cNvSpPr>
            <p:nvPr/>
          </p:nvSpPr>
          <p:spPr bwMode="auto">
            <a:xfrm>
              <a:off x="2451100" y="6437312"/>
              <a:ext cx="3397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  <a:r>
                <a:rPr lang="en-US" sz="2400"/>
                <a:t>i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2451100" y="6423025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 rot="5400000">
              <a:off x="551310" y="5377053"/>
              <a:ext cx="711200" cy="226314"/>
              <a:chOff x="2570231" y="4254500"/>
              <a:chExt cx="901700" cy="332815"/>
            </a:xfrm>
          </p:grpSpPr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570231" y="4269815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70" name="TextBox 102"/>
            <p:cNvSpPr txBox="1">
              <a:spLocks noChangeArrowheads="1"/>
            </p:cNvSpPr>
            <p:nvPr/>
          </p:nvSpPr>
          <p:spPr bwMode="auto">
            <a:xfrm>
              <a:off x="2490788" y="53625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71" name="TextBox 103"/>
            <p:cNvSpPr txBox="1">
              <a:spLocks noChangeArrowheads="1"/>
            </p:cNvSpPr>
            <p:nvPr/>
          </p:nvSpPr>
          <p:spPr bwMode="auto">
            <a:xfrm>
              <a:off x="1360488" y="556577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pSp>
          <p:nvGrpSpPr>
            <p:cNvPr id="72" name="Group 20"/>
            <p:cNvGrpSpPr>
              <a:grpSpLocks/>
            </p:cNvGrpSpPr>
            <p:nvPr/>
          </p:nvGrpSpPr>
          <p:grpSpPr bwMode="auto">
            <a:xfrm rot="5400000">
              <a:off x="2076450" y="5429250"/>
              <a:ext cx="711200" cy="215900"/>
              <a:chOff x="2565400" y="4241800"/>
              <a:chExt cx="901700" cy="317500"/>
            </a:xfrm>
          </p:grpSpPr>
          <p:sp>
            <p:nvSpPr>
              <p:cNvPr id="7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3" name="Group 116"/>
            <p:cNvGrpSpPr>
              <a:grpSpLocks/>
            </p:cNvGrpSpPr>
            <p:nvPr/>
          </p:nvGrpSpPr>
          <p:grpSpPr bwMode="auto">
            <a:xfrm>
              <a:off x="2198688" y="7178675"/>
              <a:ext cx="469900" cy="708025"/>
              <a:chOff x="1143000" y="2057401"/>
              <a:chExt cx="469900" cy="707886"/>
            </a:xfrm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8" name="TextBox 118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74" name="TextBox 119"/>
            <p:cNvSpPr txBox="1">
              <a:spLocks noChangeArrowheads="1"/>
            </p:cNvSpPr>
            <p:nvPr/>
          </p:nvSpPr>
          <p:spPr bwMode="auto">
            <a:xfrm>
              <a:off x="2608263" y="7375525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10V</a:t>
              </a:r>
            </a:p>
          </p:txBody>
        </p:sp>
        <p:sp>
          <p:nvSpPr>
            <p:cNvPr id="75" name="Rectangle 120"/>
            <p:cNvSpPr>
              <a:spLocks noChangeArrowheads="1"/>
            </p:cNvSpPr>
            <p:nvPr/>
          </p:nvSpPr>
          <p:spPr bwMode="auto">
            <a:xfrm>
              <a:off x="3822700" y="5753100"/>
              <a:ext cx="241300" cy="10160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aphicFrame>
          <p:nvGraphicFramePr>
            <p:cNvPr id="76" name="Object 7"/>
            <p:cNvGraphicFramePr>
              <a:graphicFrameLocks noChangeAspect="1"/>
            </p:cNvGraphicFramePr>
            <p:nvPr/>
          </p:nvGraphicFramePr>
          <p:xfrm>
            <a:off x="2028825" y="4992688"/>
            <a:ext cx="344488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3" name="Equation" r:id="rId8" imgW="177480" imgH="571320" progId="Equation.DSMT4">
                    <p:embed/>
                  </p:oleObj>
                </mc:Choice>
                <mc:Fallback>
                  <p:oleObj name="Equation" r:id="rId8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825" y="4992688"/>
                          <a:ext cx="344488" cy="1012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7" name="TextBox 125"/>
          <p:cNvSpPr txBox="1">
            <a:spLocks noChangeArrowheads="1"/>
          </p:cNvSpPr>
          <p:nvPr/>
        </p:nvSpPr>
        <p:spPr bwMode="auto">
          <a:xfrm>
            <a:off x="4504513" y="4857690"/>
            <a:ext cx="2175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By voltage division,</a:t>
            </a:r>
          </a:p>
        </p:txBody>
      </p:sp>
      <p:graphicFrame>
        <p:nvGraphicFramePr>
          <p:cNvPr id="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39685"/>
              </p:ext>
            </p:extLst>
          </p:nvPr>
        </p:nvGraphicFramePr>
        <p:xfrm>
          <a:off x="4435569" y="5257800"/>
          <a:ext cx="25844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4" name="Equation" r:id="rId10" imgW="1688760" imgH="393480" progId="Equation.DSMT4">
                  <p:embed/>
                </p:oleObj>
              </mc:Choice>
              <mc:Fallback>
                <p:oleObj name="Equation" r:id="rId10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569" y="5257800"/>
                        <a:ext cx="25844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127"/>
          <p:cNvSpPr txBox="1">
            <a:spLocks noChangeArrowheads="1"/>
          </p:cNvSpPr>
          <p:nvPr/>
        </p:nvSpPr>
        <p:spPr bwMode="auto">
          <a:xfrm>
            <a:off x="4482499" y="6027677"/>
            <a:ext cx="1998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By KVL,  v(0)=20V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62903" y="2129188"/>
                <a:ext cx="1530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20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  <m:r>
                        <a:rPr lang="en-US" sz="2000" b="0" i="1" smtClean="0">
                          <a:latin typeface="Cambria Math"/>
                        </a:rPr>
                        <m:t>  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903" y="2129188"/>
                <a:ext cx="1530612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031016" y="2149415"/>
                <a:ext cx="16080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+     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    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16" y="2149415"/>
                <a:ext cx="1608004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/>
          <p:cNvSpPr/>
          <p:nvPr/>
        </p:nvSpPr>
        <p:spPr>
          <a:xfrm>
            <a:off x="5027571" y="2259806"/>
            <a:ext cx="112849" cy="6432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flipV="1">
            <a:off x="6553986" y="2263775"/>
            <a:ext cx="90472" cy="84556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87" grpId="0"/>
      <p:bldP spid="89" grpId="0"/>
      <p:bldP spid="2" grpId="0"/>
      <p:bldP spid="90" grpId="0"/>
      <p:bldP spid="91" grpId="0" animBg="1"/>
      <p:bldP spid="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cxnSp>
        <p:nvCxnSpPr>
          <p:cNvPr id="3" name="Straight Connector 52"/>
          <p:cNvCxnSpPr>
            <a:cxnSpLocks noChangeShapeType="1"/>
          </p:cNvCxnSpPr>
          <p:nvPr/>
        </p:nvCxnSpPr>
        <p:spPr bwMode="auto">
          <a:xfrm>
            <a:off x="382588" y="1892300"/>
            <a:ext cx="152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50"/>
          <p:cNvCxnSpPr>
            <a:cxnSpLocks noChangeShapeType="1"/>
            <a:stCxn id="6" idx="0"/>
            <a:endCxn id="6" idx="2"/>
          </p:cNvCxnSpPr>
          <p:nvPr/>
        </p:nvCxnSpPr>
        <p:spPr bwMode="auto">
          <a:xfrm>
            <a:off x="1893888" y="825500"/>
            <a:ext cx="0" cy="314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69888" y="825500"/>
            <a:ext cx="3048000" cy="314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29649" y="2254252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1/8F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107126"/>
              </p:ext>
            </p:extLst>
          </p:nvPr>
        </p:nvGraphicFramePr>
        <p:xfrm>
          <a:off x="2930526" y="1481138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3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6" y="1481138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7"/>
          <p:cNvGrpSpPr>
            <a:grpSpLocks/>
          </p:cNvGrpSpPr>
          <p:nvPr/>
        </p:nvGrpSpPr>
        <p:grpSpPr bwMode="auto">
          <a:xfrm rot="5400000">
            <a:off x="2970213" y="1893888"/>
            <a:ext cx="825500" cy="419100"/>
            <a:chOff x="952500" y="3581400"/>
            <a:chExt cx="825500" cy="419100"/>
          </a:xfrm>
        </p:grpSpPr>
        <p:cxnSp>
          <p:nvCxnSpPr>
            <p:cNvPr id="10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724026" y="2130425"/>
            <a:ext cx="327025" cy="831850"/>
            <a:chOff x="3867240" y="5581563"/>
            <a:chExt cx="326844" cy="831850"/>
          </a:xfrm>
        </p:grpSpPr>
        <p:sp>
          <p:nvSpPr>
            <p:cNvPr id="15" name="Chord 14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8" name="Chord 17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9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333501" y="2392363"/>
            <a:ext cx="63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46113" y="1765300"/>
            <a:ext cx="777875" cy="258763"/>
            <a:chOff x="2565400" y="4241800"/>
            <a:chExt cx="901700" cy="317500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447676" y="10826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1868488" y="18542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906588" y="184150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0"/>
          <p:cNvGrpSpPr>
            <a:grpSpLocks/>
          </p:cNvGrpSpPr>
          <p:nvPr/>
        </p:nvGrpSpPr>
        <p:grpSpPr bwMode="auto">
          <a:xfrm rot="5400000">
            <a:off x="5398" y="1244600"/>
            <a:ext cx="711200" cy="215900"/>
            <a:chOff x="2565400" y="4241800"/>
            <a:chExt cx="901700" cy="317500"/>
          </a:xfrm>
        </p:grpSpPr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31" name="TextBox 43"/>
          <p:cNvSpPr txBox="1">
            <a:spLocks noChangeArrowheads="1"/>
          </p:cNvSpPr>
          <p:nvPr/>
        </p:nvSpPr>
        <p:spPr bwMode="auto">
          <a:xfrm>
            <a:off x="1946276" y="12096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815976" y="14128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grpSp>
        <p:nvGrpSpPr>
          <p:cNvPr id="33" name="Group 20"/>
          <p:cNvGrpSpPr>
            <a:grpSpLocks/>
          </p:cNvGrpSpPr>
          <p:nvPr/>
        </p:nvGrpSpPr>
        <p:grpSpPr bwMode="auto">
          <a:xfrm rot="5400000">
            <a:off x="1531938" y="1276350"/>
            <a:ext cx="711200" cy="215900"/>
            <a:chOff x="2565400" y="4241800"/>
            <a:chExt cx="901700" cy="31750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6" name="Group 65"/>
          <p:cNvGrpSpPr>
            <a:grpSpLocks/>
          </p:cNvGrpSpPr>
          <p:nvPr/>
        </p:nvGrpSpPr>
        <p:grpSpPr bwMode="auto">
          <a:xfrm>
            <a:off x="1654176" y="3025775"/>
            <a:ext cx="469900" cy="708025"/>
            <a:chOff x="1143000" y="2057401"/>
            <a:chExt cx="469900" cy="707886"/>
          </a:xfrm>
        </p:grpSpPr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8" name="TextBox 67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39" name="TextBox 68"/>
          <p:cNvSpPr txBox="1">
            <a:spLocks noChangeArrowheads="1"/>
          </p:cNvSpPr>
          <p:nvPr/>
        </p:nvSpPr>
        <p:spPr bwMode="auto">
          <a:xfrm>
            <a:off x="2063751" y="322262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10V</a:t>
            </a:r>
          </a:p>
        </p:txBody>
      </p:sp>
      <p:sp>
        <p:nvSpPr>
          <p:cNvPr id="40" name="TextBox 69"/>
          <p:cNvSpPr txBox="1">
            <a:spLocks noChangeArrowheads="1"/>
          </p:cNvSpPr>
          <p:nvPr/>
        </p:nvSpPr>
        <p:spPr bwMode="auto">
          <a:xfrm>
            <a:off x="170057" y="196334"/>
            <a:ext cx="2277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Step 2:  After switch</a:t>
            </a:r>
          </a:p>
        </p:txBody>
      </p:sp>
      <p:sp>
        <p:nvSpPr>
          <p:cNvPr id="41" name="Rectangle 87"/>
          <p:cNvSpPr>
            <a:spLocks noChangeArrowheads="1"/>
          </p:cNvSpPr>
          <p:nvPr/>
        </p:nvSpPr>
        <p:spPr bwMode="auto">
          <a:xfrm>
            <a:off x="204788" y="2374900"/>
            <a:ext cx="342900" cy="16891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430588" y="1155700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91"/>
              <p:cNvSpPr txBox="1">
                <a:spLocks noChangeArrowheads="1"/>
              </p:cNvSpPr>
              <p:nvPr/>
            </p:nvSpPr>
            <p:spPr bwMode="auto">
              <a:xfrm>
                <a:off x="494583" y="6278753"/>
                <a:ext cx="372730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err="1"/>
                  <a:t>R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=(6+6)//6=4</a:t>
                </a:r>
                <a:r>
                  <a:rPr lang="en-US" sz="2000" dirty="0">
                    <a:sym typeface="Symbol" pitchFamily="18" charset="2"/>
                  </a:rPr>
                  <a:t>,  </a:t>
                </a:r>
                <a:r>
                  <a:rPr lang="en-US" sz="2000" dirty="0" err="1">
                    <a:sym typeface="Symbol" pitchFamily="18" charset="2"/>
                  </a:rPr>
                  <a:t>V</a:t>
                </a:r>
                <a:r>
                  <a:rPr lang="en-US" sz="2000" baseline="-25000" dirty="0" err="1">
                    <a:sym typeface="Symbol" pitchFamily="18" charset="2"/>
                  </a:rPr>
                  <a:t>th</a:t>
                </a:r>
                <a:r>
                  <a:rPr lang="en-US" sz="2000" dirty="0">
                    <a:sym typeface="Symbol" pitchFamily="18" charset="2"/>
                  </a:rPr>
                  <a:t>=10V = v(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sym typeface="Symbol" pitchFamily="18" charset="2"/>
                      </a:rPr>
                      <m:t>∞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583" y="6278753"/>
                <a:ext cx="372730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634" t="-1060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98"/>
          <p:cNvSpPr txBox="1">
            <a:spLocks noChangeArrowheads="1"/>
          </p:cNvSpPr>
          <p:nvPr/>
        </p:nvSpPr>
        <p:spPr bwMode="auto">
          <a:xfrm>
            <a:off x="3455988" y="1066800"/>
            <a:ext cx="4587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</a:t>
            </a:r>
            <a:r>
              <a:rPr lang="en-US" baseline="-25000"/>
              <a:t>C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99"/>
              <p:cNvSpPr txBox="1">
                <a:spLocks noChangeArrowheads="1"/>
              </p:cNvSpPr>
              <p:nvPr/>
            </p:nvSpPr>
            <p:spPr bwMode="auto">
              <a:xfrm>
                <a:off x="369888" y="4802904"/>
                <a:ext cx="341067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>
                        <a:latin typeface="Cambria Math"/>
                      </a:rPr>
                      <m:t>𝐶</m:t>
                    </m:r>
                    <m:r>
                      <a:rPr lang="en-US" sz="2000" i="1" dirty="0" smtClean="0">
                        <a:latin typeface="Cambria Math"/>
                      </a:rPr>
                      <m:t>=−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  <m:r>
                      <a:rPr lang="en-US" sz="2000" i="1" dirty="0" smtClean="0">
                        <a:latin typeface="Cambria Math"/>
                      </a:rPr>
                      <m:t>,  </m:t>
                    </m:r>
                    <m:r>
                      <a:rPr lang="en-US" sz="2000" i="1" dirty="0" err="1" smtClean="0">
                        <a:latin typeface="Cambria Math"/>
                      </a:rPr>
                      <m:t>𝑖</m:t>
                    </m:r>
                    <m:r>
                      <a:rPr lang="en-US" sz="2000" i="1" baseline="-25000" dirty="0" err="1" smtClean="0">
                        <a:latin typeface="Cambria Math"/>
                      </a:rPr>
                      <m:t>𝐶</m:t>
                    </m:r>
                    <m:r>
                      <a:rPr lang="en-US" sz="2000" i="1" dirty="0" smtClean="0">
                        <a:latin typeface="Cambria Math"/>
                      </a:rPr>
                      <m:t>(0</m:t>
                    </m:r>
                    <m:r>
                      <a:rPr lang="en-US" sz="2000" i="1" baseline="30000" dirty="0">
                        <a:latin typeface="Cambria Math"/>
                      </a:rPr>
                      <m:t>+</m:t>
                    </m:r>
                    <m:r>
                      <a:rPr lang="en-US" sz="2000" i="1" dirty="0">
                        <a:latin typeface="Cambria Math"/>
                      </a:rPr>
                      <m:t>) = −5</m:t>
                    </m:r>
                    <m:r>
                      <a:rPr lang="en-US" sz="2000" i="1" dirty="0">
                        <a:latin typeface="Cambria Math"/>
                      </a:rPr>
                      <m:t>𝐴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8" y="4802904"/>
                <a:ext cx="3410677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968" t="-757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104"/>
              <p:cNvSpPr txBox="1">
                <a:spLocks noChangeArrowheads="1"/>
              </p:cNvSpPr>
              <p:nvPr/>
            </p:nvSpPr>
            <p:spPr bwMode="auto">
              <a:xfrm>
                <a:off x="369888" y="5318857"/>
                <a:ext cx="3526991" cy="551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/>
                          </a:rPr>
                          <m:t>𝑑𝑣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0</m:t>
                            </m:r>
                            <m:r>
                              <a:rPr lang="en-US" sz="2000" i="1" baseline="30000" dirty="0">
                                <a:latin typeface="Cambria Math"/>
                              </a:rPr>
                              <m:t>+</m:t>
                            </m:r>
                          </m:e>
                        </m:d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2000" i="1" dirty="0">
                        <a:latin typeface="Cambria Math"/>
                      </a:rPr>
                      <m:t>= −5/(1/8)=−40</m:t>
                    </m:r>
                    <m:r>
                      <a:rPr lang="en-US" sz="2000" i="1" dirty="0">
                        <a:latin typeface="Cambria Math"/>
                      </a:rPr>
                      <m:t>𝑉</m:t>
                    </m:r>
                    <m:r>
                      <a:rPr lang="en-US" sz="2000" i="1" dirty="0">
                        <a:latin typeface="Cambria Math"/>
                      </a:rPr>
                      <m:t>/</m:t>
                    </m:r>
                    <m:r>
                      <a:rPr lang="en-US" sz="2000" i="1" dirty="0">
                        <a:latin typeface="Cambria Math"/>
                      </a:rPr>
                      <m:t>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888" y="5318857"/>
                <a:ext cx="3526991" cy="551048"/>
              </a:xfrm>
              <a:prstGeom prst="rect">
                <a:avLst/>
              </a:prstGeom>
              <a:blipFill rotWithShape="1">
                <a:blip r:embed="rId7"/>
                <a:stretch>
                  <a:fillRect t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25371"/>
              </p:ext>
            </p:extLst>
          </p:nvPr>
        </p:nvGraphicFramePr>
        <p:xfrm>
          <a:off x="4064538" y="1080454"/>
          <a:ext cx="4714595" cy="66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4" name="Equation" r:id="rId8" imgW="2971800" imgH="419040" progId="Equation.DSMT4">
                  <p:embed/>
                </p:oleObj>
              </mc:Choice>
              <mc:Fallback>
                <p:oleObj name="Equation" r:id="rId8" imgW="2971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538" y="1080454"/>
                        <a:ext cx="4714595" cy="664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109"/>
          <p:cNvSpPr txBox="1">
            <a:spLocks noChangeArrowheads="1"/>
          </p:cNvSpPr>
          <p:nvPr/>
        </p:nvSpPr>
        <p:spPr bwMode="auto">
          <a:xfrm>
            <a:off x="4340225" y="115176"/>
            <a:ext cx="1511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Step 3: math</a:t>
            </a:r>
          </a:p>
        </p:txBody>
      </p:sp>
      <p:sp>
        <p:nvSpPr>
          <p:cNvPr id="49" name="TextBox 110"/>
          <p:cNvSpPr txBox="1">
            <a:spLocks noChangeArrowheads="1"/>
          </p:cNvSpPr>
          <p:nvPr/>
        </p:nvSpPr>
        <p:spPr bwMode="auto">
          <a:xfrm>
            <a:off x="5594065" y="1841500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2. </a:t>
            </a:r>
          </a:p>
        </p:txBody>
      </p:sp>
      <p:sp>
        <p:nvSpPr>
          <p:cNvPr id="50" name="Right Arrow 111"/>
          <p:cNvSpPr>
            <a:spLocks noChangeArrowheads="1"/>
          </p:cNvSpPr>
          <p:nvPr/>
        </p:nvSpPr>
        <p:spPr bwMode="auto">
          <a:xfrm>
            <a:off x="5214179" y="1957388"/>
            <a:ext cx="277490" cy="156287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51" name="TextBox 112"/>
          <p:cNvSpPr txBox="1">
            <a:spLocks noChangeArrowheads="1"/>
          </p:cNvSpPr>
          <p:nvPr/>
        </p:nvSpPr>
        <p:spPr bwMode="auto">
          <a:xfrm>
            <a:off x="4221885" y="2301769"/>
            <a:ext cx="20917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General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13"/>
              <p:cNvSpPr txBox="1">
                <a:spLocks noChangeArrowheads="1"/>
              </p:cNvSpPr>
              <p:nvPr/>
            </p:nvSpPr>
            <p:spPr bwMode="auto">
              <a:xfrm>
                <a:off x="4499771" y="2764907"/>
                <a:ext cx="3366755" cy="585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Find 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,A</a:t>
                </a:r>
                <a:r>
                  <a:rPr lang="en-US" sz="2000" baseline="-25000" dirty="0"/>
                  <a:t>2  </a:t>
                </a:r>
                <a:r>
                  <a:rPr lang="en-US" sz="2000" dirty="0"/>
                  <a:t>using  v(0),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𝑑𝑣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000" dirty="0"/>
                  <a:t>:   </a:t>
                </a:r>
              </a:p>
            </p:txBody>
          </p:sp>
        </mc:Choice>
        <mc:Fallback xmlns="">
          <p:sp>
            <p:nvSpPr>
              <p:cNvPr id="52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771" y="2764907"/>
                <a:ext cx="3366755" cy="585032"/>
              </a:xfrm>
              <a:prstGeom prst="rect">
                <a:avLst/>
              </a:prstGeom>
              <a:blipFill rotWithShape="1">
                <a:blip r:embed="rId10"/>
                <a:stretch>
                  <a:fillRect l="-1812" r="-1268" b="-72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25822"/>
              </p:ext>
            </p:extLst>
          </p:nvPr>
        </p:nvGraphicFramePr>
        <p:xfrm>
          <a:off x="4583764" y="3415798"/>
          <a:ext cx="2818949" cy="111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5" name="Equation" r:id="rId11" imgW="1600200" imgH="634680" progId="Equation.DSMT4">
                  <p:embed/>
                </p:oleObj>
              </mc:Choice>
              <mc:Fallback>
                <p:oleObj name="Equation" r:id="rId11" imgW="16002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764" y="3415798"/>
                        <a:ext cx="2818949" cy="1118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114"/>
          <p:cNvSpPr txBox="1">
            <a:spLocks noChangeArrowheads="1"/>
          </p:cNvSpPr>
          <p:nvPr/>
        </p:nvSpPr>
        <p:spPr bwMode="auto">
          <a:xfrm>
            <a:off x="7422015" y="3549464"/>
            <a:ext cx="1423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1</a:t>
            </a:r>
            <a:r>
              <a:rPr lang="en-US" sz="2000" dirty="0"/>
              <a:t>=10, A</a:t>
            </a:r>
            <a:r>
              <a:rPr lang="en-US" sz="2000" baseline="-25000" dirty="0"/>
              <a:t>2</a:t>
            </a:r>
            <a:r>
              <a:rPr lang="en-US" sz="2000" dirty="0"/>
              <a:t>=0</a:t>
            </a:r>
          </a:p>
        </p:txBody>
      </p:sp>
      <p:sp>
        <p:nvSpPr>
          <p:cNvPr id="55" name="TextBox 115"/>
          <p:cNvSpPr txBox="1">
            <a:spLocks noChangeArrowheads="1"/>
          </p:cNvSpPr>
          <p:nvPr/>
        </p:nvSpPr>
        <p:spPr bwMode="auto">
          <a:xfrm>
            <a:off x="4494128" y="4602849"/>
            <a:ext cx="1651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Final solution:</a:t>
            </a:r>
          </a:p>
        </p:txBody>
      </p:sp>
      <p:sp>
        <p:nvSpPr>
          <p:cNvPr id="56" name="TextBox 116"/>
          <p:cNvSpPr txBox="1">
            <a:spLocks noChangeArrowheads="1"/>
          </p:cNvSpPr>
          <p:nvPr/>
        </p:nvSpPr>
        <p:spPr bwMode="auto">
          <a:xfrm>
            <a:off x="4499771" y="5047584"/>
            <a:ext cx="2516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inductor current,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122"/>
              <p:cNvSpPr txBox="1">
                <a:spLocks noChangeArrowheads="1"/>
              </p:cNvSpPr>
              <p:nvPr/>
            </p:nvSpPr>
            <p:spPr bwMode="auto">
              <a:xfrm>
                <a:off x="4701749" y="6135565"/>
                <a:ext cx="361842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dirty="0">
                        <a:latin typeface="Cambria Math"/>
                      </a:rPr>
                      <m:t>(</m:t>
                    </m:r>
                    <m:r>
                      <a:rPr lang="en-US" sz="2000" i="1" dirty="0">
                        <a:latin typeface="Cambria Math"/>
                      </a:rPr>
                      <m:t>𝑡</m:t>
                    </m:r>
                    <m:r>
                      <a:rPr lang="en-US" sz="20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/>
                  <a:t>= - (1/8)*10(-4)e</a:t>
                </a:r>
                <a:r>
                  <a:rPr lang="en-US" sz="2000" baseline="30000" dirty="0"/>
                  <a:t>-4t </a:t>
                </a:r>
                <a:r>
                  <a:rPr lang="en-US" sz="2000" dirty="0"/>
                  <a:t>=  5 e</a:t>
                </a:r>
                <a:r>
                  <a:rPr lang="en-US" sz="2000" baseline="30000" dirty="0"/>
                  <a:t>-4t</a:t>
                </a:r>
                <a:r>
                  <a:rPr lang="en-US" sz="2000" dirty="0"/>
                  <a:t>A </a:t>
                </a:r>
              </a:p>
            </p:txBody>
          </p:sp>
        </mc:Choice>
        <mc:Fallback xmlns="">
          <p:sp>
            <p:nvSpPr>
              <p:cNvPr id="57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1749" y="6135565"/>
                <a:ext cx="3618426" cy="400110"/>
              </a:xfrm>
              <a:prstGeom prst="rect">
                <a:avLst/>
              </a:prstGeom>
              <a:blipFill rotWithShape="1">
                <a:blip r:embed="rId13"/>
                <a:stretch>
                  <a:fillRect t="-7576" r="-842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1680" y="4095018"/>
                <a:ext cx="3066672" cy="700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=5</m:t>
                      </m:r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0" y="4095018"/>
                <a:ext cx="3066672" cy="70012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91"/>
          <p:cNvSpPr txBox="1">
            <a:spLocks noChangeArrowheads="1"/>
          </p:cNvSpPr>
          <p:nvPr/>
        </p:nvSpPr>
        <p:spPr bwMode="auto">
          <a:xfrm>
            <a:off x="524030" y="5899471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th</a:t>
            </a:r>
            <a:r>
              <a:rPr lang="en-US" sz="2000" dirty="0"/>
              <a:t>=?</a:t>
            </a:r>
            <a:r>
              <a:rPr lang="en-US" sz="2000" dirty="0">
                <a:sym typeface="Symbol" pitchFamily="18" charset="2"/>
              </a:rPr>
              <a:t>,  </a:t>
            </a:r>
            <a:r>
              <a:rPr lang="en-US" sz="2000" dirty="0" err="1">
                <a:sym typeface="Symbol" pitchFamily="18" charset="2"/>
              </a:rPr>
              <a:t>V</a:t>
            </a:r>
            <a:r>
              <a:rPr lang="en-US" sz="2000" baseline="-25000" dirty="0" err="1">
                <a:sym typeface="Symbol" pitchFamily="18" charset="2"/>
              </a:rPr>
              <a:t>th</a:t>
            </a:r>
            <a:r>
              <a:rPr lang="en-US" sz="2000" dirty="0">
                <a:sym typeface="Symbol" pitchFamily="18" charset="2"/>
              </a:rPr>
              <a:t>=?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10"/>
              <p:cNvSpPr txBox="1">
                <a:spLocks noChangeArrowheads="1"/>
              </p:cNvSpPr>
              <p:nvPr/>
            </p:nvSpPr>
            <p:spPr bwMode="auto">
              <a:xfrm>
                <a:off x="4340225" y="596444"/>
                <a:ext cx="296542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𝛼</m:t>
                    </m:r>
                    <m:r>
                      <a:rPr lang="en-US" sz="2000" b="0" i="1" dirty="0" smtClean="0">
                        <a:latin typeface="Cambria Math"/>
                      </a:rPr>
                      <m:t>=?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=?    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Which case?</a:t>
                </a:r>
                <a:endParaRPr lang="en-US" sz="2000" dirty="0"/>
              </a:p>
            </p:txBody>
          </p:sp>
        </mc:Choice>
        <mc:Fallback xmlns="">
          <p:sp>
            <p:nvSpPr>
              <p:cNvPr id="60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0225" y="596444"/>
                <a:ext cx="2965427" cy="400110"/>
              </a:xfrm>
              <a:prstGeom prst="rect">
                <a:avLst/>
              </a:prstGeom>
              <a:blipFill rotWithShape="1">
                <a:blip r:embed="rId16"/>
                <a:stretch>
                  <a:fillRect t="-7692" r="-1029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112"/>
          <p:cNvSpPr txBox="1">
            <a:spLocks noChangeArrowheads="1"/>
          </p:cNvSpPr>
          <p:nvPr/>
        </p:nvSpPr>
        <p:spPr bwMode="auto">
          <a:xfrm>
            <a:off x="6221206" y="2334571"/>
            <a:ext cx="2401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v(t) = 10+(A</a:t>
            </a:r>
            <a:r>
              <a:rPr lang="en-US" sz="2000" baseline="-25000" dirty="0"/>
              <a:t>1</a:t>
            </a:r>
            <a:r>
              <a:rPr lang="en-US" sz="2000" dirty="0"/>
              <a:t>+A</a:t>
            </a:r>
            <a:r>
              <a:rPr lang="en-US" sz="2000" baseline="-25000" dirty="0"/>
              <a:t>2</a:t>
            </a:r>
            <a:r>
              <a:rPr lang="en-US" sz="2000" dirty="0"/>
              <a:t>t)e</a:t>
            </a:r>
            <a:r>
              <a:rPr lang="en-US" sz="2000" baseline="30000" dirty="0"/>
              <a:t>-4t</a:t>
            </a:r>
            <a:r>
              <a:rPr lang="en-US" sz="2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15"/>
              <p:cNvSpPr txBox="1">
                <a:spLocks noChangeArrowheads="1"/>
              </p:cNvSpPr>
              <p:nvPr/>
            </p:nvSpPr>
            <p:spPr bwMode="auto">
              <a:xfrm>
                <a:off x="6133999" y="4602849"/>
                <a:ext cx="2186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= 10 + 10 e</a:t>
                </a:r>
                <a:r>
                  <a:rPr lang="en-US" sz="2000" baseline="30000" dirty="0"/>
                  <a:t>-4t</a:t>
                </a:r>
                <a:r>
                  <a:rPr lang="en-US" sz="2000" dirty="0"/>
                  <a:t>V</a:t>
                </a:r>
              </a:p>
            </p:txBody>
          </p:sp>
        </mc:Choice>
        <mc:Fallback xmlns="">
          <p:sp>
            <p:nvSpPr>
              <p:cNvPr id="63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3999" y="4602849"/>
                <a:ext cx="2186176" cy="400110"/>
              </a:xfrm>
              <a:prstGeom prst="rect">
                <a:avLst/>
              </a:prstGeom>
              <a:blipFill rotWithShape="1">
                <a:blip r:embed="rId17"/>
                <a:stretch>
                  <a:fillRect t="-7576" r="-2228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116"/>
              <p:cNvSpPr txBox="1">
                <a:spLocks noChangeArrowheads="1"/>
              </p:cNvSpPr>
              <p:nvPr/>
            </p:nvSpPr>
            <p:spPr bwMode="auto">
              <a:xfrm>
                <a:off x="4640246" y="5437541"/>
                <a:ext cx="2890598" cy="676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</m:t>
                      </m:r>
                      <m:r>
                        <a:rPr lang="en-US" sz="2000" i="1" dirty="0">
                          <a:latin typeface="Cambria Math"/>
                        </a:rPr>
                        <m:t> − </m:t>
                      </m:r>
                      <m:r>
                        <a:rPr lang="en-US" sz="2000" i="1" dirty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𝑑𝑣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5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0246" y="5437541"/>
                <a:ext cx="2890598" cy="6766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22622" y="3036975"/>
                <a:ext cx="1262205" cy="584775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=5</m:t>
                      </m:r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=20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2" y="3036975"/>
                <a:ext cx="1262205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1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bldLvl="2"/>
      <p:bldP spid="45" grpId="0" build="p" bldLvl="2"/>
      <p:bldP spid="46" grpId="0"/>
      <p:bldP spid="48" grpId="0"/>
      <p:bldP spid="49" grpId="0"/>
      <p:bldP spid="50" grpId="0" animBg="1"/>
      <p:bldP spid="51" grpId="0"/>
      <p:bldP spid="52" grpId="0"/>
      <p:bldP spid="54" grpId="0"/>
      <p:bldP spid="55" grpId="0"/>
      <p:bldP spid="56" grpId="0"/>
      <p:bldP spid="57" grpId="0"/>
      <p:bldP spid="2" grpId="0"/>
      <p:bldP spid="58" grpId="0" build="p" bldLvl="2"/>
      <p:bldP spid="60" grpId="0"/>
      <p:bldP spid="62" grpId="0"/>
      <p:bldP spid="63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sp>
        <p:nvSpPr>
          <p:cNvPr id="3" name="Rectangle 63"/>
          <p:cNvSpPr>
            <a:spLocks noChangeArrowheads="1"/>
          </p:cNvSpPr>
          <p:nvPr/>
        </p:nvSpPr>
        <p:spPr bwMode="auto">
          <a:xfrm>
            <a:off x="1568470" y="1017164"/>
            <a:ext cx="1608772" cy="13144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5" name="Rectangle 64"/>
          <p:cNvSpPr>
            <a:spLocks noChangeArrowheads="1"/>
          </p:cNvSpPr>
          <p:nvPr/>
        </p:nvSpPr>
        <p:spPr bwMode="auto">
          <a:xfrm>
            <a:off x="387370" y="864764"/>
            <a:ext cx="1257300" cy="17160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590570" y="1017164"/>
            <a:ext cx="635000" cy="195263"/>
          </a:xfrm>
          <a:custGeom>
            <a:avLst/>
            <a:gdLst>
              <a:gd name="connsiteX0" fmla="*/ 0 w 4102100"/>
              <a:gd name="connsiteY0" fmla="*/ 304800 h 622300"/>
              <a:gd name="connsiteX1" fmla="*/ 673100 w 4102100"/>
              <a:gd name="connsiteY1" fmla="*/ 304800 h 622300"/>
              <a:gd name="connsiteX2" fmla="*/ 889000 w 4102100"/>
              <a:gd name="connsiteY2" fmla="*/ 12700 h 622300"/>
              <a:gd name="connsiteX3" fmla="*/ 1066800 w 4102100"/>
              <a:gd name="connsiteY3" fmla="*/ 609600 h 622300"/>
              <a:gd name="connsiteX4" fmla="*/ 1473200 w 4102100"/>
              <a:gd name="connsiteY4" fmla="*/ 0 h 622300"/>
              <a:gd name="connsiteX5" fmla="*/ 1727200 w 4102100"/>
              <a:gd name="connsiteY5" fmla="*/ 596900 h 622300"/>
              <a:gd name="connsiteX6" fmla="*/ 2082800 w 4102100"/>
              <a:gd name="connsiteY6" fmla="*/ 25400 h 622300"/>
              <a:gd name="connsiteX7" fmla="*/ 2438400 w 4102100"/>
              <a:gd name="connsiteY7" fmla="*/ 596900 h 622300"/>
              <a:gd name="connsiteX8" fmla="*/ 2806700 w 4102100"/>
              <a:gd name="connsiteY8" fmla="*/ 0 h 622300"/>
              <a:gd name="connsiteX9" fmla="*/ 3136900 w 4102100"/>
              <a:gd name="connsiteY9" fmla="*/ 622300 h 622300"/>
              <a:gd name="connsiteX10" fmla="*/ 3365500 w 4102100"/>
              <a:gd name="connsiteY10" fmla="*/ 279400 h 622300"/>
              <a:gd name="connsiteX11" fmla="*/ 4102100 w 4102100"/>
              <a:gd name="connsiteY11" fmla="*/ 292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2100" h="622300">
                <a:moveTo>
                  <a:pt x="0" y="304800"/>
                </a:moveTo>
                <a:lnTo>
                  <a:pt x="673100" y="304800"/>
                </a:lnTo>
                <a:lnTo>
                  <a:pt x="889000" y="12700"/>
                </a:lnTo>
                <a:lnTo>
                  <a:pt x="1066800" y="609600"/>
                </a:lnTo>
                <a:lnTo>
                  <a:pt x="1473200" y="0"/>
                </a:lnTo>
                <a:lnTo>
                  <a:pt x="1727200" y="596900"/>
                </a:lnTo>
                <a:lnTo>
                  <a:pt x="2082800" y="25400"/>
                </a:lnTo>
                <a:lnTo>
                  <a:pt x="2438400" y="596900"/>
                </a:lnTo>
                <a:lnTo>
                  <a:pt x="2806700" y="0"/>
                </a:lnTo>
                <a:lnTo>
                  <a:pt x="3136900" y="622300"/>
                </a:lnTo>
                <a:lnTo>
                  <a:pt x="3365500" y="279400"/>
                </a:lnTo>
                <a:lnTo>
                  <a:pt x="4102100" y="29210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008063">
              <a:defRPr/>
            </a:pPr>
            <a:endParaRPr lang="en-US"/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463570" y="1360064"/>
            <a:ext cx="495300" cy="419100"/>
            <a:chOff x="1104900" y="1155700"/>
            <a:chExt cx="534121" cy="457200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 </a:t>
              </a:r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1123970" y="1499764"/>
            <a:ext cx="330200" cy="342900"/>
            <a:chOff x="2133600" y="1143000"/>
            <a:chExt cx="469900" cy="444500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2" name="Straight Arrow Connector 13"/>
            <p:cNvCxnSpPr>
              <a:cxnSpLocks noChangeShapeType="1"/>
              <a:stCxn id="11" idx="2"/>
              <a:endCxn id="11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400070" y="1906164"/>
            <a:ext cx="469900" cy="547688"/>
            <a:chOff x="2590800" y="2642280"/>
            <a:chExt cx="685800" cy="558120"/>
          </a:xfrm>
        </p:grpSpPr>
        <p:sp>
          <p:nvSpPr>
            <p:cNvPr id="14" name="Diamond 13"/>
            <p:cNvSpPr/>
            <p:nvPr/>
          </p:nvSpPr>
          <p:spPr>
            <a:xfrm>
              <a:off x="2590800" y="2666547"/>
              <a:ext cx="685800" cy="533853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74"/>
            <p:cNvSpPr txBox="1">
              <a:spLocks noChangeArrowheads="1"/>
            </p:cNvSpPr>
            <p:nvPr/>
          </p:nvSpPr>
          <p:spPr bwMode="auto">
            <a:xfrm>
              <a:off x="2706772" y="2642280"/>
              <a:ext cx="395230" cy="55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+</a:t>
              </a:r>
            </a:p>
            <a:p>
              <a:r>
                <a:rPr lang="en-US" sz="16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1009670" y="1982364"/>
            <a:ext cx="457200" cy="406400"/>
            <a:chOff x="5981700" y="2730500"/>
            <a:chExt cx="533400" cy="571500"/>
          </a:xfrm>
        </p:grpSpPr>
        <p:sp>
          <p:nvSpPr>
            <p:cNvPr id="17" name="Diamond 76"/>
            <p:cNvSpPr>
              <a:spLocks noChangeArrowheads="1"/>
            </p:cNvSpPr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8" name="Straight Arrow Connector 77"/>
            <p:cNvCxnSpPr>
              <a:cxnSpLocks noChangeShapeType="1"/>
              <a:stCxn id="17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687657" y="1675977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258415"/>
              </p:ext>
            </p:extLst>
          </p:nvPr>
        </p:nvGraphicFramePr>
        <p:xfrm>
          <a:off x="3368695" y="1069552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0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95" y="1069552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07"/>
          <p:cNvGrpSpPr>
            <a:grpSpLocks/>
          </p:cNvGrpSpPr>
          <p:nvPr/>
        </p:nvGrpSpPr>
        <p:grpSpPr bwMode="auto">
          <a:xfrm rot="5400000">
            <a:off x="2735282" y="1469602"/>
            <a:ext cx="825500" cy="419100"/>
            <a:chOff x="952500" y="3581400"/>
            <a:chExt cx="825500" cy="419100"/>
          </a:xfrm>
        </p:grpSpPr>
        <p:cxnSp>
          <p:nvCxnSpPr>
            <p:cNvPr id="22" name="Straight Connector 10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10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1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" name="Rectangle 1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26" name="TextBox 125"/>
          <p:cNvSpPr txBox="1">
            <a:spLocks noChangeArrowheads="1"/>
          </p:cNvSpPr>
          <p:nvPr/>
        </p:nvSpPr>
        <p:spPr bwMode="auto">
          <a:xfrm>
            <a:off x="1885970" y="1561677"/>
            <a:ext cx="279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214962" y="180945"/>
            <a:ext cx="2493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parallel RLC circuit</a:t>
            </a:r>
          </a:p>
        </p:txBody>
      </p:sp>
      <p:cxnSp>
        <p:nvCxnSpPr>
          <p:cNvPr id="28" name="Straight Connector 43"/>
          <p:cNvCxnSpPr>
            <a:cxnSpLocks noChangeShapeType="1"/>
          </p:cNvCxnSpPr>
          <p:nvPr/>
        </p:nvCxnSpPr>
        <p:spPr bwMode="auto">
          <a:xfrm>
            <a:off x="2284432" y="1017164"/>
            <a:ext cx="0" cy="130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9" name="Group 112"/>
          <p:cNvGrpSpPr>
            <a:grpSpLocks/>
          </p:cNvGrpSpPr>
          <p:nvPr/>
        </p:nvGrpSpPr>
        <p:grpSpPr bwMode="auto">
          <a:xfrm>
            <a:off x="2111395" y="1299739"/>
            <a:ext cx="327025" cy="831850"/>
            <a:chOff x="3867240" y="5581563"/>
            <a:chExt cx="326844" cy="831850"/>
          </a:xfrm>
        </p:grpSpPr>
        <p:sp>
          <p:nvSpPr>
            <p:cNvPr id="30" name="Chord 29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1" name="Chord 30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2" name="Chord 31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3" name="Chord 32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34" name="Straight Connector 1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" name="Freeform 1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>
            <a:off x="2278082" y="1017164"/>
            <a:ext cx="0" cy="419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45"/>
          <p:cNvSpPr txBox="1">
            <a:spLocks noChangeArrowheads="1"/>
          </p:cNvSpPr>
          <p:nvPr/>
        </p:nvSpPr>
        <p:spPr bwMode="auto">
          <a:xfrm>
            <a:off x="2227282" y="991764"/>
            <a:ext cx="4492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39" name="TextBox 48"/>
          <p:cNvSpPr txBox="1">
            <a:spLocks noChangeArrowheads="1"/>
          </p:cNvSpPr>
          <p:nvPr/>
        </p:nvSpPr>
        <p:spPr bwMode="auto">
          <a:xfrm>
            <a:off x="3733800" y="1360639"/>
            <a:ext cx="1350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By Norton’s </a:t>
            </a:r>
            <a:br>
              <a:rPr lang="en-US" dirty="0"/>
            </a:br>
            <a:r>
              <a:rPr lang="en-US" dirty="0"/>
              <a:t> Theorem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47842" y="980652"/>
            <a:ext cx="3732213" cy="1320800"/>
            <a:chOff x="876300" y="3175000"/>
            <a:chExt cx="3732213" cy="1320800"/>
          </a:xfrm>
        </p:grpSpPr>
        <p:cxnSp>
          <p:nvCxnSpPr>
            <p:cNvPr id="41" name="Straight Connector 83"/>
            <p:cNvCxnSpPr>
              <a:cxnSpLocks noChangeShapeType="1"/>
            </p:cNvCxnSpPr>
            <p:nvPr/>
          </p:nvCxnSpPr>
          <p:spPr bwMode="auto">
            <a:xfrm>
              <a:off x="2235200" y="3175000"/>
              <a:ext cx="0" cy="1320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1371600" y="3175000"/>
              <a:ext cx="2717800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 rot="-5400000">
              <a:off x="1220788" y="3594100"/>
              <a:ext cx="330200" cy="342900"/>
              <a:chOff x="2133600" y="1143000"/>
              <a:chExt cx="469900" cy="444500"/>
            </a:xfrm>
          </p:grpSpPr>
          <p:sp>
            <p:nvSpPr>
              <p:cNvPr id="71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72" name="Straight Arrow Connector 13"/>
              <p:cNvCxnSpPr>
                <a:cxnSpLocks noChangeShapeType="1"/>
                <a:stCxn id="71" idx="2"/>
                <a:endCxn id="71" idx="6"/>
              </p:cNvCxnSpPr>
              <p:nvPr/>
            </p:nvCxnSpPr>
            <p:spPr bwMode="auto">
              <a:xfrm>
                <a:off x="2133600" y="1365250"/>
                <a:ext cx="469900" cy="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44" name="TextBox 90"/>
            <p:cNvSpPr txBox="1">
              <a:spLocks noChangeArrowheads="1"/>
            </p:cNvSpPr>
            <p:nvPr/>
          </p:nvSpPr>
          <p:spPr bwMode="auto">
            <a:xfrm>
              <a:off x="3609975" y="383381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graphicFrame>
          <p:nvGraphicFramePr>
            <p:cNvPr id="45" name="Object 4"/>
            <p:cNvGraphicFramePr>
              <a:graphicFrameLocks noChangeAspect="1"/>
            </p:cNvGraphicFramePr>
            <p:nvPr/>
          </p:nvGraphicFramePr>
          <p:xfrm>
            <a:off x="4291013" y="3227388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11" name="Equation" r:id="rId5" imgW="139680" imgH="571320" progId="Equation.DSMT4">
                    <p:embed/>
                  </p:oleObj>
                </mc:Choice>
                <mc:Fallback>
                  <p:oleObj name="Equation" r:id="rId5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1013" y="3227388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" name="Group 107"/>
            <p:cNvGrpSpPr>
              <a:grpSpLocks/>
            </p:cNvGrpSpPr>
            <p:nvPr/>
          </p:nvGrpSpPr>
          <p:grpSpPr bwMode="auto">
            <a:xfrm rot="5400000">
              <a:off x="3657600" y="3627438"/>
              <a:ext cx="825500" cy="419100"/>
              <a:chOff x="952500" y="3581400"/>
              <a:chExt cx="825500" cy="419100"/>
            </a:xfrm>
          </p:grpSpPr>
          <p:cxnSp>
            <p:nvCxnSpPr>
              <p:cNvPr id="67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952500" y="378206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8" name="Straight Connector 109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Straight Connector 110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70" name="Rectangle 111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sp>
          <p:nvSpPr>
            <p:cNvPr id="47" name="TextBox 125"/>
            <p:cNvSpPr txBox="1">
              <a:spLocks noChangeArrowheads="1"/>
            </p:cNvSpPr>
            <p:nvPr/>
          </p:nvSpPr>
          <p:spPr bwMode="auto">
            <a:xfrm>
              <a:off x="2808288" y="371951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cxnSp>
          <p:nvCxnSpPr>
            <p:cNvPr id="48" name="Straight Connector 72"/>
            <p:cNvCxnSpPr>
              <a:cxnSpLocks noChangeShapeType="1"/>
            </p:cNvCxnSpPr>
            <p:nvPr/>
          </p:nvCxnSpPr>
          <p:spPr bwMode="auto">
            <a:xfrm>
              <a:off x="3202940" y="3175000"/>
              <a:ext cx="0" cy="1308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9" name="Group 112"/>
            <p:cNvGrpSpPr>
              <a:grpSpLocks/>
            </p:cNvGrpSpPr>
            <p:nvPr/>
          </p:nvGrpSpPr>
          <p:grpSpPr bwMode="auto">
            <a:xfrm>
              <a:off x="3033713" y="3457575"/>
              <a:ext cx="327025" cy="831850"/>
              <a:chOff x="3867240" y="5581563"/>
              <a:chExt cx="326844" cy="831850"/>
            </a:xfrm>
          </p:grpSpPr>
          <p:sp>
            <p:nvSpPr>
              <p:cNvPr id="61" name="Chord 60"/>
              <p:cNvSpPr/>
              <p:nvPr/>
            </p:nvSpPr>
            <p:spPr bwMode="auto">
              <a:xfrm rot="10800000">
                <a:off x="3876760" y="575301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2" name="Chord 61"/>
              <p:cNvSpPr/>
              <p:nvPr/>
            </p:nvSpPr>
            <p:spPr bwMode="auto">
              <a:xfrm rot="10800000">
                <a:off x="3867240" y="586096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3" name="Chord 62"/>
              <p:cNvSpPr/>
              <p:nvPr/>
            </p:nvSpPr>
            <p:spPr bwMode="auto">
              <a:xfrm rot="10800000">
                <a:off x="3867240" y="596891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64" name="Chord 63"/>
              <p:cNvSpPr/>
              <p:nvPr/>
            </p:nvSpPr>
            <p:spPr bwMode="auto">
              <a:xfrm rot="10800000">
                <a:off x="3873586" y="6076863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65" name="Straight Connector 117"/>
              <p:cNvCxnSpPr>
                <a:cxnSpLocks noChangeShapeType="1"/>
              </p:cNvCxnSpPr>
              <p:nvPr/>
            </p:nvCxnSpPr>
            <p:spPr bwMode="auto">
              <a:xfrm rot="5400000" flipV="1">
                <a:off x="3619411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6" name="Freeform 118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50" name="Straight Arrow Connector 49"/>
            <p:cNvCxnSpPr/>
            <p:nvPr/>
          </p:nvCxnSpPr>
          <p:spPr>
            <a:xfrm>
              <a:off x="3200400" y="31750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81"/>
            <p:cNvSpPr txBox="1">
              <a:spLocks noChangeArrowheads="1"/>
            </p:cNvSpPr>
            <p:nvPr/>
          </p:nvSpPr>
          <p:spPr bwMode="auto">
            <a:xfrm>
              <a:off x="3162300" y="3213100"/>
              <a:ext cx="449263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baseline="-25000" dirty="0" err="1"/>
                <a:t>L</a:t>
              </a:r>
              <a:endParaRPr lang="en-US" dirty="0"/>
            </a:p>
          </p:txBody>
        </p:sp>
        <p:grpSp>
          <p:nvGrpSpPr>
            <p:cNvPr id="52" name="Group 20"/>
            <p:cNvGrpSpPr>
              <a:grpSpLocks/>
            </p:cNvGrpSpPr>
            <p:nvPr/>
          </p:nvGrpSpPr>
          <p:grpSpPr bwMode="auto">
            <a:xfrm rot="5400000">
              <a:off x="1874014" y="3736848"/>
              <a:ext cx="711200" cy="222504"/>
              <a:chOff x="2565400" y="4254500"/>
              <a:chExt cx="901700" cy="327212"/>
            </a:xfrm>
          </p:grpSpPr>
          <p:sp>
            <p:nvSpPr>
              <p:cNvPr id="5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0" name="Freeform 59"/>
              <p:cNvSpPr/>
              <p:nvPr/>
            </p:nvSpPr>
            <p:spPr bwMode="auto">
              <a:xfrm>
                <a:off x="2565400" y="4264212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53" name="TextBox 125"/>
            <p:cNvSpPr txBox="1">
              <a:spLocks noChangeArrowheads="1"/>
            </p:cNvSpPr>
            <p:nvPr/>
          </p:nvSpPr>
          <p:spPr bwMode="auto">
            <a:xfrm>
              <a:off x="2363788" y="366871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</a:p>
          </p:txBody>
        </p:sp>
        <p:sp>
          <p:nvSpPr>
            <p:cNvPr id="54" name="TextBox 88"/>
            <p:cNvSpPr txBox="1">
              <a:spLocks noChangeArrowheads="1"/>
            </p:cNvSpPr>
            <p:nvPr/>
          </p:nvSpPr>
          <p:spPr bwMode="auto">
            <a:xfrm>
              <a:off x="876300" y="3670300"/>
              <a:ext cx="415925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N</a:t>
              </a:r>
              <a:endParaRPr lang="en-US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2247900" y="31877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089400" y="31877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91"/>
            <p:cNvSpPr txBox="1">
              <a:spLocks noChangeArrowheads="1"/>
            </p:cNvSpPr>
            <p:nvPr/>
          </p:nvSpPr>
          <p:spPr bwMode="auto">
            <a:xfrm>
              <a:off x="2235200" y="3175000"/>
              <a:ext cx="4587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i</a:t>
              </a:r>
              <a:r>
                <a:rPr lang="en-US" baseline="-25000"/>
                <a:t>R</a:t>
              </a:r>
              <a:endParaRPr lang="en-US"/>
            </a:p>
          </p:txBody>
        </p:sp>
        <p:sp>
          <p:nvSpPr>
            <p:cNvPr id="58" name="TextBox 92"/>
            <p:cNvSpPr txBox="1">
              <a:spLocks noChangeArrowheads="1"/>
            </p:cNvSpPr>
            <p:nvPr/>
          </p:nvSpPr>
          <p:spPr bwMode="auto">
            <a:xfrm>
              <a:off x="3619500" y="3187700"/>
              <a:ext cx="458788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i</a:t>
              </a:r>
              <a:r>
                <a:rPr lang="en-US" baseline="-25000"/>
                <a:t>C</a:t>
              </a:r>
              <a:endParaRPr lang="en-US"/>
            </a:p>
          </p:txBody>
        </p:sp>
      </p:grpSp>
      <p:sp>
        <p:nvSpPr>
          <p:cNvPr id="74" name="TextBox 93"/>
          <p:cNvSpPr txBox="1">
            <a:spLocks noChangeArrowheads="1"/>
          </p:cNvSpPr>
          <p:nvPr/>
        </p:nvSpPr>
        <p:spPr bwMode="auto">
          <a:xfrm>
            <a:off x="319316" y="2743200"/>
            <a:ext cx="5390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Choose </a:t>
            </a:r>
            <a:r>
              <a:rPr lang="en-US" sz="2000" dirty="0" err="1"/>
              <a:t>i</a:t>
            </a:r>
            <a:r>
              <a:rPr lang="en-US" sz="2000" baseline="-25000" dirty="0" err="1"/>
              <a:t>L</a:t>
            </a:r>
            <a:r>
              <a:rPr lang="en-US" sz="2000" dirty="0"/>
              <a:t> as key variable. Derive diff </a:t>
            </a:r>
            <a:r>
              <a:rPr lang="en-US" sz="2000" dirty="0" err="1"/>
              <a:t>equ</a:t>
            </a:r>
            <a:r>
              <a:rPr lang="en-US" sz="2000" dirty="0"/>
              <a:t>. with KCL</a:t>
            </a:r>
          </a:p>
        </p:txBody>
      </p:sp>
      <p:graphicFrame>
        <p:nvGraphicFramePr>
          <p:cNvPr id="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93737"/>
              </p:ext>
            </p:extLst>
          </p:nvPr>
        </p:nvGraphicFramePr>
        <p:xfrm>
          <a:off x="1167041" y="3219450"/>
          <a:ext cx="41052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2" name="Equation" r:id="rId6" imgW="2336760" imgH="419040" progId="Equation.DSMT4">
                  <p:embed/>
                </p:oleObj>
              </mc:Choice>
              <mc:Fallback>
                <p:oleObj name="Equation" r:id="rId6" imgW="2336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041" y="3219450"/>
                        <a:ext cx="410527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10019"/>
              </p:ext>
            </p:extLst>
          </p:nvPr>
        </p:nvGraphicFramePr>
        <p:xfrm>
          <a:off x="821867" y="4038600"/>
          <a:ext cx="1673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3" name="Equation" r:id="rId8" imgW="952200" imgH="241200" progId="Equation.DSMT4">
                  <p:embed/>
                </p:oleObj>
              </mc:Choice>
              <mc:Fallback>
                <p:oleObj name="Equation" r:id="rId8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67" y="4038600"/>
                        <a:ext cx="16732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883929"/>
              </p:ext>
            </p:extLst>
          </p:nvPr>
        </p:nvGraphicFramePr>
        <p:xfrm>
          <a:off x="2827357" y="3962400"/>
          <a:ext cx="27447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4" name="Equation" r:id="rId10" imgW="1562040" imgH="419040" progId="Equation.DSMT4">
                  <p:embed/>
                </p:oleObj>
              </mc:Choice>
              <mc:Fallback>
                <p:oleObj name="Equation" r:id="rId10" imgW="1562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57" y="3962400"/>
                        <a:ext cx="274478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Box 97"/>
          <p:cNvSpPr txBox="1">
            <a:spLocks noChangeArrowheads="1"/>
          </p:cNvSpPr>
          <p:nvPr/>
        </p:nvSpPr>
        <p:spPr bwMode="auto">
          <a:xfrm>
            <a:off x="547916" y="4991100"/>
            <a:ext cx="13715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Normalize: </a:t>
            </a:r>
          </a:p>
        </p:txBody>
      </p:sp>
      <p:graphicFrame>
        <p:nvGraphicFramePr>
          <p:cNvPr id="7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425313"/>
              </p:ext>
            </p:extLst>
          </p:nvPr>
        </p:nvGraphicFramePr>
        <p:xfrm>
          <a:off x="1959841" y="4822855"/>
          <a:ext cx="312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5" name="Equation" r:id="rId12" imgW="1777680" imgH="419040" progId="Equation.DSMT4">
                  <p:embed/>
                </p:oleObj>
              </mc:Choice>
              <mc:Fallback>
                <p:oleObj name="Equation" r:id="rId12" imgW="1777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841" y="4822855"/>
                        <a:ext cx="3124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84795"/>
              </p:ext>
            </p:extLst>
          </p:nvPr>
        </p:nvGraphicFramePr>
        <p:xfrm>
          <a:off x="5326954" y="4837906"/>
          <a:ext cx="368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6" name="Equation" r:id="rId14" imgW="2095200" imgH="419040" progId="Equation.DSMT4">
                  <p:embed/>
                </p:oleObj>
              </mc:Choice>
              <mc:Fallback>
                <p:oleObj name="Equation" r:id="rId14" imgW="2095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954" y="4837906"/>
                        <a:ext cx="3683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100"/>
          <p:cNvSpPr txBox="1">
            <a:spLocks noChangeArrowheads="1"/>
          </p:cNvSpPr>
          <p:nvPr/>
        </p:nvSpPr>
        <p:spPr bwMode="auto">
          <a:xfrm>
            <a:off x="511279" y="5621625"/>
            <a:ext cx="2427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Same math problem. </a:t>
            </a:r>
          </a:p>
        </p:txBody>
      </p:sp>
      <p:sp>
        <p:nvSpPr>
          <p:cNvPr id="82" name="TextBox 101"/>
          <p:cNvSpPr txBox="1">
            <a:spLocks noChangeArrowheads="1"/>
          </p:cNvSpPr>
          <p:nvPr/>
        </p:nvSpPr>
        <p:spPr bwMode="auto">
          <a:xfrm>
            <a:off x="1919445" y="6235066"/>
            <a:ext cx="5504199" cy="40011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 parallel RLC circuits in homework or Final Exam.</a:t>
            </a:r>
          </a:p>
        </p:txBody>
      </p:sp>
    </p:spTree>
    <p:extLst>
      <p:ext uri="{BB962C8B-B14F-4D97-AF65-F5344CB8AC3E}">
        <p14:creationId xmlns:p14="http://schemas.microsoft.com/office/powerpoint/2010/main" val="330919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4" grpId="0"/>
      <p:bldP spid="78" grpId="0"/>
      <p:bldP spid="81" grpId="0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338" y="1073090"/>
            <a:ext cx="1893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1:  </a:t>
            </a:r>
            <a:r>
              <a:rPr lang="en-US" sz="2000" dirty="0">
                <a:sym typeface="Symbol" pitchFamily="18" charset="2"/>
              </a:rPr>
              <a:t> &gt; 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/>
              <a:t> 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41407" y="1115696"/>
            <a:ext cx="4478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distinct real roots for  s</a:t>
            </a:r>
            <a:r>
              <a:rPr lang="en-US" sz="2000" baseline="30000" dirty="0"/>
              <a:t>2</a:t>
            </a:r>
            <a:r>
              <a:rPr lang="en-US" sz="2000" dirty="0"/>
              <a:t>+2</a:t>
            </a:r>
            <a:r>
              <a:rPr lang="en-US" sz="2000" dirty="0">
                <a:sym typeface="Symbol" pitchFamily="18" charset="2"/>
              </a:rPr>
              <a:t>s+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baseline="30000" dirty="0">
                <a:sym typeface="Symbol" pitchFamily="18" charset="2"/>
              </a:rPr>
              <a:t>2 </a:t>
            </a:r>
            <a:r>
              <a:rPr lang="en-US" sz="2000" dirty="0">
                <a:sym typeface="Symbol" pitchFamily="18" charset="2"/>
              </a:rPr>
              <a:t>= 0</a:t>
            </a:r>
            <a:endParaRPr lang="en-US" sz="20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529841"/>
              </p:ext>
            </p:extLst>
          </p:nvPr>
        </p:nvGraphicFramePr>
        <p:xfrm>
          <a:off x="1465262" y="1505155"/>
          <a:ext cx="2454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3" imgW="1396800" imgH="291960" progId="Equation.DSMT4">
                  <p:embed/>
                </p:oleObj>
              </mc:Choice>
              <mc:Fallback>
                <p:oleObj name="Equation" r:id="rId3" imgW="1396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2" y="1505155"/>
                        <a:ext cx="2454275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87338" y="2057400"/>
            <a:ext cx="67538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solution to (1) is not unique. </a:t>
            </a:r>
          </a:p>
          <a:p>
            <a:r>
              <a:rPr lang="en-US" sz="2000" dirty="0"/>
              <a:t>For any real numbers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the following function satisfies (1),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73626" y="3308290"/>
            <a:ext cx="3757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This is called the general solution. 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190206" y="3308290"/>
            <a:ext cx="1168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To verify, </a:t>
            </a:r>
          </a:p>
        </p:txBody>
      </p:sp>
      <p:sp>
        <p:nvSpPr>
          <p:cNvPr id="15" name="Right Arrow 13"/>
          <p:cNvSpPr>
            <a:spLocks noChangeArrowheads="1"/>
          </p:cNvSpPr>
          <p:nvPr/>
        </p:nvSpPr>
        <p:spPr bwMode="auto">
          <a:xfrm>
            <a:off x="287338" y="4191000"/>
            <a:ext cx="469900" cy="292100"/>
          </a:xfrm>
          <a:prstGeom prst="right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421074"/>
              </p:ext>
            </p:extLst>
          </p:nvPr>
        </p:nvGraphicFramePr>
        <p:xfrm>
          <a:off x="1600200" y="5626894"/>
          <a:ext cx="9080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Equation" r:id="rId5" imgW="545760" imgH="431640" progId="Equation.DSMT4">
                  <p:embed/>
                </p:oleObj>
              </mc:Choice>
              <mc:Fallback>
                <p:oleObj name="Equation" r:id="rId5" imgW="545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26894"/>
                        <a:ext cx="9080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57221"/>
              </p:ext>
            </p:extLst>
          </p:nvPr>
        </p:nvGraphicFramePr>
        <p:xfrm>
          <a:off x="2514600" y="5811837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811837"/>
                        <a:ext cx="401638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752815" y="5867400"/>
            <a:ext cx="1832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v(t) satisfies (1)</a:t>
            </a:r>
          </a:p>
        </p:txBody>
      </p:sp>
      <p:sp>
        <p:nvSpPr>
          <p:cNvPr id="23" name="Right Arrow 21"/>
          <p:cNvSpPr>
            <a:spLocks noChangeArrowheads="1"/>
          </p:cNvSpPr>
          <p:nvPr/>
        </p:nvSpPr>
        <p:spPr bwMode="auto">
          <a:xfrm>
            <a:off x="3148781" y="5867400"/>
            <a:ext cx="482600" cy="24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5482073" y="5867399"/>
            <a:ext cx="2062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for any A</a:t>
            </a:r>
            <a:r>
              <a:rPr lang="en-US" sz="2000" baseline="-25000" dirty="0"/>
              <a:t>1</a:t>
            </a:r>
            <a:r>
              <a:rPr lang="en-US" sz="2000" dirty="0"/>
              <a:t>, and A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495249" y="6267509"/>
            <a:ext cx="7962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The solution will be uniquely determined by the initial conditions (IC)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981200" y="5257800"/>
            <a:ext cx="5334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643005" y="5213164"/>
            <a:ext cx="5334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32622" y="5088523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22" y="5088523"/>
                <a:ext cx="343364" cy="33855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48260" y="5043887"/>
                <a:ext cx="343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60" y="5043887"/>
                <a:ext cx="343364" cy="338554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0889" y="3745734"/>
                <a:ext cx="971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89" y="3745734"/>
                <a:ext cx="971484" cy="400110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5287" y="3733663"/>
                <a:ext cx="2418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287" y="3733663"/>
                <a:ext cx="2418034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168717" y="3762167"/>
                <a:ext cx="9714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17" y="3762167"/>
                <a:ext cx="971484" cy="40011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63962" y="3711631"/>
                <a:ext cx="2460802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962" y="3711631"/>
                <a:ext cx="2460802" cy="404213"/>
              </a:xfrm>
              <a:prstGeom prst="rect">
                <a:avLst/>
              </a:prstGeom>
              <a:blipFill rotWithShape="1">
                <a:blip r:embed="rId3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0983" y="2765286"/>
                <a:ext cx="3646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83" y="2765286"/>
                <a:ext cx="3646191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3378" y="2781710"/>
                <a:ext cx="2439963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78" y="2781710"/>
                <a:ext cx="2439963" cy="406137"/>
              </a:xfrm>
              <a:prstGeom prst="rect">
                <a:avLst/>
              </a:prstGeom>
              <a:blipFill rotWithShape="1">
                <a:blip r:embed="rId34"/>
                <a:stretch>
                  <a:fillRect l="-2494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3626" y="4688412"/>
                <a:ext cx="8444299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4688412"/>
                <a:ext cx="8444299" cy="374783"/>
              </a:xfrm>
              <a:prstGeom prst="rect">
                <a:avLst/>
              </a:prstGeom>
              <a:blipFill rotWithShape="1">
                <a:blip r:embed="rId3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8361" y="5227019"/>
                <a:ext cx="6548908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(∞)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1" y="5227019"/>
                <a:ext cx="6548908" cy="374783"/>
              </a:xfrm>
              <a:prstGeom prst="rect">
                <a:avLst/>
              </a:prstGeom>
              <a:blipFill rotWithShape="1">
                <a:blip r:embed="rId3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0093" y="5757230"/>
                <a:ext cx="1273618" cy="374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(∞)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3" y="5757230"/>
                <a:ext cx="1273618" cy="374783"/>
              </a:xfrm>
              <a:prstGeom prst="rect">
                <a:avLst/>
              </a:prstGeom>
              <a:blipFill rotWithShape="1">
                <a:blip r:embed="rId3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3626" y="177291"/>
                <a:ext cx="4784387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0" i="1" dirty="0">
                    <a:latin typeface="Cambria Math"/>
                  </a:rPr>
                  <a:t>                      </a:t>
                </a:r>
                <a:r>
                  <a:rPr lang="en-US" sz="2400" dirty="0">
                    <a:latin typeface="Cambria Math"/>
                  </a:rPr>
                  <a:t>(1)</a:t>
                </a:r>
                <a:br>
                  <a:rPr lang="en-US" sz="2400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/>
                  <a:t>                  (IC)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177291"/>
                <a:ext cx="4784387" cy="838306"/>
              </a:xfrm>
              <a:prstGeom prst="rect">
                <a:avLst/>
              </a:prstGeom>
              <a:blipFill rotWithShape="1">
                <a:blip r:embed="rId38"/>
                <a:stretch>
                  <a:fillRect t="-5072" r="-38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8128" y="4280031"/>
                <a:ext cx="3426387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       +    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/>
                        </a:rPr>
                        <m:t>+       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en-US" sz="2000" b="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28" y="4280031"/>
                <a:ext cx="3426387" cy="406137"/>
              </a:xfrm>
              <a:prstGeom prst="rect">
                <a:avLst/>
              </a:prstGeom>
              <a:blipFill rotWithShape="1">
                <a:blip r:embed="rId39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1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build="p" bldLvl="2"/>
      <p:bldP spid="11" grpId="0"/>
      <p:bldP spid="12" grpId="0"/>
      <p:bldP spid="15" grpId="0" animBg="1"/>
      <p:bldP spid="22" grpId="0"/>
      <p:bldP spid="23" grpId="0" animBg="1"/>
      <p:bldP spid="24" grpId="0"/>
      <p:bldP spid="25" grpId="0"/>
      <p:bldP spid="28" grpId="0"/>
      <p:bldP spid="30" grpId="0"/>
      <p:bldP spid="2" grpId="0"/>
      <p:bldP spid="29" grpId="0"/>
      <p:bldP spid="32" grpId="0"/>
      <p:bldP spid="33" grpId="0"/>
      <p:bldP spid="13" grpId="0"/>
      <p:bldP spid="14" grpId="0"/>
      <p:bldP spid="31" grpId="0"/>
      <p:bldP spid="35" grpId="0"/>
      <p:bldP spid="3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9954" y="314960"/>
            <a:ext cx="3413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Example 3:</a:t>
            </a:r>
            <a:r>
              <a:rPr lang="en-US" sz="2000" dirty="0"/>
              <a:t>  Find </a:t>
            </a:r>
            <a:r>
              <a:rPr lang="en-US" sz="2000" dirty="0" err="1"/>
              <a:t>v</a:t>
            </a:r>
            <a:r>
              <a:rPr lang="en-US" sz="2000" baseline="-25000" dirty="0" err="1"/>
              <a:t>C</a:t>
            </a:r>
            <a:r>
              <a:rPr lang="en-US" sz="2000" dirty="0"/>
              <a:t>(t) for t &gt; 0. </a:t>
            </a: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777594" y="994728"/>
            <a:ext cx="4267200" cy="284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" name="Rectangle 121"/>
          <p:cNvSpPr>
            <a:spLocks noChangeArrowheads="1"/>
          </p:cNvSpPr>
          <p:nvPr/>
        </p:nvSpPr>
        <p:spPr bwMode="auto">
          <a:xfrm>
            <a:off x="2288894" y="994728"/>
            <a:ext cx="12573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7" name="Straight Connector 123"/>
          <p:cNvCxnSpPr>
            <a:cxnSpLocks noChangeShapeType="1"/>
            <a:stCxn id="6" idx="2"/>
            <a:endCxn id="5" idx="2"/>
          </p:cNvCxnSpPr>
          <p:nvPr/>
        </p:nvCxnSpPr>
        <p:spPr bwMode="auto">
          <a:xfrm flipH="1">
            <a:off x="2911194" y="2290128"/>
            <a:ext cx="6350" cy="1549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754032" y="2350453"/>
            <a:ext cx="327025" cy="831850"/>
            <a:chOff x="3867240" y="5581563"/>
            <a:chExt cx="326844" cy="831850"/>
          </a:xfrm>
        </p:grpSpPr>
        <p:sp>
          <p:nvSpPr>
            <p:cNvPr id="9" name="Chord 8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0" name="Chord 9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1" name="Chord 10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2" name="Chord 11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3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5400000">
            <a:off x="2476219" y="3206116"/>
            <a:ext cx="825500" cy="419100"/>
            <a:chOff x="952500" y="3581400"/>
            <a:chExt cx="825500" cy="419100"/>
          </a:xfrm>
        </p:grpSpPr>
        <p:cxnSp>
          <p:nvCxnSpPr>
            <p:cNvPr id="16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88682" y="1391603"/>
            <a:ext cx="469900" cy="708025"/>
            <a:chOff x="1143000" y="2057401"/>
            <a:chExt cx="469900" cy="707886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16200000">
            <a:off x="4660619" y="2429829"/>
            <a:ext cx="777875" cy="260350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 rot="5400000">
            <a:off x="383259" y="2776540"/>
            <a:ext cx="777875" cy="260350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 rot="5400000">
            <a:off x="3149319" y="1591629"/>
            <a:ext cx="777875" cy="260350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2" name="Group 154"/>
          <p:cNvGrpSpPr>
            <a:grpSpLocks/>
          </p:cNvGrpSpPr>
          <p:nvPr/>
        </p:nvGrpSpPr>
        <p:grpSpPr bwMode="auto">
          <a:xfrm rot="5400000">
            <a:off x="2058707" y="1474153"/>
            <a:ext cx="469900" cy="444500"/>
            <a:chOff x="2133600" y="1143000"/>
            <a:chExt cx="469900" cy="444500"/>
          </a:xfrm>
        </p:grpSpPr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4" name="Straight Arrow Connector 13"/>
            <p:cNvCxnSpPr>
              <a:cxnSpLocks noChangeShapeType="1"/>
              <a:stCxn id="33" idx="2"/>
              <a:endCxn id="33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868082" y="26743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6" name="TextBox 26"/>
          <p:cNvSpPr txBox="1">
            <a:spLocks noChangeArrowheads="1"/>
          </p:cNvSpPr>
          <p:nvPr/>
        </p:nvSpPr>
        <p:spPr bwMode="auto">
          <a:xfrm>
            <a:off x="1528482" y="1150303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3u(t)A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3636682" y="15948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090582" y="3220403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16mF</a:t>
            </a:r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>
            <a:off x="3090582" y="2521903"/>
            <a:ext cx="67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5211482" y="24711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969682" y="13535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12V</a:t>
            </a: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4851"/>
              </p:ext>
            </p:extLst>
          </p:nvPr>
        </p:nvGraphicFramePr>
        <p:xfrm>
          <a:off x="2353982" y="2810828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7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982" y="2810828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94417"/>
              </p:ext>
            </p:extLst>
          </p:nvPr>
        </p:nvGraphicFramePr>
        <p:xfrm>
          <a:off x="6060991" y="1391603"/>
          <a:ext cx="19113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8" name="Equation" r:id="rId5" imgW="1104900" imgH="457200" progId="Equation.DSMT4">
                  <p:embed/>
                </p:oleObj>
              </mc:Choice>
              <mc:Fallback>
                <p:oleObj name="Equation" r:id="rId5" imgW="11049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991" y="1391603"/>
                        <a:ext cx="19113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030511" y="932756"/>
            <a:ext cx="92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Recall: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00031" y="2317722"/>
            <a:ext cx="2681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Thus for t&lt;0,  3u(t)A=0A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4075" y="2776784"/>
            <a:ext cx="242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current source is </a:t>
            </a:r>
            <a:br>
              <a:rPr lang="en-US" sz="2000" dirty="0"/>
            </a:br>
            <a:r>
              <a:rPr lang="en-US" sz="2000" dirty="0"/>
              <a:t>turned off.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00031" y="3518326"/>
            <a:ext cx="237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Replace it with open </a:t>
            </a:r>
            <a:br>
              <a:rPr lang="en-US" sz="2000" dirty="0"/>
            </a:br>
            <a:r>
              <a:rPr lang="en-US" sz="2000" dirty="0"/>
              <a:t>circuit for t&lt;0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8682" y="5241471"/>
                <a:ext cx="49023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Step 1: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from circuit for t&lt;0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82" y="5241471"/>
                <a:ext cx="4902368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1368" t="-7692" r="-24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125"/>
          <p:cNvSpPr txBox="1">
            <a:spLocks noChangeArrowheads="1"/>
          </p:cNvSpPr>
          <p:nvPr/>
        </p:nvSpPr>
        <p:spPr bwMode="auto">
          <a:xfrm>
            <a:off x="274832" y="4385450"/>
            <a:ext cx="2939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parameters to obtain: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126"/>
              <p:cNvSpPr txBox="1">
                <a:spLocks noChangeArrowheads="1"/>
              </p:cNvSpPr>
              <p:nvPr/>
            </p:nvSpPr>
            <p:spPr bwMode="auto">
              <a:xfrm>
                <a:off x="3257685" y="4385450"/>
                <a:ext cx="533543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000" dirty="0"/>
                  <a:t>(0),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L</a:t>
                </a:r>
                <a:r>
                  <a:rPr lang="en-US" sz="2000" dirty="0"/>
                  <a:t>(0) from circuit before switch (t&lt;0)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  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th</a:t>
                </a:r>
                <a:r>
                  <a:rPr lang="en-US" sz="2000" baseline="-25000" dirty="0"/>
                  <a:t>,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 w.r.t. LC  from circuit after switch (t&gt;0) . </a:t>
                </a:r>
              </a:p>
            </p:txBody>
          </p:sp>
        </mc:Choice>
        <mc:Fallback xmlns="">
          <p:sp>
            <p:nvSpPr>
              <p:cNvPr id="49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685" y="4385450"/>
                <a:ext cx="5335435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913" t="-4274" r="-228" b="-1367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853" y="254327"/>
                <a:ext cx="49023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Step 1: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from circuit for t&lt;0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53" y="254327"/>
                <a:ext cx="490236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244" t="-7692" r="-37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/>
          <p:cNvSpPr txBox="1"/>
          <p:nvPr/>
        </p:nvSpPr>
        <p:spPr>
          <a:xfrm>
            <a:off x="333196" y="709064"/>
            <a:ext cx="6105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t &lt; 0, 3u(t)A=0, current source open, C open ,  L short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3903" y="5028533"/>
                <a:ext cx="3535968" cy="617348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6+12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×12=8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3" y="5028533"/>
                <a:ext cx="3535968" cy="617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/>
          <p:cNvGrpSpPr/>
          <p:nvPr/>
        </p:nvGrpSpPr>
        <p:grpSpPr>
          <a:xfrm>
            <a:off x="438979" y="1374653"/>
            <a:ext cx="4789555" cy="2586182"/>
            <a:chOff x="345802" y="1653186"/>
            <a:chExt cx="4789555" cy="2586182"/>
          </a:xfrm>
        </p:grpSpPr>
        <p:sp>
          <p:nvSpPr>
            <p:cNvPr id="45" name="Rectangle 120"/>
            <p:cNvSpPr>
              <a:spLocks noChangeArrowheads="1"/>
            </p:cNvSpPr>
            <p:nvPr/>
          </p:nvSpPr>
          <p:spPr bwMode="auto">
            <a:xfrm>
              <a:off x="516499" y="1653186"/>
              <a:ext cx="3855742" cy="25861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909" tIns="41454" rIns="82909" bIns="41454"/>
            <a:lstStyle/>
            <a:p>
              <a:pPr defTabSz="914011"/>
              <a:endParaRPr lang="en-US"/>
            </a:p>
          </p:txBody>
        </p:sp>
        <p:sp>
          <p:nvSpPr>
            <p:cNvPr id="46" name="Rectangle 121"/>
            <p:cNvSpPr>
              <a:spLocks noChangeArrowheads="1"/>
            </p:cNvSpPr>
            <p:nvPr/>
          </p:nvSpPr>
          <p:spPr bwMode="auto">
            <a:xfrm>
              <a:off x="1882074" y="1653186"/>
              <a:ext cx="1136067" cy="1177636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82909" tIns="41454" rIns="82909" bIns="41454"/>
            <a:lstStyle/>
            <a:p>
              <a:pPr defTabSz="914011"/>
              <a:endParaRPr lang="en-US"/>
            </a:p>
          </p:txBody>
        </p:sp>
        <p:cxnSp>
          <p:nvCxnSpPr>
            <p:cNvPr id="47" name="Straight Connector 123"/>
            <p:cNvCxnSpPr>
              <a:cxnSpLocks noChangeShapeType="1"/>
              <a:stCxn id="46" idx="2"/>
              <a:endCxn id="45" idx="2"/>
            </p:cNvCxnSpPr>
            <p:nvPr/>
          </p:nvCxnSpPr>
          <p:spPr bwMode="auto">
            <a:xfrm flipH="1">
              <a:off x="2444370" y="2830822"/>
              <a:ext cx="5738" cy="140854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8" name="Group 7"/>
            <p:cNvGrpSpPr>
              <a:grpSpLocks/>
            </p:cNvGrpSpPr>
            <p:nvPr/>
          </p:nvGrpSpPr>
          <p:grpSpPr bwMode="auto">
            <a:xfrm rot="5400000">
              <a:off x="2049061" y="3664694"/>
              <a:ext cx="750455" cy="378689"/>
              <a:chOff x="952500" y="3581400"/>
              <a:chExt cx="825500" cy="419100"/>
            </a:xfrm>
          </p:grpSpPr>
          <p:cxnSp>
            <p:nvCxnSpPr>
              <p:cNvPr id="49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0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2" name="Rectangle 11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/>
              </a:p>
            </p:txBody>
          </p:sp>
        </p:grpSp>
        <p:grpSp>
          <p:nvGrpSpPr>
            <p:cNvPr id="53" name="Group 20"/>
            <p:cNvGrpSpPr>
              <a:grpSpLocks/>
            </p:cNvGrpSpPr>
            <p:nvPr/>
          </p:nvGrpSpPr>
          <p:grpSpPr bwMode="auto">
            <a:xfrm>
              <a:off x="345802" y="2013982"/>
              <a:ext cx="424591" cy="643659"/>
              <a:chOff x="1143000" y="2057401"/>
              <a:chExt cx="469900" cy="707886"/>
            </a:xfrm>
          </p:grpSpPr>
          <p:sp>
            <p:nvSpPr>
              <p:cNvPr id="54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/>
              </a:p>
            </p:txBody>
          </p:sp>
          <p:sp>
            <p:nvSpPr>
              <p:cNvPr id="55" name="TextBox 22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+</a:t>
                </a:r>
              </a:p>
              <a:p>
                <a:r>
                  <a:rPr lang="en-US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 rot="-5400000">
              <a:off x="4022965" y="2958541"/>
              <a:ext cx="707159" cy="235246"/>
              <a:chOff x="2565400" y="4241800"/>
              <a:chExt cx="901700" cy="317500"/>
            </a:xfrm>
          </p:grpSpPr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/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/>
              </a:p>
            </p:txBody>
          </p:sp>
        </p:grpSp>
        <p:grpSp>
          <p:nvGrpSpPr>
            <p:cNvPr id="59" name="Group 20"/>
            <p:cNvGrpSpPr>
              <a:grpSpLocks/>
            </p:cNvGrpSpPr>
            <p:nvPr/>
          </p:nvGrpSpPr>
          <p:grpSpPr bwMode="auto">
            <a:xfrm rot="5400000">
              <a:off x="158043" y="3273733"/>
              <a:ext cx="707159" cy="235246"/>
              <a:chOff x="2565400" y="4241800"/>
              <a:chExt cx="901700" cy="317500"/>
            </a:xfrm>
          </p:grpSpPr>
          <p:sp>
            <p:nvSpPr>
              <p:cNvPr id="6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/>
              </a:p>
            </p:txBody>
          </p:sp>
          <p:sp>
            <p:nvSpPr>
              <p:cNvPr id="61" name="Freeform 6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/>
              </a:p>
            </p:txBody>
          </p:sp>
        </p:grpSp>
        <p:grpSp>
          <p:nvGrpSpPr>
            <p:cNvPr id="62" name="Group 20"/>
            <p:cNvGrpSpPr>
              <a:grpSpLocks/>
            </p:cNvGrpSpPr>
            <p:nvPr/>
          </p:nvGrpSpPr>
          <p:grpSpPr bwMode="auto">
            <a:xfrm rot="5400000">
              <a:off x="2657390" y="2196541"/>
              <a:ext cx="707159" cy="235246"/>
              <a:chOff x="2565400" y="4241800"/>
              <a:chExt cx="901700" cy="317500"/>
            </a:xfrm>
          </p:grpSpPr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011"/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914011">
                  <a:defRPr/>
                </a:pPr>
                <a:endParaRPr lang="en-US"/>
              </a:p>
            </p:txBody>
          </p:sp>
        </p:grpSp>
        <p:sp>
          <p:nvSpPr>
            <p:cNvPr id="65" name="TextBox 26"/>
            <p:cNvSpPr txBox="1">
              <a:spLocks noChangeArrowheads="1"/>
            </p:cNvSpPr>
            <p:nvPr/>
          </p:nvSpPr>
          <p:spPr bwMode="auto">
            <a:xfrm>
              <a:off x="598262" y="3180072"/>
              <a:ext cx="612500" cy="33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09" tIns="41454" rIns="82909" bIns="41454">
              <a:spAutoFit/>
            </a:bodyPr>
            <a:lstStyle/>
            <a:p>
              <a:r>
                <a:rPr lang="en-US" sz="1600"/>
                <a:t>6</a:t>
              </a:r>
              <a:r>
                <a:rPr lang="en-US" sz="1600">
                  <a:sym typeface="Symbol" pitchFamily="18" charset="2"/>
                </a:rPr>
                <a:t></a:t>
              </a:r>
              <a:endParaRPr lang="en-US" sz="1600"/>
            </a:p>
          </p:txBody>
        </p:sp>
        <p:sp>
          <p:nvSpPr>
            <p:cNvPr id="66" name="TextBox 26"/>
            <p:cNvSpPr txBox="1">
              <a:spLocks noChangeArrowheads="1"/>
            </p:cNvSpPr>
            <p:nvPr/>
          </p:nvSpPr>
          <p:spPr bwMode="auto">
            <a:xfrm>
              <a:off x="3099904" y="2198709"/>
              <a:ext cx="612500" cy="33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09" tIns="41454" rIns="82909" bIns="41454">
              <a:spAutoFit/>
            </a:bodyPr>
            <a:lstStyle/>
            <a:p>
              <a:r>
                <a:rPr lang="en-US" sz="1600"/>
                <a:t>6</a:t>
              </a:r>
              <a:r>
                <a:rPr lang="en-US" sz="1600">
                  <a:sym typeface="Symbol" pitchFamily="18" charset="2"/>
                </a:rPr>
                <a:t></a:t>
              </a:r>
              <a:endParaRPr lang="en-US" sz="1600"/>
            </a:p>
          </p:txBody>
        </p:sp>
        <p:sp>
          <p:nvSpPr>
            <p:cNvPr id="67" name="TextBox 26"/>
            <p:cNvSpPr txBox="1">
              <a:spLocks noChangeArrowheads="1"/>
            </p:cNvSpPr>
            <p:nvPr/>
          </p:nvSpPr>
          <p:spPr bwMode="auto">
            <a:xfrm>
              <a:off x="2606461" y="3676527"/>
              <a:ext cx="801845" cy="33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09" tIns="41454" rIns="82909" bIns="41454">
              <a:spAutoFit/>
            </a:bodyPr>
            <a:lstStyle/>
            <a:p>
              <a:r>
                <a:rPr lang="en-US" sz="1600"/>
                <a:t>16mF</a:t>
              </a:r>
            </a:p>
          </p:txBody>
        </p:sp>
        <p:sp>
          <p:nvSpPr>
            <p:cNvPr id="68" name="TextBox 26"/>
            <p:cNvSpPr txBox="1">
              <a:spLocks noChangeArrowheads="1"/>
            </p:cNvSpPr>
            <p:nvPr/>
          </p:nvSpPr>
          <p:spPr bwMode="auto">
            <a:xfrm>
              <a:off x="4522857" y="2995345"/>
              <a:ext cx="612500" cy="33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09" tIns="41454" rIns="82909" bIns="41454">
              <a:spAutoFit/>
            </a:bodyPr>
            <a:lstStyle/>
            <a:p>
              <a:r>
                <a:rPr lang="en-US" sz="1600"/>
                <a:t>12</a:t>
              </a:r>
              <a:r>
                <a:rPr lang="en-US" sz="1600">
                  <a:sym typeface="Symbol" pitchFamily="18" charset="2"/>
                </a:rPr>
                <a:t></a:t>
              </a:r>
              <a:endParaRPr lang="en-US" sz="1600"/>
            </a:p>
          </p:txBody>
        </p:sp>
        <p:sp>
          <p:nvSpPr>
            <p:cNvPr id="69" name="TextBox 26"/>
            <p:cNvSpPr txBox="1">
              <a:spLocks noChangeArrowheads="1"/>
            </p:cNvSpPr>
            <p:nvPr/>
          </p:nvSpPr>
          <p:spPr bwMode="auto">
            <a:xfrm>
              <a:off x="690065" y="1979345"/>
              <a:ext cx="612500" cy="334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09" tIns="41454" rIns="82909" bIns="41454">
              <a:spAutoFit/>
            </a:bodyPr>
            <a:lstStyle/>
            <a:p>
              <a:r>
                <a:rPr lang="en-US" sz="1600"/>
                <a:t>12V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0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23323226"/>
                    </p:ext>
                  </p:extLst>
                </p:nvPr>
              </p:nvGraphicFramePr>
              <p:xfrm>
                <a:off x="1940886" y="3304186"/>
                <a:ext cx="331352" cy="910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079" name="Equation" r:id="rId5" imgW="190440" imgH="571320" progId="Equation.DSMT4">
                        <p:embed/>
                      </p:oleObj>
                    </mc:Choice>
                    <mc:Fallback>
                      <p:oleObj name="Equation" r:id="rId5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40886" y="3304186"/>
                              <a:ext cx="331352" cy="9106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0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23323226"/>
                    </p:ext>
                  </p:extLst>
                </p:nvPr>
              </p:nvGraphicFramePr>
              <p:xfrm>
                <a:off x="1940886" y="3304186"/>
                <a:ext cx="331352" cy="910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37" name="Equation" r:id="rId7" imgW="190440" imgH="571320" progId="Equation.DSMT4">
                        <p:embed/>
                      </p:oleObj>
                    </mc:Choice>
                    <mc:Fallback>
                      <p:oleObj name="Equation" r:id="rId7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40886" y="3304186"/>
                              <a:ext cx="331352" cy="91064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72" name="Rectangle 71"/>
            <p:cNvSpPr/>
            <p:nvPr/>
          </p:nvSpPr>
          <p:spPr>
            <a:xfrm>
              <a:off x="1752600" y="1794617"/>
              <a:ext cx="381000" cy="103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2452978" y="2995345"/>
              <a:ext cx="0" cy="5195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452978" y="2946277"/>
                  <a:ext cx="846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2978" y="2946277"/>
                  <a:ext cx="84632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94590"/>
              </p:ext>
            </p:extLst>
          </p:nvPr>
        </p:nvGraphicFramePr>
        <p:xfrm>
          <a:off x="4021898" y="2387447"/>
          <a:ext cx="330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0" name="Equation" r:id="rId10" imgW="190440" imgH="571320" progId="Equation.DSMT4">
                  <p:embed/>
                </p:oleObj>
              </mc:Choice>
              <mc:Fallback>
                <p:oleObj name="Equation" r:id="rId10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898" y="2387447"/>
                        <a:ext cx="330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3196" y="4143345"/>
                <a:ext cx="66063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=0,  12V,  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 1</m:t>
                    </m:r>
                    <m:r>
                      <a:rPr lang="en-US" sz="2000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sz="2000" dirty="0"/>
                  <a:t>in the outer loop are in series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96" y="4143345"/>
                <a:ext cx="6606360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015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8979" y="4628423"/>
            <a:ext cx="21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voltage division: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5757" y="5772615"/>
                <a:ext cx="2828338" cy="62985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=0,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57" y="5772615"/>
                <a:ext cx="2828338" cy="62985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6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3" grpId="0"/>
      <p:bldP spid="6" grpId="0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777594" y="994728"/>
            <a:ext cx="4267200" cy="284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" name="Rectangle 121"/>
          <p:cNvSpPr>
            <a:spLocks noChangeArrowheads="1"/>
          </p:cNvSpPr>
          <p:nvPr/>
        </p:nvSpPr>
        <p:spPr bwMode="auto">
          <a:xfrm>
            <a:off x="2288894" y="994728"/>
            <a:ext cx="12573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7" name="Straight Connector 123"/>
          <p:cNvCxnSpPr>
            <a:cxnSpLocks noChangeShapeType="1"/>
            <a:stCxn id="6" idx="2"/>
            <a:endCxn id="5" idx="2"/>
          </p:cNvCxnSpPr>
          <p:nvPr/>
        </p:nvCxnSpPr>
        <p:spPr bwMode="auto">
          <a:xfrm flipH="1">
            <a:off x="2911194" y="2290128"/>
            <a:ext cx="6350" cy="1549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2754032" y="2350453"/>
            <a:ext cx="327025" cy="831850"/>
            <a:chOff x="3867240" y="5581563"/>
            <a:chExt cx="326844" cy="831850"/>
          </a:xfrm>
        </p:grpSpPr>
        <p:sp>
          <p:nvSpPr>
            <p:cNvPr id="9" name="Chord 8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0" name="Chord 9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1" name="Chord 10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2" name="Chord 11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3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5400000">
            <a:off x="2476219" y="3206116"/>
            <a:ext cx="825500" cy="419100"/>
            <a:chOff x="952500" y="3581400"/>
            <a:chExt cx="825500" cy="419100"/>
          </a:xfrm>
        </p:grpSpPr>
        <p:cxnSp>
          <p:nvCxnSpPr>
            <p:cNvPr id="16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88682" y="1391603"/>
            <a:ext cx="469900" cy="708025"/>
            <a:chOff x="1143000" y="2057401"/>
            <a:chExt cx="469900" cy="707886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16200000">
            <a:off x="4660619" y="2429829"/>
            <a:ext cx="777875" cy="260350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 rot="5400000">
            <a:off x="383259" y="2776540"/>
            <a:ext cx="777875" cy="260350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 rot="5400000">
            <a:off x="3149319" y="1591629"/>
            <a:ext cx="777875" cy="260350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2" name="Group 154"/>
          <p:cNvGrpSpPr>
            <a:grpSpLocks/>
          </p:cNvGrpSpPr>
          <p:nvPr/>
        </p:nvGrpSpPr>
        <p:grpSpPr bwMode="auto">
          <a:xfrm rot="5400000">
            <a:off x="2058707" y="1474153"/>
            <a:ext cx="469900" cy="444500"/>
            <a:chOff x="2133600" y="1143000"/>
            <a:chExt cx="469900" cy="444500"/>
          </a:xfrm>
        </p:grpSpPr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4" name="Straight Arrow Connector 13"/>
            <p:cNvCxnSpPr>
              <a:cxnSpLocks noChangeShapeType="1"/>
              <a:stCxn id="33" idx="2"/>
              <a:endCxn id="33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868082" y="26743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6" name="TextBox 26"/>
          <p:cNvSpPr txBox="1">
            <a:spLocks noChangeArrowheads="1"/>
          </p:cNvSpPr>
          <p:nvPr/>
        </p:nvSpPr>
        <p:spPr bwMode="auto">
          <a:xfrm>
            <a:off x="1842807" y="1150303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3A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3636682" y="15948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090582" y="3220403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16mF</a:t>
            </a:r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>
            <a:off x="3090582" y="2521903"/>
            <a:ext cx="67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5211482" y="24711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969682" y="135350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12V</a:t>
            </a: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776153"/>
              </p:ext>
            </p:extLst>
          </p:nvPr>
        </p:nvGraphicFramePr>
        <p:xfrm>
          <a:off x="2353982" y="2810828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4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982" y="2810828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5413" y="212654"/>
                <a:ext cx="7203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Step 2:  For t&gt;0, 3u(t)A=3A.  Need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w.r.t  LC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3" y="212654"/>
                <a:ext cx="720351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3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481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762690" y="833599"/>
            <a:ext cx="2365696" cy="284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" name="Rectangle 121"/>
          <p:cNvSpPr>
            <a:spLocks noChangeArrowheads="1"/>
          </p:cNvSpPr>
          <p:nvPr/>
        </p:nvSpPr>
        <p:spPr bwMode="auto">
          <a:xfrm>
            <a:off x="1307838" y="833599"/>
            <a:ext cx="12573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7" name="Straight Connector 123"/>
          <p:cNvCxnSpPr>
            <a:cxnSpLocks noChangeShapeType="1"/>
            <a:stCxn id="6" idx="2"/>
            <a:endCxn id="5" idx="2"/>
          </p:cNvCxnSpPr>
          <p:nvPr/>
        </p:nvCxnSpPr>
        <p:spPr bwMode="auto">
          <a:xfrm>
            <a:off x="1936488" y="2128999"/>
            <a:ext cx="9050" cy="1549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1772976" y="2189324"/>
            <a:ext cx="327025" cy="831850"/>
            <a:chOff x="3867240" y="5581563"/>
            <a:chExt cx="326844" cy="831850"/>
          </a:xfrm>
        </p:grpSpPr>
        <p:sp>
          <p:nvSpPr>
            <p:cNvPr id="9" name="Chord 8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0" name="Chord 9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1" name="Chord 10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2" name="Chord 11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3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5400000">
            <a:off x="1495163" y="3044987"/>
            <a:ext cx="825500" cy="419100"/>
            <a:chOff x="952500" y="3581400"/>
            <a:chExt cx="825500" cy="419100"/>
          </a:xfrm>
        </p:grpSpPr>
        <p:cxnSp>
          <p:nvCxnSpPr>
            <p:cNvPr id="16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28533" y="1171737"/>
            <a:ext cx="469900" cy="708025"/>
            <a:chOff x="1143000" y="2057401"/>
            <a:chExt cx="469900" cy="707886"/>
          </a:xfrm>
        </p:grpSpPr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-5400000">
            <a:off x="2739449" y="2170343"/>
            <a:ext cx="777875" cy="260350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6" name="Group 20"/>
          <p:cNvGrpSpPr>
            <a:grpSpLocks/>
          </p:cNvGrpSpPr>
          <p:nvPr/>
        </p:nvGrpSpPr>
        <p:grpSpPr bwMode="auto">
          <a:xfrm rot="5400000">
            <a:off x="374546" y="2672719"/>
            <a:ext cx="777875" cy="260350"/>
            <a:chOff x="2565400" y="4241800"/>
            <a:chExt cx="901700" cy="317500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 rot="5400000">
            <a:off x="2168263" y="1430500"/>
            <a:ext cx="777875" cy="260350"/>
            <a:chOff x="2565400" y="4241800"/>
            <a:chExt cx="901700" cy="317500"/>
          </a:xfrm>
        </p:grpSpPr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2" name="Group 154"/>
          <p:cNvGrpSpPr>
            <a:grpSpLocks/>
          </p:cNvGrpSpPr>
          <p:nvPr/>
        </p:nvGrpSpPr>
        <p:grpSpPr bwMode="auto">
          <a:xfrm rot="5400000">
            <a:off x="1077651" y="1313024"/>
            <a:ext cx="469900" cy="444500"/>
            <a:chOff x="2133600" y="1143000"/>
            <a:chExt cx="469900" cy="444500"/>
          </a:xfrm>
        </p:grpSpPr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4" name="Straight Arrow Connector 13"/>
            <p:cNvCxnSpPr>
              <a:cxnSpLocks noChangeShapeType="1"/>
              <a:stCxn id="33" idx="2"/>
              <a:endCxn id="33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215797" y="2579124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6</a:t>
            </a:r>
            <a:r>
              <a:rPr lang="en-US" sz="1800" dirty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36" name="TextBox 26"/>
          <p:cNvSpPr txBox="1">
            <a:spLocks noChangeArrowheads="1"/>
          </p:cNvSpPr>
          <p:nvPr/>
        </p:nvSpPr>
        <p:spPr bwMode="auto">
          <a:xfrm>
            <a:off x="1354669" y="1059998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3A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2655626" y="1433674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2109526" y="3059274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16mF</a:t>
            </a:r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>
            <a:off x="2109526" y="2360774"/>
            <a:ext cx="67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3238901" y="2505306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12</a:t>
            </a:r>
            <a:r>
              <a:rPr lang="en-US" sz="1800" dirty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60834" y="1161259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12V</a:t>
            </a: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06998"/>
              </p:ext>
            </p:extLst>
          </p:nvPr>
        </p:nvGraphicFramePr>
        <p:xfrm>
          <a:off x="1372926" y="2649699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5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926" y="2649699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5413" y="212654"/>
                <a:ext cx="7203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Step 2:  </a:t>
                </a:r>
                <a:r>
                  <a:rPr lang="en-US" sz="2000" dirty="0" err="1"/>
                  <a:t>Fot</a:t>
                </a:r>
                <a:r>
                  <a:rPr lang="en-US" sz="2000" dirty="0"/>
                  <a:t> t&gt;0, 3u(t)A=3A.  Need to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w.r.t  LC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3" y="212654"/>
                <a:ext cx="720351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93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37153" y="756902"/>
                <a:ext cx="11584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53" y="756902"/>
                <a:ext cx="1158459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526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4787710" y="766924"/>
            <a:ext cx="3871657" cy="2844800"/>
            <a:chOff x="4862420" y="971232"/>
            <a:chExt cx="3871657" cy="2844800"/>
          </a:xfrm>
        </p:grpSpPr>
        <p:sp>
          <p:nvSpPr>
            <p:cNvPr id="47" name="Rectangle 120"/>
            <p:cNvSpPr>
              <a:spLocks noChangeArrowheads="1"/>
            </p:cNvSpPr>
            <p:nvPr/>
          </p:nvSpPr>
          <p:spPr bwMode="auto">
            <a:xfrm>
              <a:off x="5564276" y="971232"/>
              <a:ext cx="2570798" cy="28448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8" name="Rectangle 121"/>
            <p:cNvSpPr>
              <a:spLocks noChangeArrowheads="1"/>
            </p:cNvSpPr>
            <p:nvPr/>
          </p:nvSpPr>
          <p:spPr bwMode="auto">
            <a:xfrm>
              <a:off x="6109424" y="971232"/>
              <a:ext cx="1257300" cy="12954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9" name="Straight Connector 123"/>
            <p:cNvCxnSpPr>
              <a:cxnSpLocks noChangeShapeType="1"/>
              <a:endCxn id="47" idx="2"/>
            </p:cNvCxnSpPr>
            <p:nvPr/>
          </p:nvCxnSpPr>
          <p:spPr bwMode="auto">
            <a:xfrm>
              <a:off x="6849675" y="2266632"/>
              <a:ext cx="0" cy="1549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62" name="Group 20"/>
            <p:cNvGrpSpPr>
              <a:grpSpLocks/>
            </p:cNvGrpSpPr>
            <p:nvPr/>
          </p:nvGrpSpPr>
          <p:grpSpPr bwMode="auto">
            <a:xfrm>
              <a:off x="5330119" y="1309370"/>
              <a:ext cx="469900" cy="708025"/>
              <a:chOff x="1143000" y="2057401"/>
              <a:chExt cx="469900" cy="707886"/>
            </a:xfrm>
          </p:grpSpPr>
          <p:sp>
            <p:nvSpPr>
              <p:cNvPr id="63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4" name="TextBox 22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5" name="Group 20"/>
            <p:cNvGrpSpPr>
              <a:grpSpLocks/>
            </p:cNvGrpSpPr>
            <p:nvPr/>
          </p:nvGrpSpPr>
          <p:grpSpPr bwMode="auto">
            <a:xfrm rot="-5400000">
              <a:off x="7746137" y="2276157"/>
              <a:ext cx="777875" cy="260350"/>
              <a:chOff x="2565400" y="4241800"/>
              <a:chExt cx="901700" cy="317500"/>
            </a:xfrm>
          </p:grpSpPr>
          <p:sp>
            <p:nvSpPr>
              <p:cNvPr id="6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68" name="Group 20"/>
            <p:cNvGrpSpPr>
              <a:grpSpLocks/>
            </p:cNvGrpSpPr>
            <p:nvPr/>
          </p:nvGrpSpPr>
          <p:grpSpPr bwMode="auto">
            <a:xfrm rot="5400000">
              <a:off x="5176132" y="2810352"/>
              <a:ext cx="777875" cy="260350"/>
              <a:chOff x="2565400" y="4241800"/>
              <a:chExt cx="901700" cy="317500"/>
            </a:xfrm>
          </p:grpSpPr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1" name="Group 20"/>
            <p:cNvGrpSpPr>
              <a:grpSpLocks/>
            </p:cNvGrpSpPr>
            <p:nvPr/>
          </p:nvGrpSpPr>
          <p:grpSpPr bwMode="auto">
            <a:xfrm rot="5400000">
              <a:off x="6969849" y="1568133"/>
              <a:ext cx="777875" cy="260350"/>
              <a:chOff x="2565400" y="4241800"/>
              <a:chExt cx="901700" cy="317500"/>
            </a:xfrm>
          </p:grpSpPr>
          <p:sp>
            <p:nvSpPr>
              <p:cNvPr id="72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74" name="Group 154"/>
            <p:cNvGrpSpPr>
              <a:grpSpLocks/>
            </p:cNvGrpSpPr>
            <p:nvPr/>
          </p:nvGrpSpPr>
          <p:grpSpPr bwMode="auto">
            <a:xfrm rot="5400000">
              <a:off x="5879237" y="1450657"/>
              <a:ext cx="469900" cy="444500"/>
              <a:chOff x="2133600" y="1143000"/>
              <a:chExt cx="469900" cy="444500"/>
            </a:xfrm>
          </p:grpSpPr>
          <p:sp>
            <p:nvSpPr>
              <p:cNvPr id="75" name="Oval 11"/>
              <p:cNvSpPr>
                <a:spLocks noChangeArrowheads="1"/>
              </p:cNvSpPr>
              <p:nvPr/>
            </p:nvSpPr>
            <p:spPr bwMode="auto">
              <a:xfrm>
                <a:off x="2133600" y="1143000"/>
                <a:ext cx="469900" cy="4445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cxnSp>
            <p:nvCxnSpPr>
              <p:cNvPr id="76" name="Straight Arrow Connector 13"/>
              <p:cNvCxnSpPr>
                <a:cxnSpLocks noChangeShapeType="1"/>
                <a:stCxn id="75" idx="2"/>
                <a:endCxn id="75" idx="6"/>
              </p:cNvCxnSpPr>
              <p:nvPr/>
            </p:nvCxnSpPr>
            <p:spPr bwMode="auto">
              <a:xfrm rot="-5400000">
                <a:off x="2368550" y="1130300"/>
                <a:ext cx="0" cy="469900"/>
              </a:xfrm>
              <a:prstGeom prst="straightConnector1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77" name="TextBox 26"/>
            <p:cNvSpPr txBox="1">
              <a:spLocks noChangeArrowheads="1"/>
            </p:cNvSpPr>
            <p:nvPr/>
          </p:nvSpPr>
          <p:spPr bwMode="auto">
            <a:xfrm>
              <a:off x="5017383" y="2716757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6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78" name="TextBox 26"/>
            <p:cNvSpPr txBox="1">
              <a:spLocks noChangeArrowheads="1"/>
            </p:cNvSpPr>
            <p:nvPr/>
          </p:nvSpPr>
          <p:spPr bwMode="auto">
            <a:xfrm>
              <a:off x="6156255" y="1197631"/>
              <a:ext cx="8366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3A</a:t>
              </a:r>
            </a:p>
          </p:txBody>
        </p:sp>
        <p:sp>
          <p:nvSpPr>
            <p:cNvPr id="79" name="TextBox 26"/>
            <p:cNvSpPr txBox="1">
              <a:spLocks noChangeArrowheads="1"/>
            </p:cNvSpPr>
            <p:nvPr/>
          </p:nvSpPr>
          <p:spPr bwMode="auto">
            <a:xfrm>
              <a:off x="7457212" y="1571307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sp>
          <p:nvSpPr>
            <p:cNvPr id="82" name="TextBox 26"/>
            <p:cNvSpPr txBox="1">
              <a:spLocks noChangeArrowheads="1"/>
            </p:cNvSpPr>
            <p:nvPr/>
          </p:nvSpPr>
          <p:spPr bwMode="auto">
            <a:xfrm>
              <a:off x="7505166" y="2683038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12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83" name="TextBox 26"/>
            <p:cNvSpPr txBox="1">
              <a:spLocks noChangeArrowheads="1"/>
            </p:cNvSpPr>
            <p:nvPr/>
          </p:nvSpPr>
          <p:spPr bwMode="auto">
            <a:xfrm>
              <a:off x="4862420" y="1298892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12V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574561" y="2730661"/>
              <a:ext cx="418306" cy="936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0782549"/>
                </p:ext>
              </p:extLst>
            </p:nvPr>
          </p:nvGraphicFramePr>
          <p:xfrm>
            <a:off x="6210230" y="2653945"/>
            <a:ext cx="782637" cy="1135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6" name="Equation" r:id="rId7" imgW="406080" imgH="647640" progId="Equation.DSMT4">
                    <p:embed/>
                  </p:oleObj>
                </mc:Choice>
                <mc:Fallback>
                  <p:oleObj name="Equation" r:id="rId7" imgW="406080" imgH="647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0230" y="2653945"/>
                          <a:ext cx="782637" cy="1135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6079"/>
                </p:ext>
              </p:extLst>
            </p:nvPr>
          </p:nvGraphicFramePr>
          <p:xfrm>
            <a:off x="8367365" y="1934871"/>
            <a:ext cx="366712" cy="100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7" name="Equation" r:id="rId9" imgW="190440" imgH="571320" progId="Equation.DSMT4">
                    <p:embed/>
                  </p:oleObj>
                </mc:Choice>
                <mc:Fallback>
                  <p:oleObj name="Equation" r:id="rId9" imgW="190440" imgH="571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7365" y="1934871"/>
                          <a:ext cx="366712" cy="1001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792323"/>
                </p:ext>
              </p:extLst>
            </p:nvPr>
          </p:nvGraphicFramePr>
          <p:xfrm>
            <a:off x="6935059" y="1137125"/>
            <a:ext cx="341313" cy="1001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58" name="Equation" r:id="rId11" imgW="177480" imgH="571320" progId="Equation.DSMT4">
                    <p:embed/>
                  </p:oleObj>
                </mc:Choice>
                <mc:Fallback>
                  <p:oleObj name="Equation" r:id="rId11" imgW="177480" imgH="5713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5059" y="1137125"/>
                          <a:ext cx="341313" cy="1001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517996" y="3759564"/>
                <a:ext cx="29037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By KVL,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96" y="3759564"/>
                <a:ext cx="2903744" cy="400110"/>
              </a:xfrm>
              <a:prstGeom prst="rect">
                <a:avLst/>
              </a:prstGeom>
              <a:blipFill rotWithShape="1">
                <a:blip r:embed="rId13"/>
                <a:stretch>
                  <a:fillRect l="-2096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45218" y="4247457"/>
                <a:ext cx="36730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=3×6=18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</m:oMath>
                </a14:m>
                <a:r>
                  <a:rPr lang="en-US" sz="2000" dirty="0"/>
                  <a:t> by ohms law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18" y="4247457"/>
                <a:ext cx="3673057" cy="400110"/>
              </a:xfrm>
              <a:prstGeom prst="rect">
                <a:avLst/>
              </a:prstGeom>
              <a:blipFill rotWithShape="1">
                <a:blip r:embed="rId14"/>
                <a:stretch>
                  <a:fillRect t="-7692" r="-99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319582" y="4647567"/>
                <a:ext cx="2114938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582" y="4647567"/>
                <a:ext cx="2114938" cy="67056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>
            <a:off x="5517996" y="766924"/>
            <a:ext cx="4753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504370" y="742249"/>
                <a:ext cx="486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370" y="742249"/>
                <a:ext cx="486864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/>
          <p:nvPr/>
        </p:nvCxnSpPr>
        <p:spPr>
          <a:xfrm flipH="1">
            <a:off x="5649109" y="3611724"/>
            <a:ext cx="4526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663343" y="3072692"/>
                <a:ext cx="486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43" y="3072692"/>
                <a:ext cx="48686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/>
          <p:nvPr/>
        </p:nvCxnSpPr>
        <p:spPr>
          <a:xfrm flipH="1">
            <a:off x="7367129" y="3611724"/>
            <a:ext cx="4526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7382502" y="3080854"/>
                <a:ext cx="486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502" y="3080854"/>
                <a:ext cx="486864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Arrow Connector 101"/>
          <p:cNvCxnSpPr/>
          <p:nvPr/>
        </p:nvCxnSpPr>
        <p:spPr>
          <a:xfrm flipH="1">
            <a:off x="8060364" y="855932"/>
            <a:ext cx="1" cy="4616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108318" y="833599"/>
                <a:ext cx="486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318" y="833599"/>
                <a:ext cx="486864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/>
          <p:cNvCxnSpPr/>
          <p:nvPr/>
        </p:nvCxnSpPr>
        <p:spPr>
          <a:xfrm flipH="1" flipV="1">
            <a:off x="7292014" y="810706"/>
            <a:ext cx="1" cy="41170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367129" y="838982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3A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332100" y="5181600"/>
                <a:ext cx="304019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=12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=12×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=8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00" y="5181600"/>
                <a:ext cx="3040191" cy="670568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5414809" y="5858707"/>
                <a:ext cx="2766719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=18+8=26</m:t>
                      </m:r>
                      <m:r>
                        <a:rPr lang="en-US" sz="20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809" y="5858707"/>
                <a:ext cx="2766719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157393" y="3805731"/>
                <a:ext cx="362490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/>
                  <a:t> turn off 12V with short, </a:t>
                </a:r>
                <a:br>
                  <a:rPr lang="en-US" sz="2000" dirty="0"/>
                </a:br>
                <a:r>
                  <a:rPr lang="en-US" sz="2000" dirty="0"/>
                  <a:t>                 turn off 3A with open</a:t>
                </a: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3" y="3805731"/>
                <a:ext cx="3624903" cy="707886"/>
              </a:xfrm>
              <a:prstGeom prst="rect">
                <a:avLst/>
              </a:prstGeom>
              <a:blipFill rotWithShape="1">
                <a:blip r:embed="rId22"/>
                <a:stretch>
                  <a:fillRect l="-1852" t="-4310" r="-84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0" name="Group 159"/>
          <p:cNvGrpSpPr/>
          <p:nvPr/>
        </p:nvGrpSpPr>
        <p:grpSpPr>
          <a:xfrm>
            <a:off x="60834" y="4601788"/>
            <a:ext cx="3281221" cy="1844675"/>
            <a:chOff x="525027" y="4601788"/>
            <a:chExt cx="3281221" cy="1844675"/>
          </a:xfrm>
        </p:grpSpPr>
        <p:sp>
          <p:nvSpPr>
            <p:cNvPr id="111" name="Rectangle 120"/>
            <p:cNvSpPr>
              <a:spLocks noChangeArrowheads="1"/>
            </p:cNvSpPr>
            <p:nvPr/>
          </p:nvSpPr>
          <p:spPr bwMode="auto">
            <a:xfrm>
              <a:off x="1090350" y="4601788"/>
              <a:ext cx="1918275" cy="18446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12" name="Rectangle 121"/>
            <p:cNvSpPr>
              <a:spLocks noChangeArrowheads="1"/>
            </p:cNvSpPr>
            <p:nvPr/>
          </p:nvSpPr>
          <p:spPr bwMode="auto">
            <a:xfrm>
              <a:off x="1412394" y="4601788"/>
              <a:ext cx="1257300" cy="96362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13" name="Straight Connector 123"/>
            <p:cNvCxnSpPr>
              <a:cxnSpLocks noChangeShapeType="1"/>
              <a:stCxn id="112" idx="2"/>
              <a:endCxn id="111" idx="2"/>
            </p:cNvCxnSpPr>
            <p:nvPr/>
          </p:nvCxnSpPr>
          <p:spPr bwMode="auto">
            <a:xfrm>
              <a:off x="2041044" y="5565409"/>
              <a:ext cx="8444" cy="88105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29" name="Group 20"/>
            <p:cNvGrpSpPr>
              <a:grpSpLocks/>
            </p:cNvGrpSpPr>
            <p:nvPr/>
          </p:nvGrpSpPr>
          <p:grpSpPr bwMode="auto">
            <a:xfrm rot="-5400000">
              <a:off x="2628062" y="5435233"/>
              <a:ext cx="777875" cy="260350"/>
              <a:chOff x="2565400" y="4241800"/>
              <a:chExt cx="901700" cy="317500"/>
            </a:xfrm>
          </p:grpSpPr>
          <p:sp>
            <p:nvSpPr>
              <p:cNvPr id="130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32" name="Group 20"/>
            <p:cNvGrpSpPr>
              <a:grpSpLocks/>
            </p:cNvGrpSpPr>
            <p:nvPr/>
          </p:nvGrpSpPr>
          <p:grpSpPr bwMode="auto">
            <a:xfrm rot="5400000">
              <a:off x="710835" y="5333056"/>
              <a:ext cx="777875" cy="260350"/>
              <a:chOff x="2565400" y="4241800"/>
              <a:chExt cx="901700" cy="317500"/>
            </a:xfrm>
          </p:grpSpPr>
          <p:sp>
            <p:nvSpPr>
              <p:cNvPr id="13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grpSp>
          <p:nvGrpSpPr>
            <p:cNvPr id="135" name="Group 20"/>
            <p:cNvGrpSpPr>
              <a:grpSpLocks/>
            </p:cNvGrpSpPr>
            <p:nvPr/>
          </p:nvGrpSpPr>
          <p:grpSpPr bwMode="auto">
            <a:xfrm rot="5400000">
              <a:off x="2261812" y="4985914"/>
              <a:ext cx="777875" cy="260350"/>
              <a:chOff x="2565400" y="4241800"/>
              <a:chExt cx="901700" cy="317500"/>
            </a:xfrm>
          </p:grpSpPr>
          <p:sp>
            <p:nvSpPr>
              <p:cNvPr id="136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141" name="TextBox 26"/>
            <p:cNvSpPr txBox="1">
              <a:spLocks noChangeArrowheads="1"/>
            </p:cNvSpPr>
            <p:nvPr/>
          </p:nvSpPr>
          <p:spPr bwMode="auto">
            <a:xfrm>
              <a:off x="525027" y="5273623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6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143" name="TextBox 26"/>
            <p:cNvSpPr txBox="1">
              <a:spLocks noChangeArrowheads="1"/>
            </p:cNvSpPr>
            <p:nvPr/>
          </p:nvSpPr>
          <p:spPr bwMode="auto">
            <a:xfrm>
              <a:off x="2088094" y="4941162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6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146" name="TextBox 26"/>
            <p:cNvSpPr txBox="1">
              <a:spLocks noChangeArrowheads="1"/>
            </p:cNvSpPr>
            <p:nvPr/>
          </p:nvSpPr>
          <p:spPr bwMode="auto">
            <a:xfrm>
              <a:off x="3128386" y="5586046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12</a:t>
              </a:r>
              <a:r>
                <a:rPr lang="en-US" sz="1800" dirty="0">
                  <a:sym typeface="Symbol" pitchFamily="18" charset="2"/>
                </a:rPr>
                <a:t></a:t>
              </a:r>
              <a:endParaRPr lang="en-US" sz="1800" dirty="0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1320738" y="4767338"/>
              <a:ext cx="377625" cy="9834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1954141" y="5750772"/>
              <a:ext cx="163322" cy="5080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780253" y="5770196"/>
                  <a:ext cx="6156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253" y="5770196"/>
                  <a:ext cx="615681" cy="40011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TextBox 160"/>
              <p:cNvSpPr txBox="1"/>
              <p:nvPr/>
            </p:nvSpPr>
            <p:spPr>
              <a:xfrm>
                <a:off x="2867272" y="4647567"/>
                <a:ext cx="1939762" cy="70788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th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=6+6</m:t>
                    </m:r>
                  </m:oMath>
                </a14:m>
                <a:r>
                  <a:rPr lang="en-US" sz="2000" dirty="0"/>
                  <a:t>//12</a:t>
                </a:r>
                <a:br>
                  <a:rPr lang="en-US" sz="2000" dirty="0"/>
                </a:br>
                <a:r>
                  <a:rPr lang="en-US" sz="2000" dirty="0"/>
                  <a:t>        =10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Ω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1" name="TextBox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272" y="4647567"/>
                <a:ext cx="1939762" cy="707886"/>
              </a:xfrm>
              <a:prstGeom prst="rect">
                <a:avLst/>
              </a:prstGeom>
              <a:blipFill rotWithShape="1">
                <a:blip r:embed="rId24"/>
                <a:stretch>
                  <a:fillRect t="-3361" r="-1869" b="-1260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/>
          <p:cNvSpPr txBox="1"/>
          <p:nvPr/>
        </p:nvSpPr>
        <p:spPr>
          <a:xfrm>
            <a:off x="3179138" y="6446463"/>
            <a:ext cx="1641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Step 3:  Math</a:t>
            </a:r>
          </a:p>
        </p:txBody>
      </p:sp>
    </p:spTree>
    <p:extLst>
      <p:ext uri="{BB962C8B-B14F-4D97-AF65-F5344CB8AC3E}">
        <p14:creationId xmlns:p14="http://schemas.microsoft.com/office/powerpoint/2010/main" val="6985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0" grpId="0"/>
      <p:bldP spid="91" grpId="0"/>
      <p:bldP spid="92" grpId="0"/>
      <p:bldP spid="96" grpId="0"/>
      <p:bldP spid="98" grpId="0"/>
      <p:bldP spid="101" grpId="0"/>
      <p:bldP spid="103" grpId="0"/>
      <p:bldP spid="107" grpId="0"/>
      <p:bldP spid="108" grpId="0"/>
      <p:bldP spid="109" grpId="0" animBg="1"/>
      <p:bldP spid="110" grpId="0"/>
      <p:bldP spid="161" grpId="0" animBg="1"/>
      <p:bldP spid="1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853" y="254327"/>
            <a:ext cx="537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Step 2:  Another way to look at the circuit  for t&gt;0 </a:t>
            </a:r>
          </a:p>
        </p:txBody>
      </p:sp>
      <p:sp>
        <p:nvSpPr>
          <p:cNvPr id="36" name="Rectangle 120"/>
          <p:cNvSpPr>
            <a:spLocks noChangeArrowheads="1"/>
          </p:cNvSpPr>
          <p:nvPr/>
        </p:nvSpPr>
        <p:spPr bwMode="auto">
          <a:xfrm>
            <a:off x="762690" y="833599"/>
            <a:ext cx="2365696" cy="284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37" name="Rectangle 121"/>
          <p:cNvSpPr>
            <a:spLocks noChangeArrowheads="1"/>
          </p:cNvSpPr>
          <p:nvPr/>
        </p:nvSpPr>
        <p:spPr bwMode="auto">
          <a:xfrm>
            <a:off x="1307838" y="833599"/>
            <a:ext cx="12573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38" name="Straight Connector 123"/>
          <p:cNvCxnSpPr>
            <a:cxnSpLocks noChangeShapeType="1"/>
            <a:stCxn id="37" idx="2"/>
            <a:endCxn id="36" idx="2"/>
          </p:cNvCxnSpPr>
          <p:nvPr/>
        </p:nvCxnSpPr>
        <p:spPr bwMode="auto">
          <a:xfrm>
            <a:off x="1936488" y="2128999"/>
            <a:ext cx="9050" cy="1549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1772976" y="2189324"/>
            <a:ext cx="327025" cy="831850"/>
            <a:chOff x="3867240" y="5581563"/>
            <a:chExt cx="326844" cy="831850"/>
          </a:xfrm>
        </p:grpSpPr>
        <p:sp>
          <p:nvSpPr>
            <p:cNvPr id="40" name="Chord 39"/>
            <p:cNvSpPr/>
            <p:nvPr/>
          </p:nvSpPr>
          <p:spPr bwMode="auto">
            <a:xfrm rot="10800000">
              <a:off x="3876760" y="57530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41" name="Chord 40"/>
            <p:cNvSpPr/>
            <p:nvPr/>
          </p:nvSpPr>
          <p:spPr bwMode="auto">
            <a:xfrm rot="10800000">
              <a:off x="3867240" y="58609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42" name="Chord 41"/>
            <p:cNvSpPr/>
            <p:nvPr/>
          </p:nvSpPr>
          <p:spPr bwMode="auto">
            <a:xfrm rot="10800000">
              <a:off x="3867240" y="596891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43" name="Chord 42"/>
            <p:cNvSpPr/>
            <p:nvPr/>
          </p:nvSpPr>
          <p:spPr bwMode="auto">
            <a:xfrm rot="10800000">
              <a:off x="3873586" y="6076863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44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7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7"/>
          <p:cNvGrpSpPr>
            <a:grpSpLocks/>
          </p:cNvGrpSpPr>
          <p:nvPr/>
        </p:nvGrpSpPr>
        <p:grpSpPr bwMode="auto">
          <a:xfrm rot="5400000">
            <a:off x="1495163" y="3044987"/>
            <a:ext cx="825500" cy="419100"/>
            <a:chOff x="952500" y="3581400"/>
            <a:chExt cx="825500" cy="419100"/>
          </a:xfrm>
        </p:grpSpPr>
        <p:cxnSp>
          <p:nvCxnSpPr>
            <p:cNvPr id="79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83" name="Group 20"/>
          <p:cNvGrpSpPr>
            <a:grpSpLocks/>
          </p:cNvGrpSpPr>
          <p:nvPr/>
        </p:nvGrpSpPr>
        <p:grpSpPr bwMode="auto">
          <a:xfrm>
            <a:off x="528533" y="1171737"/>
            <a:ext cx="469900" cy="708025"/>
            <a:chOff x="1143000" y="2057401"/>
            <a:chExt cx="469900" cy="707886"/>
          </a:xfrm>
        </p:grpSpPr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5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86" name="Group 20"/>
          <p:cNvGrpSpPr>
            <a:grpSpLocks/>
          </p:cNvGrpSpPr>
          <p:nvPr/>
        </p:nvGrpSpPr>
        <p:grpSpPr bwMode="auto">
          <a:xfrm rot="-5400000">
            <a:off x="2739449" y="2170343"/>
            <a:ext cx="777875" cy="260350"/>
            <a:chOff x="2565400" y="4241800"/>
            <a:chExt cx="901700" cy="317500"/>
          </a:xfrm>
        </p:grpSpPr>
        <p:sp>
          <p:nvSpPr>
            <p:cNvPr id="87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89" name="Group 20"/>
          <p:cNvGrpSpPr>
            <a:grpSpLocks/>
          </p:cNvGrpSpPr>
          <p:nvPr/>
        </p:nvGrpSpPr>
        <p:grpSpPr bwMode="auto">
          <a:xfrm rot="5400000">
            <a:off x="374546" y="2672719"/>
            <a:ext cx="777875" cy="260350"/>
            <a:chOff x="2565400" y="4241800"/>
            <a:chExt cx="901700" cy="317500"/>
          </a:xfrm>
        </p:grpSpPr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92" name="Group 20"/>
          <p:cNvGrpSpPr>
            <a:grpSpLocks/>
          </p:cNvGrpSpPr>
          <p:nvPr/>
        </p:nvGrpSpPr>
        <p:grpSpPr bwMode="auto">
          <a:xfrm rot="5400000">
            <a:off x="2168263" y="1430500"/>
            <a:ext cx="777875" cy="260350"/>
            <a:chOff x="2565400" y="4241800"/>
            <a:chExt cx="901700" cy="317500"/>
          </a:xfrm>
        </p:grpSpPr>
        <p:sp>
          <p:nvSpPr>
            <p:cNvPr id="9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95" name="Group 154"/>
          <p:cNvGrpSpPr>
            <a:grpSpLocks/>
          </p:cNvGrpSpPr>
          <p:nvPr/>
        </p:nvGrpSpPr>
        <p:grpSpPr bwMode="auto">
          <a:xfrm rot="5400000">
            <a:off x="1077651" y="1313024"/>
            <a:ext cx="469900" cy="444500"/>
            <a:chOff x="2133600" y="1143000"/>
            <a:chExt cx="469900" cy="444500"/>
          </a:xfrm>
        </p:grpSpPr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97" name="Straight Arrow Connector 13"/>
            <p:cNvCxnSpPr>
              <a:cxnSpLocks noChangeShapeType="1"/>
              <a:stCxn id="96" idx="2"/>
              <a:endCxn id="96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98" name="TextBox 26"/>
          <p:cNvSpPr txBox="1">
            <a:spLocks noChangeArrowheads="1"/>
          </p:cNvSpPr>
          <p:nvPr/>
        </p:nvSpPr>
        <p:spPr bwMode="auto">
          <a:xfrm>
            <a:off x="215797" y="2579124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6</a:t>
            </a:r>
            <a:r>
              <a:rPr lang="en-US" sz="1800" dirty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99" name="TextBox 26"/>
          <p:cNvSpPr txBox="1">
            <a:spLocks noChangeArrowheads="1"/>
          </p:cNvSpPr>
          <p:nvPr/>
        </p:nvSpPr>
        <p:spPr bwMode="auto">
          <a:xfrm>
            <a:off x="1354669" y="1059998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3A</a:t>
            </a:r>
          </a:p>
        </p:txBody>
      </p:sp>
      <p:sp>
        <p:nvSpPr>
          <p:cNvPr id="100" name="TextBox 26"/>
          <p:cNvSpPr txBox="1">
            <a:spLocks noChangeArrowheads="1"/>
          </p:cNvSpPr>
          <p:nvPr/>
        </p:nvSpPr>
        <p:spPr bwMode="auto">
          <a:xfrm>
            <a:off x="2655626" y="1433674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101" name="TextBox 26"/>
          <p:cNvSpPr txBox="1">
            <a:spLocks noChangeArrowheads="1"/>
          </p:cNvSpPr>
          <p:nvPr/>
        </p:nvSpPr>
        <p:spPr bwMode="auto">
          <a:xfrm>
            <a:off x="2109526" y="3059274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16mF</a:t>
            </a:r>
          </a:p>
        </p:txBody>
      </p:sp>
      <p:sp>
        <p:nvSpPr>
          <p:cNvPr id="102" name="TextBox 26"/>
          <p:cNvSpPr txBox="1">
            <a:spLocks noChangeArrowheads="1"/>
          </p:cNvSpPr>
          <p:nvPr/>
        </p:nvSpPr>
        <p:spPr bwMode="auto">
          <a:xfrm>
            <a:off x="2109526" y="2360774"/>
            <a:ext cx="67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0.5H</a:t>
            </a:r>
          </a:p>
        </p:txBody>
      </p:sp>
      <p:sp>
        <p:nvSpPr>
          <p:cNvPr id="103" name="TextBox 26"/>
          <p:cNvSpPr txBox="1">
            <a:spLocks noChangeArrowheads="1"/>
          </p:cNvSpPr>
          <p:nvPr/>
        </p:nvSpPr>
        <p:spPr bwMode="auto">
          <a:xfrm>
            <a:off x="3128386" y="2536923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12</a:t>
            </a:r>
            <a:r>
              <a:rPr lang="en-US" sz="1800" dirty="0">
                <a:sym typeface="Symbol" pitchFamily="18" charset="2"/>
              </a:rPr>
              <a:t></a:t>
            </a:r>
            <a:endParaRPr lang="en-US" sz="1800" dirty="0"/>
          </a:p>
        </p:txBody>
      </p:sp>
      <p:sp>
        <p:nvSpPr>
          <p:cNvPr id="104" name="TextBox 26"/>
          <p:cNvSpPr txBox="1">
            <a:spLocks noChangeArrowheads="1"/>
          </p:cNvSpPr>
          <p:nvPr/>
        </p:nvSpPr>
        <p:spPr bwMode="auto">
          <a:xfrm>
            <a:off x="60834" y="1161259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12V</a:t>
            </a:r>
          </a:p>
        </p:txBody>
      </p:sp>
      <p:graphicFrame>
        <p:nvGraphicFramePr>
          <p:cNvPr id="10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295839"/>
              </p:ext>
            </p:extLst>
          </p:nvPr>
        </p:nvGraphicFramePr>
        <p:xfrm>
          <a:off x="1372926" y="2649699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9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926" y="2649699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4240247" y="729458"/>
                <a:ext cx="4649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 see connection better, move 12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to the left</a:t>
                </a: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47" y="729458"/>
                <a:ext cx="464992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181" t="-8333" r="-5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4643631" y="4419600"/>
                <a:ext cx="319786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=6+12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/>
                        </a:rPr>
                        <m:t>//</m:t>
                      </m:r>
                      <m:r>
                        <a:rPr lang="en-US" b="0" i="1" smtClean="0">
                          <a:latin typeface="Cambria Math"/>
                        </a:rPr>
                        <m:t>6=10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Under DC condition,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=18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=8+18=26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br>
                  <a:rPr lang="en-US" b="0" i="1" dirty="0">
                    <a:latin typeface="Cambria Math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31" y="4419600"/>
                <a:ext cx="3197863" cy="1477328"/>
              </a:xfrm>
              <a:prstGeom prst="rect">
                <a:avLst/>
              </a:prstGeom>
              <a:blipFill rotWithShape="1">
                <a:blip r:embed="rId6"/>
                <a:stretch>
                  <a:fillRect l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948354" y="1287683"/>
            <a:ext cx="3747198" cy="2844800"/>
            <a:chOff x="3948354" y="1287683"/>
            <a:chExt cx="3747198" cy="2844800"/>
          </a:xfrm>
        </p:grpSpPr>
        <p:sp>
          <p:nvSpPr>
            <p:cNvPr id="138" name="TextBox 26"/>
            <p:cNvSpPr txBox="1">
              <a:spLocks noChangeArrowheads="1"/>
            </p:cNvSpPr>
            <p:nvPr/>
          </p:nvSpPr>
          <p:spPr bwMode="auto">
            <a:xfrm>
              <a:off x="7017690" y="1828417"/>
              <a:ext cx="677862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/>
                <a:t>6</a:t>
              </a:r>
              <a:r>
                <a:rPr lang="en-US" sz="1800">
                  <a:sym typeface="Symbol" pitchFamily="18" charset="2"/>
                </a:rPr>
                <a:t></a:t>
              </a:r>
              <a:endParaRPr lang="en-US" sz="180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948354" y="1287683"/>
              <a:ext cx="3389312" cy="2844800"/>
              <a:chOff x="2243379" y="4511205"/>
              <a:chExt cx="3389312" cy="28448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3200641" y="4511205"/>
                <a:ext cx="0" cy="284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tangle 120"/>
              <p:cNvSpPr>
                <a:spLocks noChangeArrowheads="1"/>
              </p:cNvSpPr>
              <p:nvPr/>
            </p:nvSpPr>
            <p:spPr bwMode="auto">
              <a:xfrm>
                <a:off x="2432292" y="4511205"/>
                <a:ext cx="2147804" cy="28448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108" name="Rectangle 121"/>
              <p:cNvSpPr>
                <a:spLocks noChangeArrowheads="1"/>
              </p:cNvSpPr>
              <p:nvPr/>
            </p:nvSpPr>
            <p:spPr bwMode="auto">
              <a:xfrm>
                <a:off x="3943591" y="4511205"/>
                <a:ext cx="1257300" cy="129540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grpSp>
            <p:nvGrpSpPr>
              <p:cNvPr id="109" name="Group 12"/>
              <p:cNvGrpSpPr>
                <a:grpSpLocks/>
              </p:cNvGrpSpPr>
              <p:nvPr/>
            </p:nvGrpSpPr>
            <p:grpSpPr bwMode="auto">
              <a:xfrm>
                <a:off x="4408729" y="5866930"/>
                <a:ext cx="327025" cy="831850"/>
                <a:chOff x="3867240" y="5581563"/>
                <a:chExt cx="326844" cy="831850"/>
              </a:xfrm>
            </p:grpSpPr>
            <p:sp>
              <p:nvSpPr>
                <p:cNvPr id="110" name="Chord 109"/>
                <p:cNvSpPr/>
                <p:nvPr/>
              </p:nvSpPr>
              <p:spPr bwMode="auto">
                <a:xfrm rot="10800000">
                  <a:off x="3876760" y="5753013"/>
                  <a:ext cx="317324" cy="106363"/>
                </a:xfrm>
                <a:prstGeom prst="chord">
                  <a:avLst>
                    <a:gd name="adj1" fmla="val 5567545"/>
                    <a:gd name="adj2" fmla="val 1620000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  <p:sp>
              <p:nvSpPr>
                <p:cNvPr id="111" name="Chord 110"/>
                <p:cNvSpPr/>
                <p:nvPr/>
              </p:nvSpPr>
              <p:spPr bwMode="auto">
                <a:xfrm rot="10800000">
                  <a:off x="3867240" y="5860963"/>
                  <a:ext cx="317324" cy="106363"/>
                </a:xfrm>
                <a:prstGeom prst="chord">
                  <a:avLst>
                    <a:gd name="adj1" fmla="val 5567545"/>
                    <a:gd name="adj2" fmla="val 1620000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  <p:sp>
              <p:nvSpPr>
                <p:cNvPr id="112" name="Chord 111"/>
                <p:cNvSpPr/>
                <p:nvPr/>
              </p:nvSpPr>
              <p:spPr bwMode="auto">
                <a:xfrm rot="10800000">
                  <a:off x="3867240" y="5968913"/>
                  <a:ext cx="317324" cy="106363"/>
                </a:xfrm>
                <a:prstGeom prst="chord">
                  <a:avLst>
                    <a:gd name="adj1" fmla="val 5567545"/>
                    <a:gd name="adj2" fmla="val 1620000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  <p:sp>
              <p:nvSpPr>
                <p:cNvPr id="113" name="Chord 112"/>
                <p:cNvSpPr/>
                <p:nvPr/>
              </p:nvSpPr>
              <p:spPr bwMode="auto">
                <a:xfrm rot="10800000">
                  <a:off x="3873586" y="6076863"/>
                  <a:ext cx="317324" cy="106363"/>
                </a:xfrm>
                <a:prstGeom prst="chord">
                  <a:avLst>
                    <a:gd name="adj1" fmla="val 5567545"/>
                    <a:gd name="adj2" fmla="val 16200000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7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3619411" y="5994313"/>
                  <a:ext cx="831850" cy="635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18"/>
                <p:cNvSpPr>
                  <a:spLocks/>
                </p:cNvSpPr>
                <p:nvPr/>
              </p:nvSpPr>
              <p:spPr bwMode="auto">
                <a:xfrm>
                  <a:off x="4001029" y="5705474"/>
                  <a:ext cx="62971" cy="498475"/>
                </a:xfrm>
                <a:custGeom>
                  <a:avLst/>
                  <a:gdLst>
                    <a:gd name="T0" fmla="*/ 9977 w 59796"/>
                    <a:gd name="T1" fmla="*/ 60743 h 520171"/>
                    <a:gd name="T2" fmla="*/ 62793 w 59796"/>
                    <a:gd name="T3" fmla="*/ 78238 h 520171"/>
                    <a:gd name="T4" fmla="*/ 66315 w 59796"/>
                    <a:gd name="T5" fmla="*/ 221105 h 520171"/>
                    <a:gd name="T6" fmla="*/ 66315 w 59796"/>
                    <a:gd name="T7" fmla="*/ 422286 h 520171"/>
                    <a:gd name="T8" fmla="*/ 31103 w 59796"/>
                    <a:gd name="T9" fmla="*/ 477684 h 520171"/>
                    <a:gd name="T10" fmla="*/ 2934 w 59796"/>
                    <a:gd name="T11" fmla="*/ 442696 h 520171"/>
                    <a:gd name="T12" fmla="*/ 9977 w 59796"/>
                    <a:gd name="T13" fmla="*/ 60743 h 5201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796"/>
                    <a:gd name="T22" fmla="*/ 0 h 520171"/>
                    <a:gd name="T23" fmla="*/ 59796 w 59796"/>
                    <a:gd name="T24" fmla="*/ 520171 h 52017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796" h="520171">
                      <a:moveTo>
                        <a:pt x="8996" y="66146"/>
                      </a:moveTo>
                      <a:cubicBezTo>
                        <a:pt x="17992" y="0"/>
                        <a:pt x="40746" y="78846"/>
                        <a:pt x="56621" y="85196"/>
                      </a:cubicBezTo>
                      <a:cubicBezTo>
                        <a:pt x="57679" y="137054"/>
                        <a:pt x="58738" y="188913"/>
                        <a:pt x="59796" y="240771"/>
                      </a:cubicBezTo>
                      <a:lnTo>
                        <a:pt x="59796" y="459846"/>
                      </a:lnTo>
                      <a:lnTo>
                        <a:pt x="28046" y="520171"/>
                      </a:lnTo>
                      <a:lnTo>
                        <a:pt x="2646" y="482071"/>
                      </a:lnTo>
                      <a:cubicBezTo>
                        <a:pt x="1588" y="347663"/>
                        <a:pt x="0" y="132292"/>
                        <a:pt x="8996" y="6614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7"/>
              <p:cNvGrpSpPr>
                <a:grpSpLocks/>
              </p:cNvGrpSpPr>
              <p:nvPr/>
            </p:nvGrpSpPr>
            <p:grpSpPr bwMode="auto">
              <a:xfrm rot="5400000">
                <a:off x="4130916" y="6722593"/>
                <a:ext cx="825500" cy="419100"/>
                <a:chOff x="952500" y="3581400"/>
                <a:chExt cx="825500" cy="419100"/>
              </a:xfrm>
            </p:grpSpPr>
            <p:cxnSp>
              <p:nvCxnSpPr>
                <p:cNvPr id="117" name="Straight Connector 8"/>
                <p:cNvCxnSpPr>
                  <a:cxnSpLocks noChangeShapeType="1"/>
                </p:cNvCxnSpPr>
                <p:nvPr/>
              </p:nvCxnSpPr>
              <p:spPr bwMode="auto">
                <a:xfrm>
                  <a:off x="952500" y="3759200"/>
                  <a:ext cx="82550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1219200" y="3581400"/>
                  <a:ext cx="0" cy="381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9" name="Straight Connector 10"/>
                <p:cNvCxnSpPr>
                  <a:cxnSpLocks noChangeShapeType="1"/>
                </p:cNvCxnSpPr>
                <p:nvPr/>
              </p:nvCxnSpPr>
              <p:spPr bwMode="auto">
                <a:xfrm>
                  <a:off x="1422400" y="3581400"/>
                  <a:ext cx="0" cy="38100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120" name="Rectangle 11"/>
                <p:cNvSpPr>
                  <a:spLocks noChangeArrowheads="1"/>
                </p:cNvSpPr>
                <p:nvPr/>
              </p:nvSpPr>
              <p:spPr bwMode="auto">
                <a:xfrm>
                  <a:off x="1231900" y="3581400"/>
                  <a:ext cx="177800" cy="419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</p:grpSp>
          <p:grpSp>
            <p:nvGrpSpPr>
              <p:cNvPr id="121" name="Group 20"/>
              <p:cNvGrpSpPr>
                <a:grpSpLocks/>
              </p:cNvGrpSpPr>
              <p:nvPr/>
            </p:nvGrpSpPr>
            <p:grpSpPr bwMode="auto">
              <a:xfrm>
                <a:off x="2243379" y="4908080"/>
                <a:ext cx="469900" cy="708025"/>
                <a:chOff x="1143000" y="2057401"/>
                <a:chExt cx="469900" cy="707886"/>
              </a:xfrm>
            </p:grpSpPr>
            <p:sp>
              <p:nvSpPr>
                <p:cNvPr id="122" name="Oval 10"/>
                <p:cNvSpPr>
                  <a:spLocks noChangeArrowheads="1"/>
                </p:cNvSpPr>
                <p:nvPr/>
              </p:nvSpPr>
              <p:spPr bwMode="auto">
                <a:xfrm>
                  <a:off x="1143000" y="2133600"/>
                  <a:ext cx="469900" cy="5334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3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1219200" y="2057401"/>
                  <a:ext cx="317500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/>
                    <a:t>+</a:t>
                  </a:r>
                </a:p>
                <a:p>
                  <a:r>
                    <a:rPr lang="en-US" sz="2000">
                      <a:latin typeface="Symbol" pitchFamily="18" charset="2"/>
                    </a:rPr>
                    <a:t>-</a:t>
                  </a:r>
                </a:p>
              </p:txBody>
            </p:sp>
          </p:grpSp>
          <p:grpSp>
            <p:nvGrpSpPr>
              <p:cNvPr id="124" name="Group 20"/>
              <p:cNvGrpSpPr>
                <a:grpSpLocks/>
              </p:cNvGrpSpPr>
              <p:nvPr/>
            </p:nvGrpSpPr>
            <p:grpSpPr bwMode="auto">
              <a:xfrm rot="16200000">
                <a:off x="2824042" y="5829719"/>
                <a:ext cx="777875" cy="260350"/>
                <a:chOff x="2565400" y="4241800"/>
                <a:chExt cx="901700" cy="317500"/>
              </a:xfrm>
            </p:grpSpPr>
            <p:sp>
              <p:nvSpPr>
                <p:cNvPr id="125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6" name="Freeform 125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27" name="Group 20"/>
              <p:cNvGrpSpPr>
                <a:grpSpLocks/>
              </p:cNvGrpSpPr>
              <p:nvPr/>
            </p:nvGrpSpPr>
            <p:grpSpPr bwMode="auto">
              <a:xfrm rot="5400000">
                <a:off x="2037956" y="6293017"/>
                <a:ext cx="777875" cy="260350"/>
                <a:chOff x="2565400" y="4241800"/>
                <a:chExt cx="901700" cy="317500"/>
              </a:xfrm>
            </p:grpSpPr>
            <p:sp>
              <p:nvSpPr>
                <p:cNvPr id="128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29" name="Freeform 128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30" name="Group 20"/>
              <p:cNvGrpSpPr>
                <a:grpSpLocks/>
              </p:cNvGrpSpPr>
              <p:nvPr/>
            </p:nvGrpSpPr>
            <p:grpSpPr bwMode="auto">
              <a:xfrm rot="5400000">
                <a:off x="4804016" y="5108106"/>
                <a:ext cx="777875" cy="260350"/>
                <a:chOff x="2565400" y="4241800"/>
                <a:chExt cx="901700" cy="317500"/>
              </a:xfrm>
            </p:grpSpPr>
            <p:sp>
              <p:nvSpPr>
                <p:cNvPr id="131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33" name="Group 154"/>
              <p:cNvGrpSpPr>
                <a:grpSpLocks/>
              </p:cNvGrpSpPr>
              <p:nvPr/>
            </p:nvGrpSpPr>
            <p:grpSpPr bwMode="auto">
              <a:xfrm rot="5400000">
                <a:off x="3713404" y="4990630"/>
                <a:ext cx="469900" cy="444500"/>
                <a:chOff x="2133600" y="1143000"/>
                <a:chExt cx="469900" cy="444500"/>
              </a:xfrm>
            </p:grpSpPr>
            <p:sp>
              <p:nvSpPr>
                <p:cNvPr id="134" name="Oval 11"/>
                <p:cNvSpPr>
                  <a:spLocks noChangeArrowheads="1"/>
                </p:cNvSpPr>
                <p:nvPr/>
              </p:nvSpPr>
              <p:spPr bwMode="auto">
                <a:xfrm>
                  <a:off x="2133600" y="1143000"/>
                  <a:ext cx="469900" cy="444500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cxnSp>
              <p:nvCxnSpPr>
                <p:cNvPr id="135" name="Straight Arrow Connector 13"/>
                <p:cNvCxnSpPr>
                  <a:cxnSpLocks noChangeShapeType="1"/>
                  <a:stCxn id="134" idx="2"/>
                  <a:endCxn id="134" idx="6"/>
                </p:cNvCxnSpPr>
                <p:nvPr/>
              </p:nvCxnSpPr>
              <p:spPr bwMode="auto">
                <a:xfrm rot="-5400000">
                  <a:off x="2368550" y="1130300"/>
                  <a:ext cx="0" cy="469900"/>
                </a:xfrm>
                <a:prstGeom prst="straightConnector1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</p:grpSp>
          <p:sp>
            <p:nvSpPr>
              <p:cNvPr id="136" name="TextBox 26"/>
              <p:cNvSpPr txBox="1">
                <a:spLocks noChangeArrowheads="1"/>
              </p:cNvSpPr>
              <p:nvPr/>
            </p:nvSpPr>
            <p:spPr bwMode="auto">
              <a:xfrm>
                <a:off x="2432292" y="6614643"/>
                <a:ext cx="677862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dirty="0"/>
                  <a:t>6</a:t>
                </a:r>
                <a:r>
                  <a:rPr lang="en-US" sz="1800" dirty="0">
                    <a:sym typeface="Symbol" pitchFamily="18" charset="2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137" name="TextBox 26"/>
              <p:cNvSpPr txBox="1">
                <a:spLocks noChangeArrowheads="1"/>
              </p:cNvSpPr>
              <p:nvPr/>
            </p:nvSpPr>
            <p:spPr bwMode="auto">
              <a:xfrm>
                <a:off x="3382749" y="4684242"/>
                <a:ext cx="83661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dirty="0"/>
                  <a:t>3A</a:t>
                </a:r>
              </a:p>
            </p:txBody>
          </p:sp>
          <p:sp>
            <p:nvSpPr>
              <p:cNvPr id="139" name="TextBox 26"/>
              <p:cNvSpPr txBox="1">
                <a:spLocks noChangeArrowheads="1"/>
              </p:cNvSpPr>
              <p:nvPr/>
            </p:nvSpPr>
            <p:spPr bwMode="auto">
              <a:xfrm>
                <a:off x="4745279" y="6736880"/>
                <a:ext cx="88741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16mF</a:t>
                </a:r>
              </a:p>
            </p:txBody>
          </p:sp>
          <p:sp>
            <p:nvSpPr>
              <p:cNvPr id="140" name="TextBox 26"/>
              <p:cNvSpPr txBox="1">
                <a:spLocks noChangeArrowheads="1"/>
              </p:cNvSpPr>
              <p:nvPr/>
            </p:nvSpPr>
            <p:spPr bwMode="auto">
              <a:xfrm>
                <a:off x="4745279" y="6038380"/>
                <a:ext cx="677862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0.5H</a:t>
                </a:r>
              </a:p>
            </p:txBody>
          </p:sp>
          <p:sp>
            <p:nvSpPr>
              <p:cNvPr id="141" name="TextBox 26"/>
              <p:cNvSpPr txBox="1">
                <a:spLocks noChangeArrowheads="1"/>
              </p:cNvSpPr>
              <p:nvPr/>
            </p:nvSpPr>
            <p:spPr bwMode="auto">
              <a:xfrm>
                <a:off x="3270492" y="5818600"/>
                <a:ext cx="677862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 dirty="0"/>
                  <a:t>12</a:t>
                </a:r>
                <a:r>
                  <a:rPr lang="en-US" sz="1800" dirty="0">
                    <a:sym typeface="Symbol" pitchFamily="18" charset="2"/>
                  </a:rPr>
                  <a:t></a:t>
                </a:r>
                <a:endParaRPr lang="en-US" sz="1800" dirty="0"/>
              </a:p>
            </p:txBody>
          </p:sp>
          <p:sp>
            <p:nvSpPr>
              <p:cNvPr id="142" name="TextBox 26"/>
              <p:cNvSpPr txBox="1">
                <a:spLocks noChangeArrowheads="1"/>
              </p:cNvSpPr>
              <p:nvPr/>
            </p:nvSpPr>
            <p:spPr bwMode="auto">
              <a:xfrm>
                <a:off x="2624379" y="4869980"/>
                <a:ext cx="677862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12V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3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26111375"/>
                      </p:ext>
                    </p:extLst>
                  </p:nvPr>
                </p:nvGraphicFramePr>
                <p:xfrm>
                  <a:off x="4008679" y="6327305"/>
                  <a:ext cx="366712" cy="10017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3290" name="Equation" r:id="rId7" imgW="190440" imgH="571320" progId="Equation.DSMT4">
                          <p:embed/>
                        </p:oleObj>
                      </mc:Choice>
                      <mc:Fallback>
                        <p:oleObj name="Equation" r:id="rId7" imgW="190440" imgH="5713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08679" y="6327305"/>
                                <a:ext cx="366712" cy="10017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3" name="Object 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526111375"/>
                      </p:ext>
                    </p:extLst>
                  </p:nvPr>
                </p:nvGraphicFramePr>
                <p:xfrm>
                  <a:off x="4008679" y="6327305"/>
                  <a:ext cx="366712" cy="10017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2777" name="Equation" r:id="rId8" imgW="190440" imgH="571320" progId="Equation.DSMT4">
                          <p:embed/>
                        </p:oleObj>
                      </mc:Choice>
                      <mc:Fallback>
                        <p:oleObj name="Equation" r:id="rId8" imgW="190440" imgH="5713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08679" y="6327305"/>
                                <a:ext cx="366712" cy="10017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45" name="Rectangle 144"/>
              <p:cNvSpPr/>
              <p:nvPr/>
            </p:nvSpPr>
            <p:spPr>
              <a:xfrm flipH="1">
                <a:off x="4537588" y="4568931"/>
                <a:ext cx="162531" cy="12310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TextBox 146"/>
                  <p:cNvSpPr txBox="1"/>
                  <p:nvPr/>
                </p:nvSpPr>
                <p:spPr>
                  <a:xfrm>
                    <a:off x="4669941" y="4751215"/>
                    <a:ext cx="467692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oMath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7" name="TextBox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9941" y="4751215"/>
                    <a:ext cx="467692" cy="92333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9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29768591"/>
                    </p:ext>
                  </p:extLst>
                </p:nvPr>
              </p:nvGraphicFramePr>
              <p:xfrm>
                <a:off x="4431481" y="2290131"/>
                <a:ext cx="366712" cy="1001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3291" name="Equation" r:id="rId11" imgW="190440" imgH="571320" progId="Equation.DSMT4">
                        <p:embed/>
                      </p:oleObj>
                    </mc:Choice>
                    <mc:Fallback>
                      <p:oleObj name="Equation" r:id="rId11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31481" y="2290131"/>
                              <a:ext cx="366712" cy="1001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9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29768591"/>
                    </p:ext>
                  </p:extLst>
                </p:nvPr>
              </p:nvGraphicFramePr>
              <p:xfrm>
                <a:off x="4431481" y="2290131"/>
                <a:ext cx="366712" cy="1001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2778" name="Equation" r:id="rId13" imgW="190440" imgH="571320" progId="Equation.DSMT4">
                        <p:embed/>
                      </p:oleObj>
                    </mc:Choice>
                    <mc:Fallback>
                      <p:oleObj name="Equation" r:id="rId13" imgW="190440" imgH="57132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31481" y="2290131"/>
                              <a:ext cx="366712" cy="1001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1703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9919" y="675371"/>
                <a:ext cx="6759799" cy="535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=8+18=26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=8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9" y="675371"/>
                <a:ext cx="6759799" cy="535724"/>
              </a:xfrm>
              <a:prstGeom prst="rect">
                <a:avLst/>
              </a:prstGeom>
              <a:blipFill rotWithShape="1">
                <a:blip r:embed="rId2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63919"/>
            <a:ext cx="1569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Step 3:  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63919"/>
            <a:ext cx="2964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From step 1, step 2, found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1598" y="2246075"/>
                <a:ext cx="6582315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2×0.5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=10;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0.5×0.016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125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,      </m:t>
                      </m:r>
                    </m:oMath>
                  </m:oMathPara>
                </a14:m>
                <a:endParaRPr lang="en-US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8" y="2246075"/>
                <a:ext cx="6582315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3310" y="4270365"/>
                <a:ext cx="4146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=26+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b="0" i="0" smtClean="0">
                              <a:latin typeface="Cambria Math"/>
                            </a:rPr>
                            <m:t>−10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5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0" y="4270365"/>
                <a:ext cx="414658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1872" y="3870255"/>
            <a:ext cx="2435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general 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136" y="4639697"/>
                <a:ext cx="5278176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To satisfy initial condition: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=26+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latin typeface="Cambria Math"/>
                        </a:rPr>
                        <m:t>8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=−10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b="0" dirty="0"/>
                  <a:t>Solving equations to get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=−18;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=−36</m:t>
                    </m:r>
                  </m:oMath>
                </a14:m>
                <a:br>
                  <a:rPr lang="en-US" sz="2000" b="0" dirty="0"/>
                </a:br>
                <a:r>
                  <a:rPr lang="en-US" sz="2000" b="0" dirty="0"/>
                  <a:t>Step response:  </a:t>
                </a:r>
                <a:endParaRPr lang="en-US" sz="20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latin typeface="Cambria Math"/>
                        </a:rPr>
                        <m:t>=26+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e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−10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(−18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−36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br>
                  <a:rPr lang="en-US" b="0" dirty="0"/>
                </a:br>
                <a:r>
                  <a:rPr lang="en-US" b="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36" y="4639697"/>
                <a:ext cx="5278176" cy="2215991"/>
              </a:xfrm>
              <a:prstGeom prst="rect">
                <a:avLst/>
              </a:prstGeom>
              <a:blipFill rotWithShape="1">
                <a:blip r:embed="rId5"/>
                <a:stretch>
                  <a:fillRect l="-1270" t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3310" y="1211095"/>
                <a:ext cx="44105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Also note: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=0.5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;  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=16</m:t>
                    </m:r>
                    <m:r>
                      <a:rPr lang="en-US" b="0" i="1" smtClean="0">
                        <a:latin typeface="Cambria Math"/>
                      </a:rPr>
                      <m:t>𝑚𝐹</m:t>
                    </m:r>
                    <m:r>
                      <a:rPr lang="en-US" b="0" i="1" smtClean="0">
                        <a:latin typeface="Cambria Math"/>
                      </a:rPr>
                      <m:t>=0.016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endParaRPr lang="en-US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10" y="1211095"/>
                <a:ext cx="441050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10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73813" y="1180317"/>
                <a:ext cx="31047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=?,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=?  </m:t>
                      </m:r>
                      <m:r>
                        <a:rPr lang="en-US" sz="2000" b="0" i="1" smtClean="0">
                          <a:latin typeface="Cambria Math"/>
                        </a:rPr>
                        <m:t>𝑤h𝑖𝑐h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</a:rPr>
                        <m:t>𝑐𝑎𝑠𝑒</m:t>
                      </m:r>
                      <m:r>
                        <a:rPr lang="en-US" sz="20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13" y="1180317"/>
                <a:ext cx="310476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7668" y="1676400"/>
                <a:ext cx="2511200" cy="664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;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;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68" y="1676400"/>
                <a:ext cx="2511200" cy="6646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1598" y="3323535"/>
                <a:ext cx="4280852" cy="398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𝑐𝑎𝑠𝑒</m:t>
                    </m:r>
                    <m:r>
                      <a:rPr lang="en-US" b="0" i="1" smtClean="0">
                        <a:latin typeface="Cambria Math"/>
                      </a:rPr>
                      <m:t> 3</m:t>
                    </m:r>
                  </m:oMath>
                </a14:m>
                <a:r>
                  <a:rPr lang="en-US" b="0" i="1" dirty="0">
                    <a:latin typeface="Cambria Math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125−100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=5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98" y="3323535"/>
                <a:ext cx="4280852" cy="398186"/>
              </a:xfrm>
              <a:prstGeom prst="rect">
                <a:avLst/>
              </a:prstGeom>
              <a:blipFill rotWithShape="1">
                <a:blip r:embed="rId9"/>
                <a:stretch>
                  <a:fillRect t="-3030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3070" y="4325162"/>
                <a:ext cx="2906245" cy="1007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70" y="4325162"/>
                <a:ext cx="2906245" cy="10079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9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" grpId="0"/>
      <p:bldP spid="3" grpId="0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R22</a:t>
            </a: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495300" y="1181100"/>
            <a:ext cx="5168900" cy="2197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5" name="Straight Connector 89"/>
          <p:cNvCxnSpPr>
            <a:cxnSpLocks noChangeShapeType="1"/>
          </p:cNvCxnSpPr>
          <p:nvPr/>
        </p:nvCxnSpPr>
        <p:spPr bwMode="auto">
          <a:xfrm>
            <a:off x="2495550" y="1181100"/>
            <a:ext cx="0" cy="2197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8113" y="228600"/>
            <a:ext cx="40026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Practice 7:</a:t>
            </a:r>
            <a:r>
              <a:rPr lang="en-US" dirty="0"/>
              <a:t>  Find </a:t>
            </a:r>
            <a:r>
              <a:rPr lang="en-US" dirty="0" err="1"/>
              <a:t>i</a:t>
            </a:r>
            <a:r>
              <a:rPr lang="en-US" baseline="-25000" dirty="0" err="1"/>
              <a:t>L</a:t>
            </a:r>
            <a:r>
              <a:rPr lang="en-US" dirty="0"/>
              <a:t>(t),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(t),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(t) for t &gt; 0. 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43300" y="741363"/>
            <a:ext cx="93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20mF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 rot="10800000">
            <a:off x="2968625" y="928688"/>
            <a:ext cx="825500" cy="419100"/>
            <a:chOff x="952500" y="3581400"/>
            <a:chExt cx="825500" cy="419100"/>
          </a:xfrm>
        </p:grpSpPr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 rot="5400000">
            <a:off x="1138237" y="2943226"/>
            <a:ext cx="327025" cy="831850"/>
            <a:chOff x="3867240" y="5581563"/>
            <a:chExt cx="326844" cy="831850"/>
          </a:xfrm>
        </p:grpSpPr>
        <p:sp>
          <p:nvSpPr>
            <p:cNvPr id="14" name="Chord 13"/>
            <p:cNvSpPr/>
            <p:nvPr/>
          </p:nvSpPr>
          <p:spPr bwMode="auto">
            <a:xfrm rot="10800000">
              <a:off x="3876759" y="5754599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5" name="Chord 14"/>
            <p:cNvSpPr/>
            <p:nvPr/>
          </p:nvSpPr>
          <p:spPr bwMode="auto">
            <a:xfrm rot="10800000">
              <a:off x="3867239" y="5862549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6" name="Chord 15"/>
            <p:cNvSpPr/>
            <p:nvPr/>
          </p:nvSpPr>
          <p:spPr bwMode="auto">
            <a:xfrm rot="10800000">
              <a:off x="3867239" y="5970499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7" name="Chord 16"/>
            <p:cNvSpPr/>
            <p:nvPr/>
          </p:nvSpPr>
          <p:spPr bwMode="auto">
            <a:xfrm rot="10800000">
              <a:off x="3873585" y="6078449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39813" y="2938463"/>
            <a:ext cx="63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1H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3688" y="1870075"/>
            <a:ext cx="469900" cy="708025"/>
            <a:chOff x="1143000" y="2057401"/>
            <a:chExt cx="469900" cy="707886"/>
          </a:xfrm>
        </p:grpSpPr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143000" y="2133600"/>
              <a:ext cx="469900" cy="5334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219200" y="2057401"/>
              <a:ext cx="3175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+</a:t>
              </a:r>
            </a:p>
            <a:p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 rot="-5400000">
            <a:off x="5280025" y="2082801"/>
            <a:ext cx="777875" cy="260350"/>
            <a:chOff x="2565400" y="4241800"/>
            <a:chExt cx="901700" cy="317500"/>
          </a:xfrm>
        </p:grpSpPr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82688" y="13239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15963" y="225742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60V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778000" y="2908300"/>
            <a:ext cx="46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/>
              <a:t>i</a:t>
            </a:r>
            <a:r>
              <a:rPr lang="en-US" sz="2400" baseline="-25000"/>
              <a:t>L</a:t>
            </a:r>
            <a:endParaRPr lang="en-US" sz="240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866900" y="3365500"/>
            <a:ext cx="444500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2641600" y="2794000"/>
            <a:ext cx="679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1800"/>
              <a:t>t = 0</a:t>
            </a:r>
          </a:p>
        </p:txBody>
      </p:sp>
      <p:grpSp>
        <p:nvGrpSpPr>
          <p:cNvPr id="32" name="Group 20"/>
          <p:cNvGrpSpPr>
            <a:grpSpLocks/>
          </p:cNvGrpSpPr>
          <p:nvPr/>
        </p:nvGrpSpPr>
        <p:grpSpPr bwMode="auto">
          <a:xfrm>
            <a:off x="1165225" y="1054100"/>
            <a:ext cx="777875" cy="258763"/>
            <a:chOff x="2565400" y="4241800"/>
            <a:chExt cx="901700" cy="317500"/>
          </a:xfrm>
        </p:grpSpPr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35" name="Group 154"/>
          <p:cNvGrpSpPr>
            <a:grpSpLocks/>
          </p:cNvGrpSpPr>
          <p:nvPr/>
        </p:nvGrpSpPr>
        <p:grpSpPr bwMode="auto">
          <a:xfrm rot="-5400000">
            <a:off x="4151313" y="1978025"/>
            <a:ext cx="469900" cy="444500"/>
            <a:chOff x="2133600" y="1143000"/>
            <a:chExt cx="469900" cy="444500"/>
          </a:xfrm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7" name="Straight Arrow Connector 13"/>
            <p:cNvCxnSpPr>
              <a:cxnSpLocks noChangeShapeType="1"/>
              <a:stCxn id="36" idx="2"/>
              <a:endCxn id="36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2566988" y="16922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6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>
            <a:off x="4446588" y="2289175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2A</a:t>
            </a:r>
          </a:p>
        </p:txBody>
      </p:sp>
      <p:sp>
        <p:nvSpPr>
          <p:cNvPr id="40" name="TextBox 26"/>
          <p:cNvSpPr txBox="1">
            <a:spLocks noChangeArrowheads="1"/>
          </p:cNvSpPr>
          <p:nvPr/>
        </p:nvSpPr>
        <p:spPr bwMode="auto">
          <a:xfrm>
            <a:off x="5119688" y="20605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3367088" y="2949575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grpSp>
        <p:nvGrpSpPr>
          <p:cNvPr id="42" name="Group 86"/>
          <p:cNvGrpSpPr>
            <a:grpSpLocks/>
          </p:cNvGrpSpPr>
          <p:nvPr/>
        </p:nvGrpSpPr>
        <p:grpSpPr bwMode="auto">
          <a:xfrm rot="5400000">
            <a:off x="2206625" y="2695575"/>
            <a:ext cx="796925" cy="307975"/>
            <a:chOff x="3997325" y="6569075"/>
            <a:chExt cx="796925" cy="307975"/>
          </a:xfrm>
        </p:grpSpPr>
        <p:cxnSp>
          <p:nvCxnSpPr>
            <p:cNvPr id="43" name="Straight Connector 88"/>
            <p:cNvCxnSpPr>
              <a:cxnSpLocks noChangeShapeType="1"/>
            </p:cNvCxnSpPr>
            <p:nvPr/>
          </p:nvCxnSpPr>
          <p:spPr bwMode="auto">
            <a:xfrm>
              <a:off x="3997325" y="6832600"/>
              <a:ext cx="19367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4" name="Straight Connector 90"/>
            <p:cNvCxnSpPr>
              <a:cxnSpLocks noChangeShapeType="1"/>
            </p:cNvCxnSpPr>
            <p:nvPr/>
          </p:nvCxnSpPr>
          <p:spPr bwMode="auto">
            <a:xfrm>
              <a:off x="4543425" y="6829425"/>
              <a:ext cx="25082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5" name="Oval 93"/>
            <p:cNvSpPr>
              <a:spLocks noChangeArrowheads="1"/>
            </p:cNvSpPr>
            <p:nvPr/>
          </p:nvSpPr>
          <p:spPr bwMode="auto">
            <a:xfrm>
              <a:off x="4168775" y="679450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6" name="Oval 94"/>
            <p:cNvSpPr>
              <a:spLocks noChangeArrowheads="1"/>
            </p:cNvSpPr>
            <p:nvPr/>
          </p:nvSpPr>
          <p:spPr bwMode="auto">
            <a:xfrm>
              <a:off x="4518025" y="680085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47" name="Straight Connector 96"/>
            <p:cNvCxnSpPr>
              <a:cxnSpLocks noChangeShapeType="1"/>
              <a:stCxn id="46" idx="1"/>
            </p:cNvCxnSpPr>
            <p:nvPr/>
          </p:nvCxnSpPr>
          <p:spPr bwMode="auto">
            <a:xfrm flipH="1" flipV="1">
              <a:off x="4219575" y="6616700"/>
              <a:ext cx="305889" cy="1934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8" name="Straight Arrow Connector 97"/>
            <p:cNvCxnSpPr>
              <a:cxnSpLocks noChangeShapeType="1"/>
              <a:stCxn id="50" idx="2"/>
            </p:cNvCxnSpPr>
            <p:nvPr/>
          </p:nvCxnSpPr>
          <p:spPr bwMode="auto">
            <a:xfrm flipV="1">
              <a:off x="4406900" y="6569075"/>
              <a:ext cx="47625" cy="603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9" name="Rounded Rectangle 101"/>
            <p:cNvSpPr>
              <a:spLocks noChangeArrowheads="1"/>
            </p:cNvSpPr>
            <p:nvPr/>
          </p:nvSpPr>
          <p:spPr bwMode="auto">
            <a:xfrm>
              <a:off x="4225926" y="6807200"/>
              <a:ext cx="292100" cy="698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0" name="Freeform 105"/>
            <p:cNvSpPr>
              <a:spLocks/>
            </p:cNvSpPr>
            <p:nvPr/>
          </p:nvSpPr>
          <p:spPr bwMode="auto">
            <a:xfrm>
              <a:off x="4315883" y="6629400"/>
              <a:ext cx="91017" cy="219075"/>
            </a:xfrm>
            <a:custGeom>
              <a:avLst/>
              <a:gdLst>
                <a:gd name="T0" fmla="*/ 2117 w 91017"/>
                <a:gd name="T1" fmla="*/ 219075 h 219075"/>
                <a:gd name="T2" fmla="*/ 14817 w 91017"/>
                <a:gd name="T3" fmla="*/ 117475 h 219075"/>
                <a:gd name="T4" fmla="*/ 91017 w 91017"/>
                <a:gd name="T5" fmla="*/ 0 h 219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017" h="219075">
                  <a:moveTo>
                    <a:pt x="2117" y="219075"/>
                  </a:moveTo>
                  <a:cubicBezTo>
                    <a:pt x="1058" y="186531"/>
                    <a:pt x="0" y="153987"/>
                    <a:pt x="14817" y="117475"/>
                  </a:cubicBezTo>
                  <a:cubicBezTo>
                    <a:pt x="29634" y="80963"/>
                    <a:pt x="60325" y="40481"/>
                    <a:pt x="91017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20"/>
          <p:cNvGrpSpPr>
            <a:grpSpLocks/>
          </p:cNvGrpSpPr>
          <p:nvPr/>
        </p:nvGrpSpPr>
        <p:grpSpPr bwMode="auto">
          <a:xfrm rot="-5400000">
            <a:off x="2117725" y="1727201"/>
            <a:ext cx="777875" cy="260350"/>
            <a:chOff x="2565400" y="4241800"/>
            <a:chExt cx="901700" cy="317500"/>
          </a:xfrm>
        </p:grpSpPr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cxnSp>
        <p:nvCxnSpPr>
          <p:cNvPr id="54" name="Straight Connector 113"/>
          <p:cNvCxnSpPr>
            <a:cxnSpLocks noChangeShapeType="1"/>
          </p:cNvCxnSpPr>
          <p:nvPr/>
        </p:nvCxnSpPr>
        <p:spPr bwMode="auto">
          <a:xfrm>
            <a:off x="4368800" y="1193800"/>
            <a:ext cx="0" cy="2184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5" name="Group 20"/>
          <p:cNvGrpSpPr>
            <a:grpSpLocks/>
          </p:cNvGrpSpPr>
          <p:nvPr/>
        </p:nvGrpSpPr>
        <p:grpSpPr bwMode="auto">
          <a:xfrm>
            <a:off x="3159125" y="3251200"/>
            <a:ext cx="777875" cy="258763"/>
            <a:chOff x="2565400" y="4241800"/>
            <a:chExt cx="901700" cy="317500"/>
          </a:xfrm>
        </p:grpSpPr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aphicFrame>
        <p:nvGraphicFramePr>
          <p:cNvPr id="58" name="Object 9"/>
          <p:cNvGraphicFramePr>
            <a:graphicFrameLocks noChangeAspect="1"/>
          </p:cNvGraphicFramePr>
          <p:nvPr/>
        </p:nvGraphicFramePr>
        <p:xfrm>
          <a:off x="2960688" y="1228725"/>
          <a:ext cx="1096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2" name="Equation" r:id="rId3" imgW="482400" imgH="228600" progId="Equation.DSMT4">
                  <p:embed/>
                </p:oleObj>
              </mc:Choice>
              <mc:Fallback>
                <p:oleObj name="Equation" r:id="rId3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1228725"/>
                        <a:ext cx="1096962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6"/>
          <p:cNvGraphicFramePr>
            <a:graphicFrameLocks noChangeAspect="1"/>
          </p:cNvGraphicFramePr>
          <p:nvPr/>
        </p:nvGraphicFramePr>
        <p:xfrm>
          <a:off x="5843588" y="1765300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3" name="Equation" r:id="rId5" imgW="190440" imgH="571320" progId="Equation.DSMT4">
                  <p:embed/>
                </p:oleObj>
              </mc:Choice>
              <mc:Fallback>
                <p:oleObj name="Equation" r:id="rId5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765300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4257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R22</a:t>
            </a:r>
          </a:p>
        </p:txBody>
      </p:sp>
      <p:cxnSp>
        <p:nvCxnSpPr>
          <p:cNvPr id="3" name="Straight Connector 130"/>
          <p:cNvCxnSpPr>
            <a:cxnSpLocks noChangeShapeType="1"/>
            <a:stCxn id="5" idx="0"/>
            <a:endCxn id="5" idx="2"/>
          </p:cNvCxnSpPr>
          <p:nvPr/>
        </p:nvCxnSpPr>
        <p:spPr bwMode="auto">
          <a:xfrm>
            <a:off x="3571874" y="1423531"/>
            <a:ext cx="0" cy="170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120"/>
          <p:cNvSpPr>
            <a:spLocks noChangeArrowheads="1"/>
          </p:cNvSpPr>
          <p:nvPr/>
        </p:nvSpPr>
        <p:spPr bwMode="auto">
          <a:xfrm>
            <a:off x="1685924" y="1423531"/>
            <a:ext cx="3771900" cy="1701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6" name="Rectangle 117"/>
          <p:cNvSpPr>
            <a:spLocks noChangeArrowheads="1"/>
          </p:cNvSpPr>
          <p:nvPr/>
        </p:nvSpPr>
        <p:spPr bwMode="auto">
          <a:xfrm>
            <a:off x="949324" y="1423531"/>
            <a:ext cx="736600" cy="12192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r>
              <a:rPr lang="en-US"/>
              <a:t>                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33374" y="166231"/>
            <a:ext cx="3906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Practice 8:</a:t>
            </a:r>
            <a:r>
              <a:rPr lang="en-US" dirty="0"/>
              <a:t>  Find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(t) and </a:t>
            </a:r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(t) for t &gt; 0. </a:t>
            </a: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 rot="-5400000">
            <a:off x="2201861" y="1013957"/>
            <a:ext cx="327025" cy="831850"/>
            <a:chOff x="3867240" y="5581563"/>
            <a:chExt cx="326844" cy="831850"/>
          </a:xfrm>
        </p:grpSpPr>
        <p:sp>
          <p:nvSpPr>
            <p:cNvPr id="9" name="Chord 8"/>
            <p:cNvSpPr/>
            <p:nvPr/>
          </p:nvSpPr>
          <p:spPr bwMode="auto">
            <a:xfrm rot="10800000">
              <a:off x="3876761" y="575301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0" name="Chord 9"/>
            <p:cNvSpPr/>
            <p:nvPr/>
          </p:nvSpPr>
          <p:spPr bwMode="auto">
            <a:xfrm rot="10800000">
              <a:off x="3867241" y="586096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1" name="Chord 10"/>
            <p:cNvSpPr/>
            <p:nvPr/>
          </p:nvSpPr>
          <p:spPr bwMode="auto">
            <a:xfrm rot="10800000">
              <a:off x="3867241" y="596891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12" name="Chord 11"/>
            <p:cNvSpPr/>
            <p:nvPr/>
          </p:nvSpPr>
          <p:spPr bwMode="auto">
            <a:xfrm rot="10800000">
              <a:off x="3873587" y="6076864"/>
              <a:ext cx="317324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13" name="Straight Connector 17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 rot="5400000">
            <a:off x="3130549" y="2060119"/>
            <a:ext cx="825500" cy="419100"/>
            <a:chOff x="952500" y="3581400"/>
            <a:chExt cx="825500" cy="419100"/>
          </a:xfrm>
        </p:grpSpPr>
        <p:cxnSp>
          <p:nvCxnSpPr>
            <p:cNvPr id="16" name="Straight Connector 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" name="Straight Connector 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1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 rot="5400000">
            <a:off x="5060949" y="2210932"/>
            <a:ext cx="777875" cy="260350"/>
            <a:chOff x="2565400" y="4241800"/>
            <a:chExt cx="901700" cy="317500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 rot="5400000">
            <a:off x="552449" y="1880732"/>
            <a:ext cx="777875" cy="260350"/>
            <a:chOff x="2565400" y="4241800"/>
            <a:chExt cx="901700" cy="317500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3732212" y="2150606"/>
            <a:ext cx="88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250mF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06612" y="1426706"/>
            <a:ext cx="67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2H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4672012" y="982206"/>
            <a:ext cx="1128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2u(-t)A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21256"/>
              </p:ext>
            </p:extLst>
          </p:nvPr>
        </p:nvGraphicFramePr>
        <p:xfrm>
          <a:off x="3008312" y="1753731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6" name="Equation" r:id="rId3" imgW="190440" imgH="571320" progId="Equation.DSMT4">
                  <p:embed/>
                </p:oleObj>
              </mc:Choice>
              <mc:Fallback>
                <p:oleObj name="Equation" r:id="rId3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2" y="1753731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951834"/>
              </p:ext>
            </p:extLst>
          </p:nvPr>
        </p:nvGraphicFramePr>
        <p:xfrm>
          <a:off x="455612" y="1575931"/>
          <a:ext cx="36671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7" name="Equation" r:id="rId5" imgW="190440" imgH="571320" progId="Equation.DSMT4">
                  <p:embed/>
                </p:oleObj>
              </mc:Choice>
              <mc:Fallback>
                <p:oleObj name="Equation" r:id="rId5" imgW="190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" y="1575931"/>
                        <a:ext cx="366712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154"/>
          <p:cNvGrpSpPr>
            <a:grpSpLocks/>
          </p:cNvGrpSpPr>
          <p:nvPr/>
        </p:nvGrpSpPr>
        <p:grpSpPr bwMode="auto">
          <a:xfrm rot="-5400000">
            <a:off x="1468437" y="1864856"/>
            <a:ext cx="469900" cy="444500"/>
            <a:chOff x="2133600" y="1143000"/>
            <a:chExt cx="469900" cy="444500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3" name="Straight Arrow Connector 13"/>
            <p:cNvCxnSpPr>
              <a:cxnSpLocks noChangeShapeType="1"/>
              <a:stCxn id="32" idx="2"/>
              <a:endCxn id="32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4" name="Group 154"/>
          <p:cNvGrpSpPr>
            <a:grpSpLocks/>
          </p:cNvGrpSpPr>
          <p:nvPr/>
        </p:nvGrpSpPr>
        <p:grpSpPr bwMode="auto">
          <a:xfrm>
            <a:off x="4325937" y="1204456"/>
            <a:ext cx="469900" cy="444500"/>
            <a:chOff x="2133600" y="1143000"/>
            <a:chExt cx="469900" cy="444500"/>
          </a:xfrm>
        </p:grpSpPr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36" name="Straight Arrow Connector 13"/>
            <p:cNvCxnSpPr>
              <a:cxnSpLocks noChangeShapeType="1"/>
              <a:stCxn id="35" idx="2"/>
              <a:endCxn id="35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1001712" y="2010906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2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5510212" y="2137906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>
            <a:off x="1852612" y="2137906"/>
            <a:ext cx="677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3A</a:t>
            </a:r>
          </a:p>
        </p:txBody>
      </p: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2216149" y="2998331"/>
            <a:ext cx="777875" cy="258763"/>
            <a:chOff x="2565400" y="4241800"/>
            <a:chExt cx="901700" cy="317500"/>
          </a:xfrm>
        </p:grpSpPr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43" name="TextBox 26"/>
          <p:cNvSpPr txBox="1">
            <a:spLocks noChangeArrowheads="1"/>
          </p:cNvSpPr>
          <p:nvPr/>
        </p:nvSpPr>
        <p:spPr bwMode="auto">
          <a:xfrm>
            <a:off x="2119312" y="3255506"/>
            <a:ext cx="677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4</a:t>
            </a:r>
            <a:r>
              <a:rPr lang="en-US" sz="1800">
                <a:sym typeface="Symbol" pitchFamily="18" charset="2"/>
              </a:rPr>
              <a:t>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30979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2590800"/>
          </a:xfrm>
        </p:spPr>
        <p:txBody>
          <a:bodyPr>
            <a:normAutofit/>
          </a:bodyPr>
          <a:lstStyle/>
          <a:p>
            <a:r>
              <a:rPr lang="en-US" dirty="0"/>
              <a:t>Chapter 7, Chapter 8 Review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564" y="3124200"/>
            <a:ext cx="62996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/>
              <a:t>Final exam:   12/16/19 (Monday), </a:t>
            </a:r>
          </a:p>
          <a:p>
            <a:r>
              <a:rPr lang="en-US" sz="2400" dirty="0"/>
              <a:t>                        </a:t>
            </a:r>
            <a:r>
              <a:rPr lang="en-US" sz="2400" b="0" dirty="0"/>
              <a:t>8-11am,  </a:t>
            </a:r>
          </a:p>
          <a:p>
            <a:r>
              <a:rPr lang="en-US" sz="2400" dirty="0"/>
              <a:t>                        </a:t>
            </a:r>
            <a:r>
              <a:rPr lang="en-US" sz="2400" b="0" dirty="0"/>
              <a:t>BL210</a:t>
            </a:r>
          </a:p>
          <a:p>
            <a:r>
              <a:rPr lang="en-US" sz="2400" dirty="0"/>
              <a:t>One page one-sided note allowed, </a:t>
            </a:r>
          </a:p>
          <a:p>
            <a:r>
              <a:rPr lang="en-US" sz="2400" dirty="0"/>
              <a:t>Calculators allowed</a:t>
            </a:r>
          </a:p>
          <a:p>
            <a:r>
              <a:rPr lang="en-US" sz="2400" dirty="0"/>
              <a:t>Don’t include the solution to any circuit problem </a:t>
            </a:r>
          </a:p>
          <a:p>
            <a:r>
              <a:rPr lang="en-US" sz="2400" dirty="0"/>
              <a:t>in the note!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2726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46" y="219045"/>
            <a:ext cx="3794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Step response of general RC circuit</a:t>
            </a: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1930400" y="1132027"/>
            <a:ext cx="977900" cy="1435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622300" y="801827"/>
            <a:ext cx="1447800" cy="194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5" name="Straight Arrow Connector 61"/>
          <p:cNvCxnSpPr>
            <a:cxnSpLocks noChangeShapeType="1"/>
          </p:cNvCxnSpPr>
          <p:nvPr/>
        </p:nvCxnSpPr>
        <p:spPr bwMode="auto">
          <a:xfrm>
            <a:off x="2273300" y="1157427"/>
            <a:ext cx="4699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TextBox 62"/>
          <p:cNvSpPr txBox="1">
            <a:spLocks noChangeArrowheads="1"/>
          </p:cNvSpPr>
          <p:nvPr/>
        </p:nvSpPr>
        <p:spPr bwMode="auto">
          <a:xfrm>
            <a:off x="2349500" y="674827"/>
            <a:ext cx="26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927100" y="1589227"/>
            <a:ext cx="736600" cy="165100"/>
            <a:chOff x="2565400" y="4241800"/>
            <a:chExt cx="901700" cy="317500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0" name="Diamond 70"/>
          <p:cNvSpPr>
            <a:spLocks noChangeArrowheads="1"/>
          </p:cNvSpPr>
          <p:nvPr/>
        </p:nvSpPr>
        <p:spPr bwMode="auto">
          <a:xfrm>
            <a:off x="1003300" y="1894027"/>
            <a:ext cx="647700" cy="330200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11" name="Diamond 71"/>
          <p:cNvSpPr>
            <a:spLocks noChangeArrowheads="1"/>
          </p:cNvSpPr>
          <p:nvPr/>
        </p:nvSpPr>
        <p:spPr bwMode="auto">
          <a:xfrm>
            <a:off x="749300" y="2173427"/>
            <a:ext cx="647700" cy="330200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12" name="Straight Arrow Connector 72"/>
          <p:cNvCxnSpPr>
            <a:cxnSpLocks noChangeShapeType="1"/>
          </p:cNvCxnSpPr>
          <p:nvPr/>
        </p:nvCxnSpPr>
        <p:spPr bwMode="auto">
          <a:xfrm>
            <a:off x="838200" y="2338527"/>
            <a:ext cx="4318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73"/>
          <p:cNvSpPr txBox="1">
            <a:spLocks noChangeArrowheads="1"/>
          </p:cNvSpPr>
          <p:nvPr/>
        </p:nvSpPr>
        <p:spPr bwMode="auto">
          <a:xfrm>
            <a:off x="1028700" y="1843227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+ </a:t>
            </a:r>
            <a:r>
              <a:rPr lang="en-US" sz="2000">
                <a:latin typeface="Symbol" pitchFamily="18" charset="2"/>
              </a:rPr>
              <a:t> -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36600" y="916127"/>
            <a:ext cx="533400" cy="457200"/>
            <a:chOff x="1104900" y="1155700"/>
            <a:chExt cx="534121" cy="457200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 rot="-5400000">
            <a:off x="1357313" y="951052"/>
            <a:ext cx="469900" cy="444500"/>
            <a:chOff x="2133600" y="1143000"/>
            <a:chExt cx="469900" cy="444500"/>
          </a:xfrm>
        </p:grpSpPr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9" name="Straight Arrow Connector 13"/>
            <p:cNvCxnSpPr>
              <a:cxnSpLocks noChangeShapeType="1"/>
              <a:stCxn id="18" idx="2"/>
              <a:endCxn id="18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95294"/>
              </p:ext>
            </p:extLst>
          </p:nvPr>
        </p:nvGraphicFramePr>
        <p:xfrm>
          <a:off x="3154363" y="1193940"/>
          <a:ext cx="322262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1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1193940"/>
                        <a:ext cx="322262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3"/>
          <p:cNvGrpSpPr>
            <a:grpSpLocks/>
          </p:cNvGrpSpPr>
          <p:nvPr/>
        </p:nvGrpSpPr>
        <p:grpSpPr bwMode="auto">
          <a:xfrm rot="5400000">
            <a:off x="2463800" y="1563827"/>
            <a:ext cx="825500" cy="419100"/>
            <a:chOff x="952500" y="3581400"/>
            <a:chExt cx="825500" cy="419100"/>
          </a:xfrm>
        </p:grpSpPr>
        <p:cxnSp>
          <p:nvCxnSpPr>
            <p:cNvPr id="22" name="Straight Connector 24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25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6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2324100" y="1703527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203325" y="2323822"/>
            <a:ext cx="714375" cy="319505"/>
            <a:chOff x="1216025" y="6411495"/>
            <a:chExt cx="714375" cy="319505"/>
          </a:xfrm>
        </p:grpSpPr>
        <p:cxnSp>
          <p:nvCxnSpPr>
            <p:cNvPr id="45" name="Straight Connector 44"/>
            <p:cNvCxnSpPr/>
            <p:nvPr/>
          </p:nvCxnSpPr>
          <p:spPr bwMode="auto">
            <a:xfrm>
              <a:off x="1216025" y="6683375"/>
              <a:ext cx="182145" cy="43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750595" y="6684546"/>
              <a:ext cx="179805" cy="20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Oval 46"/>
            <p:cNvSpPr/>
            <p:nvPr/>
          </p:nvSpPr>
          <p:spPr bwMode="auto">
            <a:xfrm>
              <a:off x="1375945" y="664962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725195" y="665597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9" name="Straight Connector 48"/>
            <p:cNvCxnSpPr>
              <a:endCxn id="47" idx="7"/>
            </p:cNvCxnSpPr>
            <p:nvPr/>
          </p:nvCxnSpPr>
          <p:spPr bwMode="auto">
            <a:xfrm flipH="1">
              <a:off x="1419306" y="6411495"/>
              <a:ext cx="334464" cy="2474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1435100" y="6661150"/>
              <a:ext cx="285750" cy="69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81370" y="584409"/>
            <a:ext cx="3432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or more  switches changes</a:t>
            </a:r>
            <a:br>
              <a:rPr lang="en-US" sz="2000" dirty="0"/>
            </a:br>
            <a:r>
              <a:rPr lang="en-US" sz="2000" dirty="0"/>
              <a:t>structure of circuit at t = 0.</a:t>
            </a:r>
          </a:p>
        </p:txBody>
      </p:sp>
      <p:graphicFrame>
        <p:nvGraphicFramePr>
          <p:cNvPr id="6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45467"/>
              </p:ext>
            </p:extLst>
          </p:nvPr>
        </p:nvGraphicFramePr>
        <p:xfrm>
          <a:off x="3760983" y="1762012"/>
          <a:ext cx="4014340" cy="65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42" name="Equation" r:id="rId5" imgW="2171520" imgH="355320" progId="Equation.DSMT4">
                  <p:embed/>
                </p:oleObj>
              </mc:Choice>
              <mc:Fallback>
                <p:oleObj name="Equation" r:id="rId5" imgW="21715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983" y="1762012"/>
                        <a:ext cx="4014340" cy="659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8518655" y="1455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760983" y="1389172"/>
                <a:ext cx="30599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𝐹𝑜𝑟</m:t>
                    </m:r>
                    <m:r>
                      <a:rPr lang="en-US" sz="2000" b="0" i="1" smtClean="0">
                        <a:latin typeface="Cambria Math"/>
                      </a:rPr>
                      <m:t>  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/>
                  <a:t>,  step response: 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83" y="1389172"/>
                <a:ext cx="3059940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119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240977" y="2793614"/>
            <a:ext cx="2576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Three key parameters:</a:t>
            </a:r>
            <a:r>
              <a:rPr lang="en-US" sz="2000" dirty="0"/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4800" y="3199534"/>
            <a:ext cx="6813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Initial condition  v(0)=V</a:t>
            </a:r>
            <a:r>
              <a:rPr lang="en-US" sz="2000" baseline="-25000" dirty="0"/>
              <a:t>0</a:t>
            </a:r>
            <a:r>
              <a:rPr lang="en-US" sz="2000" dirty="0"/>
              <a:t>, </a:t>
            </a:r>
          </a:p>
          <a:p>
            <a:pPr marL="457200" indent="-457200"/>
            <a:r>
              <a:rPr lang="en-US" dirty="0"/>
              <a:t>        </a:t>
            </a:r>
            <a:r>
              <a:rPr lang="en-US" sz="2000" dirty="0"/>
              <a:t>Established from circuit before switch. Obtained by solving </a:t>
            </a:r>
            <a:br>
              <a:rPr lang="en-US" sz="2000" dirty="0"/>
            </a:br>
            <a:r>
              <a:rPr lang="en-US" sz="2000" dirty="0"/>
              <a:t>a DC circuit, t &lt; 0 (capacitor = open circuit)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20349" y="4255839"/>
                <a:ext cx="652204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/>
                <a:r>
                  <a:rPr lang="en-US" dirty="0"/>
                  <a:t>2.   </a:t>
                </a:r>
                <a:r>
                  <a:rPr lang="en-US" sz="2000" dirty="0"/>
                  <a:t>Final condition  v(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∞)</m:t>
                    </m:r>
                  </m:oMath>
                </a14:m>
                <a:endParaRPr lang="en-US" sz="2000" dirty="0"/>
              </a:p>
              <a:p>
                <a:pPr marL="457200" indent="-457200"/>
                <a:r>
                  <a:rPr lang="en-US" dirty="0"/>
                  <a:t>       </a:t>
                </a:r>
                <a:r>
                  <a:rPr lang="en-US" sz="2000" dirty="0"/>
                  <a:t>Established from circuit after switch. Obtained by solving </a:t>
                </a:r>
                <a:br>
                  <a:rPr lang="en-US" sz="2000" dirty="0"/>
                </a:br>
                <a:r>
                  <a:rPr lang="en-US" sz="2000" dirty="0"/>
                  <a:t>another DC circuit, t &gt; 0 (capacitor = open circuit)</a:t>
                </a: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49" y="4255839"/>
                <a:ext cx="6522042" cy="1015663"/>
              </a:xfrm>
              <a:prstGeom prst="rect">
                <a:avLst/>
              </a:prstGeom>
              <a:blipFill rotWithShape="1">
                <a:blip r:embed="rId8"/>
                <a:stretch>
                  <a:fillRect l="-842" t="-2994" r="-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304800" y="5271502"/>
            <a:ext cx="559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dirty="0"/>
              <a:t>Equivalent resistance </a:t>
            </a:r>
            <a:r>
              <a:rPr lang="en-US" sz="2000" dirty="0" err="1"/>
              <a:t>R</a:t>
            </a:r>
            <a:r>
              <a:rPr lang="en-US" sz="2000" baseline="-25000" dirty="0" err="1"/>
              <a:t>th</a:t>
            </a:r>
            <a:r>
              <a:rPr lang="en-US" sz="2000" dirty="0"/>
              <a:t>, or </a:t>
            </a:r>
            <a:r>
              <a:rPr lang="en-US" sz="2000" dirty="0" err="1"/>
              <a:t>R</a:t>
            </a:r>
            <a:r>
              <a:rPr lang="en-US" sz="2000" baseline="-25000" dirty="0" err="1"/>
              <a:t>eq</a:t>
            </a:r>
            <a:r>
              <a:rPr lang="en-US" sz="2000" dirty="0"/>
              <a:t> </a:t>
            </a:r>
          </a:p>
          <a:p>
            <a:pPr marL="457200" indent="-457200"/>
            <a:r>
              <a:rPr lang="en-US" dirty="0"/>
              <a:t>        </a:t>
            </a:r>
            <a:r>
              <a:rPr lang="en-US" sz="2000" b="1" dirty="0">
                <a:solidFill>
                  <a:srgbClr val="FF0000"/>
                </a:solidFill>
              </a:rPr>
              <a:t>with respect to capacitor </a:t>
            </a:r>
            <a:r>
              <a:rPr lang="en-US" sz="2000" dirty="0"/>
              <a:t>for circuit after switch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31372" y="6005826"/>
                <a:ext cx="87249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:r>
                  <a:rPr lang="en-US" sz="2000" dirty="0"/>
                  <a:t>Since v(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) =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,   (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) can be together considered  as the </a:t>
                </a:r>
                <a:r>
                  <a:rPr lang="en-US" sz="2000" dirty="0" err="1"/>
                  <a:t>Thevenin’s</a:t>
                </a:r>
                <a:r>
                  <a:rPr lang="en-US" sz="2000" dirty="0"/>
                  <a:t> equivalent, with respect to the capacitor,  from circuit after switch. 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72" y="6005826"/>
                <a:ext cx="8724900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76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 bwMode="auto">
          <a:xfrm>
            <a:off x="2366962" y="1105040"/>
            <a:ext cx="114300" cy="12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2424112" y="2498447"/>
            <a:ext cx="114300" cy="12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5" grpId="0"/>
      <p:bldP spid="68" grpId="0" build="p" bldLvl="2"/>
      <p:bldP spid="69" grpId="0" build="p" bldLvl="2"/>
      <p:bldP spid="70" grpId="0" build="p" bldLvl="2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17500" y="1169193"/>
            <a:ext cx="230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general solution</a:t>
            </a:r>
          </a:p>
        </p:txBody>
      </p:sp>
      <p:sp>
        <p:nvSpPr>
          <p:cNvPr id="8" name="TextBox 26"/>
          <p:cNvSpPr txBox="1">
            <a:spLocks noChangeArrowheads="1"/>
          </p:cNvSpPr>
          <p:nvPr/>
        </p:nvSpPr>
        <p:spPr bwMode="auto">
          <a:xfrm>
            <a:off x="386967" y="2098645"/>
            <a:ext cx="5220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There is only one pair of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 that satisfy the IC</a:t>
            </a: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32261" y="2498755"/>
            <a:ext cx="4733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To find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use IC to form two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9"/>
              <p:cNvSpPr txBox="1">
                <a:spLocks noChangeArrowheads="1"/>
              </p:cNvSpPr>
              <p:nvPr/>
            </p:nvSpPr>
            <p:spPr bwMode="auto">
              <a:xfrm>
                <a:off x="497601" y="2943984"/>
                <a:ext cx="33803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Evaluate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sz="2000" dirty="0"/>
                  <a:t>(t)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000" dirty="0"/>
                  <a:t>(t)  at t=0:   </a:t>
                </a:r>
              </a:p>
            </p:txBody>
          </p:sp>
        </mc:Choice>
        <mc:Fallback xmlns="">
          <p:sp>
            <p:nvSpPr>
              <p:cNvPr id="11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601" y="2943984"/>
                <a:ext cx="3380349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986" t="-7576" r="-1083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497601" y="4476690"/>
            <a:ext cx="2962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To satisfy the IC, we obtain</a:t>
            </a:r>
          </a:p>
        </p:txBody>
      </p:sp>
      <p:sp>
        <p:nvSpPr>
          <p:cNvPr id="18" name="Right Arrow 36"/>
          <p:cNvSpPr>
            <a:spLocks noChangeArrowheads="1"/>
          </p:cNvSpPr>
          <p:nvPr/>
        </p:nvSpPr>
        <p:spPr bwMode="auto">
          <a:xfrm>
            <a:off x="5697188" y="5266409"/>
            <a:ext cx="247650" cy="290052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752600" y="5997574"/>
            <a:ext cx="5418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You may use other methods to solve for A</a:t>
            </a:r>
            <a:r>
              <a:rPr lang="en-US" sz="2000" baseline="-25000" dirty="0"/>
              <a:t>1</a:t>
            </a:r>
            <a:r>
              <a:rPr lang="en-US" sz="2000" dirty="0"/>
              <a:t> and A</a:t>
            </a:r>
            <a:r>
              <a:rPr lang="en-US" sz="2000" baseline="-25000" dirty="0"/>
              <a:t>2</a:t>
            </a:r>
            <a:r>
              <a:rPr lang="en-US" sz="2000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5953" y="2509991"/>
            <a:ext cx="92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Recall: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712" y="1569303"/>
                <a:ext cx="3646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2" y="1569303"/>
                <a:ext cx="3646191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971" y="1563276"/>
                <a:ext cx="2439963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71" y="1563276"/>
                <a:ext cx="2439963" cy="406137"/>
              </a:xfrm>
              <a:prstGeom prst="rect">
                <a:avLst/>
              </a:prstGeom>
              <a:blipFill rotWithShape="1">
                <a:blip r:embed="rId13"/>
                <a:stretch>
                  <a:fillRect l="-2750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7234" y="3507431"/>
                <a:ext cx="28274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4" y="3507431"/>
                <a:ext cx="2827441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7234" y="3906759"/>
                <a:ext cx="2399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(0)=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4" y="3906759"/>
                <a:ext cx="239995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5712" y="5025543"/>
                <a:ext cx="25708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2" y="5025543"/>
                <a:ext cx="2570832" cy="70788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99810" y="5104172"/>
                <a:ext cx="3015441" cy="614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810" y="5104172"/>
                <a:ext cx="3015441" cy="61452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99394" y="5072222"/>
                <a:ext cx="3244606" cy="661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(∞)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94" y="5072222"/>
                <a:ext cx="3244606" cy="66120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3626" y="177291"/>
                <a:ext cx="4784387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0" i="1" dirty="0">
                    <a:latin typeface="Cambria Math"/>
                  </a:rPr>
                  <a:t>                      </a:t>
                </a:r>
                <a:r>
                  <a:rPr lang="en-US" sz="2400" dirty="0">
                    <a:latin typeface="Cambria Math"/>
                  </a:rPr>
                  <a:t>(1)</a:t>
                </a:r>
                <a:br>
                  <a:rPr lang="en-US" sz="2400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/>
                  <a:t>                  (IC)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177291"/>
                <a:ext cx="4784387" cy="838306"/>
              </a:xfrm>
              <a:prstGeom prst="rect">
                <a:avLst/>
              </a:prstGeom>
              <a:blipFill rotWithShape="1">
                <a:blip r:embed="rId19"/>
                <a:stretch>
                  <a:fillRect t="-5072" r="-38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63674" y="2498755"/>
                <a:ext cx="3219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74" y="2498755"/>
                <a:ext cx="3219984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7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8" grpId="0" animBg="1"/>
      <p:bldP spid="19" grpId="0"/>
      <p:bldP spid="20" grpId="0"/>
      <p:bldP spid="21" grpId="0"/>
      <p:bldP spid="22" grpId="0"/>
      <p:bldP spid="2" grpId="0"/>
      <p:bldP spid="23" grpId="0"/>
      <p:bldP spid="24" grpId="0"/>
      <p:bldP spid="25" grpId="0"/>
      <p:bldP spid="26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809" y="359657"/>
            <a:ext cx="3595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response of RL circuits</a:t>
            </a:r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1930400" y="1447800"/>
            <a:ext cx="977900" cy="14351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4" name="Rectangle 57"/>
          <p:cNvSpPr>
            <a:spLocks noChangeArrowheads="1"/>
          </p:cNvSpPr>
          <p:nvPr/>
        </p:nvSpPr>
        <p:spPr bwMode="auto">
          <a:xfrm>
            <a:off x="622300" y="1117600"/>
            <a:ext cx="1447800" cy="1943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5" name="Straight Arrow Connector 61"/>
          <p:cNvCxnSpPr>
            <a:cxnSpLocks noChangeShapeType="1"/>
          </p:cNvCxnSpPr>
          <p:nvPr/>
        </p:nvCxnSpPr>
        <p:spPr bwMode="auto">
          <a:xfrm>
            <a:off x="2273300" y="1473200"/>
            <a:ext cx="4699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" name="TextBox 62"/>
          <p:cNvSpPr txBox="1">
            <a:spLocks noChangeArrowheads="1"/>
          </p:cNvSpPr>
          <p:nvPr/>
        </p:nvSpPr>
        <p:spPr bwMode="auto">
          <a:xfrm>
            <a:off x="2349500" y="990600"/>
            <a:ext cx="2635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927100" y="1905000"/>
            <a:ext cx="736600" cy="165100"/>
            <a:chOff x="2565400" y="4241800"/>
            <a:chExt cx="901700" cy="317500"/>
          </a:xfrm>
        </p:grpSpPr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2705100" y="4254500"/>
              <a:ext cx="613156" cy="29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565400" y="4241800"/>
              <a:ext cx="901700" cy="317500"/>
            </a:xfrm>
            <a:custGeom>
              <a:avLst/>
              <a:gdLst>
                <a:gd name="connsiteX0" fmla="*/ 0 w 4102100"/>
                <a:gd name="connsiteY0" fmla="*/ 304800 h 622300"/>
                <a:gd name="connsiteX1" fmla="*/ 673100 w 4102100"/>
                <a:gd name="connsiteY1" fmla="*/ 304800 h 622300"/>
                <a:gd name="connsiteX2" fmla="*/ 889000 w 4102100"/>
                <a:gd name="connsiteY2" fmla="*/ 12700 h 622300"/>
                <a:gd name="connsiteX3" fmla="*/ 1066800 w 4102100"/>
                <a:gd name="connsiteY3" fmla="*/ 609600 h 622300"/>
                <a:gd name="connsiteX4" fmla="*/ 1473200 w 4102100"/>
                <a:gd name="connsiteY4" fmla="*/ 0 h 622300"/>
                <a:gd name="connsiteX5" fmla="*/ 1727200 w 4102100"/>
                <a:gd name="connsiteY5" fmla="*/ 596900 h 622300"/>
                <a:gd name="connsiteX6" fmla="*/ 2082800 w 4102100"/>
                <a:gd name="connsiteY6" fmla="*/ 25400 h 622300"/>
                <a:gd name="connsiteX7" fmla="*/ 2438400 w 4102100"/>
                <a:gd name="connsiteY7" fmla="*/ 596900 h 622300"/>
                <a:gd name="connsiteX8" fmla="*/ 2806700 w 4102100"/>
                <a:gd name="connsiteY8" fmla="*/ 0 h 622300"/>
                <a:gd name="connsiteX9" fmla="*/ 3136900 w 4102100"/>
                <a:gd name="connsiteY9" fmla="*/ 622300 h 622300"/>
                <a:gd name="connsiteX10" fmla="*/ 3365500 w 4102100"/>
                <a:gd name="connsiteY10" fmla="*/ 279400 h 622300"/>
                <a:gd name="connsiteX11" fmla="*/ 4102100 w 4102100"/>
                <a:gd name="connsiteY11" fmla="*/ 29210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2100" h="622300">
                  <a:moveTo>
                    <a:pt x="0" y="304800"/>
                  </a:moveTo>
                  <a:lnTo>
                    <a:pt x="673100" y="304800"/>
                  </a:lnTo>
                  <a:lnTo>
                    <a:pt x="889000" y="12700"/>
                  </a:lnTo>
                  <a:lnTo>
                    <a:pt x="1066800" y="609600"/>
                  </a:lnTo>
                  <a:lnTo>
                    <a:pt x="1473200" y="0"/>
                  </a:lnTo>
                  <a:lnTo>
                    <a:pt x="1727200" y="596900"/>
                  </a:lnTo>
                  <a:lnTo>
                    <a:pt x="2082800" y="25400"/>
                  </a:lnTo>
                  <a:lnTo>
                    <a:pt x="2438400" y="596900"/>
                  </a:lnTo>
                  <a:lnTo>
                    <a:pt x="2806700" y="0"/>
                  </a:lnTo>
                  <a:lnTo>
                    <a:pt x="3136900" y="622300"/>
                  </a:lnTo>
                  <a:lnTo>
                    <a:pt x="3365500" y="279400"/>
                  </a:lnTo>
                  <a:lnTo>
                    <a:pt x="4102100" y="29210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</p:grpSp>
      <p:sp>
        <p:nvSpPr>
          <p:cNvPr id="10" name="Diamond 70"/>
          <p:cNvSpPr>
            <a:spLocks noChangeArrowheads="1"/>
          </p:cNvSpPr>
          <p:nvPr/>
        </p:nvSpPr>
        <p:spPr bwMode="auto">
          <a:xfrm>
            <a:off x="1003300" y="2209800"/>
            <a:ext cx="647700" cy="330200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11" name="Diamond 71"/>
          <p:cNvSpPr>
            <a:spLocks noChangeArrowheads="1"/>
          </p:cNvSpPr>
          <p:nvPr/>
        </p:nvSpPr>
        <p:spPr bwMode="auto">
          <a:xfrm>
            <a:off x="749300" y="2489200"/>
            <a:ext cx="647700" cy="330200"/>
          </a:xfrm>
          <a:prstGeom prst="diamond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cxnSp>
        <p:nvCxnSpPr>
          <p:cNvPr id="12" name="Straight Arrow Connector 72"/>
          <p:cNvCxnSpPr>
            <a:cxnSpLocks noChangeShapeType="1"/>
          </p:cNvCxnSpPr>
          <p:nvPr/>
        </p:nvCxnSpPr>
        <p:spPr bwMode="auto">
          <a:xfrm>
            <a:off x="838200" y="2654300"/>
            <a:ext cx="4318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73"/>
          <p:cNvSpPr txBox="1">
            <a:spLocks noChangeArrowheads="1"/>
          </p:cNvSpPr>
          <p:nvPr/>
        </p:nvSpPr>
        <p:spPr bwMode="auto">
          <a:xfrm>
            <a:off x="1028700" y="2159000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+ </a:t>
            </a:r>
            <a:r>
              <a:rPr lang="en-US" sz="2000">
                <a:latin typeface="Symbol" pitchFamily="18" charset="2"/>
              </a:rPr>
              <a:t> -</a:t>
            </a:r>
          </a:p>
        </p:txBody>
      </p: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36600" y="1231900"/>
            <a:ext cx="533400" cy="457200"/>
            <a:chOff x="1104900" y="1155700"/>
            <a:chExt cx="534121" cy="457200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6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+ </a:t>
              </a:r>
              <a:r>
                <a:rPr lang="en-US" sz="2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 rot="-5400000">
            <a:off x="1357313" y="1266825"/>
            <a:ext cx="469900" cy="444500"/>
            <a:chOff x="2133600" y="1143000"/>
            <a:chExt cx="469900" cy="444500"/>
          </a:xfrm>
        </p:grpSpPr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9" name="Straight Arrow Connector 13"/>
            <p:cNvCxnSpPr>
              <a:cxnSpLocks noChangeShapeType="1"/>
              <a:stCxn id="18" idx="2"/>
              <a:endCxn id="18" idx="6"/>
            </p:cNvCxnSpPr>
            <p:nvPr/>
          </p:nvCxnSpPr>
          <p:spPr bwMode="auto">
            <a:xfrm rot="-5400000">
              <a:off x="2368550" y="1130300"/>
              <a:ext cx="0" cy="4699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TextBox 28"/>
          <p:cNvSpPr txBox="1">
            <a:spLocks noChangeArrowheads="1"/>
          </p:cNvSpPr>
          <p:nvPr/>
        </p:nvSpPr>
        <p:spPr bwMode="auto">
          <a:xfrm>
            <a:off x="2540000" y="1866900"/>
            <a:ext cx="371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203325" y="2639595"/>
            <a:ext cx="714375" cy="319505"/>
            <a:chOff x="1216025" y="6411495"/>
            <a:chExt cx="714375" cy="319505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1216025" y="6683375"/>
              <a:ext cx="182145" cy="43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750595" y="6684546"/>
              <a:ext cx="179805" cy="20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1375945" y="664962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25195" y="665597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6" name="Straight Connector 25"/>
            <p:cNvCxnSpPr>
              <a:endCxn id="24" idx="7"/>
            </p:cNvCxnSpPr>
            <p:nvPr/>
          </p:nvCxnSpPr>
          <p:spPr bwMode="auto">
            <a:xfrm flipH="1">
              <a:off x="1419306" y="6411495"/>
              <a:ext cx="334464" cy="2474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Rectangle 26"/>
            <p:cNvSpPr/>
            <p:nvPr/>
          </p:nvSpPr>
          <p:spPr bwMode="auto">
            <a:xfrm>
              <a:off x="1435100" y="6661150"/>
              <a:ext cx="285750" cy="698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749640" y="1708063"/>
            <a:ext cx="326844" cy="831850"/>
            <a:chOff x="3867240" y="5581563"/>
            <a:chExt cx="326844" cy="831850"/>
          </a:xfrm>
        </p:grpSpPr>
        <p:sp>
          <p:nvSpPr>
            <p:cNvPr id="29" name="Chord 28"/>
            <p:cNvSpPr/>
            <p:nvPr/>
          </p:nvSpPr>
          <p:spPr bwMode="auto">
            <a:xfrm rot="10800000">
              <a:off x="3876767" y="5753012"/>
              <a:ext cx="317317" cy="107154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Chord 29"/>
            <p:cNvSpPr/>
            <p:nvPr/>
          </p:nvSpPr>
          <p:spPr bwMode="auto">
            <a:xfrm rot="10800000">
              <a:off x="3867241" y="5860962"/>
              <a:ext cx="317317" cy="107154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Chord 30"/>
            <p:cNvSpPr/>
            <p:nvPr/>
          </p:nvSpPr>
          <p:spPr bwMode="auto">
            <a:xfrm rot="10800000">
              <a:off x="3867240" y="5968912"/>
              <a:ext cx="317317" cy="107154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Chord 31"/>
            <p:cNvSpPr/>
            <p:nvPr/>
          </p:nvSpPr>
          <p:spPr bwMode="auto">
            <a:xfrm rot="10800000">
              <a:off x="3873590" y="6076862"/>
              <a:ext cx="317317" cy="107154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Freeform 33"/>
            <p:cNvSpPr/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connsiteX0" fmla="*/ 8996 w 59796"/>
                <a:gd name="connsiteY0" fmla="*/ 66146 h 520171"/>
                <a:gd name="connsiteX1" fmla="*/ 56621 w 59796"/>
                <a:gd name="connsiteY1" fmla="*/ 85196 h 520171"/>
                <a:gd name="connsiteX2" fmla="*/ 59796 w 59796"/>
                <a:gd name="connsiteY2" fmla="*/ 240771 h 520171"/>
                <a:gd name="connsiteX3" fmla="*/ 59796 w 59796"/>
                <a:gd name="connsiteY3" fmla="*/ 459846 h 520171"/>
                <a:gd name="connsiteX4" fmla="*/ 28046 w 59796"/>
                <a:gd name="connsiteY4" fmla="*/ 520171 h 520171"/>
                <a:gd name="connsiteX5" fmla="*/ 2646 w 59796"/>
                <a:gd name="connsiteY5" fmla="*/ 482071 h 520171"/>
                <a:gd name="connsiteX6" fmla="*/ 8996 w 59796"/>
                <a:gd name="connsiteY6" fmla="*/ 66146 h 52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10080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5" name="Oval 34"/>
          <p:cNvSpPr/>
          <p:nvPr/>
        </p:nvSpPr>
        <p:spPr bwMode="auto">
          <a:xfrm>
            <a:off x="2184400" y="1384300"/>
            <a:ext cx="114300" cy="12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184400" y="2806700"/>
            <a:ext cx="114300" cy="127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2194" y="590490"/>
            <a:ext cx="347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response – For t &gt; 0,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4993" y="3276600"/>
            <a:ext cx="2576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key parameters: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609600" y="3686870"/>
                <a:ext cx="765414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000" dirty="0" err="1"/>
                  <a:t>i</a:t>
                </a:r>
                <a:r>
                  <a:rPr lang="en-US" sz="2000" dirty="0"/>
                  <a:t>(0), initial condition, from the DC circuit for t &lt; 0.  (inductor =short)</a:t>
                </a:r>
              </a:p>
              <a:p>
                <a:pPr marL="457200" indent="-457200">
                  <a:buAutoNum type="arabicPeriod"/>
                </a:pPr>
                <a:r>
                  <a:rPr lang="en-US" sz="2000" dirty="0" err="1"/>
                  <a:t>i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en-US" sz="2000" dirty="0"/>
                  <a:t>)=I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, final value, from DC circuit for t &gt; 0. (inductor =short)</a:t>
                </a:r>
              </a:p>
              <a:p>
                <a:pPr marL="457200" indent="-457200">
                  <a:buAutoNum type="arabicPeriod"/>
                </a:pPr>
                <a:r>
                  <a:rPr lang="en-US" sz="2000" dirty="0"/>
                  <a:t>R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=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, equivalent resistance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w.r.t  inductor  </a:t>
                </a:r>
                <a:r>
                  <a:rPr lang="en-US" sz="2000" dirty="0"/>
                  <a:t>from circuit for t &gt; 0  </a:t>
                </a: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86870"/>
                <a:ext cx="7654147" cy="1015663"/>
              </a:xfrm>
              <a:prstGeom prst="rect">
                <a:avLst/>
              </a:prstGeom>
              <a:blipFill>
                <a:blip r:embed="rId3"/>
                <a:stretch>
                  <a:fillRect l="-876" t="-421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48075" y="4953000"/>
            <a:ext cx="828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(I</a:t>
            </a:r>
            <a:r>
              <a:rPr lang="en-US" sz="2400" baseline="-25000" dirty="0"/>
              <a:t>N</a:t>
            </a:r>
            <a:r>
              <a:rPr lang="en-US" sz="2400" dirty="0"/>
              <a:t>, R</a:t>
            </a:r>
            <a:r>
              <a:rPr lang="en-US" sz="2400" baseline="-25000" dirty="0"/>
              <a:t>N</a:t>
            </a:r>
            <a:r>
              <a:rPr lang="en-US" sz="2400" dirty="0"/>
              <a:t>) together as Norton’s equivalent,   w.r.t  inductor,  for t &gt; 0.</a:t>
            </a:r>
          </a:p>
        </p:txBody>
      </p:sp>
      <p:graphicFrame>
        <p:nvGraphicFramePr>
          <p:cNvPr id="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15513"/>
              </p:ext>
            </p:extLst>
          </p:nvPr>
        </p:nvGraphicFramePr>
        <p:xfrm>
          <a:off x="3808747" y="1244600"/>
          <a:ext cx="347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name="Equation" r:id="rId4" imgW="1790640" imgH="330120" progId="Equation.DSMT4">
                  <p:embed/>
                </p:oleObj>
              </mc:Choice>
              <mc:Fallback>
                <p:oleObj name="Equation" r:id="rId4" imgW="17906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747" y="1244600"/>
                        <a:ext cx="34798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8518655" y="1455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L23</a:t>
            </a:r>
          </a:p>
        </p:txBody>
      </p:sp>
    </p:spTree>
    <p:extLst>
      <p:ext uri="{BB962C8B-B14F-4D97-AF65-F5344CB8AC3E}">
        <p14:creationId xmlns:p14="http://schemas.microsoft.com/office/powerpoint/2010/main" val="14871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1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L23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203200"/>
            <a:ext cx="499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points for step resp. of  series RLC circuits: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7152" y="3097529"/>
            <a:ext cx="33255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Obtain  v(0),  </a:t>
            </a:r>
            <a:r>
              <a:rPr lang="en-US" sz="2000" dirty="0" err="1"/>
              <a:t>i</a:t>
            </a:r>
            <a:r>
              <a:rPr lang="en-US" sz="2000" baseline="-25000" dirty="0" err="1"/>
              <a:t>L</a:t>
            </a:r>
            <a:r>
              <a:rPr lang="en-US" sz="2000" dirty="0"/>
              <a:t>(0) from circuit </a:t>
            </a:r>
          </a:p>
          <a:p>
            <a:r>
              <a:rPr lang="en-US" sz="2000" dirty="0"/>
              <a:t>before switch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35125" y="1924050"/>
            <a:ext cx="643256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35125" y="831850"/>
            <a:ext cx="635000" cy="952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5925" y="679450"/>
            <a:ext cx="1257300" cy="22987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617538" y="831850"/>
            <a:ext cx="636587" cy="196850"/>
          </a:xfrm>
          <a:custGeom>
            <a:avLst/>
            <a:gdLst>
              <a:gd name="connsiteX0" fmla="*/ 0 w 4102100"/>
              <a:gd name="connsiteY0" fmla="*/ 304800 h 622300"/>
              <a:gd name="connsiteX1" fmla="*/ 673100 w 4102100"/>
              <a:gd name="connsiteY1" fmla="*/ 304800 h 622300"/>
              <a:gd name="connsiteX2" fmla="*/ 889000 w 4102100"/>
              <a:gd name="connsiteY2" fmla="*/ 12700 h 622300"/>
              <a:gd name="connsiteX3" fmla="*/ 1066800 w 4102100"/>
              <a:gd name="connsiteY3" fmla="*/ 609600 h 622300"/>
              <a:gd name="connsiteX4" fmla="*/ 1473200 w 4102100"/>
              <a:gd name="connsiteY4" fmla="*/ 0 h 622300"/>
              <a:gd name="connsiteX5" fmla="*/ 1727200 w 4102100"/>
              <a:gd name="connsiteY5" fmla="*/ 596900 h 622300"/>
              <a:gd name="connsiteX6" fmla="*/ 2082800 w 4102100"/>
              <a:gd name="connsiteY6" fmla="*/ 25400 h 622300"/>
              <a:gd name="connsiteX7" fmla="*/ 2438400 w 4102100"/>
              <a:gd name="connsiteY7" fmla="*/ 596900 h 622300"/>
              <a:gd name="connsiteX8" fmla="*/ 2806700 w 4102100"/>
              <a:gd name="connsiteY8" fmla="*/ 0 h 622300"/>
              <a:gd name="connsiteX9" fmla="*/ 3136900 w 4102100"/>
              <a:gd name="connsiteY9" fmla="*/ 622300 h 622300"/>
              <a:gd name="connsiteX10" fmla="*/ 3365500 w 4102100"/>
              <a:gd name="connsiteY10" fmla="*/ 279400 h 622300"/>
              <a:gd name="connsiteX11" fmla="*/ 4102100 w 4102100"/>
              <a:gd name="connsiteY11" fmla="*/ 2921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02100" h="622300">
                <a:moveTo>
                  <a:pt x="0" y="304800"/>
                </a:moveTo>
                <a:lnTo>
                  <a:pt x="673100" y="304800"/>
                </a:lnTo>
                <a:lnTo>
                  <a:pt x="889000" y="12700"/>
                </a:lnTo>
                <a:lnTo>
                  <a:pt x="1066800" y="609600"/>
                </a:lnTo>
                <a:lnTo>
                  <a:pt x="1473200" y="0"/>
                </a:lnTo>
                <a:lnTo>
                  <a:pt x="1727200" y="596900"/>
                </a:lnTo>
                <a:lnTo>
                  <a:pt x="2082800" y="25400"/>
                </a:lnTo>
                <a:lnTo>
                  <a:pt x="2438400" y="596900"/>
                </a:lnTo>
                <a:lnTo>
                  <a:pt x="2806700" y="0"/>
                </a:lnTo>
                <a:lnTo>
                  <a:pt x="3136900" y="622300"/>
                </a:lnTo>
                <a:lnTo>
                  <a:pt x="3365500" y="279400"/>
                </a:lnTo>
                <a:lnTo>
                  <a:pt x="4102100" y="29210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defTabSz="1008063">
              <a:defRPr/>
            </a:pPr>
            <a:endParaRPr lang="en-US"/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92125" y="1174750"/>
            <a:ext cx="495300" cy="419100"/>
            <a:chOff x="1104900" y="1155700"/>
            <a:chExt cx="534121" cy="45720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104900" y="11684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1104900" y="1155700"/>
              <a:ext cx="53412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+ </a:t>
              </a:r>
              <a:r>
                <a:rPr lang="en-US" sz="18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1152525" y="1314450"/>
            <a:ext cx="330200" cy="342900"/>
            <a:chOff x="2133600" y="1143000"/>
            <a:chExt cx="469900" cy="444500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133600" y="1143000"/>
              <a:ext cx="469900" cy="4445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15" name="Straight Arrow Connector 13"/>
            <p:cNvCxnSpPr>
              <a:cxnSpLocks noChangeShapeType="1"/>
              <a:stCxn id="14" idx="2"/>
              <a:endCxn id="14" idx="6"/>
            </p:cNvCxnSpPr>
            <p:nvPr/>
          </p:nvCxnSpPr>
          <p:spPr bwMode="auto">
            <a:xfrm>
              <a:off x="2133600" y="1365250"/>
              <a:ext cx="469900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428625" y="1720850"/>
            <a:ext cx="469900" cy="549275"/>
            <a:chOff x="2590800" y="2642280"/>
            <a:chExt cx="685800" cy="558120"/>
          </a:xfrm>
        </p:grpSpPr>
        <p:sp>
          <p:nvSpPr>
            <p:cNvPr id="17" name="Diamond 16"/>
            <p:cNvSpPr/>
            <p:nvPr/>
          </p:nvSpPr>
          <p:spPr>
            <a:xfrm>
              <a:off x="2590800" y="2666476"/>
              <a:ext cx="685800" cy="533924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6"/>
            <p:cNvSpPr txBox="1">
              <a:spLocks noChangeArrowheads="1"/>
            </p:cNvSpPr>
            <p:nvPr/>
          </p:nvSpPr>
          <p:spPr bwMode="auto">
            <a:xfrm>
              <a:off x="2706772" y="2642280"/>
              <a:ext cx="395230" cy="55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+</a:t>
              </a:r>
            </a:p>
            <a:p>
              <a:r>
                <a:rPr lang="en-US" sz="16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038225" y="1797050"/>
            <a:ext cx="457200" cy="406400"/>
            <a:chOff x="5981700" y="2730500"/>
            <a:chExt cx="533400" cy="571500"/>
          </a:xfrm>
        </p:grpSpPr>
        <p:sp>
          <p:nvSpPr>
            <p:cNvPr id="20" name="Diamond 18"/>
            <p:cNvSpPr>
              <a:spLocks noChangeArrowheads="1"/>
            </p:cNvSpPr>
            <p:nvPr/>
          </p:nvSpPr>
          <p:spPr bwMode="auto">
            <a:xfrm>
              <a:off x="5981700" y="2730500"/>
              <a:ext cx="533400" cy="571500"/>
            </a:xfrm>
            <a:prstGeom prst="diamond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1" name="Straight Arrow Connector 19"/>
            <p:cNvCxnSpPr>
              <a:cxnSpLocks noChangeShapeType="1"/>
              <a:stCxn id="20" idx="2"/>
            </p:cNvCxnSpPr>
            <p:nvPr/>
          </p:nvCxnSpPr>
          <p:spPr bwMode="auto">
            <a:xfrm flipV="1">
              <a:off x="6248400" y="2857500"/>
              <a:ext cx="0" cy="4445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603250" y="2493963"/>
            <a:ext cx="714375" cy="319087"/>
            <a:chOff x="1216025" y="6411495"/>
            <a:chExt cx="714375" cy="319505"/>
          </a:xfrm>
        </p:grpSpPr>
        <p:cxnSp>
          <p:nvCxnSpPr>
            <p:cNvPr id="23" name="Straight Connector 21"/>
            <p:cNvCxnSpPr>
              <a:cxnSpLocks noChangeShapeType="1"/>
            </p:cNvCxnSpPr>
            <p:nvPr/>
          </p:nvCxnSpPr>
          <p:spPr bwMode="auto">
            <a:xfrm>
              <a:off x="1216025" y="6683375"/>
              <a:ext cx="182145" cy="434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Straight Connector 22"/>
            <p:cNvCxnSpPr>
              <a:cxnSpLocks noChangeShapeType="1"/>
            </p:cNvCxnSpPr>
            <p:nvPr/>
          </p:nvCxnSpPr>
          <p:spPr bwMode="auto">
            <a:xfrm>
              <a:off x="1750595" y="6684546"/>
              <a:ext cx="179805" cy="20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375945" y="664962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725195" y="6655970"/>
              <a:ext cx="50800" cy="635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cxnSp>
          <p:nvCxnSpPr>
            <p:cNvPr id="27" name="Straight Connector 25"/>
            <p:cNvCxnSpPr>
              <a:cxnSpLocks noChangeShapeType="1"/>
              <a:endCxn id="25" idx="7"/>
            </p:cNvCxnSpPr>
            <p:nvPr/>
          </p:nvCxnSpPr>
          <p:spPr bwMode="auto">
            <a:xfrm flipH="1">
              <a:off x="1419306" y="6411495"/>
              <a:ext cx="334464" cy="24742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435100" y="6661150"/>
              <a:ext cx="285750" cy="698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 rot="5400000">
            <a:off x="1828165" y="1111250"/>
            <a:ext cx="825500" cy="419100"/>
            <a:chOff x="952500" y="3581400"/>
            <a:chExt cx="825500" cy="419100"/>
          </a:xfrm>
        </p:grpSpPr>
        <p:cxnSp>
          <p:nvCxnSpPr>
            <p:cNvPr id="30" name="Straight Connector 28"/>
            <p:cNvCxnSpPr>
              <a:cxnSpLocks noChangeShapeType="1"/>
            </p:cNvCxnSpPr>
            <p:nvPr/>
          </p:nvCxnSpPr>
          <p:spPr bwMode="auto">
            <a:xfrm>
              <a:off x="952500" y="3759200"/>
              <a:ext cx="8255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Straight Connector 29"/>
            <p:cNvCxnSpPr>
              <a:cxnSpLocks noChangeShapeType="1"/>
            </p:cNvCxnSpPr>
            <p:nvPr/>
          </p:nvCxnSpPr>
          <p:spPr bwMode="auto">
            <a:xfrm>
              <a:off x="12192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" name="Straight Connector 30"/>
            <p:cNvCxnSpPr>
              <a:cxnSpLocks noChangeShapeType="1"/>
            </p:cNvCxnSpPr>
            <p:nvPr/>
          </p:nvCxnSpPr>
          <p:spPr bwMode="auto">
            <a:xfrm>
              <a:off x="1422400" y="3581400"/>
              <a:ext cx="0" cy="3810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231900" y="3581400"/>
              <a:ext cx="177800" cy="419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1749425" y="11493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</a:t>
            </a: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81986"/>
              </p:ext>
            </p:extLst>
          </p:nvPr>
        </p:nvGraphicFramePr>
        <p:xfrm>
          <a:off x="2470150" y="665163"/>
          <a:ext cx="3175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2" name="Equation" r:id="rId3" imgW="139680" imgH="571320" progId="Equation.DSMT4">
                  <p:embed/>
                </p:oleObj>
              </mc:Choice>
              <mc:Fallback>
                <p:oleObj name="Equation" r:id="rId3" imgW="1396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665163"/>
                        <a:ext cx="317500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2111375" y="2032000"/>
            <a:ext cx="325438" cy="831850"/>
            <a:chOff x="3867240" y="5581563"/>
            <a:chExt cx="326844" cy="831850"/>
          </a:xfrm>
        </p:grpSpPr>
        <p:sp>
          <p:nvSpPr>
            <p:cNvPr id="37" name="Chord 36"/>
            <p:cNvSpPr/>
            <p:nvPr/>
          </p:nvSpPr>
          <p:spPr bwMode="auto">
            <a:xfrm rot="10800000">
              <a:off x="3876806" y="575301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8" name="Chord 37"/>
            <p:cNvSpPr/>
            <p:nvPr/>
          </p:nvSpPr>
          <p:spPr bwMode="auto">
            <a:xfrm rot="10800000">
              <a:off x="3867240" y="586096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39" name="Chord 38"/>
            <p:cNvSpPr/>
            <p:nvPr/>
          </p:nvSpPr>
          <p:spPr bwMode="auto">
            <a:xfrm rot="10800000">
              <a:off x="3867240" y="596891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sp>
          <p:nvSpPr>
            <p:cNvPr id="40" name="Chord 39"/>
            <p:cNvSpPr/>
            <p:nvPr/>
          </p:nvSpPr>
          <p:spPr bwMode="auto">
            <a:xfrm rot="10800000">
              <a:off x="3873617" y="6076863"/>
              <a:ext cx="317278" cy="106363"/>
            </a:xfrm>
            <a:prstGeom prst="chord">
              <a:avLst>
                <a:gd name="adj1" fmla="val 5567545"/>
                <a:gd name="adj2" fmla="val 1620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8063">
                <a:defRPr/>
              </a:pPr>
              <a:endParaRPr lang="en-US"/>
            </a:p>
          </p:txBody>
        </p:sp>
        <p:cxnSp>
          <p:nvCxnSpPr>
            <p:cNvPr id="41" name="Straight Connector 39"/>
            <p:cNvCxnSpPr>
              <a:cxnSpLocks noChangeShapeType="1"/>
            </p:cNvCxnSpPr>
            <p:nvPr/>
          </p:nvCxnSpPr>
          <p:spPr bwMode="auto">
            <a:xfrm rot="5400000" flipV="1">
              <a:off x="3619411" y="5994313"/>
              <a:ext cx="831850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001029" y="5705474"/>
              <a:ext cx="62971" cy="498475"/>
            </a:xfrm>
            <a:custGeom>
              <a:avLst/>
              <a:gdLst>
                <a:gd name="T0" fmla="*/ 9977 w 59796"/>
                <a:gd name="T1" fmla="*/ 60743 h 520171"/>
                <a:gd name="T2" fmla="*/ 62793 w 59796"/>
                <a:gd name="T3" fmla="*/ 78238 h 520171"/>
                <a:gd name="T4" fmla="*/ 66315 w 59796"/>
                <a:gd name="T5" fmla="*/ 221105 h 520171"/>
                <a:gd name="T6" fmla="*/ 66315 w 59796"/>
                <a:gd name="T7" fmla="*/ 422286 h 520171"/>
                <a:gd name="T8" fmla="*/ 31103 w 59796"/>
                <a:gd name="T9" fmla="*/ 477684 h 520171"/>
                <a:gd name="T10" fmla="*/ 2934 w 59796"/>
                <a:gd name="T11" fmla="*/ 442696 h 520171"/>
                <a:gd name="T12" fmla="*/ 9977 w 59796"/>
                <a:gd name="T13" fmla="*/ 60743 h 520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96"/>
                <a:gd name="T22" fmla="*/ 0 h 520171"/>
                <a:gd name="T23" fmla="*/ 59796 w 59796"/>
                <a:gd name="T24" fmla="*/ 520171 h 520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96" h="520171">
                  <a:moveTo>
                    <a:pt x="8996" y="66146"/>
                  </a:moveTo>
                  <a:cubicBezTo>
                    <a:pt x="17992" y="0"/>
                    <a:pt x="40746" y="78846"/>
                    <a:pt x="56621" y="85196"/>
                  </a:cubicBezTo>
                  <a:cubicBezTo>
                    <a:pt x="57679" y="137054"/>
                    <a:pt x="58738" y="188913"/>
                    <a:pt x="59796" y="240771"/>
                  </a:cubicBezTo>
                  <a:lnTo>
                    <a:pt x="59796" y="459846"/>
                  </a:lnTo>
                  <a:lnTo>
                    <a:pt x="28046" y="520171"/>
                  </a:lnTo>
                  <a:lnTo>
                    <a:pt x="2646" y="482071"/>
                  </a:lnTo>
                  <a:cubicBezTo>
                    <a:pt x="1588" y="347663"/>
                    <a:pt x="0" y="132292"/>
                    <a:pt x="8996" y="6614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1978025" y="2317750"/>
            <a:ext cx="27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</a:t>
            </a:r>
          </a:p>
        </p:txBody>
      </p:sp>
      <p:cxnSp>
        <p:nvCxnSpPr>
          <p:cNvPr id="44" name="Straight Arrow Connector 42"/>
          <p:cNvCxnSpPr>
            <a:cxnSpLocks noChangeShapeType="1"/>
          </p:cNvCxnSpPr>
          <p:nvPr/>
        </p:nvCxnSpPr>
        <p:spPr bwMode="auto">
          <a:xfrm>
            <a:off x="1698625" y="1936750"/>
            <a:ext cx="5207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5" name="TextBox 43"/>
          <p:cNvSpPr txBox="1">
            <a:spLocks noChangeArrowheads="1"/>
          </p:cNvSpPr>
          <p:nvPr/>
        </p:nvSpPr>
        <p:spPr bwMode="auto">
          <a:xfrm>
            <a:off x="1685925" y="1873250"/>
            <a:ext cx="4476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</a:t>
            </a:r>
            <a:r>
              <a:rPr lang="en-US" baseline="-25000"/>
              <a:t>L</a:t>
            </a:r>
            <a:endParaRPr lang="en-US"/>
          </a:p>
        </p:txBody>
      </p:sp>
      <p:sp>
        <p:nvSpPr>
          <p:cNvPr id="46" name="TextBox 110"/>
          <p:cNvSpPr txBox="1">
            <a:spLocks noChangeArrowheads="1"/>
          </p:cNvSpPr>
          <p:nvPr/>
        </p:nvSpPr>
        <p:spPr bwMode="auto">
          <a:xfrm>
            <a:off x="4114800" y="789781"/>
            <a:ext cx="45243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For circuit after switch, obtain </a:t>
            </a:r>
            <a:r>
              <a:rPr lang="en-US" sz="2000" dirty="0" err="1"/>
              <a:t>Thevenin’s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equivalent (</a:t>
            </a:r>
            <a:r>
              <a:rPr lang="en-US" sz="2000" dirty="0" err="1"/>
              <a:t>V</a:t>
            </a:r>
            <a:r>
              <a:rPr lang="en-US" sz="2000" baseline="-25000" dirty="0" err="1"/>
              <a:t>th</a:t>
            </a:r>
            <a:r>
              <a:rPr lang="en-US" sz="2000" dirty="0" err="1"/>
              <a:t>,R</a:t>
            </a:r>
            <a:r>
              <a:rPr lang="en-US" sz="2000" baseline="-25000" dirty="0" err="1"/>
              <a:t>th</a:t>
            </a:r>
            <a:r>
              <a:rPr lang="en-US" sz="2000" dirty="0"/>
              <a:t>) w.r.t  LC</a:t>
            </a:r>
          </a:p>
        </p:txBody>
      </p:sp>
      <p:sp>
        <p:nvSpPr>
          <p:cNvPr id="47" name="TextBox 112"/>
          <p:cNvSpPr txBox="1">
            <a:spLocks noChangeArrowheads="1"/>
          </p:cNvSpPr>
          <p:nvPr/>
        </p:nvSpPr>
        <p:spPr bwMode="auto">
          <a:xfrm>
            <a:off x="3985576" y="3263901"/>
            <a:ext cx="4244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Assign </a:t>
            </a:r>
            <a:r>
              <a:rPr lang="en-US" sz="2000" dirty="0" err="1"/>
              <a:t>i</a:t>
            </a:r>
            <a:r>
              <a:rPr lang="en-US" sz="2000" baseline="-25000" dirty="0" err="1"/>
              <a:t>C</a:t>
            </a:r>
            <a:r>
              <a:rPr lang="en-US" sz="2000" dirty="0"/>
              <a:t> by passive sign convention</a:t>
            </a:r>
          </a:p>
        </p:txBody>
      </p:sp>
      <p:graphicFrame>
        <p:nvGraphicFramePr>
          <p:cNvPr id="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844533"/>
              </p:ext>
            </p:extLst>
          </p:nvPr>
        </p:nvGraphicFramePr>
        <p:xfrm>
          <a:off x="4114800" y="3867466"/>
          <a:ext cx="204311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3" name="Equation" r:id="rId5" imgW="939600" imgH="241200" progId="Equation.DSMT4">
                  <p:embed/>
                </p:oleObj>
              </mc:Choice>
              <mc:Fallback>
                <p:oleObj name="Equation" r:id="rId5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67466"/>
                        <a:ext cx="204311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120"/>
          <p:cNvSpPr txBox="1">
            <a:spLocks noChangeArrowheads="1"/>
          </p:cNvSpPr>
          <p:nvPr/>
        </p:nvSpPr>
        <p:spPr bwMode="auto">
          <a:xfrm>
            <a:off x="6222767" y="3721477"/>
            <a:ext cx="22018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Depending on how </a:t>
            </a:r>
            <a:br>
              <a:rPr lang="en-US" sz="2000" dirty="0"/>
            </a:br>
            <a:r>
              <a:rPr lang="en-US" sz="2000" dirty="0" err="1"/>
              <a:t>i</a:t>
            </a:r>
            <a:r>
              <a:rPr lang="en-US" sz="2000" baseline="-25000" dirty="0" err="1"/>
              <a:t>L</a:t>
            </a:r>
            <a:r>
              <a:rPr lang="en-US" sz="2000" dirty="0"/>
              <a:t> is assigned. Then</a:t>
            </a:r>
          </a:p>
        </p:txBody>
      </p:sp>
      <p:graphicFrame>
        <p:nvGraphicFramePr>
          <p:cNvPr id="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012630"/>
              </p:ext>
            </p:extLst>
          </p:nvPr>
        </p:nvGraphicFramePr>
        <p:xfrm>
          <a:off x="406400" y="3861037"/>
          <a:ext cx="28416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4" name="Equation" r:id="rId7" imgW="1739880" imgH="419040" progId="Equation.DSMT4">
                  <p:embed/>
                </p:oleObj>
              </mc:Choice>
              <mc:Fallback>
                <p:oleObj name="Equation" r:id="rId7" imgW="1739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861037"/>
                        <a:ext cx="28416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189054"/>
              </p:ext>
            </p:extLst>
          </p:nvPr>
        </p:nvGraphicFramePr>
        <p:xfrm>
          <a:off x="411380" y="4444742"/>
          <a:ext cx="360521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5" name="Equation" r:id="rId9" imgW="2209680" imgH="419040" progId="Equation.DSMT4">
                  <p:embed/>
                </p:oleObj>
              </mc:Choice>
              <mc:Fallback>
                <p:oleObj name="Equation" r:id="rId9" imgW="2209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80" y="4444742"/>
                        <a:ext cx="360521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176207"/>
              </p:ext>
            </p:extLst>
          </p:nvPr>
        </p:nvGraphicFramePr>
        <p:xfrm>
          <a:off x="6400959" y="4429502"/>
          <a:ext cx="17954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6" name="Equation" r:id="rId11" imgW="1015920" imgH="419040" progId="Equation.DSMT4">
                  <p:embed/>
                </p:oleObj>
              </mc:Choice>
              <mc:Fallback>
                <p:oleObj name="Equation" r:id="rId11" imgW="1015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959" y="4429502"/>
                        <a:ext cx="17954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124"/>
          <p:cNvSpPr txBox="1">
            <a:spLocks noChangeArrowheads="1"/>
          </p:cNvSpPr>
          <p:nvPr/>
        </p:nvSpPr>
        <p:spPr bwMode="auto">
          <a:xfrm>
            <a:off x="327977" y="5238750"/>
            <a:ext cx="65753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Then follow straightforward math computation on next slide  </a:t>
            </a:r>
          </a:p>
        </p:txBody>
      </p:sp>
      <p:sp>
        <p:nvSpPr>
          <p:cNvPr id="54" name="TextBox 125"/>
          <p:cNvSpPr txBox="1">
            <a:spLocks noChangeArrowheads="1"/>
          </p:cNvSpPr>
          <p:nvPr/>
        </p:nvSpPr>
        <p:spPr bwMode="auto">
          <a:xfrm>
            <a:off x="496253" y="6004867"/>
            <a:ext cx="29391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Key parameters to obtain: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126"/>
              <p:cNvSpPr txBox="1">
                <a:spLocks noChangeArrowheads="1"/>
              </p:cNvSpPr>
              <p:nvPr/>
            </p:nvSpPr>
            <p:spPr bwMode="auto">
              <a:xfrm>
                <a:off x="3629502" y="5850979"/>
                <a:ext cx="5228739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  </a:t>
                </a:r>
                <a:r>
                  <a:rPr lang="en-US" sz="2000" dirty="0"/>
                  <a:t>v(0),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L</a:t>
                </a:r>
                <a:r>
                  <a:rPr lang="en-US" sz="2000" dirty="0"/>
                  <a:t>(0) from circuit before switch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000" dirty="0"/>
                  <a:t>   V</a:t>
                </a:r>
                <a:r>
                  <a:rPr lang="en-US" sz="2000" baseline="-25000" dirty="0"/>
                  <a:t>th,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</a:t>
                </a:r>
                <a:r>
                  <a:rPr lang="en-US" sz="2000" baseline="-25000" dirty="0" err="1"/>
                  <a:t>th</a:t>
                </a:r>
                <a:r>
                  <a:rPr lang="en-US" sz="2000" dirty="0"/>
                  <a:t> from circuit after switch.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the total equivalent resistance in the loop </a:t>
                </a:r>
                <a:endParaRPr lang="en-US" sz="2000" dirty="0"/>
              </a:p>
            </p:txBody>
          </p:sp>
        </mc:Choice>
        <mc:Fallback>
          <p:sp>
            <p:nvSpPr>
              <p:cNvPr id="55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9502" y="5850979"/>
                <a:ext cx="5228739" cy="1015663"/>
              </a:xfrm>
              <a:prstGeom prst="rect">
                <a:avLst/>
              </a:prstGeom>
              <a:blipFill>
                <a:blip r:embed="rId13"/>
                <a:stretch>
                  <a:fillRect l="-1049" t="-3614" r="-350" b="-102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4091940" y="1415733"/>
            <a:ext cx="3968750" cy="1847850"/>
            <a:chOff x="319088" y="3752850"/>
            <a:chExt cx="3968750" cy="1847850"/>
          </a:xfrm>
        </p:grpSpPr>
        <p:sp>
          <p:nvSpPr>
            <p:cNvPr id="57" name="Rectangle 77"/>
            <p:cNvSpPr>
              <a:spLocks noChangeArrowheads="1"/>
            </p:cNvSpPr>
            <p:nvPr/>
          </p:nvSpPr>
          <p:spPr bwMode="auto">
            <a:xfrm>
              <a:off x="533400" y="4286250"/>
              <a:ext cx="3163888" cy="131445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p:sp>
          <p:nvSpPr>
            <p:cNvPr id="58" name="TextBox 78"/>
            <p:cNvSpPr txBox="1">
              <a:spLocks noChangeArrowheads="1"/>
            </p:cNvSpPr>
            <p:nvPr/>
          </p:nvSpPr>
          <p:spPr bwMode="auto">
            <a:xfrm>
              <a:off x="3200400" y="4868863"/>
              <a:ext cx="2794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</a:t>
              </a:r>
            </a:p>
          </p:txBody>
        </p:sp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3970338" y="4402138"/>
            <a:ext cx="317500" cy="1184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37" name="Equation" r:id="rId14" imgW="139680" imgH="571320" progId="Equation.DSMT4">
                    <p:embed/>
                  </p:oleObj>
                </mc:Choice>
                <mc:Fallback>
                  <p:oleObj name="Equation" r:id="rId14" imgW="1396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0338" y="4402138"/>
                          <a:ext cx="317500" cy="1184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" name="Group 80"/>
            <p:cNvGrpSpPr>
              <a:grpSpLocks/>
            </p:cNvGrpSpPr>
            <p:nvPr/>
          </p:nvGrpSpPr>
          <p:grpSpPr bwMode="auto">
            <a:xfrm rot="5400000">
              <a:off x="3260725" y="4789488"/>
              <a:ext cx="825500" cy="419100"/>
              <a:chOff x="952500" y="3581400"/>
              <a:chExt cx="825500" cy="419100"/>
            </a:xfrm>
          </p:grpSpPr>
          <p:cxnSp>
            <p:nvCxnSpPr>
              <p:cNvPr id="83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952500" y="3774440"/>
                <a:ext cx="8255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4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5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6" name="Rectangle 84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  <p:grpSp>
          <p:nvGrpSpPr>
            <p:cNvPr id="61" name="Group 85"/>
            <p:cNvGrpSpPr>
              <a:grpSpLocks/>
            </p:cNvGrpSpPr>
            <p:nvPr/>
          </p:nvGrpSpPr>
          <p:grpSpPr bwMode="auto">
            <a:xfrm rot="-5400000">
              <a:off x="2547937" y="3883025"/>
              <a:ext cx="327025" cy="831850"/>
              <a:chOff x="3867241" y="5581563"/>
              <a:chExt cx="326844" cy="831850"/>
            </a:xfrm>
          </p:grpSpPr>
          <p:sp>
            <p:nvSpPr>
              <p:cNvPr id="77" name="Chord 76"/>
              <p:cNvSpPr/>
              <p:nvPr/>
            </p:nvSpPr>
            <p:spPr bwMode="auto">
              <a:xfrm rot="10800000">
                <a:off x="3876761" y="57530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8" name="Chord 77"/>
              <p:cNvSpPr/>
              <p:nvPr/>
            </p:nvSpPr>
            <p:spPr bwMode="auto">
              <a:xfrm rot="10800000">
                <a:off x="3867241" y="58609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79" name="Chord 78"/>
              <p:cNvSpPr/>
              <p:nvPr/>
            </p:nvSpPr>
            <p:spPr bwMode="auto">
              <a:xfrm rot="10800000">
                <a:off x="3867241" y="596891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sp>
            <p:nvSpPr>
              <p:cNvPr id="80" name="Chord 79"/>
              <p:cNvSpPr/>
              <p:nvPr/>
            </p:nvSpPr>
            <p:spPr bwMode="auto">
              <a:xfrm rot="10800000">
                <a:off x="3873587" y="6076864"/>
                <a:ext cx="317324" cy="106363"/>
              </a:xfrm>
              <a:prstGeom prst="chord">
                <a:avLst>
                  <a:gd name="adj1" fmla="val 5567545"/>
                  <a:gd name="adj2" fmla="val 1620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  <p:cxnSp>
            <p:nvCxnSpPr>
              <p:cNvPr id="81" name="Straight Connector 90"/>
              <p:cNvCxnSpPr>
                <a:cxnSpLocks noChangeShapeType="1"/>
              </p:cNvCxnSpPr>
              <p:nvPr/>
            </p:nvCxnSpPr>
            <p:spPr bwMode="auto">
              <a:xfrm rot="5400000" flipV="1">
                <a:off x="3630834" y="5994313"/>
                <a:ext cx="831850" cy="635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2" name="Freeform 91"/>
              <p:cNvSpPr>
                <a:spLocks/>
              </p:cNvSpPr>
              <p:nvPr/>
            </p:nvSpPr>
            <p:spPr bwMode="auto">
              <a:xfrm>
                <a:off x="4001029" y="5705474"/>
                <a:ext cx="62971" cy="498475"/>
              </a:xfrm>
              <a:custGeom>
                <a:avLst/>
                <a:gdLst>
                  <a:gd name="T0" fmla="*/ 9977 w 59796"/>
                  <a:gd name="T1" fmla="*/ 60743 h 520171"/>
                  <a:gd name="T2" fmla="*/ 62793 w 59796"/>
                  <a:gd name="T3" fmla="*/ 78238 h 520171"/>
                  <a:gd name="T4" fmla="*/ 66315 w 59796"/>
                  <a:gd name="T5" fmla="*/ 221105 h 520171"/>
                  <a:gd name="T6" fmla="*/ 66315 w 59796"/>
                  <a:gd name="T7" fmla="*/ 422286 h 520171"/>
                  <a:gd name="T8" fmla="*/ 31103 w 59796"/>
                  <a:gd name="T9" fmla="*/ 477684 h 520171"/>
                  <a:gd name="T10" fmla="*/ 2934 w 59796"/>
                  <a:gd name="T11" fmla="*/ 442696 h 520171"/>
                  <a:gd name="T12" fmla="*/ 9977 w 59796"/>
                  <a:gd name="T13" fmla="*/ 60743 h 5201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796"/>
                  <a:gd name="T22" fmla="*/ 0 h 520171"/>
                  <a:gd name="T23" fmla="*/ 59796 w 59796"/>
                  <a:gd name="T24" fmla="*/ 520171 h 5201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796" h="520171">
                    <a:moveTo>
                      <a:pt x="8996" y="66146"/>
                    </a:moveTo>
                    <a:cubicBezTo>
                      <a:pt x="17992" y="0"/>
                      <a:pt x="40746" y="78846"/>
                      <a:pt x="56621" y="85196"/>
                    </a:cubicBezTo>
                    <a:cubicBezTo>
                      <a:pt x="57679" y="137054"/>
                      <a:pt x="58738" y="188913"/>
                      <a:pt x="59796" y="240771"/>
                    </a:cubicBezTo>
                    <a:lnTo>
                      <a:pt x="59796" y="459846"/>
                    </a:lnTo>
                    <a:lnTo>
                      <a:pt x="28046" y="520171"/>
                    </a:lnTo>
                    <a:lnTo>
                      <a:pt x="2646" y="482071"/>
                    </a:lnTo>
                    <a:cubicBezTo>
                      <a:pt x="1588" y="347663"/>
                      <a:pt x="0" y="132292"/>
                      <a:pt x="8996" y="6614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" name="TextBox 92"/>
            <p:cNvSpPr txBox="1">
              <a:spLocks noChangeArrowheads="1"/>
            </p:cNvSpPr>
            <p:nvPr/>
          </p:nvSpPr>
          <p:spPr bwMode="auto">
            <a:xfrm>
              <a:off x="2601913" y="4360863"/>
              <a:ext cx="279400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L</a:t>
              </a:r>
            </a:p>
          </p:txBody>
        </p:sp>
        <p:grpSp>
          <p:nvGrpSpPr>
            <p:cNvPr id="63" name="Group 93"/>
            <p:cNvGrpSpPr>
              <a:grpSpLocks/>
            </p:cNvGrpSpPr>
            <p:nvPr/>
          </p:nvGrpSpPr>
          <p:grpSpPr bwMode="auto">
            <a:xfrm>
              <a:off x="319088" y="4562475"/>
              <a:ext cx="469900" cy="708025"/>
              <a:chOff x="1143000" y="2057401"/>
              <a:chExt cx="469900" cy="707886"/>
            </a:xfrm>
          </p:grpSpPr>
          <p:sp>
            <p:nvSpPr>
              <p:cNvPr id="75" name="Oval 10"/>
              <p:cNvSpPr>
                <a:spLocks noChangeArrowheads="1"/>
              </p:cNvSpPr>
              <p:nvPr/>
            </p:nvSpPr>
            <p:spPr bwMode="auto">
              <a:xfrm>
                <a:off x="1143000" y="2133600"/>
                <a:ext cx="469900" cy="53340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6" name="TextBox 95"/>
              <p:cNvSpPr txBox="1">
                <a:spLocks noChangeArrowheads="1"/>
              </p:cNvSpPr>
              <p:nvPr/>
            </p:nvSpPr>
            <p:spPr bwMode="auto">
              <a:xfrm>
                <a:off x="1219200" y="2057401"/>
                <a:ext cx="3175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/>
                  <a:t>+</a:t>
                </a:r>
              </a:p>
              <a:p>
                <a:r>
                  <a:rPr lang="en-US" sz="2000">
                    <a:latin typeface="Symbol" pitchFamily="18" charset="2"/>
                  </a:rPr>
                  <a:t>-</a:t>
                </a:r>
              </a:p>
            </p:txBody>
          </p:sp>
        </p:grp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898525" y="4140200"/>
              <a:ext cx="949325" cy="309563"/>
              <a:chOff x="2565400" y="4241800"/>
              <a:chExt cx="901700" cy="317500"/>
            </a:xfrm>
          </p:grpSpPr>
          <p:sp>
            <p:nvSpPr>
              <p:cNvPr id="73" name="Rectangle 19"/>
              <p:cNvSpPr>
                <a:spLocks noChangeArrowheads="1"/>
              </p:cNvSpPr>
              <p:nvPr/>
            </p:nvSpPr>
            <p:spPr bwMode="auto">
              <a:xfrm>
                <a:off x="2705100" y="4254500"/>
                <a:ext cx="613156" cy="292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2565400" y="4241800"/>
                <a:ext cx="901700" cy="317500"/>
              </a:xfrm>
              <a:custGeom>
                <a:avLst/>
                <a:gdLst>
                  <a:gd name="connsiteX0" fmla="*/ 0 w 4102100"/>
                  <a:gd name="connsiteY0" fmla="*/ 304800 h 622300"/>
                  <a:gd name="connsiteX1" fmla="*/ 673100 w 4102100"/>
                  <a:gd name="connsiteY1" fmla="*/ 304800 h 622300"/>
                  <a:gd name="connsiteX2" fmla="*/ 889000 w 4102100"/>
                  <a:gd name="connsiteY2" fmla="*/ 12700 h 622300"/>
                  <a:gd name="connsiteX3" fmla="*/ 1066800 w 4102100"/>
                  <a:gd name="connsiteY3" fmla="*/ 609600 h 622300"/>
                  <a:gd name="connsiteX4" fmla="*/ 1473200 w 4102100"/>
                  <a:gd name="connsiteY4" fmla="*/ 0 h 622300"/>
                  <a:gd name="connsiteX5" fmla="*/ 1727200 w 4102100"/>
                  <a:gd name="connsiteY5" fmla="*/ 596900 h 622300"/>
                  <a:gd name="connsiteX6" fmla="*/ 2082800 w 4102100"/>
                  <a:gd name="connsiteY6" fmla="*/ 25400 h 622300"/>
                  <a:gd name="connsiteX7" fmla="*/ 2438400 w 4102100"/>
                  <a:gd name="connsiteY7" fmla="*/ 596900 h 622300"/>
                  <a:gd name="connsiteX8" fmla="*/ 2806700 w 4102100"/>
                  <a:gd name="connsiteY8" fmla="*/ 0 h 622300"/>
                  <a:gd name="connsiteX9" fmla="*/ 3136900 w 4102100"/>
                  <a:gd name="connsiteY9" fmla="*/ 622300 h 622300"/>
                  <a:gd name="connsiteX10" fmla="*/ 3365500 w 4102100"/>
                  <a:gd name="connsiteY10" fmla="*/ 279400 h 622300"/>
                  <a:gd name="connsiteX11" fmla="*/ 4102100 w 4102100"/>
                  <a:gd name="connsiteY11" fmla="*/ 2921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02100" h="622300">
                    <a:moveTo>
                      <a:pt x="0" y="304800"/>
                    </a:moveTo>
                    <a:lnTo>
                      <a:pt x="673100" y="304800"/>
                    </a:lnTo>
                    <a:lnTo>
                      <a:pt x="889000" y="12700"/>
                    </a:lnTo>
                    <a:lnTo>
                      <a:pt x="1066800" y="609600"/>
                    </a:lnTo>
                    <a:lnTo>
                      <a:pt x="1473200" y="0"/>
                    </a:lnTo>
                    <a:lnTo>
                      <a:pt x="1727200" y="596900"/>
                    </a:lnTo>
                    <a:lnTo>
                      <a:pt x="2082800" y="25400"/>
                    </a:lnTo>
                    <a:lnTo>
                      <a:pt x="2438400" y="596900"/>
                    </a:lnTo>
                    <a:lnTo>
                      <a:pt x="2806700" y="0"/>
                    </a:lnTo>
                    <a:lnTo>
                      <a:pt x="3136900" y="622300"/>
                    </a:lnTo>
                    <a:lnTo>
                      <a:pt x="3365500" y="279400"/>
                    </a:lnTo>
                    <a:lnTo>
                      <a:pt x="4102100" y="29210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defTabSz="1008063">
                  <a:defRPr/>
                </a:pPr>
                <a:endParaRPr lang="en-US"/>
              </a:p>
            </p:txBody>
          </p:sp>
        </p:grpSp>
        <p:sp>
          <p:nvSpPr>
            <p:cNvPr id="65" name="TextBox 99"/>
            <p:cNvSpPr txBox="1">
              <a:spLocks noChangeArrowheads="1"/>
            </p:cNvSpPr>
            <p:nvPr/>
          </p:nvSpPr>
          <p:spPr bwMode="auto">
            <a:xfrm>
              <a:off x="1322388" y="444817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th</a:t>
              </a:r>
              <a:endParaRPr lang="en-US"/>
            </a:p>
          </p:txBody>
        </p:sp>
        <p:sp>
          <p:nvSpPr>
            <p:cNvPr id="66" name="TextBox 100"/>
            <p:cNvSpPr txBox="1">
              <a:spLocks noChangeArrowheads="1"/>
            </p:cNvSpPr>
            <p:nvPr/>
          </p:nvSpPr>
          <p:spPr bwMode="auto">
            <a:xfrm>
              <a:off x="792163" y="4746625"/>
              <a:ext cx="6778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V</a:t>
              </a:r>
              <a:r>
                <a:rPr lang="en-US" baseline="-25000"/>
                <a:t>th</a:t>
              </a:r>
              <a:endParaRPr lang="en-US"/>
            </a:p>
          </p:txBody>
        </p:sp>
        <p:cxnSp>
          <p:nvCxnSpPr>
            <p:cNvPr id="67" name="Straight Arrow Connector 105"/>
            <p:cNvCxnSpPr>
              <a:cxnSpLocks noChangeShapeType="1"/>
            </p:cNvCxnSpPr>
            <p:nvPr/>
          </p:nvCxnSpPr>
          <p:spPr bwMode="auto">
            <a:xfrm>
              <a:off x="1905000" y="4216400"/>
              <a:ext cx="368300" cy="0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68" name="TextBox 106"/>
            <p:cNvSpPr txBox="1">
              <a:spLocks noChangeArrowheads="1"/>
            </p:cNvSpPr>
            <p:nvPr/>
          </p:nvSpPr>
          <p:spPr bwMode="auto">
            <a:xfrm>
              <a:off x="3225800" y="4279900"/>
              <a:ext cx="4762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</a:t>
              </a:r>
              <a:r>
                <a:rPr lang="en-US" sz="2400"/>
                <a:t>i</a:t>
              </a:r>
              <a:r>
                <a:rPr lang="en-US" sz="2400" baseline="-25000"/>
                <a:t>C</a:t>
              </a:r>
              <a:endParaRPr lang="en-US" sz="240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696970" y="4330700"/>
              <a:ext cx="0" cy="4191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115"/>
            <p:cNvCxnSpPr>
              <a:cxnSpLocks noChangeShapeType="1"/>
            </p:cNvCxnSpPr>
            <p:nvPr/>
          </p:nvCxnSpPr>
          <p:spPr bwMode="auto">
            <a:xfrm flipH="1" flipV="1">
              <a:off x="1917700" y="4406900"/>
              <a:ext cx="393700" cy="1270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71" name="TextBox 119"/>
            <p:cNvSpPr txBox="1">
              <a:spLocks noChangeArrowheads="1"/>
            </p:cNvSpPr>
            <p:nvPr/>
          </p:nvSpPr>
          <p:spPr bwMode="auto">
            <a:xfrm>
              <a:off x="1927225" y="4400550"/>
              <a:ext cx="44767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 i</a:t>
              </a:r>
              <a:r>
                <a:rPr lang="en-US" baseline="-25000"/>
                <a:t>L</a:t>
              </a:r>
              <a:endParaRPr lang="en-US"/>
            </a:p>
          </p:txBody>
        </p:sp>
        <p:sp>
          <p:nvSpPr>
            <p:cNvPr id="72" name="TextBox 127"/>
            <p:cNvSpPr txBox="1">
              <a:spLocks noChangeArrowheads="1"/>
            </p:cNvSpPr>
            <p:nvPr/>
          </p:nvSpPr>
          <p:spPr bwMode="auto">
            <a:xfrm>
              <a:off x="1927225" y="3752850"/>
              <a:ext cx="354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i</a:t>
              </a:r>
              <a:r>
                <a:rPr lang="en-US" baseline="-25000" dirty="0" err="1">
                  <a:solidFill>
                    <a:srgbClr val="FF0000"/>
                  </a:solidFill>
                </a:rPr>
                <a:t>L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7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3" grpId="0"/>
      <p:bldP spid="54" grpId="0"/>
      <p:bldP spid="55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L23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214106"/>
              </p:ext>
            </p:extLst>
          </p:nvPr>
        </p:nvGraphicFramePr>
        <p:xfrm>
          <a:off x="2701229" y="990600"/>
          <a:ext cx="257016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5" name="Equation" r:id="rId3" imgW="1396800" imgH="660240" progId="Equation.DSMT4">
                  <p:embed/>
                </p:oleObj>
              </mc:Choice>
              <mc:Fallback>
                <p:oleObj name="Equation" r:id="rId3" imgW="13968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229" y="990600"/>
                        <a:ext cx="257016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53060" y="2173638"/>
            <a:ext cx="6872547" cy="469211"/>
            <a:chOff x="393700" y="3010869"/>
            <a:chExt cx="6872547" cy="469211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393700" y="3010869"/>
              <a:ext cx="11564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Case 2:</a:t>
              </a:r>
              <a:r>
                <a:rPr lang="en-US" dirty="0"/>
                <a:t>  </a:t>
              </a:r>
            </a:p>
          </p:txBody>
        </p:sp>
        <p:graphicFrame>
          <p:nvGraphicFramePr>
            <p:cNvPr id="7" name="Object 5"/>
            <p:cNvGraphicFramePr>
              <a:graphicFrameLocks noChangeAspect="1"/>
            </p:cNvGraphicFramePr>
            <p:nvPr/>
          </p:nvGraphicFramePr>
          <p:xfrm>
            <a:off x="1438275" y="3022913"/>
            <a:ext cx="2104343" cy="39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6" name="Equation" r:id="rId5" imgW="1295280" imgH="241200" progId="Equation.DSMT4">
                    <p:embed/>
                  </p:oleObj>
                </mc:Choice>
                <mc:Fallback>
                  <p:oleObj name="Equation" r:id="rId5" imgW="1295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8275" y="3022913"/>
                          <a:ext cx="2104343" cy="39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6267952"/>
                </p:ext>
              </p:extLst>
            </p:nvPr>
          </p:nvGraphicFramePr>
          <p:xfrm>
            <a:off x="3850640" y="3010869"/>
            <a:ext cx="3415607" cy="469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7" name="Equation" r:id="rId7" imgW="1663560" imgH="228600" progId="Equation.DSMT4">
                    <p:embed/>
                  </p:oleObj>
                </mc:Choice>
                <mc:Fallback>
                  <p:oleObj name="Equation" r:id="rId7" imgW="166356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0640" y="3010869"/>
                          <a:ext cx="3415607" cy="469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393700" y="4149437"/>
            <a:ext cx="6100763" cy="1071562"/>
            <a:chOff x="393700" y="5367338"/>
            <a:chExt cx="6100763" cy="1071562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3700" y="5384800"/>
              <a:ext cx="103586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Case 3:</a:t>
              </a:r>
              <a:r>
                <a:rPr lang="en-US" dirty="0"/>
                <a:t>  </a:t>
              </a:r>
            </a:p>
          </p:txBody>
        </p:sp>
        <p:graphicFrame>
          <p:nvGraphicFramePr>
            <p:cNvPr id="11" name="Object 7"/>
            <p:cNvGraphicFramePr>
              <a:graphicFrameLocks noChangeAspect="1"/>
            </p:cNvGraphicFramePr>
            <p:nvPr/>
          </p:nvGraphicFramePr>
          <p:xfrm>
            <a:off x="1350963" y="5367338"/>
            <a:ext cx="4144962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8" name="Equation" r:id="rId9" imgW="2539800" imgH="291960" progId="Equation.DSMT4">
                    <p:embed/>
                  </p:oleObj>
                </mc:Choice>
                <mc:Fallback>
                  <p:oleObj name="Equation" r:id="rId9" imgW="25398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63" y="5367338"/>
                          <a:ext cx="4144962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1358900" y="5942013"/>
            <a:ext cx="5135563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9" name="Equation" r:id="rId11" imgW="2489040" imgH="241200" progId="Equation.DSMT4">
                    <p:embed/>
                  </p:oleObj>
                </mc:Choice>
                <mc:Fallback>
                  <p:oleObj name="Equation" r:id="rId11" imgW="2489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900" y="5942013"/>
                          <a:ext cx="5135563" cy="496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322580" y="320398"/>
            <a:ext cx="7890733" cy="476250"/>
            <a:chOff x="322580" y="320398"/>
            <a:chExt cx="7582891" cy="476250"/>
          </a:xfrm>
        </p:grpSpPr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322580" y="396538"/>
              <a:ext cx="10454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Case 1:  </a:t>
              </a: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636984"/>
                </p:ext>
              </p:extLst>
            </p:nvPr>
          </p:nvGraphicFramePr>
          <p:xfrm>
            <a:off x="1275667" y="320398"/>
            <a:ext cx="31305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40" name="Equation" r:id="rId13" imgW="1917360" imgH="291960" progId="Equation.DSMT4">
                    <p:embed/>
                  </p:oleObj>
                </mc:Choice>
                <mc:Fallback>
                  <p:oleObj name="Equation" r:id="rId13" imgW="191736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5667" y="320398"/>
                          <a:ext cx="313055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8866085"/>
                </p:ext>
              </p:extLst>
            </p:nvPr>
          </p:nvGraphicFramePr>
          <p:xfrm>
            <a:off x="4552671" y="325161"/>
            <a:ext cx="3352800" cy="47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41" name="Equation" r:id="rId15" imgW="1625400" imgH="228600" progId="Equation.DSMT4">
                    <p:embed/>
                  </p:oleObj>
                </mc:Choice>
                <mc:Fallback>
                  <p:oleObj name="Equation" r:id="rId15" imgW="1625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2671" y="325161"/>
                          <a:ext cx="3352800" cy="471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23900" y="990600"/>
            <a:ext cx="1904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  from 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087519"/>
              </p:ext>
            </p:extLst>
          </p:nvPr>
        </p:nvGraphicFramePr>
        <p:xfrm>
          <a:off x="2971800" y="2819400"/>
          <a:ext cx="238918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2" name="Equation" r:id="rId17" imgW="1320480" imgH="660240" progId="Equation.DSMT4">
                  <p:embed/>
                </p:oleObj>
              </mc:Choice>
              <mc:Fallback>
                <p:oleObj name="Equation" r:id="rId17" imgW="132048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19400"/>
                        <a:ext cx="2389187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31280" y="2819400"/>
            <a:ext cx="1904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  from </a:t>
            </a:r>
          </a:p>
        </p:txBody>
      </p:sp>
      <p:graphicFrame>
        <p:nvGraphicFramePr>
          <p:cNvPr id="2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42313"/>
              </p:ext>
            </p:extLst>
          </p:nvPr>
        </p:nvGraphicFramePr>
        <p:xfrm>
          <a:off x="2971800" y="5368637"/>
          <a:ext cx="2687637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3" name="Equation" r:id="rId19" imgW="1485720" imgH="660240" progId="Equation.DSMT4">
                  <p:embed/>
                </p:oleObj>
              </mc:Choice>
              <mc:Fallback>
                <p:oleObj name="Equation" r:id="rId19" imgW="148572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368637"/>
                        <a:ext cx="2687637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941956" y="5368637"/>
            <a:ext cx="1882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Find B</a:t>
            </a:r>
            <a:r>
              <a:rPr lang="en-US" sz="2000" baseline="-25000" dirty="0"/>
              <a:t>1</a:t>
            </a:r>
            <a:r>
              <a:rPr lang="en-US" sz="2000" dirty="0"/>
              <a:t>,B</a:t>
            </a:r>
            <a:r>
              <a:rPr lang="en-US" sz="2000" baseline="-25000" dirty="0"/>
              <a:t>2</a:t>
            </a:r>
            <a:r>
              <a:rPr lang="en-US" sz="2000" dirty="0"/>
              <a:t>  from </a:t>
            </a:r>
          </a:p>
        </p:txBody>
      </p:sp>
    </p:spTree>
    <p:extLst>
      <p:ext uri="{BB962C8B-B14F-4D97-AF65-F5344CB8AC3E}">
        <p14:creationId xmlns:p14="http://schemas.microsoft.com/office/powerpoint/2010/main" val="25259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 rot="10800000">
            <a:off x="3154607" y="1293167"/>
            <a:ext cx="307975" cy="1036637"/>
            <a:chOff x="2460" y="1224"/>
            <a:chExt cx="186" cy="642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460" y="1451"/>
              <a:ext cx="186" cy="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553" y="14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2553" y="1224"/>
              <a:ext cx="3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>
            <a:spLocks/>
          </p:cNvSpPr>
          <p:nvPr/>
        </p:nvSpPr>
        <p:spPr bwMode="auto">
          <a:xfrm rot="5400000">
            <a:off x="2164007" y="1740842"/>
            <a:ext cx="1038225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90807" y="1224904"/>
            <a:ext cx="857250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54294" y="1302692"/>
            <a:ext cx="390526" cy="1028700"/>
            <a:chOff x="2976" y="1056"/>
            <a:chExt cx="246" cy="648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065" y="10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976" y="1272"/>
              <a:ext cx="178" cy="2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76" y="1244"/>
              <a:ext cx="24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+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97157" y="2331392"/>
            <a:ext cx="262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16432" y="1302692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659182" y="1302692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659182" y="1988492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1535357" y="1674167"/>
            <a:ext cx="133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481382" y="1777354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152400" y="152400"/>
                <a:ext cx="843455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Problem 1:  The switch in the circuit has been open for a long time before closed at t = 0.</a:t>
                </a:r>
              </a:p>
              <a:p>
                <a:r>
                  <a:rPr lang="en-US" altLang="en-US" dirty="0"/>
                  <a:t>      Find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𝑖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𝐿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  <m:r>
                      <a:rPr lang="en-US" altLang="en-US" i="1" dirty="0">
                        <a:latin typeface="Cambria Math"/>
                      </a:rPr>
                      <m:t>𝑎𝑛𝑑</m:t>
                    </m:r>
                    <m:r>
                      <a:rPr lang="en-US" altLang="en-US" i="1" dirty="0">
                        <a:latin typeface="Cambria Math"/>
                      </a:rPr>
                      <m:t> </m:t>
                    </m:r>
                    <m:r>
                      <a:rPr lang="en-US" altLang="en-US" i="1" dirty="0" err="1">
                        <a:latin typeface="Cambria Math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𝑅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for t </a:t>
                </a:r>
                <a:r>
                  <a:rPr lang="en-US" altLang="en-US" dirty="0">
                    <a:cs typeface="Times New Roman" pitchFamily="18" charset="0"/>
                  </a:rPr>
                  <a:t>≥ 0.</a:t>
                </a:r>
                <a:r>
                  <a:rPr lang="en-US" altLang="en-US" dirty="0"/>
                  <a:t>   </a:t>
                </a:r>
                <a:r>
                  <a:rPr lang="en-US" altLang="en-US" sz="16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=1.2231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=1.3388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"/>
                <a:ext cx="843455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78" t="-4717" r="-217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709982" y="1624954"/>
            <a:ext cx="542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 </a:t>
            </a:r>
            <a:r>
              <a:rPr lang="en-US" altLang="en-US" sz="1600" dirty="0"/>
              <a:t>t =0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67032" y="973563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2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051714" y="886350"/>
            <a:ext cx="904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4H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220641" y="1675309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6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440357" y="1578917"/>
            <a:ext cx="407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1A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57482" y="1691629"/>
            <a:ext cx="5100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10V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738682" y="1691629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1829045" y="1209946"/>
            <a:ext cx="773112" cy="268873"/>
            <a:chOff x="1302" y="1166"/>
            <a:chExt cx="829" cy="200"/>
          </a:xfrm>
        </p:grpSpPr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1564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1640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1727" y="1166"/>
              <a:ext cx="88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1815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1477" y="1242"/>
              <a:ext cx="534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1902" y="1235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1302" y="1242"/>
              <a:ext cx="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5"/>
              <p:cNvSpPr txBox="1">
                <a:spLocks noChangeArrowheads="1"/>
              </p:cNvSpPr>
              <p:nvPr/>
            </p:nvSpPr>
            <p:spPr bwMode="auto">
              <a:xfrm>
                <a:off x="2062407" y="1329679"/>
                <a:ext cx="38016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𝑖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𝐿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2407" y="1329679"/>
                <a:ext cx="3801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7"/>
          <p:cNvSpPr>
            <a:spLocks noChangeShapeType="1"/>
          </p:cNvSpPr>
          <p:nvPr/>
        </p:nvSpPr>
        <p:spPr bwMode="auto">
          <a:xfrm flipV="1">
            <a:off x="1471857" y="1301104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8"/>
          <p:cNvSpPr>
            <a:spLocks noChangeShapeType="1"/>
          </p:cNvSpPr>
          <p:nvPr/>
        </p:nvSpPr>
        <p:spPr bwMode="auto">
          <a:xfrm>
            <a:off x="2090982" y="13963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72068" y="1424065"/>
                <a:ext cx="422275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alt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en-US" sz="1600" i="1" baseline="-25000" dirty="0" err="1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altLang="en-US" sz="1600" dirty="0">
                  <a:solidFill>
                    <a:prstClr val="black"/>
                  </a:solidFill>
                  <a:latin typeface="Symbol" pitchFamily="18" charset="2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altLang="en-US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68" y="1424065"/>
                <a:ext cx="422275" cy="892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157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010">
                <a:extLst>
                  <a:ext uri="{FF2B5EF4-FFF2-40B4-BE49-F238E27FC236}">
                    <a16:creationId xmlns:a16="http://schemas.microsoft.com/office/drawing/2014/main" id="{CDFA1488-8864-4EC4-A272-0F707274B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129210"/>
                <a:ext cx="721697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Problem 2:  The switch in the circuit has been closed for a long time </a:t>
                </a:r>
              </a:p>
              <a:p>
                <a:r>
                  <a:rPr lang="en-US" sz="2000" dirty="0"/>
                  <a:t>                      before opening at t = 0.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 for t </a:t>
                </a:r>
                <a:r>
                  <a:rPr lang="en-US" sz="2000" dirty="0">
                    <a:cs typeface="Times New Roman" pitchFamily="18" charset="0"/>
                  </a:rPr>
                  <a:t>≥ 0.</a:t>
                </a:r>
                <a:r>
                  <a:rPr lang="en-US" sz="2000" dirty="0"/>
                  <a:t>   </a:t>
                </a:r>
              </a:p>
            </p:txBody>
          </p:sp>
        </mc:Choice>
        <mc:Fallback>
          <p:sp>
            <p:nvSpPr>
              <p:cNvPr id="2" name="Text Box 1010">
                <a:extLst>
                  <a:ext uri="{FF2B5EF4-FFF2-40B4-BE49-F238E27FC236}">
                    <a16:creationId xmlns:a16="http://schemas.microsoft.com/office/drawing/2014/main" id="{CDFA1488-8864-4EC4-A272-0F707274B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29210"/>
                <a:ext cx="7216976" cy="707886"/>
              </a:xfrm>
              <a:prstGeom prst="rect">
                <a:avLst/>
              </a:prstGeom>
              <a:blipFill>
                <a:blip r:embed="rId2"/>
                <a:stretch>
                  <a:fillRect l="-930" t="-4310" r="-761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11">
            <a:extLst>
              <a:ext uri="{FF2B5EF4-FFF2-40B4-BE49-F238E27FC236}">
                <a16:creationId xmlns:a16="http://schemas.microsoft.com/office/drawing/2014/main" id="{51204E17-B7C4-46EF-9C5D-FA10661A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960" y="760623"/>
            <a:ext cx="778078" cy="5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t =0</a:t>
            </a:r>
          </a:p>
        </p:txBody>
      </p:sp>
      <p:sp>
        <p:nvSpPr>
          <p:cNvPr id="12" name="Text Box 1012">
            <a:extLst>
              <a:ext uri="{FF2B5EF4-FFF2-40B4-BE49-F238E27FC236}">
                <a16:creationId xmlns:a16="http://schemas.microsoft.com/office/drawing/2014/main" id="{E81163A1-4F8C-43A5-A008-251C4E52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518" y="2415302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24</a:t>
            </a:r>
          </a:p>
        </p:txBody>
      </p:sp>
      <p:sp>
        <p:nvSpPr>
          <p:cNvPr id="14" name="Text Box 1014">
            <a:extLst>
              <a:ext uri="{FF2B5EF4-FFF2-40B4-BE49-F238E27FC236}">
                <a16:creationId xmlns:a16="http://schemas.microsoft.com/office/drawing/2014/main" id="{189EF82B-1E8C-4BE9-BB34-C155732A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999" y="1684311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4</a:t>
            </a:r>
          </a:p>
        </p:txBody>
      </p:sp>
      <p:sp>
        <p:nvSpPr>
          <p:cNvPr id="15" name="Text Box 1015">
            <a:extLst>
              <a:ext uri="{FF2B5EF4-FFF2-40B4-BE49-F238E27FC236}">
                <a16:creationId xmlns:a16="http://schemas.microsoft.com/office/drawing/2014/main" id="{1DA4CBC0-BDB1-428B-AE6B-99DF6A09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13" y="2119614"/>
            <a:ext cx="590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24V</a:t>
            </a:r>
          </a:p>
        </p:txBody>
      </p:sp>
      <p:sp>
        <p:nvSpPr>
          <p:cNvPr id="16" name="Text Box 1019">
            <a:extLst>
              <a:ext uri="{FF2B5EF4-FFF2-40B4-BE49-F238E27FC236}">
                <a16:creationId xmlns:a16="http://schemas.microsoft.com/office/drawing/2014/main" id="{D2F1FE3B-523E-456E-A7ED-8B2F2E89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6" y="1676401"/>
            <a:ext cx="295107" cy="5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</a:p>
        </p:txBody>
      </p:sp>
      <p:sp>
        <p:nvSpPr>
          <p:cNvPr id="17" name="Freeform 1032">
            <a:extLst>
              <a:ext uri="{FF2B5EF4-FFF2-40B4-BE49-F238E27FC236}">
                <a16:creationId xmlns:a16="http://schemas.microsoft.com/office/drawing/2014/main" id="{76C7E4B4-73B1-4E8E-9848-65BE715D1C2A}"/>
              </a:ext>
            </a:extLst>
          </p:cNvPr>
          <p:cNvSpPr>
            <a:spLocks/>
          </p:cNvSpPr>
          <p:nvPr/>
        </p:nvSpPr>
        <p:spPr bwMode="auto">
          <a:xfrm rot="16200000">
            <a:off x="1912022" y="2753271"/>
            <a:ext cx="849641" cy="124283"/>
          </a:xfrm>
          <a:custGeom>
            <a:avLst/>
            <a:gdLst>
              <a:gd name="T0" fmla="*/ 0 w 1440"/>
              <a:gd name="T1" fmla="*/ 52387 h 192"/>
              <a:gd name="T2" fmla="*/ 219075 w 1440"/>
              <a:gd name="T3" fmla="*/ 52387 h 192"/>
              <a:gd name="T4" fmla="*/ 240983 w 1440"/>
              <a:gd name="T5" fmla="*/ 0 h 192"/>
              <a:gd name="T6" fmla="*/ 262890 w 1440"/>
              <a:gd name="T7" fmla="*/ 104775 h 192"/>
              <a:gd name="T8" fmla="*/ 284798 w 1440"/>
              <a:gd name="T9" fmla="*/ 0 h 192"/>
              <a:gd name="T10" fmla="*/ 306705 w 1440"/>
              <a:gd name="T11" fmla="*/ 104775 h 192"/>
              <a:gd name="T12" fmla="*/ 328613 w 1440"/>
              <a:gd name="T13" fmla="*/ 0 h 192"/>
              <a:gd name="T14" fmla="*/ 350520 w 1440"/>
              <a:gd name="T15" fmla="*/ 104775 h 192"/>
              <a:gd name="T16" fmla="*/ 372427 w 1440"/>
              <a:gd name="T17" fmla="*/ 0 h 192"/>
              <a:gd name="T18" fmla="*/ 394335 w 1440"/>
              <a:gd name="T19" fmla="*/ 104775 h 192"/>
              <a:gd name="T20" fmla="*/ 416242 w 1440"/>
              <a:gd name="T21" fmla="*/ 52387 h 192"/>
              <a:gd name="T22" fmla="*/ 657225 w 1440"/>
              <a:gd name="T23" fmla="*/ 5238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" name="Freeform 1033">
            <a:extLst>
              <a:ext uri="{FF2B5EF4-FFF2-40B4-BE49-F238E27FC236}">
                <a16:creationId xmlns:a16="http://schemas.microsoft.com/office/drawing/2014/main" id="{59034B32-0EC3-4AA5-B872-DEC29BC435ED}"/>
              </a:ext>
            </a:extLst>
          </p:cNvPr>
          <p:cNvSpPr>
            <a:spLocks/>
          </p:cNvSpPr>
          <p:nvPr/>
        </p:nvSpPr>
        <p:spPr bwMode="auto">
          <a:xfrm rot="16200000">
            <a:off x="2781167" y="2316097"/>
            <a:ext cx="849641" cy="124283"/>
          </a:xfrm>
          <a:custGeom>
            <a:avLst/>
            <a:gdLst>
              <a:gd name="T0" fmla="*/ 0 w 1440"/>
              <a:gd name="T1" fmla="*/ 52387 h 192"/>
              <a:gd name="T2" fmla="*/ 219075 w 1440"/>
              <a:gd name="T3" fmla="*/ 52387 h 192"/>
              <a:gd name="T4" fmla="*/ 240983 w 1440"/>
              <a:gd name="T5" fmla="*/ 0 h 192"/>
              <a:gd name="T6" fmla="*/ 262890 w 1440"/>
              <a:gd name="T7" fmla="*/ 104775 h 192"/>
              <a:gd name="T8" fmla="*/ 284798 w 1440"/>
              <a:gd name="T9" fmla="*/ 0 h 192"/>
              <a:gd name="T10" fmla="*/ 306705 w 1440"/>
              <a:gd name="T11" fmla="*/ 104775 h 192"/>
              <a:gd name="T12" fmla="*/ 328613 w 1440"/>
              <a:gd name="T13" fmla="*/ 0 h 192"/>
              <a:gd name="T14" fmla="*/ 350520 w 1440"/>
              <a:gd name="T15" fmla="*/ 104775 h 192"/>
              <a:gd name="T16" fmla="*/ 372427 w 1440"/>
              <a:gd name="T17" fmla="*/ 0 h 192"/>
              <a:gd name="T18" fmla="*/ 394335 w 1440"/>
              <a:gd name="T19" fmla="*/ 104775 h 192"/>
              <a:gd name="T20" fmla="*/ 416242 w 1440"/>
              <a:gd name="T21" fmla="*/ 52387 h 192"/>
              <a:gd name="T22" fmla="*/ 657225 w 1440"/>
              <a:gd name="T23" fmla="*/ 5238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9" name="Freeform 1034">
            <a:extLst>
              <a:ext uri="{FF2B5EF4-FFF2-40B4-BE49-F238E27FC236}">
                <a16:creationId xmlns:a16="http://schemas.microsoft.com/office/drawing/2014/main" id="{46428473-EC46-4265-873E-AB49ECDABDC7}"/>
              </a:ext>
            </a:extLst>
          </p:cNvPr>
          <p:cNvSpPr>
            <a:spLocks/>
          </p:cNvSpPr>
          <p:nvPr/>
        </p:nvSpPr>
        <p:spPr bwMode="auto">
          <a:xfrm>
            <a:off x="1315276" y="1602519"/>
            <a:ext cx="1004619" cy="147764"/>
          </a:xfrm>
          <a:custGeom>
            <a:avLst/>
            <a:gdLst>
              <a:gd name="T0" fmla="*/ 0 w 1440"/>
              <a:gd name="T1" fmla="*/ 57150 h 192"/>
              <a:gd name="T2" fmla="*/ 279400 w 1440"/>
              <a:gd name="T3" fmla="*/ 57150 h 192"/>
              <a:gd name="T4" fmla="*/ 307340 w 1440"/>
              <a:gd name="T5" fmla="*/ 0 h 192"/>
              <a:gd name="T6" fmla="*/ 335280 w 1440"/>
              <a:gd name="T7" fmla="*/ 114300 h 192"/>
              <a:gd name="T8" fmla="*/ 363220 w 1440"/>
              <a:gd name="T9" fmla="*/ 0 h 192"/>
              <a:gd name="T10" fmla="*/ 391160 w 1440"/>
              <a:gd name="T11" fmla="*/ 114300 h 192"/>
              <a:gd name="T12" fmla="*/ 419100 w 1440"/>
              <a:gd name="T13" fmla="*/ 0 h 192"/>
              <a:gd name="T14" fmla="*/ 447040 w 1440"/>
              <a:gd name="T15" fmla="*/ 114300 h 192"/>
              <a:gd name="T16" fmla="*/ 474980 w 1440"/>
              <a:gd name="T17" fmla="*/ 0 h 192"/>
              <a:gd name="T18" fmla="*/ 502920 w 1440"/>
              <a:gd name="T19" fmla="*/ 114300 h 192"/>
              <a:gd name="T20" fmla="*/ 530860 w 1440"/>
              <a:gd name="T21" fmla="*/ 57150 h 192"/>
              <a:gd name="T22" fmla="*/ 838200 w 1440"/>
              <a:gd name="T23" fmla="*/ 57150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grpSp>
        <p:nvGrpSpPr>
          <p:cNvPr id="20" name="Group 1035">
            <a:extLst>
              <a:ext uri="{FF2B5EF4-FFF2-40B4-BE49-F238E27FC236}">
                <a16:creationId xmlns:a16="http://schemas.microsoft.com/office/drawing/2014/main" id="{6C8B029C-3DE6-4375-99F3-18AF27424022}"/>
              </a:ext>
            </a:extLst>
          </p:cNvPr>
          <p:cNvGrpSpPr>
            <a:grpSpLocks/>
          </p:cNvGrpSpPr>
          <p:nvPr/>
        </p:nvGrpSpPr>
        <p:grpSpPr bwMode="auto">
          <a:xfrm>
            <a:off x="1146741" y="1677072"/>
            <a:ext cx="335187" cy="896844"/>
            <a:chOff x="624" y="4416"/>
            <a:chExt cx="178" cy="437"/>
          </a:xfrm>
        </p:grpSpPr>
        <p:sp>
          <p:nvSpPr>
            <p:cNvPr id="21" name="Line 1036">
              <a:extLst>
                <a:ext uri="{FF2B5EF4-FFF2-40B4-BE49-F238E27FC236}">
                  <a16:creationId xmlns:a16="http://schemas.microsoft.com/office/drawing/2014/main" id="{AB3392B6-F68F-4521-941A-F69F56F9D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" y="4416"/>
              <a:ext cx="2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" name="Oval 1037">
              <a:extLst>
                <a:ext uri="{FF2B5EF4-FFF2-40B4-BE49-F238E27FC236}">
                  <a16:creationId xmlns:a16="http://schemas.microsoft.com/office/drawing/2014/main" id="{5C874E52-D60B-42B5-8716-9645096D5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584"/>
              <a:ext cx="178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3" name="Text Box 1038">
              <a:extLst>
                <a:ext uri="{FF2B5EF4-FFF2-40B4-BE49-F238E27FC236}">
                  <a16:creationId xmlns:a16="http://schemas.microsoft.com/office/drawing/2014/main" id="{E0BEDF92-E53E-414F-8465-C54BB569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" y="4554"/>
              <a:ext cx="15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Symbol" pitchFamily="18" charset="2"/>
                </a:rPr>
                <a:t>+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4" name="Freeform 1039">
            <a:extLst>
              <a:ext uri="{FF2B5EF4-FFF2-40B4-BE49-F238E27FC236}">
                <a16:creationId xmlns:a16="http://schemas.microsoft.com/office/drawing/2014/main" id="{6D3173A2-50B8-4EC2-8A79-BC4FB3FD6D0C}"/>
              </a:ext>
            </a:extLst>
          </p:cNvPr>
          <p:cNvSpPr>
            <a:spLocks/>
          </p:cNvSpPr>
          <p:nvPr/>
        </p:nvSpPr>
        <p:spPr bwMode="auto">
          <a:xfrm>
            <a:off x="2286000" y="1676400"/>
            <a:ext cx="915173" cy="283214"/>
          </a:xfrm>
          <a:custGeom>
            <a:avLst/>
            <a:gdLst>
              <a:gd name="T0" fmla="*/ 0 w 432"/>
              <a:gd name="T1" fmla="*/ 0 h 144"/>
              <a:gd name="T2" fmla="*/ 771525 w 432"/>
              <a:gd name="T3" fmla="*/ 0 h 144"/>
              <a:gd name="T4" fmla="*/ 771525 w 432"/>
              <a:gd name="T5" fmla="*/ 22860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lnTo>
                  <a:pt x="432" y="0"/>
                </a:lnTo>
                <a:lnTo>
                  <a:pt x="43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5" name="Freeform 1040">
            <a:extLst>
              <a:ext uri="{FF2B5EF4-FFF2-40B4-BE49-F238E27FC236}">
                <a16:creationId xmlns:a16="http://schemas.microsoft.com/office/drawing/2014/main" id="{C6FB5BBA-119A-44A0-A02E-DA267057AD3D}"/>
              </a:ext>
            </a:extLst>
          </p:cNvPr>
          <p:cNvSpPr>
            <a:spLocks/>
          </p:cNvSpPr>
          <p:nvPr/>
        </p:nvSpPr>
        <p:spPr bwMode="auto">
          <a:xfrm>
            <a:off x="1314335" y="3129951"/>
            <a:ext cx="1886837" cy="97967"/>
          </a:xfrm>
          <a:custGeom>
            <a:avLst/>
            <a:gdLst>
              <a:gd name="T0" fmla="*/ 0 w 960"/>
              <a:gd name="T1" fmla="*/ 0 h 432"/>
              <a:gd name="T2" fmla="*/ 0 w 960"/>
              <a:gd name="T3" fmla="*/ 514350 h 432"/>
              <a:gd name="T4" fmla="*/ 1590675 w 960"/>
              <a:gd name="T5" fmla="*/ 514350 h 432"/>
              <a:gd name="T6" fmla="*/ 1590675 w 960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432"/>
              <a:gd name="T14" fmla="*/ 960 w 96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432">
                <a:moveTo>
                  <a:pt x="0" y="0"/>
                </a:moveTo>
                <a:lnTo>
                  <a:pt x="0" y="432"/>
                </a:lnTo>
                <a:lnTo>
                  <a:pt x="960" y="432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6" name="Freeform 1041">
            <a:extLst>
              <a:ext uri="{FF2B5EF4-FFF2-40B4-BE49-F238E27FC236}">
                <a16:creationId xmlns:a16="http://schemas.microsoft.com/office/drawing/2014/main" id="{E0AD6E7E-6B89-4D3E-A8BE-9B605EDB86E4}"/>
              </a:ext>
            </a:extLst>
          </p:cNvPr>
          <p:cNvSpPr>
            <a:spLocks/>
          </p:cNvSpPr>
          <p:nvPr/>
        </p:nvSpPr>
        <p:spPr bwMode="auto">
          <a:xfrm>
            <a:off x="1314335" y="1282364"/>
            <a:ext cx="203372" cy="394036"/>
          </a:xfrm>
          <a:custGeom>
            <a:avLst/>
            <a:gdLst>
              <a:gd name="T0" fmla="*/ 0 w 96"/>
              <a:gd name="T1" fmla="*/ 304800 h 192"/>
              <a:gd name="T2" fmla="*/ 0 w 96"/>
              <a:gd name="T3" fmla="*/ 0 h 192"/>
              <a:gd name="T4" fmla="*/ 171450 w 96"/>
              <a:gd name="T5" fmla="*/ 0 h 192"/>
              <a:gd name="T6" fmla="*/ 0 60000 65536"/>
              <a:gd name="T7" fmla="*/ 0 60000 65536"/>
              <a:gd name="T8" fmla="*/ 0 60000 65536"/>
              <a:gd name="T9" fmla="*/ 0 w 96"/>
              <a:gd name="T10" fmla="*/ 0 h 192"/>
              <a:gd name="T11" fmla="*/ 96 w 9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7" name="Freeform 1042">
            <a:extLst>
              <a:ext uri="{FF2B5EF4-FFF2-40B4-BE49-F238E27FC236}">
                <a16:creationId xmlns:a16="http://schemas.microsoft.com/office/drawing/2014/main" id="{8F6B87D3-08CA-4016-9C9C-4823FA6AF4AF}"/>
              </a:ext>
            </a:extLst>
          </p:cNvPr>
          <p:cNvSpPr>
            <a:spLocks/>
          </p:cNvSpPr>
          <p:nvPr/>
        </p:nvSpPr>
        <p:spPr bwMode="auto">
          <a:xfrm>
            <a:off x="1788869" y="1282364"/>
            <a:ext cx="542324" cy="394036"/>
          </a:xfrm>
          <a:custGeom>
            <a:avLst/>
            <a:gdLst>
              <a:gd name="T0" fmla="*/ 0 w 240"/>
              <a:gd name="T1" fmla="*/ 0 h 192"/>
              <a:gd name="T2" fmla="*/ 457200 w 240"/>
              <a:gd name="T3" fmla="*/ 0 h 192"/>
              <a:gd name="T4" fmla="*/ 457200 w 240"/>
              <a:gd name="T5" fmla="*/ 304800 h 192"/>
              <a:gd name="T6" fmla="*/ 0 60000 65536"/>
              <a:gd name="T7" fmla="*/ 0 60000 65536"/>
              <a:gd name="T8" fmla="*/ 0 60000 65536"/>
              <a:gd name="T9" fmla="*/ 0 w 240"/>
              <a:gd name="T10" fmla="*/ 0 h 192"/>
              <a:gd name="T11" fmla="*/ 240 w 2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92">
                <a:moveTo>
                  <a:pt x="0" y="0"/>
                </a:moveTo>
                <a:lnTo>
                  <a:pt x="240" y="0"/>
                </a:lnTo>
                <a:lnTo>
                  <a:pt x="240" y="1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8" name="Line 1043">
            <a:extLst>
              <a:ext uri="{FF2B5EF4-FFF2-40B4-BE49-F238E27FC236}">
                <a16:creationId xmlns:a16="http://schemas.microsoft.com/office/drawing/2014/main" id="{191919BD-D2DA-463F-9C90-32AB264E8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17707" y="1146914"/>
            <a:ext cx="282461" cy="13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Line 1044">
            <a:extLst>
              <a:ext uri="{FF2B5EF4-FFF2-40B4-BE49-F238E27FC236}">
                <a16:creationId xmlns:a16="http://schemas.microsoft.com/office/drawing/2014/main" id="{FAA29FB2-2836-4D16-8817-CABC933955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17707" y="986837"/>
            <a:ext cx="180775" cy="295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" name="Text Box 1045">
            <a:extLst>
              <a:ext uri="{FF2B5EF4-FFF2-40B4-BE49-F238E27FC236}">
                <a16:creationId xmlns:a16="http://schemas.microsoft.com/office/drawing/2014/main" id="{BB7E8FD4-2F38-442F-98FA-594FAA27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871" y="2668523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10</a:t>
            </a:r>
          </a:p>
        </p:txBody>
      </p:sp>
      <p:grpSp>
        <p:nvGrpSpPr>
          <p:cNvPr id="33" name="Group 229">
            <a:extLst>
              <a:ext uri="{FF2B5EF4-FFF2-40B4-BE49-F238E27FC236}">
                <a16:creationId xmlns:a16="http://schemas.microsoft.com/office/drawing/2014/main" id="{4C435C32-9FE7-4ACA-8E36-4F3F1D24899E}"/>
              </a:ext>
            </a:extLst>
          </p:cNvPr>
          <p:cNvGrpSpPr>
            <a:grpSpLocks/>
          </p:cNvGrpSpPr>
          <p:nvPr/>
        </p:nvGrpSpPr>
        <p:grpSpPr bwMode="auto">
          <a:xfrm>
            <a:off x="2225509" y="1697282"/>
            <a:ext cx="304800" cy="733425"/>
            <a:chOff x="3024" y="2832"/>
            <a:chExt cx="192" cy="462"/>
          </a:xfrm>
        </p:grpSpPr>
        <p:sp>
          <p:nvSpPr>
            <p:cNvPr id="34" name="Rectangle 230">
              <a:extLst>
                <a:ext uri="{FF2B5EF4-FFF2-40B4-BE49-F238E27FC236}">
                  <a16:creationId xmlns:a16="http://schemas.microsoft.com/office/drawing/2014/main" id="{8D101B0F-8810-43B2-959F-9AE469E73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231">
              <a:extLst>
                <a:ext uri="{FF2B5EF4-FFF2-40B4-BE49-F238E27FC236}">
                  <a16:creationId xmlns:a16="http://schemas.microsoft.com/office/drawing/2014/main" id="{1E6C698C-5DF9-49B4-9C55-C8870B93508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865" y="2991"/>
              <a:ext cx="462" cy="144"/>
              <a:chOff x="1104" y="2160"/>
              <a:chExt cx="336" cy="96"/>
            </a:xfrm>
          </p:grpSpPr>
          <p:sp>
            <p:nvSpPr>
              <p:cNvPr id="36" name="Line 232">
                <a:extLst>
                  <a:ext uri="{FF2B5EF4-FFF2-40B4-BE49-F238E27FC236}">
                    <a16:creationId xmlns:a16="http://schemas.microsoft.com/office/drawing/2014/main" id="{5C83C9EE-CE73-4295-AE90-A0104B8DA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33">
                <a:extLst>
                  <a:ext uri="{FF2B5EF4-FFF2-40B4-BE49-F238E27FC236}">
                    <a16:creationId xmlns:a16="http://schemas.microsoft.com/office/drawing/2014/main" id="{9F65346D-22AD-4F98-9B8D-AD8A1A6DE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34">
                <a:extLst>
                  <a:ext uri="{FF2B5EF4-FFF2-40B4-BE49-F238E27FC236}">
                    <a16:creationId xmlns:a16="http://schemas.microsoft.com/office/drawing/2014/main" id="{552C38CD-E3FD-4FA0-B798-EBA35314C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35">
                <a:extLst>
                  <a:ext uri="{FF2B5EF4-FFF2-40B4-BE49-F238E27FC236}">
                    <a16:creationId xmlns:a16="http://schemas.microsoft.com/office/drawing/2014/main" id="{02E254A4-B559-4CA4-A859-771F33E8E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Text Box 1013">
            <a:extLst>
              <a:ext uri="{FF2B5EF4-FFF2-40B4-BE49-F238E27FC236}">
                <a16:creationId xmlns:a16="http://schemas.microsoft.com/office/drawing/2014/main" id="{D8ACA4A6-79B9-4490-8D01-CD5B3F04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64" y="2084707"/>
            <a:ext cx="756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0.05F</a:t>
            </a:r>
          </a:p>
        </p:txBody>
      </p:sp>
      <p:sp>
        <p:nvSpPr>
          <p:cNvPr id="40" name="Freeform 1033">
            <a:extLst>
              <a:ext uri="{FF2B5EF4-FFF2-40B4-BE49-F238E27FC236}">
                <a16:creationId xmlns:a16="http://schemas.microsoft.com/office/drawing/2014/main" id="{6B85ECB9-8C77-4CB9-8C11-A84B15E6BC12}"/>
              </a:ext>
            </a:extLst>
          </p:cNvPr>
          <p:cNvSpPr>
            <a:spLocks/>
          </p:cNvSpPr>
          <p:nvPr/>
        </p:nvSpPr>
        <p:spPr bwMode="auto">
          <a:xfrm rot="16200000">
            <a:off x="885703" y="2723624"/>
            <a:ext cx="849641" cy="137006"/>
          </a:xfrm>
          <a:custGeom>
            <a:avLst/>
            <a:gdLst>
              <a:gd name="T0" fmla="*/ 0 w 1440"/>
              <a:gd name="T1" fmla="*/ 52387 h 192"/>
              <a:gd name="T2" fmla="*/ 219075 w 1440"/>
              <a:gd name="T3" fmla="*/ 52387 h 192"/>
              <a:gd name="T4" fmla="*/ 240983 w 1440"/>
              <a:gd name="T5" fmla="*/ 0 h 192"/>
              <a:gd name="T6" fmla="*/ 262890 w 1440"/>
              <a:gd name="T7" fmla="*/ 104775 h 192"/>
              <a:gd name="T8" fmla="*/ 284798 w 1440"/>
              <a:gd name="T9" fmla="*/ 0 h 192"/>
              <a:gd name="T10" fmla="*/ 306705 w 1440"/>
              <a:gd name="T11" fmla="*/ 104775 h 192"/>
              <a:gd name="T12" fmla="*/ 328613 w 1440"/>
              <a:gd name="T13" fmla="*/ 0 h 192"/>
              <a:gd name="T14" fmla="*/ 350520 w 1440"/>
              <a:gd name="T15" fmla="*/ 104775 h 192"/>
              <a:gd name="T16" fmla="*/ 372427 w 1440"/>
              <a:gd name="T17" fmla="*/ 0 h 192"/>
              <a:gd name="T18" fmla="*/ 394335 w 1440"/>
              <a:gd name="T19" fmla="*/ 104775 h 192"/>
              <a:gd name="T20" fmla="*/ 416242 w 1440"/>
              <a:gd name="T21" fmla="*/ 52387 h 192"/>
              <a:gd name="T22" fmla="*/ 657225 w 1440"/>
              <a:gd name="T23" fmla="*/ 5238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427AC3-ACEF-4551-9EB5-4E159E36D96D}"/>
              </a:ext>
            </a:extLst>
          </p:cNvPr>
          <p:cNvCxnSpPr>
            <a:cxnSpLocks/>
          </p:cNvCxnSpPr>
          <p:nvPr/>
        </p:nvCxnSpPr>
        <p:spPr>
          <a:xfrm>
            <a:off x="3197406" y="2573916"/>
            <a:ext cx="3766" cy="6050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334B66-60F2-43A9-8397-F42F0838D63F}"/>
                  </a:ext>
                </a:extLst>
              </p:cNvPr>
              <p:cNvSpPr txBox="1"/>
              <p:nvPr/>
            </p:nvSpPr>
            <p:spPr>
              <a:xfrm>
                <a:off x="2464092" y="1697281"/>
                <a:ext cx="283795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334B66-60F2-43A9-8397-F42F0838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92" y="1697281"/>
                <a:ext cx="283795" cy="923330"/>
              </a:xfrm>
              <a:prstGeom prst="rect">
                <a:avLst/>
              </a:prstGeom>
              <a:blipFill>
                <a:blip r:embed="rId3"/>
                <a:stretch>
                  <a:fillRect l="-21277"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1012">
            <a:extLst>
              <a:ext uri="{FF2B5EF4-FFF2-40B4-BE49-F238E27FC236}">
                <a16:creationId xmlns:a16="http://schemas.microsoft.com/office/drawing/2014/main" id="{F3DF6640-D21F-4862-8A86-E53C9811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46" y="2632846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8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C6049F-9D0A-4D7B-BA50-9578FAC7AC03}"/>
                  </a:ext>
                </a:extLst>
              </p:cNvPr>
              <p:cNvSpPr txBox="1"/>
              <p:nvPr/>
            </p:nvSpPr>
            <p:spPr>
              <a:xfrm>
                <a:off x="3316775" y="1967932"/>
                <a:ext cx="33438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C6049F-9D0A-4D7B-BA50-9578FAC7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75" y="1967932"/>
                <a:ext cx="334387" cy="923330"/>
              </a:xfrm>
              <a:prstGeom prst="rect">
                <a:avLst/>
              </a:prstGeom>
              <a:blipFill>
                <a:blip r:embed="rId4"/>
                <a:stretch>
                  <a:fillRect l="-16364" r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9157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4"/>
          <p:cNvGrpSpPr>
            <a:grpSpLocks/>
          </p:cNvGrpSpPr>
          <p:nvPr/>
        </p:nvGrpSpPr>
        <p:grpSpPr bwMode="auto">
          <a:xfrm>
            <a:off x="2889127" y="1255441"/>
            <a:ext cx="323850" cy="1057275"/>
            <a:chOff x="2460" y="1224"/>
            <a:chExt cx="186" cy="642"/>
          </a:xfrm>
        </p:grpSpPr>
        <p:sp>
          <p:nvSpPr>
            <p:cNvPr id="5" name="Oval 315"/>
            <p:cNvSpPr>
              <a:spLocks noChangeArrowheads="1"/>
            </p:cNvSpPr>
            <p:nvPr/>
          </p:nvSpPr>
          <p:spPr bwMode="auto">
            <a:xfrm>
              <a:off x="2460" y="1451"/>
              <a:ext cx="186" cy="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16"/>
            <p:cNvSpPr>
              <a:spLocks noChangeShapeType="1"/>
            </p:cNvSpPr>
            <p:nvPr/>
          </p:nvSpPr>
          <p:spPr bwMode="auto">
            <a:xfrm flipV="1">
              <a:off x="2553" y="14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17"/>
            <p:cNvSpPr>
              <a:spLocks noChangeShapeType="1"/>
            </p:cNvSpPr>
            <p:nvPr/>
          </p:nvSpPr>
          <p:spPr bwMode="auto">
            <a:xfrm flipH="1" flipV="1">
              <a:off x="2553" y="1224"/>
              <a:ext cx="3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326"/>
          <p:cNvSpPr>
            <a:spLocks/>
          </p:cNvSpPr>
          <p:nvPr/>
        </p:nvSpPr>
        <p:spPr bwMode="auto">
          <a:xfrm rot="5400000">
            <a:off x="1898527" y="1703116"/>
            <a:ext cx="1038225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327"/>
          <p:cNvSpPr>
            <a:spLocks/>
          </p:cNvSpPr>
          <p:nvPr/>
        </p:nvSpPr>
        <p:spPr bwMode="auto">
          <a:xfrm>
            <a:off x="425327" y="1187178"/>
            <a:ext cx="857250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28"/>
          <p:cNvGrpSpPr>
            <a:grpSpLocks/>
          </p:cNvGrpSpPr>
          <p:nvPr/>
        </p:nvGrpSpPr>
        <p:grpSpPr bwMode="auto">
          <a:xfrm>
            <a:off x="288810" y="1264966"/>
            <a:ext cx="296863" cy="1028700"/>
            <a:chOff x="2976" y="1056"/>
            <a:chExt cx="187" cy="648"/>
          </a:xfrm>
        </p:grpSpPr>
        <p:sp>
          <p:nvSpPr>
            <p:cNvPr id="11" name="Line 329"/>
            <p:cNvSpPr>
              <a:spLocks noChangeShapeType="1"/>
            </p:cNvSpPr>
            <p:nvPr/>
          </p:nvSpPr>
          <p:spPr bwMode="auto">
            <a:xfrm>
              <a:off x="3065" y="10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330"/>
            <p:cNvSpPr>
              <a:spLocks noChangeArrowheads="1"/>
            </p:cNvSpPr>
            <p:nvPr/>
          </p:nvSpPr>
          <p:spPr bwMode="auto">
            <a:xfrm>
              <a:off x="2976" y="1272"/>
              <a:ext cx="178" cy="3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>
              <a:off x="2976" y="1290"/>
              <a:ext cx="18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+</a:t>
              </a:r>
            </a:p>
          </p:txBody>
        </p:sp>
      </p:grpSp>
      <p:sp>
        <p:nvSpPr>
          <p:cNvPr id="14" name="Line 332"/>
          <p:cNvSpPr>
            <a:spLocks noChangeShapeType="1"/>
          </p:cNvSpPr>
          <p:nvPr/>
        </p:nvSpPr>
        <p:spPr bwMode="auto">
          <a:xfrm flipV="1">
            <a:off x="431677" y="2293666"/>
            <a:ext cx="262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33"/>
          <p:cNvSpPr>
            <a:spLocks noChangeShapeType="1"/>
          </p:cNvSpPr>
          <p:nvPr/>
        </p:nvSpPr>
        <p:spPr bwMode="auto">
          <a:xfrm>
            <a:off x="2250952" y="1264966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34"/>
          <p:cNvSpPr>
            <a:spLocks noChangeShapeType="1"/>
          </p:cNvSpPr>
          <p:nvPr/>
        </p:nvSpPr>
        <p:spPr bwMode="auto">
          <a:xfrm>
            <a:off x="1393702" y="1264966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35"/>
          <p:cNvSpPr>
            <a:spLocks noChangeShapeType="1"/>
          </p:cNvSpPr>
          <p:nvPr/>
        </p:nvSpPr>
        <p:spPr bwMode="auto">
          <a:xfrm flipV="1">
            <a:off x="1393702" y="1950766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36"/>
          <p:cNvSpPr>
            <a:spLocks noChangeShapeType="1"/>
          </p:cNvSpPr>
          <p:nvPr/>
        </p:nvSpPr>
        <p:spPr bwMode="auto">
          <a:xfrm flipH="1">
            <a:off x="1269877" y="1636441"/>
            <a:ext cx="133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37"/>
          <p:cNvSpPr>
            <a:spLocks noChangeShapeType="1"/>
          </p:cNvSpPr>
          <p:nvPr/>
        </p:nvSpPr>
        <p:spPr bwMode="auto">
          <a:xfrm flipH="1" flipV="1">
            <a:off x="1193677" y="1731691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38"/>
              <p:cNvSpPr txBox="1">
                <a:spLocks noChangeArrowheads="1"/>
              </p:cNvSpPr>
              <p:nvPr/>
            </p:nvSpPr>
            <p:spPr bwMode="auto">
              <a:xfrm>
                <a:off x="76200" y="156228"/>
                <a:ext cx="871828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Problem 3: The switch in the circuit has been closed for a long time before opening at t = 0.</a:t>
                </a:r>
              </a:p>
              <a:p>
                <a:r>
                  <a:rPr lang="en-US" altLang="en-US" dirty="0"/>
                  <a:t>    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  <m:r>
                      <a:rPr lang="en-US" altLang="en-US" i="1" dirty="0">
                        <a:latin typeface="Cambria Math"/>
                      </a:rPr>
                      <m:t>𝑎𝑛𝑑</m:t>
                    </m:r>
                    <m:r>
                      <a:rPr lang="en-US" altLang="en-US" i="1" dirty="0">
                        <a:latin typeface="Cambria Math"/>
                      </a:rPr>
                      <m:t> </m:t>
                    </m:r>
                    <m:r>
                      <a:rPr lang="en-US" altLang="en-US" i="1" dirty="0" err="1">
                        <a:latin typeface="Cambria Math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𝐶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en-US" dirty="0"/>
                  <a:t>for t </a:t>
                </a:r>
                <a:r>
                  <a:rPr lang="en-US" altLang="en-US" dirty="0">
                    <a:cs typeface="Times New Roman" pitchFamily="18" charset="0"/>
                  </a:rPr>
                  <a:t>≥ 0.</a:t>
                </a:r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=−17.78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=5.91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0" name="Text 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6228"/>
                <a:ext cx="8718284" cy="646331"/>
              </a:xfrm>
              <a:prstGeom prst="rect">
                <a:avLst/>
              </a:prstGeom>
              <a:blipFill>
                <a:blip r:embed="rId2"/>
                <a:stretch>
                  <a:fillRect l="-629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339"/>
          <p:cNvSpPr txBox="1">
            <a:spLocks noChangeArrowheads="1"/>
          </p:cNvSpPr>
          <p:nvPr/>
        </p:nvSpPr>
        <p:spPr bwMode="auto">
          <a:xfrm>
            <a:off x="918551" y="1929274"/>
            <a:ext cx="542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 </a:t>
            </a:r>
            <a:r>
              <a:rPr lang="en-US" altLang="en-US" sz="1600" dirty="0"/>
              <a:t>t =0</a:t>
            </a:r>
          </a:p>
        </p:txBody>
      </p:sp>
      <p:sp>
        <p:nvSpPr>
          <p:cNvPr id="22" name="Text Box 340"/>
          <p:cNvSpPr txBox="1">
            <a:spLocks noChangeArrowheads="1"/>
          </p:cNvSpPr>
          <p:nvPr/>
        </p:nvSpPr>
        <p:spPr bwMode="auto">
          <a:xfrm>
            <a:off x="796802" y="887141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6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3" name="Text Box 341"/>
          <p:cNvSpPr txBox="1">
            <a:spLocks noChangeArrowheads="1"/>
          </p:cNvSpPr>
          <p:nvPr/>
        </p:nvSpPr>
        <p:spPr bwMode="auto">
          <a:xfrm>
            <a:off x="1712912" y="810524"/>
            <a:ext cx="904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25mF</a:t>
            </a:r>
          </a:p>
        </p:txBody>
      </p:sp>
      <p:sp>
        <p:nvSpPr>
          <p:cNvPr id="24" name="Text Box 342"/>
          <p:cNvSpPr txBox="1">
            <a:spLocks noChangeArrowheads="1"/>
          </p:cNvSpPr>
          <p:nvPr/>
        </p:nvSpPr>
        <p:spPr bwMode="auto">
          <a:xfrm>
            <a:off x="1968377" y="1630091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4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5" name="Text Box 343"/>
          <p:cNvSpPr txBox="1">
            <a:spLocks noChangeArrowheads="1"/>
          </p:cNvSpPr>
          <p:nvPr/>
        </p:nvSpPr>
        <p:spPr bwMode="auto">
          <a:xfrm>
            <a:off x="3174877" y="1541191"/>
            <a:ext cx="562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1.5A</a:t>
            </a:r>
          </a:p>
        </p:txBody>
      </p:sp>
      <p:sp>
        <p:nvSpPr>
          <p:cNvPr id="26" name="Text Box 344"/>
          <p:cNvSpPr txBox="1">
            <a:spLocks noChangeArrowheads="1"/>
          </p:cNvSpPr>
          <p:nvPr/>
        </p:nvSpPr>
        <p:spPr bwMode="auto">
          <a:xfrm>
            <a:off x="509115" y="1630091"/>
            <a:ext cx="5100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12V</a:t>
            </a:r>
          </a:p>
        </p:txBody>
      </p:sp>
      <p:sp>
        <p:nvSpPr>
          <p:cNvPr id="27" name="Line 345"/>
          <p:cNvSpPr>
            <a:spLocks noChangeShapeType="1"/>
          </p:cNvSpPr>
          <p:nvPr/>
        </p:nvSpPr>
        <p:spPr bwMode="auto">
          <a:xfrm>
            <a:off x="1273052" y="126337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47"/>
          <p:cNvSpPr txBox="1">
            <a:spLocks noChangeArrowheads="1"/>
          </p:cNvSpPr>
          <p:nvPr/>
        </p:nvSpPr>
        <p:spPr bwMode="auto">
          <a:xfrm>
            <a:off x="2473202" y="1653903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49"/>
              <p:cNvSpPr txBox="1">
                <a:spLocks noChangeArrowheads="1"/>
              </p:cNvSpPr>
              <p:nvPr/>
            </p:nvSpPr>
            <p:spPr bwMode="auto">
              <a:xfrm rot="10800000" flipV="1">
                <a:off x="1292103" y="1315349"/>
                <a:ext cx="13716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+   </m:t>
                      </m:r>
                      <m:r>
                        <a:rPr lang="en-US" altLang="en-US" sz="1600" i="1" dirty="0" err="1">
                          <a:latin typeface="Cambria Math"/>
                        </a:rPr>
                        <m:t>𝑣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𝐶</m:t>
                      </m:r>
                      <m:r>
                        <a:rPr lang="en-US" altLang="en-US" sz="1600" i="1" dirty="0">
                          <a:latin typeface="Cambria Math"/>
                        </a:rPr>
                        <m:t> </m:t>
                      </m:r>
                      <m:r>
                        <a:rPr lang="en-US" altLang="en-US" sz="160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1600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altLang="en-US" sz="16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30" name="Text 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292103" y="1315349"/>
                <a:ext cx="1371600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50"/>
          <p:cNvSpPr>
            <a:spLocks noChangeArrowheads="1"/>
          </p:cNvSpPr>
          <p:nvPr/>
        </p:nvSpPr>
        <p:spPr bwMode="auto">
          <a:xfrm>
            <a:off x="1365127" y="192219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434"/>
          <p:cNvGrpSpPr>
            <a:grpSpLocks/>
          </p:cNvGrpSpPr>
          <p:nvPr/>
        </p:nvGrpSpPr>
        <p:grpSpPr bwMode="auto">
          <a:xfrm rot="16200000">
            <a:off x="1773115" y="858565"/>
            <a:ext cx="304800" cy="733425"/>
            <a:chOff x="3024" y="2832"/>
            <a:chExt cx="192" cy="462"/>
          </a:xfrm>
        </p:grpSpPr>
        <p:sp>
          <p:nvSpPr>
            <p:cNvPr id="35" name="Rectangle 435"/>
            <p:cNvSpPr>
              <a:spLocks noChangeArrowheads="1"/>
            </p:cNvSpPr>
            <p:nvPr/>
          </p:nvSpPr>
          <p:spPr bwMode="auto">
            <a:xfrm>
              <a:off x="3024" y="3024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436"/>
            <p:cNvGrpSpPr>
              <a:grpSpLocks/>
            </p:cNvGrpSpPr>
            <p:nvPr/>
          </p:nvGrpSpPr>
          <p:grpSpPr bwMode="auto">
            <a:xfrm rot="5400000">
              <a:off x="2865" y="2991"/>
              <a:ext cx="462" cy="144"/>
              <a:chOff x="1104" y="2160"/>
              <a:chExt cx="336" cy="96"/>
            </a:xfrm>
          </p:grpSpPr>
          <p:sp>
            <p:nvSpPr>
              <p:cNvPr id="37" name="Line 437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38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9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0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392469" y="1430169"/>
                <a:ext cx="4506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69" y="1430169"/>
                <a:ext cx="450636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645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87"/>
              <p:cNvSpPr txBox="1">
                <a:spLocks noChangeArrowheads="1"/>
              </p:cNvSpPr>
              <p:nvPr/>
            </p:nvSpPr>
            <p:spPr bwMode="auto">
              <a:xfrm>
                <a:off x="76200" y="152400"/>
                <a:ext cx="897373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Problem 4: The switch has been in position “</a:t>
                </a:r>
                <a:r>
                  <a:rPr lang="en-US" altLang="en-US" b="1" dirty="0"/>
                  <a:t>b”</a:t>
                </a:r>
                <a:r>
                  <a:rPr lang="en-US" altLang="en-US" dirty="0"/>
                  <a:t> for a long time before moving to </a:t>
                </a:r>
                <a:br>
                  <a:rPr lang="en-US" altLang="en-US" dirty="0"/>
                </a:br>
                <a:r>
                  <a:rPr lang="en-US" altLang="en-US" dirty="0"/>
                  <a:t>    position “</a:t>
                </a:r>
                <a:r>
                  <a:rPr lang="en-US" altLang="en-US" b="1" dirty="0"/>
                  <a:t>a</a:t>
                </a:r>
                <a:r>
                  <a:rPr lang="en-US" altLang="en-US" dirty="0"/>
                  <a:t>” at t = 0.   Find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𝑖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𝐿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  <m:r>
                      <a:rPr lang="en-US" altLang="en-US" i="1" dirty="0">
                        <a:latin typeface="Cambria Math"/>
                      </a:rPr>
                      <m:t>𝑎𝑛𝑑</m:t>
                    </m:r>
                    <m:r>
                      <a:rPr lang="en-US" altLang="en-US" i="1" dirty="0">
                        <a:latin typeface="Cambria Math"/>
                      </a:rPr>
                      <m:t>  </m:t>
                    </m:r>
                    <m:r>
                      <a:rPr lang="en-US" altLang="en-US" i="1" dirty="0" err="1">
                        <a:latin typeface="Cambria Math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𝑅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 </m:t>
                    </m:r>
                  </m:oMath>
                </a14:m>
                <a:r>
                  <a:rPr lang="en-US" altLang="en-US" dirty="0"/>
                  <a:t>for t ≥ 0. </a:t>
                </a:r>
                <a:r>
                  <a:rPr lang="en-US" altLang="en-US" sz="16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=0.2917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=2.0102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</a:endParaRPr>
              </a:p>
              <a:p>
                <a:endParaRPr lang="en-US" altLang="en-US" sz="1200" dirty="0"/>
              </a:p>
            </p:txBody>
          </p:sp>
        </mc:Choice>
        <mc:Fallback>
          <p:sp>
            <p:nvSpPr>
              <p:cNvPr id="4" name="Text Box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2400"/>
                <a:ext cx="8973739" cy="830997"/>
              </a:xfrm>
              <a:prstGeom prst="rect">
                <a:avLst/>
              </a:prstGeom>
              <a:blipFill>
                <a:blip r:embed="rId2"/>
                <a:stretch>
                  <a:fillRect l="-611" t="-36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43"/>
          <p:cNvGrpSpPr>
            <a:grpSpLocks/>
          </p:cNvGrpSpPr>
          <p:nvPr/>
        </p:nvGrpSpPr>
        <p:grpSpPr bwMode="auto">
          <a:xfrm>
            <a:off x="205946" y="892898"/>
            <a:ext cx="3514725" cy="1593850"/>
            <a:chOff x="-60" y="3925"/>
            <a:chExt cx="2214" cy="1004"/>
          </a:xfrm>
        </p:grpSpPr>
        <p:grpSp>
          <p:nvGrpSpPr>
            <p:cNvPr id="6" name="Group 356"/>
            <p:cNvGrpSpPr>
              <a:grpSpLocks/>
            </p:cNvGrpSpPr>
            <p:nvPr/>
          </p:nvGrpSpPr>
          <p:grpSpPr bwMode="auto">
            <a:xfrm>
              <a:off x="192" y="3936"/>
              <a:ext cx="204" cy="768"/>
              <a:chOff x="2460" y="1224"/>
              <a:chExt cx="186" cy="642"/>
            </a:xfrm>
          </p:grpSpPr>
          <p:sp>
            <p:nvSpPr>
              <p:cNvPr id="44" name="Oval 35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5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5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Freeform 360"/>
            <p:cNvSpPr>
              <a:spLocks/>
            </p:cNvSpPr>
            <p:nvPr/>
          </p:nvSpPr>
          <p:spPr bwMode="auto">
            <a:xfrm rot="5400000">
              <a:off x="465" y="410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61"/>
            <p:cNvSpPr>
              <a:spLocks/>
            </p:cNvSpPr>
            <p:nvPr/>
          </p:nvSpPr>
          <p:spPr bwMode="auto">
            <a:xfrm rot="5400000">
              <a:off x="465" y="4485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62"/>
            <p:cNvSpPr>
              <a:spLocks noChangeShapeType="1"/>
            </p:cNvSpPr>
            <p:nvPr/>
          </p:nvSpPr>
          <p:spPr bwMode="auto">
            <a:xfrm>
              <a:off x="294" y="4710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63"/>
            <p:cNvSpPr>
              <a:spLocks noChangeShapeType="1"/>
            </p:cNvSpPr>
            <p:nvPr/>
          </p:nvSpPr>
          <p:spPr bwMode="auto">
            <a:xfrm flipH="1">
              <a:off x="654" y="4320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64"/>
            <p:cNvSpPr>
              <a:spLocks noChangeShapeType="1"/>
            </p:cNvSpPr>
            <p:nvPr/>
          </p:nvSpPr>
          <p:spPr bwMode="auto">
            <a:xfrm flipV="1">
              <a:off x="288" y="3936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65"/>
            <p:cNvSpPr>
              <a:spLocks/>
            </p:cNvSpPr>
            <p:nvPr/>
          </p:nvSpPr>
          <p:spPr bwMode="auto">
            <a:xfrm rot="5400000">
              <a:off x="1137" y="4299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66"/>
            <p:cNvGrpSpPr>
              <a:grpSpLocks/>
            </p:cNvGrpSpPr>
            <p:nvPr/>
          </p:nvGrpSpPr>
          <p:grpSpPr bwMode="auto">
            <a:xfrm rot="10800000">
              <a:off x="1680" y="3948"/>
              <a:ext cx="174" cy="654"/>
              <a:chOff x="2460" y="1224"/>
              <a:chExt cx="186" cy="642"/>
            </a:xfrm>
          </p:grpSpPr>
          <p:sp>
            <p:nvSpPr>
              <p:cNvPr id="41" name="Oval 36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6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6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370"/>
            <p:cNvSpPr>
              <a:spLocks/>
            </p:cNvSpPr>
            <p:nvPr/>
          </p:nvSpPr>
          <p:spPr bwMode="auto">
            <a:xfrm>
              <a:off x="1878" y="3936"/>
              <a:ext cx="276" cy="768"/>
            </a:xfrm>
            <a:custGeom>
              <a:avLst/>
              <a:gdLst>
                <a:gd name="T0" fmla="*/ 336 w 336"/>
                <a:gd name="T1" fmla="*/ 0 h 768"/>
                <a:gd name="T2" fmla="*/ 336 w 336"/>
                <a:gd name="T3" fmla="*/ 768 h 768"/>
                <a:gd name="T4" fmla="*/ 0 w 336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768">
                  <a:moveTo>
                    <a:pt x="336" y="0"/>
                  </a:moveTo>
                  <a:lnTo>
                    <a:pt x="336" y="768"/>
                  </a:lnTo>
                  <a:lnTo>
                    <a:pt x="0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1"/>
            <p:cNvSpPr>
              <a:spLocks noChangeShapeType="1"/>
            </p:cNvSpPr>
            <p:nvPr/>
          </p:nvSpPr>
          <p:spPr bwMode="auto">
            <a:xfrm flipH="1">
              <a:off x="1718" y="4595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72"/>
            <p:cNvSpPr txBox="1">
              <a:spLocks noChangeArrowheads="1"/>
            </p:cNvSpPr>
            <p:nvPr/>
          </p:nvSpPr>
          <p:spPr bwMode="auto">
            <a:xfrm>
              <a:off x="1522" y="4530"/>
              <a:ext cx="20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b</a:t>
              </a:r>
            </a:p>
          </p:txBody>
        </p:sp>
        <p:sp>
          <p:nvSpPr>
            <p:cNvPr id="17" name="Text Box 373"/>
            <p:cNvSpPr txBox="1">
              <a:spLocks noChangeArrowheads="1"/>
            </p:cNvSpPr>
            <p:nvPr/>
          </p:nvSpPr>
          <p:spPr bwMode="auto">
            <a:xfrm>
              <a:off x="1860" y="4513"/>
              <a:ext cx="2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a</a:t>
              </a:r>
            </a:p>
          </p:txBody>
        </p:sp>
        <p:sp>
          <p:nvSpPr>
            <p:cNvPr id="18" name="Line 374"/>
            <p:cNvSpPr>
              <a:spLocks noChangeShapeType="1"/>
            </p:cNvSpPr>
            <p:nvPr/>
          </p:nvSpPr>
          <p:spPr bwMode="auto">
            <a:xfrm>
              <a:off x="1670" y="4595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75"/>
            <p:cNvSpPr txBox="1">
              <a:spLocks noChangeArrowheads="1"/>
            </p:cNvSpPr>
            <p:nvPr/>
          </p:nvSpPr>
          <p:spPr bwMode="auto">
            <a:xfrm>
              <a:off x="1632" y="4716"/>
              <a:ext cx="3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t =0</a:t>
              </a:r>
            </a:p>
          </p:txBody>
        </p:sp>
        <p:sp>
          <p:nvSpPr>
            <p:cNvPr id="20" name="Line 376"/>
            <p:cNvSpPr>
              <a:spLocks noChangeShapeType="1"/>
            </p:cNvSpPr>
            <p:nvPr/>
          </p:nvSpPr>
          <p:spPr bwMode="auto">
            <a:xfrm>
              <a:off x="1326" y="39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77"/>
            <p:cNvSpPr>
              <a:spLocks noChangeShapeType="1"/>
            </p:cNvSpPr>
            <p:nvPr/>
          </p:nvSpPr>
          <p:spPr bwMode="auto">
            <a:xfrm>
              <a:off x="1326" y="4488"/>
              <a:ext cx="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378"/>
            <p:cNvSpPr txBox="1">
              <a:spLocks noChangeArrowheads="1"/>
            </p:cNvSpPr>
            <p:nvPr/>
          </p:nvSpPr>
          <p:spPr bwMode="auto">
            <a:xfrm>
              <a:off x="-60" y="410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23" name="Text Box 379"/>
            <p:cNvSpPr txBox="1">
              <a:spLocks noChangeArrowheads="1"/>
            </p:cNvSpPr>
            <p:nvPr/>
          </p:nvSpPr>
          <p:spPr bwMode="auto">
            <a:xfrm>
              <a:off x="1766" y="406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2A</a:t>
              </a:r>
            </a:p>
          </p:txBody>
        </p:sp>
        <p:sp>
          <p:nvSpPr>
            <p:cNvPr id="24" name="Text Box 380"/>
            <p:cNvSpPr txBox="1">
              <a:spLocks noChangeArrowheads="1"/>
            </p:cNvSpPr>
            <p:nvPr/>
          </p:nvSpPr>
          <p:spPr bwMode="auto">
            <a:xfrm>
              <a:off x="1045" y="4160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5" name="Text Box 381"/>
            <p:cNvSpPr txBox="1">
              <a:spLocks noChangeArrowheads="1"/>
            </p:cNvSpPr>
            <p:nvPr/>
          </p:nvSpPr>
          <p:spPr bwMode="auto">
            <a:xfrm>
              <a:off x="662" y="4064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6" name="Text Box 382"/>
            <p:cNvSpPr txBox="1">
              <a:spLocks noChangeArrowheads="1"/>
            </p:cNvSpPr>
            <p:nvPr/>
          </p:nvSpPr>
          <p:spPr bwMode="auto">
            <a:xfrm>
              <a:off x="315" y="4448"/>
              <a:ext cx="3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15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7" name="Text Box 383"/>
            <p:cNvSpPr txBox="1">
              <a:spLocks noChangeArrowheads="1"/>
            </p:cNvSpPr>
            <p:nvPr/>
          </p:nvSpPr>
          <p:spPr bwMode="auto">
            <a:xfrm>
              <a:off x="998" y="4451"/>
              <a:ext cx="2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3H</a:t>
              </a:r>
            </a:p>
          </p:txBody>
        </p:sp>
        <p:sp>
          <p:nvSpPr>
            <p:cNvPr id="28" name="Oval 388"/>
            <p:cNvSpPr>
              <a:spLocks noChangeArrowheads="1"/>
            </p:cNvSpPr>
            <p:nvPr/>
          </p:nvSpPr>
          <p:spPr bwMode="auto">
            <a:xfrm>
              <a:off x="1860" y="46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89"/>
            <p:cNvSpPr>
              <a:spLocks noChangeArrowheads="1"/>
            </p:cNvSpPr>
            <p:nvPr/>
          </p:nvSpPr>
          <p:spPr bwMode="auto">
            <a:xfrm>
              <a:off x="1650" y="46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390"/>
            <p:cNvGrpSpPr>
              <a:grpSpLocks/>
            </p:cNvGrpSpPr>
            <p:nvPr/>
          </p:nvGrpSpPr>
          <p:grpSpPr bwMode="auto">
            <a:xfrm rot="5400000">
              <a:off x="758" y="4445"/>
              <a:ext cx="390" cy="138"/>
              <a:chOff x="1302" y="1166"/>
              <a:chExt cx="829" cy="200"/>
            </a:xfrm>
          </p:grpSpPr>
          <p:sp>
            <p:nvSpPr>
              <p:cNvPr id="34" name="Oval 391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92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93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94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95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96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97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31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399"/>
            <p:cNvSpPr>
              <a:spLocks noChangeShapeType="1"/>
            </p:cNvSpPr>
            <p:nvPr/>
          </p:nvSpPr>
          <p:spPr bwMode="auto">
            <a:xfrm>
              <a:off x="710" y="435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441"/>
                <p:cNvSpPr txBox="1">
                  <a:spLocks noChangeArrowheads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3" name="Text Box 4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95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8"/>
          <p:cNvSpPr>
            <a:spLocks/>
          </p:cNvSpPr>
          <p:nvPr/>
        </p:nvSpPr>
        <p:spPr bwMode="auto">
          <a:xfrm>
            <a:off x="690596" y="1268657"/>
            <a:ext cx="2743200" cy="1600200"/>
          </a:xfrm>
          <a:custGeom>
            <a:avLst/>
            <a:gdLst>
              <a:gd name="T0" fmla="*/ 0 w 1728"/>
              <a:gd name="T1" fmla="*/ 912 h 912"/>
              <a:gd name="T2" fmla="*/ 1728 w 1728"/>
              <a:gd name="T3" fmla="*/ 912 h 912"/>
              <a:gd name="T4" fmla="*/ 1728 w 1728"/>
              <a:gd name="T5" fmla="*/ 0 h 912"/>
              <a:gd name="T6" fmla="*/ 1296 w 1728"/>
              <a:gd name="T7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8" h="912">
                <a:moveTo>
                  <a:pt x="0" y="912"/>
                </a:moveTo>
                <a:lnTo>
                  <a:pt x="1728" y="912"/>
                </a:lnTo>
                <a:lnTo>
                  <a:pt x="1728" y="0"/>
                </a:lnTo>
                <a:lnTo>
                  <a:pt x="12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01"/>
          <p:cNvSpPr>
            <a:spLocks noChangeShapeType="1"/>
          </p:cNvSpPr>
          <p:nvPr/>
        </p:nvSpPr>
        <p:spPr bwMode="auto">
          <a:xfrm>
            <a:off x="2214596" y="2525957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02"/>
          <p:cNvSpPr>
            <a:spLocks noChangeShapeType="1"/>
          </p:cNvSpPr>
          <p:nvPr/>
        </p:nvSpPr>
        <p:spPr bwMode="auto">
          <a:xfrm flipV="1">
            <a:off x="2138396" y="256405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203"/>
          <p:cNvSpPr txBox="1">
            <a:spLocks noChangeArrowheads="1"/>
          </p:cNvSpPr>
          <p:nvPr/>
        </p:nvSpPr>
        <p:spPr bwMode="auto">
          <a:xfrm>
            <a:off x="2262221" y="2482678"/>
            <a:ext cx="542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 </a:t>
            </a:r>
            <a:r>
              <a:rPr lang="en-US" altLang="en-US" sz="1600" dirty="0"/>
              <a:t>t =0</a:t>
            </a:r>
          </a:p>
        </p:txBody>
      </p:sp>
      <p:sp>
        <p:nvSpPr>
          <p:cNvPr id="7" name="Freeform 204"/>
          <p:cNvSpPr>
            <a:spLocks/>
          </p:cNvSpPr>
          <p:nvPr/>
        </p:nvSpPr>
        <p:spPr bwMode="auto">
          <a:xfrm rot="5400000">
            <a:off x="1971708" y="1673470"/>
            <a:ext cx="466725" cy="11430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05"/>
          <p:cNvSpPr>
            <a:spLocks/>
          </p:cNvSpPr>
          <p:nvPr/>
        </p:nvSpPr>
        <p:spPr bwMode="auto">
          <a:xfrm rot="10800000">
            <a:off x="1681196" y="1421057"/>
            <a:ext cx="51435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06"/>
          <p:cNvSpPr>
            <a:spLocks/>
          </p:cNvSpPr>
          <p:nvPr/>
        </p:nvSpPr>
        <p:spPr bwMode="auto">
          <a:xfrm rot="10800000">
            <a:off x="2214596" y="1421057"/>
            <a:ext cx="51435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207"/>
          <p:cNvSpPr>
            <a:spLocks/>
          </p:cNvSpPr>
          <p:nvPr/>
        </p:nvSpPr>
        <p:spPr bwMode="auto">
          <a:xfrm rot="10800000">
            <a:off x="1966946" y="1059107"/>
            <a:ext cx="51435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08"/>
          <p:cNvSpPr>
            <a:spLocks/>
          </p:cNvSpPr>
          <p:nvPr/>
        </p:nvSpPr>
        <p:spPr bwMode="auto">
          <a:xfrm>
            <a:off x="2443196" y="1116257"/>
            <a:ext cx="304800" cy="361950"/>
          </a:xfrm>
          <a:custGeom>
            <a:avLst/>
            <a:gdLst>
              <a:gd name="T0" fmla="*/ 0 w 192"/>
              <a:gd name="T1" fmla="*/ 0 h 240"/>
              <a:gd name="T2" fmla="*/ 192 w 192"/>
              <a:gd name="T3" fmla="*/ 0 h 240"/>
              <a:gd name="T4" fmla="*/ 192 w 192"/>
              <a:gd name="T5" fmla="*/ 240 h 240"/>
              <a:gd name="T6" fmla="*/ 96 w 192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240">
                <a:moveTo>
                  <a:pt x="0" y="0"/>
                </a:moveTo>
                <a:lnTo>
                  <a:pt x="192" y="0"/>
                </a:lnTo>
                <a:lnTo>
                  <a:pt x="192" y="240"/>
                </a:lnTo>
                <a:lnTo>
                  <a:pt x="9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09"/>
          <p:cNvSpPr>
            <a:spLocks/>
          </p:cNvSpPr>
          <p:nvPr/>
        </p:nvSpPr>
        <p:spPr bwMode="auto">
          <a:xfrm>
            <a:off x="1604996" y="1125782"/>
            <a:ext cx="381000" cy="361950"/>
          </a:xfrm>
          <a:custGeom>
            <a:avLst/>
            <a:gdLst>
              <a:gd name="T0" fmla="*/ 240 w 240"/>
              <a:gd name="T1" fmla="*/ 0 h 240"/>
              <a:gd name="T2" fmla="*/ 0 w 240"/>
              <a:gd name="T3" fmla="*/ 0 h 240"/>
              <a:gd name="T4" fmla="*/ 0 w 240"/>
              <a:gd name="T5" fmla="*/ 240 h 240"/>
              <a:gd name="T6" fmla="*/ 48 w 24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40">
                <a:moveTo>
                  <a:pt x="240" y="0"/>
                </a:moveTo>
                <a:lnTo>
                  <a:pt x="0" y="0"/>
                </a:lnTo>
                <a:lnTo>
                  <a:pt x="0" y="240"/>
                </a:lnTo>
                <a:lnTo>
                  <a:pt x="48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210"/>
          <p:cNvGrpSpPr>
            <a:grpSpLocks/>
          </p:cNvGrpSpPr>
          <p:nvPr/>
        </p:nvGrpSpPr>
        <p:grpSpPr bwMode="auto">
          <a:xfrm>
            <a:off x="681071" y="1230557"/>
            <a:ext cx="923925" cy="241300"/>
            <a:chOff x="1302" y="1166"/>
            <a:chExt cx="829" cy="200"/>
          </a:xfrm>
        </p:grpSpPr>
        <p:sp>
          <p:nvSpPr>
            <p:cNvPr id="14" name="Oval 211"/>
            <p:cNvSpPr>
              <a:spLocks noChangeArrowheads="1"/>
            </p:cNvSpPr>
            <p:nvPr/>
          </p:nvSpPr>
          <p:spPr bwMode="auto">
            <a:xfrm>
              <a:off x="1564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2"/>
            <p:cNvSpPr>
              <a:spLocks noChangeArrowheads="1"/>
            </p:cNvSpPr>
            <p:nvPr/>
          </p:nvSpPr>
          <p:spPr bwMode="auto">
            <a:xfrm>
              <a:off x="1640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3"/>
            <p:cNvSpPr>
              <a:spLocks noChangeArrowheads="1"/>
            </p:cNvSpPr>
            <p:nvPr/>
          </p:nvSpPr>
          <p:spPr bwMode="auto">
            <a:xfrm>
              <a:off x="1727" y="1166"/>
              <a:ext cx="88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4"/>
            <p:cNvSpPr>
              <a:spLocks noChangeArrowheads="1"/>
            </p:cNvSpPr>
            <p:nvPr/>
          </p:nvSpPr>
          <p:spPr bwMode="auto">
            <a:xfrm>
              <a:off x="1815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15"/>
            <p:cNvSpPr>
              <a:spLocks noChangeArrowheads="1"/>
            </p:cNvSpPr>
            <p:nvPr/>
          </p:nvSpPr>
          <p:spPr bwMode="auto">
            <a:xfrm>
              <a:off x="1477" y="1242"/>
              <a:ext cx="534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6"/>
            <p:cNvSpPr>
              <a:spLocks noChangeShapeType="1"/>
            </p:cNvSpPr>
            <p:nvPr/>
          </p:nvSpPr>
          <p:spPr bwMode="auto">
            <a:xfrm>
              <a:off x="1902" y="1235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7"/>
            <p:cNvSpPr>
              <a:spLocks noChangeShapeType="1"/>
            </p:cNvSpPr>
            <p:nvPr/>
          </p:nvSpPr>
          <p:spPr bwMode="auto">
            <a:xfrm>
              <a:off x="1302" y="1242"/>
              <a:ext cx="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8"/>
          <p:cNvSpPr>
            <a:spLocks/>
          </p:cNvSpPr>
          <p:nvPr/>
        </p:nvSpPr>
        <p:spPr bwMode="auto">
          <a:xfrm rot="5400000">
            <a:off x="414371" y="1525832"/>
            <a:ext cx="552450" cy="15240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21"/>
          <p:cNvSpPr>
            <a:spLocks noChangeArrowheads="1"/>
          </p:cNvSpPr>
          <p:nvPr/>
        </p:nvSpPr>
        <p:spPr bwMode="auto">
          <a:xfrm>
            <a:off x="3662396" y="1954457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/>
              <a:t>5mF</a:t>
            </a:r>
          </a:p>
        </p:txBody>
      </p:sp>
      <p:sp>
        <p:nvSpPr>
          <p:cNvPr id="23" name="Text Box 222"/>
          <p:cNvSpPr txBox="1">
            <a:spLocks noChangeArrowheads="1"/>
          </p:cNvSpPr>
          <p:nvPr/>
        </p:nvSpPr>
        <p:spPr bwMode="auto">
          <a:xfrm>
            <a:off x="703670" y="1484068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3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4" name="Text Box 223"/>
          <p:cNvSpPr txBox="1">
            <a:spLocks noChangeArrowheads="1"/>
          </p:cNvSpPr>
          <p:nvPr/>
        </p:nvSpPr>
        <p:spPr bwMode="auto">
          <a:xfrm>
            <a:off x="1937933" y="811457"/>
            <a:ext cx="550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10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5" name="Text Box 224"/>
          <p:cNvSpPr txBox="1">
            <a:spLocks noChangeArrowheads="1"/>
          </p:cNvSpPr>
          <p:nvPr/>
        </p:nvSpPr>
        <p:spPr bwMode="auto">
          <a:xfrm>
            <a:off x="2213009" y="1156530"/>
            <a:ext cx="550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20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6" name="Text Box 225"/>
          <p:cNvSpPr txBox="1">
            <a:spLocks noChangeArrowheads="1"/>
          </p:cNvSpPr>
          <p:nvPr/>
        </p:nvSpPr>
        <p:spPr bwMode="auto">
          <a:xfrm>
            <a:off x="1520420" y="1544882"/>
            <a:ext cx="550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70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7" name="Text Box 226"/>
          <p:cNvSpPr txBox="1">
            <a:spLocks noChangeArrowheads="1"/>
          </p:cNvSpPr>
          <p:nvPr/>
        </p:nvSpPr>
        <p:spPr bwMode="auto">
          <a:xfrm>
            <a:off x="2193470" y="1708980"/>
            <a:ext cx="536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/>
              <a:t>8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8" name="Text Box 227"/>
          <p:cNvSpPr txBox="1">
            <a:spLocks noChangeArrowheads="1"/>
          </p:cNvSpPr>
          <p:nvPr/>
        </p:nvSpPr>
        <p:spPr bwMode="auto">
          <a:xfrm>
            <a:off x="971789" y="963857"/>
            <a:ext cx="4171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1H</a:t>
            </a:r>
          </a:p>
        </p:txBody>
      </p:sp>
      <p:grpSp>
        <p:nvGrpSpPr>
          <p:cNvPr id="29" name="Group 229"/>
          <p:cNvGrpSpPr>
            <a:grpSpLocks/>
          </p:cNvGrpSpPr>
          <p:nvPr/>
        </p:nvGrpSpPr>
        <p:grpSpPr bwMode="auto">
          <a:xfrm>
            <a:off x="3319496" y="1697282"/>
            <a:ext cx="304800" cy="733425"/>
            <a:chOff x="3024" y="2832"/>
            <a:chExt cx="192" cy="462"/>
          </a:xfrm>
        </p:grpSpPr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3024" y="3024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31"/>
            <p:cNvGrpSpPr>
              <a:grpSpLocks/>
            </p:cNvGrpSpPr>
            <p:nvPr/>
          </p:nvGrpSpPr>
          <p:grpSpPr bwMode="auto">
            <a:xfrm rot="5400000">
              <a:off x="2865" y="2991"/>
              <a:ext cx="462" cy="144"/>
              <a:chOff x="1104" y="2160"/>
              <a:chExt cx="336" cy="96"/>
            </a:xfrm>
          </p:grpSpPr>
          <p:sp>
            <p:nvSpPr>
              <p:cNvPr id="32" name="Line 232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33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4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35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236"/>
              <p:cNvSpPr txBox="1">
                <a:spLocks noChangeArrowheads="1"/>
              </p:cNvSpPr>
              <p:nvPr/>
            </p:nvSpPr>
            <p:spPr bwMode="auto">
              <a:xfrm>
                <a:off x="180920" y="134034"/>
                <a:ext cx="729943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latin typeface="Times New Roman" pitchFamily="18" charset="0"/>
                  </a:rPr>
                  <a:t>Problem 5: The switch has been closed for a long time before open at t = 0. </a:t>
                </a:r>
              </a:p>
              <a:p>
                <a:r>
                  <a:rPr lang="en-US" altLang="en-US" dirty="0">
                    <a:latin typeface="Times New Roman" pitchFamily="18" charset="0"/>
                  </a:rPr>
                  <a:t>     Find </a:t>
                </a:r>
                <a:r>
                  <a:rPr lang="en-US" altLang="en-US" i="1" dirty="0" err="1">
                    <a:latin typeface="Times New Roman" pitchFamily="18" charset="0"/>
                  </a:rPr>
                  <a:t>v</a:t>
                </a:r>
                <a:r>
                  <a:rPr lang="en-US" altLang="en-US" baseline="-25000" dirty="0" err="1">
                    <a:latin typeface="Times New Roman" pitchFamily="18" charset="0"/>
                  </a:rPr>
                  <a:t>c</a:t>
                </a:r>
                <a:r>
                  <a:rPr lang="en-US" altLang="en-US" dirty="0">
                    <a:latin typeface="Times New Roman" pitchFamily="18" charset="0"/>
                  </a:rPr>
                  <a:t>(t) and </a:t>
                </a:r>
                <a:r>
                  <a:rPr lang="en-US" altLang="en-US" i="1" dirty="0">
                    <a:latin typeface="Times New Roman" pitchFamily="18" charset="0"/>
                  </a:rPr>
                  <a:t>v</a:t>
                </a:r>
                <a:r>
                  <a:rPr lang="en-US" altLang="en-US" baseline="-25000" dirty="0">
                    <a:latin typeface="Times New Roman" pitchFamily="18" charset="0"/>
                  </a:rPr>
                  <a:t>1</a:t>
                </a:r>
                <a:r>
                  <a:rPr lang="en-US" altLang="en-US" dirty="0">
                    <a:latin typeface="Times New Roman" pitchFamily="18" charset="0"/>
                  </a:rPr>
                  <a:t>(t) for t &gt; 0.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0.1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=74.0827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0.1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=72.8574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6" name="Text 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20" y="134034"/>
                <a:ext cx="7299434" cy="646331"/>
              </a:xfrm>
              <a:prstGeom prst="rect">
                <a:avLst/>
              </a:prstGeom>
              <a:blipFill>
                <a:blip r:embed="rId2"/>
                <a:stretch>
                  <a:fillRect l="-752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39"/>
              <p:cNvSpPr txBox="1">
                <a:spLocks noChangeArrowheads="1"/>
              </p:cNvSpPr>
              <p:nvPr/>
            </p:nvSpPr>
            <p:spPr bwMode="auto">
              <a:xfrm>
                <a:off x="2916392" y="1586583"/>
                <a:ext cx="4573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1600" i="1" dirty="0" err="1">
                          <a:latin typeface="Cambria Math"/>
                        </a:rPr>
                        <m:t>𝑣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_</m:t>
                      </m:r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37" name="Text 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392" y="1586583"/>
                <a:ext cx="45730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40"/>
          <p:cNvGrpSpPr>
            <a:grpSpLocks/>
          </p:cNvGrpSpPr>
          <p:nvPr/>
        </p:nvGrpSpPr>
        <p:grpSpPr bwMode="auto">
          <a:xfrm>
            <a:off x="538196" y="1849682"/>
            <a:ext cx="314325" cy="1019175"/>
            <a:chOff x="2460" y="1224"/>
            <a:chExt cx="186" cy="642"/>
          </a:xfrm>
        </p:grpSpPr>
        <p:sp>
          <p:nvSpPr>
            <p:cNvPr id="39" name="Oval 241"/>
            <p:cNvSpPr>
              <a:spLocks noChangeArrowheads="1"/>
            </p:cNvSpPr>
            <p:nvPr/>
          </p:nvSpPr>
          <p:spPr bwMode="auto">
            <a:xfrm>
              <a:off x="2460" y="1451"/>
              <a:ext cx="186" cy="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42"/>
            <p:cNvSpPr>
              <a:spLocks noChangeShapeType="1"/>
            </p:cNvSpPr>
            <p:nvPr/>
          </p:nvSpPr>
          <p:spPr bwMode="auto">
            <a:xfrm flipV="1">
              <a:off x="2553" y="14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3"/>
            <p:cNvSpPr>
              <a:spLocks noChangeShapeType="1"/>
            </p:cNvSpPr>
            <p:nvPr/>
          </p:nvSpPr>
          <p:spPr bwMode="auto">
            <a:xfrm flipH="1" flipV="1">
              <a:off x="2553" y="1224"/>
              <a:ext cx="3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244"/>
          <p:cNvSpPr>
            <a:spLocks/>
          </p:cNvSpPr>
          <p:nvPr/>
        </p:nvSpPr>
        <p:spPr bwMode="auto">
          <a:xfrm rot="5400000">
            <a:off x="871571" y="2306882"/>
            <a:ext cx="552450" cy="15240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45"/>
          <p:cNvSpPr>
            <a:spLocks noChangeShapeType="1"/>
          </p:cNvSpPr>
          <p:nvPr/>
        </p:nvSpPr>
        <p:spPr bwMode="auto">
          <a:xfrm>
            <a:off x="1147796" y="2611682"/>
            <a:ext cx="952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46"/>
          <p:cNvSpPr>
            <a:spLocks noChangeShapeType="1"/>
          </p:cNvSpPr>
          <p:nvPr/>
        </p:nvSpPr>
        <p:spPr bwMode="auto">
          <a:xfrm flipV="1">
            <a:off x="1147796" y="19830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47"/>
          <p:cNvSpPr>
            <a:spLocks noChangeShapeType="1"/>
          </p:cNvSpPr>
          <p:nvPr/>
        </p:nvSpPr>
        <p:spPr bwMode="auto">
          <a:xfrm>
            <a:off x="700121" y="1983032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49"/>
          <p:cNvSpPr txBox="1">
            <a:spLocks noChangeArrowheads="1"/>
          </p:cNvSpPr>
          <p:nvPr/>
        </p:nvSpPr>
        <p:spPr bwMode="auto">
          <a:xfrm>
            <a:off x="1235239" y="2299531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8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47" name="Text Box 250"/>
          <p:cNvSpPr txBox="1">
            <a:spLocks noChangeArrowheads="1"/>
          </p:cNvSpPr>
          <p:nvPr/>
        </p:nvSpPr>
        <p:spPr bwMode="auto">
          <a:xfrm>
            <a:off x="160737" y="1990238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10A</a:t>
            </a:r>
          </a:p>
        </p:txBody>
      </p:sp>
      <p:sp>
        <p:nvSpPr>
          <p:cNvPr id="48" name="Line 251"/>
          <p:cNvSpPr>
            <a:spLocks noChangeShapeType="1"/>
          </p:cNvSpPr>
          <p:nvPr/>
        </p:nvSpPr>
        <p:spPr bwMode="auto">
          <a:xfrm>
            <a:off x="2205071" y="1944932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52"/>
              <p:cNvSpPr txBox="1">
                <a:spLocks noChangeArrowheads="1"/>
              </p:cNvSpPr>
              <p:nvPr/>
            </p:nvSpPr>
            <p:spPr bwMode="auto">
              <a:xfrm>
                <a:off x="686839" y="1961400"/>
                <a:ext cx="479618" cy="916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𝑣</m:t>
                      </m:r>
                      <m:r>
                        <a:rPr lang="en-US" altLang="en-US" i="1" baseline="-25000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en-US" i="1" baseline="-2500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_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9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839" y="1961400"/>
                <a:ext cx="479618" cy="9169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Line 200"/>
          <p:cNvSpPr>
            <a:spLocks noChangeShapeType="1"/>
          </p:cNvSpPr>
          <p:nvPr/>
        </p:nvSpPr>
        <p:spPr bwMode="auto">
          <a:xfrm>
            <a:off x="2214596" y="2764082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8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0248" y="129530"/>
                <a:ext cx="894755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Problem 6:  The switch is open for a long time before closed at t = 0. 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baseline="-25000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 for t &gt; 0.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=−4.1762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8" y="129530"/>
                <a:ext cx="8947552" cy="615553"/>
              </a:xfrm>
              <a:prstGeom prst="rect">
                <a:avLst/>
              </a:prstGeom>
              <a:blipFill>
                <a:blip r:embed="rId3"/>
                <a:stretch>
                  <a:fillRect l="-613" t="-495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504511" y="845129"/>
            <a:ext cx="4507736" cy="1909871"/>
            <a:chOff x="1241758" y="3307323"/>
            <a:chExt cx="3026934" cy="1213071"/>
          </a:xfrm>
        </p:grpSpPr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2141581" y="3902345"/>
              <a:ext cx="4106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30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1296092" y="4086284"/>
              <a:ext cx="369425" cy="21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30</a:t>
              </a:r>
              <a:r>
                <a:rPr lang="en-US" sz="1600" dirty="0">
                  <a:sym typeface="Symbol"/>
                </a:rPr>
                <a:t></a:t>
              </a:r>
              <a:endParaRPr lang="en-US" sz="1600" dirty="0"/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2073332" y="3307323"/>
              <a:ext cx="4106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20</a:t>
              </a: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328532" y="3344051"/>
              <a:ext cx="342515" cy="21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32V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 rot="16200000">
              <a:off x="2124436" y="3913527"/>
              <a:ext cx="81915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1886630" y="3517453"/>
              <a:ext cx="800100" cy="9525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02"/>
            <p:cNvSpPr>
              <a:spLocks noChangeShapeType="1"/>
            </p:cNvSpPr>
            <p:nvPr/>
          </p:nvSpPr>
          <p:spPr bwMode="auto">
            <a:xfrm>
              <a:off x="1984708" y="3568363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03"/>
            <p:cNvSpPr>
              <a:spLocks noChangeShapeType="1"/>
            </p:cNvSpPr>
            <p:nvPr/>
          </p:nvSpPr>
          <p:spPr bwMode="auto">
            <a:xfrm>
              <a:off x="1289382" y="4377988"/>
              <a:ext cx="1343192" cy="2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>
              <a:off x="1984708" y="4101763"/>
              <a:ext cx="0" cy="27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>
              <a:off x="1879933" y="3835063"/>
              <a:ext cx="1047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06"/>
            <p:cNvSpPr>
              <a:spLocks noChangeShapeType="1"/>
            </p:cNvSpPr>
            <p:nvPr/>
          </p:nvSpPr>
          <p:spPr bwMode="auto">
            <a:xfrm>
              <a:off x="1851358" y="3857288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5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8214231"/>
                </p:ext>
              </p:extLst>
            </p:nvPr>
          </p:nvGraphicFramePr>
          <p:xfrm>
            <a:off x="1578308" y="3908088"/>
            <a:ext cx="266700" cy="14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06" name="Equation" r:id="rId4" imgW="317160" imgH="177480" progId="Equation.3">
                    <p:embed/>
                  </p:oleObj>
                </mc:Choice>
                <mc:Fallback>
                  <p:oleObj name="Equation" r:id="rId4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8308" y="3908088"/>
                          <a:ext cx="266700" cy="1492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111"/>
            <p:cNvSpPr txBox="1">
              <a:spLocks noChangeArrowheads="1"/>
            </p:cNvSpPr>
            <p:nvPr/>
          </p:nvSpPr>
          <p:spPr bwMode="auto">
            <a:xfrm>
              <a:off x="3362297" y="3312041"/>
              <a:ext cx="4397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>
                  <a:sym typeface="Symbol" pitchFamily="18" charset="2"/>
                </a:rPr>
                <a:t>V</a:t>
              </a:r>
            </a:p>
          </p:txBody>
        </p:sp>
        <p:sp>
          <p:nvSpPr>
            <p:cNvPr id="57" name="Text Box 156"/>
            <p:cNvSpPr txBox="1">
              <a:spLocks noChangeArrowheads="1"/>
            </p:cNvSpPr>
            <p:nvPr/>
          </p:nvSpPr>
          <p:spPr bwMode="auto">
            <a:xfrm>
              <a:off x="2680281" y="4115043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2H</a:t>
              </a:r>
            </a:p>
          </p:txBody>
        </p: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>
              <a:off x="1296092" y="3412678"/>
              <a:ext cx="844550" cy="304800"/>
              <a:chOff x="1392" y="576"/>
              <a:chExt cx="504" cy="178"/>
            </a:xfrm>
          </p:grpSpPr>
          <p:sp>
            <p:nvSpPr>
              <p:cNvPr id="59" name="Line 158"/>
              <p:cNvSpPr>
                <a:spLocks noChangeShapeType="1"/>
              </p:cNvSpPr>
              <p:nvPr/>
            </p:nvSpPr>
            <p:spPr bwMode="auto">
              <a:xfrm rot="5400000">
                <a:off x="1644" y="413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159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160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4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Symbol" pitchFamily="18" charset="2"/>
                  </a:rPr>
                  <a:t> </a:t>
                </a:r>
                <a:r>
                  <a:rPr lang="en-US" dirty="0">
                    <a:latin typeface="Symbol" pitchFamily="18" charset="2"/>
                  </a:rPr>
                  <a:t>- +</a:t>
                </a:r>
              </a:p>
            </p:txBody>
          </p:sp>
        </p:grpSp>
        <p:grpSp>
          <p:nvGrpSpPr>
            <p:cNvPr id="62" name="Group 161"/>
            <p:cNvGrpSpPr>
              <a:grpSpLocks/>
            </p:cNvGrpSpPr>
            <p:nvPr/>
          </p:nvGrpSpPr>
          <p:grpSpPr bwMode="auto">
            <a:xfrm rot="10800000">
              <a:off x="3776962" y="3552487"/>
              <a:ext cx="313930" cy="830604"/>
              <a:chOff x="3024" y="2832"/>
              <a:chExt cx="192" cy="462"/>
            </a:xfrm>
          </p:grpSpPr>
          <p:sp>
            <p:nvSpPr>
              <p:cNvPr id="63" name="Rectangle 16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" name="Group 163"/>
              <p:cNvGrpSpPr>
                <a:grpSpLocks/>
              </p:cNvGrpSpPr>
              <p:nvPr/>
            </p:nvGrpSpPr>
            <p:grpSpPr bwMode="auto">
              <a:xfrm rot="5400000">
                <a:off x="2865" y="2991"/>
                <a:ext cx="462" cy="144"/>
                <a:chOff x="1104" y="2160"/>
                <a:chExt cx="336" cy="96"/>
              </a:xfrm>
            </p:grpSpPr>
            <p:sp>
              <p:nvSpPr>
                <p:cNvPr id="65" name="Line 164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5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66"/>
                <p:cNvSpPr>
                  <a:spLocks noChangeShapeType="1"/>
                </p:cNvSpPr>
                <p:nvPr/>
              </p:nvSpPr>
              <p:spPr bwMode="auto">
                <a:xfrm>
                  <a:off x="1296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67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9" name="Group 157"/>
            <p:cNvGrpSpPr>
              <a:grpSpLocks/>
            </p:cNvGrpSpPr>
            <p:nvPr/>
          </p:nvGrpSpPr>
          <p:grpSpPr bwMode="auto">
            <a:xfrm rot="10800000">
              <a:off x="2592929" y="3424525"/>
              <a:ext cx="1380239" cy="304800"/>
              <a:chOff x="1229" y="576"/>
              <a:chExt cx="799" cy="178"/>
            </a:xfrm>
          </p:grpSpPr>
          <p:sp>
            <p:nvSpPr>
              <p:cNvPr id="70" name="Line 158"/>
              <p:cNvSpPr>
                <a:spLocks noChangeShapeType="1"/>
              </p:cNvSpPr>
              <p:nvPr/>
            </p:nvSpPr>
            <p:spPr bwMode="auto">
              <a:xfrm rot="5400000" flipH="1">
                <a:off x="1627" y="273"/>
                <a:ext cx="4" cy="7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159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 Box 160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4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Symbol" pitchFamily="18" charset="2"/>
                  </a:rPr>
                  <a:t> </a:t>
                </a:r>
                <a:r>
                  <a:rPr lang="en-US" dirty="0">
                    <a:latin typeface="Symbol" pitchFamily="18" charset="2"/>
                  </a:rPr>
                  <a:t>- +</a:t>
                </a:r>
              </a:p>
            </p:txBody>
          </p:sp>
        </p:grpSp>
        <p:sp>
          <p:nvSpPr>
            <p:cNvPr id="73" name="Freeform 91"/>
            <p:cNvSpPr>
              <a:spLocks/>
            </p:cNvSpPr>
            <p:nvPr/>
          </p:nvSpPr>
          <p:spPr bwMode="auto">
            <a:xfrm rot="16200000">
              <a:off x="889333" y="3904913"/>
              <a:ext cx="81915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194"/>
            <p:cNvGrpSpPr>
              <a:grpSpLocks/>
            </p:cNvGrpSpPr>
            <p:nvPr/>
          </p:nvGrpSpPr>
          <p:grpSpPr bwMode="auto">
            <a:xfrm>
              <a:off x="2528462" y="4301319"/>
              <a:ext cx="742122" cy="219075"/>
              <a:chOff x="1302" y="1166"/>
              <a:chExt cx="829" cy="200"/>
            </a:xfrm>
          </p:grpSpPr>
          <p:sp>
            <p:nvSpPr>
              <p:cNvPr id="75" name="Oval 195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96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97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98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199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200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1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1316493"/>
                </p:ext>
              </p:extLst>
            </p:nvPr>
          </p:nvGraphicFramePr>
          <p:xfrm>
            <a:off x="4090892" y="3668375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07" name="Equation" r:id="rId6" imgW="177480" imgH="571320" progId="Equation.DSMT4">
                    <p:embed/>
                  </p:oleObj>
                </mc:Choice>
                <mc:Fallback>
                  <p:oleObj name="Equation" r:id="rId6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892" y="3668375"/>
                          <a:ext cx="177800" cy="571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0035789"/>
                </p:ext>
              </p:extLst>
            </p:nvPr>
          </p:nvGraphicFramePr>
          <p:xfrm>
            <a:off x="3414874" y="3802598"/>
            <a:ext cx="41275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08" name="Equation" r:id="rId8" imgW="419040" imgH="177480" progId="Equation.DSMT4">
                    <p:embed/>
                  </p:oleObj>
                </mc:Choice>
                <mc:Fallback>
                  <p:oleObj name="Equation" r:id="rId8" imgW="419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4874" y="3802598"/>
                          <a:ext cx="412750" cy="1746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Freeform 93"/>
            <p:cNvSpPr>
              <a:spLocks/>
            </p:cNvSpPr>
            <p:nvPr/>
          </p:nvSpPr>
          <p:spPr bwMode="auto">
            <a:xfrm>
              <a:off x="3159793" y="4331724"/>
              <a:ext cx="800100" cy="9525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3408037" y="4100334"/>
              <a:ext cx="3465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4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794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 rot="10800000">
            <a:off x="3154607" y="1293167"/>
            <a:ext cx="307975" cy="1036637"/>
            <a:chOff x="2460" y="1224"/>
            <a:chExt cx="186" cy="642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460" y="1451"/>
              <a:ext cx="186" cy="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553" y="14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2553" y="1224"/>
              <a:ext cx="3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>
            <a:spLocks/>
          </p:cNvSpPr>
          <p:nvPr/>
        </p:nvSpPr>
        <p:spPr bwMode="auto">
          <a:xfrm rot="5400000">
            <a:off x="2164007" y="1740842"/>
            <a:ext cx="1038225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90807" y="1224904"/>
            <a:ext cx="857250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54294" y="1302692"/>
            <a:ext cx="390526" cy="1028700"/>
            <a:chOff x="2976" y="1056"/>
            <a:chExt cx="246" cy="648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3065" y="10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2976" y="1272"/>
              <a:ext cx="178" cy="2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976" y="1244"/>
              <a:ext cx="246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+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97157" y="2331392"/>
            <a:ext cx="262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16432" y="1302692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659182" y="1302692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1659182" y="1988492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1535357" y="1674167"/>
            <a:ext cx="133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481382" y="1777354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152400" y="152400"/>
                <a:ext cx="8434553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Problem 1:  The switch in the circuit has been open for a long time before closed at t = 0.</a:t>
                </a:r>
              </a:p>
              <a:p>
                <a:r>
                  <a:rPr lang="en-US" altLang="en-US" dirty="0"/>
                  <a:t>      Find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𝑖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𝐿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  <m:r>
                      <a:rPr lang="en-US" altLang="en-US" i="1" dirty="0">
                        <a:latin typeface="Cambria Math"/>
                      </a:rPr>
                      <m:t>𝑎𝑛𝑑</m:t>
                    </m:r>
                    <m:r>
                      <a:rPr lang="en-US" altLang="en-US" i="1" dirty="0">
                        <a:latin typeface="Cambria Math"/>
                      </a:rPr>
                      <m:t> </m:t>
                    </m:r>
                    <m:r>
                      <a:rPr lang="en-US" altLang="en-US" i="1" dirty="0" err="1">
                        <a:latin typeface="Cambria Math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𝑅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for t </a:t>
                </a:r>
                <a:r>
                  <a:rPr lang="en-US" altLang="en-US" dirty="0">
                    <a:cs typeface="Times New Roman" pitchFamily="18" charset="0"/>
                  </a:rPr>
                  <a:t>≥ 0.</a:t>
                </a:r>
                <a:r>
                  <a:rPr lang="en-US" altLang="en-US" dirty="0"/>
                  <a:t>   </a:t>
                </a:r>
                <a:r>
                  <a:rPr lang="en-US" altLang="en-US" sz="16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=1.2231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=1.3388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52400"/>
                <a:ext cx="843455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78" t="-4717" r="-217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709982" y="1624954"/>
            <a:ext cx="542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 </a:t>
            </a:r>
            <a:r>
              <a:rPr lang="en-US" altLang="en-US" sz="1600" dirty="0"/>
              <a:t>t =0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67032" y="973563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2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2051714" y="886350"/>
            <a:ext cx="904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4H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2220641" y="1675309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6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3440357" y="1578917"/>
            <a:ext cx="4074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1A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57482" y="1691629"/>
            <a:ext cx="5100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10V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2738682" y="1691629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1829045" y="1209946"/>
            <a:ext cx="773112" cy="268873"/>
            <a:chOff x="1302" y="1166"/>
            <a:chExt cx="829" cy="200"/>
          </a:xfrm>
        </p:grpSpPr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1564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9"/>
            <p:cNvSpPr>
              <a:spLocks noChangeArrowheads="1"/>
            </p:cNvSpPr>
            <p:nvPr/>
          </p:nvSpPr>
          <p:spPr bwMode="auto">
            <a:xfrm>
              <a:off x="1640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0"/>
            <p:cNvSpPr>
              <a:spLocks noChangeArrowheads="1"/>
            </p:cNvSpPr>
            <p:nvPr/>
          </p:nvSpPr>
          <p:spPr bwMode="auto">
            <a:xfrm>
              <a:off x="1727" y="1166"/>
              <a:ext cx="88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1815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1477" y="1242"/>
              <a:ext cx="534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1902" y="1235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1302" y="1242"/>
              <a:ext cx="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5"/>
              <p:cNvSpPr txBox="1">
                <a:spLocks noChangeArrowheads="1"/>
              </p:cNvSpPr>
              <p:nvPr/>
            </p:nvSpPr>
            <p:spPr bwMode="auto">
              <a:xfrm>
                <a:off x="2062407" y="1329679"/>
                <a:ext cx="38016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𝑖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𝐿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2407" y="1329679"/>
                <a:ext cx="38016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47"/>
          <p:cNvSpPr>
            <a:spLocks noChangeShapeType="1"/>
          </p:cNvSpPr>
          <p:nvPr/>
        </p:nvSpPr>
        <p:spPr bwMode="auto">
          <a:xfrm flipV="1">
            <a:off x="1471857" y="1301104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8"/>
          <p:cNvSpPr>
            <a:spLocks noChangeShapeType="1"/>
          </p:cNvSpPr>
          <p:nvPr/>
        </p:nvSpPr>
        <p:spPr bwMode="auto">
          <a:xfrm>
            <a:off x="2090982" y="139635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672068" y="1424065"/>
                <a:ext cx="422275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altLang="en-US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𝑣</m:t>
                      </m:r>
                      <m:r>
                        <a:rPr lang="en-US" altLang="en-US" sz="1600" i="1" baseline="-25000" dirty="0" err="1">
                          <a:solidFill>
                            <a:prstClr val="black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altLang="en-US" sz="1600" dirty="0">
                  <a:solidFill>
                    <a:prstClr val="black"/>
                  </a:solidFill>
                  <a:latin typeface="Symbol" pitchFamily="18" charset="2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altLang="en-US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068" y="1424065"/>
                <a:ext cx="422275" cy="892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5445292" y="2446451"/>
            <a:ext cx="3293547" cy="1367354"/>
            <a:chOff x="548823" y="2975135"/>
            <a:chExt cx="3293547" cy="1367354"/>
          </a:xfrm>
        </p:grpSpPr>
        <p:grpSp>
          <p:nvGrpSpPr>
            <p:cNvPr id="41" name="Group 4"/>
            <p:cNvGrpSpPr>
              <a:grpSpLocks/>
            </p:cNvGrpSpPr>
            <p:nvPr/>
          </p:nvGrpSpPr>
          <p:grpSpPr bwMode="auto">
            <a:xfrm rot="10800000">
              <a:off x="3149136" y="3294739"/>
              <a:ext cx="307975" cy="1036637"/>
              <a:chOff x="2460" y="1224"/>
              <a:chExt cx="186" cy="642"/>
            </a:xfrm>
          </p:grpSpPr>
          <p:sp>
            <p:nvSpPr>
              <p:cNvPr id="42" name="Oval 5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6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Freeform 8"/>
            <p:cNvSpPr>
              <a:spLocks/>
            </p:cNvSpPr>
            <p:nvPr/>
          </p:nvSpPr>
          <p:spPr bwMode="auto">
            <a:xfrm rot="5400000">
              <a:off x="2158536" y="3742414"/>
              <a:ext cx="1038225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699671" y="3243993"/>
              <a:ext cx="857250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10"/>
            <p:cNvGrpSpPr>
              <a:grpSpLocks/>
            </p:cNvGrpSpPr>
            <p:nvPr/>
          </p:nvGrpSpPr>
          <p:grpSpPr bwMode="auto">
            <a:xfrm>
              <a:off x="548823" y="3304264"/>
              <a:ext cx="390526" cy="1028700"/>
              <a:chOff x="2976" y="1056"/>
              <a:chExt cx="246" cy="648"/>
            </a:xfrm>
          </p:grpSpPr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>
                <a:off x="3065" y="1056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auto">
              <a:xfrm>
                <a:off x="2976" y="1272"/>
                <a:ext cx="178" cy="2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13"/>
              <p:cNvSpPr txBox="1">
                <a:spLocks noChangeArrowheads="1"/>
              </p:cNvSpPr>
              <p:nvPr/>
            </p:nvSpPr>
            <p:spPr bwMode="auto">
              <a:xfrm>
                <a:off x="2976" y="1244"/>
                <a:ext cx="24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691686" y="4332964"/>
              <a:ext cx="2628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2510961" y="3304264"/>
              <a:ext cx="790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1653711" y="3304264"/>
              <a:ext cx="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V="1">
              <a:off x="1653711" y="3990064"/>
              <a:ext cx="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 flipH="1">
              <a:off x="1644477" y="3643209"/>
              <a:ext cx="0" cy="388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961561" y="2975135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2215170" y="3676881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auto">
            <a:xfrm>
              <a:off x="3434886" y="3580489"/>
              <a:ext cx="4074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62" name="Text Box 26"/>
            <p:cNvSpPr txBox="1">
              <a:spLocks noChangeArrowheads="1"/>
            </p:cNvSpPr>
            <p:nvPr/>
          </p:nvSpPr>
          <p:spPr bwMode="auto">
            <a:xfrm>
              <a:off x="752011" y="3693201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10V</a:t>
              </a:r>
            </a:p>
          </p:txBody>
        </p:sp>
        <p:sp>
          <p:nvSpPr>
            <p:cNvPr id="63" name="Text Box 27"/>
            <p:cNvSpPr txBox="1">
              <a:spLocks noChangeArrowheads="1"/>
            </p:cNvSpPr>
            <p:nvPr/>
          </p:nvSpPr>
          <p:spPr bwMode="auto">
            <a:xfrm>
              <a:off x="2733211" y="3693201"/>
              <a:ext cx="2222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056936" y="3331251"/>
                  <a:ext cx="38016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2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56936" y="3331251"/>
                  <a:ext cx="38016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Line 47"/>
            <p:cNvSpPr>
              <a:spLocks noChangeShapeType="1"/>
            </p:cNvSpPr>
            <p:nvPr/>
          </p:nvSpPr>
          <p:spPr bwMode="auto">
            <a:xfrm flipV="1">
              <a:off x="1475910" y="3313689"/>
              <a:ext cx="1120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8"/>
            <p:cNvSpPr>
              <a:spLocks noChangeShapeType="1"/>
            </p:cNvSpPr>
            <p:nvPr/>
          </p:nvSpPr>
          <p:spPr bwMode="auto">
            <a:xfrm>
              <a:off x="2085511" y="3397926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2666597" y="3425637"/>
                  <a:ext cx="422275" cy="892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dirty="0">
                    <a:solidFill>
                      <a:prstClr val="black"/>
                    </a:solidFill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6597" y="3425637"/>
                  <a:ext cx="422275" cy="892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027" y="2573909"/>
                <a:ext cx="40752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i="0" dirty="0">
                    <a:latin typeface="+mj-lt"/>
                  </a:rPr>
                  <a:t>Step 1)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i="0" dirty="0">
                    <a:latin typeface="+mj-lt"/>
                  </a:rPr>
                  <a:t>from circuit before switch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27" y="2573909"/>
                <a:ext cx="4075283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74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7697" y="3860838"/>
                <a:ext cx="314643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1600" dirty="0"/>
                  <a:t> is short circuited.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=0</m:t>
                    </m:r>
                    <m:r>
                      <a:rPr lang="en-US" sz="1600" b="0" i="0" smtClean="0">
                        <a:latin typeface="Cambria Math"/>
                      </a:rPr>
                      <m:t>.  </m:t>
                    </m:r>
                  </m:oMath>
                </a14:m>
                <a:endParaRPr lang="en-US" sz="1600" b="0" i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No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current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through</m:t>
                    </m:r>
                    <m:r>
                      <a:rPr lang="en-US" sz="1600" b="0" i="0" smtClean="0">
                        <a:latin typeface="Cambria Math"/>
                      </a:rPr>
                      <m:t> 6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Ω</m:t>
                    </m:r>
                    <m:r>
                      <a:rPr lang="en-US" sz="16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1600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=1</m:t>
                    </m:r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</a:rPr>
                      <m:t> . </m:t>
                    </m:r>
                  </m:oMath>
                </a14:m>
                <a:endParaRPr lang="en-US" sz="16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(10</m:t>
                    </m:r>
                    <m:r>
                      <a:rPr lang="en-US" sz="1600" b="0" i="1" smtClean="0">
                        <a:latin typeface="Cambria Math"/>
                      </a:rPr>
                      <m:t>𝑉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𝑎𝑛𝑑</m:t>
                    </m:r>
                    <m:r>
                      <a:rPr lang="en-US" sz="1600" b="0" i="1" smtClean="0">
                        <a:latin typeface="Cambria Math"/>
                      </a:rPr>
                      <m:t> 2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Ω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dirty="0">
                    <a:latin typeface="Cambria Math"/>
                  </a:rPr>
                  <a:t>have no effect 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=1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97" y="3860838"/>
                <a:ext cx="3146439" cy="1077218"/>
              </a:xfrm>
              <a:prstGeom prst="rect">
                <a:avLst/>
              </a:prstGeom>
              <a:blipFill rotWithShape="1">
                <a:blip r:embed="rId8"/>
                <a:stretch>
                  <a:fillRect l="-969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4323893" y="741999"/>
            <a:ext cx="2972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 2):   For t  &gt; 0 (After switch): </a:t>
            </a:r>
          </a:p>
        </p:txBody>
      </p:sp>
      <p:grpSp>
        <p:nvGrpSpPr>
          <p:cNvPr id="202" name="Group 201"/>
          <p:cNvGrpSpPr/>
          <p:nvPr/>
        </p:nvGrpSpPr>
        <p:grpSpPr>
          <a:xfrm>
            <a:off x="360619" y="2926462"/>
            <a:ext cx="3293547" cy="1367354"/>
            <a:chOff x="360619" y="2926462"/>
            <a:chExt cx="3293547" cy="1367354"/>
          </a:xfrm>
        </p:grpSpPr>
        <p:grpSp>
          <p:nvGrpSpPr>
            <p:cNvPr id="78" name="Group 4"/>
            <p:cNvGrpSpPr>
              <a:grpSpLocks/>
            </p:cNvGrpSpPr>
            <p:nvPr/>
          </p:nvGrpSpPr>
          <p:grpSpPr bwMode="auto">
            <a:xfrm rot="10800000">
              <a:off x="2960932" y="3246066"/>
              <a:ext cx="307975" cy="1036637"/>
              <a:chOff x="2460" y="1224"/>
              <a:chExt cx="186" cy="642"/>
            </a:xfrm>
          </p:grpSpPr>
          <p:sp>
            <p:nvSpPr>
              <p:cNvPr id="79" name="Oval 5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7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Freeform 8"/>
            <p:cNvSpPr>
              <a:spLocks/>
            </p:cNvSpPr>
            <p:nvPr/>
          </p:nvSpPr>
          <p:spPr bwMode="auto">
            <a:xfrm rot="5400000">
              <a:off x="1970332" y="3693741"/>
              <a:ext cx="1038225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497132" y="3177803"/>
              <a:ext cx="857250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4" name="Group 10"/>
            <p:cNvGrpSpPr>
              <a:grpSpLocks/>
            </p:cNvGrpSpPr>
            <p:nvPr/>
          </p:nvGrpSpPr>
          <p:grpSpPr bwMode="auto">
            <a:xfrm>
              <a:off x="360619" y="3255591"/>
              <a:ext cx="390526" cy="1028700"/>
              <a:chOff x="2976" y="1056"/>
              <a:chExt cx="246" cy="648"/>
            </a:xfrm>
          </p:grpSpPr>
          <p:sp>
            <p:nvSpPr>
              <p:cNvPr id="85" name="Line 11"/>
              <p:cNvSpPr>
                <a:spLocks noChangeShapeType="1"/>
              </p:cNvSpPr>
              <p:nvPr/>
            </p:nvSpPr>
            <p:spPr bwMode="auto">
              <a:xfrm>
                <a:off x="3065" y="1056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Oval 12"/>
              <p:cNvSpPr>
                <a:spLocks noChangeArrowheads="1"/>
              </p:cNvSpPr>
              <p:nvPr/>
            </p:nvSpPr>
            <p:spPr bwMode="auto">
              <a:xfrm>
                <a:off x="2976" y="1272"/>
                <a:ext cx="178" cy="2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2976" y="1244"/>
                <a:ext cx="24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503482" y="4284291"/>
              <a:ext cx="2628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>
              <a:off x="2322757" y="3255591"/>
              <a:ext cx="790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22"/>
            <p:cNvSpPr txBox="1">
              <a:spLocks noChangeArrowheads="1"/>
            </p:cNvSpPr>
            <p:nvPr/>
          </p:nvSpPr>
          <p:spPr bwMode="auto">
            <a:xfrm>
              <a:off x="773357" y="2926462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97" name="Text Box 24"/>
            <p:cNvSpPr txBox="1">
              <a:spLocks noChangeArrowheads="1"/>
            </p:cNvSpPr>
            <p:nvPr/>
          </p:nvSpPr>
          <p:spPr bwMode="auto">
            <a:xfrm>
              <a:off x="2026966" y="3628208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98" name="Text Box 25"/>
            <p:cNvSpPr txBox="1">
              <a:spLocks noChangeArrowheads="1"/>
            </p:cNvSpPr>
            <p:nvPr/>
          </p:nvSpPr>
          <p:spPr bwMode="auto">
            <a:xfrm>
              <a:off x="3246682" y="3531816"/>
              <a:ext cx="4074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99" name="Text Box 26"/>
            <p:cNvSpPr txBox="1">
              <a:spLocks noChangeArrowheads="1"/>
            </p:cNvSpPr>
            <p:nvPr/>
          </p:nvSpPr>
          <p:spPr bwMode="auto">
            <a:xfrm>
              <a:off x="563807" y="3644528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10V</a:t>
              </a:r>
            </a:p>
          </p:txBody>
        </p:sp>
        <p:sp>
          <p:nvSpPr>
            <p:cNvPr id="100" name="Text Box 27"/>
            <p:cNvSpPr txBox="1">
              <a:spLocks noChangeArrowheads="1"/>
            </p:cNvSpPr>
            <p:nvPr/>
          </p:nvSpPr>
          <p:spPr bwMode="auto">
            <a:xfrm>
              <a:off x="2545007" y="3644528"/>
              <a:ext cx="2222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817932" y="2926462"/>
                  <a:ext cx="38016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09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17932" y="2926462"/>
                  <a:ext cx="3801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Line 47"/>
            <p:cNvSpPr>
              <a:spLocks noChangeShapeType="1"/>
            </p:cNvSpPr>
            <p:nvPr/>
          </p:nvSpPr>
          <p:spPr bwMode="auto">
            <a:xfrm>
              <a:off x="1278182" y="3254003"/>
              <a:ext cx="1029279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78"/>
            <p:cNvSpPr>
              <a:spLocks noChangeShapeType="1"/>
            </p:cNvSpPr>
            <p:nvPr/>
          </p:nvSpPr>
          <p:spPr bwMode="auto">
            <a:xfrm>
              <a:off x="1524245" y="317780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2478393" y="3376964"/>
                  <a:ext cx="422275" cy="892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dirty="0">
                    <a:solidFill>
                      <a:prstClr val="black"/>
                    </a:solidFill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12" name="Rectangle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8393" y="3376964"/>
                  <a:ext cx="422275" cy="89255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4" name="TextBox 113"/>
          <p:cNvSpPr txBox="1"/>
          <p:nvPr/>
        </p:nvSpPr>
        <p:spPr>
          <a:xfrm>
            <a:off x="183751" y="4443787"/>
            <a:ext cx="2498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Use source transformation: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4507488" y="3072074"/>
                <a:ext cx="8511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At t =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∞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88" y="3072074"/>
                <a:ext cx="851130" cy="338554"/>
              </a:xfrm>
              <a:prstGeom prst="rect">
                <a:avLst/>
              </a:prstGeom>
              <a:blipFill rotWithShape="1">
                <a:blip r:embed="rId11"/>
                <a:stretch>
                  <a:fillRect l="-357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Group 199"/>
          <p:cNvGrpSpPr/>
          <p:nvPr/>
        </p:nvGrpSpPr>
        <p:grpSpPr>
          <a:xfrm>
            <a:off x="412483" y="4739522"/>
            <a:ext cx="2234644" cy="1441921"/>
            <a:chOff x="412483" y="4739522"/>
            <a:chExt cx="2234644" cy="1441921"/>
          </a:xfrm>
        </p:grpSpPr>
        <p:sp>
          <p:nvSpPr>
            <p:cNvPr id="119" name="Freeform 8"/>
            <p:cNvSpPr>
              <a:spLocks/>
            </p:cNvSpPr>
            <p:nvPr/>
          </p:nvSpPr>
          <p:spPr bwMode="auto">
            <a:xfrm>
              <a:off x="1367162" y="5054407"/>
              <a:ext cx="754602" cy="201174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548996" y="5074955"/>
              <a:ext cx="857250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1" name="Group 10"/>
            <p:cNvGrpSpPr>
              <a:grpSpLocks/>
            </p:cNvGrpSpPr>
            <p:nvPr/>
          </p:nvGrpSpPr>
          <p:grpSpPr bwMode="auto">
            <a:xfrm>
              <a:off x="412483" y="5152743"/>
              <a:ext cx="390526" cy="1028700"/>
              <a:chOff x="2976" y="1056"/>
              <a:chExt cx="246" cy="648"/>
            </a:xfrm>
          </p:grpSpPr>
          <p:sp>
            <p:nvSpPr>
              <p:cNvPr id="122" name="Line 11"/>
              <p:cNvSpPr>
                <a:spLocks noChangeShapeType="1"/>
              </p:cNvSpPr>
              <p:nvPr/>
            </p:nvSpPr>
            <p:spPr bwMode="auto">
              <a:xfrm>
                <a:off x="3065" y="1056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Oval 12"/>
              <p:cNvSpPr>
                <a:spLocks noChangeArrowheads="1"/>
              </p:cNvSpPr>
              <p:nvPr/>
            </p:nvSpPr>
            <p:spPr bwMode="auto">
              <a:xfrm>
                <a:off x="2976" y="1272"/>
                <a:ext cx="178" cy="2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13"/>
              <p:cNvSpPr txBox="1">
                <a:spLocks noChangeArrowheads="1"/>
              </p:cNvSpPr>
              <p:nvPr/>
            </p:nvSpPr>
            <p:spPr bwMode="auto">
              <a:xfrm>
                <a:off x="2976" y="1244"/>
                <a:ext cx="24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25" name="Line 14"/>
            <p:cNvSpPr>
              <a:spLocks noChangeShapeType="1"/>
            </p:cNvSpPr>
            <p:nvPr/>
          </p:nvSpPr>
          <p:spPr bwMode="auto">
            <a:xfrm flipV="1">
              <a:off x="555346" y="6181443"/>
              <a:ext cx="1555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22"/>
            <p:cNvSpPr txBox="1">
              <a:spLocks noChangeArrowheads="1"/>
            </p:cNvSpPr>
            <p:nvPr/>
          </p:nvSpPr>
          <p:spPr bwMode="auto">
            <a:xfrm>
              <a:off x="825221" y="4823614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29" name="Text Box 24"/>
            <p:cNvSpPr txBox="1">
              <a:spLocks noChangeArrowheads="1"/>
            </p:cNvSpPr>
            <p:nvPr/>
          </p:nvSpPr>
          <p:spPr bwMode="auto">
            <a:xfrm>
              <a:off x="1539348" y="4739522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30" name="Text Box 25"/>
            <p:cNvSpPr txBox="1">
              <a:spLocks noChangeArrowheads="1"/>
            </p:cNvSpPr>
            <p:nvPr/>
          </p:nvSpPr>
          <p:spPr bwMode="auto">
            <a:xfrm>
              <a:off x="2241247" y="5519086"/>
              <a:ext cx="40588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6V</a:t>
              </a:r>
            </a:p>
          </p:txBody>
        </p:sp>
        <p:sp>
          <p:nvSpPr>
            <p:cNvPr id="131" name="Text Box 26"/>
            <p:cNvSpPr txBox="1">
              <a:spLocks noChangeArrowheads="1"/>
            </p:cNvSpPr>
            <p:nvPr/>
          </p:nvSpPr>
          <p:spPr bwMode="auto">
            <a:xfrm>
              <a:off x="615671" y="5541680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10V</a:t>
              </a:r>
            </a:p>
          </p:txBody>
        </p:sp>
        <p:sp>
          <p:nvSpPr>
            <p:cNvPr id="146" name="Line 78"/>
            <p:cNvSpPr>
              <a:spLocks noChangeShapeType="1"/>
            </p:cNvSpPr>
            <p:nvPr/>
          </p:nvSpPr>
          <p:spPr bwMode="auto">
            <a:xfrm>
              <a:off x="1490721" y="5327314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468411" y="5319031"/>
                  <a:ext cx="399084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7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68411" y="5319031"/>
                  <a:ext cx="39908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Group 10"/>
            <p:cNvGrpSpPr>
              <a:grpSpLocks/>
            </p:cNvGrpSpPr>
            <p:nvPr/>
          </p:nvGrpSpPr>
          <p:grpSpPr bwMode="auto">
            <a:xfrm rot="10800000">
              <a:off x="1822615" y="5130422"/>
              <a:ext cx="443811" cy="1036255"/>
              <a:chOff x="2976" y="1056"/>
              <a:chExt cx="246" cy="648"/>
            </a:xfrm>
          </p:grpSpPr>
          <p:sp>
            <p:nvSpPr>
              <p:cNvPr id="149" name="Line 11"/>
              <p:cNvSpPr>
                <a:spLocks noChangeShapeType="1"/>
              </p:cNvSpPr>
              <p:nvPr/>
            </p:nvSpPr>
            <p:spPr bwMode="auto">
              <a:xfrm>
                <a:off x="3065" y="1056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Oval 12"/>
              <p:cNvSpPr>
                <a:spLocks noChangeArrowheads="1"/>
              </p:cNvSpPr>
              <p:nvPr/>
            </p:nvSpPr>
            <p:spPr bwMode="auto">
              <a:xfrm>
                <a:off x="2976" y="1272"/>
                <a:ext cx="178" cy="2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Text Box 13"/>
              <p:cNvSpPr txBox="1">
                <a:spLocks noChangeArrowheads="1"/>
              </p:cNvSpPr>
              <p:nvPr/>
            </p:nvSpPr>
            <p:spPr bwMode="auto">
              <a:xfrm>
                <a:off x="2976" y="1244"/>
                <a:ext cx="24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2290196" y="4958110"/>
                <a:ext cx="1684371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96" y="4958110"/>
                <a:ext cx="1684371" cy="5549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6087902" y="4892230"/>
                <a:ext cx="11025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902" y="4892230"/>
                <a:ext cx="1102546" cy="338554"/>
              </a:xfrm>
              <a:prstGeom prst="rect">
                <a:avLst/>
              </a:prstGeom>
              <a:blipFill rotWithShape="1">
                <a:blip r:embed="rId14"/>
                <a:stretch>
                  <a:fillRect t="-5455" r="-1657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/>
              <p:cNvSpPr txBox="1"/>
              <p:nvPr/>
            </p:nvSpPr>
            <p:spPr>
              <a:xfrm>
                <a:off x="4308728" y="4867604"/>
                <a:ext cx="17722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w.r.t inductor? </a:t>
                </a:r>
              </a:p>
            </p:txBody>
          </p:sp>
        </mc:Choice>
        <mc:Fallback xmlns="">
          <p:sp>
            <p:nvSpPr>
              <p:cNvPr id="190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28" y="4867604"/>
                <a:ext cx="1772280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r="-68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4235084" y="2457717"/>
                <a:ext cx="10320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84" y="2457717"/>
                <a:ext cx="1032077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4080510" y="5202286"/>
                <a:ext cx="3640997" cy="464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𝑡h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10" y="5202286"/>
                <a:ext cx="3640997" cy="46480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7296694" y="4794983"/>
                <a:ext cx="128958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=1.5</m:t>
                      </m:r>
                    </m:oMath>
                  </m:oMathPara>
                </a14:m>
                <a:endParaRPr lang="en-US" sz="1400" b="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694" y="4794983"/>
                <a:ext cx="1289584" cy="495649"/>
              </a:xfrm>
              <a:prstGeom prst="rect">
                <a:avLst/>
              </a:prstGeom>
              <a:blipFill rotWithShape="1"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/>
              <p:cNvSpPr txBox="1"/>
              <p:nvPr/>
            </p:nvSpPr>
            <p:spPr>
              <a:xfrm>
                <a:off x="4180449" y="5710957"/>
                <a:ext cx="1954638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−1.5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b="0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449" y="5710957"/>
                <a:ext cx="1954638" cy="34137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/>
              <p:cNvSpPr txBox="1"/>
              <p:nvPr/>
            </p:nvSpPr>
            <p:spPr>
              <a:xfrm>
                <a:off x="4159239" y="6046127"/>
                <a:ext cx="3614964" cy="34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6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=6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−1.5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i="1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239" y="6046127"/>
                <a:ext cx="3614964" cy="34137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1" name="Group 200"/>
          <p:cNvGrpSpPr/>
          <p:nvPr/>
        </p:nvGrpSpPr>
        <p:grpSpPr>
          <a:xfrm>
            <a:off x="4308728" y="973563"/>
            <a:ext cx="3293547" cy="1464984"/>
            <a:chOff x="4300786" y="851633"/>
            <a:chExt cx="3293547" cy="1464984"/>
          </a:xfrm>
        </p:grpSpPr>
        <p:grpSp>
          <p:nvGrpSpPr>
            <p:cNvPr id="153" name="Group 4"/>
            <p:cNvGrpSpPr>
              <a:grpSpLocks/>
            </p:cNvGrpSpPr>
            <p:nvPr/>
          </p:nvGrpSpPr>
          <p:grpSpPr bwMode="auto">
            <a:xfrm rot="10800000">
              <a:off x="6901099" y="1258450"/>
              <a:ext cx="307975" cy="1036637"/>
              <a:chOff x="2460" y="1224"/>
              <a:chExt cx="186" cy="642"/>
            </a:xfrm>
          </p:grpSpPr>
          <p:sp>
            <p:nvSpPr>
              <p:cNvPr id="154" name="Oval 5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Line 6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7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7" name="Freeform 8"/>
            <p:cNvSpPr>
              <a:spLocks/>
            </p:cNvSpPr>
            <p:nvPr/>
          </p:nvSpPr>
          <p:spPr bwMode="auto">
            <a:xfrm rot="5400000">
              <a:off x="5910499" y="1706125"/>
              <a:ext cx="1038225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9"/>
            <p:cNvSpPr>
              <a:spLocks/>
            </p:cNvSpPr>
            <p:nvPr/>
          </p:nvSpPr>
          <p:spPr bwMode="auto">
            <a:xfrm>
              <a:off x="4443649" y="1217647"/>
              <a:ext cx="857250" cy="1619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9" name="Group 10"/>
            <p:cNvGrpSpPr>
              <a:grpSpLocks/>
            </p:cNvGrpSpPr>
            <p:nvPr/>
          </p:nvGrpSpPr>
          <p:grpSpPr bwMode="auto">
            <a:xfrm>
              <a:off x="4300786" y="1267975"/>
              <a:ext cx="390526" cy="1028700"/>
              <a:chOff x="2976" y="1056"/>
              <a:chExt cx="246" cy="648"/>
            </a:xfrm>
          </p:grpSpPr>
          <p:sp>
            <p:nvSpPr>
              <p:cNvPr id="160" name="Line 11"/>
              <p:cNvSpPr>
                <a:spLocks noChangeShapeType="1"/>
              </p:cNvSpPr>
              <p:nvPr/>
            </p:nvSpPr>
            <p:spPr bwMode="auto">
              <a:xfrm>
                <a:off x="3065" y="1056"/>
                <a:ext cx="0" cy="6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Oval 12"/>
              <p:cNvSpPr>
                <a:spLocks noChangeArrowheads="1"/>
              </p:cNvSpPr>
              <p:nvPr/>
            </p:nvSpPr>
            <p:spPr bwMode="auto">
              <a:xfrm>
                <a:off x="2976" y="1272"/>
                <a:ext cx="178" cy="23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13"/>
              <p:cNvSpPr txBox="1">
                <a:spLocks noChangeArrowheads="1"/>
              </p:cNvSpPr>
              <p:nvPr/>
            </p:nvSpPr>
            <p:spPr bwMode="auto">
              <a:xfrm>
                <a:off x="2976" y="1244"/>
                <a:ext cx="246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63" name="Line 14"/>
            <p:cNvSpPr>
              <a:spLocks noChangeShapeType="1"/>
            </p:cNvSpPr>
            <p:nvPr/>
          </p:nvSpPr>
          <p:spPr bwMode="auto">
            <a:xfrm flipV="1">
              <a:off x="4443649" y="2296675"/>
              <a:ext cx="2628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5"/>
            <p:cNvSpPr>
              <a:spLocks noChangeShapeType="1"/>
            </p:cNvSpPr>
            <p:nvPr/>
          </p:nvSpPr>
          <p:spPr bwMode="auto">
            <a:xfrm>
              <a:off x="6236178" y="1286332"/>
              <a:ext cx="790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6"/>
            <p:cNvSpPr>
              <a:spLocks noChangeShapeType="1"/>
            </p:cNvSpPr>
            <p:nvPr/>
          </p:nvSpPr>
          <p:spPr bwMode="auto">
            <a:xfrm>
              <a:off x="5405674" y="1267975"/>
              <a:ext cx="0" cy="37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7"/>
            <p:cNvSpPr>
              <a:spLocks noChangeShapeType="1"/>
            </p:cNvSpPr>
            <p:nvPr/>
          </p:nvSpPr>
          <p:spPr bwMode="auto">
            <a:xfrm flipV="1">
              <a:off x="5405674" y="1953775"/>
              <a:ext cx="0" cy="333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8"/>
            <p:cNvSpPr>
              <a:spLocks noChangeShapeType="1"/>
            </p:cNvSpPr>
            <p:nvPr/>
          </p:nvSpPr>
          <p:spPr bwMode="auto">
            <a:xfrm flipH="1">
              <a:off x="5415199" y="1639450"/>
              <a:ext cx="0" cy="356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Text Box 22"/>
            <p:cNvSpPr txBox="1">
              <a:spLocks noChangeArrowheads="1"/>
            </p:cNvSpPr>
            <p:nvPr/>
          </p:nvSpPr>
          <p:spPr bwMode="auto">
            <a:xfrm>
              <a:off x="4713524" y="938846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71" name="Text Box 23"/>
            <p:cNvSpPr txBox="1">
              <a:spLocks noChangeArrowheads="1"/>
            </p:cNvSpPr>
            <p:nvPr/>
          </p:nvSpPr>
          <p:spPr bwMode="auto">
            <a:xfrm>
              <a:off x="5798206" y="851633"/>
              <a:ext cx="9048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dirty="0"/>
                <a:t>4H</a:t>
              </a:r>
            </a:p>
          </p:txBody>
        </p:sp>
        <p:sp>
          <p:nvSpPr>
            <p:cNvPr id="172" name="Text Box 24"/>
            <p:cNvSpPr txBox="1">
              <a:spLocks noChangeArrowheads="1"/>
            </p:cNvSpPr>
            <p:nvPr/>
          </p:nvSpPr>
          <p:spPr bwMode="auto">
            <a:xfrm>
              <a:off x="6429611" y="1896801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73" name="Text Box 25"/>
            <p:cNvSpPr txBox="1">
              <a:spLocks noChangeArrowheads="1"/>
            </p:cNvSpPr>
            <p:nvPr/>
          </p:nvSpPr>
          <p:spPr bwMode="auto">
            <a:xfrm>
              <a:off x="7186849" y="1544200"/>
              <a:ext cx="40748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174" name="Text Box 26"/>
            <p:cNvSpPr txBox="1">
              <a:spLocks noChangeArrowheads="1"/>
            </p:cNvSpPr>
            <p:nvPr/>
          </p:nvSpPr>
          <p:spPr bwMode="auto">
            <a:xfrm>
              <a:off x="4503974" y="1656912"/>
              <a:ext cx="51007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10V</a:t>
              </a:r>
            </a:p>
          </p:txBody>
        </p:sp>
        <p:sp>
          <p:nvSpPr>
            <p:cNvPr id="175" name="Text Box 27"/>
            <p:cNvSpPr txBox="1">
              <a:spLocks noChangeArrowheads="1"/>
            </p:cNvSpPr>
            <p:nvPr/>
          </p:nvSpPr>
          <p:spPr bwMode="auto">
            <a:xfrm>
              <a:off x="6485174" y="1656912"/>
              <a:ext cx="2222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 </a:t>
              </a:r>
            </a:p>
          </p:txBody>
        </p:sp>
        <p:grpSp>
          <p:nvGrpSpPr>
            <p:cNvPr id="176" name="Group 37"/>
            <p:cNvGrpSpPr>
              <a:grpSpLocks/>
            </p:cNvGrpSpPr>
            <p:nvPr/>
          </p:nvGrpSpPr>
          <p:grpSpPr bwMode="auto">
            <a:xfrm>
              <a:off x="5575537" y="1193571"/>
              <a:ext cx="773112" cy="268873"/>
              <a:chOff x="1302" y="1166"/>
              <a:chExt cx="829" cy="200"/>
            </a:xfrm>
          </p:grpSpPr>
          <p:sp>
            <p:nvSpPr>
              <p:cNvPr id="177" name="Oval 38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Oval 39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Oval 40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Oval 41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42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Line 43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44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569440" y="1357423"/>
                  <a:ext cx="380169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84" name="Text 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69440" y="1357423"/>
                  <a:ext cx="38016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Line 47"/>
            <p:cNvSpPr>
              <a:spLocks noChangeShapeType="1"/>
            </p:cNvSpPr>
            <p:nvPr/>
          </p:nvSpPr>
          <p:spPr bwMode="auto">
            <a:xfrm flipV="1">
              <a:off x="5192880" y="1292088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78"/>
            <p:cNvSpPr>
              <a:spLocks noChangeShapeType="1"/>
            </p:cNvSpPr>
            <p:nvPr/>
          </p:nvSpPr>
          <p:spPr bwMode="auto">
            <a:xfrm>
              <a:off x="5575537" y="1379572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6000912" y="1424065"/>
                  <a:ext cx="422275" cy="8925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dirty="0">
                    <a:solidFill>
                      <a:prstClr val="black"/>
                    </a:solidFill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solidFill>
                      <a:prstClr val="black"/>
                    </a:solidFill>
                    <a:latin typeface="Symbol" pitchFamily="18" charset="2"/>
                  </a:endParaRPr>
                </a:p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dirty="0">
                    <a:solidFill>
                      <a:prstClr val="black"/>
                    </a:solidFill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912" y="1424065"/>
                  <a:ext cx="422275" cy="89255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/>
            <p:cNvCxnSpPr/>
            <p:nvPr/>
          </p:nvCxnSpPr>
          <p:spPr>
            <a:xfrm>
              <a:off x="6554835" y="1302707"/>
              <a:ext cx="0" cy="2811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6510574" y="1293167"/>
                  <a:ext cx="4061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en-US" sz="1600" b="0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0574" y="1293167"/>
                  <a:ext cx="406137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6306519" y="6316921"/>
                <a:ext cx="2025234" cy="450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mbria Math"/>
                  </a:rPr>
                  <a:t>Also</a:t>
                </a:r>
                <a:r>
                  <a:rPr lang="en-US" sz="1600" b="0" i="1" dirty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=−</m:t>
                    </m:r>
                    <m:r>
                      <a:rPr lang="en-US" sz="1600" b="0" i="1" smtClean="0">
                        <a:latin typeface="Cambria Math"/>
                      </a:rPr>
                      <m:t>𝐿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600" b="0" i="1" dirty="0">
                    <a:latin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519" y="6316921"/>
                <a:ext cx="2025234" cy="450573"/>
              </a:xfrm>
              <a:prstGeom prst="rect">
                <a:avLst/>
              </a:prstGeom>
              <a:blipFill rotWithShape="1">
                <a:blip r:embed="rId24"/>
                <a:stretch>
                  <a:fillRect l="-180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2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7" grpId="0"/>
      <p:bldP spid="114" grpId="0"/>
      <p:bldP spid="145" grpId="0"/>
      <p:bldP spid="152" grpId="0"/>
      <p:bldP spid="188" grpId="0"/>
      <p:bldP spid="190" grpId="0"/>
      <p:bldP spid="191" grpId="0"/>
      <p:bldP spid="192" grpId="0"/>
      <p:bldP spid="193" grpId="0"/>
      <p:bldP spid="194" grpId="0"/>
      <p:bldP spid="195" grpId="0"/>
      <p:bldP spid="2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9788" y="658195"/>
            <a:ext cx="18045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Example:  Solve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10682"/>
              </p:ext>
            </p:extLst>
          </p:nvPr>
        </p:nvGraphicFramePr>
        <p:xfrm>
          <a:off x="481677" y="1169784"/>
          <a:ext cx="2260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2" name="Equation" r:id="rId3" imgW="1244520" imgH="241200" progId="Equation.DSMT4">
                  <p:embed/>
                </p:oleObj>
              </mc:Choice>
              <mc:Fallback>
                <p:oleObj name="Equation" r:id="rId3" imgW="124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77" y="1169784"/>
                        <a:ext cx="22606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5"/>
          <p:cNvSpPr>
            <a:spLocks noChangeArrowheads="1"/>
          </p:cNvSpPr>
          <p:nvPr/>
        </p:nvSpPr>
        <p:spPr bwMode="auto">
          <a:xfrm>
            <a:off x="2820065" y="1313642"/>
            <a:ext cx="419100" cy="2286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09382"/>
              </p:ext>
            </p:extLst>
          </p:nvPr>
        </p:nvGraphicFramePr>
        <p:xfrm>
          <a:off x="3454707" y="1121874"/>
          <a:ext cx="17287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3"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707" y="1121874"/>
                        <a:ext cx="1728787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395327"/>
              </p:ext>
            </p:extLst>
          </p:nvPr>
        </p:nvGraphicFramePr>
        <p:xfrm>
          <a:off x="538137" y="1659717"/>
          <a:ext cx="898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4" name="Equation" r:id="rId7" imgW="495000" imgH="228600" progId="Equation.DSMT4">
                  <p:embed/>
                </p:oleObj>
              </mc:Choice>
              <mc:Fallback>
                <p:oleObj name="Equation" r:id="rId7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37" y="1659717"/>
                        <a:ext cx="8985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8"/>
          <p:cNvSpPr>
            <a:spLocks noChangeArrowheads="1"/>
          </p:cNvSpPr>
          <p:nvPr/>
        </p:nvSpPr>
        <p:spPr bwMode="auto">
          <a:xfrm>
            <a:off x="1517186" y="1727223"/>
            <a:ext cx="419100" cy="2286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2140461" y="1641468"/>
                <a:ext cx="549265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Case 1, two distinct real roots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+4</m:t>
                    </m:r>
                    <m:r>
                      <a:rPr lang="en-US" sz="2000" b="0" i="1" smtClean="0"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latin typeface="Cambria Math"/>
                      </a:rPr>
                      <m:t>+3=0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0461" y="1641468"/>
                <a:ext cx="5492657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1110" t="-7576" r="-333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18228"/>
              </p:ext>
            </p:extLst>
          </p:nvPr>
        </p:nvGraphicFramePr>
        <p:xfrm>
          <a:off x="1053177" y="2494742"/>
          <a:ext cx="32035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5" name="Equation" r:id="rId12" imgW="1765080" imgH="266400" progId="Equation.DSMT4">
                  <p:embed/>
                </p:oleObj>
              </mc:Choice>
              <mc:Fallback>
                <p:oleObj name="Equation" r:id="rId12" imgW="1765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177" y="2494742"/>
                        <a:ext cx="32035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704734"/>
              </p:ext>
            </p:extLst>
          </p:nvPr>
        </p:nvGraphicFramePr>
        <p:xfrm>
          <a:off x="4378990" y="2526697"/>
          <a:ext cx="1682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6" name="Equation" r:id="rId14" imgW="927000" imgH="215640" progId="Equation.DSMT4">
                  <p:embed/>
                </p:oleObj>
              </mc:Choice>
              <mc:Fallback>
                <p:oleObj name="Equation" r:id="rId14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990" y="2526697"/>
                        <a:ext cx="16827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2"/>
              <p:cNvSpPr txBox="1">
                <a:spLocks noChangeArrowheads="1"/>
              </p:cNvSpPr>
              <p:nvPr/>
            </p:nvSpPr>
            <p:spPr bwMode="auto">
              <a:xfrm>
                <a:off x="488516" y="2094632"/>
                <a:ext cx="277986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Step 1:  Find s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s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(∞)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4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16" y="2094632"/>
                <a:ext cx="2779864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2193" t="-7692" b="-2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521467" y="4256440"/>
            <a:ext cx="4232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Step 2:  Find A</a:t>
            </a:r>
            <a:r>
              <a:rPr lang="en-US" sz="2000" baseline="-25000" dirty="0"/>
              <a:t>1</a:t>
            </a:r>
            <a:r>
              <a:rPr lang="en-US" sz="2000" dirty="0"/>
              <a:t>,A</a:t>
            </a:r>
            <a:r>
              <a:rPr lang="en-US" sz="2000" baseline="-25000" dirty="0"/>
              <a:t>2</a:t>
            </a:r>
            <a:r>
              <a:rPr lang="en-US" sz="2000" dirty="0"/>
              <a:t>, use initial condition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95966" y="3476520"/>
            <a:ext cx="237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general solution:</a:t>
            </a: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2033"/>
              </p:ext>
            </p:extLst>
          </p:nvPr>
        </p:nvGraphicFramePr>
        <p:xfrm>
          <a:off x="2846838" y="3784953"/>
          <a:ext cx="29591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7" name="Equation" r:id="rId17" imgW="1434960" imgH="228600" progId="Equation.DSMT4">
                  <p:embed/>
                </p:oleObj>
              </mc:Choice>
              <mc:Fallback>
                <p:oleObj name="Equation" r:id="rId17" imgW="1434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838" y="3784953"/>
                        <a:ext cx="29591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1146328" y="5673298"/>
            <a:ext cx="4429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Solve  (*)  and (**)  to obtain A</a:t>
            </a:r>
            <a:r>
              <a:rPr lang="en-US" sz="2000" baseline="-25000" dirty="0"/>
              <a:t>1</a:t>
            </a:r>
            <a:r>
              <a:rPr lang="en-US" sz="2000" dirty="0"/>
              <a:t>=-2; A</a:t>
            </a:r>
            <a:r>
              <a:rPr lang="en-US" sz="2000" baseline="-25000" dirty="0"/>
              <a:t>2</a:t>
            </a:r>
            <a:r>
              <a:rPr lang="en-US" sz="2000" dirty="0"/>
              <a:t>=1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911530" y="6120811"/>
            <a:ext cx="9582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Finally, </a:t>
            </a: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28541"/>
              </p:ext>
            </p:extLst>
          </p:nvPr>
        </p:nvGraphicFramePr>
        <p:xfrm>
          <a:off x="2223780" y="6266391"/>
          <a:ext cx="25400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8" name="Equation" r:id="rId19" imgW="1231560" imgH="228600" progId="Equation.DSMT4">
                  <p:embed/>
                </p:oleObj>
              </mc:Choice>
              <mc:Fallback>
                <p:oleObj name="Equation" r:id="rId19" imgW="1231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780" y="6266391"/>
                        <a:ext cx="2540000" cy="471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30305"/>
              </p:ext>
            </p:extLst>
          </p:nvPr>
        </p:nvGraphicFramePr>
        <p:xfrm>
          <a:off x="6320081" y="2038305"/>
          <a:ext cx="24542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9" name="Equation" r:id="rId21" imgW="1397000" imgH="292100" progId="Equation.DSMT4">
                  <p:embed/>
                </p:oleObj>
              </mc:Choice>
              <mc:Fallback>
                <p:oleObj name="Equation" r:id="rId21" imgW="13970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081" y="2038305"/>
                        <a:ext cx="2454275" cy="5127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632090" y="2825279"/>
                <a:ext cx="2422458" cy="163121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Note: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are roots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+4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+3=0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000" b="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=−3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090" y="2825279"/>
                <a:ext cx="2422458" cy="1631216"/>
              </a:xfrm>
              <a:prstGeom prst="rect">
                <a:avLst/>
              </a:prstGeom>
              <a:blipFill rotWithShape="1">
                <a:blip r:embed="rId31"/>
                <a:stretch>
                  <a:fillRect l="-2506" t="-14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53602" y="4965412"/>
                <a:ext cx="3298211" cy="7078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  Note: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02" y="4965412"/>
                <a:ext cx="3298211" cy="707886"/>
              </a:xfrm>
              <a:prstGeom prst="rect">
                <a:avLst/>
              </a:prstGeom>
              <a:blipFill rotWithShape="1">
                <a:blip r:embed="rId32"/>
                <a:stretch>
                  <a:fillRect t="-339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07132" y="3434654"/>
                <a:ext cx="3688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(∞)+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132" y="3434654"/>
                <a:ext cx="3688189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785570" y="1272136"/>
                <a:ext cx="21064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570" y="1272136"/>
                <a:ext cx="2106474" cy="369332"/>
              </a:xfrm>
              <a:prstGeom prst="rect">
                <a:avLst/>
              </a:prstGeom>
              <a:blipFill rotWithShape="1">
                <a:blip r:embed="rId34"/>
                <a:stretch>
                  <a:fillRect t="-8333" r="-173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33653" y="3028517"/>
                <a:ext cx="2537939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b="0" dirty="0"/>
                  <a:t> =6/3 =2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53" y="3028517"/>
                <a:ext cx="2537939" cy="406137"/>
              </a:xfrm>
              <a:prstGeom prst="rect">
                <a:avLst/>
              </a:prstGeom>
              <a:blipFill rotWithShape="1">
                <a:blip r:embed="rId35"/>
                <a:stretch>
                  <a:fillRect t="-6061" r="-168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38832" y="161901"/>
                <a:ext cx="3876446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+2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000" b="0" dirty="0"/>
                  <a:t>  (To compare )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832" y="161901"/>
                <a:ext cx="3876446" cy="406137"/>
              </a:xfrm>
              <a:prstGeom prst="rect">
                <a:avLst/>
              </a:prstGeom>
              <a:blipFill rotWithShape="1">
                <a:blip r:embed="rId36"/>
                <a:stretch>
                  <a:fillRect t="-6061" r="-78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62805" y="682961"/>
                <a:ext cx="5336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+4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 =6,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=1;  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=−1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05" y="682961"/>
                <a:ext cx="5336012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23422" y="5088522"/>
                <a:ext cx="44552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=−1   (∗∗)   </m:t>
                      </m:r>
                    </m:oMath>
                  </m:oMathPara>
                </a14:m>
                <a:endParaRPr lang="en-US" sz="2400" b="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422" y="5088522"/>
                <a:ext cx="4455259" cy="461665"/>
              </a:xfrm>
              <a:prstGeom prst="rect">
                <a:avLst/>
              </a:prstGeom>
              <a:blipFill rotWithShape="1">
                <a:blip r:embed="rId38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39689" y="4695161"/>
                <a:ext cx="41384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=2+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=1     (∗)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89" y="4695161"/>
                <a:ext cx="4138441" cy="461665"/>
              </a:xfrm>
              <a:prstGeom prst="rect">
                <a:avLst/>
              </a:prstGeom>
              <a:blipFill rotWithShape="1">
                <a:blip r:embed="rId39"/>
                <a:stretch>
                  <a:fillRect r="-14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4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4" grpId="0"/>
      <p:bldP spid="16" grpId="0"/>
      <p:bldP spid="17" grpId="0"/>
      <p:bldP spid="21" grpId="0"/>
      <p:bldP spid="22" grpId="0"/>
      <p:bldP spid="24" grpId="0" animBg="1"/>
      <p:bldP spid="25" grpId="0" animBg="1"/>
      <p:bldP spid="31" grpId="0"/>
      <p:bldP spid="27" grpId="0"/>
      <p:bldP spid="28" grpId="0"/>
      <p:bldP spid="29" grpId="0"/>
      <p:bldP spid="32" grpId="0"/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Box 1010">
                <a:extLst>
                  <a:ext uri="{FF2B5EF4-FFF2-40B4-BE49-F238E27FC236}">
                    <a16:creationId xmlns:a16="http://schemas.microsoft.com/office/drawing/2014/main" id="{CDFA1488-8864-4EC4-A272-0F707274B2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74" y="68148"/>
                <a:ext cx="7216976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Problem 2:  The switch in the circuit has been closed for a long time </a:t>
                </a:r>
              </a:p>
              <a:p>
                <a:r>
                  <a:rPr lang="en-US" sz="2000" dirty="0"/>
                  <a:t>                      before opening at t = 0.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 for t </a:t>
                </a:r>
                <a:r>
                  <a:rPr lang="en-US" sz="2000" dirty="0">
                    <a:cs typeface="Times New Roman" pitchFamily="18" charset="0"/>
                  </a:rPr>
                  <a:t>≥ 0.</a:t>
                </a:r>
                <a:r>
                  <a:rPr lang="en-US" sz="2000" dirty="0"/>
                  <a:t>   </a:t>
                </a:r>
              </a:p>
            </p:txBody>
          </p:sp>
        </mc:Choice>
        <mc:Fallback>
          <p:sp>
            <p:nvSpPr>
              <p:cNvPr id="2" name="Text Box 1010">
                <a:extLst>
                  <a:ext uri="{FF2B5EF4-FFF2-40B4-BE49-F238E27FC236}">
                    <a16:creationId xmlns:a16="http://schemas.microsoft.com/office/drawing/2014/main" id="{CDFA1488-8864-4EC4-A272-0F707274B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4" y="68148"/>
                <a:ext cx="7216976" cy="707886"/>
              </a:xfrm>
              <a:prstGeom prst="rect">
                <a:avLst/>
              </a:prstGeom>
              <a:blipFill>
                <a:blip r:embed="rId2"/>
                <a:stretch>
                  <a:fillRect l="-845" t="-4310" r="-676" b="-146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11">
            <a:extLst>
              <a:ext uri="{FF2B5EF4-FFF2-40B4-BE49-F238E27FC236}">
                <a16:creationId xmlns:a16="http://schemas.microsoft.com/office/drawing/2014/main" id="{51204E17-B7C4-46EF-9C5D-FA10661A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924" y="789543"/>
            <a:ext cx="778078" cy="5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t =0</a:t>
            </a:r>
          </a:p>
        </p:txBody>
      </p:sp>
      <p:sp>
        <p:nvSpPr>
          <p:cNvPr id="12" name="Text Box 1012">
            <a:extLst>
              <a:ext uri="{FF2B5EF4-FFF2-40B4-BE49-F238E27FC236}">
                <a16:creationId xmlns:a16="http://schemas.microsoft.com/office/drawing/2014/main" id="{E81163A1-4F8C-43A5-A008-251C4E524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482" y="2444222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24</a:t>
            </a:r>
          </a:p>
        </p:txBody>
      </p:sp>
      <p:sp>
        <p:nvSpPr>
          <p:cNvPr id="14" name="Text Box 1014">
            <a:extLst>
              <a:ext uri="{FF2B5EF4-FFF2-40B4-BE49-F238E27FC236}">
                <a16:creationId xmlns:a16="http://schemas.microsoft.com/office/drawing/2014/main" id="{189EF82B-1E8C-4BE9-BB34-C155732A1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963" y="1713231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4</a:t>
            </a:r>
          </a:p>
        </p:txBody>
      </p:sp>
      <p:sp>
        <p:nvSpPr>
          <p:cNvPr id="15" name="Text Box 1015">
            <a:extLst>
              <a:ext uri="{FF2B5EF4-FFF2-40B4-BE49-F238E27FC236}">
                <a16:creationId xmlns:a16="http://schemas.microsoft.com/office/drawing/2014/main" id="{1DA4CBC0-BDB1-428B-AE6B-99DF6A09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77" y="2148534"/>
            <a:ext cx="590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24V</a:t>
            </a:r>
          </a:p>
        </p:txBody>
      </p:sp>
      <p:sp>
        <p:nvSpPr>
          <p:cNvPr id="16" name="Text Box 1019">
            <a:extLst>
              <a:ext uri="{FF2B5EF4-FFF2-40B4-BE49-F238E27FC236}">
                <a16:creationId xmlns:a16="http://schemas.microsoft.com/office/drawing/2014/main" id="{D2F1FE3B-523E-456E-A7ED-8B2F2E89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0" y="1705321"/>
            <a:ext cx="295107" cy="51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</a:p>
        </p:txBody>
      </p:sp>
      <p:sp>
        <p:nvSpPr>
          <p:cNvPr id="17" name="Freeform 1032">
            <a:extLst>
              <a:ext uri="{FF2B5EF4-FFF2-40B4-BE49-F238E27FC236}">
                <a16:creationId xmlns:a16="http://schemas.microsoft.com/office/drawing/2014/main" id="{76C7E4B4-73B1-4E8E-9848-65BE715D1C2A}"/>
              </a:ext>
            </a:extLst>
          </p:cNvPr>
          <p:cNvSpPr>
            <a:spLocks/>
          </p:cNvSpPr>
          <p:nvPr/>
        </p:nvSpPr>
        <p:spPr bwMode="auto">
          <a:xfrm rot="16200000">
            <a:off x="1484986" y="2782191"/>
            <a:ext cx="849641" cy="124283"/>
          </a:xfrm>
          <a:custGeom>
            <a:avLst/>
            <a:gdLst>
              <a:gd name="T0" fmla="*/ 0 w 1440"/>
              <a:gd name="T1" fmla="*/ 52387 h 192"/>
              <a:gd name="T2" fmla="*/ 219075 w 1440"/>
              <a:gd name="T3" fmla="*/ 52387 h 192"/>
              <a:gd name="T4" fmla="*/ 240983 w 1440"/>
              <a:gd name="T5" fmla="*/ 0 h 192"/>
              <a:gd name="T6" fmla="*/ 262890 w 1440"/>
              <a:gd name="T7" fmla="*/ 104775 h 192"/>
              <a:gd name="T8" fmla="*/ 284798 w 1440"/>
              <a:gd name="T9" fmla="*/ 0 h 192"/>
              <a:gd name="T10" fmla="*/ 306705 w 1440"/>
              <a:gd name="T11" fmla="*/ 104775 h 192"/>
              <a:gd name="T12" fmla="*/ 328613 w 1440"/>
              <a:gd name="T13" fmla="*/ 0 h 192"/>
              <a:gd name="T14" fmla="*/ 350520 w 1440"/>
              <a:gd name="T15" fmla="*/ 104775 h 192"/>
              <a:gd name="T16" fmla="*/ 372427 w 1440"/>
              <a:gd name="T17" fmla="*/ 0 h 192"/>
              <a:gd name="T18" fmla="*/ 394335 w 1440"/>
              <a:gd name="T19" fmla="*/ 104775 h 192"/>
              <a:gd name="T20" fmla="*/ 416242 w 1440"/>
              <a:gd name="T21" fmla="*/ 52387 h 192"/>
              <a:gd name="T22" fmla="*/ 657225 w 1440"/>
              <a:gd name="T23" fmla="*/ 5238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8" name="Freeform 1033">
            <a:extLst>
              <a:ext uri="{FF2B5EF4-FFF2-40B4-BE49-F238E27FC236}">
                <a16:creationId xmlns:a16="http://schemas.microsoft.com/office/drawing/2014/main" id="{59034B32-0EC3-4AA5-B872-DEC29BC435ED}"/>
              </a:ext>
            </a:extLst>
          </p:cNvPr>
          <p:cNvSpPr>
            <a:spLocks/>
          </p:cNvSpPr>
          <p:nvPr/>
        </p:nvSpPr>
        <p:spPr bwMode="auto">
          <a:xfrm rot="16200000">
            <a:off x="2354131" y="2345017"/>
            <a:ext cx="849641" cy="124283"/>
          </a:xfrm>
          <a:custGeom>
            <a:avLst/>
            <a:gdLst>
              <a:gd name="T0" fmla="*/ 0 w 1440"/>
              <a:gd name="T1" fmla="*/ 52387 h 192"/>
              <a:gd name="T2" fmla="*/ 219075 w 1440"/>
              <a:gd name="T3" fmla="*/ 52387 h 192"/>
              <a:gd name="T4" fmla="*/ 240983 w 1440"/>
              <a:gd name="T5" fmla="*/ 0 h 192"/>
              <a:gd name="T6" fmla="*/ 262890 w 1440"/>
              <a:gd name="T7" fmla="*/ 104775 h 192"/>
              <a:gd name="T8" fmla="*/ 284798 w 1440"/>
              <a:gd name="T9" fmla="*/ 0 h 192"/>
              <a:gd name="T10" fmla="*/ 306705 w 1440"/>
              <a:gd name="T11" fmla="*/ 104775 h 192"/>
              <a:gd name="T12" fmla="*/ 328613 w 1440"/>
              <a:gd name="T13" fmla="*/ 0 h 192"/>
              <a:gd name="T14" fmla="*/ 350520 w 1440"/>
              <a:gd name="T15" fmla="*/ 104775 h 192"/>
              <a:gd name="T16" fmla="*/ 372427 w 1440"/>
              <a:gd name="T17" fmla="*/ 0 h 192"/>
              <a:gd name="T18" fmla="*/ 394335 w 1440"/>
              <a:gd name="T19" fmla="*/ 104775 h 192"/>
              <a:gd name="T20" fmla="*/ 416242 w 1440"/>
              <a:gd name="T21" fmla="*/ 52387 h 192"/>
              <a:gd name="T22" fmla="*/ 657225 w 1440"/>
              <a:gd name="T23" fmla="*/ 5238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19" name="Freeform 1034">
            <a:extLst>
              <a:ext uri="{FF2B5EF4-FFF2-40B4-BE49-F238E27FC236}">
                <a16:creationId xmlns:a16="http://schemas.microsoft.com/office/drawing/2014/main" id="{46428473-EC46-4265-873E-AB49ECDABDC7}"/>
              </a:ext>
            </a:extLst>
          </p:cNvPr>
          <p:cNvSpPr>
            <a:spLocks/>
          </p:cNvSpPr>
          <p:nvPr/>
        </p:nvSpPr>
        <p:spPr bwMode="auto">
          <a:xfrm>
            <a:off x="888240" y="1631439"/>
            <a:ext cx="1004619" cy="147764"/>
          </a:xfrm>
          <a:custGeom>
            <a:avLst/>
            <a:gdLst>
              <a:gd name="T0" fmla="*/ 0 w 1440"/>
              <a:gd name="T1" fmla="*/ 57150 h 192"/>
              <a:gd name="T2" fmla="*/ 279400 w 1440"/>
              <a:gd name="T3" fmla="*/ 57150 h 192"/>
              <a:gd name="T4" fmla="*/ 307340 w 1440"/>
              <a:gd name="T5" fmla="*/ 0 h 192"/>
              <a:gd name="T6" fmla="*/ 335280 w 1440"/>
              <a:gd name="T7" fmla="*/ 114300 h 192"/>
              <a:gd name="T8" fmla="*/ 363220 w 1440"/>
              <a:gd name="T9" fmla="*/ 0 h 192"/>
              <a:gd name="T10" fmla="*/ 391160 w 1440"/>
              <a:gd name="T11" fmla="*/ 114300 h 192"/>
              <a:gd name="T12" fmla="*/ 419100 w 1440"/>
              <a:gd name="T13" fmla="*/ 0 h 192"/>
              <a:gd name="T14" fmla="*/ 447040 w 1440"/>
              <a:gd name="T15" fmla="*/ 114300 h 192"/>
              <a:gd name="T16" fmla="*/ 474980 w 1440"/>
              <a:gd name="T17" fmla="*/ 0 h 192"/>
              <a:gd name="T18" fmla="*/ 502920 w 1440"/>
              <a:gd name="T19" fmla="*/ 114300 h 192"/>
              <a:gd name="T20" fmla="*/ 530860 w 1440"/>
              <a:gd name="T21" fmla="*/ 57150 h 192"/>
              <a:gd name="T22" fmla="*/ 838200 w 1440"/>
              <a:gd name="T23" fmla="*/ 57150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grpSp>
        <p:nvGrpSpPr>
          <p:cNvPr id="20" name="Group 1035">
            <a:extLst>
              <a:ext uri="{FF2B5EF4-FFF2-40B4-BE49-F238E27FC236}">
                <a16:creationId xmlns:a16="http://schemas.microsoft.com/office/drawing/2014/main" id="{6C8B029C-3DE6-4375-99F3-18AF27424022}"/>
              </a:ext>
            </a:extLst>
          </p:cNvPr>
          <p:cNvGrpSpPr>
            <a:grpSpLocks/>
          </p:cNvGrpSpPr>
          <p:nvPr/>
        </p:nvGrpSpPr>
        <p:grpSpPr bwMode="auto">
          <a:xfrm>
            <a:off x="719705" y="1705992"/>
            <a:ext cx="335187" cy="896844"/>
            <a:chOff x="624" y="4416"/>
            <a:chExt cx="178" cy="437"/>
          </a:xfrm>
        </p:grpSpPr>
        <p:sp>
          <p:nvSpPr>
            <p:cNvPr id="21" name="Line 1036">
              <a:extLst>
                <a:ext uri="{FF2B5EF4-FFF2-40B4-BE49-F238E27FC236}">
                  <a16:creationId xmlns:a16="http://schemas.microsoft.com/office/drawing/2014/main" id="{AB3392B6-F68F-4521-941A-F69F56F9D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" y="4416"/>
              <a:ext cx="2" cy="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" name="Oval 1037">
              <a:extLst>
                <a:ext uri="{FF2B5EF4-FFF2-40B4-BE49-F238E27FC236}">
                  <a16:creationId xmlns:a16="http://schemas.microsoft.com/office/drawing/2014/main" id="{5C874E52-D60B-42B5-8716-9645096D5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4584"/>
              <a:ext cx="178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3" name="Text Box 1038">
              <a:extLst>
                <a:ext uri="{FF2B5EF4-FFF2-40B4-BE49-F238E27FC236}">
                  <a16:creationId xmlns:a16="http://schemas.microsoft.com/office/drawing/2014/main" id="{E0BEDF92-E53E-414F-8465-C54BB569B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" y="4554"/>
              <a:ext cx="15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latin typeface="Symbol" pitchFamily="18" charset="2"/>
                </a:rPr>
                <a:t>+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24" name="Freeform 1039">
            <a:extLst>
              <a:ext uri="{FF2B5EF4-FFF2-40B4-BE49-F238E27FC236}">
                <a16:creationId xmlns:a16="http://schemas.microsoft.com/office/drawing/2014/main" id="{6D3173A2-50B8-4EC2-8A79-BC4FB3FD6D0C}"/>
              </a:ext>
            </a:extLst>
          </p:cNvPr>
          <p:cNvSpPr>
            <a:spLocks/>
          </p:cNvSpPr>
          <p:nvPr/>
        </p:nvSpPr>
        <p:spPr bwMode="auto">
          <a:xfrm>
            <a:off x="1858964" y="1705320"/>
            <a:ext cx="915173" cy="283214"/>
          </a:xfrm>
          <a:custGeom>
            <a:avLst/>
            <a:gdLst>
              <a:gd name="T0" fmla="*/ 0 w 432"/>
              <a:gd name="T1" fmla="*/ 0 h 144"/>
              <a:gd name="T2" fmla="*/ 771525 w 432"/>
              <a:gd name="T3" fmla="*/ 0 h 144"/>
              <a:gd name="T4" fmla="*/ 771525 w 432"/>
              <a:gd name="T5" fmla="*/ 228600 h 144"/>
              <a:gd name="T6" fmla="*/ 0 60000 65536"/>
              <a:gd name="T7" fmla="*/ 0 60000 65536"/>
              <a:gd name="T8" fmla="*/ 0 60000 65536"/>
              <a:gd name="T9" fmla="*/ 0 w 432"/>
              <a:gd name="T10" fmla="*/ 0 h 144"/>
              <a:gd name="T11" fmla="*/ 432 w 43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44">
                <a:moveTo>
                  <a:pt x="0" y="0"/>
                </a:moveTo>
                <a:lnTo>
                  <a:pt x="432" y="0"/>
                </a:lnTo>
                <a:lnTo>
                  <a:pt x="432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5" name="Freeform 1040">
            <a:extLst>
              <a:ext uri="{FF2B5EF4-FFF2-40B4-BE49-F238E27FC236}">
                <a16:creationId xmlns:a16="http://schemas.microsoft.com/office/drawing/2014/main" id="{C6FB5BBA-119A-44A0-A02E-DA267057AD3D}"/>
              </a:ext>
            </a:extLst>
          </p:cNvPr>
          <p:cNvSpPr>
            <a:spLocks/>
          </p:cNvSpPr>
          <p:nvPr/>
        </p:nvSpPr>
        <p:spPr bwMode="auto">
          <a:xfrm>
            <a:off x="887299" y="3158871"/>
            <a:ext cx="1886837" cy="97967"/>
          </a:xfrm>
          <a:custGeom>
            <a:avLst/>
            <a:gdLst>
              <a:gd name="T0" fmla="*/ 0 w 960"/>
              <a:gd name="T1" fmla="*/ 0 h 432"/>
              <a:gd name="T2" fmla="*/ 0 w 960"/>
              <a:gd name="T3" fmla="*/ 514350 h 432"/>
              <a:gd name="T4" fmla="*/ 1590675 w 960"/>
              <a:gd name="T5" fmla="*/ 514350 h 432"/>
              <a:gd name="T6" fmla="*/ 1590675 w 960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960"/>
              <a:gd name="T13" fmla="*/ 0 h 432"/>
              <a:gd name="T14" fmla="*/ 960 w 96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0" h="432">
                <a:moveTo>
                  <a:pt x="0" y="0"/>
                </a:moveTo>
                <a:lnTo>
                  <a:pt x="0" y="432"/>
                </a:lnTo>
                <a:lnTo>
                  <a:pt x="960" y="432"/>
                </a:lnTo>
                <a:lnTo>
                  <a:pt x="96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6" name="Freeform 1041">
            <a:extLst>
              <a:ext uri="{FF2B5EF4-FFF2-40B4-BE49-F238E27FC236}">
                <a16:creationId xmlns:a16="http://schemas.microsoft.com/office/drawing/2014/main" id="{E0AD6E7E-6B89-4D3E-A8BE-9B605EDB86E4}"/>
              </a:ext>
            </a:extLst>
          </p:cNvPr>
          <p:cNvSpPr>
            <a:spLocks/>
          </p:cNvSpPr>
          <p:nvPr/>
        </p:nvSpPr>
        <p:spPr bwMode="auto">
          <a:xfrm>
            <a:off x="887299" y="1311284"/>
            <a:ext cx="203372" cy="394036"/>
          </a:xfrm>
          <a:custGeom>
            <a:avLst/>
            <a:gdLst>
              <a:gd name="T0" fmla="*/ 0 w 96"/>
              <a:gd name="T1" fmla="*/ 304800 h 192"/>
              <a:gd name="T2" fmla="*/ 0 w 96"/>
              <a:gd name="T3" fmla="*/ 0 h 192"/>
              <a:gd name="T4" fmla="*/ 171450 w 96"/>
              <a:gd name="T5" fmla="*/ 0 h 192"/>
              <a:gd name="T6" fmla="*/ 0 60000 65536"/>
              <a:gd name="T7" fmla="*/ 0 60000 65536"/>
              <a:gd name="T8" fmla="*/ 0 60000 65536"/>
              <a:gd name="T9" fmla="*/ 0 w 96"/>
              <a:gd name="T10" fmla="*/ 0 h 192"/>
              <a:gd name="T11" fmla="*/ 96 w 9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7" name="Freeform 1042">
            <a:extLst>
              <a:ext uri="{FF2B5EF4-FFF2-40B4-BE49-F238E27FC236}">
                <a16:creationId xmlns:a16="http://schemas.microsoft.com/office/drawing/2014/main" id="{8F6B87D3-08CA-4016-9C9C-4823FA6AF4AF}"/>
              </a:ext>
            </a:extLst>
          </p:cNvPr>
          <p:cNvSpPr>
            <a:spLocks/>
          </p:cNvSpPr>
          <p:nvPr/>
        </p:nvSpPr>
        <p:spPr bwMode="auto">
          <a:xfrm>
            <a:off x="1361833" y="1311284"/>
            <a:ext cx="542324" cy="394036"/>
          </a:xfrm>
          <a:custGeom>
            <a:avLst/>
            <a:gdLst>
              <a:gd name="T0" fmla="*/ 0 w 240"/>
              <a:gd name="T1" fmla="*/ 0 h 192"/>
              <a:gd name="T2" fmla="*/ 457200 w 240"/>
              <a:gd name="T3" fmla="*/ 0 h 192"/>
              <a:gd name="T4" fmla="*/ 457200 w 240"/>
              <a:gd name="T5" fmla="*/ 304800 h 192"/>
              <a:gd name="T6" fmla="*/ 0 60000 65536"/>
              <a:gd name="T7" fmla="*/ 0 60000 65536"/>
              <a:gd name="T8" fmla="*/ 0 60000 65536"/>
              <a:gd name="T9" fmla="*/ 0 w 240"/>
              <a:gd name="T10" fmla="*/ 0 h 192"/>
              <a:gd name="T11" fmla="*/ 240 w 2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92">
                <a:moveTo>
                  <a:pt x="0" y="0"/>
                </a:moveTo>
                <a:lnTo>
                  <a:pt x="240" y="0"/>
                </a:lnTo>
                <a:lnTo>
                  <a:pt x="240" y="1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8" name="Line 1043">
            <a:extLst>
              <a:ext uri="{FF2B5EF4-FFF2-40B4-BE49-F238E27FC236}">
                <a16:creationId xmlns:a16="http://schemas.microsoft.com/office/drawing/2014/main" id="{191919BD-D2DA-463F-9C90-32AB264E8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0671" y="1175834"/>
            <a:ext cx="282461" cy="13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sp>
        <p:nvSpPr>
          <p:cNvPr id="29" name="Line 1044">
            <a:extLst>
              <a:ext uri="{FF2B5EF4-FFF2-40B4-BE49-F238E27FC236}">
                <a16:creationId xmlns:a16="http://schemas.microsoft.com/office/drawing/2014/main" id="{FAA29FB2-2836-4D16-8817-CABC933955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90671" y="1015757"/>
            <a:ext cx="180775" cy="295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000"/>
          </a:p>
        </p:txBody>
      </p:sp>
      <p:sp>
        <p:nvSpPr>
          <p:cNvPr id="30" name="Text Box 1045">
            <a:extLst>
              <a:ext uri="{FF2B5EF4-FFF2-40B4-BE49-F238E27FC236}">
                <a16:creationId xmlns:a16="http://schemas.microsoft.com/office/drawing/2014/main" id="{BB7E8FD4-2F38-442F-98FA-594FAA27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835" y="2697443"/>
            <a:ext cx="64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10</a:t>
            </a:r>
          </a:p>
        </p:txBody>
      </p:sp>
      <p:grpSp>
        <p:nvGrpSpPr>
          <p:cNvPr id="33" name="Group 229">
            <a:extLst>
              <a:ext uri="{FF2B5EF4-FFF2-40B4-BE49-F238E27FC236}">
                <a16:creationId xmlns:a16="http://schemas.microsoft.com/office/drawing/2014/main" id="{4C435C32-9FE7-4ACA-8E36-4F3F1D24899E}"/>
              </a:ext>
            </a:extLst>
          </p:cNvPr>
          <p:cNvGrpSpPr>
            <a:grpSpLocks/>
          </p:cNvGrpSpPr>
          <p:nvPr/>
        </p:nvGrpSpPr>
        <p:grpSpPr bwMode="auto">
          <a:xfrm>
            <a:off x="1798473" y="1726202"/>
            <a:ext cx="304800" cy="733425"/>
            <a:chOff x="3024" y="2832"/>
            <a:chExt cx="192" cy="462"/>
          </a:xfrm>
        </p:grpSpPr>
        <p:sp>
          <p:nvSpPr>
            <p:cNvPr id="34" name="Rectangle 230">
              <a:extLst>
                <a:ext uri="{FF2B5EF4-FFF2-40B4-BE49-F238E27FC236}">
                  <a16:creationId xmlns:a16="http://schemas.microsoft.com/office/drawing/2014/main" id="{8D101B0F-8810-43B2-959F-9AE469E73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" name="Group 231">
              <a:extLst>
                <a:ext uri="{FF2B5EF4-FFF2-40B4-BE49-F238E27FC236}">
                  <a16:creationId xmlns:a16="http://schemas.microsoft.com/office/drawing/2014/main" id="{1E6C698C-5DF9-49B4-9C55-C8870B93508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865" y="2991"/>
              <a:ext cx="462" cy="144"/>
              <a:chOff x="1104" y="2160"/>
              <a:chExt cx="336" cy="96"/>
            </a:xfrm>
          </p:grpSpPr>
          <p:sp>
            <p:nvSpPr>
              <p:cNvPr id="36" name="Line 232">
                <a:extLst>
                  <a:ext uri="{FF2B5EF4-FFF2-40B4-BE49-F238E27FC236}">
                    <a16:creationId xmlns:a16="http://schemas.microsoft.com/office/drawing/2014/main" id="{5C83C9EE-CE73-4295-AE90-A0104B8DA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33">
                <a:extLst>
                  <a:ext uri="{FF2B5EF4-FFF2-40B4-BE49-F238E27FC236}">
                    <a16:creationId xmlns:a16="http://schemas.microsoft.com/office/drawing/2014/main" id="{9F65346D-22AD-4F98-9B8D-AD8A1A6DE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34">
                <a:extLst>
                  <a:ext uri="{FF2B5EF4-FFF2-40B4-BE49-F238E27FC236}">
                    <a16:creationId xmlns:a16="http://schemas.microsoft.com/office/drawing/2014/main" id="{552C38CD-E3FD-4FA0-B798-EBA35314C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35">
                <a:extLst>
                  <a:ext uri="{FF2B5EF4-FFF2-40B4-BE49-F238E27FC236}">
                    <a16:creationId xmlns:a16="http://schemas.microsoft.com/office/drawing/2014/main" id="{02E254A4-B559-4CA4-A859-771F33E8E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Text Box 1013">
            <a:extLst>
              <a:ext uri="{FF2B5EF4-FFF2-40B4-BE49-F238E27FC236}">
                <a16:creationId xmlns:a16="http://schemas.microsoft.com/office/drawing/2014/main" id="{D8ACA4A6-79B9-4490-8D01-CD5B3F04B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628" y="2113627"/>
            <a:ext cx="756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0.05F</a:t>
            </a:r>
          </a:p>
        </p:txBody>
      </p:sp>
      <p:sp>
        <p:nvSpPr>
          <p:cNvPr id="40" name="Freeform 1033">
            <a:extLst>
              <a:ext uri="{FF2B5EF4-FFF2-40B4-BE49-F238E27FC236}">
                <a16:creationId xmlns:a16="http://schemas.microsoft.com/office/drawing/2014/main" id="{6B85ECB9-8C77-4CB9-8C11-A84B15E6BC12}"/>
              </a:ext>
            </a:extLst>
          </p:cNvPr>
          <p:cNvSpPr>
            <a:spLocks/>
          </p:cNvSpPr>
          <p:nvPr/>
        </p:nvSpPr>
        <p:spPr bwMode="auto">
          <a:xfrm rot="16200000">
            <a:off x="458667" y="2752544"/>
            <a:ext cx="849641" cy="137006"/>
          </a:xfrm>
          <a:custGeom>
            <a:avLst/>
            <a:gdLst>
              <a:gd name="T0" fmla="*/ 0 w 1440"/>
              <a:gd name="T1" fmla="*/ 52387 h 192"/>
              <a:gd name="T2" fmla="*/ 219075 w 1440"/>
              <a:gd name="T3" fmla="*/ 52387 h 192"/>
              <a:gd name="T4" fmla="*/ 240983 w 1440"/>
              <a:gd name="T5" fmla="*/ 0 h 192"/>
              <a:gd name="T6" fmla="*/ 262890 w 1440"/>
              <a:gd name="T7" fmla="*/ 104775 h 192"/>
              <a:gd name="T8" fmla="*/ 284798 w 1440"/>
              <a:gd name="T9" fmla="*/ 0 h 192"/>
              <a:gd name="T10" fmla="*/ 306705 w 1440"/>
              <a:gd name="T11" fmla="*/ 104775 h 192"/>
              <a:gd name="T12" fmla="*/ 328613 w 1440"/>
              <a:gd name="T13" fmla="*/ 0 h 192"/>
              <a:gd name="T14" fmla="*/ 350520 w 1440"/>
              <a:gd name="T15" fmla="*/ 104775 h 192"/>
              <a:gd name="T16" fmla="*/ 372427 w 1440"/>
              <a:gd name="T17" fmla="*/ 0 h 192"/>
              <a:gd name="T18" fmla="*/ 394335 w 1440"/>
              <a:gd name="T19" fmla="*/ 104775 h 192"/>
              <a:gd name="T20" fmla="*/ 416242 w 1440"/>
              <a:gd name="T21" fmla="*/ 52387 h 192"/>
              <a:gd name="T22" fmla="*/ 657225 w 1440"/>
              <a:gd name="T23" fmla="*/ 5238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40"/>
              <a:gd name="T37" fmla="*/ 0 h 192"/>
              <a:gd name="T38" fmla="*/ 1440 w 1440"/>
              <a:gd name="T39" fmla="*/ 192 h 1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40" h="192">
                <a:moveTo>
                  <a:pt x="0" y="96"/>
                </a:moveTo>
                <a:lnTo>
                  <a:pt x="480" y="96"/>
                </a:lnTo>
                <a:lnTo>
                  <a:pt x="528" y="0"/>
                </a:lnTo>
                <a:lnTo>
                  <a:pt x="576" y="192"/>
                </a:lnTo>
                <a:lnTo>
                  <a:pt x="624" y="0"/>
                </a:lnTo>
                <a:lnTo>
                  <a:pt x="672" y="192"/>
                </a:lnTo>
                <a:lnTo>
                  <a:pt x="720" y="0"/>
                </a:lnTo>
                <a:lnTo>
                  <a:pt x="768" y="192"/>
                </a:lnTo>
                <a:lnTo>
                  <a:pt x="816" y="0"/>
                </a:lnTo>
                <a:lnTo>
                  <a:pt x="864" y="192"/>
                </a:lnTo>
                <a:lnTo>
                  <a:pt x="912" y="96"/>
                </a:lnTo>
                <a:lnTo>
                  <a:pt x="1440" y="9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427AC3-ACEF-4551-9EB5-4E159E36D96D}"/>
              </a:ext>
            </a:extLst>
          </p:cNvPr>
          <p:cNvCxnSpPr>
            <a:cxnSpLocks/>
          </p:cNvCxnSpPr>
          <p:nvPr/>
        </p:nvCxnSpPr>
        <p:spPr>
          <a:xfrm>
            <a:off x="2770370" y="2602836"/>
            <a:ext cx="3766" cy="6050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334B66-60F2-43A9-8397-F42F0838D63F}"/>
                  </a:ext>
                </a:extLst>
              </p:cNvPr>
              <p:cNvSpPr txBox="1"/>
              <p:nvPr/>
            </p:nvSpPr>
            <p:spPr>
              <a:xfrm>
                <a:off x="2037056" y="1726201"/>
                <a:ext cx="283795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3334B66-60F2-43A9-8397-F42F0838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056" y="1726201"/>
                <a:ext cx="283795" cy="923330"/>
              </a:xfrm>
              <a:prstGeom prst="rect">
                <a:avLst/>
              </a:prstGeom>
              <a:blipFill>
                <a:blip r:embed="rId3"/>
                <a:stretch>
                  <a:fillRect l="-21277" r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 Box 1012">
            <a:extLst>
              <a:ext uri="{FF2B5EF4-FFF2-40B4-BE49-F238E27FC236}">
                <a16:creationId xmlns:a16="http://schemas.microsoft.com/office/drawing/2014/main" id="{F3DF6640-D21F-4862-8A86-E53C9811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610" y="2661766"/>
            <a:ext cx="511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ym typeface="Symbol" pitchFamily="18" charset="2"/>
              </a:rPr>
              <a:t>8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C6049F-9D0A-4D7B-BA50-9578FAC7AC03}"/>
                  </a:ext>
                </a:extLst>
              </p:cNvPr>
              <p:cNvSpPr txBox="1"/>
              <p:nvPr/>
            </p:nvSpPr>
            <p:spPr>
              <a:xfrm>
                <a:off x="2889739" y="1996852"/>
                <a:ext cx="33438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6C6049F-9D0A-4D7B-BA50-9578FAC7A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39" y="1996852"/>
                <a:ext cx="334387" cy="923330"/>
              </a:xfrm>
              <a:prstGeom prst="rect">
                <a:avLst/>
              </a:prstGeom>
              <a:blipFill>
                <a:blip r:embed="rId4"/>
                <a:stretch>
                  <a:fillRect l="-16364" r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E39535-2355-4611-9896-6F4A5DEC8EEF}"/>
                  </a:ext>
                </a:extLst>
              </p:cNvPr>
              <p:cNvSpPr txBox="1"/>
              <p:nvPr/>
            </p:nvSpPr>
            <p:spPr>
              <a:xfrm>
                <a:off x="3503452" y="747047"/>
                <a:ext cx="3850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Step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from circuit for t &lt; 0: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E39535-2355-4611-9896-6F4A5DEC8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452" y="747047"/>
                <a:ext cx="3850413" cy="400110"/>
              </a:xfrm>
              <a:prstGeom prst="rect">
                <a:avLst/>
              </a:prstGeom>
              <a:blipFill>
                <a:blip r:embed="rId5"/>
                <a:stretch>
                  <a:fillRect l="-174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CEB9C34-E736-472C-A541-91AB9027C5F0}"/>
              </a:ext>
            </a:extLst>
          </p:cNvPr>
          <p:cNvGrpSpPr/>
          <p:nvPr/>
        </p:nvGrpSpPr>
        <p:grpSpPr>
          <a:xfrm>
            <a:off x="3602706" y="1245129"/>
            <a:ext cx="3028377" cy="1957869"/>
            <a:chOff x="3602706" y="1245129"/>
            <a:chExt cx="3028377" cy="1957869"/>
          </a:xfrm>
        </p:grpSpPr>
        <p:sp>
          <p:nvSpPr>
            <p:cNvPr id="44" name="Text Box 1012">
              <a:extLst>
                <a:ext uri="{FF2B5EF4-FFF2-40B4-BE49-F238E27FC236}">
                  <a16:creationId xmlns:a16="http://schemas.microsoft.com/office/drawing/2014/main" id="{306D2ACD-48A0-4C78-B962-BB181733D5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1911" y="2378067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24</a:t>
              </a:r>
            </a:p>
          </p:txBody>
        </p:sp>
        <p:sp>
          <p:nvSpPr>
            <p:cNvPr id="48" name="Text Box 1014">
              <a:extLst>
                <a:ext uri="{FF2B5EF4-FFF2-40B4-BE49-F238E27FC236}">
                  <a16:creationId xmlns:a16="http://schemas.microsoft.com/office/drawing/2014/main" id="{1FC59720-F6A4-457D-9402-165A90322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5392" y="1647076"/>
              <a:ext cx="511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4</a:t>
              </a:r>
            </a:p>
          </p:txBody>
        </p:sp>
        <p:sp>
          <p:nvSpPr>
            <p:cNvPr id="49" name="Text Box 1015">
              <a:extLst>
                <a:ext uri="{FF2B5EF4-FFF2-40B4-BE49-F238E27FC236}">
                  <a16:creationId xmlns:a16="http://schemas.microsoft.com/office/drawing/2014/main" id="{85B367CD-53E9-4BA2-97C8-8782F7B6E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2706" y="2082379"/>
              <a:ext cx="5902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24V</a:t>
              </a:r>
            </a:p>
          </p:txBody>
        </p:sp>
        <p:sp>
          <p:nvSpPr>
            <p:cNvPr id="50" name="Text Box 1019">
              <a:extLst>
                <a:ext uri="{FF2B5EF4-FFF2-40B4-BE49-F238E27FC236}">
                  <a16:creationId xmlns:a16="http://schemas.microsoft.com/office/drawing/2014/main" id="{EFA75217-0E06-4720-82FB-3B3FDCBE6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8259" y="1639166"/>
              <a:ext cx="295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/>
                <a:t> </a:t>
              </a:r>
            </a:p>
          </p:txBody>
        </p:sp>
        <p:sp>
          <p:nvSpPr>
            <p:cNvPr id="51" name="Freeform 1032">
              <a:extLst>
                <a:ext uri="{FF2B5EF4-FFF2-40B4-BE49-F238E27FC236}">
                  <a16:creationId xmlns:a16="http://schemas.microsoft.com/office/drawing/2014/main" id="{A0CCDF76-C9A0-4D99-A2BD-22CE071460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925415" y="2716036"/>
              <a:ext cx="849641" cy="124283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2" name="Freeform 1033">
              <a:extLst>
                <a:ext uri="{FF2B5EF4-FFF2-40B4-BE49-F238E27FC236}">
                  <a16:creationId xmlns:a16="http://schemas.microsoft.com/office/drawing/2014/main" id="{4CA0A014-CE4D-40ED-9205-5AE96226E10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794560" y="2278862"/>
              <a:ext cx="849641" cy="124283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3" name="Freeform 1034">
              <a:extLst>
                <a:ext uri="{FF2B5EF4-FFF2-40B4-BE49-F238E27FC236}">
                  <a16:creationId xmlns:a16="http://schemas.microsoft.com/office/drawing/2014/main" id="{E938A73D-A950-4D55-8CA6-48C29C4E8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669" y="1565284"/>
              <a:ext cx="1004619" cy="147764"/>
            </a:xfrm>
            <a:custGeom>
              <a:avLst/>
              <a:gdLst>
                <a:gd name="T0" fmla="*/ 0 w 1440"/>
                <a:gd name="T1" fmla="*/ 57150 h 192"/>
                <a:gd name="T2" fmla="*/ 279400 w 1440"/>
                <a:gd name="T3" fmla="*/ 57150 h 192"/>
                <a:gd name="T4" fmla="*/ 307340 w 1440"/>
                <a:gd name="T5" fmla="*/ 0 h 192"/>
                <a:gd name="T6" fmla="*/ 335280 w 1440"/>
                <a:gd name="T7" fmla="*/ 114300 h 192"/>
                <a:gd name="T8" fmla="*/ 363220 w 1440"/>
                <a:gd name="T9" fmla="*/ 0 h 192"/>
                <a:gd name="T10" fmla="*/ 391160 w 1440"/>
                <a:gd name="T11" fmla="*/ 114300 h 192"/>
                <a:gd name="T12" fmla="*/ 419100 w 1440"/>
                <a:gd name="T13" fmla="*/ 0 h 192"/>
                <a:gd name="T14" fmla="*/ 447040 w 1440"/>
                <a:gd name="T15" fmla="*/ 114300 h 192"/>
                <a:gd name="T16" fmla="*/ 474980 w 1440"/>
                <a:gd name="T17" fmla="*/ 0 h 192"/>
                <a:gd name="T18" fmla="*/ 502920 w 1440"/>
                <a:gd name="T19" fmla="*/ 114300 h 192"/>
                <a:gd name="T20" fmla="*/ 530860 w 1440"/>
                <a:gd name="T21" fmla="*/ 57150 h 192"/>
                <a:gd name="T22" fmla="*/ 838200 w 1440"/>
                <a:gd name="T23" fmla="*/ 5715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54" name="Group 1035">
              <a:extLst>
                <a:ext uri="{FF2B5EF4-FFF2-40B4-BE49-F238E27FC236}">
                  <a16:creationId xmlns:a16="http://schemas.microsoft.com/office/drawing/2014/main" id="{24464086-1B5D-4E3E-A0EB-EAC05C204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0134" y="1639837"/>
              <a:ext cx="335187" cy="896844"/>
              <a:chOff x="624" y="4416"/>
              <a:chExt cx="178" cy="437"/>
            </a:xfrm>
          </p:grpSpPr>
          <p:sp>
            <p:nvSpPr>
              <p:cNvPr id="55" name="Line 1036">
                <a:extLst>
                  <a:ext uri="{FF2B5EF4-FFF2-40B4-BE49-F238E27FC236}">
                    <a16:creationId xmlns:a16="http://schemas.microsoft.com/office/drawing/2014/main" id="{33AD5114-469C-4090-9A31-B58B3A961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" y="4416"/>
                <a:ext cx="2" cy="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" name="Oval 1037">
                <a:extLst>
                  <a:ext uri="{FF2B5EF4-FFF2-40B4-BE49-F238E27FC236}">
                    <a16:creationId xmlns:a16="http://schemas.microsoft.com/office/drawing/2014/main" id="{BA6A8660-A00D-45BB-9C74-732CB9CCC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4584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7" name="Text Box 1038">
                <a:extLst>
                  <a:ext uri="{FF2B5EF4-FFF2-40B4-BE49-F238E27FC236}">
                    <a16:creationId xmlns:a16="http://schemas.microsoft.com/office/drawing/2014/main" id="{B77654D7-030B-40F2-919B-3B9571DD6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" y="4554"/>
                <a:ext cx="15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58" name="Freeform 1039">
              <a:extLst>
                <a:ext uri="{FF2B5EF4-FFF2-40B4-BE49-F238E27FC236}">
                  <a16:creationId xmlns:a16="http://schemas.microsoft.com/office/drawing/2014/main" id="{44E2D0A2-C9C1-4121-B871-61A1C5642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393" y="1639165"/>
              <a:ext cx="915173" cy="283214"/>
            </a:xfrm>
            <a:custGeom>
              <a:avLst/>
              <a:gdLst>
                <a:gd name="T0" fmla="*/ 0 w 432"/>
                <a:gd name="T1" fmla="*/ 0 h 144"/>
                <a:gd name="T2" fmla="*/ 771525 w 432"/>
                <a:gd name="T3" fmla="*/ 0 h 144"/>
                <a:gd name="T4" fmla="*/ 771525 w 432"/>
                <a:gd name="T5" fmla="*/ 228600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432" y="0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9" name="Freeform 1040">
              <a:extLst>
                <a:ext uri="{FF2B5EF4-FFF2-40B4-BE49-F238E27FC236}">
                  <a16:creationId xmlns:a16="http://schemas.microsoft.com/office/drawing/2014/main" id="{5D940014-415D-4BCE-9473-EE58CE315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728" y="3092716"/>
              <a:ext cx="1886837" cy="97967"/>
            </a:xfrm>
            <a:custGeom>
              <a:avLst/>
              <a:gdLst>
                <a:gd name="T0" fmla="*/ 0 w 960"/>
                <a:gd name="T1" fmla="*/ 0 h 432"/>
                <a:gd name="T2" fmla="*/ 0 w 960"/>
                <a:gd name="T3" fmla="*/ 514350 h 432"/>
                <a:gd name="T4" fmla="*/ 1590675 w 960"/>
                <a:gd name="T5" fmla="*/ 514350 h 432"/>
                <a:gd name="T6" fmla="*/ 1590675 w 960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432"/>
                <a:gd name="T14" fmla="*/ 960 w 96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432">
                  <a:moveTo>
                    <a:pt x="0" y="0"/>
                  </a:moveTo>
                  <a:lnTo>
                    <a:pt x="0" y="432"/>
                  </a:lnTo>
                  <a:lnTo>
                    <a:pt x="960" y="432"/>
                  </a:lnTo>
                  <a:lnTo>
                    <a:pt x="9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Freeform 1041">
              <a:extLst>
                <a:ext uri="{FF2B5EF4-FFF2-40B4-BE49-F238E27FC236}">
                  <a16:creationId xmlns:a16="http://schemas.microsoft.com/office/drawing/2014/main" id="{9D5B2C83-F8DA-4BE6-9C06-74B13B8A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728" y="1245129"/>
              <a:ext cx="511678" cy="394036"/>
            </a:xfrm>
            <a:custGeom>
              <a:avLst/>
              <a:gdLst>
                <a:gd name="T0" fmla="*/ 0 w 96"/>
                <a:gd name="T1" fmla="*/ 304800 h 192"/>
                <a:gd name="T2" fmla="*/ 0 w 96"/>
                <a:gd name="T3" fmla="*/ 0 h 192"/>
                <a:gd name="T4" fmla="*/ 171450 w 96"/>
                <a:gd name="T5" fmla="*/ 0 h 192"/>
                <a:gd name="T6" fmla="*/ 0 60000 65536"/>
                <a:gd name="T7" fmla="*/ 0 60000 65536"/>
                <a:gd name="T8" fmla="*/ 0 60000 65536"/>
                <a:gd name="T9" fmla="*/ 0 w 96"/>
                <a:gd name="T10" fmla="*/ 0 h 192"/>
                <a:gd name="T11" fmla="*/ 96 w 9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92">
                  <a:moveTo>
                    <a:pt x="0" y="192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Freeform 1042">
              <a:extLst>
                <a:ext uri="{FF2B5EF4-FFF2-40B4-BE49-F238E27FC236}">
                  <a16:creationId xmlns:a16="http://schemas.microsoft.com/office/drawing/2014/main" id="{81DE55E3-2717-4649-9B98-0FD6F95EE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262" y="1245129"/>
              <a:ext cx="542324" cy="394036"/>
            </a:xfrm>
            <a:custGeom>
              <a:avLst/>
              <a:gdLst>
                <a:gd name="T0" fmla="*/ 0 w 240"/>
                <a:gd name="T1" fmla="*/ 0 h 192"/>
                <a:gd name="T2" fmla="*/ 457200 w 240"/>
                <a:gd name="T3" fmla="*/ 0 h 192"/>
                <a:gd name="T4" fmla="*/ 457200 w 240"/>
                <a:gd name="T5" fmla="*/ 304800 h 192"/>
                <a:gd name="T6" fmla="*/ 0 60000 65536"/>
                <a:gd name="T7" fmla="*/ 0 60000 65536"/>
                <a:gd name="T8" fmla="*/ 0 60000 65536"/>
                <a:gd name="T9" fmla="*/ 0 w 240"/>
                <a:gd name="T10" fmla="*/ 0 h 192"/>
                <a:gd name="T11" fmla="*/ 240 w 24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192">
                  <a:moveTo>
                    <a:pt x="0" y="0"/>
                  </a:moveTo>
                  <a:lnTo>
                    <a:pt x="240" y="0"/>
                  </a:lnTo>
                  <a:lnTo>
                    <a:pt x="240" y="1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4" name="Text Box 1045">
              <a:extLst>
                <a:ext uri="{FF2B5EF4-FFF2-40B4-BE49-F238E27FC236}">
                  <a16:creationId xmlns:a16="http://schemas.microsoft.com/office/drawing/2014/main" id="{778D3FA2-044A-49DC-B81F-060286309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1264" y="2631288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10</a:t>
              </a:r>
            </a:p>
          </p:txBody>
        </p:sp>
        <p:sp>
          <p:nvSpPr>
            <p:cNvPr id="73" name="Freeform 1033">
              <a:extLst>
                <a:ext uri="{FF2B5EF4-FFF2-40B4-BE49-F238E27FC236}">
                  <a16:creationId xmlns:a16="http://schemas.microsoft.com/office/drawing/2014/main" id="{1C00764E-14AD-4119-9112-C67571880E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899096" y="2686389"/>
              <a:ext cx="849641" cy="137006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C4D80B3-F8F6-4DD0-8D7A-9181E222EB87}"/>
                </a:ext>
              </a:extLst>
            </p:cNvPr>
            <p:cNvCxnSpPr>
              <a:cxnSpLocks/>
            </p:cNvCxnSpPr>
            <p:nvPr/>
          </p:nvCxnSpPr>
          <p:spPr>
            <a:xfrm>
              <a:off x="6210799" y="2536681"/>
              <a:ext cx="3766" cy="6050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29F94FD-83CE-44DB-9B57-45B8B2EBB905}"/>
                    </a:ext>
                  </a:extLst>
                </p:cNvPr>
                <p:cNvSpPr txBox="1"/>
                <p:nvPr/>
              </p:nvSpPr>
              <p:spPr>
                <a:xfrm>
                  <a:off x="5428659" y="1625017"/>
                  <a:ext cx="183706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B29F94FD-83CE-44DB-9B57-45B8B2EBB9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8659" y="1625017"/>
                  <a:ext cx="183706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43333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 Box 1012">
              <a:extLst>
                <a:ext uri="{FF2B5EF4-FFF2-40B4-BE49-F238E27FC236}">
                  <a16:creationId xmlns:a16="http://schemas.microsoft.com/office/drawing/2014/main" id="{0927EBCF-23EA-4B63-99F8-98842820B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039" y="2595611"/>
              <a:ext cx="511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8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09E531E-53B3-4E71-9569-5E640741C4B3}"/>
                    </a:ext>
                  </a:extLst>
                </p:cNvPr>
                <p:cNvSpPr txBox="1"/>
                <p:nvPr/>
              </p:nvSpPr>
              <p:spPr>
                <a:xfrm>
                  <a:off x="6330168" y="1930697"/>
                  <a:ext cx="30091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09E531E-53B3-4E71-9569-5E640741C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0168" y="1930697"/>
                  <a:ext cx="300915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16000"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6029C-5593-4DB3-B6C5-8213E377CD97}"/>
                  </a:ext>
                </a:extLst>
              </p:cNvPr>
              <p:cNvSpPr txBox="1"/>
              <p:nvPr/>
            </p:nvSpPr>
            <p:spPr>
              <a:xfrm>
                <a:off x="7062442" y="1242906"/>
                <a:ext cx="10038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=0,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36029C-5593-4DB3-B6C5-8213E377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442" y="1242906"/>
                <a:ext cx="1003865" cy="307777"/>
              </a:xfrm>
              <a:prstGeom prst="rect">
                <a:avLst/>
              </a:prstGeom>
              <a:blipFill>
                <a:blip r:embed="rId8"/>
                <a:stretch>
                  <a:fillRect l="-365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0280F-798A-4FCE-84B1-3249DD53F30E}"/>
                  </a:ext>
                </a:extLst>
              </p:cNvPr>
              <p:cNvSpPr txBox="1"/>
              <p:nvPr/>
            </p:nvSpPr>
            <p:spPr>
              <a:xfrm>
                <a:off x="5420429" y="2362678"/>
                <a:ext cx="37548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700280F-798A-4FCE-84B1-3249DD53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429" y="2362678"/>
                <a:ext cx="375487" cy="830997"/>
              </a:xfrm>
              <a:prstGeom prst="rect">
                <a:avLst/>
              </a:prstGeom>
              <a:blipFill>
                <a:blip r:embed="rId9"/>
                <a:stretch>
                  <a:fillRect l="-11290" r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900D6DD-72F7-4314-81A9-377ED72E6760}"/>
              </a:ext>
            </a:extLst>
          </p:cNvPr>
          <p:cNvSpPr txBox="1"/>
          <p:nvPr/>
        </p:nvSpPr>
        <p:spPr>
          <a:xfrm>
            <a:off x="6870840" y="1527664"/>
            <a:ext cx="22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/>
              <a:t>By voltage division: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5A483-6C27-4295-82AA-E977F76459E9}"/>
                  </a:ext>
                </a:extLst>
              </p:cNvPr>
              <p:cNvSpPr txBox="1"/>
              <p:nvPr/>
            </p:nvSpPr>
            <p:spPr>
              <a:xfrm>
                <a:off x="6640222" y="1991413"/>
                <a:ext cx="5381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5A483-6C27-4295-82AA-E977F7645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22" y="1991413"/>
                <a:ext cx="538161" cy="276999"/>
              </a:xfrm>
              <a:prstGeom prst="rect">
                <a:avLst/>
              </a:prstGeom>
              <a:blipFill>
                <a:blip r:embed="rId10"/>
                <a:stretch>
                  <a:fillRect l="-5618" r="-3371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96DA17-7F09-4BEB-AACA-E57180A6B691}"/>
                  </a:ext>
                </a:extLst>
              </p:cNvPr>
              <p:cNvSpPr txBox="1"/>
              <p:nvPr/>
            </p:nvSpPr>
            <p:spPr>
              <a:xfrm>
                <a:off x="7185290" y="1846927"/>
                <a:ext cx="1946943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24+8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×24=18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A96DA17-7F09-4BEB-AACA-E57180A6B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290" y="1846927"/>
                <a:ext cx="1946943" cy="5250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01544-B4C7-4680-A87D-FFA00D277DD4}"/>
                  </a:ext>
                </a:extLst>
              </p:cNvPr>
              <p:cNvSpPr txBox="1"/>
              <p:nvPr/>
            </p:nvSpPr>
            <p:spPr>
              <a:xfrm>
                <a:off x="6841685" y="2507877"/>
                <a:ext cx="20490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D01544-B4C7-4680-A87D-FFA00D277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85" y="2507877"/>
                <a:ext cx="2049022" cy="307777"/>
              </a:xfrm>
              <a:prstGeom prst="rect">
                <a:avLst/>
              </a:prstGeom>
              <a:blipFill>
                <a:blip r:embed="rId12"/>
                <a:stretch>
                  <a:fillRect l="-1190" r="-2083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B24A7-10C1-453E-94CB-B197CFC0DC15}"/>
                  </a:ext>
                </a:extLst>
              </p:cNvPr>
              <p:cNvSpPr txBox="1"/>
              <p:nvPr/>
            </p:nvSpPr>
            <p:spPr>
              <a:xfrm>
                <a:off x="210860" y="3505100"/>
                <a:ext cx="31890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Step 2: 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=∞,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B24A7-10C1-453E-94CB-B197CFC0D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0" y="3505100"/>
                <a:ext cx="3189078" cy="400110"/>
              </a:xfrm>
              <a:prstGeom prst="rect">
                <a:avLst/>
              </a:prstGeom>
              <a:blipFill>
                <a:blip r:embed="rId13"/>
                <a:stretch>
                  <a:fillRect l="-2103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6A99D62C-3DA6-4422-AB97-F323547D4A27}"/>
              </a:ext>
            </a:extLst>
          </p:cNvPr>
          <p:cNvGrpSpPr/>
          <p:nvPr/>
        </p:nvGrpSpPr>
        <p:grpSpPr>
          <a:xfrm>
            <a:off x="226028" y="4032837"/>
            <a:ext cx="3028377" cy="1675153"/>
            <a:chOff x="226028" y="4032837"/>
            <a:chExt cx="3028377" cy="1675153"/>
          </a:xfrm>
        </p:grpSpPr>
        <p:sp>
          <p:nvSpPr>
            <p:cNvPr id="112" name="Text Box 1012">
              <a:extLst>
                <a:ext uri="{FF2B5EF4-FFF2-40B4-BE49-F238E27FC236}">
                  <a16:creationId xmlns:a16="http://schemas.microsoft.com/office/drawing/2014/main" id="{546A24D6-26A0-45FE-8F8B-E7960FE0D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233" y="4845620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24</a:t>
              </a:r>
            </a:p>
          </p:txBody>
        </p:sp>
        <p:sp>
          <p:nvSpPr>
            <p:cNvPr id="113" name="Text Box 1014">
              <a:extLst>
                <a:ext uri="{FF2B5EF4-FFF2-40B4-BE49-F238E27FC236}">
                  <a16:creationId xmlns:a16="http://schemas.microsoft.com/office/drawing/2014/main" id="{DF46CF77-5BF1-4D2F-85AD-D9DAFA49B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714" y="4114629"/>
              <a:ext cx="511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4</a:t>
              </a:r>
            </a:p>
          </p:txBody>
        </p:sp>
        <p:sp>
          <p:nvSpPr>
            <p:cNvPr id="114" name="Text Box 1015">
              <a:extLst>
                <a:ext uri="{FF2B5EF4-FFF2-40B4-BE49-F238E27FC236}">
                  <a16:creationId xmlns:a16="http://schemas.microsoft.com/office/drawing/2014/main" id="{F3A85AD6-5770-4692-88B1-2461BF190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028" y="4549932"/>
              <a:ext cx="5902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24V</a:t>
              </a:r>
            </a:p>
          </p:txBody>
        </p:sp>
        <p:sp>
          <p:nvSpPr>
            <p:cNvPr id="115" name="Text Box 1019">
              <a:extLst>
                <a:ext uri="{FF2B5EF4-FFF2-40B4-BE49-F238E27FC236}">
                  <a16:creationId xmlns:a16="http://schemas.microsoft.com/office/drawing/2014/main" id="{5200A1D4-B6F5-41A6-AF90-AD3385025C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581" y="4106719"/>
              <a:ext cx="295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/>
                <a:t> </a:t>
              </a:r>
            </a:p>
          </p:txBody>
        </p:sp>
        <p:sp>
          <p:nvSpPr>
            <p:cNvPr id="116" name="Freeform 1032">
              <a:extLst>
                <a:ext uri="{FF2B5EF4-FFF2-40B4-BE49-F238E27FC236}">
                  <a16:creationId xmlns:a16="http://schemas.microsoft.com/office/drawing/2014/main" id="{682CFFF2-D503-40B2-9E7A-C45BEEA9A59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548737" y="5183589"/>
              <a:ext cx="849641" cy="124283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7" name="Freeform 1033">
              <a:extLst>
                <a:ext uri="{FF2B5EF4-FFF2-40B4-BE49-F238E27FC236}">
                  <a16:creationId xmlns:a16="http://schemas.microsoft.com/office/drawing/2014/main" id="{87CD1602-1ABD-47B8-8537-C4EC1F3932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2417882" y="4746415"/>
              <a:ext cx="849641" cy="124283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8" name="Freeform 1034">
              <a:extLst>
                <a:ext uri="{FF2B5EF4-FFF2-40B4-BE49-F238E27FC236}">
                  <a16:creationId xmlns:a16="http://schemas.microsoft.com/office/drawing/2014/main" id="{68B74321-C582-4501-8AC6-5FAF8804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991" y="4032837"/>
              <a:ext cx="1004619" cy="147764"/>
            </a:xfrm>
            <a:custGeom>
              <a:avLst/>
              <a:gdLst>
                <a:gd name="T0" fmla="*/ 0 w 1440"/>
                <a:gd name="T1" fmla="*/ 57150 h 192"/>
                <a:gd name="T2" fmla="*/ 279400 w 1440"/>
                <a:gd name="T3" fmla="*/ 57150 h 192"/>
                <a:gd name="T4" fmla="*/ 307340 w 1440"/>
                <a:gd name="T5" fmla="*/ 0 h 192"/>
                <a:gd name="T6" fmla="*/ 335280 w 1440"/>
                <a:gd name="T7" fmla="*/ 114300 h 192"/>
                <a:gd name="T8" fmla="*/ 363220 w 1440"/>
                <a:gd name="T9" fmla="*/ 0 h 192"/>
                <a:gd name="T10" fmla="*/ 391160 w 1440"/>
                <a:gd name="T11" fmla="*/ 114300 h 192"/>
                <a:gd name="T12" fmla="*/ 419100 w 1440"/>
                <a:gd name="T13" fmla="*/ 0 h 192"/>
                <a:gd name="T14" fmla="*/ 447040 w 1440"/>
                <a:gd name="T15" fmla="*/ 114300 h 192"/>
                <a:gd name="T16" fmla="*/ 474980 w 1440"/>
                <a:gd name="T17" fmla="*/ 0 h 192"/>
                <a:gd name="T18" fmla="*/ 502920 w 1440"/>
                <a:gd name="T19" fmla="*/ 114300 h 192"/>
                <a:gd name="T20" fmla="*/ 530860 w 1440"/>
                <a:gd name="T21" fmla="*/ 57150 h 192"/>
                <a:gd name="T22" fmla="*/ 838200 w 1440"/>
                <a:gd name="T23" fmla="*/ 5715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119" name="Group 1035">
              <a:extLst>
                <a:ext uri="{FF2B5EF4-FFF2-40B4-BE49-F238E27FC236}">
                  <a16:creationId xmlns:a16="http://schemas.microsoft.com/office/drawing/2014/main" id="{D6F5E221-F08C-4400-9A9A-F0279F11E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3456" y="4107390"/>
              <a:ext cx="335187" cy="896844"/>
              <a:chOff x="624" y="4416"/>
              <a:chExt cx="178" cy="437"/>
            </a:xfrm>
          </p:grpSpPr>
          <p:sp>
            <p:nvSpPr>
              <p:cNvPr id="120" name="Line 1036">
                <a:extLst>
                  <a:ext uri="{FF2B5EF4-FFF2-40B4-BE49-F238E27FC236}">
                    <a16:creationId xmlns:a16="http://schemas.microsoft.com/office/drawing/2014/main" id="{34F9CADB-FD3F-4788-8C26-9D2D2CAA7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1" y="4416"/>
                <a:ext cx="2" cy="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Oval 1037">
                <a:extLst>
                  <a:ext uri="{FF2B5EF4-FFF2-40B4-BE49-F238E27FC236}">
                    <a16:creationId xmlns:a16="http://schemas.microsoft.com/office/drawing/2014/main" id="{BFD99CA1-0BB0-4EE3-B73D-25F2932498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4584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122" name="Text Box 1038">
                <a:extLst>
                  <a:ext uri="{FF2B5EF4-FFF2-40B4-BE49-F238E27FC236}">
                    <a16:creationId xmlns:a16="http://schemas.microsoft.com/office/drawing/2014/main" id="{B4198E49-00BE-40CE-A702-411F41311C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4" y="4554"/>
                <a:ext cx="158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Symbol" pitchFamily="18" charset="2"/>
                  </a:rPr>
                  <a:t>+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600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23" name="Freeform 1039">
              <a:extLst>
                <a:ext uri="{FF2B5EF4-FFF2-40B4-BE49-F238E27FC236}">
                  <a16:creationId xmlns:a16="http://schemas.microsoft.com/office/drawing/2014/main" id="{13FA18A4-F6A4-49DB-BB2C-FA9C7826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715" y="4106718"/>
              <a:ext cx="915173" cy="283214"/>
            </a:xfrm>
            <a:custGeom>
              <a:avLst/>
              <a:gdLst>
                <a:gd name="T0" fmla="*/ 0 w 432"/>
                <a:gd name="T1" fmla="*/ 0 h 144"/>
                <a:gd name="T2" fmla="*/ 771525 w 432"/>
                <a:gd name="T3" fmla="*/ 0 h 144"/>
                <a:gd name="T4" fmla="*/ 771525 w 432"/>
                <a:gd name="T5" fmla="*/ 228600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432" y="0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4" name="Freeform 1040">
              <a:extLst>
                <a:ext uri="{FF2B5EF4-FFF2-40B4-BE49-F238E27FC236}">
                  <a16:creationId xmlns:a16="http://schemas.microsoft.com/office/drawing/2014/main" id="{C1D82EEA-4A3B-4E9D-B0F2-F6C44684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050" y="5560269"/>
              <a:ext cx="1886837" cy="97967"/>
            </a:xfrm>
            <a:custGeom>
              <a:avLst/>
              <a:gdLst>
                <a:gd name="T0" fmla="*/ 0 w 960"/>
                <a:gd name="T1" fmla="*/ 0 h 432"/>
                <a:gd name="T2" fmla="*/ 0 w 960"/>
                <a:gd name="T3" fmla="*/ 514350 h 432"/>
                <a:gd name="T4" fmla="*/ 1590675 w 960"/>
                <a:gd name="T5" fmla="*/ 514350 h 432"/>
                <a:gd name="T6" fmla="*/ 1590675 w 960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432"/>
                <a:gd name="T14" fmla="*/ 960 w 96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432">
                  <a:moveTo>
                    <a:pt x="0" y="0"/>
                  </a:moveTo>
                  <a:lnTo>
                    <a:pt x="0" y="432"/>
                  </a:lnTo>
                  <a:lnTo>
                    <a:pt x="960" y="432"/>
                  </a:lnTo>
                  <a:lnTo>
                    <a:pt x="9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7" name="Text Box 1045">
              <a:extLst>
                <a:ext uri="{FF2B5EF4-FFF2-40B4-BE49-F238E27FC236}">
                  <a16:creationId xmlns:a16="http://schemas.microsoft.com/office/drawing/2014/main" id="{705FECE5-1814-4B92-B4A4-E97C379B7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586" y="5098841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10</a:t>
              </a:r>
            </a:p>
          </p:txBody>
        </p:sp>
        <p:sp>
          <p:nvSpPr>
            <p:cNvPr id="128" name="Freeform 1033">
              <a:extLst>
                <a:ext uri="{FF2B5EF4-FFF2-40B4-BE49-F238E27FC236}">
                  <a16:creationId xmlns:a16="http://schemas.microsoft.com/office/drawing/2014/main" id="{766AECCA-BE21-422C-9D39-D58058E15A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22418" y="5153942"/>
              <a:ext cx="849641" cy="137006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16F4A64-FD3A-48FB-842C-15C97E5C5C00}"/>
                </a:ext>
              </a:extLst>
            </p:cNvPr>
            <p:cNvCxnSpPr>
              <a:cxnSpLocks/>
            </p:cNvCxnSpPr>
            <p:nvPr/>
          </p:nvCxnSpPr>
          <p:spPr>
            <a:xfrm>
              <a:off x="2834121" y="5004234"/>
              <a:ext cx="3766" cy="6050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90BB0B1-80CF-4281-8387-F906112518BA}"/>
                    </a:ext>
                  </a:extLst>
                </p:cNvPr>
                <p:cNvSpPr txBox="1"/>
                <p:nvPr/>
              </p:nvSpPr>
              <p:spPr>
                <a:xfrm>
                  <a:off x="2051981" y="4092570"/>
                  <a:ext cx="183706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90BB0B1-80CF-4281-8387-F90611251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981" y="4092570"/>
                  <a:ext cx="183706" cy="830997"/>
                </a:xfrm>
                <a:prstGeom prst="rect">
                  <a:avLst/>
                </a:prstGeom>
                <a:blipFill>
                  <a:blip r:embed="rId14"/>
                  <a:stretch>
                    <a:fillRect l="-43333"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Text Box 1012">
              <a:extLst>
                <a:ext uri="{FF2B5EF4-FFF2-40B4-BE49-F238E27FC236}">
                  <a16:creationId xmlns:a16="http://schemas.microsoft.com/office/drawing/2014/main" id="{AB6DA177-A79D-44FF-AB20-E5D75D2C1E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361" y="5063164"/>
              <a:ext cx="511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8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340AE8FB-5886-41FF-A724-EFCF6575651A}"/>
                    </a:ext>
                  </a:extLst>
                </p:cNvPr>
                <p:cNvSpPr txBox="1"/>
                <p:nvPr/>
              </p:nvSpPr>
              <p:spPr>
                <a:xfrm>
                  <a:off x="2953490" y="4398250"/>
                  <a:ext cx="300915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340AE8FB-5886-41FF-A724-EFCF65756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3490" y="4398250"/>
                  <a:ext cx="300915" cy="830997"/>
                </a:xfrm>
                <a:prstGeom prst="rect">
                  <a:avLst/>
                </a:prstGeom>
                <a:blipFill>
                  <a:blip r:embed="rId15"/>
                  <a:stretch>
                    <a:fillRect l="-16000"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430B4498-6DC5-4C6A-A348-900565868BFE}"/>
                    </a:ext>
                  </a:extLst>
                </p:cNvPr>
                <p:cNvSpPr txBox="1"/>
                <p:nvPr/>
              </p:nvSpPr>
              <p:spPr>
                <a:xfrm>
                  <a:off x="2029668" y="4876993"/>
                  <a:ext cx="375487" cy="83099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430B4498-6DC5-4C6A-A348-900565868B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9668" y="4876993"/>
                  <a:ext cx="375487" cy="830997"/>
                </a:xfrm>
                <a:prstGeom prst="rect">
                  <a:avLst/>
                </a:prstGeom>
                <a:blipFill>
                  <a:blip r:embed="rId16"/>
                  <a:stretch>
                    <a:fillRect l="-12903" r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C9A26EA-9827-4F7D-B6B4-F6E1A945610F}"/>
                  </a:ext>
                </a:extLst>
              </p:cNvPr>
              <p:cNvSpPr txBox="1"/>
              <p:nvPr/>
            </p:nvSpPr>
            <p:spPr>
              <a:xfrm>
                <a:off x="309290" y="5868282"/>
                <a:ext cx="3524426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12+24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×24=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C9A26EA-9827-4F7D-B6B4-F6E1A9456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0" y="5868282"/>
                <a:ext cx="3524426" cy="5250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910BF3F-ADEF-4FC4-A053-84E37D7D4CCE}"/>
                  </a:ext>
                </a:extLst>
              </p:cNvPr>
              <p:cNvSpPr txBox="1"/>
              <p:nvPr/>
            </p:nvSpPr>
            <p:spPr>
              <a:xfrm>
                <a:off x="3698986" y="3502171"/>
                <a:ext cx="2528193" cy="423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Step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err="1"/>
                  <a:t>w.r.t.</a:t>
                </a:r>
                <a:r>
                  <a:rPr lang="en-US" sz="2000" b="0" dirty="0"/>
                  <a:t> C = ? </a:t>
                </a:r>
              </a:p>
            </p:txBody>
          </p:sp>
        </mc:Choice>
        <mc:Fallback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5910BF3F-ADEF-4FC4-A053-84E37D7D4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86" y="3502171"/>
                <a:ext cx="2528193" cy="423770"/>
              </a:xfrm>
              <a:prstGeom prst="rect">
                <a:avLst/>
              </a:prstGeom>
              <a:blipFill>
                <a:blip r:embed="rId18"/>
                <a:stretch>
                  <a:fillRect l="-2651" t="-7246" r="-14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20EADDA-2FD6-404F-A14E-A8DCDB33C791}"/>
              </a:ext>
            </a:extLst>
          </p:cNvPr>
          <p:cNvGrpSpPr/>
          <p:nvPr/>
        </p:nvGrpSpPr>
        <p:grpSpPr>
          <a:xfrm>
            <a:off x="3552206" y="3913961"/>
            <a:ext cx="2484283" cy="1637714"/>
            <a:chOff x="3552206" y="3913961"/>
            <a:chExt cx="2484283" cy="1637714"/>
          </a:xfrm>
        </p:grpSpPr>
        <p:sp>
          <p:nvSpPr>
            <p:cNvPr id="156" name="Text Box 1012">
              <a:extLst>
                <a:ext uri="{FF2B5EF4-FFF2-40B4-BE49-F238E27FC236}">
                  <a16:creationId xmlns:a16="http://schemas.microsoft.com/office/drawing/2014/main" id="{B2E63BC7-A2C3-44E8-8CFE-CB55F8D5AC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4967" y="4726744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24</a:t>
              </a:r>
            </a:p>
          </p:txBody>
        </p:sp>
        <p:sp>
          <p:nvSpPr>
            <p:cNvPr id="157" name="Text Box 1014">
              <a:extLst>
                <a:ext uri="{FF2B5EF4-FFF2-40B4-BE49-F238E27FC236}">
                  <a16:creationId xmlns:a16="http://schemas.microsoft.com/office/drawing/2014/main" id="{80454721-CDAB-4F5A-88ED-9E76EBF5A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448" y="3995753"/>
              <a:ext cx="511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4</a:t>
              </a:r>
            </a:p>
          </p:txBody>
        </p:sp>
        <p:sp>
          <p:nvSpPr>
            <p:cNvPr id="159" name="Text Box 1019">
              <a:extLst>
                <a:ext uri="{FF2B5EF4-FFF2-40B4-BE49-F238E27FC236}">
                  <a16:creationId xmlns:a16="http://schemas.microsoft.com/office/drawing/2014/main" id="{CF9FD997-540C-46AD-9498-39388FA2A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315" y="3987843"/>
              <a:ext cx="2951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/>
                <a:t> </a:t>
              </a:r>
            </a:p>
          </p:txBody>
        </p:sp>
        <p:sp>
          <p:nvSpPr>
            <p:cNvPr id="160" name="Freeform 1032">
              <a:extLst>
                <a:ext uri="{FF2B5EF4-FFF2-40B4-BE49-F238E27FC236}">
                  <a16:creationId xmlns:a16="http://schemas.microsoft.com/office/drawing/2014/main" id="{D71C5ED3-FC3E-4E7F-948E-203E9965ABF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678471" y="5064713"/>
              <a:ext cx="849641" cy="124283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1" name="Freeform 1033">
              <a:extLst>
                <a:ext uri="{FF2B5EF4-FFF2-40B4-BE49-F238E27FC236}">
                  <a16:creationId xmlns:a16="http://schemas.microsoft.com/office/drawing/2014/main" id="{947E5194-D882-4C7C-BC47-6EBF9F21C66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547616" y="4627539"/>
              <a:ext cx="849641" cy="124283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2" name="Freeform 1034">
              <a:extLst>
                <a:ext uri="{FF2B5EF4-FFF2-40B4-BE49-F238E27FC236}">
                  <a16:creationId xmlns:a16="http://schemas.microsoft.com/office/drawing/2014/main" id="{47E5358E-5F00-4C9E-B897-F38F8FC74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725" y="3913961"/>
              <a:ext cx="1004619" cy="147764"/>
            </a:xfrm>
            <a:custGeom>
              <a:avLst/>
              <a:gdLst>
                <a:gd name="T0" fmla="*/ 0 w 1440"/>
                <a:gd name="T1" fmla="*/ 57150 h 192"/>
                <a:gd name="T2" fmla="*/ 279400 w 1440"/>
                <a:gd name="T3" fmla="*/ 57150 h 192"/>
                <a:gd name="T4" fmla="*/ 307340 w 1440"/>
                <a:gd name="T5" fmla="*/ 0 h 192"/>
                <a:gd name="T6" fmla="*/ 335280 w 1440"/>
                <a:gd name="T7" fmla="*/ 114300 h 192"/>
                <a:gd name="T8" fmla="*/ 363220 w 1440"/>
                <a:gd name="T9" fmla="*/ 0 h 192"/>
                <a:gd name="T10" fmla="*/ 391160 w 1440"/>
                <a:gd name="T11" fmla="*/ 114300 h 192"/>
                <a:gd name="T12" fmla="*/ 419100 w 1440"/>
                <a:gd name="T13" fmla="*/ 0 h 192"/>
                <a:gd name="T14" fmla="*/ 447040 w 1440"/>
                <a:gd name="T15" fmla="*/ 114300 h 192"/>
                <a:gd name="T16" fmla="*/ 474980 w 1440"/>
                <a:gd name="T17" fmla="*/ 0 h 192"/>
                <a:gd name="T18" fmla="*/ 502920 w 1440"/>
                <a:gd name="T19" fmla="*/ 114300 h 192"/>
                <a:gd name="T20" fmla="*/ 530860 w 1440"/>
                <a:gd name="T21" fmla="*/ 57150 h 192"/>
                <a:gd name="T22" fmla="*/ 838200 w 1440"/>
                <a:gd name="T23" fmla="*/ 5715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7" name="Freeform 1039">
              <a:extLst>
                <a:ext uri="{FF2B5EF4-FFF2-40B4-BE49-F238E27FC236}">
                  <a16:creationId xmlns:a16="http://schemas.microsoft.com/office/drawing/2014/main" id="{677189EF-DFE4-45FD-9651-A0051C7A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449" y="3987842"/>
              <a:ext cx="915173" cy="283214"/>
            </a:xfrm>
            <a:custGeom>
              <a:avLst/>
              <a:gdLst>
                <a:gd name="T0" fmla="*/ 0 w 432"/>
                <a:gd name="T1" fmla="*/ 0 h 144"/>
                <a:gd name="T2" fmla="*/ 771525 w 432"/>
                <a:gd name="T3" fmla="*/ 0 h 144"/>
                <a:gd name="T4" fmla="*/ 771525 w 432"/>
                <a:gd name="T5" fmla="*/ 228600 h 144"/>
                <a:gd name="T6" fmla="*/ 0 60000 65536"/>
                <a:gd name="T7" fmla="*/ 0 60000 65536"/>
                <a:gd name="T8" fmla="*/ 0 60000 65536"/>
                <a:gd name="T9" fmla="*/ 0 w 432"/>
                <a:gd name="T10" fmla="*/ 0 h 144"/>
                <a:gd name="T11" fmla="*/ 432 w 43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144">
                  <a:moveTo>
                    <a:pt x="0" y="0"/>
                  </a:moveTo>
                  <a:lnTo>
                    <a:pt x="432" y="0"/>
                  </a:lnTo>
                  <a:lnTo>
                    <a:pt x="432" y="14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8" name="Freeform 1040">
              <a:extLst>
                <a:ext uri="{FF2B5EF4-FFF2-40B4-BE49-F238E27FC236}">
                  <a16:creationId xmlns:a16="http://schemas.microsoft.com/office/drawing/2014/main" id="{4EAEF5A7-99EF-4664-9FCF-51C9ADF1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784" y="5441393"/>
              <a:ext cx="1886837" cy="97967"/>
            </a:xfrm>
            <a:custGeom>
              <a:avLst/>
              <a:gdLst>
                <a:gd name="T0" fmla="*/ 0 w 960"/>
                <a:gd name="T1" fmla="*/ 0 h 432"/>
                <a:gd name="T2" fmla="*/ 0 w 960"/>
                <a:gd name="T3" fmla="*/ 514350 h 432"/>
                <a:gd name="T4" fmla="*/ 1590675 w 960"/>
                <a:gd name="T5" fmla="*/ 514350 h 432"/>
                <a:gd name="T6" fmla="*/ 1590675 w 960"/>
                <a:gd name="T7" fmla="*/ 0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432"/>
                <a:gd name="T14" fmla="*/ 960 w 96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432">
                  <a:moveTo>
                    <a:pt x="0" y="0"/>
                  </a:moveTo>
                  <a:lnTo>
                    <a:pt x="0" y="432"/>
                  </a:lnTo>
                  <a:lnTo>
                    <a:pt x="960" y="432"/>
                  </a:lnTo>
                  <a:lnTo>
                    <a:pt x="9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9" name="Text Box 1045">
              <a:extLst>
                <a:ext uri="{FF2B5EF4-FFF2-40B4-BE49-F238E27FC236}">
                  <a16:creationId xmlns:a16="http://schemas.microsoft.com/office/drawing/2014/main" id="{4894DFD9-A0D1-4CCA-8F31-0490776A4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320" y="4979965"/>
              <a:ext cx="64152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10</a:t>
              </a:r>
            </a:p>
          </p:txBody>
        </p: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D46D0228-D9CE-4EF1-A138-8E6D90A59E7C}"/>
                </a:ext>
              </a:extLst>
            </p:cNvPr>
            <p:cNvCxnSpPr>
              <a:cxnSpLocks/>
            </p:cNvCxnSpPr>
            <p:nvPr/>
          </p:nvCxnSpPr>
          <p:spPr>
            <a:xfrm>
              <a:off x="5963855" y="4885358"/>
              <a:ext cx="3766" cy="6050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 Box 1012">
              <a:extLst>
                <a:ext uri="{FF2B5EF4-FFF2-40B4-BE49-F238E27FC236}">
                  <a16:creationId xmlns:a16="http://schemas.microsoft.com/office/drawing/2014/main" id="{797AA28A-7926-4829-8C13-C3F431C7B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206" y="4818059"/>
              <a:ext cx="5116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8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5C4E85E7-8248-49B3-A298-9D5D72F003CC}"/>
                    </a:ext>
                  </a:extLst>
                </p:cNvPr>
                <p:cNvSpPr txBox="1"/>
                <p:nvPr/>
              </p:nvSpPr>
              <p:spPr>
                <a:xfrm>
                  <a:off x="4941515" y="4204792"/>
                  <a:ext cx="446340" cy="331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5C4E85E7-8248-49B3-A298-9D5D72F00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515" y="4204792"/>
                  <a:ext cx="446340" cy="331437"/>
                </a:xfrm>
                <a:prstGeom prst="rect">
                  <a:avLst/>
                </a:prstGeom>
                <a:blipFill>
                  <a:blip r:embed="rId19"/>
                  <a:stretch>
                    <a:fillRect l="-13699" r="-6849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EED35D-533F-4E71-9BEB-706193609881}"/>
                </a:ext>
              </a:extLst>
            </p:cNvPr>
            <p:cNvCxnSpPr>
              <a:cxnSpLocks/>
            </p:cNvCxnSpPr>
            <p:nvPr/>
          </p:nvCxnSpPr>
          <p:spPr>
            <a:xfrm>
              <a:off x="4083853" y="3987842"/>
              <a:ext cx="0" cy="68784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Freeform 1033">
              <a:extLst>
                <a:ext uri="{FF2B5EF4-FFF2-40B4-BE49-F238E27FC236}">
                  <a16:creationId xmlns:a16="http://schemas.microsoft.com/office/drawing/2014/main" id="{2B57B507-DCA4-4A05-B19B-EECFF18158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666115" y="4953319"/>
              <a:ext cx="849641" cy="137006"/>
            </a:xfrm>
            <a:custGeom>
              <a:avLst/>
              <a:gdLst>
                <a:gd name="T0" fmla="*/ 0 w 1440"/>
                <a:gd name="T1" fmla="*/ 52387 h 192"/>
                <a:gd name="T2" fmla="*/ 219075 w 1440"/>
                <a:gd name="T3" fmla="*/ 52387 h 192"/>
                <a:gd name="T4" fmla="*/ 240983 w 1440"/>
                <a:gd name="T5" fmla="*/ 0 h 192"/>
                <a:gd name="T6" fmla="*/ 262890 w 1440"/>
                <a:gd name="T7" fmla="*/ 104775 h 192"/>
                <a:gd name="T8" fmla="*/ 284798 w 1440"/>
                <a:gd name="T9" fmla="*/ 0 h 192"/>
                <a:gd name="T10" fmla="*/ 306705 w 1440"/>
                <a:gd name="T11" fmla="*/ 104775 h 192"/>
                <a:gd name="T12" fmla="*/ 328613 w 1440"/>
                <a:gd name="T13" fmla="*/ 0 h 192"/>
                <a:gd name="T14" fmla="*/ 350520 w 1440"/>
                <a:gd name="T15" fmla="*/ 104775 h 192"/>
                <a:gd name="T16" fmla="*/ 372427 w 1440"/>
                <a:gd name="T17" fmla="*/ 0 h 192"/>
                <a:gd name="T18" fmla="*/ 394335 w 1440"/>
                <a:gd name="T19" fmla="*/ 104775 h 192"/>
                <a:gd name="T20" fmla="*/ 416242 w 1440"/>
                <a:gd name="T21" fmla="*/ 52387 h 192"/>
                <a:gd name="T22" fmla="*/ 657225 w 1440"/>
                <a:gd name="T23" fmla="*/ 5238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6A032C6-3045-4C93-B512-CCA886129028}"/>
                </a:ext>
              </a:extLst>
            </p:cNvPr>
            <p:cNvSpPr/>
            <p:nvPr/>
          </p:nvSpPr>
          <p:spPr>
            <a:xfrm>
              <a:off x="5027709" y="3952413"/>
              <a:ext cx="103092" cy="13373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41FB95C-89DF-4653-8A31-DC77A4184F22}"/>
                </a:ext>
              </a:extLst>
            </p:cNvPr>
            <p:cNvSpPr/>
            <p:nvPr/>
          </p:nvSpPr>
          <p:spPr>
            <a:xfrm>
              <a:off x="5043146" y="4679297"/>
              <a:ext cx="122287" cy="11144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3035872C-BB19-4406-B2A7-85D0012F584E}"/>
                  </a:ext>
                </a:extLst>
              </p:cNvPr>
              <p:cNvSpPr txBox="1"/>
              <p:nvPr/>
            </p:nvSpPr>
            <p:spPr>
              <a:xfrm>
                <a:off x="6145085" y="4138531"/>
                <a:ext cx="2322174" cy="606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10+(8+4)</m:t>
                    </m:r>
                  </m:oMath>
                </a14:m>
                <a:r>
                  <a:rPr lang="en-US" b="0" dirty="0"/>
                  <a:t>//24</a:t>
                </a:r>
                <a:br>
                  <a:rPr lang="en-US" b="0" dirty="0"/>
                </a:br>
                <a:r>
                  <a:rPr lang="en-US" sz="2000" b="0" dirty="0"/>
                  <a:t>         = </a:t>
                </a:r>
                <a:r>
                  <a:rPr lang="en-US" sz="2000" b="0" dirty="0">
                    <a:solidFill>
                      <a:srgbClr val="FF0000"/>
                    </a:solidFill>
                  </a:rPr>
                  <a:t>18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b="0" dirty="0"/>
              </a:p>
            </p:txBody>
          </p:sp>
        </mc:Choice>
        <mc:Fallback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3035872C-BB19-4406-B2A7-85D0012F5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85" y="4138531"/>
                <a:ext cx="2322174" cy="606192"/>
              </a:xfrm>
              <a:prstGeom prst="rect">
                <a:avLst/>
              </a:prstGeom>
              <a:blipFill>
                <a:blip r:embed="rId20"/>
                <a:stretch>
                  <a:fillRect l="-3412" t="-12121" r="-5512" b="-25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0C9DD152-1681-4DEC-8CD9-FC73DFD65983}"/>
                  </a:ext>
                </a:extLst>
              </p:cNvPr>
              <p:cNvSpPr txBox="1"/>
              <p:nvPr/>
            </p:nvSpPr>
            <p:spPr>
              <a:xfrm>
                <a:off x="4090935" y="5658007"/>
                <a:ext cx="4652492" cy="379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18−16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16+2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−1.11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 V</a:t>
                </a:r>
                <a:endParaRPr lang="en-US" b="0" dirty="0"/>
              </a:p>
            </p:txBody>
          </p:sp>
        </mc:Choice>
        <mc:Fallback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0C9DD152-1681-4DEC-8CD9-FC73DFD65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935" y="5658007"/>
                <a:ext cx="4652492" cy="379591"/>
              </a:xfrm>
              <a:prstGeom prst="rect">
                <a:avLst/>
              </a:prstGeom>
              <a:blipFill>
                <a:blip r:embed="rId21"/>
                <a:stretch>
                  <a:fillRect r="-2359" b="-38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EEC631C-04FE-497E-87A8-391E1DE874E6}"/>
                  </a:ext>
                </a:extLst>
              </p:cNvPr>
              <p:cNvSpPr txBox="1"/>
              <p:nvPr/>
            </p:nvSpPr>
            <p:spPr>
              <a:xfrm>
                <a:off x="4031926" y="6109810"/>
                <a:ext cx="826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EEC631C-04FE-497E-87A8-391E1DE87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26" y="6109810"/>
                <a:ext cx="826765" cy="276999"/>
              </a:xfrm>
              <a:prstGeom prst="rect">
                <a:avLst/>
              </a:prstGeom>
              <a:blipFill>
                <a:blip r:embed="rId22"/>
                <a:stretch>
                  <a:fillRect l="-3676" r="-220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DC024E2-499E-4E4A-9F92-678BE0C4DE49}"/>
                  </a:ext>
                </a:extLst>
              </p:cNvPr>
              <p:cNvSpPr/>
              <p:nvPr/>
            </p:nvSpPr>
            <p:spPr>
              <a:xfrm>
                <a:off x="4742695" y="5892565"/>
                <a:ext cx="3603551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DC024E2-499E-4E4A-9F92-678BE0C4DE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695" y="5892565"/>
                <a:ext cx="3603551" cy="61824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FAE9BF2-2645-4EFE-9C57-949C9584AFC9}"/>
                  </a:ext>
                </a:extLst>
              </p:cNvPr>
              <p:cNvSpPr txBox="1"/>
              <p:nvPr/>
            </p:nvSpPr>
            <p:spPr>
              <a:xfrm>
                <a:off x="4678399" y="6425605"/>
                <a:ext cx="19981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=16+0.89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−1.11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FAE9BF2-2645-4EFE-9C57-949C9584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399" y="6425605"/>
                <a:ext cx="1998111" cy="276999"/>
              </a:xfrm>
              <a:prstGeom prst="rect">
                <a:avLst/>
              </a:prstGeom>
              <a:blipFill>
                <a:blip r:embed="rId24"/>
                <a:stretch>
                  <a:fillRect l="-2439" t="-28261" r="-640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D1AC2F6-303A-40AB-9806-BA5536800EB5}"/>
                  </a:ext>
                </a:extLst>
              </p:cNvPr>
              <p:cNvSpPr txBox="1"/>
              <p:nvPr/>
            </p:nvSpPr>
            <p:spPr>
              <a:xfrm>
                <a:off x="6145085" y="4839225"/>
                <a:ext cx="25278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=18×0.05=0.9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D1AC2F6-303A-40AB-9806-BA5536800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85" y="4839225"/>
                <a:ext cx="2527808" cy="298415"/>
              </a:xfrm>
              <a:prstGeom prst="rect">
                <a:avLst/>
              </a:prstGeom>
              <a:blipFill>
                <a:blip r:embed="rId25"/>
                <a:stretch>
                  <a:fillRect l="-1687" r="-1928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5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8" grpId="0"/>
      <p:bldP spid="6" grpId="0"/>
      <p:bldP spid="7" grpId="0"/>
      <p:bldP spid="79" grpId="0"/>
      <p:bldP spid="9" grpId="0"/>
      <p:bldP spid="10" grpId="0"/>
      <p:bldP spid="134" grpId="0"/>
      <p:bldP spid="135" grpId="0"/>
      <p:bldP spid="183" grpId="0"/>
      <p:bldP spid="184" grpId="0"/>
      <p:bldP spid="185" grpId="0"/>
      <p:bldP spid="188" grpId="0"/>
      <p:bldP spid="189" grpId="0"/>
      <p:bldP spid="19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4"/>
          <p:cNvGrpSpPr>
            <a:grpSpLocks/>
          </p:cNvGrpSpPr>
          <p:nvPr/>
        </p:nvGrpSpPr>
        <p:grpSpPr bwMode="auto">
          <a:xfrm>
            <a:off x="2889127" y="1255441"/>
            <a:ext cx="323850" cy="1057275"/>
            <a:chOff x="2460" y="1224"/>
            <a:chExt cx="186" cy="642"/>
          </a:xfrm>
        </p:grpSpPr>
        <p:sp>
          <p:nvSpPr>
            <p:cNvPr id="5" name="Oval 315"/>
            <p:cNvSpPr>
              <a:spLocks noChangeArrowheads="1"/>
            </p:cNvSpPr>
            <p:nvPr/>
          </p:nvSpPr>
          <p:spPr bwMode="auto">
            <a:xfrm>
              <a:off x="2460" y="1451"/>
              <a:ext cx="186" cy="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16"/>
            <p:cNvSpPr>
              <a:spLocks noChangeShapeType="1"/>
            </p:cNvSpPr>
            <p:nvPr/>
          </p:nvSpPr>
          <p:spPr bwMode="auto">
            <a:xfrm flipV="1">
              <a:off x="2553" y="14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317"/>
            <p:cNvSpPr>
              <a:spLocks noChangeShapeType="1"/>
            </p:cNvSpPr>
            <p:nvPr/>
          </p:nvSpPr>
          <p:spPr bwMode="auto">
            <a:xfrm flipH="1" flipV="1">
              <a:off x="2553" y="1224"/>
              <a:ext cx="3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326"/>
          <p:cNvSpPr>
            <a:spLocks/>
          </p:cNvSpPr>
          <p:nvPr/>
        </p:nvSpPr>
        <p:spPr bwMode="auto">
          <a:xfrm rot="5400000">
            <a:off x="1898527" y="1703116"/>
            <a:ext cx="1038225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327"/>
          <p:cNvSpPr>
            <a:spLocks/>
          </p:cNvSpPr>
          <p:nvPr/>
        </p:nvSpPr>
        <p:spPr bwMode="auto">
          <a:xfrm>
            <a:off x="425327" y="1187178"/>
            <a:ext cx="857250" cy="1619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28"/>
          <p:cNvGrpSpPr>
            <a:grpSpLocks/>
          </p:cNvGrpSpPr>
          <p:nvPr/>
        </p:nvGrpSpPr>
        <p:grpSpPr bwMode="auto">
          <a:xfrm>
            <a:off x="288810" y="1264966"/>
            <a:ext cx="296863" cy="1028700"/>
            <a:chOff x="2976" y="1056"/>
            <a:chExt cx="187" cy="648"/>
          </a:xfrm>
        </p:grpSpPr>
        <p:sp>
          <p:nvSpPr>
            <p:cNvPr id="11" name="Line 329"/>
            <p:cNvSpPr>
              <a:spLocks noChangeShapeType="1"/>
            </p:cNvSpPr>
            <p:nvPr/>
          </p:nvSpPr>
          <p:spPr bwMode="auto">
            <a:xfrm>
              <a:off x="3065" y="1056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330"/>
            <p:cNvSpPr>
              <a:spLocks noChangeArrowheads="1"/>
            </p:cNvSpPr>
            <p:nvPr/>
          </p:nvSpPr>
          <p:spPr bwMode="auto">
            <a:xfrm>
              <a:off x="2976" y="1272"/>
              <a:ext cx="178" cy="32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331"/>
            <p:cNvSpPr txBox="1">
              <a:spLocks noChangeArrowheads="1"/>
            </p:cNvSpPr>
            <p:nvPr/>
          </p:nvSpPr>
          <p:spPr bwMode="auto">
            <a:xfrm>
              <a:off x="2976" y="1290"/>
              <a:ext cx="187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-</a:t>
              </a:r>
            </a:p>
            <a:p>
              <a:pPr>
                <a:lnSpc>
                  <a:spcPct val="80000"/>
                </a:lnSpc>
              </a:pPr>
              <a:r>
                <a:rPr lang="en-US" altLang="en-US" sz="1600" dirty="0">
                  <a:latin typeface="Symbol" pitchFamily="18" charset="2"/>
                </a:rPr>
                <a:t>+</a:t>
              </a:r>
            </a:p>
          </p:txBody>
        </p:sp>
      </p:grpSp>
      <p:sp>
        <p:nvSpPr>
          <p:cNvPr id="14" name="Line 332"/>
          <p:cNvSpPr>
            <a:spLocks noChangeShapeType="1"/>
          </p:cNvSpPr>
          <p:nvPr/>
        </p:nvSpPr>
        <p:spPr bwMode="auto">
          <a:xfrm flipV="1">
            <a:off x="431677" y="2293666"/>
            <a:ext cx="262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333"/>
          <p:cNvSpPr>
            <a:spLocks noChangeShapeType="1"/>
          </p:cNvSpPr>
          <p:nvPr/>
        </p:nvSpPr>
        <p:spPr bwMode="auto">
          <a:xfrm>
            <a:off x="2250952" y="1264966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34"/>
          <p:cNvSpPr>
            <a:spLocks noChangeShapeType="1"/>
          </p:cNvSpPr>
          <p:nvPr/>
        </p:nvSpPr>
        <p:spPr bwMode="auto">
          <a:xfrm>
            <a:off x="1393702" y="1264966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35"/>
          <p:cNvSpPr>
            <a:spLocks noChangeShapeType="1"/>
          </p:cNvSpPr>
          <p:nvPr/>
        </p:nvSpPr>
        <p:spPr bwMode="auto">
          <a:xfrm flipV="1">
            <a:off x="1393702" y="1950766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36"/>
          <p:cNvSpPr>
            <a:spLocks noChangeShapeType="1"/>
          </p:cNvSpPr>
          <p:nvPr/>
        </p:nvSpPr>
        <p:spPr bwMode="auto">
          <a:xfrm flipH="1">
            <a:off x="1269877" y="1636441"/>
            <a:ext cx="1333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37"/>
          <p:cNvSpPr>
            <a:spLocks noChangeShapeType="1"/>
          </p:cNvSpPr>
          <p:nvPr/>
        </p:nvSpPr>
        <p:spPr bwMode="auto">
          <a:xfrm flipH="1" flipV="1">
            <a:off x="1193677" y="1731691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 Box 338"/>
              <p:cNvSpPr txBox="1">
                <a:spLocks noChangeArrowheads="1"/>
              </p:cNvSpPr>
              <p:nvPr/>
            </p:nvSpPr>
            <p:spPr bwMode="auto">
              <a:xfrm>
                <a:off x="76200" y="156228"/>
                <a:ext cx="871828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Problem 3: The switch in the circuit has been closed for a long time before opening at t = 0.</a:t>
                </a:r>
              </a:p>
              <a:p>
                <a:r>
                  <a:rPr lang="en-US" altLang="en-US" dirty="0"/>
                  <a:t>      Find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/>
                          </a:rPr>
                          <m:t>R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  <m:r>
                      <a:rPr lang="en-US" altLang="en-US" i="1" dirty="0">
                        <a:latin typeface="Cambria Math"/>
                      </a:rPr>
                      <m:t>𝑎𝑛𝑑</m:t>
                    </m:r>
                    <m:r>
                      <a:rPr lang="en-US" altLang="en-US" i="1" dirty="0">
                        <a:latin typeface="Cambria Math"/>
                      </a:rPr>
                      <m:t> </m:t>
                    </m:r>
                    <m:r>
                      <a:rPr lang="en-US" altLang="en-US" i="1" dirty="0" err="1">
                        <a:latin typeface="Cambria Math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𝐶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en-US" dirty="0"/>
                  <a:t>for t </a:t>
                </a:r>
                <a:r>
                  <a:rPr lang="en-US" altLang="en-US" dirty="0">
                    <a:cs typeface="Times New Roman" pitchFamily="18" charset="0"/>
                  </a:rPr>
                  <a:t>≥ 0.</a:t>
                </a:r>
                <a:r>
                  <a:rPr lang="en-US" altLang="en-US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=−17.78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=5.91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20" name="Text 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6228"/>
                <a:ext cx="8718284" cy="646331"/>
              </a:xfrm>
              <a:prstGeom prst="rect">
                <a:avLst/>
              </a:prstGeom>
              <a:blipFill>
                <a:blip r:embed="rId2"/>
                <a:stretch>
                  <a:fillRect l="-629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339"/>
          <p:cNvSpPr txBox="1">
            <a:spLocks noChangeArrowheads="1"/>
          </p:cNvSpPr>
          <p:nvPr/>
        </p:nvSpPr>
        <p:spPr bwMode="auto">
          <a:xfrm>
            <a:off x="918551" y="1929274"/>
            <a:ext cx="542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 </a:t>
            </a:r>
            <a:r>
              <a:rPr lang="en-US" altLang="en-US" sz="1600" dirty="0"/>
              <a:t>t =0</a:t>
            </a:r>
          </a:p>
        </p:txBody>
      </p:sp>
      <p:sp>
        <p:nvSpPr>
          <p:cNvPr id="22" name="Text Box 340"/>
          <p:cNvSpPr txBox="1">
            <a:spLocks noChangeArrowheads="1"/>
          </p:cNvSpPr>
          <p:nvPr/>
        </p:nvSpPr>
        <p:spPr bwMode="auto">
          <a:xfrm>
            <a:off x="796802" y="887141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6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3" name="Text Box 341"/>
          <p:cNvSpPr txBox="1">
            <a:spLocks noChangeArrowheads="1"/>
          </p:cNvSpPr>
          <p:nvPr/>
        </p:nvSpPr>
        <p:spPr bwMode="auto">
          <a:xfrm>
            <a:off x="1712912" y="810524"/>
            <a:ext cx="904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/>
              <a:t>25mF</a:t>
            </a:r>
          </a:p>
        </p:txBody>
      </p:sp>
      <p:sp>
        <p:nvSpPr>
          <p:cNvPr id="24" name="Text Box 342"/>
          <p:cNvSpPr txBox="1">
            <a:spLocks noChangeArrowheads="1"/>
          </p:cNvSpPr>
          <p:nvPr/>
        </p:nvSpPr>
        <p:spPr bwMode="auto">
          <a:xfrm>
            <a:off x="1968377" y="1630091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4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5" name="Text Box 343"/>
          <p:cNvSpPr txBox="1">
            <a:spLocks noChangeArrowheads="1"/>
          </p:cNvSpPr>
          <p:nvPr/>
        </p:nvSpPr>
        <p:spPr bwMode="auto">
          <a:xfrm>
            <a:off x="3174877" y="1541191"/>
            <a:ext cx="562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1.5A</a:t>
            </a:r>
          </a:p>
        </p:txBody>
      </p:sp>
      <p:sp>
        <p:nvSpPr>
          <p:cNvPr id="26" name="Text Box 344"/>
          <p:cNvSpPr txBox="1">
            <a:spLocks noChangeArrowheads="1"/>
          </p:cNvSpPr>
          <p:nvPr/>
        </p:nvSpPr>
        <p:spPr bwMode="auto">
          <a:xfrm>
            <a:off x="509115" y="1630091"/>
            <a:ext cx="5100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12V</a:t>
            </a:r>
          </a:p>
        </p:txBody>
      </p:sp>
      <p:sp>
        <p:nvSpPr>
          <p:cNvPr id="27" name="Line 345"/>
          <p:cNvSpPr>
            <a:spLocks noChangeShapeType="1"/>
          </p:cNvSpPr>
          <p:nvPr/>
        </p:nvSpPr>
        <p:spPr bwMode="auto">
          <a:xfrm>
            <a:off x="1273052" y="126337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47"/>
          <p:cNvSpPr txBox="1">
            <a:spLocks noChangeArrowheads="1"/>
          </p:cNvSpPr>
          <p:nvPr/>
        </p:nvSpPr>
        <p:spPr bwMode="auto">
          <a:xfrm>
            <a:off x="2473202" y="1653903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49"/>
              <p:cNvSpPr txBox="1">
                <a:spLocks noChangeArrowheads="1"/>
              </p:cNvSpPr>
              <p:nvPr/>
            </p:nvSpPr>
            <p:spPr bwMode="auto">
              <a:xfrm rot="10800000" flipV="1">
                <a:off x="1292103" y="1315349"/>
                <a:ext cx="137160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+   </m:t>
                      </m:r>
                      <m:r>
                        <a:rPr lang="en-US" altLang="en-US" sz="1600" i="1" dirty="0" err="1">
                          <a:latin typeface="Cambria Math"/>
                        </a:rPr>
                        <m:t>𝑣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𝐶</m:t>
                      </m:r>
                      <m:r>
                        <a:rPr lang="en-US" altLang="en-US" sz="1600" i="1" dirty="0">
                          <a:latin typeface="Cambria Math"/>
                        </a:rPr>
                        <m:t> </m:t>
                      </m:r>
                      <m:r>
                        <a:rPr lang="en-US" altLang="en-US" sz="160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1600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altLang="en-US" sz="1600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30" name="Text Box 3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0800000" flipV="1">
                <a:off x="1292103" y="1315349"/>
                <a:ext cx="1371600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50"/>
          <p:cNvSpPr>
            <a:spLocks noChangeArrowheads="1"/>
          </p:cNvSpPr>
          <p:nvPr/>
        </p:nvSpPr>
        <p:spPr bwMode="auto">
          <a:xfrm>
            <a:off x="1365127" y="1922191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434"/>
          <p:cNvGrpSpPr>
            <a:grpSpLocks/>
          </p:cNvGrpSpPr>
          <p:nvPr/>
        </p:nvGrpSpPr>
        <p:grpSpPr bwMode="auto">
          <a:xfrm rot="16200000">
            <a:off x="1773115" y="858565"/>
            <a:ext cx="304800" cy="733425"/>
            <a:chOff x="3024" y="2832"/>
            <a:chExt cx="192" cy="462"/>
          </a:xfrm>
        </p:grpSpPr>
        <p:sp>
          <p:nvSpPr>
            <p:cNvPr id="35" name="Rectangle 435"/>
            <p:cNvSpPr>
              <a:spLocks noChangeArrowheads="1"/>
            </p:cNvSpPr>
            <p:nvPr/>
          </p:nvSpPr>
          <p:spPr bwMode="auto">
            <a:xfrm>
              <a:off x="3024" y="3024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" name="Group 436"/>
            <p:cNvGrpSpPr>
              <a:grpSpLocks/>
            </p:cNvGrpSpPr>
            <p:nvPr/>
          </p:nvGrpSpPr>
          <p:grpSpPr bwMode="auto">
            <a:xfrm rot="5400000">
              <a:off x="2865" y="2991"/>
              <a:ext cx="462" cy="144"/>
              <a:chOff x="1104" y="2160"/>
              <a:chExt cx="336" cy="96"/>
            </a:xfrm>
          </p:grpSpPr>
          <p:sp>
            <p:nvSpPr>
              <p:cNvPr id="37" name="Line 437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438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439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440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3772" y="3472412"/>
                <a:ext cx="41151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Step 1)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>
                    <a:latin typeface="Cambria Math"/>
                  </a:rPr>
                  <a:t> from circuit before switch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72" y="3472412"/>
                <a:ext cx="4115166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889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418382" y="5512463"/>
                <a:ext cx="29038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=4×1.5=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82" y="5512463"/>
                <a:ext cx="290380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3" name="Group 192"/>
          <p:cNvGrpSpPr/>
          <p:nvPr/>
        </p:nvGrpSpPr>
        <p:grpSpPr>
          <a:xfrm>
            <a:off x="531480" y="3757910"/>
            <a:ext cx="3319750" cy="1602790"/>
            <a:chOff x="531480" y="3757910"/>
            <a:chExt cx="3319750" cy="1602790"/>
          </a:xfrm>
        </p:grpSpPr>
        <p:grpSp>
          <p:nvGrpSpPr>
            <p:cNvPr id="147" name="Group 146"/>
            <p:cNvGrpSpPr/>
            <p:nvPr/>
          </p:nvGrpSpPr>
          <p:grpSpPr>
            <a:xfrm>
              <a:off x="531480" y="3757910"/>
              <a:ext cx="3319750" cy="1602790"/>
              <a:chOff x="471298" y="2881930"/>
              <a:chExt cx="3319750" cy="1602790"/>
            </a:xfrm>
          </p:grpSpPr>
          <p:cxnSp>
            <p:nvCxnSpPr>
              <p:cNvPr id="105" name="Straight Connector 104"/>
              <p:cNvCxnSpPr/>
              <p:nvPr/>
            </p:nvCxnSpPr>
            <p:spPr>
              <a:xfrm>
                <a:off x="2475945" y="3302590"/>
                <a:ext cx="0" cy="1182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Rectangle 2"/>
              <p:cNvSpPr/>
              <p:nvPr/>
            </p:nvSpPr>
            <p:spPr>
              <a:xfrm>
                <a:off x="598046" y="3299854"/>
                <a:ext cx="2635250" cy="11756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328"/>
              <p:cNvGrpSpPr>
                <a:grpSpLocks/>
              </p:cNvGrpSpPr>
              <p:nvPr/>
            </p:nvGrpSpPr>
            <p:grpSpPr bwMode="auto">
              <a:xfrm>
                <a:off x="471298" y="3666697"/>
                <a:ext cx="285751" cy="437570"/>
                <a:chOff x="2976" y="1263"/>
                <a:chExt cx="180" cy="386"/>
              </a:xfrm>
            </p:grpSpPr>
            <p:sp>
              <p:nvSpPr>
                <p:cNvPr id="87" name="Oval 330"/>
                <p:cNvSpPr>
                  <a:spLocks noChangeArrowheads="1"/>
                </p:cNvSpPr>
                <p:nvPr/>
              </p:nvSpPr>
              <p:spPr bwMode="auto">
                <a:xfrm>
                  <a:off x="2976" y="1272"/>
                  <a:ext cx="178" cy="32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Text Box 331"/>
                <p:cNvSpPr txBox="1">
                  <a:spLocks noChangeArrowheads="1"/>
                </p:cNvSpPr>
                <p:nvPr/>
              </p:nvSpPr>
              <p:spPr bwMode="auto">
                <a:xfrm>
                  <a:off x="2977" y="1263"/>
                  <a:ext cx="17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1400" b="1" dirty="0">
                      <a:latin typeface="Symbol" pitchFamily="18" charset="2"/>
                    </a:rPr>
                    <a:t>-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en-US" sz="1400" b="1" dirty="0">
                      <a:latin typeface="Symbol" pitchFamily="18" charset="2"/>
                    </a:rPr>
                    <a:t>+</a:t>
                  </a:r>
                </a:p>
              </p:txBody>
            </p:sp>
          </p:grpSp>
          <p:grpSp>
            <p:nvGrpSpPr>
              <p:cNvPr id="47" name="Group 20"/>
              <p:cNvGrpSpPr>
                <a:grpSpLocks/>
              </p:cNvGrpSpPr>
              <p:nvPr/>
            </p:nvGrpSpPr>
            <p:grpSpPr bwMode="auto">
              <a:xfrm>
                <a:off x="744769" y="3194144"/>
                <a:ext cx="741603" cy="211419"/>
                <a:chOff x="2565400" y="4241800"/>
                <a:chExt cx="901700" cy="317500"/>
              </a:xfrm>
            </p:grpSpPr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cxnSp>
            <p:nvCxnSpPr>
              <p:cNvPr id="91" name="Straight Connector 90"/>
              <p:cNvCxnSpPr>
                <a:stCxn id="75" idx="11"/>
              </p:cNvCxnSpPr>
              <p:nvPr/>
            </p:nvCxnSpPr>
            <p:spPr>
              <a:xfrm>
                <a:off x="1486372" y="3293381"/>
                <a:ext cx="0" cy="1182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7"/>
              <p:cNvGrpSpPr>
                <a:grpSpLocks/>
              </p:cNvGrpSpPr>
              <p:nvPr/>
            </p:nvGrpSpPr>
            <p:grpSpPr bwMode="auto">
              <a:xfrm>
                <a:off x="1582957" y="3148531"/>
                <a:ext cx="671117" cy="338931"/>
                <a:chOff x="952500" y="3581400"/>
                <a:chExt cx="825500" cy="419100"/>
              </a:xfrm>
            </p:grpSpPr>
            <p:cxnSp>
              <p:nvCxnSpPr>
                <p:cNvPr id="93" name="Straight Connector 8"/>
                <p:cNvCxnSpPr>
                  <a:cxnSpLocks noChangeShapeType="1"/>
                </p:cNvCxnSpPr>
                <p:nvPr/>
              </p:nvCxnSpPr>
              <p:spPr bwMode="auto">
                <a:xfrm>
                  <a:off x="952500" y="3759200"/>
                  <a:ext cx="8255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1219200" y="3581400"/>
                  <a:ext cx="0" cy="3810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10"/>
                <p:cNvCxnSpPr>
                  <a:cxnSpLocks noChangeShapeType="1"/>
                </p:cNvCxnSpPr>
                <p:nvPr/>
              </p:nvCxnSpPr>
              <p:spPr bwMode="auto">
                <a:xfrm>
                  <a:off x="1422400" y="3581400"/>
                  <a:ext cx="0" cy="3810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31900" y="3581400"/>
                  <a:ext cx="177800" cy="419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</p:grpSp>
          <p:grpSp>
            <p:nvGrpSpPr>
              <p:cNvPr id="102" name="Group 20"/>
              <p:cNvGrpSpPr>
                <a:grpSpLocks/>
              </p:cNvGrpSpPr>
              <p:nvPr/>
            </p:nvGrpSpPr>
            <p:grpSpPr bwMode="auto">
              <a:xfrm rot="16200000">
                <a:off x="2105143" y="3791838"/>
                <a:ext cx="741603" cy="211419"/>
                <a:chOff x="2565400" y="4241800"/>
                <a:chExt cx="901700" cy="317500"/>
              </a:xfrm>
            </p:grpSpPr>
            <p:sp>
              <p:nvSpPr>
                <p:cNvPr id="10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06" name="Group 314"/>
              <p:cNvGrpSpPr>
                <a:grpSpLocks/>
              </p:cNvGrpSpPr>
              <p:nvPr/>
            </p:nvGrpSpPr>
            <p:grpSpPr bwMode="auto">
              <a:xfrm>
                <a:off x="3071371" y="3737063"/>
                <a:ext cx="323850" cy="268436"/>
                <a:chOff x="2730" y="1469"/>
                <a:chExt cx="186" cy="163"/>
              </a:xfrm>
            </p:grpSpPr>
            <p:sp>
              <p:nvSpPr>
                <p:cNvPr id="107" name="Oval 315"/>
                <p:cNvSpPr>
                  <a:spLocks noChangeArrowheads="1"/>
                </p:cNvSpPr>
                <p:nvPr/>
              </p:nvSpPr>
              <p:spPr bwMode="auto">
                <a:xfrm>
                  <a:off x="2730" y="1469"/>
                  <a:ext cx="186" cy="1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2820" y="1484"/>
                  <a:ext cx="0" cy="14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" name="Text Box 343"/>
              <p:cNvSpPr txBox="1">
                <a:spLocks noChangeArrowheads="1"/>
              </p:cNvSpPr>
              <p:nvPr/>
            </p:nvSpPr>
            <p:spPr bwMode="auto">
              <a:xfrm>
                <a:off x="3228073" y="3526746"/>
                <a:ext cx="56297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1.5A</a:t>
                </a:r>
              </a:p>
            </p:txBody>
          </p:sp>
          <p:sp>
            <p:nvSpPr>
              <p:cNvPr id="144" name="Text Box 344"/>
              <p:cNvSpPr txBox="1">
                <a:spLocks noChangeArrowheads="1"/>
              </p:cNvSpPr>
              <p:nvPr/>
            </p:nvSpPr>
            <p:spPr bwMode="auto">
              <a:xfrm>
                <a:off x="668096" y="3812606"/>
                <a:ext cx="5100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12V</a:t>
                </a:r>
              </a:p>
            </p:txBody>
          </p:sp>
          <p:sp>
            <p:nvSpPr>
              <p:cNvPr id="145" name="Text Box 340"/>
              <p:cNvSpPr txBox="1">
                <a:spLocks noChangeArrowheads="1"/>
              </p:cNvSpPr>
              <p:nvPr/>
            </p:nvSpPr>
            <p:spPr bwMode="auto">
              <a:xfrm>
                <a:off x="888832" y="2881930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6</a:t>
                </a:r>
                <a:r>
                  <a:rPr lang="en-US" altLang="en-US" sz="1600" dirty="0">
                    <a:sym typeface="Symbol" pitchFamily="18" charset="2"/>
                  </a:rPr>
                  <a:t>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 Box 349"/>
                  <p:cNvSpPr txBox="1">
                    <a:spLocks noChangeArrowheads="1"/>
                  </p:cNvSpPr>
                  <p:nvPr/>
                </p:nvSpPr>
                <p:spPr bwMode="auto">
                  <a:xfrm rot="10800000" flipV="1">
                    <a:off x="1226696" y="3397106"/>
                    <a:ext cx="13716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600" i="1" dirty="0" smtClean="0">
                              <a:latin typeface="Cambria Math"/>
                            </a:rPr>
                            <m:t>+   </m:t>
                          </m:r>
                          <m:r>
                            <a:rPr lang="en-US" altLang="en-US" sz="16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altLang="en-US" sz="1600" i="1" baseline="-25000" dirty="0" err="1">
                              <a:latin typeface="Cambria Math"/>
                            </a:rPr>
                            <m:t>𝐶</m:t>
                          </m:r>
                          <m:r>
                            <a:rPr lang="en-US" altLang="en-US" sz="1600" i="1" dirty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160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1600" i="1" dirty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altLang="en-US" sz="16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46" name="Text Box 3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0800000" flipV="1">
                    <a:off x="1226696" y="3397106"/>
                    <a:ext cx="1371600" cy="3385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2622658" y="4395289"/>
                  <a:ext cx="45063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50" name="TextBox 1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658" y="4395289"/>
                  <a:ext cx="450636" cy="83099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 Box 342"/>
            <p:cNvSpPr txBox="1">
              <a:spLocks noChangeArrowheads="1"/>
            </p:cNvSpPr>
            <p:nvPr/>
          </p:nvSpPr>
          <p:spPr bwMode="auto">
            <a:xfrm>
              <a:off x="2000365" y="4756497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442244" y="885918"/>
            <a:ext cx="2970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Step 2:  For t &gt; 0, switch is open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4588540" y="3026917"/>
                <a:ext cx="11057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=? 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40" y="3026917"/>
                <a:ext cx="110575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TextBox 181"/>
              <p:cNvSpPr txBox="1"/>
              <p:nvPr/>
            </p:nvSpPr>
            <p:spPr>
              <a:xfrm>
                <a:off x="4564126" y="3327835"/>
                <a:ext cx="40164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=−12−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=−12−6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=−18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2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26" y="3327835"/>
                <a:ext cx="401648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/>
              <p:cNvSpPr txBox="1"/>
              <p:nvPr/>
            </p:nvSpPr>
            <p:spPr>
              <a:xfrm>
                <a:off x="4477414" y="3770914"/>
                <a:ext cx="19950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sz="1600" dirty="0">
                    <a:latin typeface="Cambria Math"/>
                  </a:rPr>
                  <a:t> w.r.t.  Capacitor? </a:t>
                </a:r>
              </a:p>
            </p:txBody>
          </p:sp>
        </mc:Choice>
        <mc:Fallback xmlns="">
          <p:sp>
            <p:nvSpPr>
              <p:cNvPr id="183" name="TextBox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414" y="3770914"/>
                <a:ext cx="1995033" cy="338554"/>
              </a:xfrm>
              <a:prstGeom prst="rect">
                <a:avLst/>
              </a:prstGeom>
              <a:blipFill rotWithShape="1">
                <a:blip r:embed="rId10"/>
                <a:stretch>
                  <a:fillRect t="-7273" r="-91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4626588" y="4238840"/>
                <a:ext cx="11634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=10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588" y="4238840"/>
                <a:ext cx="116345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4470235" y="4564585"/>
                <a:ext cx="3786358" cy="481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235" y="4564585"/>
                <a:ext cx="3786358" cy="4812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/>
              <p:cNvSpPr txBox="1"/>
              <p:nvPr/>
            </p:nvSpPr>
            <p:spPr>
              <a:xfrm>
                <a:off x="5916417" y="4125230"/>
                <a:ext cx="1863267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𝑅𝐶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10×0.025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6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17" y="4125230"/>
                <a:ext cx="1863267" cy="497059"/>
              </a:xfrm>
              <a:prstGeom prst="rect">
                <a:avLst/>
              </a:prstGeom>
              <a:blipFill rotWithShape="1">
                <a:blip r:embed="rId13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/>
              <p:cNvSpPr txBox="1"/>
              <p:nvPr/>
            </p:nvSpPr>
            <p:spPr>
              <a:xfrm>
                <a:off x="4523540" y="5097617"/>
                <a:ext cx="23198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=−18+12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87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540" y="5097617"/>
                <a:ext cx="2319802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/>
              <p:cNvSpPr txBox="1"/>
              <p:nvPr/>
            </p:nvSpPr>
            <p:spPr>
              <a:xfrm>
                <a:off x="4470235" y="5436171"/>
                <a:ext cx="3473451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+1.5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=4(</m:t>
                      </m:r>
                      <m:r>
                        <a:rPr lang="en-US" sz="1600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+1.5)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8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235" y="5436171"/>
                <a:ext cx="3473451" cy="55983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/>
              <p:cNvSpPr txBox="1"/>
              <p:nvPr/>
            </p:nvSpPr>
            <p:spPr>
              <a:xfrm>
                <a:off x="2392469" y="1430169"/>
                <a:ext cx="4506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9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69" y="1430169"/>
                <a:ext cx="450636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Group 193"/>
          <p:cNvGrpSpPr/>
          <p:nvPr/>
        </p:nvGrpSpPr>
        <p:grpSpPr>
          <a:xfrm>
            <a:off x="4819951" y="1275422"/>
            <a:ext cx="3319750" cy="1633568"/>
            <a:chOff x="4813049" y="961158"/>
            <a:chExt cx="3319750" cy="16335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6425328" y="961158"/>
                  <a:ext cx="395173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i="1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i="1" baseline="-25000" dirty="0" err="1">
                          <a:latin typeface="Cambria Math"/>
                        </a:rPr>
                        <m:t>𝐶</m:t>
                      </m:r>
                    </m:oMath>
                  </a14:m>
                  <a:endParaRPr lang="en-US" altLang="en-US" i="1" dirty="0"/>
                </a:p>
              </p:txBody>
            </p:sp>
          </mc:Choice>
          <mc:Fallback xmlns="">
            <p:sp>
              <p:nvSpPr>
                <p:cNvPr id="28" name="Text Box 3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25328" y="961158"/>
                  <a:ext cx="395173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3" name="Group 152"/>
            <p:cNvGrpSpPr/>
            <p:nvPr/>
          </p:nvGrpSpPr>
          <p:grpSpPr>
            <a:xfrm>
              <a:off x="4813049" y="991936"/>
              <a:ext cx="3319750" cy="1602790"/>
              <a:chOff x="471298" y="2881930"/>
              <a:chExt cx="3319750" cy="160279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2475945" y="3302590"/>
                <a:ext cx="0" cy="1182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/>
              <p:cNvSpPr/>
              <p:nvPr/>
            </p:nvSpPr>
            <p:spPr>
              <a:xfrm>
                <a:off x="598046" y="3299854"/>
                <a:ext cx="2635250" cy="117565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6" name="Group 328"/>
              <p:cNvGrpSpPr>
                <a:grpSpLocks/>
              </p:cNvGrpSpPr>
              <p:nvPr/>
            </p:nvGrpSpPr>
            <p:grpSpPr bwMode="auto">
              <a:xfrm>
                <a:off x="471298" y="3666697"/>
                <a:ext cx="285751" cy="437570"/>
                <a:chOff x="2976" y="1263"/>
                <a:chExt cx="180" cy="386"/>
              </a:xfrm>
            </p:grpSpPr>
            <p:sp>
              <p:nvSpPr>
                <p:cNvPr id="176" name="Oval 330"/>
                <p:cNvSpPr>
                  <a:spLocks noChangeArrowheads="1"/>
                </p:cNvSpPr>
                <p:nvPr/>
              </p:nvSpPr>
              <p:spPr bwMode="auto">
                <a:xfrm>
                  <a:off x="2976" y="1272"/>
                  <a:ext cx="178" cy="32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7" name="Text Box 331"/>
                <p:cNvSpPr txBox="1">
                  <a:spLocks noChangeArrowheads="1"/>
                </p:cNvSpPr>
                <p:nvPr/>
              </p:nvSpPr>
              <p:spPr bwMode="auto">
                <a:xfrm>
                  <a:off x="2977" y="1263"/>
                  <a:ext cx="17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en-US" sz="1400" b="1" dirty="0">
                      <a:latin typeface="Symbol" pitchFamily="18" charset="2"/>
                    </a:rPr>
                    <a:t>-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altLang="en-US" sz="1400" b="1" dirty="0">
                      <a:latin typeface="Symbol" pitchFamily="18" charset="2"/>
                    </a:rPr>
                    <a:t>+</a:t>
                  </a:r>
                </a:p>
              </p:txBody>
            </p:sp>
          </p:grpSp>
          <p:grpSp>
            <p:nvGrpSpPr>
              <p:cNvPr id="157" name="Group 20"/>
              <p:cNvGrpSpPr>
                <a:grpSpLocks/>
              </p:cNvGrpSpPr>
              <p:nvPr/>
            </p:nvGrpSpPr>
            <p:grpSpPr bwMode="auto">
              <a:xfrm>
                <a:off x="744769" y="3194144"/>
                <a:ext cx="741603" cy="211419"/>
                <a:chOff x="2565400" y="4241800"/>
                <a:chExt cx="901700" cy="317500"/>
              </a:xfrm>
            </p:grpSpPr>
            <p:sp>
              <p:nvSpPr>
                <p:cNvPr id="174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59" name="Group 7"/>
              <p:cNvGrpSpPr>
                <a:grpSpLocks/>
              </p:cNvGrpSpPr>
              <p:nvPr/>
            </p:nvGrpSpPr>
            <p:grpSpPr bwMode="auto">
              <a:xfrm>
                <a:off x="1582957" y="3148531"/>
                <a:ext cx="671117" cy="338931"/>
                <a:chOff x="952500" y="3581400"/>
                <a:chExt cx="825500" cy="419100"/>
              </a:xfrm>
            </p:grpSpPr>
            <p:cxnSp>
              <p:nvCxnSpPr>
                <p:cNvPr id="170" name="Straight Connector 8"/>
                <p:cNvCxnSpPr>
                  <a:cxnSpLocks noChangeShapeType="1"/>
                </p:cNvCxnSpPr>
                <p:nvPr/>
              </p:nvCxnSpPr>
              <p:spPr bwMode="auto">
                <a:xfrm>
                  <a:off x="952500" y="3759200"/>
                  <a:ext cx="825500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1219200" y="3581400"/>
                  <a:ext cx="0" cy="3810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0"/>
                <p:cNvCxnSpPr>
                  <a:cxnSpLocks noChangeShapeType="1"/>
                </p:cNvCxnSpPr>
                <p:nvPr/>
              </p:nvCxnSpPr>
              <p:spPr bwMode="auto">
                <a:xfrm>
                  <a:off x="1422400" y="3581400"/>
                  <a:ext cx="0" cy="38100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Rectangle 11"/>
                <p:cNvSpPr>
                  <a:spLocks noChangeArrowheads="1"/>
                </p:cNvSpPr>
                <p:nvPr/>
              </p:nvSpPr>
              <p:spPr bwMode="auto">
                <a:xfrm>
                  <a:off x="1231900" y="3581400"/>
                  <a:ext cx="177800" cy="419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</p:grpSp>
          <p:grpSp>
            <p:nvGrpSpPr>
              <p:cNvPr id="160" name="Group 20"/>
              <p:cNvGrpSpPr>
                <a:grpSpLocks/>
              </p:cNvGrpSpPr>
              <p:nvPr/>
            </p:nvGrpSpPr>
            <p:grpSpPr bwMode="auto">
              <a:xfrm rot="16200000">
                <a:off x="2105143" y="3791838"/>
                <a:ext cx="741603" cy="211419"/>
                <a:chOff x="2565400" y="4241800"/>
                <a:chExt cx="901700" cy="317500"/>
              </a:xfrm>
            </p:grpSpPr>
            <p:sp>
              <p:nvSpPr>
                <p:cNvPr id="168" name="Rectangle 19"/>
                <p:cNvSpPr>
                  <a:spLocks noChangeArrowheads="1"/>
                </p:cNvSpPr>
                <p:nvPr/>
              </p:nvSpPr>
              <p:spPr bwMode="auto">
                <a:xfrm>
                  <a:off x="2705100" y="4254500"/>
                  <a:ext cx="613156" cy="292100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08063"/>
                  <a:endParaRPr lang="en-US"/>
                </a:p>
              </p:txBody>
            </p:sp>
            <p:sp>
              <p:nvSpPr>
                <p:cNvPr id="169" name="Freeform 168"/>
                <p:cNvSpPr/>
                <p:nvPr/>
              </p:nvSpPr>
              <p:spPr bwMode="auto">
                <a:xfrm>
                  <a:off x="2565400" y="4241800"/>
                  <a:ext cx="901700" cy="317500"/>
                </a:xfrm>
                <a:custGeom>
                  <a:avLst/>
                  <a:gdLst>
                    <a:gd name="connsiteX0" fmla="*/ 0 w 4102100"/>
                    <a:gd name="connsiteY0" fmla="*/ 304800 h 622300"/>
                    <a:gd name="connsiteX1" fmla="*/ 673100 w 4102100"/>
                    <a:gd name="connsiteY1" fmla="*/ 304800 h 622300"/>
                    <a:gd name="connsiteX2" fmla="*/ 889000 w 4102100"/>
                    <a:gd name="connsiteY2" fmla="*/ 12700 h 622300"/>
                    <a:gd name="connsiteX3" fmla="*/ 1066800 w 4102100"/>
                    <a:gd name="connsiteY3" fmla="*/ 609600 h 622300"/>
                    <a:gd name="connsiteX4" fmla="*/ 1473200 w 4102100"/>
                    <a:gd name="connsiteY4" fmla="*/ 0 h 622300"/>
                    <a:gd name="connsiteX5" fmla="*/ 1727200 w 4102100"/>
                    <a:gd name="connsiteY5" fmla="*/ 596900 h 622300"/>
                    <a:gd name="connsiteX6" fmla="*/ 2082800 w 4102100"/>
                    <a:gd name="connsiteY6" fmla="*/ 25400 h 622300"/>
                    <a:gd name="connsiteX7" fmla="*/ 2438400 w 4102100"/>
                    <a:gd name="connsiteY7" fmla="*/ 596900 h 622300"/>
                    <a:gd name="connsiteX8" fmla="*/ 2806700 w 4102100"/>
                    <a:gd name="connsiteY8" fmla="*/ 0 h 622300"/>
                    <a:gd name="connsiteX9" fmla="*/ 3136900 w 4102100"/>
                    <a:gd name="connsiteY9" fmla="*/ 622300 h 622300"/>
                    <a:gd name="connsiteX10" fmla="*/ 3365500 w 4102100"/>
                    <a:gd name="connsiteY10" fmla="*/ 279400 h 622300"/>
                    <a:gd name="connsiteX11" fmla="*/ 4102100 w 4102100"/>
                    <a:gd name="connsiteY11" fmla="*/ 292100 h 62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02100" h="622300">
                      <a:moveTo>
                        <a:pt x="0" y="304800"/>
                      </a:moveTo>
                      <a:lnTo>
                        <a:pt x="673100" y="304800"/>
                      </a:lnTo>
                      <a:lnTo>
                        <a:pt x="889000" y="12700"/>
                      </a:lnTo>
                      <a:lnTo>
                        <a:pt x="1066800" y="609600"/>
                      </a:lnTo>
                      <a:lnTo>
                        <a:pt x="1473200" y="0"/>
                      </a:lnTo>
                      <a:lnTo>
                        <a:pt x="1727200" y="596900"/>
                      </a:lnTo>
                      <a:lnTo>
                        <a:pt x="2082800" y="25400"/>
                      </a:lnTo>
                      <a:lnTo>
                        <a:pt x="2438400" y="596900"/>
                      </a:lnTo>
                      <a:lnTo>
                        <a:pt x="2806700" y="0"/>
                      </a:lnTo>
                      <a:lnTo>
                        <a:pt x="3136900" y="622300"/>
                      </a:lnTo>
                      <a:lnTo>
                        <a:pt x="3365500" y="279400"/>
                      </a:lnTo>
                      <a:lnTo>
                        <a:pt x="4102100" y="292100"/>
                      </a:lnTo>
                    </a:path>
                  </a:pathLst>
                </a:cu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 defTabSz="1008063">
                    <a:defRPr/>
                  </a:pPr>
                  <a:endParaRPr lang="en-US"/>
                </a:p>
              </p:txBody>
            </p:sp>
          </p:grpSp>
          <p:grpSp>
            <p:nvGrpSpPr>
              <p:cNvPr id="161" name="Group 314"/>
              <p:cNvGrpSpPr>
                <a:grpSpLocks/>
              </p:cNvGrpSpPr>
              <p:nvPr/>
            </p:nvGrpSpPr>
            <p:grpSpPr bwMode="auto">
              <a:xfrm>
                <a:off x="3071371" y="3737063"/>
                <a:ext cx="323850" cy="268436"/>
                <a:chOff x="2730" y="1469"/>
                <a:chExt cx="186" cy="163"/>
              </a:xfrm>
            </p:grpSpPr>
            <p:sp>
              <p:nvSpPr>
                <p:cNvPr id="166" name="Oval 315"/>
                <p:cNvSpPr>
                  <a:spLocks noChangeArrowheads="1"/>
                </p:cNvSpPr>
                <p:nvPr/>
              </p:nvSpPr>
              <p:spPr bwMode="auto">
                <a:xfrm>
                  <a:off x="2730" y="1469"/>
                  <a:ext cx="186" cy="1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2820" y="1484"/>
                  <a:ext cx="0" cy="14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2" name="Text Box 343"/>
              <p:cNvSpPr txBox="1">
                <a:spLocks noChangeArrowheads="1"/>
              </p:cNvSpPr>
              <p:nvPr/>
            </p:nvSpPr>
            <p:spPr bwMode="auto">
              <a:xfrm>
                <a:off x="3228073" y="3526746"/>
                <a:ext cx="56297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1.5A</a:t>
                </a:r>
              </a:p>
            </p:txBody>
          </p:sp>
          <p:sp>
            <p:nvSpPr>
              <p:cNvPr id="163" name="Text Box 344"/>
              <p:cNvSpPr txBox="1">
                <a:spLocks noChangeArrowheads="1"/>
              </p:cNvSpPr>
              <p:nvPr/>
            </p:nvSpPr>
            <p:spPr bwMode="auto">
              <a:xfrm>
                <a:off x="668096" y="3812606"/>
                <a:ext cx="51007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12V</a:t>
                </a:r>
              </a:p>
            </p:txBody>
          </p:sp>
          <p:sp>
            <p:nvSpPr>
              <p:cNvPr id="164" name="Text Box 340"/>
              <p:cNvSpPr txBox="1">
                <a:spLocks noChangeArrowheads="1"/>
              </p:cNvSpPr>
              <p:nvPr/>
            </p:nvSpPr>
            <p:spPr bwMode="auto">
              <a:xfrm>
                <a:off x="888832" y="2881930"/>
                <a:ext cx="445956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dirty="0"/>
                  <a:t>6</a:t>
                </a:r>
                <a:r>
                  <a:rPr lang="en-US" altLang="en-US" sz="1600" dirty="0">
                    <a:sym typeface="Symbol" pitchFamily="18" charset="2"/>
                  </a:rPr>
                  <a:t>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Text Box 349"/>
                  <p:cNvSpPr txBox="1">
                    <a:spLocks noChangeArrowheads="1"/>
                  </p:cNvSpPr>
                  <p:nvPr/>
                </p:nvSpPr>
                <p:spPr bwMode="auto">
                  <a:xfrm rot="10800000" flipV="1">
                    <a:off x="1226696" y="3397106"/>
                    <a:ext cx="1371600" cy="338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1600" i="1" dirty="0" smtClean="0">
                              <a:latin typeface="Cambria Math"/>
                            </a:rPr>
                            <m:t>+   </m:t>
                          </m:r>
                          <m:r>
                            <a:rPr lang="en-US" altLang="en-US" sz="1600" i="1" dirty="0" err="1">
                              <a:latin typeface="Cambria Math"/>
                            </a:rPr>
                            <m:t>𝑣</m:t>
                          </m:r>
                          <m:r>
                            <a:rPr lang="en-US" altLang="en-US" sz="1600" i="1" baseline="-25000" dirty="0" err="1">
                              <a:latin typeface="Cambria Math"/>
                            </a:rPr>
                            <m:t>𝐶</m:t>
                          </m:r>
                          <m:r>
                            <a:rPr lang="en-US" altLang="en-US" sz="1600" i="1" dirty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160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sz="1600" i="1" dirty="0">
                              <a:latin typeface="Cambria Math"/>
                            </a:rPr>
                            <m:t>−</m:t>
                          </m:r>
                        </m:oMath>
                      </m:oMathPara>
                    </a14:m>
                    <a:endParaRPr lang="en-US" altLang="en-US" sz="1600" dirty="0">
                      <a:latin typeface="Symbol" pitchFamily="18" charset="2"/>
                    </a:endParaRPr>
                  </a:p>
                </p:txBody>
              </p:sp>
            </mc:Choice>
            <mc:Fallback xmlns="">
              <p:sp>
                <p:nvSpPr>
                  <p:cNvPr id="165" name="Text Box 3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0800000" flipV="1">
                    <a:off x="1226696" y="3397106"/>
                    <a:ext cx="1371600" cy="338554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6887394" y="1553146"/>
                  <a:ext cx="45063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394" y="1553146"/>
                  <a:ext cx="450636" cy="83099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Text Box 342"/>
            <p:cNvSpPr txBox="1">
              <a:spLocks noChangeArrowheads="1"/>
            </p:cNvSpPr>
            <p:nvPr/>
          </p:nvSpPr>
          <p:spPr bwMode="auto">
            <a:xfrm>
              <a:off x="6266030" y="2045589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90" name="Line 345"/>
            <p:cNvSpPr>
              <a:spLocks noChangeShapeType="1"/>
            </p:cNvSpPr>
            <p:nvPr/>
          </p:nvSpPr>
          <p:spPr bwMode="auto">
            <a:xfrm>
              <a:off x="6374966" y="1312607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/>
              <p:cNvSpPr txBox="1"/>
              <p:nvPr/>
            </p:nvSpPr>
            <p:spPr>
              <a:xfrm>
                <a:off x="4490083" y="5996004"/>
                <a:ext cx="37982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0.025×12×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+1.5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1600" b="0" i="0" smtClean="0">
                          <a:latin typeface="Cambria Math"/>
                        </a:rPr>
                        <m:t>           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=−4.8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+6 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91" name="TextBox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083" y="5996004"/>
                <a:ext cx="3798219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/>
              <p:cNvSpPr txBox="1"/>
              <p:nvPr/>
            </p:nvSpPr>
            <p:spPr>
              <a:xfrm>
                <a:off x="182136" y="2521128"/>
                <a:ext cx="37906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Always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/>
                  </a:rPr>
                  <a:t> first, then derive other </a:t>
                </a:r>
                <a:br>
                  <a:rPr lang="en-US" sz="1600" dirty="0">
                    <a:latin typeface="Cambria Math"/>
                  </a:rPr>
                </a:br>
                <a:r>
                  <a:rPr lang="en-US" sz="1600" dirty="0">
                    <a:latin typeface="Cambria Math"/>
                  </a:rPr>
                  <a:t>variables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600" dirty="0">
                    <a:latin typeface="Cambria Math"/>
                  </a:rPr>
                  <a:t> using basic laws and</a:t>
                </a:r>
                <a:br>
                  <a:rPr lang="en-US" sz="1600" dirty="0">
                    <a:latin typeface="Cambria Math"/>
                  </a:rPr>
                </a:br>
                <a:r>
                  <a:rPr lang="en-US" sz="1600" dirty="0">
                    <a:latin typeface="Cambria Math"/>
                  </a:rPr>
                  <a:t>property of capacitor</a:t>
                </a:r>
              </a:p>
            </p:txBody>
          </p:sp>
        </mc:Choice>
        <mc:Fallback xmlns=""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6" y="2521128"/>
                <a:ext cx="3790653" cy="830997"/>
              </a:xfrm>
              <a:prstGeom prst="rect">
                <a:avLst/>
              </a:prstGeom>
              <a:blipFill rotWithShape="1">
                <a:blip r:embed="rId21"/>
                <a:stretch>
                  <a:fillRect l="-965" t="-2941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9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48" grpId="0"/>
      <p:bldP spid="152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91" grpId="0"/>
      <p:bldP spid="19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387"/>
              <p:cNvSpPr txBox="1">
                <a:spLocks noChangeArrowheads="1"/>
              </p:cNvSpPr>
              <p:nvPr/>
            </p:nvSpPr>
            <p:spPr bwMode="auto">
              <a:xfrm>
                <a:off x="76200" y="152400"/>
                <a:ext cx="897373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Problem 4: The switch has been in position “</a:t>
                </a:r>
                <a:r>
                  <a:rPr lang="en-US" altLang="en-US" b="1" dirty="0"/>
                  <a:t>b”</a:t>
                </a:r>
                <a:r>
                  <a:rPr lang="en-US" altLang="en-US" dirty="0"/>
                  <a:t> for a long time before moving to </a:t>
                </a:r>
                <a:br>
                  <a:rPr lang="en-US" altLang="en-US" dirty="0"/>
                </a:br>
                <a:r>
                  <a:rPr lang="en-US" altLang="en-US" dirty="0"/>
                  <a:t>    position “</a:t>
                </a:r>
                <a:r>
                  <a:rPr lang="en-US" altLang="en-US" b="1" dirty="0"/>
                  <a:t>a</a:t>
                </a:r>
                <a:r>
                  <a:rPr lang="en-US" altLang="en-US" dirty="0"/>
                  <a:t>” at t = 0.   Find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𝑖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𝐿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</m:t>
                    </m:r>
                    <m:r>
                      <a:rPr lang="en-US" altLang="en-US" i="1" dirty="0">
                        <a:latin typeface="Cambria Math"/>
                      </a:rPr>
                      <m:t>𝑎𝑛𝑑</m:t>
                    </m:r>
                    <m:r>
                      <a:rPr lang="en-US" altLang="en-US" i="1" dirty="0">
                        <a:latin typeface="Cambria Math"/>
                      </a:rPr>
                      <m:t>  </m:t>
                    </m:r>
                    <m:r>
                      <a:rPr lang="en-US" altLang="en-US" i="1" dirty="0" err="1">
                        <a:latin typeface="Cambria Math"/>
                      </a:rPr>
                      <m:t>𝑣</m:t>
                    </m:r>
                    <m:r>
                      <a:rPr lang="en-US" altLang="en-US" i="1" baseline="-25000" dirty="0" err="1">
                        <a:latin typeface="Cambria Math"/>
                      </a:rPr>
                      <m:t>𝑅</m:t>
                    </m:r>
                    <m:r>
                      <a:rPr lang="en-US" altLang="en-US" i="1" dirty="0">
                        <a:latin typeface="Cambria Math"/>
                      </a:rPr>
                      <m:t>(</m:t>
                    </m:r>
                    <m:r>
                      <a:rPr lang="en-US" altLang="en-US" i="1" dirty="0">
                        <a:latin typeface="Cambria Math"/>
                      </a:rPr>
                      <m:t>𝑡</m:t>
                    </m:r>
                    <m:r>
                      <a:rPr lang="en-US" altLang="en-US" i="1" dirty="0">
                        <a:latin typeface="Cambria Math"/>
                      </a:rPr>
                      <m:t>)  </m:t>
                    </m:r>
                  </m:oMath>
                </a14:m>
                <a:r>
                  <a:rPr lang="en-US" altLang="en-US" dirty="0"/>
                  <a:t>for t ≥ 0. </a:t>
                </a:r>
                <a:r>
                  <a:rPr lang="en-US" altLang="en-US" sz="1600" dirty="0">
                    <a:solidFill>
                      <a:srgbClr val="0000FF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=0.2917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=2.0102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</a:endParaRPr>
              </a:p>
              <a:p>
                <a:endParaRPr lang="en-US" altLang="en-US" sz="1200" dirty="0"/>
              </a:p>
            </p:txBody>
          </p:sp>
        </mc:Choice>
        <mc:Fallback>
          <p:sp>
            <p:nvSpPr>
              <p:cNvPr id="4" name="Text Box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152400"/>
                <a:ext cx="8973739" cy="830997"/>
              </a:xfrm>
              <a:prstGeom prst="rect">
                <a:avLst/>
              </a:prstGeom>
              <a:blipFill>
                <a:blip r:embed="rId2"/>
                <a:stretch>
                  <a:fillRect l="-611" t="-36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43"/>
          <p:cNvGrpSpPr>
            <a:grpSpLocks/>
          </p:cNvGrpSpPr>
          <p:nvPr/>
        </p:nvGrpSpPr>
        <p:grpSpPr bwMode="auto">
          <a:xfrm>
            <a:off x="205946" y="892898"/>
            <a:ext cx="3514725" cy="1593850"/>
            <a:chOff x="-60" y="3925"/>
            <a:chExt cx="2214" cy="1004"/>
          </a:xfrm>
        </p:grpSpPr>
        <p:grpSp>
          <p:nvGrpSpPr>
            <p:cNvPr id="6" name="Group 356"/>
            <p:cNvGrpSpPr>
              <a:grpSpLocks/>
            </p:cNvGrpSpPr>
            <p:nvPr/>
          </p:nvGrpSpPr>
          <p:grpSpPr bwMode="auto">
            <a:xfrm>
              <a:off x="192" y="3936"/>
              <a:ext cx="204" cy="768"/>
              <a:chOff x="2460" y="1224"/>
              <a:chExt cx="186" cy="642"/>
            </a:xfrm>
          </p:grpSpPr>
          <p:sp>
            <p:nvSpPr>
              <p:cNvPr id="44" name="Oval 35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5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35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Freeform 360"/>
            <p:cNvSpPr>
              <a:spLocks/>
            </p:cNvSpPr>
            <p:nvPr/>
          </p:nvSpPr>
          <p:spPr bwMode="auto">
            <a:xfrm rot="5400000">
              <a:off x="465" y="410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61"/>
            <p:cNvSpPr>
              <a:spLocks/>
            </p:cNvSpPr>
            <p:nvPr/>
          </p:nvSpPr>
          <p:spPr bwMode="auto">
            <a:xfrm rot="5400000">
              <a:off x="465" y="4485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62"/>
            <p:cNvSpPr>
              <a:spLocks noChangeShapeType="1"/>
            </p:cNvSpPr>
            <p:nvPr/>
          </p:nvSpPr>
          <p:spPr bwMode="auto">
            <a:xfrm>
              <a:off x="294" y="4710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63"/>
            <p:cNvSpPr>
              <a:spLocks noChangeShapeType="1"/>
            </p:cNvSpPr>
            <p:nvPr/>
          </p:nvSpPr>
          <p:spPr bwMode="auto">
            <a:xfrm flipH="1">
              <a:off x="654" y="4320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64"/>
            <p:cNvSpPr>
              <a:spLocks noChangeShapeType="1"/>
            </p:cNvSpPr>
            <p:nvPr/>
          </p:nvSpPr>
          <p:spPr bwMode="auto">
            <a:xfrm flipV="1">
              <a:off x="288" y="3936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65"/>
            <p:cNvSpPr>
              <a:spLocks/>
            </p:cNvSpPr>
            <p:nvPr/>
          </p:nvSpPr>
          <p:spPr bwMode="auto">
            <a:xfrm rot="5400000">
              <a:off x="1137" y="4299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66"/>
            <p:cNvGrpSpPr>
              <a:grpSpLocks/>
            </p:cNvGrpSpPr>
            <p:nvPr/>
          </p:nvGrpSpPr>
          <p:grpSpPr bwMode="auto">
            <a:xfrm rot="10800000">
              <a:off x="1680" y="3948"/>
              <a:ext cx="174" cy="654"/>
              <a:chOff x="2460" y="1224"/>
              <a:chExt cx="186" cy="642"/>
            </a:xfrm>
          </p:grpSpPr>
          <p:sp>
            <p:nvSpPr>
              <p:cNvPr id="41" name="Oval 36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6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6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Freeform 370"/>
            <p:cNvSpPr>
              <a:spLocks/>
            </p:cNvSpPr>
            <p:nvPr/>
          </p:nvSpPr>
          <p:spPr bwMode="auto">
            <a:xfrm>
              <a:off x="1878" y="3936"/>
              <a:ext cx="276" cy="768"/>
            </a:xfrm>
            <a:custGeom>
              <a:avLst/>
              <a:gdLst>
                <a:gd name="T0" fmla="*/ 336 w 336"/>
                <a:gd name="T1" fmla="*/ 0 h 768"/>
                <a:gd name="T2" fmla="*/ 336 w 336"/>
                <a:gd name="T3" fmla="*/ 768 h 768"/>
                <a:gd name="T4" fmla="*/ 0 w 336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768">
                  <a:moveTo>
                    <a:pt x="336" y="0"/>
                  </a:moveTo>
                  <a:lnTo>
                    <a:pt x="336" y="768"/>
                  </a:lnTo>
                  <a:lnTo>
                    <a:pt x="0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71"/>
            <p:cNvSpPr>
              <a:spLocks noChangeShapeType="1"/>
            </p:cNvSpPr>
            <p:nvPr/>
          </p:nvSpPr>
          <p:spPr bwMode="auto">
            <a:xfrm flipH="1">
              <a:off x="1718" y="4595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372"/>
            <p:cNvSpPr txBox="1">
              <a:spLocks noChangeArrowheads="1"/>
            </p:cNvSpPr>
            <p:nvPr/>
          </p:nvSpPr>
          <p:spPr bwMode="auto">
            <a:xfrm>
              <a:off x="1522" y="4530"/>
              <a:ext cx="20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b</a:t>
              </a:r>
            </a:p>
          </p:txBody>
        </p:sp>
        <p:sp>
          <p:nvSpPr>
            <p:cNvPr id="17" name="Text Box 373"/>
            <p:cNvSpPr txBox="1">
              <a:spLocks noChangeArrowheads="1"/>
            </p:cNvSpPr>
            <p:nvPr/>
          </p:nvSpPr>
          <p:spPr bwMode="auto">
            <a:xfrm>
              <a:off x="1860" y="4513"/>
              <a:ext cx="2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a</a:t>
              </a:r>
            </a:p>
          </p:txBody>
        </p:sp>
        <p:sp>
          <p:nvSpPr>
            <p:cNvPr id="18" name="Line 374"/>
            <p:cNvSpPr>
              <a:spLocks noChangeShapeType="1"/>
            </p:cNvSpPr>
            <p:nvPr/>
          </p:nvSpPr>
          <p:spPr bwMode="auto">
            <a:xfrm>
              <a:off x="1670" y="4595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75"/>
            <p:cNvSpPr txBox="1">
              <a:spLocks noChangeArrowheads="1"/>
            </p:cNvSpPr>
            <p:nvPr/>
          </p:nvSpPr>
          <p:spPr bwMode="auto">
            <a:xfrm>
              <a:off x="1632" y="4716"/>
              <a:ext cx="3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t =0</a:t>
              </a:r>
            </a:p>
          </p:txBody>
        </p:sp>
        <p:sp>
          <p:nvSpPr>
            <p:cNvPr id="20" name="Line 376"/>
            <p:cNvSpPr>
              <a:spLocks noChangeShapeType="1"/>
            </p:cNvSpPr>
            <p:nvPr/>
          </p:nvSpPr>
          <p:spPr bwMode="auto">
            <a:xfrm>
              <a:off x="1326" y="39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77"/>
            <p:cNvSpPr>
              <a:spLocks noChangeShapeType="1"/>
            </p:cNvSpPr>
            <p:nvPr/>
          </p:nvSpPr>
          <p:spPr bwMode="auto">
            <a:xfrm>
              <a:off x="1326" y="4488"/>
              <a:ext cx="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378"/>
            <p:cNvSpPr txBox="1">
              <a:spLocks noChangeArrowheads="1"/>
            </p:cNvSpPr>
            <p:nvPr/>
          </p:nvSpPr>
          <p:spPr bwMode="auto">
            <a:xfrm>
              <a:off x="-60" y="410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23" name="Text Box 379"/>
            <p:cNvSpPr txBox="1">
              <a:spLocks noChangeArrowheads="1"/>
            </p:cNvSpPr>
            <p:nvPr/>
          </p:nvSpPr>
          <p:spPr bwMode="auto">
            <a:xfrm>
              <a:off x="1766" y="406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2A</a:t>
              </a:r>
            </a:p>
          </p:txBody>
        </p:sp>
        <p:sp>
          <p:nvSpPr>
            <p:cNvPr id="24" name="Text Box 380"/>
            <p:cNvSpPr txBox="1">
              <a:spLocks noChangeArrowheads="1"/>
            </p:cNvSpPr>
            <p:nvPr/>
          </p:nvSpPr>
          <p:spPr bwMode="auto">
            <a:xfrm>
              <a:off x="1045" y="4160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5" name="Text Box 381"/>
            <p:cNvSpPr txBox="1">
              <a:spLocks noChangeArrowheads="1"/>
            </p:cNvSpPr>
            <p:nvPr/>
          </p:nvSpPr>
          <p:spPr bwMode="auto">
            <a:xfrm>
              <a:off x="662" y="4064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6" name="Text Box 382"/>
            <p:cNvSpPr txBox="1">
              <a:spLocks noChangeArrowheads="1"/>
            </p:cNvSpPr>
            <p:nvPr/>
          </p:nvSpPr>
          <p:spPr bwMode="auto">
            <a:xfrm>
              <a:off x="315" y="4448"/>
              <a:ext cx="3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15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7" name="Text Box 383"/>
            <p:cNvSpPr txBox="1">
              <a:spLocks noChangeArrowheads="1"/>
            </p:cNvSpPr>
            <p:nvPr/>
          </p:nvSpPr>
          <p:spPr bwMode="auto">
            <a:xfrm>
              <a:off x="998" y="4451"/>
              <a:ext cx="2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3H</a:t>
              </a:r>
            </a:p>
          </p:txBody>
        </p:sp>
        <p:sp>
          <p:nvSpPr>
            <p:cNvPr id="28" name="Oval 388"/>
            <p:cNvSpPr>
              <a:spLocks noChangeArrowheads="1"/>
            </p:cNvSpPr>
            <p:nvPr/>
          </p:nvSpPr>
          <p:spPr bwMode="auto">
            <a:xfrm>
              <a:off x="1860" y="46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89"/>
            <p:cNvSpPr>
              <a:spLocks noChangeArrowheads="1"/>
            </p:cNvSpPr>
            <p:nvPr/>
          </p:nvSpPr>
          <p:spPr bwMode="auto">
            <a:xfrm>
              <a:off x="1650" y="46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390"/>
            <p:cNvGrpSpPr>
              <a:grpSpLocks/>
            </p:cNvGrpSpPr>
            <p:nvPr/>
          </p:nvGrpSpPr>
          <p:grpSpPr bwMode="auto">
            <a:xfrm rot="5400000">
              <a:off x="758" y="4445"/>
              <a:ext cx="390" cy="138"/>
              <a:chOff x="1302" y="1166"/>
              <a:chExt cx="829" cy="200"/>
            </a:xfrm>
          </p:grpSpPr>
          <p:sp>
            <p:nvSpPr>
              <p:cNvPr id="34" name="Oval 391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392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393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394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395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396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97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31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Line 399"/>
            <p:cNvSpPr>
              <a:spLocks noChangeShapeType="1"/>
            </p:cNvSpPr>
            <p:nvPr/>
          </p:nvSpPr>
          <p:spPr bwMode="auto">
            <a:xfrm>
              <a:off x="710" y="435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441"/>
                <p:cNvSpPr txBox="1">
                  <a:spLocks noChangeArrowheads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3" name="Text Box 4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20987" y="6124171"/>
                <a:ext cx="239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=2.4−2.88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87" y="6124171"/>
                <a:ext cx="239693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6811" y="2486749"/>
                <a:ext cx="4055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Step 1: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>
                    <a:latin typeface="Cambria Math"/>
                  </a:rPr>
                  <a:t> from circuit before switch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1" y="2486749"/>
                <a:ext cx="4055919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902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43"/>
          <p:cNvGrpSpPr>
            <a:grpSpLocks/>
          </p:cNvGrpSpPr>
          <p:nvPr/>
        </p:nvGrpSpPr>
        <p:grpSpPr bwMode="auto">
          <a:xfrm>
            <a:off x="196421" y="2971800"/>
            <a:ext cx="3514725" cy="1298575"/>
            <a:chOff x="-60" y="3925"/>
            <a:chExt cx="2214" cy="818"/>
          </a:xfrm>
        </p:grpSpPr>
        <p:grpSp>
          <p:nvGrpSpPr>
            <p:cNvPr id="48" name="Group 356"/>
            <p:cNvGrpSpPr>
              <a:grpSpLocks/>
            </p:cNvGrpSpPr>
            <p:nvPr/>
          </p:nvGrpSpPr>
          <p:grpSpPr bwMode="auto">
            <a:xfrm>
              <a:off x="192" y="3936"/>
              <a:ext cx="204" cy="768"/>
              <a:chOff x="2460" y="1224"/>
              <a:chExt cx="186" cy="642"/>
            </a:xfrm>
          </p:grpSpPr>
          <p:sp>
            <p:nvSpPr>
              <p:cNvPr id="86" name="Oval 35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5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35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Freeform 360"/>
            <p:cNvSpPr>
              <a:spLocks/>
            </p:cNvSpPr>
            <p:nvPr/>
          </p:nvSpPr>
          <p:spPr bwMode="auto">
            <a:xfrm rot="5400000">
              <a:off x="465" y="410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61"/>
            <p:cNvSpPr>
              <a:spLocks/>
            </p:cNvSpPr>
            <p:nvPr/>
          </p:nvSpPr>
          <p:spPr bwMode="auto">
            <a:xfrm rot="5400000">
              <a:off x="465" y="4485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362"/>
            <p:cNvSpPr>
              <a:spLocks noChangeShapeType="1"/>
            </p:cNvSpPr>
            <p:nvPr/>
          </p:nvSpPr>
          <p:spPr bwMode="auto">
            <a:xfrm>
              <a:off x="294" y="4710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363"/>
            <p:cNvSpPr>
              <a:spLocks noChangeShapeType="1"/>
            </p:cNvSpPr>
            <p:nvPr/>
          </p:nvSpPr>
          <p:spPr bwMode="auto">
            <a:xfrm flipH="1">
              <a:off x="654" y="4320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364"/>
            <p:cNvSpPr>
              <a:spLocks noChangeShapeType="1"/>
            </p:cNvSpPr>
            <p:nvPr/>
          </p:nvSpPr>
          <p:spPr bwMode="auto">
            <a:xfrm flipV="1">
              <a:off x="288" y="3936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65"/>
            <p:cNvSpPr>
              <a:spLocks/>
            </p:cNvSpPr>
            <p:nvPr/>
          </p:nvSpPr>
          <p:spPr bwMode="auto">
            <a:xfrm rot="5400000">
              <a:off x="1137" y="4299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" name="Group 366"/>
            <p:cNvGrpSpPr>
              <a:grpSpLocks/>
            </p:cNvGrpSpPr>
            <p:nvPr/>
          </p:nvGrpSpPr>
          <p:grpSpPr bwMode="auto">
            <a:xfrm rot="10800000">
              <a:off x="1680" y="3948"/>
              <a:ext cx="174" cy="654"/>
              <a:chOff x="2460" y="1224"/>
              <a:chExt cx="186" cy="642"/>
            </a:xfrm>
          </p:grpSpPr>
          <p:sp>
            <p:nvSpPr>
              <p:cNvPr id="83" name="Oval 36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6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36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370"/>
            <p:cNvSpPr>
              <a:spLocks/>
            </p:cNvSpPr>
            <p:nvPr/>
          </p:nvSpPr>
          <p:spPr bwMode="auto">
            <a:xfrm>
              <a:off x="1878" y="3936"/>
              <a:ext cx="276" cy="768"/>
            </a:xfrm>
            <a:custGeom>
              <a:avLst/>
              <a:gdLst>
                <a:gd name="T0" fmla="*/ 336 w 336"/>
                <a:gd name="T1" fmla="*/ 0 h 768"/>
                <a:gd name="T2" fmla="*/ 336 w 336"/>
                <a:gd name="T3" fmla="*/ 768 h 768"/>
                <a:gd name="T4" fmla="*/ 0 w 336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768">
                  <a:moveTo>
                    <a:pt x="336" y="0"/>
                  </a:moveTo>
                  <a:lnTo>
                    <a:pt x="336" y="768"/>
                  </a:lnTo>
                  <a:lnTo>
                    <a:pt x="0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371"/>
            <p:cNvSpPr>
              <a:spLocks noChangeShapeType="1"/>
            </p:cNvSpPr>
            <p:nvPr/>
          </p:nvSpPr>
          <p:spPr bwMode="auto">
            <a:xfrm flipH="1">
              <a:off x="1680" y="4595"/>
              <a:ext cx="8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372"/>
            <p:cNvSpPr txBox="1">
              <a:spLocks noChangeArrowheads="1"/>
            </p:cNvSpPr>
            <p:nvPr/>
          </p:nvSpPr>
          <p:spPr bwMode="auto">
            <a:xfrm>
              <a:off x="1522" y="4530"/>
              <a:ext cx="20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b</a:t>
              </a:r>
            </a:p>
          </p:txBody>
        </p:sp>
        <p:sp>
          <p:nvSpPr>
            <p:cNvPr id="59" name="Text Box 373"/>
            <p:cNvSpPr txBox="1">
              <a:spLocks noChangeArrowheads="1"/>
            </p:cNvSpPr>
            <p:nvPr/>
          </p:nvSpPr>
          <p:spPr bwMode="auto">
            <a:xfrm>
              <a:off x="1860" y="4513"/>
              <a:ext cx="2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a</a:t>
              </a:r>
            </a:p>
          </p:txBody>
        </p:sp>
        <p:sp>
          <p:nvSpPr>
            <p:cNvPr id="62" name="Line 376"/>
            <p:cNvSpPr>
              <a:spLocks noChangeShapeType="1"/>
            </p:cNvSpPr>
            <p:nvPr/>
          </p:nvSpPr>
          <p:spPr bwMode="auto">
            <a:xfrm>
              <a:off x="1326" y="39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77"/>
            <p:cNvSpPr>
              <a:spLocks noChangeShapeType="1"/>
            </p:cNvSpPr>
            <p:nvPr/>
          </p:nvSpPr>
          <p:spPr bwMode="auto">
            <a:xfrm>
              <a:off x="1326" y="4488"/>
              <a:ext cx="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378"/>
            <p:cNvSpPr txBox="1">
              <a:spLocks noChangeArrowheads="1"/>
            </p:cNvSpPr>
            <p:nvPr/>
          </p:nvSpPr>
          <p:spPr bwMode="auto">
            <a:xfrm>
              <a:off x="-60" y="410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65" name="Text Box 379"/>
            <p:cNvSpPr txBox="1">
              <a:spLocks noChangeArrowheads="1"/>
            </p:cNvSpPr>
            <p:nvPr/>
          </p:nvSpPr>
          <p:spPr bwMode="auto">
            <a:xfrm>
              <a:off x="1766" y="406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2A</a:t>
              </a:r>
            </a:p>
          </p:txBody>
        </p:sp>
        <p:sp>
          <p:nvSpPr>
            <p:cNvPr id="66" name="Text Box 380"/>
            <p:cNvSpPr txBox="1">
              <a:spLocks noChangeArrowheads="1"/>
            </p:cNvSpPr>
            <p:nvPr/>
          </p:nvSpPr>
          <p:spPr bwMode="auto">
            <a:xfrm>
              <a:off x="1045" y="4160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67" name="Text Box 381"/>
            <p:cNvSpPr txBox="1">
              <a:spLocks noChangeArrowheads="1"/>
            </p:cNvSpPr>
            <p:nvPr/>
          </p:nvSpPr>
          <p:spPr bwMode="auto">
            <a:xfrm>
              <a:off x="662" y="4064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68" name="Text Box 382"/>
            <p:cNvSpPr txBox="1">
              <a:spLocks noChangeArrowheads="1"/>
            </p:cNvSpPr>
            <p:nvPr/>
          </p:nvSpPr>
          <p:spPr bwMode="auto">
            <a:xfrm>
              <a:off x="315" y="4448"/>
              <a:ext cx="3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15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71" name="Oval 389"/>
            <p:cNvSpPr>
              <a:spLocks noChangeArrowheads="1"/>
            </p:cNvSpPr>
            <p:nvPr/>
          </p:nvSpPr>
          <p:spPr bwMode="auto">
            <a:xfrm>
              <a:off x="1650" y="46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" name="Group 390"/>
            <p:cNvGrpSpPr>
              <a:grpSpLocks/>
            </p:cNvGrpSpPr>
            <p:nvPr/>
          </p:nvGrpSpPr>
          <p:grpSpPr bwMode="auto">
            <a:xfrm rot="5400000">
              <a:off x="740" y="4469"/>
              <a:ext cx="390" cy="92"/>
              <a:chOff x="1302" y="1232"/>
              <a:chExt cx="829" cy="134"/>
            </a:xfrm>
          </p:grpSpPr>
          <p:sp>
            <p:nvSpPr>
              <p:cNvPr id="80" name="Rectangle 395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396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97"/>
              <p:cNvSpPr>
                <a:spLocks noChangeShapeType="1"/>
              </p:cNvSpPr>
              <p:nvPr/>
            </p:nvSpPr>
            <p:spPr bwMode="auto">
              <a:xfrm flipV="1">
                <a:off x="1302" y="1232"/>
                <a:ext cx="639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31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ine 399"/>
            <p:cNvSpPr>
              <a:spLocks noChangeShapeType="1"/>
            </p:cNvSpPr>
            <p:nvPr/>
          </p:nvSpPr>
          <p:spPr bwMode="auto">
            <a:xfrm>
              <a:off x="710" y="435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441"/>
                <p:cNvSpPr txBox="1">
                  <a:spLocks noChangeArrowheads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3" name="Text Box 4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443"/>
          <p:cNvGrpSpPr>
            <a:grpSpLocks/>
          </p:cNvGrpSpPr>
          <p:nvPr/>
        </p:nvGrpSpPr>
        <p:grpSpPr bwMode="auto">
          <a:xfrm>
            <a:off x="4838350" y="1164145"/>
            <a:ext cx="3514725" cy="1593850"/>
            <a:chOff x="-60" y="3925"/>
            <a:chExt cx="2214" cy="1004"/>
          </a:xfrm>
        </p:grpSpPr>
        <p:grpSp>
          <p:nvGrpSpPr>
            <p:cNvPr id="90" name="Group 356"/>
            <p:cNvGrpSpPr>
              <a:grpSpLocks/>
            </p:cNvGrpSpPr>
            <p:nvPr/>
          </p:nvGrpSpPr>
          <p:grpSpPr bwMode="auto">
            <a:xfrm>
              <a:off x="192" y="3936"/>
              <a:ext cx="204" cy="768"/>
              <a:chOff x="2460" y="1224"/>
              <a:chExt cx="186" cy="642"/>
            </a:xfrm>
          </p:grpSpPr>
          <p:sp>
            <p:nvSpPr>
              <p:cNvPr id="128" name="Oval 35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35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35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1" name="Freeform 360"/>
            <p:cNvSpPr>
              <a:spLocks/>
            </p:cNvSpPr>
            <p:nvPr/>
          </p:nvSpPr>
          <p:spPr bwMode="auto">
            <a:xfrm rot="5400000">
              <a:off x="465" y="410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61"/>
            <p:cNvSpPr>
              <a:spLocks/>
            </p:cNvSpPr>
            <p:nvPr/>
          </p:nvSpPr>
          <p:spPr bwMode="auto">
            <a:xfrm rot="5400000">
              <a:off x="465" y="4485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362"/>
            <p:cNvSpPr>
              <a:spLocks noChangeShapeType="1"/>
            </p:cNvSpPr>
            <p:nvPr/>
          </p:nvSpPr>
          <p:spPr bwMode="auto">
            <a:xfrm>
              <a:off x="294" y="4710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63"/>
            <p:cNvSpPr>
              <a:spLocks noChangeShapeType="1"/>
            </p:cNvSpPr>
            <p:nvPr/>
          </p:nvSpPr>
          <p:spPr bwMode="auto">
            <a:xfrm flipH="1">
              <a:off x="654" y="4320"/>
              <a:ext cx="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64"/>
            <p:cNvSpPr>
              <a:spLocks noChangeShapeType="1"/>
            </p:cNvSpPr>
            <p:nvPr/>
          </p:nvSpPr>
          <p:spPr bwMode="auto">
            <a:xfrm flipV="1">
              <a:off x="288" y="3936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65"/>
            <p:cNvSpPr>
              <a:spLocks/>
            </p:cNvSpPr>
            <p:nvPr/>
          </p:nvSpPr>
          <p:spPr bwMode="auto">
            <a:xfrm rot="5400000">
              <a:off x="1137" y="4299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" name="Group 366"/>
            <p:cNvGrpSpPr>
              <a:grpSpLocks/>
            </p:cNvGrpSpPr>
            <p:nvPr/>
          </p:nvGrpSpPr>
          <p:grpSpPr bwMode="auto">
            <a:xfrm rot="10800000">
              <a:off x="1680" y="3948"/>
              <a:ext cx="174" cy="654"/>
              <a:chOff x="2460" y="1224"/>
              <a:chExt cx="186" cy="642"/>
            </a:xfrm>
          </p:grpSpPr>
          <p:sp>
            <p:nvSpPr>
              <p:cNvPr id="125" name="Oval 36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36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36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8" name="Freeform 370"/>
            <p:cNvSpPr>
              <a:spLocks/>
            </p:cNvSpPr>
            <p:nvPr/>
          </p:nvSpPr>
          <p:spPr bwMode="auto">
            <a:xfrm>
              <a:off x="1878" y="3936"/>
              <a:ext cx="276" cy="768"/>
            </a:xfrm>
            <a:custGeom>
              <a:avLst/>
              <a:gdLst>
                <a:gd name="T0" fmla="*/ 336 w 336"/>
                <a:gd name="T1" fmla="*/ 0 h 768"/>
                <a:gd name="T2" fmla="*/ 336 w 336"/>
                <a:gd name="T3" fmla="*/ 768 h 768"/>
                <a:gd name="T4" fmla="*/ 0 w 336"/>
                <a:gd name="T5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768">
                  <a:moveTo>
                    <a:pt x="336" y="0"/>
                  </a:moveTo>
                  <a:lnTo>
                    <a:pt x="336" y="768"/>
                  </a:lnTo>
                  <a:lnTo>
                    <a:pt x="0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71"/>
            <p:cNvSpPr>
              <a:spLocks noChangeShapeType="1"/>
            </p:cNvSpPr>
            <p:nvPr/>
          </p:nvSpPr>
          <p:spPr bwMode="auto">
            <a:xfrm>
              <a:off x="1766" y="4595"/>
              <a:ext cx="129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372"/>
            <p:cNvSpPr txBox="1">
              <a:spLocks noChangeArrowheads="1"/>
            </p:cNvSpPr>
            <p:nvPr/>
          </p:nvSpPr>
          <p:spPr bwMode="auto">
            <a:xfrm>
              <a:off x="1522" y="4530"/>
              <a:ext cx="20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b</a:t>
              </a:r>
            </a:p>
          </p:txBody>
        </p:sp>
        <p:sp>
          <p:nvSpPr>
            <p:cNvPr id="101" name="Text Box 373"/>
            <p:cNvSpPr txBox="1">
              <a:spLocks noChangeArrowheads="1"/>
            </p:cNvSpPr>
            <p:nvPr/>
          </p:nvSpPr>
          <p:spPr bwMode="auto">
            <a:xfrm>
              <a:off x="1860" y="4513"/>
              <a:ext cx="2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a</a:t>
              </a:r>
            </a:p>
          </p:txBody>
        </p:sp>
        <p:sp>
          <p:nvSpPr>
            <p:cNvPr id="103" name="Text Box 375"/>
            <p:cNvSpPr txBox="1">
              <a:spLocks noChangeArrowheads="1"/>
            </p:cNvSpPr>
            <p:nvPr/>
          </p:nvSpPr>
          <p:spPr bwMode="auto">
            <a:xfrm>
              <a:off x="1632" y="4716"/>
              <a:ext cx="3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t =0</a:t>
              </a:r>
            </a:p>
          </p:txBody>
        </p:sp>
        <p:sp>
          <p:nvSpPr>
            <p:cNvPr id="104" name="Line 376"/>
            <p:cNvSpPr>
              <a:spLocks noChangeShapeType="1"/>
            </p:cNvSpPr>
            <p:nvPr/>
          </p:nvSpPr>
          <p:spPr bwMode="auto">
            <a:xfrm>
              <a:off x="1326" y="39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377"/>
            <p:cNvSpPr>
              <a:spLocks noChangeShapeType="1"/>
            </p:cNvSpPr>
            <p:nvPr/>
          </p:nvSpPr>
          <p:spPr bwMode="auto">
            <a:xfrm>
              <a:off x="1326" y="4488"/>
              <a:ext cx="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Text Box 378"/>
            <p:cNvSpPr txBox="1">
              <a:spLocks noChangeArrowheads="1"/>
            </p:cNvSpPr>
            <p:nvPr/>
          </p:nvSpPr>
          <p:spPr bwMode="auto">
            <a:xfrm>
              <a:off x="-60" y="410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107" name="Text Box 379"/>
            <p:cNvSpPr txBox="1">
              <a:spLocks noChangeArrowheads="1"/>
            </p:cNvSpPr>
            <p:nvPr/>
          </p:nvSpPr>
          <p:spPr bwMode="auto">
            <a:xfrm>
              <a:off x="1766" y="406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2A</a:t>
              </a:r>
            </a:p>
          </p:txBody>
        </p:sp>
        <p:sp>
          <p:nvSpPr>
            <p:cNvPr id="108" name="Text Box 380"/>
            <p:cNvSpPr txBox="1">
              <a:spLocks noChangeArrowheads="1"/>
            </p:cNvSpPr>
            <p:nvPr/>
          </p:nvSpPr>
          <p:spPr bwMode="auto">
            <a:xfrm>
              <a:off x="1045" y="4160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09" name="Text Box 381"/>
            <p:cNvSpPr txBox="1">
              <a:spLocks noChangeArrowheads="1"/>
            </p:cNvSpPr>
            <p:nvPr/>
          </p:nvSpPr>
          <p:spPr bwMode="auto">
            <a:xfrm>
              <a:off x="662" y="4064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10" name="Text Box 382"/>
            <p:cNvSpPr txBox="1">
              <a:spLocks noChangeArrowheads="1"/>
            </p:cNvSpPr>
            <p:nvPr/>
          </p:nvSpPr>
          <p:spPr bwMode="auto">
            <a:xfrm>
              <a:off x="315" y="4448"/>
              <a:ext cx="3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15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11" name="Text Box 383"/>
            <p:cNvSpPr txBox="1">
              <a:spLocks noChangeArrowheads="1"/>
            </p:cNvSpPr>
            <p:nvPr/>
          </p:nvSpPr>
          <p:spPr bwMode="auto">
            <a:xfrm>
              <a:off x="998" y="4451"/>
              <a:ext cx="2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3H</a:t>
              </a:r>
            </a:p>
          </p:txBody>
        </p:sp>
        <p:sp>
          <p:nvSpPr>
            <p:cNvPr id="112" name="Oval 388"/>
            <p:cNvSpPr>
              <a:spLocks noChangeArrowheads="1"/>
            </p:cNvSpPr>
            <p:nvPr/>
          </p:nvSpPr>
          <p:spPr bwMode="auto">
            <a:xfrm>
              <a:off x="1860" y="46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389"/>
            <p:cNvSpPr>
              <a:spLocks noChangeArrowheads="1"/>
            </p:cNvSpPr>
            <p:nvPr/>
          </p:nvSpPr>
          <p:spPr bwMode="auto">
            <a:xfrm>
              <a:off x="1650" y="46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" name="Group 390"/>
            <p:cNvGrpSpPr>
              <a:grpSpLocks/>
            </p:cNvGrpSpPr>
            <p:nvPr/>
          </p:nvGrpSpPr>
          <p:grpSpPr bwMode="auto">
            <a:xfrm rot="5400000">
              <a:off x="758" y="4445"/>
              <a:ext cx="390" cy="138"/>
              <a:chOff x="1302" y="1166"/>
              <a:chExt cx="829" cy="200"/>
            </a:xfrm>
          </p:grpSpPr>
          <p:sp>
            <p:nvSpPr>
              <p:cNvPr id="118" name="Oval 391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392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393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394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395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396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397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624" y="4308"/>
                  <a:ext cx="22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115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4" y="4308"/>
                  <a:ext cx="228" cy="21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Line 399"/>
            <p:cNvSpPr>
              <a:spLocks noChangeShapeType="1"/>
            </p:cNvSpPr>
            <p:nvPr/>
          </p:nvSpPr>
          <p:spPr bwMode="auto">
            <a:xfrm flipV="1">
              <a:off x="665" y="4337"/>
              <a:ext cx="140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 Box 441"/>
                <p:cNvSpPr txBox="1">
                  <a:spLocks noChangeArrowheads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latin typeface="Cambria Math"/>
                          </a:rPr>
                          <m:t>𝑅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altLang="en-US" sz="1600" dirty="0">
                    <a:latin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33" name="Text Box 4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" y="3925"/>
                  <a:ext cx="384" cy="52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443"/>
          <p:cNvGrpSpPr>
            <a:grpSpLocks/>
          </p:cNvGrpSpPr>
          <p:nvPr/>
        </p:nvGrpSpPr>
        <p:grpSpPr bwMode="auto">
          <a:xfrm>
            <a:off x="550434" y="4439852"/>
            <a:ext cx="2952750" cy="1281113"/>
            <a:chOff x="288" y="3936"/>
            <a:chExt cx="1860" cy="807"/>
          </a:xfrm>
        </p:grpSpPr>
        <p:sp>
          <p:nvSpPr>
            <p:cNvPr id="133" name="Freeform 360"/>
            <p:cNvSpPr>
              <a:spLocks/>
            </p:cNvSpPr>
            <p:nvPr/>
          </p:nvSpPr>
          <p:spPr bwMode="auto">
            <a:xfrm rot="5400000">
              <a:off x="465" y="410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362"/>
            <p:cNvSpPr>
              <a:spLocks noChangeShapeType="1"/>
            </p:cNvSpPr>
            <p:nvPr/>
          </p:nvSpPr>
          <p:spPr bwMode="auto">
            <a:xfrm>
              <a:off x="294" y="4710"/>
              <a:ext cx="1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364"/>
            <p:cNvSpPr>
              <a:spLocks noChangeShapeType="1"/>
            </p:cNvSpPr>
            <p:nvPr/>
          </p:nvSpPr>
          <p:spPr bwMode="auto">
            <a:xfrm flipV="1">
              <a:off x="288" y="3936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65"/>
            <p:cNvSpPr>
              <a:spLocks/>
            </p:cNvSpPr>
            <p:nvPr/>
          </p:nvSpPr>
          <p:spPr bwMode="auto">
            <a:xfrm rot="5400000">
              <a:off x="1137" y="4299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" name="Group 366"/>
            <p:cNvGrpSpPr>
              <a:grpSpLocks/>
            </p:cNvGrpSpPr>
            <p:nvPr/>
          </p:nvGrpSpPr>
          <p:grpSpPr bwMode="auto">
            <a:xfrm rot="10800000">
              <a:off x="1680" y="3948"/>
              <a:ext cx="174" cy="654"/>
              <a:chOff x="2460" y="1224"/>
              <a:chExt cx="186" cy="642"/>
            </a:xfrm>
          </p:grpSpPr>
          <p:sp>
            <p:nvSpPr>
              <p:cNvPr id="159" name="Oval 36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36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6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" name="Line 371"/>
            <p:cNvSpPr>
              <a:spLocks noChangeShapeType="1"/>
            </p:cNvSpPr>
            <p:nvPr/>
          </p:nvSpPr>
          <p:spPr bwMode="auto">
            <a:xfrm flipH="1">
              <a:off x="1680" y="4595"/>
              <a:ext cx="8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 Box 372"/>
            <p:cNvSpPr txBox="1">
              <a:spLocks noChangeArrowheads="1"/>
            </p:cNvSpPr>
            <p:nvPr/>
          </p:nvSpPr>
          <p:spPr bwMode="auto">
            <a:xfrm>
              <a:off x="1522" y="4530"/>
              <a:ext cx="20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dirty="0"/>
                <a:t> </a:t>
              </a:r>
              <a:r>
                <a:rPr lang="en-US" altLang="en-US" sz="1600" dirty="0"/>
                <a:t>b</a:t>
              </a:r>
            </a:p>
          </p:txBody>
        </p:sp>
        <p:sp>
          <p:nvSpPr>
            <p:cNvPr id="144" name="Line 376"/>
            <p:cNvSpPr>
              <a:spLocks noChangeShapeType="1"/>
            </p:cNvSpPr>
            <p:nvPr/>
          </p:nvSpPr>
          <p:spPr bwMode="auto">
            <a:xfrm>
              <a:off x="1326" y="39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377"/>
            <p:cNvSpPr>
              <a:spLocks noChangeShapeType="1"/>
            </p:cNvSpPr>
            <p:nvPr/>
          </p:nvSpPr>
          <p:spPr bwMode="auto">
            <a:xfrm>
              <a:off x="1326" y="4488"/>
              <a:ext cx="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Text Box 379"/>
            <p:cNvSpPr txBox="1">
              <a:spLocks noChangeArrowheads="1"/>
            </p:cNvSpPr>
            <p:nvPr/>
          </p:nvSpPr>
          <p:spPr bwMode="auto">
            <a:xfrm>
              <a:off x="1766" y="406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148" name="Text Box 380"/>
            <p:cNvSpPr txBox="1">
              <a:spLocks noChangeArrowheads="1"/>
            </p:cNvSpPr>
            <p:nvPr/>
          </p:nvSpPr>
          <p:spPr bwMode="auto">
            <a:xfrm>
              <a:off x="1045" y="4160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49" name="Text Box 381"/>
            <p:cNvSpPr txBox="1">
              <a:spLocks noChangeArrowheads="1"/>
            </p:cNvSpPr>
            <p:nvPr/>
          </p:nvSpPr>
          <p:spPr bwMode="auto">
            <a:xfrm>
              <a:off x="662" y="4064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51" name="Oval 389"/>
            <p:cNvSpPr>
              <a:spLocks noChangeArrowheads="1"/>
            </p:cNvSpPr>
            <p:nvPr/>
          </p:nvSpPr>
          <p:spPr bwMode="auto">
            <a:xfrm>
              <a:off x="1650" y="46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397"/>
            <p:cNvSpPr>
              <a:spLocks noChangeShapeType="1"/>
            </p:cNvSpPr>
            <p:nvPr/>
          </p:nvSpPr>
          <p:spPr bwMode="auto">
            <a:xfrm rot="5400000" flipV="1">
              <a:off x="468" y="4516"/>
              <a:ext cx="38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31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4" name="Line 399"/>
            <p:cNvSpPr>
              <a:spLocks noChangeShapeType="1"/>
            </p:cNvSpPr>
            <p:nvPr/>
          </p:nvSpPr>
          <p:spPr bwMode="auto">
            <a:xfrm>
              <a:off x="710" y="4355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409940" y="4758940"/>
            <a:ext cx="338931" cy="205581"/>
          </a:xfrm>
          <a:prstGeom prst="righ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304008" y="5727331"/>
                <a:ext cx="2776145" cy="558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4+6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×1=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−0.4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08" y="5727331"/>
                <a:ext cx="2776145" cy="5581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TextBox 167"/>
          <p:cNvSpPr txBox="1"/>
          <p:nvPr/>
        </p:nvSpPr>
        <p:spPr>
          <a:xfrm>
            <a:off x="4313549" y="771832"/>
            <a:ext cx="163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Step 2:  For t &gt; 0</a:t>
            </a:r>
          </a:p>
        </p:txBody>
      </p:sp>
      <p:grpSp>
        <p:nvGrpSpPr>
          <p:cNvPr id="169" name="Group 443"/>
          <p:cNvGrpSpPr>
            <a:grpSpLocks/>
          </p:cNvGrpSpPr>
          <p:nvPr/>
        </p:nvGrpSpPr>
        <p:grpSpPr bwMode="auto">
          <a:xfrm>
            <a:off x="4114062" y="2959100"/>
            <a:ext cx="2076450" cy="1257300"/>
            <a:chOff x="-60" y="3936"/>
            <a:chExt cx="1308" cy="792"/>
          </a:xfrm>
        </p:grpSpPr>
        <p:grpSp>
          <p:nvGrpSpPr>
            <p:cNvPr id="170" name="Group 356"/>
            <p:cNvGrpSpPr>
              <a:grpSpLocks/>
            </p:cNvGrpSpPr>
            <p:nvPr/>
          </p:nvGrpSpPr>
          <p:grpSpPr bwMode="auto">
            <a:xfrm>
              <a:off x="192" y="3936"/>
              <a:ext cx="204" cy="768"/>
              <a:chOff x="2460" y="1224"/>
              <a:chExt cx="186" cy="642"/>
            </a:xfrm>
          </p:grpSpPr>
          <p:sp>
            <p:nvSpPr>
              <p:cNvPr id="207" name="Oval 357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Line 358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359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1" name="Freeform 360"/>
            <p:cNvSpPr>
              <a:spLocks/>
            </p:cNvSpPr>
            <p:nvPr/>
          </p:nvSpPr>
          <p:spPr bwMode="auto">
            <a:xfrm rot="5400000">
              <a:off x="465" y="410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362"/>
            <p:cNvSpPr>
              <a:spLocks noChangeShapeType="1"/>
            </p:cNvSpPr>
            <p:nvPr/>
          </p:nvSpPr>
          <p:spPr bwMode="auto">
            <a:xfrm>
              <a:off x="294" y="4710"/>
              <a:ext cx="9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363"/>
            <p:cNvSpPr>
              <a:spLocks noChangeShapeType="1"/>
            </p:cNvSpPr>
            <p:nvPr/>
          </p:nvSpPr>
          <p:spPr bwMode="auto">
            <a:xfrm flipH="1" flipV="1">
              <a:off x="654" y="4320"/>
              <a:ext cx="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364"/>
            <p:cNvSpPr>
              <a:spLocks noChangeShapeType="1"/>
            </p:cNvSpPr>
            <p:nvPr/>
          </p:nvSpPr>
          <p:spPr bwMode="auto">
            <a:xfrm>
              <a:off x="288" y="3936"/>
              <a:ext cx="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365"/>
            <p:cNvSpPr>
              <a:spLocks/>
            </p:cNvSpPr>
            <p:nvPr/>
          </p:nvSpPr>
          <p:spPr bwMode="auto">
            <a:xfrm rot="5400000">
              <a:off x="1029" y="4317"/>
              <a:ext cx="378" cy="6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376"/>
            <p:cNvSpPr>
              <a:spLocks noChangeShapeType="1"/>
            </p:cNvSpPr>
            <p:nvPr/>
          </p:nvSpPr>
          <p:spPr bwMode="auto">
            <a:xfrm>
              <a:off x="1218" y="39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377"/>
            <p:cNvSpPr>
              <a:spLocks noChangeShapeType="1"/>
            </p:cNvSpPr>
            <p:nvPr/>
          </p:nvSpPr>
          <p:spPr bwMode="auto">
            <a:xfrm>
              <a:off x="1218" y="4488"/>
              <a:ext cx="6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Text Box 378"/>
            <p:cNvSpPr txBox="1">
              <a:spLocks noChangeArrowheads="1"/>
            </p:cNvSpPr>
            <p:nvPr/>
          </p:nvSpPr>
          <p:spPr bwMode="auto">
            <a:xfrm>
              <a:off x="-60" y="4107"/>
              <a:ext cx="25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1A</a:t>
              </a:r>
            </a:p>
          </p:txBody>
        </p:sp>
        <p:sp>
          <p:nvSpPr>
            <p:cNvPr id="187" name="Text Box 380"/>
            <p:cNvSpPr txBox="1">
              <a:spLocks noChangeArrowheads="1"/>
            </p:cNvSpPr>
            <p:nvPr/>
          </p:nvSpPr>
          <p:spPr bwMode="auto">
            <a:xfrm>
              <a:off x="930" y="4188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4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88" name="Text Box 381"/>
            <p:cNvSpPr txBox="1">
              <a:spLocks noChangeArrowheads="1"/>
            </p:cNvSpPr>
            <p:nvPr/>
          </p:nvSpPr>
          <p:spPr bwMode="auto">
            <a:xfrm>
              <a:off x="662" y="4064"/>
              <a:ext cx="28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/>
                <a:t>6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01" name="Rectangle 395"/>
            <p:cNvSpPr>
              <a:spLocks noChangeArrowheads="1"/>
            </p:cNvSpPr>
            <p:nvPr/>
          </p:nvSpPr>
          <p:spPr bwMode="auto">
            <a:xfrm rot="5400000">
              <a:off x="807" y="4484"/>
              <a:ext cx="251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dirty="0"/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𝑖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𝐿</m:t>
                      </m:r>
                    </m:oMath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31" name="Text Box 3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0" y="4336"/>
                  <a:ext cx="228" cy="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5" name="Line 399"/>
            <p:cNvSpPr>
              <a:spLocks noChangeShapeType="1"/>
            </p:cNvSpPr>
            <p:nvPr/>
          </p:nvSpPr>
          <p:spPr bwMode="auto">
            <a:xfrm>
              <a:off x="710" y="4355"/>
              <a:ext cx="0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4340988" y="2588719"/>
                <a:ext cx="10320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88" y="2588719"/>
                <a:ext cx="103207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6462983" y="2599831"/>
                <a:ext cx="8259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83" y="2599831"/>
                <a:ext cx="825932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" name="Group 255"/>
          <p:cNvGrpSpPr/>
          <p:nvPr/>
        </p:nvGrpSpPr>
        <p:grpSpPr>
          <a:xfrm>
            <a:off x="6752080" y="2921000"/>
            <a:ext cx="1665289" cy="1228725"/>
            <a:chOff x="5911500" y="4335078"/>
            <a:chExt cx="1665289" cy="1228725"/>
          </a:xfrm>
        </p:grpSpPr>
        <p:sp>
          <p:nvSpPr>
            <p:cNvPr id="214" name="Freeform 360"/>
            <p:cNvSpPr>
              <a:spLocks/>
            </p:cNvSpPr>
            <p:nvPr/>
          </p:nvSpPr>
          <p:spPr bwMode="auto">
            <a:xfrm rot="5400000">
              <a:off x="6162326" y="4597015"/>
              <a:ext cx="600075" cy="9525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361"/>
            <p:cNvSpPr>
              <a:spLocks/>
            </p:cNvSpPr>
            <p:nvPr/>
          </p:nvSpPr>
          <p:spPr bwMode="auto">
            <a:xfrm rot="5400000">
              <a:off x="6162326" y="5197090"/>
              <a:ext cx="600075" cy="9525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362"/>
            <p:cNvSpPr>
              <a:spLocks noChangeShapeType="1"/>
            </p:cNvSpPr>
            <p:nvPr/>
          </p:nvSpPr>
          <p:spPr bwMode="auto">
            <a:xfrm flipV="1">
              <a:off x="6430614" y="5551896"/>
              <a:ext cx="1122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363"/>
            <p:cNvSpPr>
              <a:spLocks noChangeShapeType="1"/>
            </p:cNvSpPr>
            <p:nvPr/>
          </p:nvSpPr>
          <p:spPr bwMode="auto">
            <a:xfrm flipH="1">
              <a:off x="6462363" y="4935153"/>
              <a:ext cx="495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364"/>
            <p:cNvSpPr>
              <a:spLocks noChangeShapeType="1"/>
            </p:cNvSpPr>
            <p:nvPr/>
          </p:nvSpPr>
          <p:spPr bwMode="auto">
            <a:xfrm>
              <a:off x="6430613" y="4344600"/>
              <a:ext cx="11080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65"/>
            <p:cNvSpPr>
              <a:spLocks/>
            </p:cNvSpPr>
            <p:nvPr/>
          </p:nvSpPr>
          <p:spPr bwMode="auto">
            <a:xfrm rot="5400000">
              <a:off x="7229126" y="4901815"/>
              <a:ext cx="600075" cy="9525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376"/>
            <p:cNvSpPr>
              <a:spLocks noChangeShapeType="1"/>
            </p:cNvSpPr>
            <p:nvPr/>
          </p:nvSpPr>
          <p:spPr bwMode="auto">
            <a:xfrm>
              <a:off x="7529163" y="433507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377"/>
            <p:cNvSpPr>
              <a:spLocks noChangeShapeType="1"/>
            </p:cNvSpPr>
            <p:nvPr/>
          </p:nvSpPr>
          <p:spPr bwMode="auto">
            <a:xfrm>
              <a:off x="7529163" y="5201853"/>
              <a:ext cx="9525" cy="36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Text Box 380"/>
            <p:cNvSpPr txBox="1">
              <a:spLocks noChangeArrowheads="1"/>
            </p:cNvSpPr>
            <p:nvPr/>
          </p:nvSpPr>
          <p:spPr bwMode="auto">
            <a:xfrm>
              <a:off x="7083076" y="4681153"/>
              <a:ext cx="41389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4</a:t>
              </a:r>
              <a:r>
                <a:rPr lang="en-US" altLang="en-US" sz="1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31" name="Text Box 381"/>
            <p:cNvSpPr txBox="1">
              <a:spLocks noChangeArrowheads="1"/>
            </p:cNvSpPr>
            <p:nvPr/>
          </p:nvSpPr>
          <p:spPr bwMode="auto">
            <a:xfrm>
              <a:off x="6063901" y="4486026"/>
              <a:ext cx="41389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6</a:t>
              </a:r>
              <a:r>
                <a:rPr lang="en-US" altLang="en-US" sz="1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232" name="Text Box 382"/>
            <p:cNvSpPr txBox="1">
              <a:spLocks noChangeArrowheads="1"/>
            </p:cNvSpPr>
            <p:nvPr/>
          </p:nvSpPr>
          <p:spPr bwMode="auto">
            <a:xfrm>
              <a:off x="5911500" y="5097079"/>
              <a:ext cx="50526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/>
                <a:t>15</a:t>
              </a:r>
              <a:r>
                <a:rPr lang="en-US" altLang="en-US" sz="1400" dirty="0">
                  <a:sym typeface="Symbol" pitchFamily="18" charset="2"/>
                </a:rPr>
                <a:t>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/>
                <p:cNvSpPr txBox="1"/>
                <p:nvPr/>
              </p:nvSpPr>
              <p:spPr>
                <a:xfrm>
                  <a:off x="6867175" y="5080201"/>
                  <a:ext cx="52847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53" name="Text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175" y="5080201"/>
                  <a:ext cx="528478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5" name="Straight Arrow Connector 254"/>
            <p:cNvCxnSpPr/>
            <p:nvPr/>
          </p:nvCxnSpPr>
          <p:spPr>
            <a:xfrm flipH="1">
              <a:off x="6698107" y="5249478"/>
              <a:ext cx="2746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/>
              <p:cNvSpPr txBox="1"/>
              <p:nvPr/>
            </p:nvSpPr>
            <p:spPr>
              <a:xfrm>
                <a:off x="4163667" y="4237286"/>
                <a:ext cx="2539991" cy="5581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4+6 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×1=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0.4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57" name="TextBox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67" y="4237286"/>
                <a:ext cx="2539991" cy="5581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/>
              <p:cNvSpPr txBox="1"/>
              <p:nvPr/>
            </p:nvSpPr>
            <p:spPr>
              <a:xfrm>
                <a:off x="6723606" y="4324539"/>
                <a:ext cx="2435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15//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6+4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58" name="Text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606" y="4324539"/>
                <a:ext cx="2435026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/>
              <p:cNvSpPr txBox="1"/>
              <p:nvPr/>
            </p:nvSpPr>
            <p:spPr>
              <a:xfrm>
                <a:off x="4188060" y="4738722"/>
                <a:ext cx="357367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∞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𝑡h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1600" dirty="0">
                    <a:latin typeface="Cambria Math"/>
                  </a:rPr>
                  <a:t>,</a:t>
                </a:r>
              </a:p>
            </p:txBody>
          </p:sp>
        </mc:Choice>
        <mc:Fallback xmlns="">
          <p:sp>
            <p:nvSpPr>
              <p:cNvPr id="259" name="Text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60" y="4738722"/>
                <a:ext cx="3573671" cy="451598"/>
              </a:xfrm>
              <a:prstGeom prst="rect">
                <a:avLst/>
              </a:prstGeom>
              <a:blipFill rotWithShape="1">
                <a:blip r:embed="rId14"/>
                <a:stretch>
                  <a:fillRect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4205145" y="5237948"/>
                <a:ext cx="22175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=0.4−0.8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145" y="5237948"/>
                <a:ext cx="2217530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TextBox 260"/>
              <p:cNvSpPr txBox="1"/>
              <p:nvPr/>
            </p:nvSpPr>
            <p:spPr>
              <a:xfrm>
                <a:off x="7771423" y="4699318"/>
                <a:ext cx="1291892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𝑡h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61" name="TextBox 2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423" y="4699318"/>
                <a:ext cx="1291892" cy="55496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/>
              <p:cNvSpPr txBox="1"/>
              <p:nvPr/>
            </p:nvSpPr>
            <p:spPr>
              <a:xfrm>
                <a:off x="4188060" y="5576501"/>
                <a:ext cx="346126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=6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=6(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62" name="TextBox 2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060" y="5576501"/>
                <a:ext cx="3461269" cy="55983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/>
              <p:cNvSpPr txBox="1"/>
              <p:nvPr/>
            </p:nvSpPr>
            <p:spPr>
              <a:xfrm>
                <a:off x="6114032" y="1733013"/>
                <a:ext cx="40389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1400" b="0" dirty="0">
                  <a:solidFill>
                    <a:srgbClr val="00B05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63" name="TextBox 2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032" y="1733013"/>
                <a:ext cx="403893" cy="73866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Oval 389"/>
          <p:cNvSpPr>
            <a:spLocks noChangeArrowheads="1"/>
          </p:cNvSpPr>
          <p:nvPr/>
        </p:nvSpPr>
        <p:spPr bwMode="auto">
          <a:xfrm flipV="1">
            <a:off x="7751473" y="3477022"/>
            <a:ext cx="76200" cy="7381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Oval 389"/>
          <p:cNvSpPr>
            <a:spLocks noChangeArrowheads="1"/>
          </p:cNvSpPr>
          <p:nvPr/>
        </p:nvSpPr>
        <p:spPr bwMode="auto">
          <a:xfrm flipV="1">
            <a:off x="7753743" y="4101307"/>
            <a:ext cx="76200" cy="7381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5" grpId="0" animBg="1"/>
      <p:bldP spid="166" grpId="0"/>
      <p:bldP spid="168" grpId="0"/>
      <p:bldP spid="210" grpId="0"/>
      <p:bldP spid="211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5" grpId="0" animBg="1"/>
      <p:bldP spid="26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48"/>
          <p:cNvSpPr>
            <a:spLocks/>
          </p:cNvSpPr>
          <p:nvPr/>
        </p:nvSpPr>
        <p:spPr bwMode="auto">
          <a:xfrm>
            <a:off x="690596" y="1268657"/>
            <a:ext cx="2743200" cy="1600200"/>
          </a:xfrm>
          <a:custGeom>
            <a:avLst/>
            <a:gdLst>
              <a:gd name="T0" fmla="*/ 0 w 1728"/>
              <a:gd name="T1" fmla="*/ 912 h 912"/>
              <a:gd name="T2" fmla="*/ 1728 w 1728"/>
              <a:gd name="T3" fmla="*/ 912 h 912"/>
              <a:gd name="T4" fmla="*/ 1728 w 1728"/>
              <a:gd name="T5" fmla="*/ 0 h 912"/>
              <a:gd name="T6" fmla="*/ 1296 w 1728"/>
              <a:gd name="T7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8" h="912">
                <a:moveTo>
                  <a:pt x="0" y="912"/>
                </a:moveTo>
                <a:lnTo>
                  <a:pt x="1728" y="912"/>
                </a:lnTo>
                <a:lnTo>
                  <a:pt x="1728" y="0"/>
                </a:lnTo>
                <a:lnTo>
                  <a:pt x="129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01"/>
          <p:cNvSpPr>
            <a:spLocks noChangeShapeType="1"/>
          </p:cNvSpPr>
          <p:nvPr/>
        </p:nvSpPr>
        <p:spPr bwMode="auto">
          <a:xfrm>
            <a:off x="2214596" y="2525957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02"/>
          <p:cNvSpPr>
            <a:spLocks noChangeShapeType="1"/>
          </p:cNvSpPr>
          <p:nvPr/>
        </p:nvSpPr>
        <p:spPr bwMode="auto">
          <a:xfrm flipV="1">
            <a:off x="2138396" y="2564057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203"/>
          <p:cNvSpPr txBox="1">
            <a:spLocks noChangeArrowheads="1"/>
          </p:cNvSpPr>
          <p:nvPr/>
        </p:nvSpPr>
        <p:spPr bwMode="auto">
          <a:xfrm>
            <a:off x="2262221" y="2482678"/>
            <a:ext cx="542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/>
              <a:t> </a:t>
            </a:r>
            <a:r>
              <a:rPr lang="en-US" altLang="en-US" sz="1600" dirty="0"/>
              <a:t>t =0</a:t>
            </a:r>
          </a:p>
        </p:txBody>
      </p:sp>
      <p:sp>
        <p:nvSpPr>
          <p:cNvPr id="7" name="Freeform 204"/>
          <p:cNvSpPr>
            <a:spLocks/>
          </p:cNvSpPr>
          <p:nvPr/>
        </p:nvSpPr>
        <p:spPr bwMode="auto">
          <a:xfrm rot="5400000">
            <a:off x="1971708" y="1673470"/>
            <a:ext cx="466725" cy="11430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05"/>
          <p:cNvSpPr>
            <a:spLocks/>
          </p:cNvSpPr>
          <p:nvPr/>
        </p:nvSpPr>
        <p:spPr bwMode="auto">
          <a:xfrm rot="10800000">
            <a:off x="1681196" y="1421057"/>
            <a:ext cx="51435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206"/>
          <p:cNvSpPr>
            <a:spLocks/>
          </p:cNvSpPr>
          <p:nvPr/>
        </p:nvSpPr>
        <p:spPr bwMode="auto">
          <a:xfrm rot="10800000">
            <a:off x="2214596" y="1421057"/>
            <a:ext cx="51435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207"/>
          <p:cNvSpPr>
            <a:spLocks/>
          </p:cNvSpPr>
          <p:nvPr/>
        </p:nvSpPr>
        <p:spPr bwMode="auto">
          <a:xfrm rot="10800000">
            <a:off x="1966946" y="1059107"/>
            <a:ext cx="514350" cy="123825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08"/>
          <p:cNvSpPr>
            <a:spLocks/>
          </p:cNvSpPr>
          <p:nvPr/>
        </p:nvSpPr>
        <p:spPr bwMode="auto">
          <a:xfrm>
            <a:off x="2443196" y="1116257"/>
            <a:ext cx="304800" cy="361950"/>
          </a:xfrm>
          <a:custGeom>
            <a:avLst/>
            <a:gdLst>
              <a:gd name="T0" fmla="*/ 0 w 192"/>
              <a:gd name="T1" fmla="*/ 0 h 240"/>
              <a:gd name="T2" fmla="*/ 192 w 192"/>
              <a:gd name="T3" fmla="*/ 0 h 240"/>
              <a:gd name="T4" fmla="*/ 192 w 192"/>
              <a:gd name="T5" fmla="*/ 240 h 240"/>
              <a:gd name="T6" fmla="*/ 96 w 192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240">
                <a:moveTo>
                  <a:pt x="0" y="0"/>
                </a:moveTo>
                <a:lnTo>
                  <a:pt x="192" y="0"/>
                </a:lnTo>
                <a:lnTo>
                  <a:pt x="192" y="240"/>
                </a:lnTo>
                <a:lnTo>
                  <a:pt x="96" y="24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09"/>
          <p:cNvSpPr>
            <a:spLocks/>
          </p:cNvSpPr>
          <p:nvPr/>
        </p:nvSpPr>
        <p:spPr bwMode="auto">
          <a:xfrm>
            <a:off x="1604996" y="1125782"/>
            <a:ext cx="381000" cy="361950"/>
          </a:xfrm>
          <a:custGeom>
            <a:avLst/>
            <a:gdLst>
              <a:gd name="T0" fmla="*/ 240 w 240"/>
              <a:gd name="T1" fmla="*/ 0 h 240"/>
              <a:gd name="T2" fmla="*/ 0 w 240"/>
              <a:gd name="T3" fmla="*/ 0 h 240"/>
              <a:gd name="T4" fmla="*/ 0 w 240"/>
              <a:gd name="T5" fmla="*/ 240 h 240"/>
              <a:gd name="T6" fmla="*/ 48 w 24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40">
                <a:moveTo>
                  <a:pt x="240" y="0"/>
                </a:moveTo>
                <a:lnTo>
                  <a:pt x="0" y="0"/>
                </a:lnTo>
                <a:lnTo>
                  <a:pt x="0" y="240"/>
                </a:lnTo>
                <a:lnTo>
                  <a:pt x="48" y="2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210"/>
          <p:cNvGrpSpPr>
            <a:grpSpLocks/>
          </p:cNvGrpSpPr>
          <p:nvPr/>
        </p:nvGrpSpPr>
        <p:grpSpPr bwMode="auto">
          <a:xfrm>
            <a:off x="681071" y="1230557"/>
            <a:ext cx="923925" cy="241300"/>
            <a:chOff x="1302" y="1166"/>
            <a:chExt cx="829" cy="200"/>
          </a:xfrm>
        </p:grpSpPr>
        <p:sp>
          <p:nvSpPr>
            <p:cNvPr id="14" name="Oval 211"/>
            <p:cNvSpPr>
              <a:spLocks noChangeArrowheads="1"/>
            </p:cNvSpPr>
            <p:nvPr/>
          </p:nvSpPr>
          <p:spPr bwMode="auto">
            <a:xfrm>
              <a:off x="1564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2"/>
            <p:cNvSpPr>
              <a:spLocks noChangeArrowheads="1"/>
            </p:cNvSpPr>
            <p:nvPr/>
          </p:nvSpPr>
          <p:spPr bwMode="auto">
            <a:xfrm>
              <a:off x="1640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3"/>
            <p:cNvSpPr>
              <a:spLocks noChangeArrowheads="1"/>
            </p:cNvSpPr>
            <p:nvPr/>
          </p:nvSpPr>
          <p:spPr bwMode="auto">
            <a:xfrm>
              <a:off x="1727" y="1166"/>
              <a:ext cx="88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4"/>
            <p:cNvSpPr>
              <a:spLocks noChangeArrowheads="1"/>
            </p:cNvSpPr>
            <p:nvPr/>
          </p:nvSpPr>
          <p:spPr bwMode="auto">
            <a:xfrm>
              <a:off x="1815" y="1166"/>
              <a:ext cx="87" cy="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15"/>
            <p:cNvSpPr>
              <a:spLocks noChangeArrowheads="1"/>
            </p:cNvSpPr>
            <p:nvPr/>
          </p:nvSpPr>
          <p:spPr bwMode="auto">
            <a:xfrm>
              <a:off x="1477" y="1242"/>
              <a:ext cx="534" cy="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16"/>
            <p:cNvSpPr>
              <a:spLocks noChangeShapeType="1"/>
            </p:cNvSpPr>
            <p:nvPr/>
          </p:nvSpPr>
          <p:spPr bwMode="auto">
            <a:xfrm>
              <a:off x="1902" y="1235"/>
              <a:ext cx="2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7"/>
            <p:cNvSpPr>
              <a:spLocks noChangeShapeType="1"/>
            </p:cNvSpPr>
            <p:nvPr/>
          </p:nvSpPr>
          <p:spPr bwMode="auto">
            <a:xfrm>
              <a:off x="1302" y="1242"/>
              <a:ext cx="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8"/>
          <p:cNvSpPr>
            <a:spLocks/>
          </p:cNvSpPr>
          <p:nvPr/>
        </p:nvSpPr>
        <p:spPr bwMode="auto">
          <a:xfrm rot="5400000">
            <a:off x="414371" y="1525832"/>
            <a:ext cx="552450" cy="15240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221"/>
          <p:cNvSpPr>
            <a:spLocks noChangeArrowheads="1"/>
          </p:cNvSpPr>
          <p:nvPr/>
        </p:nvSpPr>
        <p:spPr bwMode="auto">
          <a:xfrm>
            <a:off x="3662396" y="1954457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/>
              <a:t>5mF</a:t>
            </a:r>
          </a:p>
        </p:txBody>
      </p:sp>
      <p:sp>
        <p:nvSpPr>
          <p:cNvPr id="23" name="Text Box 222"/>
          <p:cNvSpPr txBox="1">
            <a:spLocks noChangeArrowheads="1"/>
          </p:cNvSpPr>
          <p:nvPr/>
        </p:nvSpPr>
        <p:spPr bwMode="auto">
          <a:xfrm>
            <a:off x="703670" y="1484068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3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4" name="Text Box 223"/>
          <p:cNvSpPr txBox="1">
            <a:spLocks noChangeArrowheads="1"/>
          </p:cNvSpPr>
          <p:nvPr/>
        </p:nvSpPr>
        <p:spPr bwMode="auto">
          <a:xfrm>
            <a:off x="1937933" y="811457"/>
            <a:ext cx="550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10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5" name="Text Box 224"/>
          <p:cNvSpPr txBox="1">
            <a:spLocks noChangeArrowheads="1"/>
          </p:cNvSpPr>
          <p:nvPr/>
        </p:nvSpPr>
        <p:spPr bwMode="auto">
          <a:xfrm>
            <a:off x="2213009" y="1156530"/>
            <a:ext cx="550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20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6" name="Text Box 225"/>
          <p:cNvSpPr txBox="1">
            <a:spLocks noChangeArrowheads="1"/>
          </p:cNvSpPr>
          <p:nvPr/>
        </p:nvSpPr>
        <p:spPr bwMode="auto">
          <a:xfrm>
            <a:off x="1520420" y="1544882"/>
            <a:ext cx="5501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70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7" name="Text Box 226"/>
          <p:cNvSpPr txBox="1">
            <a:spLocks noChangeArrowheads="1"/>
          </p:cNvSpPr>
          <p:nvPr/>
        </p:nvSpPr>
        <p:spPr bwMode="auto">
          <a:xfrm>
            <a:off x="2193470" y="1708980"/>
            <a:ext cx="536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/>
              <a:t>8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28" name="Text Box 227"/>
          <p:cNvSpPr txBox="1">
            <a:spLocks noChangeArrowheads="1"/>
          </p:cNvSpPr>
          <p:nvPr/>
        </p:nvSpPr>
        <p:spPr bwMode="auto">
          <a:xfrm>
            <a:off x="971789" y="963857"/>
            <a:ext cx="4171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1H</a:t>
            </a:r>
          </a:p>
        </p:txBody>
      </p:sp>
      <p:grpSp>
        <p:nvGrpSpPr>
          <p:cNvPr id="29" name="Group 229"/>
          <p:cNvGrpSpPr>
            <a:grpSpLocks/>
          </p:cNvGrpSpPr>
          <p:nvPr/>
        </p:nvGrpSpPr>
        <p:grpSpPr bwMode="auto">
          <a:xfrm>
            <a:off x="3319496" y="1697282"/>
            <a:ext cx="304800" cy="733425"/>
            <a:chOff x="3024" y="2832"/>
            <a:chExt cx="192" cy="462"/>
          </a:xfrm>
        </p:grpSpPr>
        <p:sp>
          <p:nvSpPr>
            <p:cNvPr id="30" name="Rectangle 230"/>
            <p:cNvSpPr>
              <a:spLocks noChangeArrowheads="1"/>
            </p:cNvSpPr>
            <p:nvPr/>
          </p:nvSpPr>
          <p:spPr bwMode="auto">
            <a:xfrm>
              <a:off x="3024" y="3024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231"/>
            <p:cNvGrpSpPr>
              <a:grpSpLocks/>
            </p:cNvGrpSpPr>
            <p:nvPr/>
          </p:nvGrpSpPr>
          <p:grpSpPr bwMode="auto">
            <a:xfrm rot="5400000">
              <a:off x="2865" y="2991"/>
              <a:ext cx="462" cy="144"/>
              <a:chOff x="1104" y="2160"/>
              <a:chExt cx="336" cy="96"/>
            </a:xfrm>
          </p:grpSpPr>
          <p:sp>
            <p:nvSpPr>
              <p:cNvPr id="32" name="Line 232"/>
              <p:cNvSpPr>
                <a:spLocks noChangeShapeType="1"/>
              </p:cNvSpPr>
              <p:nvPr/>
            </p:nvSpPr>
            <p:spPr bwMode="auto">
              <a:xfrm>
                <a:off x="1248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33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4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35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236"/>
              <p:cNvSpPr txBox="1">
                <a:spLocks noChangeArrowheads="1"/>
              </p:cNvSpPr>
              <p:nvPr/>
            </p:nvSpPr>
            <p:spPr bwMode="auto">
              <a:xfrm>
                <a:off x="180920" y="134034"/>
                <a:ext cx="7299434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2573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7145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1717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6289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30861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5433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4000500" indent="-3429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latin typeface="Times New Roman" pitchFamily="18" charset="0"/>
                  </a:rPr>
                  <a:t>Problem 5: The switch has been closed for a long time before open at t = 0. </a:t>
                </a:r>
              </a:p>
              <a:p>
                <a:r>
                  <a:rPr lang="en-US" altLang="en-US" dirty="0">
                    <a:latin typeface="Times New Roman" pitchFamily="18" charset="0"/>
                  </a:rPr>
                  <a:t>     Find </a:t>
                </a:r>
                <a:r>
                  <a:rPr lang="en-US" altLang="en-US" i="1" dirty="0" err="1">
                    <a:latin typeface="Times New Roman" pitchFamily="18" charset="0"/>
                  </a:rPr>
                  <a:t>v</a:t>
                </a:r>
                <a:r>
                  <a:rPr lang="en-US" altLang="en-US" baseline="-25000" dirty="0" err="1">
                    <a:latin typeface="Times New Roman" pitchFamily="18" charset="0"/>
                  </a:rPr>
                  <a:t>c</a:t>
                </a:r>
                <a:r>
                  <a:rPr lang="en-US" altLang="en-US" dirty="0">
                    <a:latin typeface="Times New Roman" pitchFamily="18" charset="0"/>
                  </a:rPr>
                  <a:t>(t) and </a:t>
                </a:r>
                <a:r>
                  <a:rPr lang="en-US" altLang="en-US" i="1" dirty="0">
                    <a:latin typeface="Times New Roman" pitchFamily="18" charset="0"/>
                  </a:rPr>
                  <a:t>v</a:t>
                </a:r>
                <a:r>
                  <a:rPr lang="en-US" altLang="en-US" baseline="-25000" dirty="0">
                    <a:latin typeface="Times New Roman" pitchFamily="18" charset="0"/>
                  </a:rPr>
                  <a:t>1</a:t>
                </a:r>
                <a:r>
                  <a:rPr lang="en-US" altLang="en-US" dirty="0">
                    <a:latin typeface="Times New Roman" pitchFamily="18" charset="0"/>
                  </a:rPr>
                  <a:t>(t) for t &gt; 0.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0.1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=74.0827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0.1</m:t>
                        </m:r>
                      </m:e>
                    </m:d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=72.8574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𝑉</m:t>
                    </m:r>
                    <m:r>
                      <a:rPr lang="en-US" altLang="en-US" sz="16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en-US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6" name="Text Box 2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20" y="134034"/>
                <a:ext cx="7299434" cy="646331"/>
              </a:xfrm>
              <a:prstGeom prst="rect">
                <a:avLst/>
              </a:prstGeom>
              <a:blipFill>
                <a:blip r:embed="rId2"/>
                <a:stretch>
                  <a:fillRect l="-752" t="-5660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239"/>
              <p:cNvSpPr txBox="1">
                <a:spLocks noChangeArrowheads="1"/>
              </p:cNvSpPr>
              <p:nvPr/>
            </p:nvSpPr>
            <p:spPr bwMode="auto">
              <a:xfrm>
                <a:off x="2916392" y="1586583"/>
                <a:ext cx="457305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1600" i="1" dirty="0" err="1">
                          <a:latin typeface="Cambria Math"/>
                        </a:rPr>
                        <m:t>𝑣</m:t>
                      </m:r>
                      <m:r>
                        <a:rPr lang="en-US" altLang="en-US" sz="1600" i="1" baseline="-25000" dirty="0" err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alt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/>
                        </a:rPr>
                        <m:t>_</m:t>
                      </m:r>
                    </m:oMath>
                  </m:oMathPara>
                </a14:m>
                <a:endParaRPr lang="en-US" altLang="en-US" sz="1600" dirty="0"/>
              </a:p>
            </p:txBody>
          </p:sp>
        </mc:Choice>
        <mc:Fallback xmlns="">
          <p:sp>
            <p:nvSpPr>
              <p:cNvPr id="37" name="Text 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16392" y="1586583"/>
                <a:ext cx="45730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40"/>
          <p:cNvGrpSpPr>
            <a:grpSpLocks/>
          </p:cNvGrpSpPr>
          <p:nvPr/>
        </p:nvGrpSpPr>
        <p:grpSpPr bwMode="auto">
          <a:xfrm>
            <a:off x="538196" y="1849682"/>
            <a:ext cx="314325" cy="1019175"/>
            <a:chOff x="2460" y="1224"/>
            <a:chExt cx="186" cy="642"/>
          </a:xfrm>
        </p:grpSpPr>
        <p:sp>
          <p:nvSpPr>
            <p:cNvPr id="39" name="Oval 241"/>
            <p:cNvSpPr>
              <a:spLocks noChangeArrowheads="1"/>
            </p:cNvSpPr>
            <p:nvPr/>
          </p:nvSpPr>
          <p:spPr bwMode="auto">
            <a:xfrm>
              <a:off x="2460" y="1451"/>
              <a:ext cx="186" cy="1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42"/>
            <p:cNvSpPr>
              <a:spLocks noChangeShapeType="1"/>
            </p:cNvSpPr>
            <p:nvPr/>
          </p:nvSpPr>
          <p:spPr bwMode="auto">
            <a:xfrm flipV="1">
              <a:off x="2553" y="1451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43"/>
            <p:cNvSpPr>
              <a:spLocks noChangeShapeType="1"/>
            </p:cNvSpPr>
            <p:nvPr/>
          </p:nvSpPr>
          <p:spPr bwMode="auto">
            <a:xfrm flipH="1" flipV="1">
              <a:off x="2553" y="1224"/>
              <a:ext cx="3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244"/>
          <p:cNvSpPr>
            <a:spLocks/>
          </p:cNvSpPr>
          <p:nvPr/>
        </p:nvSpPr>
        <p:spPr bwMode="auto">
          <a:xfrm rot="5400000">
            <a:off x="871571" y="2306882"/>
            <a:ext cx="552450" cy="152400"/>
          </a:xfrm>
          <a:custGeom>
            <a:avLst/>
            <a:gdLst>
              <a:gd name="T0" fmla="*/ 0 w 20000"/>
              <a:gd name="T1" fmla="*/ 9945 h 20000"/>
              <a:gd name="T2" fmla="*/ 5887 w 20000"/>
              <a:gd name="T3" fmla="*/ 9945 h 20000"/>
              <a:gd name="T4" fmla="*/ 7165 w 20000"/>
              <a:gd name="T5" fmla="*/ 0 h 20000"/>
              <a:gd name="T6" fmla="*/ 7937 w 20000"/>
              <a:gd name="T7" fmla="*/ 19337 h 20000"/>
              <a:gd name="T8" fmla="*/ 10495 w 20000"/>
              <a:gd name="T9" fmla="*/ 552 h 20000"/>
              <a:gd name="T10" fmla="*/ 11532 w 20000"/>
              <a:gd name="T11" fmla="*/ 19890 h 20000"/>
              <a:gd name="T12" fmla="*/ 14089 w 20000"/>
              <a:gd name="T13" fmla="*/ 552 h 20000"/>
              <a:gd name="T14" fmla="*/ 14861 w 20000"/>
              <a:gd name="T15" fmla="*/ 19890 h 20000"/>
              <a:gd name="T16" fmla="*/ 16647 w 20000"/>
              <a:gd name="T17" fmla="*/ 8840 h 20000"/>
              <a:gd name="T18" fmla="*/ 19976 w 20000"/>
              <a:gd name="T19" fmla="*/ 8840 h 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0" h="20000">
                <a:moveTo>
                  <a:pt x="0" y="9945"/>
                </a:moveTo>
                <a:lnTo>
                  <a:pt x="5887" y="9945"/>
                </a:lnTo>
                <a:lnTo>
                  <a:pt x="7165" y="0"/>
                </a:lnTo>
                <a:lnTo>
                  <a:pt x="7937" y="19337"/>
                </a:lnTo>
                <a:lnTo>
                  <a:pt x="10495" y="552"/>
                </a:lnTo>
                <a:lnTo>
                  <a:pt x="11532" y="19890"/>
                </a:lnTo>
                <a:lnTo>
                  <a:pt x="14089" y="552"/>
                </a:lnTo>
                <a:lnTo>
                  <a:pt x="14861" y="19890"/>
                </a:lnTo>
                <a:lnTo>
                  <a:pt x="16647" y="8840"/>
                </a:lnTo>
                <a:lnTo>
                  <a:pt x="19976" y="8840"/>
                </a:lnTo>
              </a:path>
            </a:pathLst>
          </a:custGeom>
          <a:pattFill prst="pct10">
            <a:fgClr>
              <a:srgbClr val="FFFFFF"/>
            </a:fgClr>
            <a:bgClr>
              <a:srgbClr val="FFFFFF"/>
            </a:bgClr>
          </a:pattFill>
          <a:ln w="9525" cap="flat" cmpd="sng">
            <a:solidFill>
              <a:srgbClr val="000000"/>
            </a:solidFill>
            <a:prstDash val="solid"/>
            <a:round/>
            <a:headEnd type="none" w="lg" len="sm"/>
            <a:tailEnd type="none" w="lg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45"/>
          <p:cNvSpPr>
            <a:spLocks noChangeShapeType="1"/>
          </p:cNvSpPr>
          <p:nvPr/>
        </p:nvSpPr>
        <p:spPr bwMode="auto">
          <a:xfrm>
            <a:off x="1147796" y="2611682"/>
            <a:ext cx="9525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46"/>
          <p:cNvSpPr>
            <a:spLocks noChangeShapeType="1"/>
          </p:cNvSpPr>
          <p:nvPr/>
        </p:nvSpPr>
        <p:spPr bwMode="auto">
          <a:xfrm flipV="1">
            <a:off x="1147796" y="198303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47"/>
          <p:cNvSpPr>
            <a:spLocks noChangeShapeType="1"/>
          </p:cNvSpPr>
          <p:nvPr/>
        </p:nvSpPr>
        <p:spPr bwMode="auto">
          <a:xfrm>
            <a:off x="700121" y="1983032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49"/>
          <p:cNvSpPr txBox="1">
            <a:spLocks noChangeArrowheads="1"/>
          </p:cNvSpPr>
          <p:nvPr/>
        </p:nvSpPr>
        <p:spPr bwMode="auto">
          <a:xfrm>
            <a:off x="1235239" y="2299531"/>
            <a:ext cx="4459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/>
              <a:t>8</a:t>
            </a:r>
            <a:r>
              <a:rPr lang="en-US" altLang="en-US" sz="1600" dirty="0">
                <a:sym typeface="Symbol" pitchFamily="18" charset="2"/>
              </a:rPr>
              <a:t></a:t>
            </a:r>
          </a:p>
        </p:txBody>
      </p:sp>
      <p:sp>
        <p:nvSpPr>
          <p:cNvPr id="47" name="Text Box 250"/>
          <p:cNvSpPr txBox="1">
            <a:spLocks noChangeArrowheads="1"/>
          </p:cNvSpPr>
          <p:nvPr/>
        </p:nvSpPr>
        <p:spPr bwMode="auto">
          <a:xfrm>
            <a:off x="160737" y="1990238"/>
            <a:ext cx="40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10A</a:t>
            </a:r>
          </a:p>
        </p:txBody>
      </p:sp>
      <p:sp>
        <p:nvSpPr>
          <p:cNvPr id="48" name="Line 251"/>
          <p:cNvSpPr>
            <a:spLocks noChangeShapeType="1"/>
          </p:cNvSpPr>
          <p:nvPr/>
        </p:nvSpPr>
        <p:spPr bwMode="auto">
          <a:xfrm>
            <a:off x="2205071" y="1944932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52"/>
              <p:cNvSpPr txBox="1">
                <a:spLocks noChangeArrowheads="1"/>
              </p:cNvSpPr>
              <p:nvPr/>
            </p:nvSpPr>
            <p:spPr bwMode="auto">
              <a:xfrm>
                <a:off x="686839" y="1961400"/>
                <a:ext cx="479618" cy="9169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𝑣</m:t>
                      </m:r>
                      <m:r>
                        <a:rPr lang="en-US" altLang="en-US" i="1" baseline="-25000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altLang="en-US" i="1" baseline="-2500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_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9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839" y="1961400"/>
                <a:ext cx="479618" cy="9169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7921" y="5709034"/>
                <a:ext cx="43390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=80+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−10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−36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921" y="5709034"/>
                <a:ext cx="4339008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63962" y="5442359"/>
                <a:ext cx="2596993" cy="533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80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11+70//30+8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2" y="5442359"/>
                <a:ext cx="2596993" cy="533351"/>
              </a:xfrm>
              <a:prstGeom prst="rect">
                <a:avLst/>
              </a:prstGeom>
              <a:blipFill rotWithShape="1">
                <a:blip r:embed="rId6"/>
                <a:stretch>
                  <a:fillRect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68520" y="2941700"/>
            <a:ext cx="3788729" cy="2404439"/>
            <a:chOff x="244031" y="3037920"/>
            <a:chExt cx="3788729" cy="2404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44031" y="3037920"/>
                  <a:ext cx="37887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ambria Math"/>
                    </a:rPr>
                    <a:t>Step 1:  Find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. </m:t>
                      </m:r>
                    </m:oMath>
                  </a14:m>
                  <a:r>
                    <a:rPr lang="en-US" sz="1600" dirty="0">
                      <a:latin typeface="Cambria Math"/>
                    </a:rPr>
                    <a:t> Consider  t &lt; 0: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31" y="3037920"/>
                  <a:ext cx="3788729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04" t="-7273" b="-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603786" y="3832634"/>
              <a:ext cx="2743200" cy="1600200"/>
            </a:xfrm>
            <a:custGeom>
              <a:avLst/>
              <a:gdLst>
                <a:gd name="T0" fmla="*/ 0 w 1728"/>
                <a:gd name="T1" fmla="*/ 912 h 912"/>
                <a:gd name="T2" fmla="*/ 1728 w 1728"/>
                <a:gd name="T3" fmla="*/ 912 h 912"/>
                <a:gd name="T4" fmla="*/ 1728 w 1728"/>
                <a:gd name="T5" fmla="*/ 0 h 912"/>
                <a:gd name="T6" fmla="*/ 1296 w 1728"/>
                <a:gd name="T7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912">
                  <a:moveTo>
                    <a:pt x="0" y="912"/>
                  </a:moveTo>
                  <a:lnTo>
                    <a:pt x="1728" y="912"/>
                  </a:lnTo>
                  <a:lnTo>
                    <a:pt x="1728" y="0"/>
                  </a:ln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00"/>
            <p:cNvSpPr>
              <a:spLocks noChangeShapeType="1"/>
            </p:cNvSpPr>
            <p:nvPr/>
          </p:nvSpPr>
          <p:spPr bwMode="auto">
            <a:xfrm>
              <a:off x="2127786" y="5328059"/>
              <a:ext cx="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01"/>
            <p:cNvSpPr>
              <a:spLocks noChangeShapeType="1"/>
            </p:cNvSpPr>
            <p:nvPr/>
          </p:nvSpPr>
          <p:spPr bwMode="auto">
            <a:xfrm>
              <a:off x="2127786" y="5089933"/>
              <a:ext cx="0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04"/>
            <p:cNvSpPr>
              <a:spLocks/>
            </p:cNvSpPr>
            <p:nvPr/>
          </p:nvSpPr>
          <p:spPr bwMode="auto">
            <a:xfrm rot="5400000">
              <a:off x="1893603" y="4820726"/>
              <a:ext cx="466725" cy="11430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05"/>
            <p:cNvSpPr>
              <a:spLocks/>
            </p:cNvSpPr>
            <p:nvPr/>
          </p:nvSpPr>
          <p:spPr bwMode="auto">
            <a:xfrm rot="10800000">
              <a:off x="1594386" y="3985034"/>
              <a:ext cx="51435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06"/>
            <p:cNvSpPr>
              <a:spLocks/>
            </p:cNvSpPr>
            <p:nvPr/>
          </p:nvSpPr>
          <p:spPr bwMode="auto">
            <a:xfrm rot="10800000">
              <a:off x="2127786" y="3985034"/>
              <a:ext cx="51435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07"/>
            <p:cNvSpPr>
              <a:spLocks/>
            </p:cNvSpPr>
            <p:nvPr/>
          </p:nvSpPr>
          <p:spPr bwMode="auto">
            <a:xfrm rot="10800000">
              <a:off x="1880136" y="3623084"/>
              <a:ext cx="51435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8"/>
            <p:cNvSpPr>
              <a:spLocks/>
            </p:cNvSpPr>
            <p:nvPr/>
          </p:nvSpPr>
          <p:spPr bwMode="auto">
            <a:xfrm>
              <a:off x="2356386" y="3680234"/>
              <a:ext cx="304800" cy="361950"/>
            </a:xfrm>
            <a:custGeom>
              <a:avLst/>
              <a:gdLst>
                <a:gd name="T0" fmla="*/ 0 w 192"/>
                <a:gd name="T1" fmla="*/ 0 h 240"/>
                <a:gd name="T2" fmla="*/ 192 w 192"/>
                <a:gd name="T3" fmla="*/ 0 h 240"/>
                <a:gd name="T4" fmla="*/ 192 w 192"/>
                <a:gd name="T5" fmla="*/ 240 h 240"/>
                <a:gd name="T6" fmla="*/ 96 w 192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96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09"/>
            <p:cNvSpPr>
              <a:spLocks/>
            </p:cNvSpPr>
            <p:nvPr/>
          </p:nvSpPr>
          <p:spPr bwMode="auto">
            <a:xfrm>
              <a:off x="1518186" y="3689759"/>
              <a:ext cx="381000" cy="361950"/>
            </a:xfrm>
            <a:custGeom>
              <a:avLst/>
              <a:gdLst>
                <a:gd name="T0" fmla="*/ 240 w 240"/>
                <a:gd name="T1" fmla="*/ 0 h 240"/>
                <a:gd name="T2" fmla="*/ 0 w 240"/>
                <a:gd name="T3" fmla="*/ 0 h 240"/>
                <a:gd name="T4" fmla="*/ 0 w 240"/>
                <a:gd name="T5" fmla="*/ 240 h 240"/>
                <a:gd name="T6" fmla="*/ 48 w 24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48" y="24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210"/>
            <p:cNvGrpSpPr>
              <a:grpSpLocks/>
            </p:cNvGrpSpPr>
            <p:nvPr/>
          </p:nvGrpSpPr>
          <p:grpSpPr bwMode="auto">
            <a:xfrm>
              <a:off x="594261" y="3794534"/>
              <a:ext cx="923925" cy="241300"/>
              <a:chOff x="1302" y="1166"/>
              <a:chExt cx="829" cy="200"/>
            </a:xfrm>
          </p:grpSpPr>
          <p:sp>
            <p:nvSpPr>
              <p:cNvPr id="64" name="Oval 211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212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213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14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Rectangle 215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16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217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Freeform 218"/>
            <p:cNvSpPr>
              <a:spLocks/>
            </p:cNvSpPr>
            <p:nvPr/>
          </p:nvSpPr>
          <p:spPr bwMode="auto">
            <a:xfrm rot="5400000">
              <a:off x="327561" y="4089809"/>
              <a:ext cx="552450" cy="15240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Box 222"/>
            <p:cNvSpPr txBox="1">
              <a:spLocks noChangeArrowheads="1"/>
            </p:cNvSpPr>
            <p:nvPr/>
          </p:nvSpPr>
          <p:spPr bwMode="auto">
            <a:xfrm>
              <a:off x="616860" y="4048045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3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74" name="Text Box 223"/>
            <p:cNvSpPr txBox="1">
              <a:spLocks noChangeArrowheads="1"/>
            </p:cNvSpPr>
            <p:nvPr/>
          </p:nvSpPr>
          <p:spPr bwMode="auto">
            <a:xfrm>
              <a:off x="1851123" y="3375434"/>
              <a:ext cx="550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10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75" name="Text Box 224"/>
            <p:cNvSpPr txBox="1">
              <a:spLocks noChangeArrowheads="1"/>
            </p:cNvSpPr>
            <p:nvPr/>
          </p:nvSpPr>
          <p:spPr bwMode="auto">
            <a:xfrm>
              <a:off x="2126199" y="3720507"/>
              <a:ext cx="550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20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76" name="Text Box 225"/>
            <p:cNvSpPr txBox="1">
              <a:spLocks noChangeArrowheads="1"/>
            </p:cNvSpPr>
            <p:nvPr/>
          </p:nvSpPr>
          <p:spPr bwMode="auto">
            <a:xfrm>
              <a:off x="1433610" y="4108859"/>
              <a:ext cx="550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70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77" name="Text Box 226"/>
            <p:cNvSpPr txBox="1">
              <a:spLocks noChangeArrowheads="1"/>
            </p:cNvSpPr>
            <p:nvPr/>
          </p:nvSpPr>
          <p:spPr bwMode="auto">
            <a:xfrm>
              <a:off x="1601156" y="4811164"/>
              <a:ext cx="53615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dirty="0"/>
                <a:t>8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78" name="Text Box 227"/>
            <p:cNvSpPr txBox="1">
              <a:spLocks noChangeArrowheads="1"/>
            </p:cNvSpPr>
            <p:nvPr/>
          </p:nvSpPr>
          <p:spPr bwMode="auto">
            <a:xfrm>
              <a:off x="884979" y="3527834"/>
              <a:ext cx="4171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1H</a:t>
              </a:r>
            </a:p>
          </p:txBody>
        </p:sp>
        <p:sp>
          <p:nvSpPr>
            <p:cNvPr id="91" name="Freeform 244"/>
            <p:cNvSpPr>
              <a:spLocks/>
            </p:cNvSpPr>
            <p:nvPr/>
          </p:nvSpPr>
          <p:spPr bwMode="auto">
            <a:xfrm rot="5400000">
              <a:off x="417009" y="4533043"/>
              <a:ext cx="383597" cy="121469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45"/>
            <p:cNvSpPr>
              <a:spLocks noChangeShapeType="1"/>
            </p:cNvSpPr>
            <p:nvPr/>
          </p:nvSpPr>
          <p:spPr bwMode="auto">
            <a:xfrm>
              <a:off x="591243" y="5185184"/>
              <a:ext cx="9525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Text Box 249"/>
            <p:cNvSpPr txBox="1">
              <a:spLocks noChangeArrowheads="1"/>
            </p:cNvSpPr>
            <p:nvPr/>
          </p:nvSpPr>
          <p:spPr bwMode="auto">
            <a:xfrm>
              <a:off x="640663" y="4477799"/>
              <a:ext cx="41389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 dirty="0"/>
                <a:t>8</a:t>
              </a:r>
              <a:r>
                <a:rPr lang="en-US" altLang="en-US" sz="14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97" name="Line 251"/>
            <p:cNvSpPr>
              <a:spLocks noChangeShapeType="1"/>
            </p:cNvSpPr>
            <p:nvPr/>
          </p:nvSpPr>
          <p:spPr bwMode="auto">
            <a:xfrm>
              <a:off x="2124165" y="4051709"/>
              <a:ext cx="0" cy="590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>
              <a:off x="928561" y="3963089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942923" y="3934353"/>
                  <a:ext cx="3895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923" y="3934353"/>
                  <a:ext cx="389594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/>
            <p:cNvSpPr/>
            <p:nvPr/>
          </p:nvSpPr>
          <p:spPr>
            <a:xfrm>
              <a:off x="3286887" y="4166009"/>
              <a:ext cx="146909" cy="78105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3084263" y="4116062"/>
                  <a:ext cx="457305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1600" i="1" dirty="0" err="1"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_</m:t>
                        </m:r>
                      </m:oMath>
                    </m:oMathPara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86" name="Text Box 2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84263" y="4116062"/>
                  <a:ext cx="457305" cy="83099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" name="Group 328"/>
            <p:cNvGrpSpPr>
              <a:grpSpLocks/>
            </p:cNvGrpSpPr>
            <p:nvPr/>
          </p:nvGrpSpPr>
          <p:grpSpPr bwMode="auto">
            <a:xfrm>
              <a:off x="449955" y="4804074"/>
              <a:ext cx="285751" cy="437570"/>
              <a:chOff x="2976" y="1263"/>
              <a:chExt cx="180" cy="386"/>
            </a:xfrm>
          </p:grpSpPr>
          <p:sp>
            <p:nvSpPr>
              <p:cNvPr id="105" name="Oval 330"/>
              <p:cNvSpPr>
                <a:spLocks noChangeArrowheads="1"/>
              </p:cNvSpPr>
              <p:nvPr/>
            </p:nvSpPr>
            <p:spPr bwMode="auto">
              <a:xfrm>
                <a:off x="2976" y="1272"/>
                <a:ext cx="178" cy="32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Text Box 331"/>
              <p:cNvSpPr txBox="1">
                <a:spLocks noChangeArrowheads="1"/>
              </p:cNvSpPr>
              <p:nvPr/>
            </p:nvSpPr>
            <p:spPr bwMode="auto">
              <a:xfrm>
                <a:off x="2977" y="1263"/>
                <a:ext cx="179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1400" b="1" dirty="0">
                    <a:latin typeface="Symbol" pitchFamily="18" charset="2"/>
                  </a:rPr>
                  <a:t>+</a:t>
                </a:r>
                <a:br>
                  <a:rPr lang="en-US" altLang="en-US" sz="1400" b="1" dirty="0">
                    <a:latin typeface="Symbol" pitchFamily="18" charset="2"/>
                  </a:rPr>
                </a:br>
                <a:r>
                  <a:rPr lang="en-US" altLang="en-US" sz="1400" b="1" dirty="0">
                    <a:latin typeface="Symbol" pitchFamily="18" charset="2"/>
                  </a:rPr>
                  <a:t>-</a:t>
                </a: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645277" y="4936044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mbria Math"/>
                </a:rPr>
                <a:t>80V</a:t>
              </a:r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 flipH="1">
              <a:off x="2356386" y="4159513"/>
              <a:ext cx="3178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2270323" y="4139245"/>
                  <a:ext cx="4769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323" y="4139245"/>
                  <a:ext cx="476925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563962" y="5909103"/>
                <a:ext cx="1864549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70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×2=1.4</m:t>
                      </m:r>
                      <m:r>
                        <a:rPr lang="en-US" sz="1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2" y="5909103"/>
                <a:ext cx="1864549" cy="4970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34358" y="6411723"/>
                <a:ext cx="31356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+20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=16+28=44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58" y="6411723"/>
                <a:ext cx="3135666" cy="3077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/>
              <p:cNvSpPr txBox="1"/>
              <p:nvPr/>
            </p:nvSpPr>
            <p:spPr>
              <a:xfrm>
                <a:off x="6570485" y="1464395"/>
                <a:ext cx="7318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6" name="TextBox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85" y="1464395"/>
                <a:ext cx="731803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6074973" y="1841827"/>
                <a:ext cx="17799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73" y="1841827"/>
                <a:ext cx="1779974" cy="30777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4360729" y="2756194"/>
                <a:ext cx="16910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(∞)=?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729" y="2756194"/>
                <a:ext cx="1691040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5999753" y="2727999"/>
                <a:ext cx="23983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  </m:t>
                      </m:r>
                      <m:r>
                        <a:rPr lang="en-US" sz="1600" b="0" i="1" smtClean="0">
                          <a:latin typeface="Cambria Math"/>
                        </a:rPr>
                        <m:t>𝑊h𝑖𝑐h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𝑐𝑎𝑠𝑒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53" y="2727999"/>
                <a:ext cx="2398349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4414459" y="3094748"/>
                <a:ext cx="34236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=80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mbria Math"/>
                  </a:rPr>
                  <a:t>11+10//90=20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459" y="3094748"/>
                <a:ext cx="3423630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4260895" y="624652"/>
            <a:ext cx="4468315" cy="2114014"/>
            <a:chOff x="3444135" y="642180"/>
            <a:chExt cx="4468315" cy="2114014"/>
          </a:xfrm>
        </p:grpSpPr>
        <p:sp>
          <p:nvSpPr>
            <p:cNvPr id="114" name="TextBox 113"/>
            <p:cNvSpPr txBox="1"/>
            <p:nvPr/>
          </p:nvSpPr>
          <p:spPr>
            <a:xfrm>
              <a:off x="3444135" y="758788"/>
              <a:ext cx="1593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mbria Math"/>
                </a:rPr>
                <a:t>Step 2: For t &gt; 0</a:t>
              </a:r>
            </a:p>
          </p:txBody>
        </p:sp>
        <p:sp>
          <p:nvSpPr>
            <p:cNvPr id="115" name="Freeform 248"/>
            <p:cNvSpPr>
              <a:spLocks/>
            </p:cNvSpPr>
            <p:nvPr/>
          </p:nvSpPr>
          <p:spPr bwMode="auto">
            <a:xfrm>
              <a:off x="4704353" y="1146469"/>
              <a:ext cx="2743200" cy="1600200"/>
            </a:xfrm>
            <a:custGeom>
              <a:avLst/>
              <a:gdLst>
                <a:gd name="T0" fmla="*/ 0 w 1728"/>
                <a:gd name="T1" fmla="*/ 912 h 912"/>
                <a:gd name="T2" fmla="*/ 1728 w 1728"/>
                <a:gd name="T3" fmla="*/ 912 h 912"/>
                <a:gd name="T4" fmla="*/ 1728 w 1728"/>
                <a:gd name="T5" fmla="*/ 0 h 912"/>
                <a:gd name="T6" fmla="*/ 1296 w 1728"/>
                <a:gd name="T7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8" h="912">
                  <a:moveTo>
                    <a:pt x="0" y="912"/>
                  </a:moveTo>
                  <a:lnTo>
                    <a:pt x="1728" y="912"/>
                  </a:lnTo>
                  <a:lnTo>
                    <a:pt x="1728" y="0"/>
                  </a:ln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05"/>
            <p:cNvSpPr>
              <a:spLocks/>
            </p:cNvSpPr>
            <p:nvPr/>
          </p:nvSpPr>
          <p:spPr bwMode="auto">
            <a:xfrm rot="10800000">
              <a:off x="5694953" y="1298869"/>
              <a:ext cx="51435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06"/>
            <p:cNvSpPr>
              <a:spLocks/>
            </p:cNvSpPr>
            <p:nvPr/>
          </p:nvSpPr>
          <p:spPr bwMode="auto">
            <a:xfrm rot="10800000">
              <a:off x="6228353" y="1298869"/>
              <a:ext cx="51435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07"/>
            <p:cNvSpPr>
              <a:spLocks/>
            </p:cNvSpPr>
            <p:nvPr/>
          </p:nvSpPr>
          <p:spPr bwMode="auto">
            <a:xfrm rot="10800000">
              <a:off x="5980703" y="936919"/>
              <a:ext cx="514350" cy="123825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08"/>
            <p:cNvSpPr>
              <a:spLocks/>
            </p:cNvSpPr>
            <p:nvPr/>
          </p:nvSpPr>
          <p:spPr bwMode="auto">
            <a:xfrm>
              <a:off x="6456953" y="994069"/>
              <a:ext cx="304800" cy="361950"/>
            </a:xfrm>
            <a:custGeom>
              <a:avLst/>
              <a:gdLst>
                <a:gd name="T0" fmla="*/ 0 w 192"/>
                <a:gd name="T1" fmla="*/ 0 h 240"/>
                <a:gd name="T2" fmla="*/ 192 w 192"/>
                <a:gd name="T3" fmla="*/ 0 h 240"/>
                <a:gd name="T4" fmla="*/ 192 w 192"/>
                <a:gd name="T5" fmla="*/ 240 h 240"/>
                <a:gd name="T6" fmla="*/ 96 w 192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96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09"/>
            <p:cNvSpPr>
              <a:spLocks/>
            </p:cNvSpPr>
            <p:nvPr/>
          </p:nvSpPr>
          <p:spPr bwMode="auto">
            <a:xfrm>
              <a:off x="5618753" y="1003594"/>
              <a:ext cx="381000" cy="361950"/>
            </a:xfrm>
            <a:custGeom>
              <a:avLst/>
              <a:gdLst>
                <a:gd name="T0" fmla="*/ 240 w 240"/>
                <a:gd name="T1" fmla="*/ 0 h 240"/>
                <a:gd name="T2" fmla="*/ 0 w 240"/>
                <a:gd name="T3" fmla="*/ 0 h 240"/>
                <a:gd name="T4" fmla="*/ 0 w 240"/>
                <a:gd name="T5" fmla="*/ 240 h 240"/>
                <a:gd name="T6" fmla="*/ 48 w 240"/>
                <a:gd name="T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48" y="24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" name="Group 210"/>
            <p:cNvGrpSpPr>
              <a:grpSpLocks/>
            </p:cNvGrpSpPr>
            <p:nvPr/>
          </p:nvGrpSpPr>
          <p:grpSpPr bwMode="auto">
            <a:xfrm>
              <a:off x="4694828" y="1108369"/>
              <a:ext cx="923925" cy="241300"/>
              <a:chOff x="1302" y="1166"/>
              <a:chExt cx="829" cy="200"/>
            </a:xfrm>
          </p:grpSpPr>
          <p:sp>
            <p:nvSpPr>
              <p:cNvPr id="127" name="Oval 211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212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213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214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215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216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7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Freeform 218"/>
            <p:cNvSpPr>
              <a:spLocks/>
            </p:cNvSpPr>
            <p:nvPr/>
          </p:nvSpPr>
          <p:spPr bwMode="auto">
            <a:xfrm rot="5400000">
              <a:off x="4428128" y="1403644"/>
              <a:ext cx="552450" cy="15240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221"/>
            <p:cNvSpPr>
              <a:spLocks noChangeArrowheads="1"/>
            </p:cNvSpPr>
            <p:nvPr/>
          </p:nvSpPr>
          <p:spPr bwMode="auto">
            <a:xfrm>
              <a:off x="7676153" y="1832269"/>
              <a:ext cx="228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dirty="0"/>
                <a:t>5mF</a:t>
              </a:r>
            </a:p>
          </p:txBody>
        </p:sp>
        <p:sp>
          <p:nvSpPr>
            <p:cNvPr id="136" name="Text Box 222"/>
            <p:cNvSpPr txBox="1">
              <a:spLocks noChangeArrowheads="1"/>
            </p:cNvSpPr>
            <p:nvPr/>
          </p:nvSpPr>
          <p:spPr bwMode="auto">
            <a:xfrm>
              <a:off x="4717427" y="1361880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3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37" name="Text Box 224"/>
            <p:cNvSpPr txBox="1">
              <a:spLocks noChangeArrowheads="1"/>
            </p:cNvSpPr>
            <p:nvPr/>
          </p:nvSpPr>
          <p:spPr bwMode="auto">
            <a:xfrm>
              <a:off x="6226766" y="1034342"/>
              <a:ext cx="550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20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38" name="Text Box 225"/>
            <p:cNvSpPr txBox="1">
              <a:spLocks noChangeArrowheads="1"/>
            </p:cNvSpPr>
            <p:nvPr/>
          </p:nvSpPr>
          <p:spPr bwMode="auto">
            <a:xfrm>
              <a:off x="5670375" y="1051219"/>
              <a:ext cx="550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70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40" name="Text Box 227"/>
            <p:cNvSpPr txBox="1">
              <a:spLocks noChangeArrowheads="1"/>
            </p:cNvSpPr>
            <p:nvPr/>
          </p:nvSpPr>
          <p:spPr bwMode="auto">
            <a:xfrm>
              <a:off x="4985546" y="841669"/>
              <a:ext cx="41710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1H</a:t>
              </a:r>
            </a:p>
          </p:txBody>
        </p:sp>
        <p:grpSp>
          <p:nvGrpSpPr>
            <p:cNvPr id="141" name="Group 229"/>
            <p:cNvGrpSpPr>
              <a:grpSpLocks/>
            </p:cNvGrpSpPr>
            <p:nvPr/>
          </p:nvGrpSpPr>
          <p:grpSpPr bwMode="auto">
            <a:xfrm>
              <a:off x="7333253" y="1575094"/>
              <a:ext cx="304800" cy="733425"/>
              <a:chOff x="3024" y="2832"/>
              <a:chExt cx="192" cy="462"/>
            </a:xfrm>
          </p:grpSpPr>
          <p:sp>
            <p:nvSpPr>
              <p:cNvPr id="142" name="Rectangle 230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3" name="Group 231"/>
              <p:cNvGrpSpPr>
                <a:grpSpLocks/>
              </p:cNvGrpSpPr>
              <p:nvPr/>
            </p:nvGrpSpPr>
            <p:grpSpPr bwMode="auto">
              <a:xfrm rot="5400000">
                <a:off x="2865" y="2991"/>
                <a:ext cx="462" cy="144"/>
                <a:chOff x="1104" y="2160"/>
                <a:chExt cx="336" cy="96"/>
              </a:xfrm>
            </p:grpSpPr>
            <p:sp>
              <p:nvSpPr>
                <p:cNvPr id="144" name="Line 232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33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34"/>
                <p:cNvSpPr>
                  <a:spLocks noChangeShapeType="1"/>
                </p:cNvSpPr>
                <p:nvPr/>
              </p:nvSpPr>
              <p:spPr bwMode="auto">
                <a:xfrm>
                  <a:off x="1296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35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6930149" y="1464395"/>
                  <a:ext cx="457305" cy="830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1600" i="1" dirty="0" err="1">
                            <a:latin typeface="Cambria Math"/>
                          </a:rPr>
                          <m:t>𝑣</m:t>
                        </m:r>
                        <m:r>
                          <a:rPr lang="en-US" altLang="en-US" sz="1600" i="1" baseline="-25000" dirty="0" err="1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altLang="en-US" sz="16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600" i="1" dirty="0" smtClean="0">
                            <a:latin typeface="Cambria Math"/>
                          </a:rPr>
                          <m:t>_</m:t>
                        </m:r>
                      </m:oMath>
                    </m:oMathPara>
                  </a14:m>
                  <a:endParaRPr lang="en-US" altLang="en-US" sz="1600" dirty="0"/>
                </a:p>
              </p:txBody>
            </p:sp>
          </mc:Choice>
          <mc:Fallback xmlns="">
            <p:sp>
              <p:nvSpPr>
                <p:cNvPr id="148" name="Text Box 2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0149" y="1464395"/>
                  <a:ext cx="457305" cy="83099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9" name="Group 240"/>
            <p:cNvGrpSpPr>
              <a:grpSpLocks/>
            </p:cNvGrpSpPr>
            <p:nvPr/>
          </p:nvGrpSpPr>
          <p:grpSpPr bwMode="auto">
            <a:xfrm>
              <a:off x="4551953" y="1727494"/>
              <a:ext cx="314325" cy="1019175"/>
              <a:chOff x="2460" y="1224"/>
              <a:chExt cx="186" cy="642"/>
            </a:xfrm>
          </p:grpSpPr>
          <p:sp>
            <p:nvSpPr>
              <p:cNvPr id="150" name="Oval 241"/>
              <p:cNvSpPr>
                <a:spLocks noChangeArrowheads="1"/>
              </p:cNvSpPr>
              <p:nvPr/>
            </p:nvSpPr>
            <p:spPr bwMode="auto">
              <a:xfrm>
                <a:off x="2460" y="1451"/>
                <a:ext cx="186" cy="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242"/>
              <p:cNvSpPr>
                <a:spLocks noChangeShapeType="1"/>
              </p:cNvSpPr>
              <p:nvPr/>
            </p:nvSpPr>
            <p:spPr bwMode="auto">
              <a:xfrm flipV="1">
                <a:off x="2553" y="145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243"/>
              <p:cNvSpPr>
                <a:spLocks noChangeShapeType="1"/>
              </p:cNvSpPr>
              <p:nvPr/>
            </p:nvSpPr>
            <p:spPr bwMode="auto">
              <a:xfrm flipH="1" flipV="1">
                <a:off x="2553" y="1224"/>
                <a:ext cx="3" cy="6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" name="Freeform 244"/>
            <p:cNvSpPr>
              <a:spLocks/>
            </p:cNvSpPr>
            <p:nvPr/>
          </p:nvSpPr>
          <p:spPr bwMode="auto">
            <a:xfrm rot="5400000">
              <a:off x="4885328" y="2184694"/>
              <a:ext cx="552450" cy="152400"/>
            </a:xfrm>
            <a:custGeom>
              <a:avLst/>
              <a:gdLst>
                <a:gd name="T0" fmla="*/ 0 w 20000"/>
                <a:gd name="T1" fmla="*/ 9945 h 20000"/>
                <a:gd name="T2" fmla="*/ 5887 w 20000"/>
                <a:gd name="T3" fmla="*/ 9945 h 20000"/>
                <a:gd name="T4" fmla="*/ 7165 w 20000"/>
                <a:gd name="T5" fmla="*/ 0 h 20000"/>
                <a:gd name="T6" fmla="*/ 7937 w 20000"/>
                <a:gd name="T7" fmla="*/ 19337 h 20000"/>
                <a:gd name="T8" fmla="*/ 10495 w 20000"/>
                <a:gd name="T9" fmla="*/ 552 h 20000"/>
                <a:gd name="T10" fmla="*/ 11532 w 20000"/>
                <a:gd name="T11" fmla="*/ 19890 h 20000"/>
                <a:gd name="T12" fmla="*/ 14089 w 20000"/>
                <a:gd name="T13" fmla="*/ 552 h 20000"/>
                <a:gd name="T14" fmla="*/ 14861 w 20000"/>
                <a:gd name="T15" fmla="*/ 19890 h 20000"/>
                <a:gd name="T16" fmla="*/ 16647 w 20000"/>
                <a:gd name="T17" fmla="*/ 8840 h 20000"/>
                <a:gd name="T18" fmla="*/ 19976 w 20000"/>
                <a:gd name="T19" fmla="*/ 8840 h 2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0" h="20000">
                  <a:moveTo>
                    <a:pt x="0" y="9945"/>
                  </a:moveTo>
                  <a:lnTo>
                    <a:pt x="5887" y="9945"/>
                  </a:lnTo>
                  <a:lnTo>
                    <a:pt x="7165" y="0"/>
                  </a:lnTo>
                  <a:lnTo>
                    <a:pt x="7937" y="19337"/>
                  </a:lnTo>
                  <a:lnTo>
                    <a:pt x="10495" y="552"/>
                  </a:lnTo>
                  <a:lnTo>
                    <a:pt x="11532" y="19890"/>
                  </a:lnTo>
                  <a:lnTo>
                    <a:pt x="14089" y="552"/>
                  </a:lnTo>
                  <a:lnTo>
                    <a:pt x="14861" y="19890"/>
                  </a:lnTo>
                  <a:lnTo>
                    <a:pt x="16647" y="8840"/>
                  </a:lnTo>
                  <a:lnTo>
                    <a:pt x="19976" y="8840"/>
                  </a:lnTo>
                </a:path>
              </a:pathLst>
            </a:custGeom>
            <a:pattFill prst="pct10">
              <a:fgClr>
                <a:srgbClr val="FFFFFF"/>
              </a:fgClr>
              <a:bgClr>
                <a:srgbClr val="FFFFFF"/>
              </a:bgClr>
            </a:pattFill>
            <a:ln w="9525" cap="flat" cmpd="sng">
              <a:solidFill>
                <a:srgbClr val="000000"/>
              </a:solidFill>
              <a:prstDash val="solid"/>
              <a:round/>
              <a:headEnd type="none" w="lg" len="sm"/>
              <a:tailEnd type="none" w="lg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45"/>
            <p:cNvSpPr>
              <a:spLocks noChangeShapeType="1"/>
            </p:cNvSpPr>
            <p:nvPr/>
          </p:nvSpPr>
          <p:spPr bwMode="auto">
            <a:xfrm>
              <a:off x="5161553" y="2489494"/>
              <a:ext cx="9525" cy="257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246"/>
            <p:cNvSpPr>
              <a:spLocks noChangeShapeType="1"/>
            </p:cNvSpPr>
            <p:nvPr/>
          </p:nvSpPr>
          <p:spPr bwMode="auto">
            <a:xfrm flipV="1">
              <a:off x="5161553" y="1860844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247"/>
            <p:cNvSpPr>
              <a:spLocks noChangeShapeType="1"/>
            </p:cNvSpPr>
            <p:nvPr/>
          </p:nvSpPr>
          <p:spPr bwMode="auto">
            <a:xfrm>
              <a:off x="4713878" y="1860844"/>
              <a:ext cx="466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Text Box 249"/>
            <p:cNvSpPr txBox="1">
              <a:spLocks noChangeArrowheads="1"/>
            </p:cNvSpPr>
            <p:nvPr/>
          </p:nvSpPr>
          <p:spPr bwMode="auto">
            <a:xfrm>
              <a:off x="5248996" y="2177343"/>
              <a:ext cx="4459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8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  <p:sp>
          <p:nvSpPr>
            <p:cNvPr id="158" name="Text Box 250"/>
            <p:cNvSpPr txBox="1">
              <a:spLocks noChangeArrowheads="1"/>
            </p:cNvSpPr>
            <p:nvPr/>
          </p:nvSpPr>
          <p:spPr bwMode="auto">
            <a:xfrm>
              <a:off x="4174494" y="1868050"/>
              <a:ext cx="4032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10A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4700596" y="1839212"/>
                  <a:ext cx="479618" cy="9169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altLang="en-US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 </m:t>
                        </m:r>
                        <m:r>
                          <a:rPr lang="en-US" altLang="en-US" i="1" dirty="0" smtClean="0">
                            <a:latin typeface="Cambria Math"/>
                          </a:rPr>
                          <m:t>𝑣</m:t>
                        </m:r>
                        <m:r>
                          <a:rPr lang="en-US" altLang="en-US" i="1" baseline="-25000" dirty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altLang="en-US" i="1" baseline="-25000" dirty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/>
                          </a:rPr>
                          <m:t>_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60" name="Text Box 2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00596" y="1839212"/>
                  <a:ext cx="479618" cy="91698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5104969" y="1273594"/>
                  <a:ext cx="3895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4969" y="1273594"/>
                  <a:ext cx="389594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2" name="Straight Arrow Connector 161"/>
            <p:cNvCxnSpPr/>
            <p:nvPr/>
          </p:nvCxnSpPr>
          <p:spPr>
            <a:xfrm>
              <a:off x="5021648" y="1291757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7535256" y="1314202"/>
              <a:ext cx="0" cy="41326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7528563" y="1323080"/>
                  <a:ext cx="38388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8563" y="1323080"/>
                  <a:ext cx="383887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Text Box 223"/>
            <p:cNvSpPr txBox="1">
              <a:spLocks noChangeArrowheads="1"/>
            </p:cNvSpPr>
            <p:nvPr/>
          </p:nvSpPr>
          <p:spPr bwMode="auto">
            <a:xfrm>
              <a:off x="5980703" y="642180"/>
              <a:ext cx="5501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dirty="0"/>
                <a:t>10</a:t>
              </a:r>
              <a:r>
                <a:rPr lang="en-US" altLang="en-US" sz="1600" dirty="0">
                  <a:sym typeface="Symbol" pitchFamily="18" charset="2"/>
                </a:rPr>
                <a:t>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4432929" y="3418067"/>
                <a:ext cx="3738652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=10, 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</a:rPr>
                          <m:t>200</m:t>
                        </m:r>
                      </m:e>
                    </m:rad>
                  </m:oMath>
                </a14:m>
                <a:r>
                  <a:rPr lang="en-US" sz="1600" dirty="0">
                    <a:latin typeface="Cambria Math"/>
                  </a:rPr>
                  <a:t>,  Case 3</a:t>
                </a:r>
                <a:br>
                  <a:rPr lang="en-US" sz="1600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200−100</m:t>
                          </m:r>
                        </m:e>
                      </m:rad>
                      <m:r>
                        <a:rPr lang="en-US" sz="16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929" y="3418067"/>
                <a:ext cx="3738652" cy="730969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TextBox 172"/>
          <p:cNvSpPr txBox="1"/>
          <p:nvPr/>
        </p:nvSpPr>
        <p:spPr>
          <a:xfrm>
            <a:off x="4278128" y="4139245"/>
            <a:ext cx="1721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General 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4420305" y="4358151"/>
                <a:ext cx="41884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=80+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10 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05" y="4358151"/>
                <a:ext cx="4188454" cy="338554"/>
              </a:xfrm>
              <a:prstGeom prst="rect">
                <a:avLst/>
              </a:prstGeom>
              <a:blipFill rotWithShape="1">
                <a:blip r:embed="rId2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429618" y="4673305"/>
                <a:ext cx="3059877" cy="517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0.005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=400</m:t>
                      </m:r>
                      <m:r>
                        <a:rPr lang="en-US" sz="1400" b="0" i="1" smtClean="0">
                          <a:latin typeface="Cambria Math"/>
                        </a:rPr>
                        <m:t>𝑉</m:t>
                      </m:r>
                      <m:r>
                        <a:rPr lang="en-US" sz="1400" b="0" i="1" smtClean="0">
                          <a:latin typeface="Cambria Math"/>
                        </a:rPr>
                        <m:t>/</m:t>
                      </m:r>
                      <m:r>
                        <a:rPr lang="en-US" sz="1400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sz="1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18" y="4673305"/>
                <a:ext cx="3059877" cy="517770"/>
              </a:xfrm>
              <a:prstGeom prst="rect">
                <a:avLst/>
              </a:prstGeom>
              <a:blipFill rotWithShape="1">
                <a:blip r:embed="rId2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497798" y="5171224"/>
                <a:ext cx="1886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44=80+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400=−10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+10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b="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798" y="5171224"/>
                <a:ext cx="1886799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6742703" y="5171224"/>
                <a:ext cx="17731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=−36,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703" y="5171224"/>
                <a:ext cx="1773178" cy="338554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3885930" y="6016811"/>
                <a:ext cx="5355440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10−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  <m:f>
                            <m:f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=80−</m:t>
                      </m:r>
                      <m:sSup>
                        <m:sSup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−10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(16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+12.8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)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930" y="6016811"/>
                <a:ext cx="5355440" cy="576376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Right Arrow 180"/>
          <p:cNvSpPr/>
          <p:nvPr/>
        </p:nvSpPr>
        <p:spPr>
          <a:xfrm>
            <a:off x="6384597" y="5313771"/>
            <a:ext cx="358106" cy="196007"/>
          </a:xfrm>
          <a:prstGeom prst="rightArrow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Line 200"/>
          <p:cNvSpPr>
            <a:spLocks noChangeShapeType="1"/>
          </p:cNvSpPr>
          <p:nvPr/>
        </p:nvSpPr>
        <p:spPr bwMode="auto">
          <a:xfrm>
            <a:off x="2214596" y="2764082"/>
            <a:ext cx="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8" grpId="0"/>
      <p:bldP spid="112" grpId="0"/>
      <p:bldP spid="113" grpId="0"/>
      <p:bldP spid="166" grpId="0"/>
      <p:bldP spid="167" grpId="0"/>
      <p:bldP spid="168" grpId="0"/>
      <p:bldP spid="169" grpId="0"/>
      <p:bldP spid="170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0248" y="129530"/>
                <a:ext cx="894755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Problem 6:  The switch is open for a long time before closed at t = 0.  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baseline="-25000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 for t &gt; 0.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=−4.1762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48" y="129530"/>
                <a:ext cx="8947552" cy="615553"/>
              </a:xfrm>
              <a:prstGeom prst="rect">
                <a:avLst/>
              </a:prstGeom>
              <a:blipFill>
                <a:blip r:embed="rId3"/>
                <a:stretch>
                  <a:fillRect l="-613" t="-4950" b="-4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86288" y="624377"/>
            <a:ext cx="4507736" cy="1909871"/>
            <a:chOff x="1241758" y="3307323"/>
            <a:chExt cx="3026934" cy="1213071"/>
          </a:xfrm>
        </p:grpSpPr>
        <p:sp>
          <p:nvSpPr>
            <p:cNvPr id="44" name="Text Box 15"/>
            <p:cNvSpPr txBox="1">
              <a:spLocks noChangeArrowheads="1"/>
            </p:cNvSpPr>
            <p:nvPr/>
          </p:nvSpPr>
          <p:spPr bwMode="auto">
            <a:xfrm>
              <a:off x="2141581" y="3902345"/>
              <a:ext cx="4106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30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1301622" y="4037905"/>
              <a:ext cx="369425" cy="21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30</a:t>
              </a:r>
              <a:r>
                <a:rPr lang="en-US" sz="1600" dirty="0">
                  <a:sym typeface="Symbol"/>
                </a:rPr>
                <a:t></a:t>
              </a:r>
              <a:endParaRPr lang="en-US" sz="1600" dirty="0"/>
            </a:p>
          </p:txBody>
        </p:sp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2073332" y="3307323"/>
              <a:ext cx="4106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20</a:t>
              </a: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328532" y="3344051"/>
              <a:ext cx="342515" cy="215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32V</a:t>
              </a:r>
              <a:endParaRPr lang="en-US" sz="1600" dirty="0">
                <a:sym typeface="Symbol" pitchFamily="18" charset="2"/>
              </a:endParaRPr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 rot="16200000">
              <a:off x="2124436" y="3913527"/>
              <a:ext cx="81915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93"/>
            <p:cNvSpPr>
              <a:spLocks/>
            </p:cNvSpPr>
            <p:nvPr/>
          </p:nvSpPr>
          <p:spPr bwMode="auto">
            <a:xfrm>
              <a:off x="1886630" y="3517453"/>
              <a:ext cx="800100" cy="9525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02"/>
            <p:cNvSpPr>
              <a:spLocks noChangeShapeType="1"/>
            </p:cNvSpPr>
            <p:nvPr/>
          </p:nvSpPr>
          <p:spPr bwMode="auto">
            <a:xfrm>
              <a:off x="1984708" y="3568363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03"/>
            <p:cNvSpPr>
              <a:spLocks noChangeShapeType="1"/>
            </p:cNvSpPr>
            <p:nvPr/>
          </p:nvSpPr>
          <p:spPr bwMode="auto">
            <a:xfrm>
              <a:off x="1289382" y="4377988"/>
              <a:ext cx="1343192" cy="2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04"/>
            <p:cNvSpPr>
              <a:spLocks noChangeShapeType="1"/>
            </p:cNvSpPr>
            <p:nvPr/>
          </p:nvSpPr>
          <p:spPr bwMode="auto">
            <a:xfrm>
              <a:off x="1984708" y="4101763"/>
              <a:ext cx="0" cy="27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05"/>
            <p:cNvSpPr>
              <a:spLocks noChangeShapeType="1"/>
            </p:cNvSpPr>
            <p:nvPr/>
          </p:nvSpPr>
          <p:spPr bwMode="auto">
            <a:xfrm flipH="1">
              <a:off x="1879933" y="3835063"/>
              <a:ext cx="1047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06"/>
            <p:cNvSpPr>
              <a:spLocks noChangeShapeType="1"/>
            </p:cNvSpPr>
            <p:nvPr/>
          </p:nvSpPr>
          <p:spPr bwMode="auto">
            <a:xfrm>
              <a:off x="1851358" y="3857288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5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5643317"/>
                </p:ext>
              </p:extLst>
            </p:nvPr>
          </p:nvGraphicFramePr>
          <p:xfrm>
            <a:off x="1578308" y="3908088"/>
            <a:ext cx="266700" cy="14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80" name="Equation" r:id="rId4" imgW="317160" imgH="177480" progId="Equation.3">
                    <p:embed/>
                  </p:oleObj>
                </mc:Choice>
                <mc:Fallback>
                  <p:oleObj name="Equation" r:id="rId4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8308" y="3908088"/>
                          <a:ext cx="266700" cy="1492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111"/>
            <p:cNvSpPr txBox="1">
              <a:spLocks noChangeArrowheads="1"/>
            </p:cNvSpPr>
            <p:nvPr/>
          </p:nvSpPr>
          <p:spPr bwMode="auto">
            <a:xfrm>
              <a:off x="3362297" y="3312041"/>
              <a:ext cx="43973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>
                  <a:sym typeface="Symbol" pitchFamily="18" charset="2"/>
                </a:rPr>
                <a:t>V</a:t>
              </a:r>
            </a:p>
          </p:txBody>
        </p:sp>
        <p:sp>
          <p:nvSpPr>
            <p:cNvPr id="57" name="Text Box 156"/>
            <p:cNvSpPr txBox="1">
              <a:spLocks noChangeArrowheads="1"/>
            </p:cNvSpPr>
            <p:nvPr/>
          </p:nvSpPr>
          <p:spPr bwMode="auto">
            <a:xfrm>
              <a:off x="2680281" y="4115043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2H</a:t>
              </a:r>
            </a:p>
          </p:txBody>
        </p:sp>
        <p:grpSp>
          <p:nvGrpSpPr>
            <p:cNvPr id="58" name="Group 157"/>
            <p:cNvGrpSpPr>
              <a:grpSpLocks/>
            </p:cNvGrpSpPr>
            <p:nvPr/>
          </p:nvGrpSpPr>
          <p:grpSpPr bwMode="auto">
            <a:xfrm>
              <a:off x="1296092" y="3412678"/>
              <a:ext cx="844550" cy="304800"/>
              <a:chOff x="1392" y="576"/>
              <a:chExt cx="504" cy="178"/>
            </a:xfrm>
          </p:grpSpPr>
          <p:sp>
            <p:nvSpPr>
              <p:cNvPr id="59" name="Line 158"/>
              <p:cNvSpPr>
                <a:spLocks noChangeShapeType="1"/>
              </p:cNvSpPr>
              <p:nvPr/>
            </p:nvSpPr>
            <p:spPr bwMode="auto">
              <a:xfrm rot="5400000">
                <a:off x="1644" y="413"/>
                <a:ext cx="0" cy="5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Oval 159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Text Box 160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4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Symbol" pitchFamily="18" charset="2"/>
                  </a:rPr>
                  <a:t> </a:t>
                </a:r>
                <a:r>
                  <a:rPr lang="en-US" dirty="0">
                    <a:latin typeface="Symbol" pitchFamily="18" charset="2"/>
                  </a:rPr>
                  <a:t>- +</a:t>
                </a:r>
              </a:p>
            </p:txBody>
          </p:sp>
        </p:grpSp>
        <p:grpSp>
          <p:nvGrpSpPr>
            <p:cNvPr id="62" name="Group 161"/>
            <p:cNvGrpSpPr>
              <a:grpSpLocks/>
            </p:cNvGrpSpPr>
            <p:nvPr/>
          </p:nvGrpSpPr>
          <p:grpSpPr bwMode="auto">
            <a:xfrm rot="10800000">
              <a:off x="3776962" y="3552487"/>
              <a:ext cx="313930" cy="830604"/>
              <a:chOff x="3024" y="2832"/>
              <a:chExt cx="192" cy="462"/>
            </a:xfrm>
          </p:grpSpPr>
          <p:sp>
            <p:nvSpPr>
              <p:cNvPr id="63" name="Rectangle 16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" name="Group 163"/>
              <p:cNvGrpSpPr>
                <a:grpSpLocks/>
              </p:cNvGrpSpPr>
              <p:nvPr/>
            </p:nvGrpSpPr>
            <p:grpSpPr bwMode="auto">
              <a:xfrm rot="5400000">
                <a:off x="2865" y="2991"/>
                <a:ext cx="462" cy="144"/>
                <a:chOff x="1104" y="2160"/>
                <a:chExt cx="336" cy="96"/>
              </a:xfrm>
            </p:grpSpPr>
            <p:sp>
              <p:nvSpPr>
                <p:cNvPr id="65" name="Line 164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65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66"/>
                <p:cNvSpPr>
                  <a:spLocks noChangeShapeType="1"/>
                </p:cNvSpPr>
                <p:nvPr/>
              </p:nvSpPr>
              <p:spPr bwMode="auto">
                <a:xfrm>
                  <a:off x="1296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67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9" name="Group 157"/>
            <p:cNvGrpSpPr>
              <a:grpSpLocks/>
            </p:cNvGrpSpPr>
            <p:nvPr/>
          </p:nvGrpSpPr>
          <p:grpSpPr bwMode="auto">
            <a:xfrm rot="10800000">
              <a:off x="2592929" y="3424525"/>
              <a:ext cx="1380239" cy="304800"/>
              <a:chOff x="1229" y="576"/>
              <a:chExt cx="799" cy="178"/>
            </a:xfrm>
          </p:grpSpPr>
          <p:sp>
            <p:nvSpPr>
              <p:cNvPr id="70" name="Line 158"/>
              <p:cNvSpPr>
                <a:spLocks noChangeShapeType="1"/>
              </p:cNvSpPr>
              <p:nvPr/>
            </p:nvSpPr>
            <p:spPr bwMode="auto">
              <a:xfrm rot="5400000" flipH="1">
                <a:off x="1627" y="273"/>
                <a:ext cx="4" cy="7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Oval 159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Text Box 160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4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Symbol" pitchFamily="18" charset="2"/>
                  </a:rPr>
                  <a:t> </a:t>
                </a:r>
                <a:r>
                  <a:rPr lang="en-US" dirty="0">
                    <a:latin typeface="Symbol" pitchFamily="18" charset="2"/>
                  </a:rPr>
                  <a:t>- +</a:t>
                </a:r>
              </a:p>
            </p:txBody>
          </p:sp>
        </p:grpSp>
        <p:sp>
          <p:nvSpPr>
            <p:cNvPr id="73" name="Freeform 91"/>
            <p:cNvSpPr>
              <a:spLocks/>
            </p:cNvSpPr>
            <p:nvPr/>
          </p:nvSpPr>
          <p:spPr bwMode="auto">
            <a:xfrm rot="16200000">
              <a:off x="889333" y="3904913"/>
              <a:ext cx="819150" cy="11430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194"/>
            <p:cNvGrpSpPr>
              <a:grpSpLocks/>
            </p:cNvGrpSpPr>
            <p:nvPr/>
          </p:nvGrpSpPr>
          <p:grpSpPr bwMode="auto">
            <a:xfrm>
              <a:off x="2528462" y="4301319"/>
              <a:ext cx="742122" cy="219075"/>
              <a:chOff x="1302" y="1166"/>
              <a:chExt cx="829" cy="200"/>
            </a:xfrm>
          </p:grpSpPr>
          <p:sp>
            <p:nvSpPr>
              <p:cNvPr id="75" name="Oval 195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96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97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98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199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200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1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2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310575"/>
                </p:ext>
              </p:extLst>
            </p:nvPr>
          </p:nvGraphicFramePr>
          <p:xfrm>
            <a:off x="4090892" y="3668375"/>
            <a:ext cx="177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81" name="Equation" r:id="rId6" imgW="177480" imgH="571320" progId="Equation.DSMT4">
                    <p:embed/>
                  </p:oleObj>
                </mc:Choice>
                <mc:Fallback>
                  <p:oleObj name="Equation" r:id="rId6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892" y="3668375"/>
                          <a:ext cx="177800" cy="5715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5993775"/>
                </p:ext>
              </p:extLst>
            </p:nvPr>
          </p:nvGraphicFramePr>
          <p:xfrm>
            <a:off x="3414874" y="3802598"/>
            <a:ext cx="412750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82" name="Equation" r:id="rId8" imgW="419040" imgH="177480" progId="Equation.DSMT4">
                    <p:embed/>
                  </p:oleObj>
                </mc:Choice>
                <mc:Fallback>
                  <p:oleObj name="Equation" r:id="rId8" imgW="4190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4874" y="3802598"/>
                          <a:ext cx="412750" cy="1746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" name="Freeform 93"/>
            <p:cNvSpPr>
              <a:spLocks/>
            </p:cNvSpPr>
            <p:nvPr/>
          </p:nvSpPr>
          <p:spPr bwMode="auto">
            <a:xfrm>
              <a:off x="3159793" y="4331724"/>
              <a:ext cx="800100" cy="95250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Text Box 23"/>
            <p:cNvSpPr txBox="1">
              <a:spLocks noChangeArrowheads="1"/>
            </p:cNvSpPr>
            <p:nvPr/>
          </p:nvSpPr>
          <p:spPr bwMode="auto">
            <a:xfrm>
              <a:off x="3408037" y="4100334"/>
              <a:ext cx="34657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4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245" y="2537347"/>
                <a:ext cx="46047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Step 1: 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1600" dirty="0">
                    <a:latin typeface="Cambria Math"/>
                  </a:rPr>
                  <a:t> from circuit before switch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5" y="2537347"/>
                <a:ext cx="4604722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661"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09891" y="2875901"/>
            <a:ext cx="4197370" cy="1909862"/>
            <a:chOff x="610976" y="3126485"/>
            <a:chExt cx="4197370" cy="1909862"/>
          </a:xfrm>
        </p:grpSpPr>
        <p:cxnSp>
          <p:nvCxnSpPr>
            <p:cNvPr id="9" name="Straight Connector 8"/>
            <p:cNvCxnSpPr>
              <a:stCxn id="104" idx="11"/>
              <a:endCxn id="113" idx="1"/>
            </p:cNvCxnSpPr>
            <p:nvPr/>
          </p:nvCxnSpPr>
          <p:spPr>
            <a:xfrm flipV="1">
              <a:off x="4348157" y="3545557"/>
              <a:ext cx="12213" cy="12778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>
              <a:off x="610976" y="3126485"/>
              <a:ext cx="4197370" cy="1909862"/>
              <a:chOff x="1241758" y="3307323"/>
              <a:chExt cx="2818524" cy="1213066"/>
            </a:xfrm>
          </p:grpSpPr>
          <p:sp>
            <p:nvSpPr>
              <p:cNvPr id="83" name="Text Box 15"/>
              <p:cNvSpPr txBox="1">
                <a:spLocks noChangeArrowheads="1"/>
              </p:cNvSpPr>
              <p:nvPr/>
            </p:nvSpPr>
            <p:spPr bwMode="auto">
              <a:xfrm>
                <a:off x="2574159" y="3828584"/>
                <a:ext cx="339286" cy="19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ym typeface="Symbol" pitchFamily="18" charset="2"/>
                  </a:rPr>
                  <a:t>30</a:t>
                </a:r>
              </a:p>
            </p:txBody>
          </p:sp>
          <p:sp>
            <p:nvSpPr>
              <p:cNvPr id="84" name="Text Box 18"/>
              <p:cNvSpPr txBox="1">
                <a:spLocks noChangeArrowheads="1"/>
              </p:cNvSpPr>
              <p:nvPr/>
            </p:nvSpPr>
            <p:spPr bwMode="auto">
              <a:xfrm>
                <a:off x="1320268" y="3866216"/>
                <a:ext cx="339286" cy="19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30</a:t>
                </a:r>
                <a:r>
                  <a:rPr lang="en-US" sz="1400" dirty="0">
                    <a:sym typeface="Symbol"/>
                  </a:rPr>
                  <a:t></a:t>
                </a:r>
                <a:endParaRPr lang="en-US" sz="1400" dirty="0"/>
              </a:p>
            </p:txBody>
          </p:sp>
          <p:sp>
            <p:nvSpPr>
              <p:cNvPr id="85" name="Text Box 23"/>
              <p:cNvSpPr txBox="1">
                <a:spLocks noChangeArrowheads="1"/>
              </p:cNvSpPr>
              <p:nvPr/>
            </p:nvSpPr>
            <p:spPr bwMode="auto">
              <a:xfrm>
                <a:off x="2073332" y="3307323"/>
                <a:ext cx="339286" cy="19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ym typeface="Symbol" pitchFamily="18" charset="2"/>
                  </a:rPr>
                  <a:t>20</a:t>
                </a:r>
              </a:p>
            </p:txBody>
          </p:sp>
          <p:sp>
            <p:nvSpPr>
              <p:cNvPr id="86" name="Text Box 24"/>
              <p:cNvSpPr txBox="1">
                <a:spLocks noChangeArrowheads="1"/>
              </p:cNvSpPr>
              <p:nvPr/>
            </p:nvSpPr>
            <p:spPr bwMode="auto">
              <a:xfrm>
                <a:off x="1308765" y="3348512"/>
                <a:ext cx="315604" cy="19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32V</a:t>
                </a:r>
                <a:endParaRPr lang="en-US" sz="1400" dirty="0">
                  <a:sym typeface="Symbol" pitchFamily="18" charset="2"/>
                </a:endParaRPr>
              </a:p>
            </p:txBody>
          </p:sp>
          <p:sp>
            <p:nvSpPr>
              <p:cNvPr id="87" name="Freeform 91"/>
              <p:cNvSpPr>
                <a:spLocks/>
              </p:cNvSpPr>
              <p:nvPr/>
            </p:nvSpPr>
            <p:spPr bwMode="auto">
              <a:xfrm rot="16200000">
                <a:off x="2124436" y="3913527"/>
                <a:ext cx="819150" cy="114300"/>
              </a:xfrm>
              <a:custGeom>
                <a:avLst/>
                <a:gdLst>
                  <a:gd name="T0" fmla="*/ 0 w 1440"/>
                  <a:gd name="T1" fmla="*/ 96 h 192"/>
                  <a:gd name="T2" fmla="*/ 480 w 1440"/>
                  <a:gd name="T3" fmla="*/ 96 h 192"/>
                  <a:gd name="T4" fmla="*/ 528 w 1440"/>
                  <a:gd name="T5" fmla="*/ 0 h 192"/>
                  <a:gd name="T6" fmla="*/ 576 w 1440"/>
                  <a:gd name="T7" fmla="*/ 192 h 192"/>
                  <a:gd name="T8" fmla="*/ 624 w 1440"/>
                  <a:gd name="T9" fmla="*/ 0 h 192"/>
                  <a:gd name="T10" fmla="*/ 672 w 1440"/>
                  <a:gd name="T11" fmla="*/ 192 h 192"/>
                  <a:gd name="T12" fmla="*/ 720 w 1440"/>
                  <a:gd name="T13" fmla="*/ 0 h 192"/>
                  <a:gd name="T14" fmla="*/ 768 w 1440"/>
                  <a:gd name="T15" fmla="*/ 192 h 192"/>
                  <a:gd name="T16" fmla="*/ 816 w 1440"/>
                  <a:gd name="T17" fmla="*/ 0 h 192"/>
                  <a:gd name="T18" fmla="*/ 864 w 1440"/>
                  <a:gd name="T19" fmla="*/ 192 h 192"/>
                  <a:gd name="T20" fmla="*/ 912 w 1440"/>
                  <a:gd name="T21" fmla="*/ 96 h 192"/>
                  <a:gd name="T22" fmla="*/ 1440 w 1440"/>
                  <a:gd name="T23" fmla="*/ 96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0"/>
                  <a:gd name="T37" fmla="*/ 0 h 192"/>
                  <a:gd name="T38" fmla="*/ 1440 w 1440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0" h="192">
                    <a:moveTo>
                      <a:pt x="0" y="96"/>
                    </a:moveTo>
                    <a:lnTo>
                      <a:pt x="480" y="96"/>
                    </a:lnTo>
                    <a:lnTo>
                      <a:pt x="528" y="0"/>
                    </a:lnTo>
                    <a:lnTo>
                      <a:pt x="576" y="192"/>
                    </a:lnTo>
                    <a:lnTo>
                      <a:pt x="624" y="0"/>
                    </a:lnTo>
                    <a:lnTo>
                      <a:pt x="672" y="192"/>
                    </a:lnTo>
                    <a:lnTo>
                      <a:pt x="720" y="0"/>
                    </a:lnTo>
                    <a:lnTo>
                      <a:pt x="768" y="192"/>
                    </a:lnTo>
                    <a:lnTo>
                      <a:pt x="816" y="0"/>
                    </a:lnTo>
                    <a:lnTo>
                      <a:pt x="864" y="192"/>
                    </a:lnTo>
                    <a:lnTo>
                      <a:pt x="912" y="96"/>
                    </a:lnTo>
                    <a:lnTo>
                      <a:pt x="1440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93"/>
              <p:cNvSpPr>
                <a:spLocks/>
              </p:cNvSpPr>
              <p:nvPr/>
            </p:nvSpPr>
            <p:spPr bwMode="auto">
              <a:xfrm>
                <a:off x="1886630" y="3517453"/>
                <a:ext cx="800100" cy="95250"/>
              </a:xfrm>
              <a:custGeom>
                <a:avLst/>
                <a:gdLst>
                  <a:gd name="T0" fmla="*/ 0 w 1440"/>
                  <a:gd name="T1" fmla="*/ 96 h 192"/>
                  <a:gd name="T2" fmla="*/ 480 w 1440"/>
                  <a:gd name="T3" fmla="*/ 96 h 192"/>
                  <a:gd name="T4" fmla="*/ 528 w 1440"/>
                  <a:gd name="T5" fmla="*/ 0 h 192"/>
                  <a:gd name="T6" fmla="*/ 576 w 1440"/>
                  <a:gd name="T7" fmla="*/ 192 h 192"/>
                  <a:gd name="T8" fmla="*/ 624 w 1440"/>
                  <a:gd name="T9" fmla="*/ 0 h 192"/>
                  <a:gd name="T10" fmla="*/ 672 w 1440"/>
                  <a:gd name="T11" fmla="*/ 192 h 192"/>
                  <a:gd name="T12" fmla="*/ 720 w 1440"/>
                  <a:gd name="T13" fmla="*/ 0 h 192"/>
                  <a:gd name="T14" fmla="*/ 768 w 1440"/>
                  <a:gd name="T15" fmla="*/ 192 h 192"/>
                  <a:gd name="T16" fmla="*/ 816 w 1440"/>
                  <a:gd name="T17" fmla="*/ 0 h 192"/>
                  <a:gd name="T18" fmla="*/ 864 w 1440"/>
                  <a:gd name="T19" fmla="*/ 192 h 192"/>
                  <a:gd name="T20" fmla="*/ 912 w 1440"/>
                  <a:gd name="T21" fmla="*/ 96 h 192"/>
                  <a:gd name="T22" fmla="*/ 1440 w 1440"/>
                  <a:gd name="T23" fmla="*/ 96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0"/>
                  <a:gd name="T37" fmla="*/ 0 h 192"/>
                  <a:gd name="T38" fmla="*/ 1440 w 1440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0" h="192">
                    <a:moveTo>
                      <a:pt x="0" y="96"/>
                    </a:moveTo>
                    <a:lnTo>
                      <a:pt x="480" y="96"/>
                    </a:lnTo>
                    <a:lnTo>
                      <a:pt x="528" y="0"/>
                    </a:lnTo>
                    <a:lnTo>
                      <a:pt x="576" y="192"/>
                    </a:lnTo>
                    <a:lnTo>
                      <a:pt x="624" y="0"/>
                    </a:lnTo>
                    <a:lnTo>
                      <a:pt x="672" y="192"/>
                    </a:lnTo>
                    <a:lnTo>
                      <a:pt x="720" y="0"/>
                    </a:lnTo>
                    <a:lnTo>
                      <a:pt x="768" y="192"/>
                    </a:lnTo>
                    <a:lnTo>
                      <a:pt x="816" y="0"/>
                    </a:lnTo>
                    <a:lnTo>
                      <a:pt x="864" y="192"/>
                    </a:lnTo>
                    <a:lnTo>
                      <a:pt x="912" y="96"/>
                    </a:lnTo>
                    <a:lnTo>
                      <a:pt x="1440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3"/>
              <p:cNvSpPr>
                <a:spLocks noChangeShapeType="1"/>
              </p:cNvSpPr>
              <p:nvPr/>
            </p:nvSpPr>
            <p:spPr bwMode="auto">
              <a:xfrm>
                <a:off x="1289382" y="4377988"/>
                <a:ext cx="1343192" cy="2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Text Box 111"/>
              <p:cNvSpPr txBox="1">
                <a:spLocks noChangeArrowheads="1"/>
              </p:cNvSpPr>
              <p:nvPr/>
            </p:nvSpPr>
            <p:spPr bwMode="auto">
              <a:xfrm>
                <a:off x="3362297" y="3312041"/>
                <a:ext cx="439738" cy="19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4</a:t>
                </a:r>
                <a:r>
                  <a:rPr lang="en-US" sz="1400" dirty="0">
                    <a:sym typeface="Symbol" pitchFamily="18" charset="2"/>
                  </a:rPr>
                  <a:t>V</a:t>
                </a:r>
              </a:p>
            </p:txBody>
          </p:sp>
          <p:grpSp>
            <p:nvGrpSpPr>
              <p:cNvPr id="97" name="Group 157"/>
              <p:cNvGrpSpPr>
                <a:grpSpLocks/>
              </p:cNvGrpSpPr>
              <p:nvPr/>
            </p:nvGrpSpPr>
            <p:grpSpPr bwMode="auto">
              <a:xfrm>
                <a:off x="1296092" y="3412678"/>
                <a:ext cx="844550" cy="304800"/>
                <a:chOff x="1392" y="576"/>
                <a:chExt cx="504" cy="178"/>
              </a:xfrm>
            </p:grpSpPr>
            <p:sp>
              <p:nvSpPr>
                <p:cNvPr id="122" name="Line 158"/>
                <p:cNvSpPr>
                  <a:spLocks noChangeShapeType="1"/>
                </p:cNvSpPr>
                <p:nvPr/>
              </p:nvSpPr>
              <p:spPr bwMode="auto">
                <a:xfrm rot="5400000">
                  <a:off x="1644" y="413"/>
                  <a:ext cx="0" cy="50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Oval 159"/>
                <p:cNvSpPr>
                  <a:spLocks noChangeArrowheads="1"/>
                </p:cNvSpPr>
                <p:nvPr/>
              </p:nvSpPr>
              <p:spPr bwMode="auto">
                <a:xfrm rot="5400000">
                  <a:off x="1555" y="581"/>
                  <a:ext cx="178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1522" y="580"/>
                  <a:ext cx="246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200" dirty="0">
                      <a:latin typeface="Symbol" pitchFamily="18" charset="2"/>
                    </a:rPr>
                    <a:t> </a:t>
                  </a:r>
                  <a:r>
                    <a:rPr lang="en-US" dirty="0">
                      <a:latin typeface="Symbol" pitchFamily="18" charset="2"/>
                    </a:rPr>
                    <a:t>- +</a:t>
                  </a:r>
                </a:p>
              </p:txBody>
            </p:sp>
          </p:grpSp>
          <p:grpSp>
            <p:nvGrpSpPr>
              <p:cNvPr id="99" name="Group 157"/>
              <p:cNvGrpSpPr>
                <a:grpSpLocks/>
              </p:cNvGrpSpPr>
              <p:nvPr/>
            </p:nvGrpSpPr>
            <p:grpSpPr bwMode="auto">
              <a:xfrm rot="10800000">
                <a:off x="2591200" y="3424525"/>
                <a:ext cx="1167762" cy="304800"/>
                <a:chOff x="1353" y="576"/>
                <a:chExt cx="676" cy="178"/>
              </a:xfrm>
            </p:grpSpPr>
            <p:sp>
              <p:nvSpPr>
                <p:cNvPr id="113" name="Line 158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1687" y="333"/>
                  <a:ext cx="7" cy="6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159"/>
                <p:cNvSpPr>
                  <a:spLocks noChangeArrowheads="1"/>
                </p:cNvSpPr>
                <p:nvPr/>
              </p:nvSpPr>
              <p:spPr bwMode="auto">
                <a:xfrm rot="5400000">
                  <a:off x="1555" y="581"/>
                  <a:ext cx="178" cy="1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" name="Text Box 160"/>
                <p:cNvSpPr txBox="1">
                  <a:spLocks noChangeArrowheads="1"/>
                </p:cNvSpPr>
                <p:nvPr/>
              </p:nvSpPr>
              <p:spPr bwMode="auto">
                <a:xfrm>
                  <a:off x="1522" y="580"/>
                  <a:ext cx="246" cy="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1200" dirty="0">
                      <a:latin typeface="Symbol" pitchFamily="18" charset="2"/>
                    </a:rPr>
                    <a:t> </a:t>
                  </a:r>
                  <a:r>
                    <a:rPr lang="en-US" dirty="0">
                      <a:latin typeface="Symbol" pitchFamily="18" charset="2"/>
                    </a:rPr>
                    <a:t>- +</a:t>
                  </a:r>
                </a:p>
              </p:txBody>
            </p:sp>
          </p:grpSp>
          <p:sp>
            <p:nvSpPr>
              <p:cNvPr id="100" name="Freeform 91"/>
              <p:cNvSpPr>
                <a:spLocks/>
              </p:cNvSpPr>
              <p:nvPr/>
            </p:nvSpPr>
            <p:spPr bwMode="auto">
              <a:xfrm rot="16200000">
                <a:off x="889333" y="3904913"/>
                <a:ext cx="819150" cy="114300"/>
              </a:xfrm>
              <a:custGeom>
                <a:avLst/>
                <a:gdLst>
                  <a:gd name="T0" fmla="*/ 0 w 1440"/>
                  <a:gd name="T1" fmla="*/ 96 h 192"/>
                  <a:gd name="T2" fmla="*/ 480 w 1440"/>
                  <a:gd name="T3" fmla="*/ 96 h 192"/>
                  <a:gd name="T4" fmla="*/ 528 w 1440"/>
                  <a:gd name="T5" fmla="*/ 0 h 192"/>
                  <a:gd name="T6" fmla="*/ 576 w 1440"/>
                  <a:gd name="T7" fmla="*/ 192 h 192"/>
                  <a:gd name="T8" fmla="*/ 624 w 1440"/>
                  <a:gd name="T9" fmla="*/ 0 h 192"/>
                  <a:gd name="T10" fmla="*/ 672 w 1440"/>
                  <a:gd name="T11" fmla="*/ 192 h 192"/>
                  <a:gd name="T12" fmla="*/ 720 w 1440"/>
                  <a:gd name="T13" fmla="*/ 0 h 192"/>
                  <a:gd name="T14" fmla="*/ 768 w 1440"/>
                  <a:gd name="T15" fmla="*/ 192 h 192"/>
                  <a:gd name="T16" fmla="*/ 816 w 1440"/>
                  <a:gd name="T17" fmla="*/ 0 h 192"/>
                  <a:gd name="T18" fmla="*/ 864 w 1440"/>
                  <a:gd name="T19" fmla="*/ 192 h 192"/>
                  <a:gd name="T20" fmla="*/ 912 w 1440"/>
                  <a:gd name="T21" fmla="*/ 96 h 192"/>
                  <a:gd name="T22" fmla="*/ 1440 w 1440"/>
                  <a:gd name="T23" fmla="*/ 96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0"/>
                  <a:gd name="T37" fmla="*/ 0 h 192"/>
                  <a:gd name="T38" fmla="*/ 1440 w 1440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0" h="192">
                    <a:moveTo>
                      <a:pt x="0" y="96"/>
                    </a:moveTo>
                    <a:lnTo>
                      <a:pt x="480" y="96"/>
                    </a:lnTo>
                    <a:lnTo>
                      <a:pt x="528" y="0"/>
                    </a:lnTo>
                    <a:lnTo>
                      <a:pt x="576" y="192"/>
                    </a:lnTo>
                    <a:lnTo>
                      <a:pt x="624" y="0"/>
                    </a:lnTo>
                    <a:lnTo>
                      <a:pt x="672" y="192"/>
                    </a:lnTo>
                    <a:lnTo>
                      <a:pt x="720" y="0"/>
                    </a:lnTo>
                    <a:lnTo>
                      <a:pt x="768" y="192"/>
                    </a:lnTo>
                    <a:lnTo>
                      <a:pt x="816" y="0"/>
                    </a:lnTo>
                    <a:lnTo>
                      <a:pt x="864" y="192"/>
                    </a:lnTo>
                    <a:lnTo>
                      <a:pt x="912" y="96"/>
                    </a:lnTo>
                    <a:lnTo>
                      <a:pt x="1440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1" name="Group 194"/>
              <p:cNvGrpSpPr>
                <a:grpSpLocks/>
              </p:cNvGrpSpPr>
              <p:nvPr/>
            </p:nvGrpSpPr>
            <p:grpSpPr bwMode="auto">
              <a:xfrm>
                <a:off x="2528462" y="4384563"/>
                <a:ext cx="634698" cy="135826"/>
                <a:chOff x="1302" y="1242"/>
                <a:chExt cx="709" cy="124"/>
              </a:xfrm>
            </p:grpSpPr>
            <p:sp>
              <p:nvSpPr>
                <p:cNvPr id="11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477" y="1242"/>
                  <a:ext cx="534" cy="1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1302" y="1242"/>
                  <a:ext cx="6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2" name="Object 10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61241135"/>
                      </p:ext>
                    </p:extLst>
                  </p:nvPr>
                </p:nvGraphicFramePr>
                <p:xfrm>
                  <a:off x="3882482" y="3665944"/>
                  <a:ext cx="177800" cy="5715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9783" name="Equation" r:id="rId11" imgW="177480" imgH="571320" progId="Equation.DSMT4">
                          <p:embed/>
                        </p:oleObj>
                      </mc:Choice>
                      <mc:Fallback>
                        <p:oleObj name="Equation" r:id="rId11" imgW="177480" imgH="5713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82482" y="3665944"/>
                                <a:ext cx="177800" cy="571500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02" name="Object 10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61241135"/>
                      </p:ext>
                    </p:extLst>
                  </p:nvPr>
                </p:nvGraphicFramePr>
                <p:xfrm>
                  <a:off x="3882482" y="3665944"/>
                  <a:ext cx="177800" cy="5715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9170" name="Equation" r:id="rId12" imgW="177480" imgH="571320" progId="Equation.DSMT4">
                          <p:embed/>
                        </p:oleObj>
                      </mc:Choice>
                      <mc:Fallback>
                        <p:oleObj name="Equation" r:id="rId12" imgW="177480" imgH="57132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882482" y="3665944"/>
                                <a:ext cx="177800" cy="571500"/>
                              </a:xfrm>
                              <a:prstGeom prst="rect">
                                <a:avLst/>
                              </a:prstGeom>
                              <a:noFill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04" name="Freeform 93"/>
              <p:cNvSpPr>
                <a:spLocks/>
              </p:cNvSpPr>
              <p:nvPr/>
            </p:nvSpPr>
            <p:spPr bwMode="auto">
              <a:xfrm>
                <a:off x="2951166" y="4337483"/>
                <a:ext cx="800100" cy="95250"/>
              </a:xfrm>
              <a:custGeom>
                <a:avLst/>
                <a:gdLst>
                  <a:gd name="T0" fmla="*/ 0 w 1440"/>
                  <a:gd name="T1" fmla="*/ 96 h 192"/>
                  <a:gd name="T2" fmla="*/ 480 w 1440"/>
                  <a:gd name="T3" fmla="*/ 96 h 192"/>
                  <a:gd name="T4" fmla="*/ 528 w 1440"/>
                  <a:gd name="T5" fmla="*/ 0 h 192"/>
                  <a:gd name="T6" fmla="*/ 576 w 1440"/>
                  <a:gd name="T7" fmla="*/ 192 h 192"/>
                  <a:gd name="T8" fmla="*/ 624 w 1440"/>
                  <a:gd name="T9" fmla="*/ 0 h 192"/>
                  <a:gd name="T10" fmla="*/ 672 w 1440"/>
                  <a:gd name="T11" fmla="*/ 192 h 192"/>
                  <a:gd name="T12" fmla="*/ 720 w 1440"/>
                  <a:gd name="T13" fmla="*/ 0 h 192"/>
                  <a:gd name="T14" fmla="*/ 768 w 1440"/>
                  <a:gd name="T15" fmla="*/ 192 h 192"/>
                  <a:gd name="T16" fmla="*/ 816 w 1440"/>
                  <a:gd name="T17" fmla="*/ 0 h 192"/>
                  <a:gd name="T18" fmla="*/ 864 w 1440"/>
                  <a:gd name="T19" fmla="*/ 192 h 192"/>
                  <a:gd name="T20" fmla="*/ 912 w 1440"/>
                  <a:gd name="T21" fmla="*/ 96 h 192"/>
                  <a:gd name="T22" fmla="*/ 1440 w 1440"/>
                  <a:gd name="T23" fmla="*/ 96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40"/>
                  <a:gd name="T37" fmla="*/ 0 h 192"/>
                  <a:gd name="T38" fmla="*/ 1440 w 1440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40" h="192">
                    <a:moveTo>
                      <a:pt x="0" y="96"/>
                    </a:moveTo>
                    <a:lnTo>
                      <a:pt x="480" y="96"/>
                    </a:lnTo>
                    <a:lnTo>
                      <a:pt x="528" y="0"/>
                    </a:lnTo>
                    <a:lnTo>
                      <a:pt x="576" y="192"/>
                    </a:lnTo>
                    <a:lnTo>
                      <a:pt x="624" y="0"/>
                    </a:lnTo>
                    <a:lnTo>
                      <a:pt x="672" y="192"/>
                    </a:lnTo>
                    <a:lnTo>
                      <a:pt x="720" y="0"/>
                    </a:lnTo>
                    <a:lnTo>
                      <a:pt x="768" y="192"/>
                    </a:lnTo>
                    <a:lnTo>
                      <a:pt x="816" y="0"/>
                    </a:lnTo>
                    <a:lnTo>
                      <a:pt x="864" y="192"/>
                    </a:lnTo>
                    <a:lnTo>
                      <a:pt x="912" y="96"/>
                    </a:lnTo>
                    <a:lnTo>
                      <a:pt x="1440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 Box 23"/>
              <p:cNvSpPr txBox="1">
                <a:spLocks noChangeArrowheads="1"/>
              </p:cNvSpPr>
              <p:nvPr/>
            </p:nvSpPr>
            <p:spPr bwMode="auto">
              <a:xfrm>
                <a:off x="3290426" y="4139031"/>
                <a:ext cx="277930" cy="195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ym typeface="Symbol" pitchFamily="18" charset="2"/>
                  </a:rPr>
                  <a:t>4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3142133" y="4748378"/>
              <a:ext cx="3225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3149404" y="4306379"/>
                  <a:ext cx="4423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404" y="4306379"/>
                  <a:ext cx="442365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80139" y="3783951"/>
                  <a:ext cx="52142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+</m:t>
                        </m:r>
                      </m:oMath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30</m:t>
                            </m:r>
                          </m:sub>
                        </m:sSub>
                      </m:oMath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−</m:t>
                        </m:r>
                      </m:oMath>
                    </m:oMathPara>
                  </a14:m>
                  <a:endParaRPr lang="en-US" sz="1600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0139" y="3783951"/>
                  <a:ext cx="521425" cy="830997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0" name="Group 7"/>
            <p:cNvGrpSpPr>
              <a:grpSpLocks/>
            </p:cNvGrpSpPr>
            <p:nvPr/>
          </p:nvGrpSpPr>
          <p:grpSpPr bwMode="auto">
            <a:xfrm rot="5400000">
              <a:off x="3999135" y="4001410"/>
              <a:ext cx="671117" cy="338931"/>
              <a:chOff x="952500" y="3581400"/>
              <a:chExt cx="825500" cy="419100"/>
            </a:xfrm>
            <a:effectLst/>
          </p:grpSpPr>
          <p:cxnSp>
            <p:nvCxnSpPr>
              <p:cNvPr id="131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952500" y="3759200"/>
                <a:ext cx="825500" cy="0"/>
              </a:xfrm>
              <a:prstGeom prst="line">
                <a:avLst/>
              </a:prstGeom>
              <a:ln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1219200" y="3581400"/>
                <a:ext cx="0" cy="38100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0"/>
              <p:cNvCxnSpPr>
                <a:cxnSpLocks noChangeShapeType="1"/>
              </p:cNvCxnSpPr>
              <p:nvPr/>
            </p:nvCxnSpPr>
            <p:spPr bwMode="auto">
              <a:xfrm>
                <a:off x="1422400" y="3581400"/>
                <a:ext cx="0" cy="381000"/>
              </a:xfrm>
              <a:prstGeom prst="line">
                <a:avLst/>
              </a:prstGeom>
              <a:ln>
                <a:headEnd/>
                <a:tailEnd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4" name="Rectangle 11"/>
              <p:cNvSpPr>
                <a:spLocks noChangeArrowheads="1"/>
              </p:cNvSpPr>
              <p:nvPr/>
            </p:nvSpPr>
            <p:spPr bwMode="auto">
              <a:xfrm>
                <a:off x="1231900" y="3581400"/>
                <a:ext cx="177800" cy="4191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1008063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2145" y="4711629"/>
                <a:ext cx="36499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−4,   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5" y="4711629"/>
                <a:ext cx="3649910" cy="338554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52145" y="5066501"/>
                <a:ext cx="3811813" cy="104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=0, </m:t>
                    </m:r>
                  </m:oMath>
                </a14:m>
                <a:r>
                  <a:rPr lang="en-US" sz="1600" dirty="0">
                    <a:latin typeface="Cambria Math"/>
                  </a:rPr>
                  <a:t> 20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latin typeface="Cambria Math"/>
                      </a:rPr>
                      <m:t>Ω</m:t>
                    </m:r>
                    <m:r>
                      <a:rPr lang="en-US" sz="1600" b="0" i="1" dirty="0" smtClean="0">
                        <a:latin typeface="Cambria Math"/>
                      </a:rPr>
                      <m:t>, 30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/>
                      </a:rPr>
                      <m:t>Ω</m:t>
                    </m:r>
                    <m:r>
                      <a:rPr lang="en-US" sz="1600" b="0" i="1" dirty="0" smtClean="0">
                        <a:latin typeface="Cambria Math"/>
                      </a:rPr>
                      <m:t>, 30</m:t>
                    </m:r>
                    <m:r>
                      <m:rPr>
                        <m:sty m:val="p"/>
                      </m:rPr>
                      <a:rPr lang="en-US" sz="1600" b="0" i="0" dirty="0" smtClean="0">
                        <a:latin typeface="Cambria Math"/>
                      </a:rPr>
                      <m:t>Ω</m:t>
                    </m:r>
                    <m:r>
                      <a:rPr lang="en-US" sz="16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latin typeface="Cambria Math"/>
                  </a:rPr>
                  <a:t> are in series.</a:t>
                </a:r>
              </a:p>
              <a:p>
                <a:r>
                  <a:rPr lang="en-US" sz="1600" dirty="0">
                    <a:latin typeface="Cambria Math"/>
                  </a:rPr>
                  <a:t>By voltage division,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30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30+20+30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</a:rPr>
                        <m:t>×32=12</m:t>
                      </m:r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5" y="5066501"/>
                <a:ext cx="3811813" cy="1047403"/>
              </a:xfrm>
              <a:prstGeom prst="rect">
                <a:avLst/>
              </a:prstGeom>
              <a:blipFill rotWithShape="1">
                <a:blip r:embed="rId20"/>
                <a:stretch>
                  <a:fillRect l="-960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0513" y="6188766"/>
                <a:ext cx="20733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=12−4=8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3" y="6188766"/>
                <a:ext cx="2073388" cy="33855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43167" y="510680"/>
            <a:ext cx="163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Step 2:  For t &gt; 0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94904" y="823872"/>
            <a:ext cx="4012229" cy="1887593"/>
            <a:chOff x="5336287" y="920470"/>
            <a:chExt cx="4012229" cy="1887593"/>
          </a:xfrm>
        </p:grpSpPr>
        <p:cxnSp>
          <p:nvCxnSpPr>
            <p:cNvPr id="18" name="Straight Connector 17"/>
            <p:cNvCxnSpPr>
              <a:stCxn id="153" idx="11"/>
              <a:endCxn id="141" idx="0"/>
            </p:cNvCxnSpPr>
            <p:nvPr/>
          </p:nvCxnSpPr>
          <p:spPr>
            <a:xfrm>
              <a:off x="5558699" y="1284062"/>
              <a:ext cx="785756" cy="128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 Box 15"/>
            <p:cNvSpPr txBox="1">
              <a:spLocks noChangeArrowheads="1"/>
            </p:cNvSpPr>
            <p:nvPr/>
          </p:nvSpPr>
          <p:spPr bwMode="auto">
            <a:xfrm>
              <a:off x="6677309" y="1829773"/>
              <a:ext cx="5052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ym typeface="Symbol" pitchFamily="18" charset="2"/>
                </a:rPr>
                <a:t>30</a:t>
              </a:r>
            </a:p>
          </p:txBody>
        </p:sp>
        <p:sp>
          <p:nvSpPr>
            <p:cNvPr id="137" name="Text Box 18"/>
            <p:cNvSpPr txBox="1">
              <a:spLocks noChangeArrowheads="1"/>
            </p:cNvSpPr>
            <p:nvPr/>
          </p:nvSpPr>
          <p:spPr bwMode="auto">
            <a:xfrm>
              <a:off x="5592324" y="1896929"/>
              <a:ext cx="550151" cy="338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30</a:t>
              </a:r>
              <a:r>
                <a:rPr lang="en-US" sz="1600" dirty="0">
                  <a:sym typeface="Symbol"/>
                </a:rPr>
                <a:t></a:t>
              </a:r>
              <a:endParaRPr lang="en-US" sz="1600" dirty="0"/>
            </a:p>
          </p:txBody>
        </p:sp>
        <p:sp>
          <p:nvSpPr>
            <p:cNvPr id="138" name="Text Box 23"/>
            <p:cNvSpPr txBox="1">
              <a:spLocks noChangeArrowheads="1"/>
            </p:cNvSpPr>
            <p:nvPr/>
          </p:nvSpPr>
          <p:spPr bwMode="auto">
            <a:xfrm>
              <a:off x="6560187" y="1350953"/>
              <a:ext cx="5052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ym typeface="Symbol" pitchFamily="18" charset="2"/>
                </a:rPr>
                <a:t>20</a:t>
              </a:r>
            </a:p>
          </p:txBody>
        </p:sp>
        <p:sp>
          <p:nvSpPr>
            <p:cNvPr id="139" name="Text Box 24"/>
            <p:cNvSpPr txBox="1">
              <a:spLocks noChangeArrowheads="1"/>
            </p:cNvSpPr>
            <p:nvPr/>
          </p:nvSpPr>
          <p:spPr bwMode="auto">
            <a:xfrm>
              <a:off x="5336287" y="920470"/>
              <a:ext cx="470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32V</a:t>
              </a:r>
              <a:endParaRPr lang="en-US" sz="1400" dirty="0">
                <a:sym typeface="Symbol" pitchFamily="18" charset="2"/>
              </a:endParaRPr>
            </a:p>
          </p:txBody>
        </p:sp>
        <p:sp>
          <p:nvSpPr>
            <p:cNvPr id="140" name="Freeform 91"/>
            <p:cNvSpPr>
              <a:spLocks/>
            </p:cNvSpPr>
            <p:nvPr/>
          </p:nvSpPr>
          <p:spPr bwMode="auto">
            <a:xfrm rot="16200000">
              <a:off x="6592678" y="1866441"/>
              <a:ext cx="1289678" cy="170217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93"/>
            <p:cNvSpPr>
              <a:spLocks/>
            </p:cNvSpPr>
            <p:nvPr/>
          </p:nvSpPr>
          <p:spPr bwMode="auto">
            <a:xfrm>
              <a:off x="6344455" y="1233294"/>
              <a:ext cx="888199" cy="127258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03"/>
            <p:cNvSpPr>
              <a:spLocks noChangeShapeType="1"/>
            </p:cNvSpPr>
            <p:nvPr/>
          </p:nvSpPr>
          <p:spPr bwMode="auto">
            <a:xfrm>
              <a:off x="5558699" y="2592042"/>
              <a:ext cx="1848773" cy="43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111"/>
            <p:cNvSpPr txBox="1">
              <a:spLocks noChangeArrowheads="1"/>
            </p:cNvSpPr>
            <p:nvPr/>
          </p:nvSpPr>
          <p:spPr bwMode="auto">
            <a:xfrm>
              <a:off x="7983169" y="986461"/>
              <a:ext cx="6548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>
                  <a:sym typeface="Symbol" pitchFamily="18" charset="2"/>
                </a:rPr>
                <a:t>V</a:t>
              </a:r>
            </a:p>
          </p:txBody>
        </p:sp>
        <p:sp>
          <p:nvSpPr>
            <p:cNvPr id="149" name="Text Box 156"/>
            <p:cNvSpPr txBox="1">
              <a:spLocks noChangeArrowheads="1"/>
            </p:cNvSpPr>
            <p:nvPr/>
          </p:nvSpPr>
          <p:spPr bwMode="auto">
            <a:xfrm>
              <a:off x="7466229" y="2179913"/>
              <a:ext cx="3882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2H</a:t>
              </a:r>
            </a:p>
          </p:txBody>
        </p:sp>
        <p:grpSp>
          <p:nvGrpSpPr>
            <p:cNvPr id="150" name="Group 157"/>
            <p:cNvGrpSpPr>
              <a:grpSpLocks/>
            </p:cNvGrpSpPr>
            <p:nvPr/>
          </p:nvGrpSpPr>
          <p:grpSpPr bwMode="auto">
            <a:xfrm>
              <a:off x="5646854" y="1064543"/>
              <a:ext cx="613883" cy="479880"/>
              <a:chOff x="1522" y="576"/>
              <a:chExt cx="246" cy="178"/>
            </a:xfrm>
          </p:grpSpPr>
          <p:sp>
            <p:nvSpPr>
              <p:cNvPr id="176" name="Oval 159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Text Box 160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4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Symbol" pitchFamily="18" charset="2"/>
                  </a:rPr>
                  <a:t> </a:t>
                </a:r>
                <a:r>
                  <a:rPr lang="en-US" dirty="0">
                    <a:latin typeface="Symbol" pitchFamily="18" charset="2"/>
                  </a:rPr>
                  <a:t>- +</a:t>
                </a:r>
              </a:p>
            </p:txBody>
          </p:sp>
        </p:grpSp>
        <p:grpSp>
          <p:nvGrpSpPr>
            <p:cNvPr id="151" name="Group 161"/>
            <p:cNvGrpSpPr>
              <a:grpSpLocks/>
            </p:cNvGrpSpPr>
            <p:nvPr/>
          </p:nvGrpSpPr>
          <p:grpSpPr bwMode="auto">
            <a:xfrm rot="10800000">
              <a:off x="8616227" y="1284060"/>
              <a:ext cx="467507" cy="1307711"/>
              <a:chOff x="3024" y="2832"/>
              <a:chExt cx="192" cy="462"/>
            </a:xfrm>
          </p:grpSpPr>
          <p:sp>
            <p:nvSpPr>
              <p:cNvPr id="169" name="Rectangle 162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0" name="Group 163"/>
              <p:cNvGrpSpPr>
                <a:grpSpLocks/>
              </p:cNvGrpSpPr>
              <p:nvPr/>
            </p:nvGrpSpPr>
            <p:grpSpPr bwMode="auto">
              <a:xfrm rot="5400000">
                <a:off x="2865" y="2991"/>
                <a:ext cx="462" cy="144"/>
                <a:chOff x="1104" y="2160"/>
                <a:chExt cx="336" cy="96"/>
              </a:xfrm>
            </p:grpSpPr>
            <p:sp>
              <p:nvSpPr>
                <p:cNvPr id="171" name="Line 164"/>
                <p:cNvSpPr>
                  <a:spLocks noChangeShapeType="1"/>
                </p:cNvSpPr>
                <p:nvPr/>
              </p:nvSpPr>
              <p:spPr bwMode="auto">
                <a:xfrm>
                  <a:off x="1248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65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66"/>
                <p:cNvSpPr>
                  <a:spLocks noChangeShapeType="1"/>
                </p:cNvSpPr>
                <p:nvPr/>
              </p:nvSpPr>
              <p:spPr bwMode="auto">
                <a:xfrm>
                  <a:off x="1296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7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2" name="Group 157"/>
            <p:cNvGrpSpPr>
              <a:grpSpLocks/>
            </p:cNvGrpSpPr>
            <p:nvPr/>
          </p:nvGrpSpPr>
          <p:grpSpPr bwMode="auto">
            <a:xfrm rot="10800000">
              <a:off x="6852955" y="1082595"/>
              <a:ext cx="2055464" cy="479880"/>
              <a:chOff x="1229" y="576"/>
              <a:chExt cx="799" cy="178"/>
            </a:xfrm>
          </p:grpSpPr>
          <p:sp>
            <p:nvSpPr>
              <p:cNvPr id="166" name="Line 158"/>
              <p:cNvSpPr>
                <a:spLocks noChangeShapeType="1"/>
              </p:cNvSpPr>
              <p:nvPr/>
            </p:nvSpPr>
            <p:spPr bwMode="auto">
              <a:xfrm rot="5400000" flipH="1">
                <a:off x="1627" y="273"/>
                <a:ext cx="4" cy="7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Oval 159"/>
              <p:cNvSpPr>
                <a:spLocks noChangeArrowheads="1"/>
              </p:cNvSpPr>
              <p:nvPr/>
            </p:nvSpPr>
            <p:spPr bwMode="auto">
              <a:xfrm rot="5400000">
                <a:off x="1555" y="581"/>
                <a:ext cx="178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160"/>
              <p:cNvSpPr txBox="1">
                <a:spLocks noChangeArrowheads="1"/>
              </p:cNvSpPr>
              <p:nvPr/>
            </p:nvSpPr>
            <p:spPr bwMode="auto">
              <a:xfrm>
                <a:off x="1522" y="580"/>
                <a:ext cx="24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 dirty="0">
                    <a:latin typeface="Symbol" pitchFamily="18" charset="2"/>
                  </a:rPr>
                  <a:t> </a:t>
                </a:r>
                <a:r>
                  <a:rPr lang="en-US" dirty="0">
                    <a:latin typeface="Symbol" pitchFamily="18" charset="2"/>
                  </a:rPr>
                  <a:t>- +</a:t>
                </a:r>
              </a:p>
            </p:txBody>
          </p:sp>
        </p:grpSp>
        <p:sp>
          <p:nvSpPr>
            <p:cNvPr id="153" name="Freeform 91"/>
            <p:cNvSpPr>
              <a:spLocks/>
            </p:cNvSpPr>
            <p:nvPr/>
          </p:nvSpPr>
          <p:spPr bwMode="auto">
            <a:xfrm rot="16200000">
              <a:off x="4913859" y="1843792"/>
              <a:ext cx="1289678" cy="170217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" name="Group 194"/>
            <p:cNvGrpSpPr>
              <a:grpSpLocks/>
            </p:cNvGrpSpPr>
            <p:nvPr/>
          </p:nvGrpSpPr>
          <p:grpSpPr bwMode="auto">
            <a:xfrm>
              <a:off x="7237517" y="2463149"/>
              <a:ext cx="925783" cy="344914"/>
              <a:chOff x="1302" y="1166"/>
              <a:chExt cx="829" cy="200"/>
            </a:xfrm>
          </p:grpSpPr>
          <p:sp>
            <p:nvSpPr>
              <p:cNvPr id="159" name="Oval 195"/>
              <p:cNvSpPr>
                <a:spLocks noChangeArrowheads="1"/>
              </p:cNvSpPr>
              <p:nvPr/>
            </p:nvSpPr>
            <p:spPr bwMode="auto">
              <a:xfrm>
                <a:off x="1564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Oval 196"/>
              <p:cNvSpPr>
                <a:spLocks noChangeArrowheads="1"/>
              </p:cNvSpPr>
              <p:nvPr/>
            </p:nvSpPr>
            <p:spPr bwMode="auto">
              <a:xfrm>
                <a:off x="1640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Oval 197"/>
              <p:cNvSpPr>
                <a:spLocks noChangeArrowheads="1"/>
              </p:cNvSpPr>
              <p:nvPr/>
            </p:nvSpPr>
            <p:spPr bwMode="auto">
              <a:xfrm>
                <a:off x="1727" y="1166"/>
                <a:ext cx="88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Oval 198"/>
              <p:cNvSpPr>
                <a:spLocks noChangeArrowheads="1"/>
              </p:cNvSpPr>
              <p:nvPr/>
            </p:nvSpPr>
            <p:spPr bwMode="auto">
              <a:xfrm>
                <a:off x="1815" y="1166"/>
                <a:ext cx="87" cy="15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Rectangle 199"/>
              <p:cNvSpPr>
                <a:spLocks noChangeArrowheads="1"/>
              </p:cNvSpPr>
              <p:nvPr/>
            </p:nvSpPr>
            <p:spPr bwMode="auto">
              <a:xfrm>
                <a:off x="1477" y="1242"/>
                <a:ext cx="534" cy="12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200"/>
              <p:cNvSpPr>
                <a:spLocks noChangeShapeType="1"/>
              </p:cNvSpPr>
              <p:nvPr/>
            </p:nvSpPr>
            <p:spPr bwMode="auto">
              <a:xfrm>
                <a:off x="1902" y="1235"/>
                <a:ext cx="2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01"/>
              <p:cNvSpPr>
                <a:spLocks noChangeShapeType="1"/>
              </p:cNvSpPr>
              <p:nvPr/>
            </p:nvSpPr>
            <p:spPr bwMode="auto">
              <a:xfrm>
                <a:off x="1302" y="1242"/>
                <a:ext cx="2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5" name="Object 1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708418"/>
                </p:ext>
              </p:extLst>
            </p:nvPr>
          </p:nvGraphicFramePr>
          <p:xfrm>
            <a:off x="9083735" y="1466515"/>
            <a:ext cx="264781" cy="89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84" name="Equation" r:id="rId22" imgW="177480" imgH="571320" progId="Equation.DSMT4">
                    <p:embed/>
                  </p:oleObj>
                </mc:Choice>
                <mc:Fallback>
                  <p:oleObj name="Equation" r:id="rId22" imgW="177480" imgH="571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3735" y="1466515"/>
                          <a:ext cx="264781" cy="8997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7" name="Freeform 93"/>
            <p:cNvSpPr>
              <a:spLocks/>
            </p:cNvSpPr>
            <p:nvPr/>
          </p:nvSpPr>
          <p:spPr bwMode="auto">
            <a:xfrm>
              <a:off x="7904262" y="2508542"/>
              <a:ext cx="981487" cy="149963"/>
            </a:xfrm>
            <a:custGeom>
              <a:avLst/>
              <a:gdLst>
                <a:gd name="T0" fmla="*/ 0 w 1440"/>
                <a:gd name="T1" fmla="*/ 96 h 192"/>
                <a:gd name="T2" fmla="*/ 480 w 1440"/>
                <a:gd name="T3" fmla="*/ 96 h 192"/>
                <a:gd name="T4" fmla="*/ 528 w 1440"/>
                <a:gd name="T5" fmla="*/ 0 h 192"/>
                <a:gd name="T6" fmla="*/ 576 w 1440"/>
                <a:gd name="T7" fmla="*/ 192 h 192"/>
                <a:gd name="T8" fmla="*/ 624 w 1440"/>
                <a:gd name="T9" fmla="*/ 0 h 192"/>
                <a:gd name="T10" fmla="*/ 672 w 1440"/>
                <a:gd name="T11" fmla="*/ 192 h 192"/>
                <a:gd name="T12" fmla="*/ 720 w 1440"/>
                <a:gd name="T13" fmla="*/ 0 h 192"/>
                <a:gd name="T14" fmla="*/ 768 w 1440"/>
                <a:gd name="T15" fmla="*/ 192 h 192"/>
                <a:gd name="T16" fmla="*/ 816 w 1440"/>
                <a:gd name="T17" fmla="*/ 0 h 192"/>
                <a:gd name="T18" fmla="*/ 864 w 1440"/>
                <a:gd name="T19" fmla="*/ 192 h 192"/>
                <a:gd name="T20" fmla="*/ 912 w 1440"/>
                <a:gd name="T21" fmla="*/ 96 h 192"/>
                <a:gd name="T22" fmla="*/ 1440 w 1440"/>
                <a:gd name="T23" fmla="*/ 96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92"/>
                <a:gd name="T38" fmla="*/ 1440 w 1440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92">
                  <a:moveTo>
                    <a:pt x="0" y="96"/>
                  </a:moveTo>
                  <a:lnTo>
                    <a:pt x="480" y="96"/>
                  </a:lnTo>
                  <a:lnTo>
                    <a:pt x="528" y="0"/>
                  </a:lnTo>
                  <a:lnTo>
                    <a:pt x="576" y="192"/>
                  </a:lnTo>
                  <a:lnTo>
                    <a:pt x="624" y="0"/>
                  </a:lnTo>
                  <a:lnTo>
                    <a:pt x="672" y="192"/>
                  </a:lnTo>
                  <a:lnTo>
                    <a:pt x="720" y="0"/>
                  </a:lnTo>
                  <a:lnTo>
                    <a:pt x="768" y="192"/>
                  </a:lnTo>
                  <a:lnTo>
                    <a:pt x="816" y="0"/>
                  </a:lnTo>
                  <a:lnTo>
                    <a:pt x="864" y="192"/>
                  </a:lnTo>
                  <a:lnTo>
                    <a:pt x="912" y="96"/>
                  </a:lnTo>
                  <a:lnTo>
                    <a:pt x="1440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Text Box 23"/>
            <p:cNvSpPr txBox="1">
              <a:spLocks noChangeArrowheads="1"/>
            </p:cNvSpPr>
            <p:nvPr/>
          </p:nvSpPr>
          <p:spPr bwMode="auto">
            <a:xfrm>
              <a:off x="8138290" y="2216145"/>
              <a:ext cx="4138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ym typeface="Symbol" pitchFamily="18" charset="2"/>
                </a:rPr>
                <a:t>4</a:t>
              </a:r>
            </a:p>
          </p:txBody>
        </p:sp>
        <p:cxnSp>
          <p:nvCxnSpPr>
            <p:cNvPr id="21" name="Straight Connector 20"/>
            <p:cNvCxnSpPr>
              <a:stCxn id="141" idx="0"/>
            </p:cNvCxnSpPr>
            <p:nvPr/>
          </p:nvCxnSpPr>
          <p:spPr>
            <a:xfrm>
              <a:off x="6344455" y="1296923"/>
              <a:ext cx="0" cy="12994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31062" y="2628686"/>
                <a:ext cx="23303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=?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62" y="2628686"/>
                <a:ext cx="2330318" cy="3385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76606" y="2950221"/>
                <a:ext cx="436119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mbria Math"/>
                  </a:rPr>
                  <a:t>Since 32V and 30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sz="1600" dirty="0">
                    <a:latin typeface="Cambria Math"/>
                  </a:rPr>
                  <a:t> are short circuited, no effect.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606" y="2950221"/>
                <a:ext cx="4361194" cy="338554"/>
              </a:xfrm>
              <a:prstGeom prst="rect">
                <a:avLst/>
              </a:prstGeom>
              <a:blipFill rotWithShape="1">
                <a:blip r:embed="rId25"/>
                <a:stretch>
                  <a:fillRect l="-839"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40109" y="3249137"/>
                <a:ext cx="36370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=−4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=4+20/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mbria Math"/>
                  </a:rPr>
                  <a:t>/30=16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Ω</m:t>
                    </m:r>
                  </m:oMath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09" y="3249137"/>
                <a:ext cx="3637086" cy="338554"/>
              </a:xfrm>
              <a:prstGeom prst="rect">
                <a:avLst/>
              </a:prstGeom>
              <a:blipFill rotWithShape="1">
                <a:blip r:embed="rId26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14519" y="3560934"/>
                <a:ext cx="24849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𝛼</m:t>
                      </m:r>
                      <m:r>
                        <a:rPr lang="en-US" sz="1600" b="0" i="1" smtClean="0">
                          <a:latin typeface="Cambria Math"/>
                        </a:rPr>
                        <m:t>=?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=?  </m:t>
                      </m:r>
                      <m:r>
                        <a:rPr lang="en-US" sz="1600" b="0" i="1" smtClean="0">
                          <a:latin typeface="Cambria Math"/>
                        </a:rPr>
                        <m:t>𝑊h𝑖𝑐h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𝑐𝑎𝑠𝑒</m:t>
                      </m:r>
                      <m:r>
                        <a:rPr lang="en-US" sz="16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519" y="3560934"/>
                <a:ext cx="2484911" cy="338554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34555" y="3919327"/>
                <a:ext cx="3667799" cy="455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𝐿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=4,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/>
                      </a:rPr>
                      <m:t>=5,   </m:t>
                    </m:r>
                  </m:oMath>
                </a14:m>
                <a:r>
                  <a:rPr lang="en-US" sz="1600" dirty="0">
                    <a:latin typeface="Cambria Math"/>
                  </a:rPr>
                  <a:t> Case 3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555" y="3919327"/>
                <a:ext cx="3667799" cy="45570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11954" y="4287474"/>
                <a:ext cx="2059090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  <m:r>
                        <a:rPr lang="en-US" sz="16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954" y="4287474"/>
                <a:ext cx="2059090" cy="5934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915848" y="4880906"/>
            <a:ext cx="210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The general solution?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30141" y="5217354"/>
                <a:ext cx="38245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=−4+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 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41" y="5217354"/>
                <a:ext cx="3824573" cy="338554"/>
              </a:xfrm>
              <a:prstGeom prst="rect">
                <a:avLst/>
              </a:prstGeom>
              <a:blipFill rotWithShape="1">
                <a:blip r:embed="rId3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594024" y="5536931"/>
            <a:ext cx="3687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 Math"/>
              </a:rPr>
              <a:t>Use initial conditions to find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44023" y="6105555"/>
                <a:ext cx="1666482" cy="486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16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1600" b="0" dirty="0">
                    <a:solidFill>
                      <a:srgbClr val="FF0000"/>
                    </a:solidFill>
                    <a:latin typeface="Cambria Math"/>
                  </a:rPr>
                  <a:t> =0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23" y="6105555"/>
                <a:ext cx="1666482" cy="486736"/>
              </a:xfrm>
              <a:prstGeom prst="rect">
                <a:avLst/>
              </a:prstGeom>
              <a:blipFill rotWithShape="1">
                <a:blip r:embed="rId31"/>
                <a:stretch>
                  <a:fillRect r="-730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35789" y="5821517"/>
                <a:ext cx="16744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8=−4+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0=−4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89" y="5821517"/>
                <a:ext cx="1674497" cy="584775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30794" y="5944627"/>
                <a:ext cx="21092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=12,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16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94" y="5944627"/>
                <a:ext cx="2109295" cy="338554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4399908" y="6392236"/>
                <a:ext cx="424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=−4+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(12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+16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)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908" y="6392236"/>
                <a:ext cx="4242443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8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4859" y="1295400"/>
            <a:ext cx="1476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An Example: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211177" y="2051987"/>
            <a:ext cx="2378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general solution:</a:t>
            </a:r>
          </a:p>
        </p:txBody>
      </p: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42781"/>
              </p:ext>
            </p:extLst>
          </p:nvPr>
        </p:nvGraphicFramePr>
        <p:xfrm>
          <a:off x="2658331" y="2483909"/>
          <a:ext cx="29591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9" name="Equation" r:id="rId3" imgW="1434960" imgH="228600" progId="Equation.DSMT4">
                  <p:embed/>
                </p:oleObj>
              </mc:Choice>
              <mc:Fallback>
                <p:oleObj name="Equation" r:id="rId3" imgW="1434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331" y="2483909"/>
                        <a:ext cx="295910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28136" y="2051987"/>
                <a:ext cx="3694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(∞)+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136" y="2051987"/>
                <a:ext cx="3694601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692" r="-82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48400" y="1875817"/>
                <a:ext cx="1463414" cy="752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(∞)=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875817"/>
                <a:ext cx="1463414" cy="75245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4859" y="2986091"/>
                <a:ext cx="29777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mbria Math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/>
                  </a:rPr>
                  <a:t>are negative,   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59" y="2986091"/>
                <a:ext cx="2977738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2254" t="-7692" r="-123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50609" y="3276716"/>
                <a:ext cx="2513765" cy="492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→∞</m:t>
                          </m:r>
                        </m:lim>
                      </m:limLow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=2=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(∞)</m:t>
                      </m:r>
                    </m:oMath>
                  </m:oMathPara>
                </a14:m>
                <a:endParaRPr lang="en-US" sz="2000" b="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609" y="3276716"/>
                <a:ext cx="2513765" cy="492955"/>
              </a:xfrm>
              <a:prstGeom prst="rect">
                <a:avLst/>
              </a:prstGeom>
              <a:blipFill rotWithShape="1">
                <a:blip r:embed="rId1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1648" y="4066418"/>
                <a:ext cx="3824380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mbria Math"/>
                  </a:rPr>
                  <a:t>Another way to see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∞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/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48" y="4066418"/>
                <a:ext cx="3824380" cy="406137"/>
              </a:xfrm>
              <a:prstGeom prst="rect">
                <a:avLst/>
              </a:prstGeom>
              <a:blipFill rotWithShape="1">
                <a:blip r:embed="rId13"/>
                <a:stretch>
                  <a:fillRect l="-1592" t="-7463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94830" y="4519795"/>
                <a:ext cx="3392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830" y="4519795"/>
                <a:ext cx="3392467" cy="400110"/>
              </a:xfrm>
              <a:prstGeom prst="rect">
                <a:avLst/>
              </a:prstGeom>
              <a:blipFill rotWithShape="1">
                <a:blip r:embed="rId1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80774" y="4941023"/>
                <a:ext cx="3306098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774" y="4941023"/>
                <a:ext cx="3306098" cy="404213"/>
              </a:xfrm>
              <a:prstGeom prst="rect">
                <a:avLst/>
              </a:prstGeom>
              <a:blipFill rotWithShape="1">
                <a:blip r:embed="rId16"/>
                <a:stretch>
                  <a:fillRect t="-6061" r="-923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08344" y="4472555"/>
                <a:ext cx="1475019" cy="893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→∞</m:t>
                        </m:r>
                      </m:lim>
                    </m:limLow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0" dirty="0">
                    <a:latin typeface="Cambria Math"/>
                  </a:rPr>
                  <a:t>0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→∞</m:t>
                        </m:r>
                      </m:lim>
                    </m:limLow>
                    <m:acc>
                      <m:accPr>
                        <m:chr m:val="̈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/>
                  </a:rPr>
                  <a:t>0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344" y="4472555"/>
                <a:ext cx="1475019" cy="893578"/>
              </a:xfrm>
              <a:prstGeom prst="rect">
                <a:avLst/>
              </a:prstGeom>
              <a:blipFill rotWithShape="1">
                <a:blip r:embed="rId17"/>
                <a:stretch>
                  <a:fillRect t="-4110" r="-3306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0397" y="5397205"/>
                <a:ext cx="5964069" cy="571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mbria Math"/>
                  </a:rPr>
                  <a:t>From (1) ,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𝑣</m:t>
                    </m:r>
                    <m:r>
                      <a:rPr lang="en-US" sz="2000" b="0" i="1" smtClean="0">
                        <a:latin typeface="Cambria Math"/>
                      </a:rPr>
                      <m:t>(∞)</m:t>
                    </m:r>
                  </m:oMath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7" y="5397205"/>
                <a:ext cx="5964069" cy="571695"/>
              </a:xfrm>
              <a:prstGeom prst="rect">
                <a:avLst/>
              </a:prstGeom>
              <a:blipFill rotWithShape="1">
                <a:blip r:embed="rId18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94466" y="5482997"/>
                <a:ext cx="6478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66" y="5482997"/>
                <a:ext cx="647870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89392" y="5943600"/>
                <a:ext cx="1464696" cy="752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392" y="5943600"/>
                <a:ext cx="1464696" cy="75245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3626" y="177291"/>
                <a:ext cx="4784387" cy="8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2400" b="0" i="1" dirty="0">
                    <a:latin typeface="Cambria Math"/>
                  </a:rPr>
                  <a:t>                      </a:t>
                </a:r>
                <a:r>
                  <a:rPr lang="en-US" sz="2400" dirty="0">
                    <a:latin typeface="Cambria Math"/>
                  </a:rPr>
                  <a:t>(1)</a:t>
                </a:r>
                <a:br>
                  <a:rPr lang="en-US" sz="2400" b="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 </m:t>
                    </m:r>
                    <m:acc>
                      <m:accPr>
                        <m:chr m:val="̇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0" dirty="0"/>
                  <a:t>                  (IC)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6" y="177291"/>
                <a:ext cx="4784387" cy="838306"/>
              </a:xfrm>
              <a:prstGeom prst="rect">
                <a:avLst/>
              </a:prstGeom>
              <a:blipFill rotWithShape="1">
                <a:blip r:embed="rId21"/>
                <a:stretch>
                  <a:fillRect t="-5072" r="-38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98854" y="1301705"/>
                <a:ext cx="5336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+4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+3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 =6,      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=1;  </m:t>
                      </m:r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=−1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854" y="1301705"/>
                <a:ext cx="5336012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5935" y="396389"/>
            <a:ext cx="16562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2:  </a:t>
            </a:r>
            <a:r>
              <a:rPr lang="en-US" sz="2000" dirty="0">
                <a:sym typeface="Symbol" pitchFamily="18" charset="2"/>
              </a:rPr>
              <a:t>= </a:t>
            </a:r>
            <a:r>
              <a:rPr lang="en-US" sz="2000" baseline="-25000" dirty="0">
                <a:sym typeface="Symbol" pitchFamily="18" charset="2"/>
              </a:rPr>
              <a:t>0</a:t>
            </a:r>
            <a:endParaRPr lang="en-US" sz="2000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63600" y="901700"/>
            <a:ext cx="510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identical roots,  s</a:t>
            </a:r>
            <a:r>
              <a:rPr lang="en-US" sz="2000" baseline="-25000" dirty="0"/>
              <a:t>1</a:t>
            </a:r>
            <a:r>
              <a:rPr lang="en-US" sz="2000" dirty="0"/>
              <a:t>=s</a:t>
            </a:r>
            <a:r>
              <a:rPr lang="en-US" sz="2000" baseline="-25000" dirty="0"/>
              <a:t>2</a:t>
            </a:r>
            <a:r>
              <a:rPr lang="en-US" sz="2000" dirty="0"/>
              <a:t>= -</a:t>
            </a:r>
            <a:r>
              <a:rPr lang="en-US" sz="2000" dirty="0">
                <a:sym typeface="Symbol" pitchFamily="18" charset="2"/>
              </a:rPr>
              <a:t> to  s</a:t>
            </a:r>
            <a:r>
              <a:rPr lang="en-US" sz="2000" baseline="30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+2s+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baseline="30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=0</a:t>
            </a:r>
            <a:endParaRPr lang="en-US" sz="20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65935" y="1384300"/>
            <a:ext cx="2435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general solution: 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60400" y="1841500"/>
            <a:ext cx="165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Its derivative: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47700" y="2362200"/>
            <a:ext cx="2351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Use IC to find 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47700" y="2882900"/>
            <a:ext cx="10533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At t = 0, </a:t>
            </a:r>
          </a:p>
        </p:txBody>
      </p:sp>
      <p:sp>
        <p:nvSpPr>
          <p:cNvPr id="14" name="Right Arrow 12"/>
          <p:cNvSpPr>
            <a:spLocks noChangeArrowheads="1"/>
          </p:cNvSpPr>
          <p:nvPr/>
        </p:nvSpPr>
        <p:spPr bwMode="auto">
          <a:xfrm>
            <a:off x="4711700" y="3162300"/>
            <a:ext cx="482600" cy="3175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23183" y="396389"/>
                <a:ext cx="30714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+2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𝑠</m:t>
                      </m:r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183" y="396389"/>
                <a:ext cx="3071482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4953000" y="729518"/>
            <a:ext cx="457200" cy="2000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67010" y="1384300"/>
                <a:ext cx="37796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10" y="1384300"/>
                <a:ext cx="377962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81047" y="1370899"/>
                <a:ext cx="1734834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/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047" y="1370899"/>
                <a:ext cx="1734834" cy="406137"/>
              </a:xfrm>
              <a:prstGeom prst="rect">
                <a:avLst/>
              </a:prstGeom>
              <a:blipFill rotWithShape="1">
                <a:blip r:embed="rId17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1441" y="2934110"/>
                <a:ext cx="28202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41" y="2934110"/>
                <a:ext cx="282025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70538" y="2980277"/>
                <a:ext cx="19829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538" y="2980277"/>
                <a:ext cx="1982914" cy="70788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48419" y="1839788"/>
                <a:ext cx="47312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419" y="1839788"/>
                <a:ext cx="4731295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8416" y="3334220"/>
                <a:ext cx="26084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−</m:t>
                    </m:r>
                    <m:r>
                      <a:rPr lang="en-US" sz="2000" b="0" i="1" dirty="0" smtClean="0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416" y="3334220"/>
                <a:ext cx="260840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4" grpId="0" animBg="1"/>
      <p:bldP spid="2" grpId="0"/>
      <p:bldP spid="17" grpId="0"/>
      <p:bldP spid="19" grpId="0"/>
      <p:bldP spid="20" grpId="0"/>
      <p:bldP spid="21" grpId="0"/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211604" y="197050"/>
            <a:ext cx="1713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3:  </a:t>
            </a:r>
            <a:r>
              <a:rPr lang="en-US" sz="2000" dirty="0">
                <a:sym typeface="Symbol" pitchFamily="18" charset="2"/>
              </a:rPr>
              <a:t> &lt; </a:t>
            </a:r>
            <a:r>
              <a:rPr lang="en-US" sz="2000" baseline="-25000" dirty="0">
                <a:sym typeface="Symbol" pitchFamily="18" charset="2"/>
              </a:rPr>
              <a:t>0</a:t>
            </a:r>
            <a:endParaRPr lang="en-US" sz="2000" dirty="0"/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927100" y="631845"/>
            <a:ext cx="39836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Two complex roots </a:t>
            </a:r>
            <a:r>
              <a:rPr lang="en-US" sz="2000" dirty="0">
                <a:sym typeface="Symbol" pitchFamily="18" charset="2"/>
              </a:rPr>
              <a:t>to  s</a:t>
            </a:r>
            <a:r>
              <a:rPr lang="en-US" sz="2000" baseline="30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+2s+</a:t>
            </a:r>
            <a:r>
              <a:rPr lang="en-US" sz="2000" baseline="-25000" dirty="0">
                <a:sym typeface="Symbol" pitchFamily="18" charset="2"/>
              </a:rPr>
              <a:t>0</a:t>
            </a:r>
            <a:r>
              <a:rPr lang="en-US" sz="2000" baseline="30000" dirty="0">
                <a:sym typeface="Symbol" pitchFamily="18" charset="2"/>
              </a:rPr>
              <a:t>2</a:t>
            </a:r>
            <a:r>
              <a:rPr lang="en-US" sz="2000" dirty="0">
                <a:sym typeface="Symbol" pitchFamily="18" charset="2"/>
              </a:rPr>
              <a:t>=0</a:t>
            </a:r>
            <a:endParaRPr lang="en-US" sz="2000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69316"/>
              </p:ext>
            </p:extLst>
          </p:nvPr>
        </p:nvGraphicFramePr>
        <p:xfrm>
          <a:off x="1028700" y="1031955"/>
          <a:ext cx="2318544" cy="56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4" name="Equation" r:id="rId3" imgW="1206360" imgH="291960" progId="Equation.DSMT4">
                  <p:embed/>
                </p:oleObj>
              </mc:Choice>
              <mc:Fallback>
                <p:oleObj name="Equation" r:id="rId3" imgW="1206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031955"/>
                        <a:ext cx="2318544" cy="561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986808" y="2896533"/>
            <a:ext cx="2435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The general solution: 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914200" y="3849033"/>
            <a:ext cx="1652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Its derivative: 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759639" y="5181600"/>
            <a:ext cx="2331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Use IC to find 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. </a:t>
            </a:r>
          </a:p>
        </p:txBody>
      </p:sp>
      <p:sp>
        <p:nvSpPr>
          <p:cNvPr id="15" name="Right Arrow 26"/>
          <p:cNvSpPr>
            <a:spLocks noChangeArrowheads="1"/>
          </p:cNvSpPr>
          <p:nvPr/>
        </p:nvSpPr>
        <p:spPr bwMode="auto">
          <a:xfrm>
            <a:off x="4054024" y="5807497"/>
            <a:ext cx="482600" cy="3175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1008063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6062" y="1183193"/>
                <a:ext cx="1178015" cy="436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62" y="1183193"/>
                <a:ext cx="1178015" cy="436402"/>
              </a:xfrm>
              <a:prstGeom prst="rect">
                <a:avLst/>
              </a:prstGeom>
              <a:blipFill rotWithShape="1">
                <a:blip r:embed="rId1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8313" y="1600200"/>
                <a:ext cx="2943755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13" y="1600200"/>
                <a:ext cx="2943755" cy="71865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12068" y="1600200"/>
                <a:ext cx="2822311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−1 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068" y="1600200"/>
                <a:ext cx="2822311" cy="718658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58000" y="1759474"/>
                <a:ext cx="1642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±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59474"/>
                <a:ext cx="1642565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04252" y="2329398"/>
                <a:ext cx="22674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</a:rPr>
                        <m:t>±</m:t>
                      </m:r>
                      <m:r>
                        <a:rPr lang="en-US" sz="2000" b="0" i="1" smtClean="0">
                          <a:latin typeface="Cambria Math"/>
                        </a:rPr>
                        <m:t>𝑗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52" y="2329398"/>
                <a:ext cx="2267479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3304572"/>
                <a:ext cx="5264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304572"/>
                <a:ext cx="5264775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6000" y="3298545"/>
                <a:ext cx="1734834" cy="406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𝑏</m:t>
                      </m:r>
                      <m:r>
                        <a:rPr lang="en-US" sz="2000" b="0" i="1" smtClean="0">
                          <a:latin typeface="Cambria Math"/>
                        </a:rPr>
                        <m:t>/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98545"/>
                <a:ext cx="1734834" cy="406137"/>
              </a:xfrm>
              <a:prstGeom prst="rect">
                <a:avLst/>
              </a:prstGeom>
              <a:blipFill rotWithShape="1">
                <a:blip r:embed="rId23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4200" y="5708277"/>
                <a:ext cx="28153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00" y="5708277"/>
                <a:ext cx="2815386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24400" y="5738633"/>
                <a:ext cx="249196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 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)/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38633"/>
                <a:ext cx="2491964" cy="707886"/>
              </a:xfrm>
              <a:prstGeom prst="rect">
                <a:avLst/>
              </a:prstGeom>
              <a:blipFill rotWithShape="1">
                <a:blip r:embed="rId25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98535" y="4320283"/>
                <a:ext cx="587526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=−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000" b="0" dirty="0"/>
                  <a:t> </a:t>
                </a:r>
              </a:p>
              <a:p>
                <a:r>
                  <a:rPr lang="en-US" sz="2000" b="0" dirty="0"/>
                  <a:t>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(−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/>
                  <a:t>    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35" y="4320283"/>
                <a:ext cx="5875263" cy="707886"/>
              </a:xfrm>
              <a:prstGeom prst="rect">
                <a:avLst/>
              </a:prstGeom>
              <a:blipFill rotWithShape="1">
                <a:blip r:embed="rId26"/>
                <a:stretch>
                  <a:fillRect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2013" y="6124997"/>
                <a:ext cx="31850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r>
                        <a:rPr lang="en-US" sz="2000" b="0" i="1" smtClean="0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13" y="6124997"/>
                <a:ext cx="318503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  <p:bldP spid="12" grpId="0"/>
      <p:bldP spid="15" grpId="0" animBg="1"/>
      <p:bldP spid="2" grpId="0"/>
      <p:bldP spid="19" grpId="0"/>
      <p:bldP spid="20" grpId="0"/>
      <p:bldP spid="21" grpId="0"/>
      <p:bldP spid="22" grpId="0"/>
      <p:bldP spid="7" grpId="0"/>
      <p:bldP spid="23" grpId="0"/>
      <p:bldP spid="18" grpId="0"/>
      <p:bldP spid="24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58200" y="196334"/>
            <a:ext cx="55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L20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863600"/>
            <a:ext cx="6324600" cy="4743450"/>
            <a:chOff x="381000" y="863600"/>
            <a:chExt cx="6324600" cy="474345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863600"/>
              <a:ext cx="6324600" cy="474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927100" y="1079500"/>
              <a:ext cx="241300" cy="41021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11141" y="3035270"/>
                  <a:ext cx="757259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(∞)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141" y="3035270"/>
                  <a:ext cx="75725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7"/>
                <p:cNvGraphicFramePr>
                  <a:graphicFrameLocks noChangeAspect="1"/>
                </p:cNvGraphicFramePr>
                <p:nvPr/>
              </p:nvGraphicFramePr>
              <p:xfrm>
                <a:off x="1577975" y="2413000"/>
                <a:ext cx="390525" cy="698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898" name="Equation" r:id="rId5" imgW="241200" imgH="431640" progId="Equation.DSMT4">
                        <p:embed/>
                      </p:oleObj>
                    </mc:Choice>
                    <mc:Fallback>
                      <p:oleObj name="Equation" r:id="rId5" imgW="241200" imgH="43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7975" y="2413000"/>
                              <a:ext cx="390525" cy="6985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7"/>
                <p:cNvGraphicFramePr>
                  <a:graphicFrameLocks noChangeAspect="1"/>
                </p:cNvGraphicFramePr>
                <p:nvPr/>
              </p:nvGraphicFramePr>
              <p:xfrm>
                <a:off x="1577975" y="2413000"/>
                <a:ext cx="390525" cy="698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856" name="Equation" r:id="rId7" imgW="241200" imgH="431640" progId="Equation.DSMT4">
                        <p:embed/>
                      </p:oleObj>
                    </mc:Choice>
                    <mc:Fallback>
                      <p:oleObj name="Equation" r:id="rId7" imgW="241200" imgH="431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7975" y="2413000"/>
                              <a:ext cx="390525" cy="6985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1536700" y="3238500"/>
              <a:ext cx="762000" cy="635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1008063"/>
              <a:endParaRPr lang="en-US"/>
            </a:p>
          </p:txBody>
        </p:sp>
      </p:grp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6477000" y="2813518"/>
            <a:ext cx="1713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Case 3:  </a:t>
            </a:r>
            <a:r>
              <a:rPr lang="en-US" sz="2000" dirty="0">
                <a:sym typeface="Symbol" pitchFamily="18" charset="2"/>
              </a:rPr>
              <a:t> &lt; </a:t>
            </a:r>
            <a:r>
              <a:rPr lang="en-US" sz="2000" baseline="-25000" dirty="0">
                <a:sym typeface="Symbol" pitchFamily="18" charset="2"/>
              </a:rPr>
              <a:t>0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0306" y="377658"/>
                <a:ext cx="52647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06" y="377658"/>
                <a:ext cx="5264775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3600" y="2005781"/>
                <a:ext cx="1967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005781"/>
                <a:ext cx="196791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00" y="4114800"/>
                <a:ext cx="19679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∞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FF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sz="2000" b="0" i="1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solidFill>
                    <a:srgbClr val="00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114800"/>
                <a:ext cx="196791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b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6321</Words>
  <Application>Microsoft Office PowerPoint</Application>
  <PresentationFormat>On-screen Show (4:3)</PresentationFormat>
  <Paragraphs>1219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 Math</vt:lpstr>
      <vt:lpstr>Segoe UI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7, Chapter 8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Umass Lowell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Hu, Tingshu</cp:lastModifiedBy>
  <cp:revision>206</cp:revision>
  <cp:lastPrinted>2012-11-27T01:52:11Z</cp:lastPrinted>
  <dcterms:created xsi:type="dcterms:W3CDTF">2012-10-25T14:00:01Z</dcterms:created>
  <dcterms:modified xsi:type="dcterms:W3CDTF">2019-12-10T22:08:54Z</dcterms:modified>
</cp:coreProperties>
</file>