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83" r:id="rId2"/>
    <p:sldId id="386" r:id="rId3"/>
    <p:sldId id="384" r:id="rId4"/>
    <p:sldId id="38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15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01694-1A29-4B1B-B33E-82D57E8400C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2C4E5-1355-43F0-ACBC-402AA073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4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6930DA82-48A5-45AF-9E02-BA3789EDEC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CAEB6C-F923-42FE-888D-E4C7DE83B66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BDE32217-D447-4F5C-B4CF-FFC0C974E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A58DC3A0-C2D4-4C67-88A6-DF835F578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7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7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7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3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0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7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4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6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BFDD1-6205-4E72-BA1D-392B4FB32C0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476B-8B33-47C4-9F69-C7BCE80C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5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6">
            <a:extLst>
              <a:ext uri="{FF2B5EF4-FFF2-40B4-BE49-F238E27FC236}">
                <a16:creationId xmlns:a16="http://schemas.microsoft.com/office/drawing/2014/main" id="{2C1E0B70-9D47-45D2-B729-AFC2842EA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19" y="1261269"/>
            <a:ext cx="44958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2948" name="Object 8">
            <a:extLst>
              <a:ext uri="{FF2B5EF4-FFF2-40B4-BE49-F238E27FC236}">
                <a16:creationId xmlns:a16="http://schemas.microsoft.com/office/drawing/2014/main" id="{B4362CBE-5ADB-49A4-A244-22C991A49D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93125"/>
              </p:ext>
            </p:extLst>
          </p:nvPr>
        </p:nvGraphicFramePr>
        <p:xfrm>
          <a:off x="1143793" y="3963369"/>
          <a:ext cx="68564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5194300" imgH="863600" progId="Equation.3">
                  <p:embed/>
                </p:oleObj>
              </mc:Choice>
              <mc:Fallback>
                <p:oleObj name="Equation" r:id="rId5" imgW="5194300" imgH="863600" progId="Equation.3">
                  <p:embed/>
                  <p:pic>
                    <p:nvPicPr>
                      <p:cNvPr id="82948" name="Object 8">
                        <a:extLst>
                          <a:ext uri="{FF2B5EF4-FFF2-40B4-BE49-F238E27FC236}">
                            <a16:creationId xmlns:a16="http://schemas.microsoft.com/office/drawing/2014/main" id="{B4362CBE-5ADB-49A4-A244-22C991A49D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793" y="3963369"/>
                        <a:ext cx="68564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10">
            <a:extLst>
              <a:ext uri="{FF2B5EF4-FFF2-40B4-BE49-F238E27FC236}">
                <a16:creationId xmlns:a16="http://schemas.microsoft.com/office/drawing/2014/main" id="{ACEFB726-6EF1-47A4-BA24-A396B359ED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382009"/>
              </p:ext>
            </p:extLst>
          </p:nvPr>
        </p:nvGraphicFramePr>
        <p:xfrm>
          <a:off x="1110456" y="5490369"/>
          <a:ext cx="6889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7" imgW="5219700" imgH="863600" progId="Equation.3">
                  <p:embed/>
                </p:oleObj>
              </mc:Choice>
              <mc:Fallback>
                <p:oleObj name="Equation" r:id="rId7" imgW="5219700" imgH="863600" progId="Equation.3">
                  <p:embed/>
                  <p:pic>
                    <p:nvPicPr>
                      <p:cNvPr id="82949" name="Object 10">
                        <a:extLst>
                          <a:ext uri="{FF2B5EF4-FFF2-40B4-BE49-F238E27FC236}">
                            <a16:creationId xmlns:a16="http://schemas.microsoft.com/office/drawing/2014/main" id="{ACEFB726-6EF1-47A4-BA24-A396B359ED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456" y="5490369"/>
                        <a:ext cx="68897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B7FF343-3679-49B8-8BC4-2E2B8B8BF142}"/>
              </a:ext>
            </a:extLst>
          </p:cNvPr>
          <p:cNvSpPr txBox="1"/>
          <p:nvPr/>
        </p:nvSpPr>
        <p:spPr>
          <a:xfrm>
            <a:off x="790688" y="60940"/>
            <a:ext cx="7385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For a Y-coupler, if the waveguide is made from LiNbO3. The thickness of the waveguide is 0.5 </a:t>
            </a:r>
            <a:r>
              <a:rPr lang="en-US" dirty="0">
                <a:sym typeface="Symbol" panose="05050102010706020507" pitchFamily="18" charset="2"/>
              </a:rPr>
              <a:t>m. Assume the coupling constant  = 0.01 m</a:t>
            </a:r>
            <a:r>
              <a:rPr lang="en-US" baseline="30000" dirty="0"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, calculate the required voltage to make the P2/P1 ratio =  10 for the TM mode at  = 1.5 m.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4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92DEA03-A314-4F9B-9D5C-2A24F9BB9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6213"/>
            <a:ext cx="7145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>
                <a:sym typeface="Symbol" panose="05050102010706020507" pitchFamily="18" charset="2"/>
              </a:rPr>
              <a:t>2. Ring resonator, Kerr effect R = 100um, </a:t>
            </a:r>
            <a:r>
              <a:rPr lang="en-US" altLang="en-US" sz="1600" dirty="0" err="1">
                <a:sym typeface="Symbol" panose="05050102010706020507" pitchFamily="18" charset="2"/>
              </a:rPr>
              <a:t>n</a:t>
            </a:r>
            <a:r>
              <a:rPr lang="en-US" altLang="en-US" sz="1600" baseline="-25000" dirty="0" err="1">
                <a:sym typeface="Symbol" panose="05050102010706020507" pitchFamily="18" charset="2"/>
              </a:rPr>
              <a:t>eff</a:t>
            </a:r>
            <a:r>
              <a:rPr lang="en-US" altLang="en-US" sz="1600" dirty="0">
                <a:sym typeface="Symbol" panose="05050102010706020507" pitchFamily="18" charset="2"/>
              </a:rPr>
              <a:t> = 2.2, coupling constant k = 0.02 m</a:t>
            </a:r>
            <a:r>
              <a:rPr lang="en-US" altLang="en-US" sz="1600" baseline="30000" dirty="0">
                <a:sym typeface="Symbol" panose="05050102010706020507" pitchFamily="18" charset="2"/>
              </a:rPr>
              <a:t>-1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EE812DE-31C1-4092-8E78-AF091B926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9AF09BEB-2FDB-463E-B426-34DA310C46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609600"/>
          <a:ext cx="27432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803400" imgH="457200" progId="Equation.3">
                  <p:embed/>
                </p:oleObj>
              </mc:Choice>
              <mc:Fallback>
                <p:oleObj name="Equation" r:id="rId3" imgW="1803400" imgH="457200" progId="Equation.3">
                  <p:embed/>
                  <p:pic>
                    <p:nvPicPr>
                      <p:cNvPr id="12293" name="Object 5">
                        <a:extLst>
                          <a:ext uri="{FF2B5EF4-FFF2-40B4-BE49-F238E27FC236}">
                            <a16:creationId xmlns:a16="http://schemas.microsoft.com/office/drawing/2014/main" id="{888FC914-E871-4B49-8780-0BCFCD34B0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09600"/>
                        <a:ext cx="27432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D8DC5FF4-B07D-4885-8AA9-010373F3E1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762000"/>
          <a:ext cx="25146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524000" imgH="228600" progId="Equation.3">
                  <p:embed/>
                </p:oleObj>
              </mc:Choice>
              <mc:Fallback>
                <p:oleObj name="Equation" r:id="rId5" imgW="1524000" imgH="228600" progId="Equation.3">
                  <p:embed/>
                  <p:pic>
                    <p:nvPicPr>
                      <p:cNvPr id="12295" name="Object 7">
                        <a:extLst>
                          <a:ext uri="{FF2B5EF4-FFF2-40B4-BE49-F238E27FC236}">
                            <a16:creationId xmlns:a16="http://schemas.microsoft.com/office/drawing/2014/main" id="{AF87D74F-4D5D-4973-A568-6AAE0E5702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762000"/>
                        <a:ext cx="25146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9">
            <a:extLst>
              <a:ext uri="{FF2B5EF4-FFF2-40B4-BE49-F238E27FC236}">
                <a16:creationId xmlns:a16="http://schemas.microsoft.com/office/drawing/2014/main" id="{9A52FC27-1173-4C73-9C98-288000C2B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303338"/>
            <a:ext cx="7661774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arenBoth"/>
            </a:pPr>
            <a:r>
              <a:rPr lang="en-US" altLang="en-US" sz="1600" dirty="0">
                <a:sym typeface="Symbol" panose="05050102010706020507" pitchFamily="18" charset="2"/>
              </a:rPr>
              <a:t>Assuming, initially at resonant wavelength,   what will happen will the intensity of the input increases?</a:t>
            </a:r>
          </a:p>
          <a:p>
            <a:r>
              <a:rPr lang="en-US" altLang="en-US" sz="1600" dirty="0">
                <a:sym typeface="Symbol" panose="05050102010706020507" pitchFamily="18" charset="2"/>
              </a:rPr>
              <a:t>(2) Assume, the waveguide has a 2</a:t>
            </a:r>
            <a:r>
              <a:rPr lang="en-US" altLang="en-US" dirty="0">
                <a:sym typeface="Symbol" panose="05050102010706020507" pitchFamily="18" charset="2"/>
              </a:rPr>
              <a:t>µm </a:t>
            </a:r>
            <a:r>
              <a:rPr lang="en-US" altLang="en-US" sz="1600" dirty="0">
                <a:sym typeface="Symbol" panose="05050102010706020507" pitchFamily="18" charset="2"/>
              </a:rPr>
              <a:t>x2</a:t>
            </a:r>
            <a:r>
              <a:rPr lang="en-US" altLang="en-US" sz="1600" dirty="0">
                <a:cs typeface="Arial" panose="020B0604020202020204" pitchFamily="34" charset="0"/>
                <a:sym typeface="Symbol" panose="05050102010706020507" pitchFamily="18" charset="2"/>
              </a:rPr>
              <a:t>µm</a:t>
            </a:r>
            <a:r>
              <a:rPr lang="en-US" altLang="en-US" sz="1600" dirty="0">
                <a:sym typeface="Symbol" panose="05050102010706020507" pitchFamily="18" charset="2"/>
              </a:rPr>
              <a:t> cross-section, What’s the input light intensity that has 80% switching efficiency? Assuming initial 100% switching efficiency. </a:t>
            </a:r>
          </a:p>
        </p:txBody>
      </p:sp>
    </p:spTree>
    <p:extLst>
      <p:ext uri="{BB962C8B-B14F-4D97-AF65-F5344CB8AC3E}">
        <p14:creationId xmlns:p14="http://schemas.microsoft.com/office/powerpoint/2010/main" val="363595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410C6B0-7376-4CA4-9B4D-CBA8E106E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" y="166223"/>
            <a:ext cx="8558213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3. (20%) For an optical amplifier, when the input signal is 2.0mW, the output signal is 40mW. </a:t>
            </a:r>
          </a:p>
          <a:p>
            <a:pPr eaLnBrk="1" hangingPunct="1"/>
            <a:r>
              <a:rPr lang="en-US" altLang="en-US" sz="1600" dirty="0"/>
              <a:t>When the input is –28dBm, the output power is -7dBm.  Determine:</a:t>
            </a:r>
          </a:p>
          <a:p>
            <a:pPr lvl="1" eaLnBrk="1" hangingPunct="1"/>
            <a:r>
              <a:rPr lang="en-US" altLang="en-US" sz="1600" dirty="0"/>
              <a:t>(a) The saturation power </a:t>
            </a:r>
            <a:r>
              <a:rPr lang="en-US" altLang="en-US" sz="1600" dirty="0" err="1"/>
              <a:t>Psat</a:t>
            </a:r>
            <a:r>
              <a:rPr lang="en-US" altLang="en-US" sz="1600" dirty="0"/>
              <a:t>; </a:t>
            </a:r>
          </a:p>
          <a:p>
            <a:pPr lvl="1" eaLnBrk="1" hangingPunct="1"/>
            <a:r>
              <a:rPr lang="en-US" altLang="en-US" sz="1600" dirty="0"/>
              <a:t>(b) What’s the maximum power can be extracted from the amplifier?</a:t>
            </a:r>
          </a:p>
          <a:p>
            <a:pPr lvl="1" eaLnBrk="1" hangingPunct="1"/>
            <a:r>
              <a:rPr lang="en-US" altLang="en-US" sz="1600" dirty="0"/>
              <a:t>(c) What’s the input power to the get the maximum power.</a:t>
            </a:r>
          </a:p>
          <a:p>
            <a:pPr lvl="1" eaLnBrk="1" hangingPunct="1"/>
            <a:r>
              <a:rPr lang="en-US" altLang="en-US" sz="1600" dirty="0"/>
              <a:t>(d) Explain why the gain saturation happens? </a:t>
            </a:r>
          </a:p>
        </p:txBody>
      </p:sp>
    </p:spTree>
    <p:extLst>
      <p:ext uri="{BB962C8B-B14F-4D97-AF65-F5344CB8AC3E}">
        <p14:creationId xmlns:p14="http://schemas.microsoft.com/office/powerpoint/2010/main" val="372006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>
            <a:extLst>
              <a:ext uri="{FF2B5EF4-FFF2-40B4-BE49-F238E27FC236}">
                <a16:creationId xmlns:a16="http://schemas.microsoft.com/office/drawing/2014/main" id="{60A3E56D-0BC6-4210-9C2B-420FE6082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44" y="270827"/>
            <a:ext cx="8001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4. (20%) For an EDFA, using the two-energy-level model. If the gain of the EDFA is measured to be 20dB, find out the noise figure of the EDFA, assuming the population inversion factor is 2?</a:t>
            </a:r>
          </a:p>
        </p:txBody>
      </p:sp>
    </p:spTree>
    <p:extLst>
      <p:ext uri="{BB962C8B-B14F-4D97-AF65-F5344CB8AC3E}">
        <p14:creationId xmlns:p14="http://schemas.microsoft.com/office/powerpoint/2010/main" val="219571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259</Words>
  <Application>Microsoft Office PowerPoint</Application>
  <PresentationFormat>On-screen Show (4:3)</PresentationFormat>
  <Paragraphs>12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xuejun Lu</dc:creator>
  <cp:lastModifiedBy>xuejun Lu</cp:lastModifiedBy>
  <cp:revision>8</cp:revision>
  <dcterms:created xsi:type="dcterms:W3CDTF">2018-04-23T23:18:17Z</dcterms:created>
  <dcterms:modified xsi:type="dcterms:W3CDTF">2018-04-29T02:42:43Z</dcterms:modified>
</cp:coreProperties>
</file>