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84"/>
  </p:notesMasterIdLst>
  <p:sldIdLst>
    <p:sldId id="256" r:id="rId2"/>
    <p:sldId id="391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8" r:id="rId31"/>
    <p:sldId id="336" r:id="rId32"/>
    <p:sldId id="337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89" r:id="rId50"/>
    <p:sldId id="390" r:id="rId51"/>
    <p:sldId id="355" r:id="rId52"/>
    <p:sldId id="356" r:id="rId53"/>
    <p:sldId id="357" r:id="rId54"/>
    <p:sldId id="358" r:id="rId55"/>
    <p:sldId id="362" r:id="rId56"/>
    <p:sldId id="359" r:id="rId57"/>
    <p:sldId id="360" r:id="rId58"/>
    <p:sldId id="361" r:id="rId59"/>
    <p:sldId id="363" r:id="rId60"/>
    <p:sldId id="364" r:id="rId61"/>
    <p:sldId id="365" r:id="rId62"/>
    <p:sldId id="370" r:id="rId63"/>
    <p:sldId id="367" r:id="rId64"/>
    <p:sldId id="371" r:id="rId65"/>
    <p:sldId id="372" r:id="rId66"/>
    <p:sldId id="373" r:id="rId67"/>
    <p:sldId id="374" r:id="rId68"/>
    <p:sldId id="376" r:id="rId69"/>
    <p:sldId id="375" r:id="rId70"/>
    <p:sldId id="377" r:id="rId71"/>
    <p:sldId id="378" r:id="rId72"/>
    <p:sldId id="379" r:id="rId73"/>
    <p:sldId id="380" r:id="rId74"/>
    <p:sldId id="381" r:id="rId75"/>
    <p:sldId id="383" r:id="rId76"/>
    <p:sldId id="382" r:id="rId77"/>
    <p:sldId id="384" r:id="rId78"/>
    <p:sldId id="385" r:id="rId79"/>
    <p:sldId id="388" r:id="rId80"/>
    <p:sldId id="386" r:id="rId81"/>
    <p:sldId id="387" r:id="rId82"/>
    <p:sldId id="30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5" autoAdjust="0"/>
    <p:restoredTop sz="94660"/>
  </p:normalViewPr>
  <p:slideViewPr>
    <p:cSldViewPr>
      <p:cViewPr varScale="1">
        <p:scale>
          <a:sx n="108" d="100"/>
          <a:sy n="108" d="100"/>
        </p:scale>
        <p:origin x="-112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52889-7E82-4C15-B3F9-FE94BD10B7BD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3415C-2120-44EA-B4D5-CF87D5787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68CB3A0-8F23-4335-BA18-2F858D2F9CEA}" type="datetimeFigureOut">
              <a:rPr lang="en-US" smtClean="0"/>
              <a:pPr/>
              <a:t>8/28/14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70DCC03-55F8-4B63-9C69-6FF9F41CE20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5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26.tiff"/><Relationship Id="rId5" Type="http://schemas.openxmlformats.org/officeDocument/2006/relationships/image" Target="../media/image84.png"/><Relationship Id="rId6" Type="http://schemas.openxmlformats.org/officeDocument/2006/relationships/image" Target="../media/image73.png"/><Relationship Id="rId7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4" Type="http://schemas.openxmlformats.org/officeDocument/2006/relationships/image" Target="../media/image88.tiff"/><Relationship Id="rId5" Type="http://schemas.openxmlformats.org/officeDocument/2006/relationships/image" Target="../media/image26.tiff"/><Relationship Id="rId6" Type="http://schemas.openxmlformats.org/officeDocument/2006/relationships/image" Target="../media/image89.tiff"/><Relationship Id="rId7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tiff"/><Relationship Id="rId4" Type="http://schemas.openxmlformats.org/officeDocument/2006/relationships/image" Target="../media/image26.tiff"/><Relationship Id="rId5" Type="http://schemas.openxmlformats.org/officeDocument/2006/relationships/image" Target="../media/image134.png"/><Relationship Id="rId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Relationship Id="rId3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26.tiff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26.tiff"/><Relationship Id="rId5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26.tiff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8" Type="http://schemas.openxmlformats.org/officeDocument/2006/relationships/image" Target="../media/image175.png"/><Relationship Id="rId9" Type="http://schemas.openxmlformats.org/officeDocument/2006/relationships/image" Target="../media/image176.png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Relationship Id="rId3" Type="http://schemas.openxmlformats.org/officeDocument/2006/relationships/image" Target="../media/image18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Relationship Id="rId3" Type="http://schemas.openxmlformats.org/officeDocument/2006/relationships/image" Target="../media/image1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4" Type="http://schemas.openxmlformats.org/officeDocument/2006/relationships/image" Target="../media/image190.png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png"/><Relationship Id="rId8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8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Relationship Id="rId3" Type="http://schemas.openxmlformats.org/officeDocument/2006/relationships/image" Target="../media/image20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Relationship Id="rId3" Type="http://schemas.openxmlformats.org/officeDocument/2006/relationships/image" Target="../media/image2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4.png"/><Relationship Id="rId3" Type="http://schemas.openxmlformats.org/officeDocument/2006/relationships/image" Target="../media/image2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4038600"/>
            <a:ext cx="59436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2. Transmission Lines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7e Applied </a:t>
            </a:r>
            <a:r>
              <a:rPr lang="en-US" dirty="0" smtClean="0"/>
              <a:t>EM by </a:t>
            </a:r>
            <a:r>
              <a:rPr lang="en-US" dirty="0" smtClean="0"/>
              <a:t>Ulaby and </a:t>
            </a:r>
            <a:r>
              <a:rPr lang="en-US" dirty="0" err="1" smtClean="0"/>
              <a:t>Ravaioli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28204" y="4343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2325" y="304800"/>
            <a:ext cx="5359351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Transmission-Line Equations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19080" y="4419600"/>
            <a:ext cx="2248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 signals: </a:t>
            </a:r>
            <a:r>
              <a:rPr lang="en-US" dirty="0" smtClean="0"/>
              <a:t>use </a:t>
            </a:r>
            <a:r>
              <a:rPr lang="en-US" dirty="0" err="1" smtClean="0"/>
              <a:t>phasors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5943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Telegrapher’s equations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4067689" cy="237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3488660"/>
            <a:ext cx="4724401" cy="336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6995" y="1559099"/>
            <a:ext cx="5010806" cy="286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1" y="4812624"/>
            <a:ext cx="2133599" cy="64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5715000"/>
            <a:ext cx="2514600" cy="110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Derivation of Wave Equations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3200400"/>
            <a:ext cx="368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Combining the two equations leads to:</a:t>
            </a:r>
            <a:endParaRPr lang="en-US" dirty="0"/>
          </a:p>
        </p:txBody>
      </p:sp>
      <p:pic>
        <p:nvPicPr>
          <p:cNvPr id="7" name="Picture 6" descr="blank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5000"/>
            <a:ext cx="660400" cy="306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5105400"/>
            <a:ext cx="339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Second-order differential equation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67200" y="2438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complex propagation constant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20574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attenuation constant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7507" y="2983468"/>
            <a:ext cx="1520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 constant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105400" y="3124200"/>
            <a:ext cx="990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6362700" y="29337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7315200" y="3352800"/>
            <a:ext cx="609600" cy="2201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blank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6800" y="3429000"/>
            <a:ext cx="381001" cy="435500"/>
          </a:xfrm>
          <a:prstGeom prst="rect">
            <a:avLst/>
          </a:prstGeom>
        </p:spPr>
      </p:pic>
      <p:pic>
        <p:nvPicPr>
          <p:cNvPr id="20" name="Picture 19" descr="blank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3733800"/>
            <a:ext cx="304800" cy="381000"/>
          </a:xfrm>
          <a:prstGeom prst="rect">
            <a:avLst/>
          </a:prstGeo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1676400"/>
            <a:ext cx="2971799" cy="130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581400"/>
            <a:ext cx="387710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4419600"/>
            <a:ext cx="2819400" cy="64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6057900"/>
            <a:ext cx="3962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0002" y="3429000"/>
            <a:ext cx="121138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4642" y="4419600"/>
            <a:ext cx="454935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228600"/>
            <a:ext cx="8153400" cy="990600"/>
          </a:xfrm>
        </p:spPr>
        <p:txBody>
          <a:bodyPr/>
          <a:lstStyle/>
          <a:p>
            <a:r>
              <a:rPr lang="en-US" dirty="0" smtClean="0"/>
              <a:t>Solution of Wave Equations (cont.)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505200"/>
            <a:ext cx="258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Proposed form of solution: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876800"/>
            <a:ext cx="73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Using: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638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follows that: </a:t>
            </a:r>
            <a:endParaRPr lang="en-US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57419"/>
            <a:ext cx="3657600" cy="83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590800"/>
            <a:ext cx="3657600" cy="87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225" y="3886200"/>
            <a:ext cx="3305175" cy="78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800600"/>
            <a:ext cx="2957512" cy="670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5687536"/>
            <a:ext cx="3352808" cy="48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609600"/>
            <a:ext cx="4546909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2">
                <a:alpha val="75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7400" y="34290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19" y="3657600"/>
            <a:ext cx="389714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of Wave Equations (cont.)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1600200"/>
            <a:ext cx="1266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 general: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19600" y="5297269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wave along +</a:t>
            </a:r>
            <a:r>
              <a:rPr lang="en-US" i="1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 because coefficients of </a:t>
            </a:r>
            <a:r>
              <a:rPr lang="en-US" i="1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i="1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 have opposite signs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6239470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wave along –</a:t>
            </a:r>
            <a:r>
              <a:rPr lang="en-US" i="1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 because coefficients of </a:t>
            </a:r>
            <a:r>
              <a:rPr lang="en-US" i="1" dirty="0" err="1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i="1" dirty="0" err="1" smtClean="0">
                <a:solidFill>
                  <a:srgbClr val="FF0000"/>
                </a:solidFill>
              </a:rPr>
              <a:t>z</a:t>
            </a:r>
            <a:r>
              <a:rPr lang="en-US" dirty="0" smtClean="0">
                <a:solidFill>
                  <a:srgbClr val="FF0000"/>
                </a:solidFill>
              </a:rPr>
              <a:t> have the same sign</a:t>
            </a:r>
          </a:p>
          <a:p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3810000" y="5562599"/>
            <a:ext cx="609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4114800" y="6172199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57400"/>
            <a:ext cx="178256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3051" y="1524000"/>
            <a:ext cx="4880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2825" y="2971800"/>
            <a:ext cx="5514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5334000" cy="990600"/>
          </a:xfrm>
        </p:spPr>
        <p:txBody>
          <a:bodyPr/>
          <a:lstStyle/>
          <a:p>
            <a:r>
              <a:rPr lang="en-US" dirty="0" smtClean="0"/>
              <a:t>Example 2-1:  </a:t>
            </a:r>
            <a:r>
              <a:rPr lang="en-US" dirty="0" smtClean="0">
                <a:solidFill>
                  <a:srgbClr val="FF0000"/>
                </a:solidFill>
              </a:rPr>
              <a:t>Air Line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1" y="1592212"/>
            <a:ext cx="4978855" cy="30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488" y="152400"/>
            <a:ext cx="4021511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8077200" y="4800600"/>
            <a:ext cx="1066800" cy="381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01000" y="6477000"/>
            <a:ext cx="1143000" cy="2286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1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17" r="-35317"/>
          <a:stretch>
            <a:fillRect/>
          </a:stretch>
        </p:blipFill>
        <p:spPr>
          <a:xfrm>
            <a:off x="-1752600" y="208154"/>
            <a:ext cx="12022810" cy="66294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2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19" r="-32519"/>
          <a:stretch>
            <a:fillRect/>
          </a:stretch>
        </p:blipFill>
        <p:spPr>
          <a:xfrm>
            <a:off x="-1295400" y="188720"/>
            <a:ext cx="12095135" cy="666928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Lossless </a:t>
            </a:r>
            <a:r>
              <a:rPr lang="en-US" dirty="0" err="1" smtClean="0"/>
              <a:t>Microstrip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535668"/>
            <a:ext cx="2636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 velocity in dielectric: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020669"/>
            <a:ext cx="27976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 velocity for </a:t>
            </a:r>
            <a:r>
              <a:rPr lang="en-US" dirty="0" err="1" smtClean="0">
                <a:solidFill>
                  <a:srgbClr val="FF0000"/>
                </a:solidFill>
              </a:rPr>
              <a:t>microstrip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3733800"/>
            <a:ext cx="117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Quasi-TEM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0"/>
            <a:ext cx="103675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015068"/>
            <a:ext cx="115062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90800"/>
            <a:ext cx="4470126" cy="573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468" y="470889"/>
            <a:ext cx="3091932" cy="635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Microstrip</a:t>
            </a:r>
            <a:r>
              <a:rPr lang="en-US" dirty="0" smtClean="0"/>
              <a:t> (cont.)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00200"/>
            <a:ext cx="453857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878667"/>
            <a:ext cx="1292087" cy="5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985" y="3581400"/>
            <a:ext cx="302657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533400"/>
            <a:ext cx="427598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3733800"/>
            <a:ext cx="344538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4264152" cy="990600"/>
          </a:xfrm>
        </p:spPr>
        <p:txBody>
          <a:bodyPr/>
          <a:lstStyle/>
          <a:p>
            <a:r>
              <a:rPr lang="en-US" dirty="0" err="1" smtClean="0"/>
              <a:t>Microstrip</a:t>
            </a:r>
            <a:r>
              <a:rPr lang="en-US" dirty="0" smtClean="0"/>
              <a:t>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153400" cy="44958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>
                <a:solidFill>
                  <a:srgbClr val="FF0000"/>
                </a:solidFill>
              </a:rPr>
              <a:t>Inverse process: </a:t>
            </a:r>
          </a:p>
          <a:p>
            <a:pPr>
              <a:buNone/>
            </a:pPr>
            <a:r>
              <a:rPr lang="en-US" sz="2400" dirty="0" smtClean="0"/>
              <a:t>    Given </a:t>
            </a:r>
            <a:r>
              <a:rPr lang="en-US" sz="2400" i="1" dirty="0" smtClean="0"/>
              <a:t>Z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, find </a:t>
            </a:r>
            <a:r>
              <a:rPr lang="en-US" sz="2400" i="1" dirty="0" err="1" smtClean="0"/>
              <a:t>s</a:t>
            </a:r>
            <a:endParaRPr lang="en-US" sz="2400" i="1" dirty="0" smtClean="0"/>
          </a:p>
          <a:p>
            <a:pPr>
              <a:buNone/>
            </a:pPr>
            <a:endParaRPr lang="en-US" sz="2400" i="1" dirty="0" smtClean="0"/>
          </a:p>
          <a:p>
            <a:pPr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The solution formulas are based  on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two numerical fits, defined in terms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of the value of Z</a:t>
            </a:r>
            <a:r>
              <a:rPr lang="en-US" sz="2000" baseline="-25000" dirty="0" smtClean="0">
                <a:solidFill>
                  <a:schemeClr val="tx2"/>
                </a:solidFill>
              </a:rPr>
              <a:t>0 </a:t>
            </a:r>
            <a:r>
              <a:rPr lang="en-US" sz="2000" dirty="0" smtClean="0">
                <a:solidFill>
                  <a:schemeClr val="tx2"/>
                </a:solidFill>
              </a:rPr>
              <a:t> relative to that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2"/>
                </a:solidFill>
              </a:rPr>
              <a:t>of the effective permittivity. 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457200"/>
            <a:ext cx="468226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 Overview</a:t>
            </a:r>
            <a:endParaRPr lang="en-US" dirty="0"/>
          </a:p>
        </p:txBody>
      </p:sp>
      <p:pic>
        <p:nvPicPr>
          <p:cNvPr id="4" name="Content Placeholder 3" descr="2cont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65" b="-10465"/>
          <a:stretch>
            <a:fillRect/>
          </a:stretch>
        </p:blipFill>
        <p:spPr>
          <a:xfrm>
            <a:off x="228600" y="1447800"/>
            <a:ext cx="8683752" cy="4788237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16" y="1600200"/>
            <a:ext cx="4513759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97616"/>
            <a:ext cx="4572000" cy="472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248400" y="25908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4600" y="5181600"/>
            <a:ext cx="1143000" cy="22860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3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43" r="-31843"/>
          <a:stretch>
            <a:fillRect/>
          </a:stretch>
        </p:blipFill>
        <p:spPr>
          <a:xfrm>
            <a:off x="-1447800" y="154687"/>
            <a:ext cx="12095964" cy="6669737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Lossless Transmission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2450068"/>
            <a:ext cx="326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3124200"/>
            <a:ext cx="7061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Then: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3505200" cy="46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540705"/>
            <a:ext cx="2349500" cy="26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85" y="3733800"/>
            <a:ext cx="450704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4418" y="1676400"/>
            <a:ext cx="2147982" cy="127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3300412"/>
            <a:ext cx="3686175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4670694"/>
            <a:ext cx="4419600" cy="65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566" y="5562601"/>
            <a:ext cx="309123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430167"/>
            <a:ext cx="8991600" cy="619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4398831"/>
            <a:ext cx="3743325" cy="177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Voltage Reflection Coefficient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3200400"/>
            <a:ext cx="2156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At the load (</a:t>
            </a:r>
            <a:r>
              <a:rPr lang="en-US" sz="2000" i="1" dirty="0" smtClean="0">
                <a:solidFill>
                  <a:srgbClr val="FF0000"/>
                </a:solidFill>
              </a:rPr>
              <a:t>z</a:t>
            </a:r>
            <a:r>
              <a:rPr lang="en-US" sz="2000" dirty="0" smtClean="0">
                <a:solidFill>
                  <a:srgbClr val="FF0000"/>
                </a:solidFill>
              </a:rPr>
              <a:t> = 0):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379" y="4507468"/>
            <a:ext cx="1777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Reflection coefficient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617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Normalized load impedance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2963593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2767" y="3657600"/>
            <a:ext cx="786579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495800"/>
            <a:ext cx="3948112" cy="2192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6399" y="1594188"/>
            <a:ext cx="4132802" cy="27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6215062"/>
            <a:ext cx="838200" cy="57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8848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Voltage Reflection Coefficient</a:t>
            </a:r>
            <a:endParaRPr lang="en-US" sz="36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450" y="457200"/>
            <a:ext cx="1547310" cy="49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8278" y="1524000"/>
            <a:ext cx="712744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238" y="6400800"/>
            <a:ext cx="3959525" cy="30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Reflection Coefficient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4769" y="2575143"/>
            <a:ext cx="6494463" cy="208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599"/>
            <a:ext cx="4800600" cy="4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76401"/>
            <a:ext cx="4278676" cy="167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1" y="3505200"/>
            <a:ext cx="4953000" cy="3133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410200" y="6248400"/>
            <a:ext cx="2590800" cy="457200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962400"/>
            <a:ext cx="440522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764" y="1600199"/>
            <a:ext cx="4021953" cy="167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Standing Waves</a:t>
            </a:r>
            <a:endParaRPr lang="en-US" dirty="0"/>
          </a:p>
        </p:txBody>
      </p:sp>
      <p:pic>
        <p:nvPicPr>
          <p:cNvPr id="5" name="Picture 4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1524000"/>
            <a:ext cx="1371600" cy="457200"/>
          </a:xfrm>
          <a:prstGeom prst="rect">
            <a:avLst/>
          </a:prstGeom>
        </p:spPr>
      </p:pic>
      <p:pic>
        <p:nvPicPr>
          <p:cNvPr id="11" name="Picture 10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38600"/>
            <a:ext cx="1828800" cy="22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01411" y="5040868"/>
            <a:ext cx="191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voltage magnitude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2087" y="6440269"/>
            <a:ext cx="1837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current magnitude</a:t>
            </a:r>
          </a:p>
          <a:p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399"/>
            <a:ext cx="4495800" cy="187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136326"/>
            <a:ext cx="4133798" cy="2749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486401"/>
            <a:ext cx="4419600" cy="1027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648200" y="4724400"/>
            <a:ext cx="4495800" cy="762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8200" y="6019800"/>
            <a:ext cx="4495800" cy="838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153400" cy="990600"/>
          </a:xfrm>
        </p:spPr>
        <p:txBody>
          <a:bodyPr/>
          <a:lstStyle/>
          <a:p>
            <a:r>
              <a:rPr lang="en-US" dirty="0" smtClean="0"/>
              <a:t>Standing-Wave Pattern</a:t>
            </a:r>
            <a:endParaRPr lang="en-US" dirty="0"/>
          </a:p>
        </p:txBody>
      </p:sp>
      <p:pic>
        <p:nvPicPr>
          <p:cNvPr id="6" name="Content Placeholder 5" descr="2.14.tif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81000" r="-81000"/>
          <a:stretch>
            <a:fillRect/>
          </a:stretch>
        </p:blipFill>
        <p:spPr>
          <a:xfrm>
            <a:off x="1268365" y="685800"/>
            <a:ext cx="11193654" cy="6172201"/>
          </a:xfrm>
        </p:spPr>
      </p:pic>
      <p:pic>
        <p:nvPicPr>
          <p:cNvPr id="7" name="Picture 6" descr="e2.67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286000"/>
            <a:ext cx="4648200" cy="1230666"/>
          </a:xfrm>
          <a:prstGeom prst="rect">
            <a:avLst/>
          </a:prstGeom>
        </p:spPr>
      </p:pic>
      <p:pic>
        <p:nvPicPr>
          <p:cNvPr id="8" name="Picture 7" descr="e2.66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960" y="1524000"/>
            <a:ext cx="4613758" cy="1329537"/>
          </a:xfrm>
          <a:prstGeom prst="rect">
            <a:avLst/>
          </a:prstGeom>
        </p:spPr>
      </p:pic>
      <p:pic>
        <p:nvPicPr>
          <p:cNvPr id="9" name="Picture 8" descr="blank.tif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600200"/>
            <a:ext cx="4724400" cy="792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505200"/>
            <a:ext cx="3407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Voltage magnitude is maximum </a:t>
            </a:r>
          </a:p>
          <a:p>
            <a:r>
              <a:rPr lang="en-US" dirty="0" smtClean="0"/>
              <a:t>    </a:t>
            </a:r>
          </a:p>
          <a:p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1" name="Picture 10" descr="eq2.71.tif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600" y="3886200"/>
            <a:ext cx="3175000" cy="2814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4343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When voltage is a maximum, current is a minimum, and vice versa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 descr="statem.tif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201" y="1599180"/>
            <a:ext cx="4572000" cy="8392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3429000"/>
            <a:ext cx="3429000" cy="838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Lines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5239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66FF"/>
                </a:solidFill>
              </a:rPr>
              <a:t>A transmission line connects a generator to a load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267200"/>
            <a:ext cx="32547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Transmission lines include: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Two parallel wires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Coaxial cable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</a:t>
            </a:r>
            <a:r>
              <a:rPr lang="en-US" sz="2000" dirty="0" err="1" smtClean="0"/>
              <a:t>Microstrip</a:t>
            </a:r>
            <a:r>
              <a:rPr lang="en-US" sz="2000" dirty="0" smtClean="0"/>
              <a:t> line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Optical fiber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Waveguide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 etc.</a:t>
            </a:r>
            <a:endParaRPr lang="en-US" sz="2000" dirty="0"/>
          </a:p>
        </p:txBody>
      </p:sp>
      <p:pic>
        <p:nvPicPr>
          <p:cNvPr id="4" name="Content Placeholder 3" descr="21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088" b="-53088"/>
          <a:stretch>
            <a:fillRect/>
          </a:stretch>
        </p:blipFill>
        <p:spPr>
          <a:xfrm>
            <a:off x="152400" y="990600"/>
            <a:ext cx="8153400" cy="44958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Standing Wave Patterns for 3 Types of Loads</a:t>
            </a:r>
            <a:endParaRPr lang="en-US" sz="36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465" y="1524000"/>
            <a:ext cx="378358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9" y="1828800"/>
            <a:ext cx="438149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400655"/>
            <a:ext cx="4762534" cy="430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05000" y="2819400"/>
            <a:ext cx="6096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 w="22733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47800" y="4572000"/>
            <a:ext cx="14478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22733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47800" y="6477000"/>
            <a:ext cx="16002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22733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381500" y="20574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4726520" cy="376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Maxima &amp; Minima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1828800"/>
            <a:ext cx="3063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Standing-Wave Pattern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0" name="Picture 9" descr="blank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50648"/>
            <a:ext cx="1346199" cy="216352"/>
          </a:xfrm>
          <a:prstGeom prst="rect">
            <a:avLst/>
          </a:prstGeom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552557"/>
            <a:ext cx="4343400" cy="515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Maxima &amp; Minima (cont.)</a:t>
            </a:r>
            <a:endParaRPr lang="en-US" dirty="0"/>
          </a:p>
        </p:txBody>
      </p:sp>
      <p:pic>
        <p:nvPicPr>
          <p:cNvPr id="8" name="Picture 7" descr="blank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3191761"/>
            <a:ext cx="1116012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7403" y="4419600"/>
            <a:ext cx="331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S </a:t>
            </a:r>
            <a:r>
              <a:rPr lang="en-US" dirty="0" smtClean="0">
                <a:solidFill>
                  <a:srgbClr val="FF0000"/>
                </a:solidFill>
              </a:rPr>
              <a:t>= Voltage Standing Wave Ratio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" y="5181600"/>
            <a:ext cx="40308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For a matched load:   </a:t>
            </a:r>
            <a:r>
              <a:rPr lang="en-US" i="1" dirty="0" smtClean="0">
                <a:solidFill>
                  <a:srgbClr val="FF0000"/>
                </a:solidFill>
              </a:rPr>
              <a:t>S </a:t>
            </a:r>
            <a:r>
              <a:rPr lang="en-US" dirty="0" smtClean="0">
                <a:solidFill>
                  <a:srgbClr val="FF0000"/>
                </a:solidFill>
              </a:rPr>
              <a:t>= 1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For a short, open, or purely reactive load: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 </a:t>
            </a:r>
            <a:endParaRPr lang="en-US" dirty="0"/>
          </a:p>
        </p:txBody>
      </p:sp>
      <p:pic>
        <p:nvPicPr>
          <p:cNvPr id="13" name="Picture 12" descr="s.tif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5637" y="6019006"/>
            <a:ext cx="766763" cy="273844"/>
          </a:xfrm>
          <a:prstGeom prst="rect">
            <a:avLst/>
          </a:prstGeom>
          <a:solidFill>
            <a:srgbClr val="FF6600">
              <a:alpha val="37000"/>
            </a:srgbClr>
          </a:solidFill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76400"/>
            <a:ext cx="39290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390246"/>
            <a:ext cx="3809999" cy="69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6101" y="1600200"/>
            <a:ext cx="443169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5105400"/>
            <a:ext cx="2895600" cy="5334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4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22" r="-10722"/>
          <a:stretch>
            <a:fillRect/>
          </a:stretch>
        </p:blipFill>
        <p:spPr>
          <a:xfrm>
            <a:off x="-685800" y="685800"/>
            <a:ext cx="10515600" cy="5798321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8392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2-6:  </a:t>
            </a:r>
            <a:r>
              <a:rPr lang="en-US" sz="3600" dirty="0" smtClean="0">
                <a:solidFill>
                  <a:srgbClr val="FF0000"/>
                </a:solidFill>
              </a:rPr>
              <a:t>Measuring </a:t>
            </a:r>
            <a:r>
              <a:rPr lang="en-US" sz="3600" i="1" dirty="0" smtClean="0">
                <a:solidFill>
                  <a:srgbClr val="FF0000"/>
                </a:solidFill>
              </a:rPr>
              <a:t>Z</a:t>
            </a:r>
            <a:r>
              <a:rPr lang="en-US" sz="3600" baseline="-25000" dirty="0" smtClean="0">
                <a:solidFill>
                  <a:srgbClr val="FF0000"/>
                </a:solidFill>
              </a:rPr>
              <a:t>L</a:t>
            </a:r>
            <a:r>
              <a:rPr lang="en-US" sz="3600" dirty="0" smtClean="0">
                <a:solidFill>
                  <a:srgbClr val="FF0000"/>
                </a:solidFill>
              </a:rPr>
              <a:t> with a Slotted Line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62001"/>
            <a:ext cx="4114800" cy="167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799" y="2451733"/>
            <a:ext cx="4343401" cy="440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585" y="685800"/>
            <a:ext cx="4176815" cy="250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338783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172200" y="6477000"/>
            <a:ext cx="1371600" cy="381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191001" cy="369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Impedance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447800"/>
            <a:ext cx="2942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a distance </a:t>
            </a:r>
            <a:r>
              <a:rPr lang="en-US" i="1" dirty="0" err="1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 from the load: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 descr="blank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5181600"/>
            <a:ext cx="685800" cy="228600"/>
          </a:xfrm>
          <a:prstGeom prst="rect">
            <a:avLst/>
          </a:prstGeom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5550114"/>
            <a:ext cx="5105400" cy="13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537" y="1776413"/>
            <a:ext cx="411758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Impedance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726668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input, </a:t>
            </a:r>
            <a:r>
              <a:rPr lang="en-US" i="1" dirty="0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 = 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980" y="1600200"/>
            <a:ext cx="345722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399" y="5562601"/>
            <a:ext cx="261455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600200"/>
            <a:ext cx="3630181" cy="1316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3294" y="3124200"/>
            <a:ext cx="4940706" cy="355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724400" y="3429000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478"/>
            <a:ext cx="4589463" cy="20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196830"/>
            <a:ext cx="4191000" cy="46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661544"/>
            <a:ext cx="4469001" cy="5891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924800" y="6477000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458200" y="67056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92"/>
            <a:ext cx="4589463" cy="154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33600" y="304800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(cont.)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191000" cy="46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861" y="2209800"/>
            <a:ext cx="4820139" cy="384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77200" y="6324600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Cont.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10600" y="6553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9463" cy="63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91128" y="304800"/>
            <a:ext cx="728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(cont.)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4191000" cy="46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440680"/>
            <a:ext cx="3352800" cy="134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7245" y="-1"/>
            <a:ext cx="3871955" cy="686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257800" y="4419600"/>
            <a:ext cx="3352800" cy="1066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81600" y="5867400"/>
            <a:ext cx="3429000" cy="9906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038600"/>
            <a:ext cx="26574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Line Effects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676400"/>
            <a:ext cx="4572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Is the pair of wires connecting the voltage source to the RC load a transmission line?  </a:t>
            </a:r>
            <a:r>
              <a:rPr lang="en-US" sz="2000" dirty="0" smtClean="0">
                <a:solidFill>
                  <a:srgbClr val="FF0000"/>
                </a:solidFill>
              </a:rPr>
              <a:t>Yes.</a:t>
            </a:r>
          </a:p>
          <a:p>
            <a:r>
              <a:rPr lang="en-US" sz="2000" dirty="0" smtClean="0"/>
              <a:t>The wires were ignored in circuits courses. Can we always ignore them?  </a:t>
            </a:r>
            <a:r>
              <a:rPr lang="en-US" sz="2000" dirty="0" smtClean="0">
                <a:solidFill>
                  <a:srgbClr val="FF0000"/>
                </a:solidFill>
              </a:rPr>
              <a:t>Not always.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1083" y="3974068"/>
            <a:ext cx="15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Delayed by</a:t>
            </a:r>
            <a:r>
              <a:rPr lang="en-US" i="1" dirty="0" smtClean="0"/>
              <a:t> </a:t>
            </a:r>
            <a:r>
              <a:rPr lang="en-US" i="1" dirty="0" err="1" smtClean="0"/>
              <a:t>l/c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52400" y="5257800"/>
            <a:ext cx="309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At </a:t>
            </a:r>
            <a:r>
              <a:rPr lang="en-US" i="1" dirty="0" smtClean="0"/>
              <a:t>t</a:t>
            </a:r>
            <a:r>
              <a:rPr lang="en-US" dirty="0" smtClean="0"/>
              <a:t> = 0, and for </a:t>
            </a:r>
            <a:r>
              <a:rPr lang="en-US" i="1" dirty="0" smtClean="0"/>
              <a:t>f</a:t>
            </a:r>
            <a:r>
              <a:rPr lang="en-US" dirty="0" smtClean="0"/>
              <a:t> = 1 kHz , if: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(1)  </a:t>
            </a:r>
            <a:r>
              <a:rPr lang="en-US" i="1" dirty="0" smtClean="0"/>
              <a:t>l </a:t>
            </a:r>
            <a:r>
              <a:rPr lang="en-US" dirty="0" smtClean="0"/>
              <a:t>= 5 cm: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5693" y="4114800"/>
            <a:ext cx="2061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(2) </a:t>
            </a:r>
            <a:r>
              <a:rPr lang="en-US" dirty="0" smtClean="0"/>
              <a:t>But if  </a:t>
            </a:r>
            <a:r>
              <a:rPr lang="en-US" i="1" dirty="0" smtClean="0"/>
              <a:t>l</a:t>
            </a:r>
            <a:r>
              <a:rPr lang="en-US" dirty="0" smtClean="0"/>
              <a:t> = 20 km: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581400"/>
            <a:ext cx="2971799" cy="275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24600"/>
            <a:ext cx="3962401" cy="24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495800"/>
            <a:ext cx="1362075" cy="243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1676401"/>
            <a:ext cx="4572000" cy="23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953000"/>
            <a:ext cx="4724400" cy="173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191000" y="4953000"/>
            <a:ext cx="4953000" cy="1828800"/>
          </a:xfrm>
          <a:prstGeom prst="rect">
            <a:avLst/>
          </a:prstGeom>
          <a:solidFill>
            <a:schemeClr val="accent1">
              <a:alpha val="0"/>
            </a:schemeClr>
          </a:solidFill>
          <a:ln w="29083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5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85" r="-31285"/>
          <a:stretch>
            <a:fillRect/>
          </a:stretch>
        </p:blipFill>
        <p:spPr>
          <a:xfrm>
            <a:off x="-1600200" y="152400"/>
            <a:ext cx="11933121" cy="6579945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Short-Circuited 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259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 the short-circuited line: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1" y="3962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its input, the line appears like an inductor or a capacitor depending on the sign of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905000"/>
            <a:ext cx="8001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" y="2286000"/>
            <a:ext cx="382420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572000"/>
            <a:ext cx="609600" cy="25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181600"/>
            <a:ext cx="3962400" cy="27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715000"/>
            <a:ext cx="396594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1702" y="0"/>
            <a:ext cx="35834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52400"/>
            <a:ext cx="4572000" cy="137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81814"/>
            <a:ext cx="4114800" cy="246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572000"/>
            <a:ext cx="2551574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1" y="212106"/>
            <a:ext cx="4571998" cy="664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705600" y="6366932"/>
            <a:ext cx="1676400" cy="457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00800" y="5410200"/>
            <a:ext cx="2209800" cy="6096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Open-Circuited Line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514600"/>
            <a:ext cx="4757562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52400"/>
            <a:ext cx="3584910" cy="668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886200"/>
            <a:ext cx="2101864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Short-Circuit/Open-Circuit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For a line of known length </a:t>
            </a:r>
            <a:r>
              <a:rPr lang="en-US" i="1" dirty="0" smtClean="0"/>
              <a:t>l</a:t>
            </a:r>
            <a:r>
              <a:rPr lang="en-US" dirty="0" smtClean="0"/>
              <a:t>, measurements of its input impedance, one when terminated in a short and another when terminated in an open, can be used to find its characteristic impedance </a:t>
            </a:r>
            <a:r>
              <a:rPr lang="en-US" i="1" dirty="0" smtClean="0"/>
              <a:t>Z</a:t>
            </a:r>
            <a:r>
              <a:rPr lang="en-US" baseline="-25000" dirty="0" smtClean="0"/>
              <a:t>0</a:t>
            </a:r>
            <a:r>
              <a:rPr lang="en-US" sz="2000" dirty="0" smtClean="0"/>
              <a:t> </a:t>
            </a:r>
            <a:r>
              <a:rPr lang="en-US" sz="2800" dirty="0" smtClean="0"/>
              <a:t>and</a:t>
            </a:r>
            <a:r>
              <a:rPr lang="en-US" sz="2000" dirty="0" smtClean="0"/>
              <a:t> </a:t>
            </a:r>
            <a:r>
              <a:rPr lang="en-US" sz="2800" dirty="0" smtClean="0"/>
              <a:t>electrical length</a:t>
            </a:r>
            <a:endParaRPr lang="en-US" sz="2800" dirty="0"/>
          </a:p>
        </p:txBody>
      </p:sp>
      <p:pic>
        <p:nvPicPr>
          <p:cNvPr id="4" name="Picture 3" descr="beta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3429000"/>
            <a:ext cx="310816" cy="38100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4114800" y="4648200"/>
            <a:ext cx="457200" cy="1295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72000" y="4267200"/>
            <a:ext cx="1295400" cy="8382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0" y="5410200"/>
            <a:ext cx="1295400" cy="53340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4648200"/>
            <a:ext cx="2819400" cy="6096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71862"/>
            <a:ext cx="3095625" cy="8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5393350"/>
            <a:ext cx="3249876" cy="77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1887" y="0"/>
            <a:ext cx="4442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lank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91400" y="6621085"/>
            <a:ext cx="1752600" cy="236915"/>
          </a:xfrm>
          <a:prstGeom prst="rect">
            <a:avLst/>
          </a:prstGeo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475668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733800"/>
            <a:ext cx="3255399" cy="63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0411" y="152400"/>
            <a:ext cx="616317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Instantaneous Power Flow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3181"/>
            <a:ext cx="4572000" cy="23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384" y="4038600"/>
            <a:ext cx="361081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4245" y="1676400"/>
            <a:ext cx="427975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6311652"/>
            <a:ext cx="5105400" cy="470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953000" y="4648200"/>
            <a:ext cx="4038600" cy="1600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Power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1731504"/>
            <a:ext cx="4117975" cy="160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962400"/>
            <a:ext cx="4215044" cy="196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164" y="1905000"/>
            <a:ext cx="4564984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 Brief 3: </a:t>
            </a:r>
            <a:r>
              <a:rPr lang="en-US" sz="3556" dirty="0" smtClean="0">
                <a:solidFill>
                  <a:srgbClr val="FF0000"/>
                </a:solidFill>
              </a:rPr>
              <a:t>Standing Waves in Microwave Oven</a:t>
            </a:r>
            <a:endParaRPr lang="en-US" sz="3556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81200"/>
            <a:ext cx="6450313" cy="571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629400" y="1828800"/>
            <a:ext cx="2209800" cy="175432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stirrer or rotation of the food platform is used to constantly change the standing wave pattern in the oven cavity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blank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7162799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Dispersion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341" y="1143000"/>
            <a:ext cx="542730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001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Tech Brief 3: </a:t>
            </a:r>
            <a:r>
              <a:rPr lang="en-US" dirty="0" smtClean="0">
                <a:solidFill>
                  <a:srgbClr val="FF0000"/>
                </a:solidFill>
              </a:rPr>
              <a:t>Role of 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340" y="1600200"/>
            <a:ext cx="8831321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57400" y="160020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low frequencies, absorption rate is small, so it would take a long time for the food to cook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3810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 very high frequencies, the food cooks fast, but only its the surface layer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Smith 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724400" cy="4495800"/>
          </a:xfrm>
        </p:spPr>
        <p:txBody>
          <a:bodyPr/>
          <a:lstStyle/>
          <a:p>
            <a:r>
              <a:rPr lang="en-US" dirty="0" smtClean="0"/>
              <a:t>Developed in 1939 by P. W. Smith as a graphical tool to analyze and design transmission-line circuits</a:t>
            </a:r>
          </a:p>
          <a:p>
            <a:r>
              <a:rPr lang="en-US" dirty="0" smtClean="0"/>
              <a:t>Today, it is used to characterize the performance of microwave circuits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2514600"/>
            <a:ext cx="4343401" cy="4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1407" y="1143000"/>
            <a:ext cx="632366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Plane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09801"/>
            <a:ext cx="2438400" cy="36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676401"/>
            <a:ext cx="2133600" cy="25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5029200"/>
            <a:ext cx="2743200" cy="28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227125"/>
            <a:ext cx="2895600" cy="201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2514600" cy="210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Smith Chart Parametric Equations</a:t>
            </a:r>
            <a:endParaRPr lang="en-US" dirty="0"/>
          </a:p>
        </p:txBody>
      </p:sp>
      <p:pic>
        <p:nvPicPr>
          <p:cNvPr id="11" name="Picture 10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2413339"/>
            <a:ext cx="762000" cy="406061"/>
          </a:xfrm>
          <a:prstGeom prst="rect">
            <a:avLst/>
          </a:prstGeom>
        </p:spPr>
      </p:pic>
      <p:pic>
        <p:nvPicPr>
          <p:cNvPr id="12" name="Picture 11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24400"/>
            <a:ext cx="3657600" cy="609600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524000"/>
            <a:ext cx="216120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169388"/>
            <a:ext cx="5257800" cy="199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5334000"/>
            <a:ext cx="5112804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315200" y="2650075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Equation for a circle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91400" y="2667000"/>
            <a:ext cx="1752600" cy="3810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7315200" y="2971800"/>
            <a:ext cx="6858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558" y="1524000"/>
            <a:ext cx="494950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Smith Chart Parametric Equations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0591" y="2286000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L</a:t>
            </a:r>
            <a:r>
              <a:rPr lang="en-US" sz="2400" dirty="0" smtClean="0">
                <a:solidFill>
                  <a:srgbClr val="FF0000"/>
                </a:solidFill>
              </a:rPr>
              <a:t> circles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40591" y="5334000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chemeClr val="tx2"/>
                </a:solidFill>
              </a:rPr>
              <a:t>x</a:t>
            </a:r>
            <a:r>
              <a:rPr lang="en-US" sz="2400" baseline="-25000" dirty="0" err="1" smtClean="0">
                <a:solidFill>
                  <a:schemeClr val="tx2"/>
                </a:solidFill>
              </a:rPr>
              <a:t>L</a:t>
            </a:r>
            <a:r>
              <a:rPr lang="en-US" sz="2400" dirty="0" smtClean="0">
                <a:solidFill>
                  <a:schemeClr val="tx2"/>
                </a:solidFill>
              </a:rPr>
              <a:t> circles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828800"/>
            <a:ext cx="3886200" cy="5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876800"/>
            <a:ext cx="3886200" cy="626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4800" y="3200400"/>
            <a:ext cx="4123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baseline="-25000" dirty="0" err="1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 circles are contained inside the unit circle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1" y="601980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Only parts of the </a:t>
            </a:r>
            <a:r>
              <a:rPr lang="en-US" dirty="0" err="1" smtClean="0">
                <a:solidFill>
                  <a:schemeClr val="tx2"/>
                </a:solidFill>
              </a:rPr>
              <a:t>x</a:t>
            </a:r>
            <a:r>
              <a:rPr lang="en-US" baseline="-25000" dirty="0" err="1" smtClean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 circles are contained within the unit circle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2.tif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-42031" r="-42031"/>
          <a:stretch>
            <a:fillRect/>
          </a:stretch>
        </p:blipFill>
        <p:spPr>
          <a:xfrm>
            <a:off x="-1600200" y="228600"/>
            <a:ext cx="12022811" cy="6629400"/>
          </a:xfr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2187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Complete Smith Chart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0" y="2133600"/>
            <a:ext cx="1249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r</a:t>
            </a:r>
            <a:r>
              <a:rPr lang="en-US" sz="1600" dirty="0" err="1" smtClean="0"/>
              <a:t>L</a:t>
            </a:r>
            <a:r>
              <a:rPr lang="en-US" sz="2400" dirty="0" smtClean="0"/>
              <a:t> Circles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6629400" y="23622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6781800" y="2590800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3733800" y="2209800"/>
            <a:ext cx="3962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81800" y="533400"/>
            <a:ext cx="225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Positive </a:t>
            </a:r>
            <a:r>
              <a:rPr lang="en-US" sz="2400" dirty="0" err="1" smtClean="0"/>
              <a:t>x</a:t>
            </a:r>
            <a:r>
              <a:rPr lang="en-US" sz="1600" dirty="0" err="1" smtClean="0"/>
              <a:t>L</a:t>
            </a:r>
            <a:r>
              <a:rPr lang="en-US" sz="1600" dirty="0" smtClean="0"/>
              <a:t> </a:t>
            </a:r>
            <a:r>
              <a:rPr lang="en-US" sz="2400" dirty="0" smtClean="0"/>
              <a:t>Circles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876800" y="762000"/>
            <a:ext cx="1828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4038600" y="914400"/>
            <a:ext cx="2819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781800" y="5405735"/>
            <a:ext cx="2469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Negative </a:t>
            </a:r>
            <a:r>
              <a:rPr lang="en-US" sz="2400" dirty="0" err="1" smtClean="0"/>
              <a:t>x</a:t>
            </a:r>
            <a:r>
              <a:rPr lang="en-US" sz="1600" dirty="0" err="1" smtClean="0"/>
              <a:t>L</a:t>
            </a:r>
            <a:r>
              <a:rPr lang="en-US" sz="1200" dirty="0" smtClean="0"/>
              <a:t> </a:t>
            </a:r>
            <a:r>
              <a:rPr lang="en-US" sz="2400" dirty="0" smtClean="0"/>
              <a:t>Circles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257800" y="5943600"/>
            <a:ext cx="1828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3505200" y="5334000"/>
            <a:ext cx="3886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147" y="152400"/>
            <a:ext cx="8473707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76200"/>
            <a:ext cx="3156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Reflection coefficient at the load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7945290" cy="670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169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Input Impedance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60" y="0"/>
            <a:ext cx="7915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04801"/>
            <a:ext cx="4191000" cy="62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208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Maxima and Minima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574" y="26155"/>
            <a:ext cx="6762426" cy="599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537398"/>
            <a:ext cx="3946327" cy="1320601"/>
          </a:xfrm>
          <a:prstGeom prst="rect">
            <a:avLst/>
          </a:prstGeom>
          <a:solidFill>
            <a:srgbClr val="FF0000">
              <a:alpha val="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Picture 6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2613" y="5562600"/>
            <a:ext cx="992187" cy="228600"/>
          </a:xfrm>
          <a:prstGeom prst="rect">
            <a:avLst/>
          </a:prstGeom>
        </p:spPr>
      </p:pic>
      <p:pic>
        <p:nvPicPr>
          <p:cNvPr id="8" name="Picture 7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5486400"/>
            <a:ext cx="1493838" cy="304800"/>
          </a:xfrm>
          <a:prstGeom prst="rect">
            <a:avLst/>
          </a:prstGeom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"/>
            <a:ext cx="4652207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152400"/>
            <a:ext cx="393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Impedance to Admittance Transformation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562600"/>
            <a:ext cx="4114800" cy="12954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Transmission Modes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1981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TEM  </a:t>
            </a:r>
            <a:r>
              <a:rPr lang="en-US" sz="2000" dirty="0" smtClean="0">
                <a:solidFill>
                  <a:srgbClr val="3366FF"/>
                </a:solidFill>
              </a:rPr>
              <a:t>(Transverse Electromagnetic): </a:t>
            </a:r>
            <a:r>
              <a:rPr lang="en-US" sz="2000" dirty="0" smtClean="0"/>
              <a:t>Electric and magnetic fields are orthogonal to one another, and both are orthogonal to direction of propagation</a:t>
            </a:r>
            <a:endParaRPr lang="en-US" sz="2000" dirty="0"/>
          </a:p>
        </p:txBody>
      </p:sp>
      <p:pic>
        <p:nvPicPr>
          <p:cNvPr id="4" name="Content Placeholder 3" descr="24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30" r="-21330"/>
          <a:stretch>
            <a:fillRect/>
          </a:stretch>
        </p:blipFill>
        <p:spPr>
          <a:xfrm>
            <a:off x="990600" y="1600200"/>
            <a:ext cx="9296400" cy="5126052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674" y="1600200"/>
            <a:ext cx="595476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7924800" y="2590800"/>
            <a:ext cx="1066800" cy="381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1975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82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blank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3550" y="1143000"/>
            <a:ext cx="1422400" cy="2286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0800000" flipV="1">
            <a:off x="6019800" y="2057400"/>
            <a:ext cx="1143000" cy="762000"/>
          </a:xfrm>
          <a:prstGeom prst="straightConnector1">
            <a:avLst/>
          </a:prstGeom>
          <a:ln>
            <a:solidFill>
              <a:srgbClr val="DA1F2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2590800"/>
            <a:ext cx="43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(a)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5257800"/>
            <a:ext cx="43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1800" y="1371600"/>
            <a:ext cx="3985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153400" y="2133600"/>
            <a:ext cx="437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285796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1" y="3130608"/>
            <a:ext cx="2971800" cy="22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1" y="4109224"/>
            <a:ext cx="2667000" cy="23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6" y="6263813"/>
            <a:ext cx="3800474" cy="21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" y="5715000"/>
            <a:ext cx="1676399" cy="23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1752600"/>
            <a:ext cx="1371600" cy="279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2667000"/>
            <a:ext cx="888559" cy="23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8862" y="1392238"/>
            <a:ext cx="7172238" cy="5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1447800"/>
            <a:ext cx="420198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Given:  </a:t>
            </a:r>
            <a:r>
              <a:rPr lang="en-US" dirty="0" smtClean="0"/>
              <a:t>	</a:t>
            </a:r>
          </a:p>
          <a:p>
            <a:r>
              <a:rPr lang="en-US" i="1" dirty="0" smtClean="0"/>
              <a:t>S</a:t>
            </a:r>
            <a:r>
              <a:rPr lang="en-US" dirty="0" smtClean="0"/>
              <a:t> = 3</a:t>
            </a:r>
          </a:p>
          <a:p>
            <a:r>
              <a:rPr lang="en-US" i="1" dirty="0" smtClean="0"/>
              <a:t>Z</a:t>
            </a:r>
            <a:r>
              <a:rPr lang="en-US" baseline="-25000" dirty="0" smtClean="0"/>
              <a:t>0</a:t>
            </a:r>
            <a:r>
              <a:rPr lang="en-US" dirty="0" smtClean="0"/>
              <a:t> = 50 </a:t>
            </a:r>
            <a:r>
              <a:rPr lang="el-GR" dirty="0" smtClean="0"/>
              <a:t>Ω</a:t>
            </a:r>
            <a:endParaRPr lang="en-US" dirty="0" smtClean="0"/>
          </a:p>
          <a:p>
            <a:r>
              <a:rPr lang="en-US" dirty="0" smtClean="0"/>
              <a:t>first voltage min @ 5 cm from load</a:t>
            </a:r>
          </a:p>
          <a:p>
            <a:r>
              <a:rPr lang="en-US" dirty="0" smtClean="0"/>
              <a:t>Distance between adjacent minima = 20 cm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Determine: </a:t>
            </a:r>
            <a:r>
              <a:rPr lang="en-US" dirty="0" smtClean="0"/>
              <a:t> </a:t>
            </a:r>
            <a:r>
              <a:rPr lang="en-US" i="1" dirty="0" smtClean="0"/>
              <a:t>Z</a:t>
            </a:r>
            <a:r>
              <a:rPr lang="en-US" baseline="-25000" dirty="0" smtClean="0"/>
              <a:t>L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3962400" cy="77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16531"/>
            <a:ext cx="1828800" cy="510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667555"/>
            <a:ext cx="1600200" cy="30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6324600"/>
            <a:ext cx="2971800" cy="22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09800" y="6172200"/>
            <a:ext cx="1066800" cy="4572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Matching Networks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6004"/>
            <a:ext cx="5946775" cy="16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124200"/>
            <a:ext cx="6163455" cy="230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Matching Networks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515" y="1524000"/>
            <a:ext cx="436207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524000"/>
            <a:ext cx="4114800" cy="53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-76200"/>
            <a:ext cx="8153400" cy="990600"/>
          </a:xfrm>
        </p:spPr>
        <p:txBody>
          <a:bodyPr/>
          <a:lstStyle/>
          <a:p>
            <a:r>
              <a:rPr lang="en-US" dirty="0" smtClean="0"/>
              <a:t>Lumped-Element Matching</a:t>
            </a:r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86" y="2006092"/>
            <a:ext cx="8685028" cy="248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399" y="4841431"/>
            <a:ext cx="1295401" cy="26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5295332"/>
            <a:ext cx="2285999" cy="64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6566" y="4495800"/>
            <a:ext cx="562218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7083" y="838200"/>
            <a:ext cx="430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Choose </a:t>
            </a:r>
            <a:r>
              <a:rPr lang="en-US" dirty="0" err="1" smtClean="0"/>
              <a:t>d</a:t>
            </a:r>
            <a:r>
              <a:rPr lang="en-US" dirty="0" smtClean="0"/>
              <a:t> and </a:t>
            </a:r>
            <a:r>
              <a:rPr lang="en-US" dirty="0" err="1" smtClean="0"/>
              <a:t>Ys</a:t>
            </a:r>
            <a:r>
              <a:rPr lang="en-US" dirty="0" smtClean="0"/>
              <a:t> to achieve a match at MM’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62000" y="838200"/>
            <a:ext cx="4343400" cy="38100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876" y="2057400"/>
            <a:ext cx="571412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47"/>
            <a:ext cx="5527675" cy="17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828800"/>
            <a:ext cx="2579422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438400"/>
            <a:ext cx="150732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71800"/>
            <a:ext cx="4267200" cy="155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34000"/>
            <a:ext cx="3564863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8200" y="4267200"/>
            <a:ext cx="25146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00" y="6324600"/>
            <a:ext cx="12954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2.13.tif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t="-30761" b="-30761"/>
          <a:stretch>
            <a:fillRect/>
          </a:stretch>
        </p:blipFill>
        <p:spPr>
          <a:xfrm>
            <a:off x="0" y="-609600"/>
            <a:ext cx="5527729" cy="3048000"/>
          </a:xfr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47"/>
            <a:ext cx="5527675" cy="17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828800"/>
            <a:ext cx="2579422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514600"/>
            <a:ext cx="1507329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3276600"/>
            <a:ext cx="464820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81601"/>
            <a:ext cx="3564863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1462" y="1778422"/>
            <a:ext cx="5062538" cy="226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200400" y="76200"/>
            <a:ext cx="65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29200" y="3429000"/>
            <a:ext cx="3124200" cy="762000"/>
          </a:xfrm>
          <a:prstGeom prst="rect">
            <a:avLst/>
          </a:prstGeom>
          <a:solidFill>
            <a:schemeClr val="accent1">
              <a:alpha val="0"/>
            </a:schemeClr>
          </a:solidFill>
          <a:ln w="32258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1" y="1752600"/>
            <a:ext cx="4038600" cy="470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Single-Stub Matching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26312"/>
            <a:ext cx="5527675" cy="86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00201"/>
            <a:ext cx="3620426" cy="419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4571999" cy="1129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379" y="0"/>
            <a:ext cx="427715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535" y="2109788"/>
            <a:ext cx="5598329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600200"/>
            <a:ext cx="2743200" cy="25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876800" y="1524000"/>
            <a:ext cx="2895600" cy="381000"/>
          </a:xfrm>
          <a:prstGeom prst="rect">
            <a:avLst/>
          </a:prstGeom>
          <a:solidFill>
            <a:schemeClr val="accent1">
              <a:alpha val="0"/>
            </a:schemeClr>
          </a:solidFill>
          <a:ln w="32258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29200" y="609600"/>
            <a:ext cx="9906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 w="29083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7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07" r="-23007"/>
          <a:stretch>
            <a:fillRect/>
          </a:stretch>
        </p:blipFill>
        <p:spPr>
          <a:xfrm>
            <a:off x="-1295400" y="228600"/>
            <a:ext cx="11746424" cy="64770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TEM Mode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5029200"/>
            <a:ext cx="2930422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Electric Field E</a:t>
            </a:r>
            <a:r>
              <a:rPr lang="en-US" dirty="0" smtClean="0"/>
              <a:t> is radial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Magnetic Field H</a:t>
            </a:r>
            <a:r>
              <a:rPr lang="en-US" dirty="0" smtClean="0"/>
              <a:t> is </a:t>
            </a:r>
            <a:r>
              <a:rPr lang="en-US" dirty="0" err="1" smtClean="0"/>
              <a:t>azimuthal</a:t>
            </a:r>
            <a:endParaRPr lang="en-US" dirty="0" smtClean="0"/>
          </a:p>
          <a:p>
            <a:r>
              <a:rPr lang="en-US" dirty="0" smtClean="0"/>
              <a:t>Propagation is into the page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54" y="1593102"/>
            <a:ext cx="8571492" cy="297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od28.tif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01" r="-18301"/>
          <a:stretch>
            <a:fillRect/>
          </a:stretch>
        </p:blipFill>
        <p:spPr>
          <a:xfrm>
            <a:off x="-1447800" y="303376"/>
            <a:ext cx="11887200" cy="6554624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33199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Transients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41689"/>
            <a:ext cx="6553200" cy="124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3200400"/>
            <a:ext cx="8610600" cy="27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43400" y="59436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Rectangular pulse is equivalent to the sum of two step functions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5562600"/>
            <a:ext cx="2159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07" y="1524000"/>
            <a:ext cx="472898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Response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1600200"/>
            <a:ext cx="2588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Initial current and voltage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3429000"/>
            <a:ext cx="215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Reflection at the load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5257800"/>
            <a:ext cx="171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Second transient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1672" y="4736068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reflection coefficient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6324600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Generator reflection coefficient</a:t>
            </a:r>
          </a:p>
          <a:p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981200"/>
            <a:ext cx="2229052" cy="125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4" y="3839815"/>
            <a:ext cx="1414445" cy="134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18288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 = </a:t>
            </a:r>
            <a:r>
              <a:rPr lang="en-US" i="1" dirty="0" err="1" smtClean="0">
                <a:solidFill>
                  <a:srgbClr val="FF0000"/>
                </a:solidFill>
              </a:rPr>
              <a:t>l</a:t>
            </a:r>
            <a:r>
              <a:rPr lang="en-US" i="1" dirty="0" smtClean="0">
                <a:solidFill>
                  <a:srgbClr val="FF0000"/>
                </a:solidFill>
              </a:rPr>
              <a:t>/u</a:t>
            </a:r>
            <a:r>
              <a:rPr lang="en-US" baseline="-25000" dirty="0" smtClean="0">
                <a:solidFill>
                  <a:srgbClr val="FF0000"/>
                </a:solidFill>
              </a:rPr>
              <a:t>p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is the time it takes the wave to travel the full length of the line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533400"/>
            <a:ext cx="1980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Voltage Wave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495800" cy="22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99" y="2662048"/>
            <a:ext cx="8839201" cy="26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5715000"/>
            <a:ext cx="7696201" cy="2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1828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0"/>
            <a:ext cx="190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Current Wave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6800" y="3810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Reflection coefficient for current is the negative of that for voltage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58" y="76200"/>
            <a:ext cx="382114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955733"/>
            <a:ext cx="7772400" cy="490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066800"/>
            <a:ext cx="2362200" cy="74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Response</a:t>
            </a:r>
            <a:endParaRPr lang="en-US" dirty="0"/>
          </a:p>
        </p:txBody>
      </p:sp>
      <p:pic>
        <p:nvPicPr>
          <p:cNvPr id="8" name="Picture 7" descr="blank.tif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953000"/>
            <a:ext cx="3657600" cy="1143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600200"/>
            <a:ext cx="458537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5638800" cy="81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621877"/>
            <a:ext cx="1781175" cy="75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939" y="4038600"/>
            <a:ext cx="2446461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381000"/>
            <a:ext cx="2289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Bounce Diagrams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4326" y="3809999"/>
            <a:ext cx="7717274" cy="304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814" y="0"/>
            <a:ext cx="3024186" cy="383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-1"/>
            <a:ext cx="3014796" cy="385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05400" cy="677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5101398"/>
            <a:ext cx="2895600" cy="175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228" y="1219200"/>
            <a:ext cx="225634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1" y="0"/>
            <a:ext cx="3200400" cy="12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9144000" cy="504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09600" y="914400"/>
            <a:ext cx="8153400" cy="4495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Transmission Line Model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822" y="1524000"/>
            <a:ext cx="6612357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762735"/>
            <a:ext cx="4267200" cy="10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91201"/>
            <a:ext cx="4760974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3088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Brief 4:  </a:t>
            </a:r>
            <a:r>
              <a:rPr lang="en-US" dirty="0" smtClean="0">
                <a:solidFill>
                  <a:srgbClr val="FF0000"/>
                </a:solidFill>
              </a:rPr>
              <a:t>EM Cancer Zapper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123" y="1524000"/>
            <a:ext cx="867575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537448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Technology Brief 4:  </a:t>
            </a:r>
            <a:r>
              <a:rPr lang="en-US" dirty="0" smtClean="0">
                <a:solidFill>
                  <a:srgbClr val="FF0000"/>
                </a:solidFill>
              </a:rPr>
              <a:t>High Voltage Pulses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248" y="1524000"/>
            <a:ext cx="875950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68691"/>
            <a:ext cx="7620000" cy="335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4755155"/>
            <a:ext cx="7620001" cy="187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96200" y="1981200"/>
            <a:ext cx="129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Expressions will be derived in later chapters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2"/>
            <a:ext cx="7543799" cy="430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876800"/>
            <a:ext cx="5715001" cy="165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419600"/>
            <a:ext cx="310631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4967</TotalTime>
  <Words>889</Words>
  <Application>Microsoft Macintosh PowerPoint</Application>
  <PresentationFormat>On-screen Show (4:3)</PresentationFormat>
  <Paragraphs>176</Paragraphs>
  <Slides>82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Median</vt:lpstr>
      <vt:lpstr>2. Transmission Lines</vt:lpstr>
      <vt:lpstr>Chapter 2 Overview</vt:lpstr>
      <vt:lpstr>Transmission Lines</vt:lpstr>
      <vt:lpstr>Transmission Line Effects</vt:lpstr>
      <vt:lpstr>Dispersion</vt:lpstr>
      <vt:lpstr>Types of Transmission Modes</vt:lpstr>
      <vt:lpstr>Example of TEM Mode</vt:lpstr>
      <vt:lpstr>Transmission Line Model</vt:lpstr>
      <vt:lpstr>PowerPoint Presentation</vt:lpstr>
      <vt:lpstr>Transmission-Line Equations</vt:lpstr>
      <vt:lpstr>Derivation of Wave Equations</vt:lpstr>
      <vt:lpstr>Solution of Wave Equations (cont.)</vt:lpstr>
      <vt:lpstr>Solution of Wave Equations (cont.)</vt:lpstr>
      <vt:lpstr>Example 2-1:  Air Line</vt:lpstr>
      <vt:lpstr>PowerPoint Presentation</vt:lpstr>
      <vt:lpstr>PowerPoint Presentation</vt:lpstr>
      <vt:lpstr>Lossless Microstrip Line</vt:lpstr>
      <vt:lpstr>Microstrip (cont.)</vt:lpstr>
      <vt:lpstr>Microstrip (cont.)</vt:lpstr>
      <vt:lpstr>PowerPoint Presentation</vt:lpstr>
      <vt:lpstr>PowerPoint Presentation</vt:lpstr>
      <vt:lpstr>Lossless Transmission Line</vt:lpstr>
      <vt:lpstr>PowerPoint Presentation</vt:lpstr>
      <vt:lpstr>Voltage Reflection Coefficient</vt:lpstr>
      <vt:lpstr>Voltage Reflection Coefficient</vt:lpstr>
      <vt:lpstr>Current Reflection Coefficient</vt:lpstr>
      <vt:lpstr>PowerPoint Presentation</vt:lpstr>
      <vt:lpstr>Standing Waves</vt:lpstr>
      <vt:lpstr>Standing-Wave Pattern</vt:lpstr>
      <vt:lpstr>Standing Wave Patterns for 3 Types of Loads</vt:lpstr>
      <vt:lpstr>Maxima &amp; Minima</vt:lpstr>
      <vt:lpstr>Maxima &amp; Minima (cont.)</vt:lpstr>
      <vt:lpstr>PowerPoint Presentation</vt:lpstr>
      <vt:lpstr>Example 2-6:  Measuring ZL with a Slotted Line</vt:lpstr>
      <vt:lpstr>Wave Impedance</vt:lpstr>
      <vt:lpstr>Input Impedance</vt:lpstr>
      <vt:lpstr>PowerPoint Presentation</vt:lpstr>
      <vt:lpstr>PowerPoint Presentation</vt:lpstr>
      <vt:lpstr>PowerPoint Presentation</vt:lpstr>
      <vt:lpstr>PowerPoint Presentation</vt:lpstr>
      <vt:lpstr>Short-Circuited Line</vt:lpstr>
      <vt:lpstr>PowerPoint Presentation</vt:lpstr>
      <vt:lpstr>Open-Circuited Line</vt:lpstr>
      <vt:lpstr>Short-Circuit/Open-Circuit Method</vt:lpstr>
      <vt:lpstr>PowerPoint Presentation</vt:lpstr>
      <vt:lpstr>PowerPoint Presentation</vt:lpstr>
      <vt:lpstr>Instantaneous Power Flow</vt:lpstr>
      <vt:lpstr>Average Power</vt:lpstr>
      <vt:lpstr>Tech Brief 3: Standing Waves in Microwave Oven</vt:lpstr>
      <vt:lpstr>Tech Brief 3: Role of Frequency</vt:lpstr>
      <vt:lpstr>The Smith Chart</vt:lpstr>
      <vt:lpstr>Complex Plane</vt:lpstr>
      <vt:lpstr>Smith Chart Parametric Equations</vt:lpstr>
      <vt:lpstr>Smith Chart Parametric Equations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Matching Networks</vt:lpstr>
      <vt:lpstr>Examples of Matching Networks</vt:lpstr>
      <vt:lpstr>Lumped-Element Matching</vt:lpstr>
      <vt:lpstr>PowerPoint Presentation</vt:lpstr>
      <vt:lpstr>PowerPoint Presentation</vt:lpstr>
      <vt:lpstr>Single-Stub Matching</vt:lpstr>
      <vt:lpstr> </vt:lpstr>
      <vt:lpstr>PowerPoint Presentation</vt:lpstr>
      <vt:lpstr>PowerPoint Presentation</vt:lpstr>
      <vt:lpstr>PowerPoint Presentation</vt:lpstr>
      <vt:lpstr>Transients</vt:lpstr>
      <vt:lpstr>Transient Response</vt:lpstr>
      <vt:lpstr> </vt:lpstr>
      <vt:lpstr> </vt:lpstr>
      <vt:lpstr>Steady State Response</vt:lpstr>
      <vt:lpstr> </vt:lpstr>
      <vt:lpstr>PowerPoint Presentation</vt:lpstr>
      <vt:lpstr>PowerPoint Presentation</vt:lpstr>
      <vt:lpstr>Technology Brief 4:  EM Cancer Zapper</vt:lpstr>
      <vt:lpstr>Technology Brief 4:  High Voltage Pulses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EECS 215: Introduction to Circuits</dc:title>
  <dc:creator>jphilli</dc:creator>
  <cp:lastModifiedBy>Fawwaz Ulaby</cp:lastModifiedBy>
  <cp:revision>139</cp:revision>
  <cp:lastPrinted>2010-01-14T22:50:23Z</cp:lastPrinted>
  <dcterms:created xsi:type="dcterms:W3CDTF">2010-03-25T17:29:30Z</dcterms:created>
  <dcterms:modified xsi:type="dcterms:W3CDTF">2014-08-28T20:38:02Z</dcterms:modified>
</cp:coreProperties>
</file>