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63"/>
  </p:notesMasterIdLst>
  <p:sldIdLst>
    <p:sldId id="256" r:id="rId2"/>
    <p:sldId id="303" r:id="rId3"/>
    <p:sldId id="298" r:id="rId4"/>
    <p:sldId id="299" r:id="rId5"/>
    <p:sldId id="300" r:id="rId6"/>
    <p:sldId id="301" r:id="rId7"/>
    <p:sldId id="302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1" r:id="rId25"/>
    <p:sldId id="320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329" r:id="rId34"/>
    <p:sldId id="330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54" r:id="rId50"/>
    <p:sldId id="355" r:id="rId51"/>
    <p:sldId id="356" r:id="rId52"/>
    <p:sldId id="357" r:id="rId53"/>
    <p:sldId id="345" r:id="rId54"/>
    <p:sldId id="346" r:id="rId55"/>
    <p:sldId id="347" r:id="rId56"/>
    <p:sldId id="349" r:id="rId57"/>
    <p:sldId id="350" r:id="rId58"/>
    <p:sldId id="351" r:id="rId59"/>
    <p:sldId id="352" r:id="rId60"/>
    <p:sldId id="353" r:id="rId61"/>
    <p:sldId id="348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38" autoAdjust="0"/>
    <p:restoredTop sz="94660"/>
  </p:normalViewPr>
  <p:slideViewPr>
    <p:cSldViewPr>
      <p:cViewPr varScale="1">
        <p:scale>
          <a:sx n="108" d="100"/>
          <a:sy n="108" d="100"/>
        </p:scale>
        <p:origin x="-112" y="-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2056" y="-12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52889-7E82-4C15-B3F9-FE94BD10B7BD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3415C-2120-44EA-B4D5-CF87D5787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14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68CB3A0-8F23-4335-BA18-2F858D2F9CEA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B3A0-8F23-4335-BA18-2F858D2F9CEA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68CB3A0-8F23-4335-BA18-2F858D2F9CEA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B3A0-8F23-4335-BA18-2F858D2F9CEA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B3A0-8F23-4335-BA18-2F858D2F9CEA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68CB3A0-8F23-4335-BA18-2F858D2F9CEA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68CB3A0-8F23-4335-BA18-2F858D2F9CEA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B3A0-8F23-4335-BA18-2F858D2F9CEA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B3A0-8F23-4335-BA18-2F858D2F9CEA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B3A0-8F23-4335-BA18-2F858D2F9CEA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68CB3A0-8F23-4335-BA18-2F858D2F9CEA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68CB3A0-8F23-4335-BA18-2F858D2F9CEA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Relationship Id="rId3" Type="http://schemas.openxmlformats.org/officeDocument/2006/relationships/image" Target="../media/image13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Relationship Id="rId3" Type="http://schemas.openxmlformats.org/officeDocument/2006/relationships/image" Target="../media/image1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5257800"/>
            <a:ext cx="6477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Electrostatics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7e Applied EM by Ulaby and </a:t>
            </a:r>
            <a:r>
              <a:rPr lang="en-US" dirty="0" err="1"/>
              <a:t>Ravaioli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1494" y="0"/>
            <a:ext cx="698101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537448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Electric Field Due to Charge Distributions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611868"/>
            <a:ext cx="13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Field due to: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05161"/>
            <a:ext cx="5279543" cy="119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496619"/>
            <a:ext cx="3886200" cy="1149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419600"/>
            <a:ext cx="4235319" cy="205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21355" cy="18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209800"/>
            <a:ext cx="524447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8724" y="76199"/>
            <a:ext cx="3685276" cy="670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229600" y="6412468"/>
            <a:ext cx="65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Cont.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4681314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4184" y="76200"/>
            <a:ext cx="3685276" cy="670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66234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0479" y="2133600"/>
            <a:ext cx="4023521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305800" y="6477000"/>
            <a:ext cx="65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Cont.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4-5 cont.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199"/>
            <a:ext cx="4724400" cy="481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5263" y="2057400"/>
            <a:ext cx="4182537" cy="443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Gauss’s Law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15240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Application of the divergence theorem gives: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4618"/>
            <a:ext cx="3581400" cy="73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743200"/>
            <a:ext cx="2362200" cy="63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" y="3402725"/>
            <a:ext cx="4152900" cy="338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4029" y="1981200"/>
            <a:ext cx="4517571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52400"/>
            <a:ext cx="8153400" cy="990600"/>
          </a:xfrm>
        </p:spPr>
        <p:txBody>
          <a:bodyPr/>
          <a:lstStyle/>
          <a:p>
            <a:r>
              <a:rPr lang="en-US" dirty="0" smtClean="0"/>
              <a:t>Applying Gauss’s Law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00600" y="301126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Construct an imaginary Gaussian cylinder of radius </a:t>
            </a:r>
            <a:r>
              <a:rPr lang="en-US" i="1" dirty="0" err="1" smtClean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 and height </a:t>
            </a:r>
            <a:r>
              <a:rPr lang="en-US" i="1" dirty="0" err="1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8463"/>
            <a:ext cx="3505200" cy="113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32666"/>
            <a:ext cx="4572000" cy="136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113" y="3792592"/>
            <a:ext cx="3214687" cy="298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7242" y="1219200"/>
            <a:ext cx="466675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649885"/>
            <a:ext cx="4481513" cy="320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Scalar Potential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0601" y="1524000"/>
            <a:ext cx="4343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Minimum force needed to move charge against </a:t>
            </a:r>
            <a:r>
              <a:rPr lang="en-US" b="1" dirty="0" smtClean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 field: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" y="1676236"/>
            <a:ext cx="4422775" cy="45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19" y="2438400"/>
            <a:ext cx="441788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286000"/>
            <a:ext cx="4724400" cy="431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Scalar Potential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759" y="1635293"/>
            <a:ext cx="4386925" cy="301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0813" y="1600412"/>
            <a:ext cx="3330575" cy="222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6265" y="4648200"/>
            <a:ext cx="4901535" cy="202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Potential Due to Charges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3657600"/>
            <a:ext cx="434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electric circuits, we usually select a convenient node that we call ground and assign it zero reference voltage.  In free space and material media, we choose infinity as reference with </a:t>
            </a:r>
            <a:r>
              <a:rPr lang="en-US" i="1" dirty="0" smtClean="0">
                <a:solidFill>
                  <a:srgbClr val="FF0000"/>
                </a:solidFill>
              </a:rPr>
              <a:t>V </a:t>
            </a:r>
            <a:r>
              <a:rPr lang="en-US" dirty="0" smtClean="0">
                <a:solidFill>
                  <a:srgbClr val="FF0000"/>
                </a:solidFill>
              </a:rPr>
              <a:t>= 0. Hence, at a point 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1828800"/>
            <a:ext cx="3416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 a point charge, </a:t>
            </a:r>
            <a:r>
              <a:rPr lang="en-US" i="1" dirty="0" smtClean="0">
                <a:solidFill>
                  <a:srgbClr val="FF0000"/>
                </a:solidFill>
              </a:rPr>
              <a:t>V</a:t>
            </a:r>
            <a:r>
              <a:rPr lang="en-US" dirty="0" smtClean="0">
                <a:solidFill>
                  <a:srgbClr val="FF0000"/>
                </a:solidFill>
              </a:rPr>
              <a:t> at range </a:t>
            </a:r>
            <a:r>
              <a:rPr lang="en-US" i="1" dirty="0" smtClean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 is: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3886200"/>
            <a:ext cx="335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 continuous charge distributions: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60530"/>
            <a:ext cx="3048000" cy="203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410201"/>
            <a:ext cx="3048000" cy="101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362201"/>
            <a:ext cx="4572000" cy="76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6786" y="4419600"/>
            <a:ext cx="4727214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4 Overview</a:t>
            </a:r>
            <a:endParaRPr lang="en-US" dirty="0"/>
          </a:p>
        </p:txBody>
      </p:sp>
      <p:pic>
        <p:nvPicPr>
          <p:cNvPr id="4" name="Content Placeholder 3" descr="ch4p.tif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03" b="-11803"/>
          <a:stretch>
            <a:fillRect/>
          </a:stretch>
        </p:blipFill>
        <p:spPr>
          <a:xfrm>
            <a:off x="304800" y="1600200"/>
            <a:ext cx="8567980" cy="47244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Relating </a:t>
            </a:r>
            <a:r>
              <a:rPr lang="en-US" b="1" dirty="0" smtClean="0"/>
              <a:t>E</a:t>
            </a:r>
            <a:r>
              <a:rPr lang="en-US" dirty="0" smtClean="0"/>
              <a:t> to </a:t>
            </a:r>
            <a:r>
              <a:rPr lang="en-US" i="1" dirty="0" smtClean="0"/>
              <a:t>V</a:t>
            </a:r>
            <a:endParaRPr lang="en-US" i="1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613" y="1600200"/>
            <a:ext cx="622073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81000"/>
            <a:ext cx="8915400" cy="6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600200"/>
            <a:ext cx="4982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2513" y="1600200"/>
            <a:ext cx="36928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458200" y="6477000"/>
            <a:ext cx="65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Cont.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8915400" cy="6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543800" y="381000"/>
            <a:ext cx="1271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(cont.)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752600"/>
            <a:ext cx="253745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99" y="2286000"/>
            <a:ext cx="497168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638800"/>
            <a:ext cx="4419600" cy="68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92513" y="1676400"/>
            <a:ext cx="36928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990600"/>
          </a:xfrm>
        </p:spPr>
        <p:txBody>
          <a:bodyPr/>
          <a:lstStyle/>
          <a:p>
            <a:r>
              <a:rPr lang="en-US" dirty="0" smtClean="0"/>
              <a:t>Poisson’s &amp; Laplace’s Equations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86489" y="1981200"/>
            <a:ext cx="259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the absence of charges: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866" y="914400"/>
            <a:ext cx="460430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438400"/>
            <a:ext cx="3762375" cy="40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od41.tif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79" r="-9479"/>
          <a:stretch>
            <a:fillRect/>
          </a:stretch>
        </p:blipFill>
        <p:spPr>
          <a:xfrm>
            <a:off x="-533400" y="685800"/>
            <a:ext cx="10226298" cy="56388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Conduction Current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895600"/>
            <a:ext cx="3455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Conduction current density: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674064"/>
            <a:ext cx="4684713" cy="71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445728"/>
            <a:ext cx="4012692" cy="44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4419600"/>
            <a:ext cx="4724400" cy="69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3201" y="1676400"/>
            <a:ext cx="4174599" cy="403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24400" y="57150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Note how wide the range is, over 24 orders of magnitude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Conductivity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38800" y="1752600"/>
            <a:ext cx="32765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ym typeface="Symbol"/>
              </a:rPr>
              <a:t></a:t>
            </a:r>
            <a:r>
              <a:rPr lang="en-US" baseline="-25000" dirty="0" err="1" smtClean="0"/>
              <a:t>ve</a:t>
            </a:r>
            <a:r>
              <a:rPr lang="en-US" dirty="0" smtClean="0"/>
              <a:t> = volume charge density of         	electrons</a:t>
            </a:r>
          </a:p>
          <a:p>
            <a:r>
              <a:rPr lang="en-US" i="1" dirty="0" smtClean="0">
                <a:sym typeface="Symbol"/>
              </a:rPr>
              <a:t></a:t>
            </a:r>
            <a:r>
              <a:rPr lang="en-US" baseline="-25000" dirty="0" smtClean="0"/>
              <a:t>he</a:t>
            </a:r>
            <a:r>
              <a:rPr lang="en-US" dirty="0" smtClean="0"/>
              <a:t> = volume charge density of 	holes</a:t>
            </a:r>
          </a:p>
          <a:p>
            <a:r>
              <a:rPr lang="en-US" i="1" dirty="0" smtClean="0">
                <a:sym typeface="Symbol"/>
              </a:rPr>
              <a:t></a:t>
            </a:r>
            <a:r>
              <a:rPr lang="en-US" baseline="-25000" dirty="0" smtClean="0"/>
              <a:t>e</a:t>
            </a:r>
            <a:r>
              <a:rPr lang="en-US" dirty="0" smtClean="0"/>
              <a:t> = electron mobility</a:t>
            </a:r>
          </a:p>
          <a:p>
            <a:r>
              <a:rPr lang="en-US" i="1" dirty="0" smtClean="0">
                <a:sym typeface="Symbol"/>
              </a:rPr>
              <a:t></a:t>
            </a:r>
            <a:r>
              <a:rPr lang="en-US" baseline="-25000" dirty="0" smtClean="0"/>
              <a:t>h</a:t>
            </a:r>
            <a:r>
              <a:rPr lang="en-US" dirty="0" smtClean="0"/>
              <a:t> = hole mobility</a:t>
            </a:r>
          </a:p>
          <a:p>
            <a:r>
              <a:rPr lang="en-US" i="1" dirty="0" smtClean="0"/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= number of electrons per unit 	volume</a:t>
            </a:r>
          </a:p>
          <a:p>
            <a:r>
              <a:rPr lang="en-US" i="1" dirty="0" err="1" smtClean="0"/>
              <a:t>N</a:t>
            </a:r>
            <a:r>
              <a:rPr lang="en-US" baseline="-25000" dirty="0" err="1" smtClean="0"/>
              <a:t>h</a:t>
            </a:r>
            <a:r>
              <a:rPr lang="en-US" dirty="0" smtClean="0"/>
              <a:t> = number of holes per unit 	volume</a:t>
            </a:r>
            <a:endParaRPr lang="en-US" dirty="0"/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1627095"/>
            <a:ext cx="5218112" cy="4975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5105400"/>
            <a:ext cx="3403092" cy="37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568"/>
            <a:ext cx="4842118" cy="180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828800"/>
            <a:ext cx="4613431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Resistance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4114800"/>
            <a:ext cx="2429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For any conductor: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512359"/>
            <a:ext cx="4686300" cy="404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04801"/>
            <a:ext cx="4724400" cy="311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7825" y="4724400"/>
            <a:ext cx="3228975" cy="111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1905000"/>
            <a:ext cx="203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Longitudinal Resistor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2292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57200"/>
            <a:ext cx="4146550" cy="168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2362200"/>
            <a:ext cx="4572001" cy="290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800600" y="4692848"/>
            <a:ext cx="2667000" cy="4572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0" y="55626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G’=0 if the insulating material is air or a perfect dielectric with zero conductivity.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Maxwell’s Equations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752600"/>
            <a:ext cx="1611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God said: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5334000"/>
            <a:ext cx="2614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And there was light!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210" y="2514600"/>
            <a:ext cx="2516954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7530" y="1524000"/>
            <a:ext cx="484407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4366711"/>
            <a:ext cx="3581400" cy="119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6019800"/>
            <a:ext cx="4800600" cy="46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Joule’s Law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524000"/>
            <a:ext cx="41909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 power dissipated in a volume containing electric field </a:t>
            </a:r>
            <a:r>
              <a:rPr lang="en-US" sz="2400" b="1" dirty="0" smtClean="0">
                <a:solidFill>
                  <a:srgbClr val="FF0000"/>
                </a:solidFill>
              </a:rPr>
              <a:t>E</a:t>
            </a:r>
            <a:r>
              <a:rPr lang="en-US" sz="2400" dirty="0" smtClean="0">
                <a:solidFill>
                  <a:srgbClr val="FF0000"/>
                </a:solidFill>
              </a:rPr>
              <a:t> and current density </a:t>
            </a:r>
            <a:r>
              <a:rPr lang="en-US" sz="2400" b="1" dirty="0" smtClean="0">
                <a:solidFill>
                  <a:srgbClr val="FF0000"/>
                </a:solidFill>
              </a:rPr>
              <a:t>J</a:t>
            </a:r>
            <a:r>
              <a:rPr lang="en-US" sz="2400" dirty="0" smtClean="0">
                <a:solidFill>
                  <a:srgbClr val="FF0000"/>
                </a:solidFill>
              </a:rPr>
              <a:t> is: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4796135"/>
            <a:ext cx="4639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For a resistor, Joule’s law reduces to: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2057400"/>
            <a:ext cx="2645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For a coaxial cable: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836156"/>
            <a:ext cx="4546600" cy="99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486400"/>
            <a:ext cx="2181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743200"/>
            <a:ext cx="2771775" cy="33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-228600"/>
            <a:ext cx="8153400" cy="990600"/>
          </a:xfrm>
        </p:spPr>
        <p:txBody>
          <a:bodyPr/>
          <a:lstStyle/>
          <a:p>
            <a:r>
              <a:rPr lang="en-US" dirty="0" smtClean="0"/>
              <a:t>Tech Brief 7: </a:t>
            </a:r>
            <a:r>
              <a:rPr lang="en-US" dirty="0" smtClean="0">
                <a:solidFill>
                  <a:srgbClr val="FF0000"/>
                </a:solidFill>
              </a:rPr>
              <a:t>Resistive Sensors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762000"/>
            <a:ext cx="40386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</a:rPr>
              <a:t>electrical sensor </a:t>
            </a:r>
            <a:r>
              <a:rPr lang="en-US" sz="2000" dirty="0" smtClean="0">
                <a:solidFill>
                  <a:srgbClr val="000000"/>
                </a:solidFill>
              </a:rPr>
              <a:t>is a device capable of responding to an applied stimulus by generating an electrical signal </a:t>
            </a:r>
            <a:r>
              <a:rPr lang="en-US" sz="2000" dirty="0" smtClean="0"/>
              <a:t>whose voltage, current, or some other attribute is related to the intensity of the </a:t>
            </a:r>
            <a:r>
              <a:rPr lang="en-US" sz="2000" dirty="0" smtClean="0">
                <a:solidFill>
                  <a:srgbClr val="FF0000"/>
                </a:solidFill>
              </a:rPr>
              <a:t>stimulus</a:t>
            </a:r>
            <a:r>
              <a:rPr lang="en-US" sz="2000" dirty="0" smtClean="0"/>
              <a:t>. </a:t>
            </a:r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Typical stimuli :   </a:t>
            </a:r>
            <a:r>
              <a:rPr lang="en-US" sz="2000" dirty="0" smtClean="0"/>
              <a:t>temperature, pressure, position, distance, motion, velocity, acceleration, concentration (of a gas or liquid), blood flow, etc. 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Sensing process </a:t>
            </a:r>
            <a:r>
              <a:rPr lang="en-US" sz="2000" dirty="0" smtClean="0"/>
              <a:t>relies on measuring resistance, capacitance, inductance, induced electromotive force (</a:t>
            </a:r>
            <a:r>
              <a:rPr lang="en-US" sz="2000" dirty="0" err="1" smtClean="0"/>
              <a:t>emf</a:t>
            </a:r>
            <a:r>
              <a:rPr lang="en-US" sz="2000" dirty="0" smtClean="0"/>
              <a:t>), oscillation frequency or time delay, etc.  </a:t>
            </a:r>
            <a:endParaRPr lang="en-US" sz="20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1" y="838199"/>
            <a:ext cx="5020870" cy="389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Piezoresistivity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752600"/>
            <a:ext cx="4284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The Greek word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piezein</a:t>
            </a:r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1F497D"/>
                </a:solidFill>
              </a:rPr>
              <a:t>means to press</a:t>
            </a:r>
            <a:endParaRPr lang="en-US" sz="2000" dirty="0">
              <a:solidFill>
                <a:srgbClr val="1F49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4419600"/>
            <a:ext cx="4002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</a:t>
            </a:r>
            <a:r>
              <a:rPr lang="en-US" baseline="-25000" dirty="0" smtClean="0"/>
              <a:t>0</a:t>
            </a:r>
            <a:r>
              <a:rPr lang="en-US" dirty="0" smtClean="0"/>
              <a:t> = resistance when </a:t>
            </a:r>
            <a:r>
              <a:rPr lang="en-US" i="1" dirty="0" smtClean="0"/>
              <a:t>F</a:t>
            </a:r>
            <a:r>
              <a:rPr lang="en-US" dirty="0" smtClean="0"/>
              <a:t> = 0</a:t>
            </a:r>
          </a:p>
          <a:p>
            <a:r>
              <a:rPr lang="en-US" i="1" dirty="0" smtClean="0"/>
              <a:t>F</a:t>
            </a:r>
            <a:r>
              <a:rPr lang="en-US" dirty="0" smtClean="0"/>
              <a:t> = applied force</a:t>
            </a:r>
          </a:p>
          <a:p>
            <a:r>
              <a:rPr lang="en-US" i="1" dirty="0" smtClean="0"/>
              <a:t>A</a:t>
            </a:r>
            <a:r>
              <a:rPr lang="en-US" baseline="-25000" dirty="0" smtClean="0"/>
              <a:t>0</a:t>
            </a:r>
            <a:r>
              <a:rPr lang="en-US" dirty="0" smtClean="0"/>
              <a:t> = cross-section when </a:t>
            </a:r>
            <a:r>
              <a:rPr lang="en-US" i="1" dirty="0" smtClean="0"/>
              <a:t>F</a:t>
            </a:r>
            <a:r>
              <a:rPr lang="en-US" dirty="0" smtClean="0"/>
              <a:t> = 0</a:t>
            </a:r>
          </a:p>
          <a:p>
            <a:r>
              <a:rPr lang="en-US" i="1" dirty="0" smtClean="0">
                <a:sym typeface="Symbol"/>
              </a:rPr>
              <a:t></a:t>
            </a:r>
            <a:r>
              <a:rPr lang="en-US" dirty="0" smtClean="0"/>
              <a:t> = </a:t>
            </a:r>
            <a:r>
              <a:rPr lang="en-US" dirty="0" err="1" smtClean="0"/>
              <a:t>piezoresistive</a:t>
            </a:r>
            <a:r>
              <a:rPr lang="en-US" dirty="0" smtClean="0"/>
              <a:t> coefficient of material</a:t>
            </a:r>
            <a:endParaRPr lang="en-US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887" y="2362200"/>
            <a:ext cx="3912425" cy="34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352800"/>
            <a:ext cx="2209800" cy="71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Piezoresistors</a:t>
            </a:r>
            <a:endParaRPr lang="en-US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63" y="1676400"/>
            <a:ext cx="4308438" cy="258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2720" y="2743200"/>
            <a:ext cx="470128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Wheatstone Bridge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2819400"/>
            <a:ext cx="457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Wheatstone bridge is a high sensitivity circuit for measuring small changes in resistance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570" y="1752600"/>
            <a:ext cx="4518434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Dielectric Materials</a:t>
            </a:r>
            <a:endParaRPr lang="en-US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687512"/>
            <a:ext cx="4196047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828799"/>
            <a:ext cx="4382583" cy="442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Polarization Field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2419290"/>
            <a:ext cx="3959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 = electric flux density induced by </a:t>
            </a:r>
            <a:r>
              <a:rPr lang="en-US" sz="2000" b="1" dirty="0" smtClean="0">
                <a:solidFill>
                  <a:srgbClr val="FF0000"/>
                </a:solidFill>
              </a:rPr>
              <a:t>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783913"/>
            <a:ext cx="1524000" cy="29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971800"/>
            <a:ext cx="5867400" cy="202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Breakdown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1336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3124200"/>
            <a:ext cx="2102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Electric Breakdown</a:t>
            </a: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133600"/>
            <a:ext cx="6339863" cy="54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0" y="3048000"/>
            <a:ext cx="7810500" cy="295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Boundary Conditions</a:t>
            </a:r>
            <a:endParaRPr lang="en-US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813"/>
            <a:ext cx="8153400" cy="342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800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1" y="5562600"/>
            <a:ext cx="2362200" cy="77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1" y="4812366"/>
            <a:ext cx="2971800" cy="36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5257800"/>
            <a:ext cx="523284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Boundary Conditions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53095" y="6096000"/>
            <a:ext cx="4000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Remember </a:t>
            </a:r>
            <a:r>
              <a:rPr lang="en-US" sz="2000" b="1" dirty="0" smtClean="0">
                <a:solidFill>
                  <a:srgbClr val="FF0000"/>
                </a:solidFill>
              </a:rPr>
              <a:t>E</a:t>
            </a:r>
            <a:r>
              <a:rPr lang="en-US" sz="2000" dirty="0" smtClean="0">
                <a:solidFill>
                  <a:srgbClr val="FF0000"/>
                </a:solidFill>
              </a:rPr>
              <a:t> = 0 in a good conductor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75" y="2029105"/>
            <a:ext cx="8429625" cy="379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Distributions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752600"/>
            <a:ext cx="3038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Volume charge density: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048000"/>
            <a:ext cx="327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Total Charge in a Volume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572000"/>
            <a:ext cx="437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Surface and Line Charge Densities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26377"/>
            <a:ext cx="3279775" cy="55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581400"/>
            <a:ext cx="2328862" cy="90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5105400"/>
            <a:ext cx="31520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1" y="5937822"/>
            <a:ext cx="3047999" cy="54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1524000"/>
            <a:ext cx="3657600" cy="527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mod42.tif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58" r="-5358"/>
          <a:stretch>
            <a:fillRect/>
          </a:stretch>
        </p:blipFill>
        <p:spPr>
          <a:xfrm>
            <a:off x="-228600" y="914400"/>
            <a:ext cx="9535332" cy="52578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Conductors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1576" y="1905000"/>
            <a:ext cx="6260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Net electric field inside a conductor is zero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47" y="2743200"/>
            <a:ext cx="894390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Lines at Conductor Boundary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609600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At conductor boundary,</a:t>
            </a:r>
            <a:r>
              <a:rPr lang="en-US" sz="2000" b="1" dirty="0" smtClean="0">
                <a:solidFill>
                  <a:srgbClr val="FF0000"/>
                </a:solidFill>
              </a:rPr>
              <a:t> E </a:t>
            </a:r>
            <a:r>
              <a:rPr lang="en-US" sz="2000" dirty="0" smtClean="0">
                <a:solidFill>
                  <a:srgbClr val="FF0000"/>
                </a:solidFill>
              </a:rPr>
              <a:t>field direction is always perpendicular to conductor surface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885" y="1752600"/>
            <a:ext cx="619223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od43.tif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06" r="-5306"/>
          <a:stretch>
            <a:fillRect/>
          </a:stretch>
        </p:blipFill>
        <p:spPr>
          <a:xfrm>
            <a:off x="-304800" y="762000"/>
            <a:ext cx="9601200" cy="5294119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od44.tif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91" r="-5391"/>
          <a:stretch>
            <a:fillRect/>
          </a:stretch>
        </p:blipFill>
        <p:spPr>
          <a:xfrm>
            <a:off x="-152400" y="838200"/>
            <a:ext cx="9397139" cy="51816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Capacitance</a:t>
            </a:r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0" y="2128839"/>
            <a:ext cx="4860120" cy="11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038600"/>
            <a:ext cx="4724400" cy="77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1" y="1828799"/>
            <a:ext cx="4116372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Capacitance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1600200"/>
            <a:ext cx="3529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 any two-conductor configuration: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276600"/>
            <a:ext cx="164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 any resistor: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1" y="1981200"/>
            <a:ext cx="2362200" cy="123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695898"/>
            <a:ext cx="4561912" cy="293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1" y="1828799"/>
            <a:ext cx="4116372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5257800" cy="69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376080"/>
            <a:ext cx="4983416" cy="348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3457" y="762000"/>
            <a:ext cx="6008543" cy="261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5334000" cy="73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8400"/>
            <a:ext cx="4426258" cy="431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999" y="914401"/>
            <a:ext cx="6096001" cy="196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1981200"/>
            <a:ext cx="3212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 of Gauss’s law gives: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3886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 is total charge on inside of outer cylinder, and –Q is on outside surface of inner cylinder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 Brief 8:  </a:t>
            </a:r>
            <a:r>
              <a:rPr lang="en-US" dirty="0" smtClean="0">
                <a:solidFill>
                  <a:srgbClr val="FF0000"/>
                </a:solidFill>
              </a:rPr>
              <a:t>Supercapacitors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524000"/>
            <a:ext cx="4876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For a traditional parallel-plate capacitor, what is the maximum attainable energy density?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429071"/>
            <a:ext cx="3599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ym typeface="Symbol"/>
              </a:rPr>
              <a:t></a:t>
            </a:r>
            <a:r>
              <a:rPr lang="en-US" dirty="0" smtClean="0">
                <a:sym typeface="Symbol"/>
              </a:rPr>
              <a:t> </a:t>
            </a:r>
            <a:r>
              <a:rPr lang="en-US" dirty="0" smtClean="0"/>
              <a:t>= permittivity of insulation material</a:t>
            </a:r>
          </a:p>
          <a:p>
            <a:r>
              <a:rPr lang="en-US" i="1" dirty="0" smtClean="0"/>
              <a:t>V </a:t>
            </a:r>
            <a:r>
              <a:rPr lang="en-US" dirty="0" smtClean="0"/>
              <a:t>= applied voltage</a:t>
            </a:r>
          </a:p>
          <a:p>
            <a:r>
              <a:rPr lang="en-US" i="1" dirty="0" smtClean="0">
                <a:sym typeface="Symbol"/>
              </a:rPr>
              <a:t></a:t>
            </a:r>
            <a:r>
              <a:rPr lang="en-US" dirty="0" smtClean="0">
                <a:sym typeface="Symbol"/>
              </a:rPr>
              <a:t> </a:t>
            </a:r>
            <a:r>
              <a:rPr lang="en-US" dirty="0" smtClean="0"/>
              <a:t>= density of insulation material</a:t>
            </a:r>
          </a:p>
          <a:p>
            <a:r>
              <a:rPr lang="en-US" i="1" dirty="0" smtClean="0"/>
              <a:t>d </a:t>
            </a:r>
            <a:r>
              <a:rPr lang="en-US" dirty="0" smtClean="0"/>
              <a:t>= separation between plates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24400" y="1905000"/>
            <a:ext cx="44196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Mica has one of the highest dielectric strengths ~2 x 10**8 V/m. </a:t>
            </a:r>
          </a:p>
          <a:p>
            <a:r>
              <a:rPr lang="en-US" dirty="0" smtClean="0"/>
              <a:t>If we select a voltage rating of 1 V and a breakdown voltage of 2 V (50% safety), this will require that d be no smaller than 10 nm. </a:t>
            </a:r>
          </a:p>
          <a:p>
            <a:r>
              <a:rPr lang="en-US" dirty="0" smtClean="0"/>
              <a:t>For mica, </a:t>
            </a:r>
            <a:r>
              <a:rPr lang="en-US" i="1" dirty="0" smtClean="0">
                <a:sym typeface="Symbol"/>
              </a:rPr>
              <a:t> </a:t>
            </a:r>
            <a:r>
              <a:rPr lang="en-US" dirty="0" smtClean="0"/>
              <a:t>= 6</a:t>
            </a:r>
            <a:r>
              <a:rPr lang="en-US" i="1" dirty="0" smtClean="0">
                <a:sym typeface="Symbol"/>
              </a:rPr>
              <a:t></a:t>
            </a:r>
            <a:r>
              <a:rPr lang="en-US" baseline="-25000" dirty="0" smtClean="0"/>
              <a:t>0</a:t>
            </a:r>
            <a:r>
              <a:rPr lang="en-US" dirty="0" smtClean="0"/>
              <a:t> and </a:t>
            </a:r>
            <a:r>
              <a:rPr lang="en-US" i="1" dirty="0" smtClean="0">
                <a:sym typeface="Symbol"/>
              </a:rPr>
              <a:t> </a:t>
            </a:r>
            <a:r>
              <a:rPr lang="en-US" dirty="0" smtClean="0"/>
              <a:t>= 3 x 10**3 kg/m</a:t>
            </a:r>
            <a:r>
              <a:rPr lang="en-US" baseline="30000" dirty="0" smtClean="0"/>
              <a:t>3</a:t>
            </a:r>
            <a:r>
              <a:rPr lang="en-US" dirty="0" smtClean="0"/>
              <a:t> .</a:t>
            </a:r>
            <a:endParaRPr lang="en-US" baseline="30000" dirty="0" smtClean="0"/>
          </a:p>
          <a:p>
            <a:endParaRPr lang="en-US" dirty="0" smtClean="0"/>
          </a:p>
          <a:p>
            <a:r>
              <a:rPr lang="en-US" dirty="0" smtClean="0"/>
              <a:t>Hence:</a:t>
            </a:r>
          </a:p>
          <a:p>
            <a:endParaRPr lang="en-US" dirty="0" smtClean="0"/>
          </a:p>
          <a:p>
            <a:r>
              <a:rPr lang="en-US" i="1" dirty="0" smtClean="0"/>
              <a:t>W</a:t>
            </a:r>
            <a:r>
              <a:rPr lang="en-US" dirty="0" smtClean="0">
                <a:sym typeface="Symbol"/>
              </a:rPr>
              <a:t> </a:t>
            </a:r>
            <a:r>
              <a:rPr lang="en-US" dirty="0" smtClean="0"/>
              <a:t>= 90 J/kg = 2.5  x10**</a:t>
            </a:r>
            <a:r>
              <a:rPr lang="en-US" dirty="0" smtClean="0">
                <a:latin typeface="Times New Roman"/>
                <a:cs typeface="Times New Roman"/>
              </a:rPr>
              <a:t>‒</a:t>
            </a:r>
            <a:r>
              <a:rPr lang="en-US" dirty="0" smtClean="0"/>
              <a:t>2 </a:t>
            </a:r>
            <a:r>
              <a:rPr lang="en-US" dirty="0" err="1" smtClean="0"/>
              <a:t>Wh</a:t>
            </a:r>
            <a:r>
              <a:rPr lang="en-US" dirty="0" smtClean="0"/>
              <a:t>/kg.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tx2"/>
                </a:solidFill>
              </a:rPr>
              <a:t>By comparison, a lithium-ion battery has </a:t>
            </a:r>
          </a:p>
          <a:p>
            <a:r>
              <a:rPr lang="en-US" i="1" dirty="0" smtClean="0">
                <a:solidFill>
                  <a:schemeClr val="tx2"/>
                </a:solidFill>
              </a:rPr>
              <a:t>W</a:t>
            </a:r>
            <a:r>
              <a:rPr lang="en-US" dirty="0" smtClean="0">
                <a:solidFill>
                  <a:schemeClr val="tx2"/>
                </a:solidFill>
                <a:sym typeface="Symbol"/>
              </a:rPr>
              <a:t> </a:t>
            </a:r>
            <a:r>
              <a:rPr lang="en-US" dirty="0" smtClean="0">
                <a:solidFill>
                  <a:schemeClr val="tx2"/>
                </a:solidFill>
              </a:rPr>
              <a:t>= 1.5 x 10**2 </a:t>
            </a:r>
            <a:r>
              <a:rPr lang="en-US" dirty="0" err="1" smtClean="0">
                <a:solidFill>
                  <a:schemeClr val="tx2"/>
                </a:solidFill>
              </a:rPr>
              <a:t>Wh</a:t>
            </a:r>
            <a:r>
              <a:rPr lang="en-US" dirty="0" smtClean="0">
                <a:solidFill>
                  <a:schemeClr val="tx2"/>
                </a:solidFill>
              </a:rPr>
              <a:t>/kg, </a:t>
            </a:r>
            <a:r>
              <a:rPr lang="en-US" dirty="0" smtClean="0">
                <a:solidFill>
                  <a:srgbClr val="FF0000"/>
                </a:solidFill>
              </a:rPr>
              <a:t>almost 4 orders of magnitude greater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3" y="2514600"/>
            <a:ext cx="43967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787842"/>
            <a:ext cx="2044700" cy="61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" y="4267200"/>
            <a:ext cx="2685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density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is given by: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Density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971800"/>
            <a:ext cx="3668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For a surface with any orientation: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5638800"/>
            <a:ext cx="3124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J</a:t>
            </a:r>
            <a:r>
              <a:rPr lang="en-US" sz="2000" dirty="0" smtClean="0">
                <a:solidFill>
                  <a:srgbClr val="FF0000"/>
                </a:solidFill>
              </a:rPr>
              <a:t> is called the current density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62542"/>
            <a:ext cx="4560888" cy="86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4572000" cy="2130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4087" y="609600"/>
            <a:ext cx="4079913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918651"/>
            <a:ext cx="4506686" cy="163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990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 </a:t>
            </a:r>
            <a:r>
              <a:rPr lang="en-US" sz="3200" dirty="0" err="1" smtClean="0"/>
              <a:t>supercapacitor</a:t>
            </a:r>
            <a:r>
              <a:rPr lang="en-US" sz="3200" dirty="0" smtClean="0"/>
              <a:t> is a “hybrid” battery/capacitor</a:t>
            </a:r>
            <a:endParaRPr lang="en-US" sz="3200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0364" y="1600200"/>
            <a:ext cx="678327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Users of </a:t>
            </a:r>
            <a:r>
              <a:rPr lang="en-US" dirty="0" err="1" smtClean="0"/>
              <a:t>Supercapacitors</a:t>
            </a:r>
            <a:endParaRPr lang="en-US" dirty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3725" y="1524000"/>
            <a:ext cx="54165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76200"/>
            <a:ext cx="8153400" cy="990600"/>
          </a:xfrm>
        </p:spPr>
        <p:txBody>
          <a:bodyPr/>
          <a:lstStyle/>
          <a:p>
            <a:r>
              <a:rPr lang="en-US" dirty="0" smtClean="0"/>
              <a:t>Energy Comparison</a:t>
            </a:r>
            <a:endParaRPr lang="en-US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8216" y="915509"/>
            <a:ext cx="6132784" cy="579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Electrostatic Potential Energy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676400"/>
            <a:ext cx="5582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Electrostatic potential energy density (Joules/volume)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4419600"/>
            <a:ext cx="4677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Total electrostatic energy stored in a volume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2438400"/>
            <a:ext cx="3080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Energy stored in a capacitor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421164"/>
            <a:ext cx="3584576" cy="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876800"/>
            <a:ext cx="318463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971800"/>
            <a:ext cx="3271838" cy="65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Method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4572000"/>
            <a:ext cx="495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Image method simplifies calculation for </a:t>
            </a:r>
            <a:r>
              <a:rPr lang="en-US" b="1" dirty="0" smtClean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i="1" dirty="0" smtClean="0">
                <a:solidFill>
                  <a:srgbClr val="FF0000"/>
                </a:solidFill>
              </a:rPr>
              <a:t>V</a:t>
            </a:r>
            <a:r>
              <a:rPr lang="en-US" dirty="0" smtClean="0">
                <a:solidFill>
                  <a:srgbClr val="FF0000"/>
                </a:solidFill>
              </a:rPr>
              <a:t> due to charges near conducting planes.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dirty="0" smtClean="0"/>
              <a:t>For each charge </a:t>
            </a:r>
            <a:r>
              <a:rPr lang="en-US" i="1" dirty="0" smtClean="0"/>
              <a:t>Q</a:t>
            </a:r>
            <a:r>
              <a:rPr lang="en-US" dirty="0" smtClean="0"/>
              <a:t>, add an image charge –</a:t>
            </a:r>
            <a:r>
              <a:rPr lang="en-US" i="1" dirty="0" smtClean="0"/>
              <a:t>Q</a:t>
            </a:r>
          </a:p>
          <a:p>
            <a:pPr marL="342900" indent="-342900">
              <a:buAutoNum type="arabicPeriod"/>
            </a:pPr>
            <a:r>
              <a:rPr lang="en-US" dirty="0" smtClean="0"/>
              <a:t>Remove conducting plane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Calculate field due to all charges</a:t>
            </a:r>
            <a:endParaRPr lang="en-US" dirty="0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89" y="1676400"/>
            <a:ext cx="906622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200"/>
            <a:ext cx="527964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2052" y="3652837"/>
            <a:ext cx="5151948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399" y="-152400"/>
            <a:ext cx="6324601" cy="40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Tech Brief 9: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0000"/>
                </a:solidFill>
              </a:rPr>
              <a:t>Capacitive Sensors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2400"/>
            <a:ext cx="9144000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Humidity Sensor</a:t>
            </a:r>
            <a:endParaRPr lang="en-US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4247" y="1600200"/>
            <a:ext cx="601550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153400" cy="990600"/>
          </a:xfrm>
        </p:spPr>
        <p:txBody>
          <a:bodyPr/>
          <a:lstStyle/>
          <a:p>
            <a:r>
              <a:rPr lang="en-US" dirty="0" smtClean="0"/>
              <a:t>Pressure Sensor</a:t>
            </a:r>
            <a:endParaRPr lang="en-US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76400"/>
            <a:ext cx="369455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052648"/>
            <a:ext cx="4953000" cy="3662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6019800"/>
            <a:ext cx="67151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capacitors</a:t>
            </a:r>
            <a:endParaRPr lang="en-US" dirty="0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66" y="2690812"/>
            <a:ext cx="4327534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9799"/>
            <a:ext cx="4495800" cy="381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778" y="1643063"/>
            <a:ext cx="6476644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Convection vs. Conduction</a:t>
            </a:r>
            <a:endParaRPr lang="en-US" dirty="0"/>
          </a:p>
        </p:txBody>
      </p:sp>
      <p:pic>
        <p:nvPicPr>
          <p:cNvPr id="8" name="Picture 7" descr="blank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2286000"/>
            <a:ext cx="5562600" cy="533400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505200"/>
            <a:ext cx="4715919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7536" y="3276600"/>
            <a:ext cx="410646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-152400"/>
            <a:ext cx="8153400" cy="990600"/>
          </a:xfrm>
        </p:spPr>
        <p:txBody>
          <a:bodyPr/>
          <a:lstStyle/>
          <a:p>
            <a:r>
              <a:rPr lang="en-US" dirty="0" smtClean="0"/>
              <a:t>Fingerprint Imager</a:t>
            </a:r>
            <a:endParaRPr lang="en-US" dirty="0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209800"/>
            <a:ext cx="553598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3505200"/>
            <a:ext cx="351175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7900" y="76200"/>
            <a:ext cx="4648200" cy="200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922" y="2049720"/>
            <a:ext cx="8092157" cy="480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586" y="4800600"/>
            <a:ext cx="4200414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Coulomb’s Law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752600"/>
            <a:ext cx="419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Electric field at point P due to single charge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3200400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Electric force on a test charge placed at </a:t>
            </a:r>
            <a:r>
              <a:rPr lang="en-US" i="1" dirty="0" smtClean="0">
                <a:solidFill>
                  <a:srgbClr val="FF0000"/>
                </a:solidFill>
              </a:rPr>
              <a:t>P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4419600"/>
            <a:ext cx="217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Electric flux density </a:t>
            </a:r>
            <a:r>
              <a:rPr lang="en-US" b="1" dirty="0" smtClean="0">
                <a:solidFill>
                  <a:srgbClr val="FF0000"/>
                </a:solidFill>
              </a:rPr>
              <a:t>D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133600"/>
            <a:ext cx="2743200" cy="60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657601"/>
            <a:ext cx="1752600" cy="39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4755352"/>
            <a:ext cx="4495800" cy="91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91466" y="1600200"/>
            <a:ext cx="326964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886200" y="4648200"/>
            <a:ext cx="4724400" cy="1143000"/>
          </a:xfrm>
          <a:prstGeom prst="rect">
            <a:avLst/>
          </a:prstGeom>
          <a:solidFill>
            <a:schemeClr val="accent1">
              <a:alpha val="0"/>
            </a:schemeClr>
          </a:solidFill>
          <a:ln w="22733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 Due to 2 Charges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48" y="1676400"/>
            <a:ext cx="4635684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5227" y="1821271"/>
            <a:ext cx="4082573" cy="3512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3124200" cy="990600"/>
          </a:xfrm>
        </p:spPr>
        <p:txBody>
          <a:bodyPr>
            <a:normAutofit fontScale="90000"/>
          </a:bodyPr>
          <a:lstStyle/>
          <a:p>
            <a:r>
              <a:rPr lang="en-US" sz="3111" dirty="0" smtClean="0">
                <a:solidFill>
                  <a:srgbClr val="FF0000"/>
                </a:solidFill>
              </a:rPr>
              <a:t>Electric Field due to Multiple Charges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6764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37487"/>
            <a:ext cx="4340225" cy="105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24000"/>
            <a:ext cx="4813394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5751" y="3733800"/>
            <a:ext cx="4128249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7025</TotalTime>
  <Words>830</Words>
  <Application>Microsoft Macintosh PowerPoint</Application>
  <PresentationFormat>On-screen Show (4:3)</PresentationFormat>
  <Paragraphs>133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Median</vt:lpstr>
      <vt:lpstr>4. Electrostatics</vt:lpstr>
      <vt:lpstr>Chapter 4 Overview</vt:lpstr>
      <vt:lpstr>Maxwell’s Equations</vt:lpstr>
      <vt:lpstr>Charge Distributions</vt:lpstr>
      <vt:lpstr>Current Density</vt:lpstr>
      <vt:lpstr>Convection vs. Conduction</vt:lpstr>
      <vt:lpstr>Coulomb’s Law</vt:lpstr>
      <vt:lpstr>Electric Field Due to 2 Charges</vt:lpstr>
      <vt:lpstr>Electric Field due to Multiple Charges </vt:lpstr>
      <vt:lpstr>Electric Field Due to Charge Distributions</vt:lpstr>
      <vt:lpstr>PowerPoint Presentation</vt:lpstr>
      <vt:lpstr>PowerPoint Presentation</vt:lpstr>
      <vt:lpstr>PowerPoint Presentation</vt:lpstr>
      <vt:lpstr>Example 4-5 cont.</vt:lpstr>
      <vt:lpstr>Gauss’s Law</vt:lpstr>
      <vt:lpstr>Applying Gauss’s Law</vt:lpstr>
      <vt:lpstr>Electric Scalar Potential</vt:lpstr>
      <vt:lpstr>Electric Scalar Potential</vt:lpstr>
      <vt:lpstr>Electric Potential Due to Charges</vt:lpstr>
      <vt:lpstr>Relating E to V</vt:lpstr>
      <vt:lpstr>PowerPoint Presentation</vt:lpstr>
      <vt:lpstr>PowerPoint Presentation</vt:lpstr>
      <vt:lpstr>Poisson’s &amp; Laplace’s Equations</vt:lpstr>
      <vt:lpstr>PowerPoint Presentation</vt:lpstr>
      <vt:lpstr>Conduction Current</vt:lpstr>
      <vt:lpstr>Conductivity</vt:lpstr>
      <vt:lpstr>PowerPoint Presentation</vt:lpstr>
      <vt:lpstr>Resistance</vt:lpstr>
      <vt:lpstr>PowerPoint Presentation</vt:lpstr>
      <vt:lpstr>Joule’s Law</vt:lpstr>
      <vt:lpstr>Tech Brief 7: Resistive Sensors</vt:lpstr>
      <vt:lpstr>Piezoresistivity</vt:lpstr>
      <vt:lpstr>Piezoresistors</vt:lpstr>
      <vt:lpstr>Wheatstone Bridge</vt:lpstr>
      <vt:lpstr>Dielectric Materials</vt:lpstr>
      <vt:lpstr>Polarization Field</vt:lpstr>
      <vt:lpstr>Electric Breakdown</vt:lpstr>
      <vt:lpstr>Boundary Conditions</vt:lpstr>
      <vt:lpstr>Summary of Boundary Conditions</vt:lpstr>
      <vt:lpstr>PowerPoint Presentation</vt:lpstr>
      <vt:lpstr>Conductors</vt:lpstr>
      <vt:lpstr>Field Lines at Conductor Boundary</vt:lpstr>
      <vt:lpstr>PowerPoint Presentation</vt:lpstr>
      <vt:lpstr>PowerPoint Presentation</vt:lpstr>
      <vt:lpstr>Capacitance</vt:lpstr>
      <vt:lpstr>Capacitance</vt:lpstr>
      <vt:lpstr>PowerPoint Presentation</vt:lpstr>
      <vt:lpstr>PowerPoint Presentation</vt:lpstr>
      <vt:lpstr>Tech Brief 8:  Supercapacitors</vt:lpstr>
      <vt:lpstr>A supercapacitor is a “hybrid” battery/capacitor</vt:lpstr>
      <vt:lpstr>Users of Supercapacitors</vt:lpstr>
      <vt:lpstr>Energy Comparison</vt:lpstr>
      <vt:lpstr>Electrostatic Potential Energy</vt:lpstr>
      <vt:lpstr>Image Method</vt:lpstr>
      <vt:lpstr>PowerPoint Presentation</vt:lpstr>
      <vt:lpstr>Tech Brief 9:  Capacitive Sensors</vt:lpstr>
      <vt:lpstr>Humidity Sensor</vt:lpstr>
      <vt:lpstr>Pressure Sensor</vt:lpstr>
      <vt:lpstr>Planar capacitors</vt:lpstr>
      <vt:lpstr>Fingerprint Imager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215: Introduction to Circuits</dc:title>
  <dc:creator>jphilli</dc:creator>
  <cp:lastModifiedBy>Fawwaz Ulaby</cp:lastModifiedBy>
  <cp:revision>117</cp:revision>
  <cp:lastPrinted>2009-09-17T21:51:49Z</cp:lastPrinted>
  <dcterms:created xsi:type="dcterms:W3CDTF">2010-03-25T20:22:05Z</dcterms:created>
  <dcterms:modified xsi:type="dcterms:W3CDTF">2014-09-05T15:30:55Z</dcterms:modified>
</cp:coreProperties>
</file>