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0"/>
  </p:notesMasterIdLst>
  <p:sldIdLst>
    <p:sldId id="256" r:id="rId2"/>
    <p:sldId id="325" r:id="rId3"/>
    <p:sldId id="327" r:id="rId4"/>
    <p:sldId id="326" r:id="rId5"/>
    <p:sldId id="328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41" r:id="rId15"/>
    <p:sldId id="338" r:id="rId16"/>
    <p:sldId id="339" r:id="rId17"/>
    <p:sldId id="360" r:id="rId18"/>
    <p:sldId id="340" r:id="rId19"/>
    <p:sldId id="342" r:id="rId20"/>
    <p:sldId id="361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8" r:id="rId36"/>
    <p:sldId id="359" r:id="rId37"/>
    <p:sldId id="357" r:id="rId38"/>
    <p:sldId id="32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52889-7E82-4C15-B3F9-FE94BD10B7BD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3415C-2120-44EA-B4D5-CF87D578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8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3415C-2120-44EA-B4D5-CF87D5787AB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8CB3A0-8F23-4335-BA18-2F858D2F9CEA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0DCC03-55F8-4B63-9C69-6FF9F41CE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Relationship Id="rId3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4" Type="http://schemas.openxmlformats.org/officeDocument/2006/relationships/image" Target="../media/image80.tiff"/><Relationship Id="rId5" Type="http://schemas.openxmlformats.org/officeDocument/2006/relationships/image" Target="../media/image8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tiff"/><Relationship Id="rId5" Type="http://schemas.openxmlformats.org/officeDocument/2006/relationships/image" Target="../media/image88.tiff"/><Relationship Id="rId6" Type="http://schemas.openxmlformats.org/officeDocument/2006/relationships/image" Target="../media/image89.tiff"/><Relationship Id="rId7" Type="http://schemas.openxmlformats.org/officeDocument/2006/relationships/image" Target="../media/image9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181600"/>
            <a:ext cx="6477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5.  Magnetostatics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6172200"/>
            <a:ext cx="56329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7e Applied EM by Ulaby and </a:t>
            </a:r>
            <a:r>
              <a:rPr lang="en-US" sz="2800" dirty="0" err="1"/>
              <a:t>Ravaioli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958" y="152400"/>
            <a:ext cx="6948085" cy="498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Field due to Current Densities</a:t>
            </a:r>
            <a:endParaRPr lang="en-US" dirty="0"/>
          </a:p>
        </p:txBody>
      </p:sp>
      <p:pic>
        <p:nvPicPr>
          <p:cNvPr id="4" name="Content Placeholder 3" descr="5.9.tif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-70075" r="-70075"/>
          <a:stretch>
            <a:fillRect/>
          </a:stretch>
        </p:blipFill>
        <p:spPr>
          <a:xfrm>
            <a:off x="2404820" y="1752600"/>
            <a:ext cx="8982560" cy="4953000"/>
          </a:xfrm>
        </p:spPr>
      </p:pic>
      <p:pic>
        <p:nvPicPr>
          <p:cNvPr id="5" name="Picture 4" descr="eq5.24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200400"/>
            <a:ext cx="4276578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5-2: </a:t>
            </a:r>
            <a:r>
              <a:rPr lang="en-US" sz="3556" dirty="0" smtClean="0">
                <a:solidFill>
                  <a:srgbClr val="FF0000"/>
                </a:solidFill>
              </a:rPr>
              <a:t>Magnetic Field of Linear Conductor</a:t>
            </a:r>
            <a:endParaRPr lang="en-US" sz="3556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61792"/>
            <a:ext cx="5235498" cy="22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523826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2084" y="914400"/>
            <a:ext cx="373444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34400" y="6553200"/>
            <a:ext cx="65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-76200"/>
            <a:ext cx="45720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Example 5-2: </a:t>
            </a:r>
            <a:r>
              <a:rPr lang="en-US" sz="3200" dirty="0" smtClean="0">
                <a:solidFill>
                  <a:srgbClr val="FF0000"/>
                </a:solidFill>
              </a:rPr>
              <a:t>Magnetic Field of Linear Conductor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140"/>
            <a:ext cx="4101625" cy="68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991612"/>
            <a:ext cx="3733800" cy="586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of Long Conductor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47825"/>
            <a:ext cx="3543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4638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mod52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42" r="-11242"/>
          <a:stretch>
            <a:fillRect/>
          </a:stretch>
        </p:blipFill>
        <p:spPr>
          <a:xfrm>
            <a:off x="-685800" y="457200"/>
            <a:ext cx="10439400" cy="575630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5-3: </a:t>
            </a:r>
            <a:r>
              <a:rPr lang="en-US" dirty="0" smtClean="0">
                <a:solidFill>
                  <a:srgbClr val="FF0000"/>
                </a:solidFill>
              </a:rPr>
              <a:t>Magnetic Field of a Loop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893" y="1905000"/>
            <a:ext cx="40096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4400" y="6477000"/>
            <a:ext cx="65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0"/>
            <a:ext cx="533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</a:t>
            </a:r>
            <a:r>
              <a:rPr lang="en-US" sz="2000" b="1" dirty="0" err="1" smtClean="0"/>
              <a:t>H</a:t>
            </a:r>
            <a:r>
              <a:rPr lang="en-US" sz="2000" dirty="0" smtClean="0"/>
              <a:t> is in the </a:t>
            </a:r>
            <a:r>
              <a:rPr lang="en-US" sz="2000" dirty="0" err="1" smtClean="0"/>
              <a:t>r</a:t>
            </a:r>
            <a:r>
              <a:rPr lang="en-US" sz="2000" dirty="0" smtClean="0"/>
              <a:t>–</a:t>
            </a:r>
            <a:r>
              <a:rPr lang="en-US" sz="2000" dirty="0" err="1" smtClean="0"/>
              <a:t>z</a:t>
            </a:r>
            <a:r>
              <a:rPr lang="en-US" sz="2000" dirty="0" smtClean="0"/>
              <a:t> plane  , and therefore it has</a:t>
            </a:r>
          </a:p>
          <a:p>
            <a:r>
              <a:rPr lang="en-US" sz="2000" dirty="0" smtClean="0"/>
              <a:t>components </a:t>
            </a:r>
            <a:r>
              <a:rPr lang="en-US" sz="2000" dirty="0" err="1" smtClean="0"/>
              <a:t>dHr</a:t>
            </a:r>
            <a:r>
              <a:rPr lang="en-US" sz="2000" dirty="0" smtClean="0"/>
              <a:t> and </a:t>
            </a:r>
            <a:r>
              <a:rPr lang="en-US" sz="2000" dirty="0" err="1" smtClean="0"/>
              <a:t>dHz</a:t>
            </a:r>
            <a:endParaRPr lang="en-US" sz="2000" dirty="0" smtClean="0"/>
          </a:p>
          <a:p>
            <a:endParaRPr lang="en-US" i="1" dirty="0" smtClean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z</a:t>
            </a:r>
            <a:r>
              <a:rPr lang="en-US" sz="2000" dirty="0" smtClean="0">
                <a:solidFill>
                  <a:srgbClr val="FF0000"/>
                </a:solidFill>
              </a:rPr>
              <a:t>-components </a:t>
            </a:r>
            <a:r>
              <a:rPr lang="en-US" sz="2000" dirty="0" smtClean="0"/>
              <a:t>of the magnetic fields due to d</a:t>
            </a:r>
            <a:r>
              <a:rPr lang="en-US" sz="2000" b="1" dirty="0" smtClean="0"/>
              <a:t>l </a:t>
            </a:r>
            <a:r>
              <a:rPr lang="en-US" sz="2000" dirty="0" smtClean="0"/>
              <a:t>and dl’ </a:t>
            </a:r>
            <a:r>
              <a:rPr lang="en-US" sz="2000" dirty="0" smtClean="0">
                <a:solidFill>
                  <a:srgbClr val="FF0000"/>
                </a:solidFill>
              </a:rPr>
              <a:t>add</a:t>
            </a:r>
            <a:r>
              <a:rPr lang="en-US" sz="2000" dirty="0" smtClean="0"/>
              <a:t> because they are in the same direction, </a:t>
            </a:r>
          </a:p>
          <a:p>
            <a:r>
              <a:rPr lang="en-US" sz="2000" dirty="0" smtClean="0"/>
              <a:t>but their </a:t>
            </a:r>
            <a:r>
              <a:rPr lang="en-US" sz="2000" dirty="0" err="1" smtClean="0">
                <a:solidFill>
                  <a:schemeClr val="tx2"/>
                </a:solidFill>
              </a:rPr>
              <a:t>r</a:t>
            </a:r>
            <a:r>
              <a:rPr lang="en-US" sz="2000" dirty="0" smtClean="0">
                <a:solidFill>
                  <a:schemeClr val="tx2"/>
                </a:solidFill>
              </a:rPr>
              <a:t>-components cancel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Hence for element dl: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 descr="eq5.3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3962400" cy="890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676400"/>
            <a:ext cx="334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Magnitude of field due to dl is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9" name="Picture 8" descr="eq5.3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631954"/>
            <a:ext cx="4556125" cy="7688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5-3:</a:t>
            </a:r>
            <a:r>
              <a:rPr lang="en-US" sz="4000" dirty="0" smtClean="0">
                <a:solidFill>
                  <a:srgbClr val="FF0000"/>
                </a:solidFill>
              </a:rPr>
              <a:t>Magnetic Field of a Loop (cont.)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893" y="1905000"/>
            <a:ext cx="40096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2773"/>
            <a:ext cx="5123268" cy="439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4419600"/>
            <a:ext cx="22860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2120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For the entire loop: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d53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41" r="-10841"/>
          <a:stretch>
            <a:fillRect/>
          </a:stretch>
        </p:blipFill>
        <p:spPr>
          <a:xfrm>
            <a:off x="-457200" y="609600"/>
            <a:ext cx="10055352" cy="5544540"/>
          </a:xfrm>
        </p:spPr>
      </p:pic>
    </p:spTree>
    <p:extLst>
      <p:ext uri="{BB962C8B-B14F-4D97-AF65-F5344CB8AC3E}">
        <p14:creationId xmlns:p14="http://schemas.microsoft.com/office/powerpoint/2010/main" val="26408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Dipole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1" y="5791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Because a circular loop exhibits a </a:t>
            </a:r>
            <a:r>
              <a:rPr lang="en-US" sz="2400" dirty="0" smtClean="0">
                <a:solidFill>
                  <a:srgbClr val="008000"/>
                </a:solidFill>
              </a:rPr>
              <a:t>magnetic field pattern </a:t>
            </a:r>
            <a:r>
              <a:rPr lang="en-US" sz="2400" dirty="0" smtClean="0">
                <a:solidFill>
                  <a:srgbClr val="FF0000"/>
                </a:solidFill>
              </a:rPr>
              <a:t>similar to the </a:t>
            </a:r>
            <a:r>
              <a:rPr lang="en-US" sz="2400" dirty="0" smtClean="0">
                <a:solidFill>
                  <a:srgbClr val="1F497D"/>
                </a:solidFill>
              </a:rPr>
              <a:t>electric field </a:t>
            </a:r>
            <a:r>
              <a:rPr lang="en-US" sz="2400" dirty="0" smtClean="0">
                <a:solidFill>
                  <a:srgbClr val="FF0000"/>
                </a:solidFill>
              </a:rPr>
              <a:t>of an electric dipole, it is called a </a:t>
            </a:r>
            <a:r>
              <a:rPr lang="en-US" sz="2400" i="1" dirty="0" smtClean="0">
                <a:solidFill>
                  <a:srgbClr val="008000"/>
                </a:solidFill>
              </a:rPr>
              <a:t>magnetic dipole</a:t>
            </a:r>
            <a:endParaRPr lang="en-US" sz="2400" i="1" dirty="0">
              <a:solidFill>
                <a:srgbClr val="008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02108"/>
            <a:ext cx="8982075" cy="343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94" y="1828800"/>
            <a:ext cx="410289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on Parallel Conductors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1" y="5943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Parallel wires attract if their currents are in the same direction, and repel if currents are in opposite directions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1"/>
            <a:ext cx="4962044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 Overview</a:t>
            </a:r>
            <a:endParaRPr lang="en-US" dirty="0"/>
          </a:p>
        </p:txBody>
      </p:sp>
      <p:pic>
        <p:nvPicPr>
          <p:cNvPr id="4" name="Content Placeholder 3" descr="ch5t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49" b="-10549"/>
          <a:stretch>
            <a:fillRect/>
          </a:stretch>
        </p:blipFill>
        <p:spPr>
          <a:xfrm>
            <a:off x="152400" y="1600200"/>
            <a:ext cx="8844366" cy="4876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d54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81" r="-10581"/>
          <a:stretch>
            <a:fillRect/>
          </a:stretch>
        </p:blipFill>
        <p:spPr>
          <a:xfrm>
            <a:off x="-457200" y="533400"/>
            <a:ext cx="9949912" cy="5486400"/>
          </a:xfrm>
        </p:spPr>
      </p:pic>
    </p:spTree>
    <p:extLst>
      <p:ext uri="{BB962C8B-B14F-4D97-AF65-F5344CB8AC3E}">
        <p14:creationId xmlns:p14="http://schemas.microsoft.com/office/powerpoint/2010/main" val="142710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Brief 10: </a:t>
            </a:r>
            <a:r>
              <a:rPr lang="en-US" dirty="0" smtClean="0">
                <a:solidFill>
                  <a:srgbClr val="FF0000"/>
                </a:solidFill>
              </a:rPr>
              <a:t> Electromagnets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3248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Levitation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61281"/>
            <a:ext cx="8843962" cy="39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810" y="1600200"/>
            <a:ext cx="431802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Ampère’s</a:t>
            </a:r>
            <a:r>
              <a:rPr lang="en-US" dirty="0" smtClean="0"/>
              <a:t> Law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3962399" cy="9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487890"/>
            <a:ext cx="5486706" cy="161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Internal</a:t>
            </a:r>
            <a:r>
              <a:rPr lang="en-US" dirty="0" smtClean="0"/>
              <a:t> Magnetic Field of Long Conductor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524000"/>
            <a:ext cx="1305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</a:t>
            </a:r>
            <a:r>
              <a:rPr lang="en-US" sz="2400" i="1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 &lt;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2133600"/>
            <a:ext cx="1447801" cy="71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56" y="2644392"/>
            <a:ext cx="4987444" cy="4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0447" y="1562147"/>
            <a:ext cx="3660153" cy="529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458200" y="6477000"/>
            <a:ext cx="65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6172200"/>
            <a:ext cx="35052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733801"/>
            <a:ext cx="546261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External</a:t>
            </a:r>
            <a:r>
              <a:rPr lang="en-US" dirty="0" smtClean="0"/>
              <a:t> Magnetic Field of Long Conductor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814935"/>
            <a:ext cx="1305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</a:t>
            </a:r>
            <a:r>
              <a:rPr lang="en-US" sz="2400" i="1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 &gt;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7935" y="1524000"/>
            <a:ext cx="4996065" cy="214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4495800"/>
            <a:ext cx="3124200" cy="76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of </a:t>
            </a:r>
            <a:r>
              <a:rPr lang="en-US" dirty="0" err="1" smtClean="0"/>
              <a:t>Toroid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4755143" cy="197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151085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524000"/>
            <a:ext cx="418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Applying Ampere’s law over contour C: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5983069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The magnetic field outside the </a:t>
            </a:r>
            <a:r>
              <a:rPr lang="en-US" sz="2000" dirty="0" err="1" smtClean="0">
                <a:solidFill>
                  <a:schemeClr val="tx2"/>
                </a:solidFill>
              </a:rPr>
              <a:t>toroid</a:t>
            </a:r>
            <a:r>
              <a:rPr lang="en-US" sz="2000" dirty="0" smtClean="0">
                <a:solidFill>
                  <a:schemeClr val="tx2"/>
                </a:solidFill>
              </a:rPr>
              <a:t> is zero. </a:t>
            </a:r>
            <a:r>
              <a:rPr lang="en-US" sz="2000" dirty="0" smtClean="0">
                <a:solidFill>
                  <a:srgbClr val="FF0000"/>
                </a:solidFill>
              </a:rPr>
              <a:t>Why?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 descr="amp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905000"/>
            <a:ext cx="1524000" cy="948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838271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Ampere’s law states that the line integral of </a:t>
            </a:r>
            <a:r>
              <a:rPr lang="en-US" sz="2000" b="1" dirty="0" smtClean="0">
                <a:solidFill>
                  <a:srgbClr val="FF0000"/>
                </a:solidFill>
              </a:rPr>
              <a:t>H </a:t>
            </a:r>
            <a:r>
              <a:rPr lang="en-US" sz="2000" dirty="0" smtClean="0">
                <a:solidFill>
                  <a:srgbClr val="FF0000"/>
                </a:solidFill>
              </a:rPr>
              <a:t>around a closed contour </a:t>
            </a:r>
            <a:r>
              <a:rPr lang="en-US" sz="2000" i="1" dirty="0" smtClean="0">
                <a:solidFill>
                  <a:srgbClr val="FF0000"/>
                </a:solidFill>
              </a:rPr>
              <a:t>C is equal to the current traversing the </a:t>
            </a:r>
            <a:r>
              <a:rPr lang="en-US" sz="2000" dirty="0" smtClean="0">
                <a:solidFill>
                  <a:srgbClr val="FF0000"/>
                </a:solidFill>
              </a:rPr>
              <a:t>surface bounded by the contour.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895600"/>
            <a:ext cx="46482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 w="25908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Vector Potential </a:t>
            </a:r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21004" y="1745650"/>
            <a:ext cx="1720393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Electrostatics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8028" y="1752943"/>
            <a:ext cx="201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Magnetostatics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2528797"/>
            <a:ext cx="1600201" cy="36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313" y="3429000"/>
            <a:ext cx="2009775" cy="81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00600"/>
            <a:ext cx="3048000" cy="125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6288" y="2437216"/>
            <a:ext cx="3838575" cy="54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7344" y="3536065"/>
            <a:ext cx="2176463" cy="5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778754"/>
            <a:ext cx="4933950" cy="12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Properties of Materials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889" y="1676400"/>
            <a:ext cx="6160222" cy="18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3865187"/>
            <a:ext cx="3733800" cy="30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636242"/>
            <a:ext cx="1295400" cy="3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0300" y="5472160"/>
            <a:ext cx="4343400" cy="129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75253"/>
            <a:ext cx="8705850" cy="414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648200"/>
            <a:ext cx="73056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</a:t>
            </a:r>
            <a:r>
              <a:rPr lang="en-US" dirty="0" err="1" smtClean="0"/>
              <a:t>vs</a:t>
            </a:r>
            <a:r>
              <a:rPr lang="en-US" dirty="0" smtClean="0"/>
              <a:t> Magnetic Comparison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517" y="1219200"/>
            <a:ext cx="531896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Hysteresis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01331"/>
            <a:ext cx="2895600" cy="484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133600"/>
            <a:ext cx="5562600" cy="388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26466"/>
            <a:ext cx="8153400" cy="215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4113904"/>
            <a:ext cx="4724401" cy="266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284031"/>
            <a:ext cx="2514600" cy="39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128770"/>
            <a:ext cx="4419600" cy="115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6800"/>
            <a:ext cx="2493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Inside the solenoid: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1466" y="838200"/>
            <a:ext cx="530046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638800"/>
            <a:ext cx="631229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161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Magnetic Flux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971800"/>
            <a:ext cx="1450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Flux Linkage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962400"/>
            <a:ext cx="125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Inductance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2268538" cy="7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2971800" cy="5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1981200" cy="7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-838200"/>
            <a:ext cx="4876800" cy="247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5.27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1613649"/>
            <a:ext cx="3962400" cy="524435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33400" y="5943600"/>
            <a:ext cx="4876800" cy="247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5562600"/>
            <a:ext cx="106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Solenoid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199"/>
            <a:ext cx="4572000" cy="428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600200"/>
            <a:ext cx="480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magnetic field in the region S  between the two conductors is approximately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8067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Example 5-7: </a:t>
            </a:r>
            <a:r>
              <a:rPr lang="en-US" sz="3600" dirty="0" smtClean="0">
                <a:solidFill>
                  <a:srgbClr val="FF0000"/>
                </a:solidFill>
              </a:rPr>
              <a:t>Inductance of Coaxial Cable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6" descr="eq5.97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590800"/>
            <a:ext cx="1371600" cy="668655"/>
          </a:xfrm>
          <a:prstGeom prst="rect">
            <a:avLst/>
          </a:prstGeom>
        </p:spPr>
      </p:pic>
      <p:pic>
        <p:nvPicPr>
          <p:cNvPr id="9" name="Content Placeholder 8" descr="eq5.98.tiff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 t="-65525" b="-65525"/>
          <a:stretch>
            <a:fillRect/>
          </a:stretch>
        </p:blipFill>
        <p:spPr>
          <a:xfrm>
            <a:off x="152400" y="3276600"/>
            <a:ext cx="4216363" cy="2324911"/>
          </a:xfrm>
        </p:spPr>
      </p:pic>
      <p:sp>
        <p:nvSpPr>
          <p:cNvPr id="10" name="TextBox 9"/>
          <p:cNvSpPr txBox="1"/>
          <p:nvPr/>
        </p:nvSpPr>
        <p:spPr>
          <a:xfrm>
            <a:off x="457200" y="3581400"/>
            <a:ext cx="3197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Total magnetic flux through S: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10" descr="eq5.99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5562600"/>
            <a:ext cx="3886200" cy="938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5105400"/>
            <a:ext cx="2850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Inductance per unit length: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Brief 11:  </a:t>
            </a:r>
            <a:r>
              <a:rPr lang="en-US" dirty="0" smtClean="0">
                <a:solidFill>
                  <a:srgbClr val="FF0000"/>
                </a:solidFill>
              </a:rPr>
              <a:t>Inductive Sensors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7495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LVDT can measure displacement with </a:t>
            </a:r>
            <a:r>
              <a:rPr lang="en-US" sz="2400" dirty="0" err="1" smtClean="0">
                <a:solidFill>
                  <a:srgbClr val="FF0000"/>
                </a:solidFill>
              </a:rPr>
              <a:t>submillimeter</a:t>
            </a:r>
            <a:r>
              <a:rPr lang="en-US" sz="2400" dirty="0" smtClean="0">
                <a:solidFill>
                  <a:srgbClr val="FF0000"/>
                </a:solidFill>
              </a:rPr>
              <a:t> precision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5410200" cy="389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157083"/>
            <a:ext cx="3505200" cy="339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Sensor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182" y="1600200"/>
            <a:ext cx="6507618" cy="510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Magnetic Energy Density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"/>
            <a:ext cx="3730625" cy="72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04495"/>
            <a:ext cx="5943600" cy="47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1981200"/>
            <a:ext cx="4436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Magnetic field in the insulating material is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581400"/>
            <a:ext cx="3646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magnetic energy stored in the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coaxial cable is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9" descr="eqf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534770"/>
            <a:ext cx="1600200" cy="894230"/>
          </a:xfrm>
          <a:prstGeom prst="rect">
            <a:avLst/>
          </a:prstGeom>
        </p:spPr>
      </p:pic>
      <p:pic>
        <p:nvPicPr>
          <p:cNvPr id="11" name="Picture 10" descr="eqm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343400"/>
            <a:ext cx="3619500" cy="1132127"/>
          </a:xfrm>
          <a:prstGeom prst="rect">
            <a:avLst/>
          </a:prstGeom>
        </p:spPr>
      </p:pic>
      <p:pic>
        <p:nvPicPr>
          <p:cNvPr id="12" name="Picture 11" descr="5.28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512" y="1219200"/>
            <a:ext cx="3773488" cy="3022368"/>
          </a:xfrm>
          <a:prstGeom prst="rect">
            <a:avLst/>
          </a:prstGeom>
        </p:spPr>
      </p:pic>
      <p:pic>
        <p:nvPicPr>
          <p:cNvPr id="13" name="Picture 12" descr="eqlast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266961"/>
            <a:ext cx="2908485" cy="259103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36" y="1524000"/>
            <a:ext cx="809012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&amp; Magnetic Forces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191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Electromagnetic (Lorentz) force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2029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Magnetic force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048670"/>
            <a:ext cx="2362200" cy="29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5178864"/>
            <a:ext cx="4800600" cy="38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3090" y="1066800"/>
            <a:ext cx="4030910" cy="578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Magnetic Force on a Current Element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1"/>
            <a:ext cx="464887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084" y="839656"/>
            <a:ext cx="4037915" cy="601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524000"/>
            <a:ext cx="486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Differential force </a:t>
            </a:r>
            <a:r>
              <a:rPr lang="en-US" dirty="0" err="1" smtClean="0"/>
              <a:t>dFm</a:t>
            </a:r>
            <a:r>
              <a:rPr lang="en-US" dirty="0" smtClean="0"/>
              <a:t> on a differential current I dl: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1885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d </a:t>
            </a:r>
            <a:r>
              <a:rPr lang="en-US" sz="2000" dirty="0" smtClean="0">
                <a:solidFill>
                  <a:srgbClr val="3366FF"/>
                </a:solidFill>
              </a:rPr>
              <a:t>= moment arm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rgbClr val="FF0000"/>
                </a:solidFill>
              </a:rPr>
              <a:t>= force</a:t>
            </a:r>
          </a:p>
          <a:p>
            <a:r>
              <a:rPr lang="en-US" sz="2000" b="1" dirty="0" smtClean="0">
                <a:solidFill>
                  <a:srgbClr val="FF00FF"/>
                </a:solidFill>
              </a:rPr>
              <a:t>T </a:t>
            </a:r>
            <a:r>
              <a:rPr lang="en-US" sz="2000" dirty="0" smtClean="0">
                <a:solidFill>
                  <a:srgbClr val="FF00FF"/>
                </a:solidFill>
              </a:rPr>
              <a:t>= torque</a:t>
            </a:r>
            <a:endParaRPr lang="en-US" sz="2000" dirty="0">
              <a:solidFill>
                <a:srgbClr val="FF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057400"/>
            <a:ext cx="279626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257800"/>
            <a:ext cx="5653087" cy="109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8076" y="1524000"/>
            <a:ext cx="503653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90600"/>
          </a:xfrm>
        </p:spPr>
        <p:txBody>
          <a:bodyPr/>
          <a:lstStyle/>
          <a:p>
            <a:r>
              <a:rPr lang="en-US" dirty="0" smtClean="0"/>
              <a:t>Magnetic Torque on Current Loop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1" y="3200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forces on arms 2 and 4 ( because I and B are parallel, or anti-parallel)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267200"/>
            <a:ext cx="2294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Magnetic torque: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487" y="1959219"/>
            <a:ext cx="3204713" cy="108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00601"/>
            <a:ext cx="4419600" cy="127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828441"/>
            <a:ext cx="3608186" cy="602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6324600"/>
            <a:ext cx="141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of Loop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904206" y="6096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Inclined Loop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For a loop with 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 turns and whose surface normal is at angle theta relative to </a:t>
            </a:r>
            <a:r>
              <a:rPr lang="en-US" sz="2000" i="1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 direction: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08304"/>
            <a:ext cx="5105400" cy="35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637" y="174017"/>
            <a:ext cx="3338363" cy="668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85800"/>
            <a:ext cx="4900890" cy="421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Biot-Savart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538" y="1752600"/>
            <a:ext cx="2924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Magnetic field induced by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 differential current: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For the entire length: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2520399"/>
            <a:ext cx="2743200" cy="60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029200"/>
            <a:ext cx="4267200" cy="131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15822</TotalTime>
  <Words>472</Words>
  <Application>Microsoft Macintosh PowerPoint</Application>
  <PresentationFormat>On-screen Show (4:3)</PresentationFormat>
  <Paragraphs>83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Median</vt:lpstr>
      <vt:lpstr>5.  Magnetostatics</vt:lpstr>
      <vt:lpstr>Chapter 5 Overview</vt:lpstr>
      <vt:lpstr>Electric vs Magnetic Comparison</vt:lpstr>
      <vt:lpstr>Electric &amp; Magnetic Forces</vt:lpstr>
      <vt:lpstr>Magnetic Force on a Current Element</vt:lpstr>
      <vt:lpstr>Torque</vt:lpstr>
      <vt:lpstr>Magnetic Torque on Current Loop</vt:lpstr>
      <vt:lpstr>Inclined Loop</vt:lpstr>
      <vt:lpstr>Biot-Savart Law</vt:lpstr>
      <vt:lpstr>Magnetic Field due to Current Densities</vt:lpstr>
      <vt:lpstr>Example 5-2: Magnetic Field of Linear Conductor</vt:lpstr>
      <vt:lpstr>Example 5-2: Magnetic Field of Linear Conductor</vt:lpstr>
      <vt:lpstr>Magnetic Field of Long Conductor</vt:lpstr>
      <vt:lpstr>PowerPoint Presentation</vt:lpstr>
      <vt:lpstr>Example 5-3: Magnetic Field of a Loop</vt:lpstr>
      <vt:lpstr>Example 5-3:Magnetic Field of a Loop (cont.)</vt:lpstr>
      <vt:lpstr>PowerPoint Presentation</vt:lpstr>
      <vt:lpstr>Magnetic Dipole</vt:lpstr>
      <vt:lpstr>Forces on Parallel Conductors</vt:lpstr>
      <vt:lpstr>PowerPoint Presentation</vt:lpstr>
      <vt:lpstr>Tech Brief 10:  Electromagnets</vt:lpstr>
      <vt:lpstr>Magnetic Levitation</vt:lpstr>
      <vt:lpstr>Ampère’s Law</vt:lpstr>
      <vt:lpstr>Internal Magnetic Field of Long Conductor</vt:lpstr>
      <vt:lpstr>External Magnetic Field of Long Conductor</vt:lpstr>
      <vt:lpstr>Magnetic Field of Toroid</vt:lpstr>
      <vt:lpstr>Magnetic Vector Potential A</vt:lpstr>
      <vt:lpstr>Magnetic Properties of Materials</vt:lpstr>
      <vt:lpstr>PowerPoint Presentation</vt:lpstr>
      <vt:lpstr>Magnetic Hysteresis</vt:lpstr>
      <vt:lpstr>Boundary Conditions</vt:lpstr>
      <vt:lpstr>Solenoid</vt:lpstr>
      <vt:lpstr>Inductance</vt:lpstr>
      <vt:lpstr>PowerPoint Presentation</vt:lpstr>
      <vt:lpstr>Tech Brief 11:  Inductive Sensors</vt:lpstr>
      <vt:lpstr>Proximity Sensor</vt:lpstr>
      <vt:lpstr>Magnetic Energy Density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215: Introduction to Circuits</dc:title>
  <dc:creator>jphilli</dc:creator>
  <cp:lastModifiedBy>Fawwaz Ulaby</cp:lastModifiedBy>
  <cp:revision>95</cp:revision>
  <dcterms:created xsi:type="dcterms:W3CDTF">2010-03-26T13:07:06Z</dcterms:created>
  <dcterms:modified xsi:type="dcterms:W3CDTF">2014-09-05T15:36:42Z</dcterms:modified>
</cp:coreProperties>
</file>