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8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56" r:id="rId14"/>
    <p:sldId id="337" r:id="rId15"/>
    <p:sldId id="338" r:id="rId16"/>
    <p:sldId id="339" r:id="rId17"/>
    <p:sldId id="357" r:id="rId18"/>
    <p:sldId id="343" r:id="rId19"/>
    <p:sldId id="341" r:id="rId20"/>
    <p:sldId id="344" r:id="rId21"/>
    <p:sldId id="342" r:id="rId22"/>
    <p:sldId id="345" r:id="rId23"/>
    <p:sldId id="358" r:id="rId24"/>
    <p:sldId id="346" r:id="rId25"/>
    <p:sldId id="347" r:id="rId26"/>
    <p:sldId id="349" r:id="rId27"/>
    <p:sldId id="348" r:id="rId28"/>
    <p:sldId id="350" r:id="rId29"/>
    <p:sldId id="359" r:id="rId30"/>
    <p:sldId id="351" r:id="rId31"/>
    <p:sldId id="352" r:id="rId32"/>
    <p:sldId id="353" r:id="rId33"/>
    <p:sldId id="360" r:id="rId34"/>
    <p:sldId id="354" r:id="rId35"/>
    <p:sldId id="361" r:id="rId36"/>
    <p:sldId id="35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2889-7E82-4C15-B3F9-FE94BD10B7B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3415C-2120-44EA-B4D5-CF87D578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tiff"/><Relationship Id="rId6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tiff"/><Relationship Id="rId5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5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49.tiff"/><Relationship Id="rId5" Type="http://schemas.openxmlformats.org/officeDocument/2006/relationships/image" Target="../media/image50.tiff"/><Relationship Id="rId6" Type="http://schemas.openxmlformats.org/officeDocument/2006/relationships/image" Target="../media/image51.tiff"/><Relationship Id="rId7" Type="http://schemas.openxmlformats.org/officeDocument/2006/relationships/image" Target="../media/image52.tiff"/><Relationship Id="rId8" Type="http://schemas.openxmlformats.org/officeDocument/2006/relationships/image" Target="../media/image5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tiff"/><Relationship Id="rId3" Type="http://schemas.openxmlformats.org/officeDocument/2006/relationships/image" Target="../media/image76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4" Type="http://schemas.openxmlformats.org/officeDocument/2006/relationships/image" Target="../media/image79.tiff"/><Relationship Id="rId5" Type="http://schemas.openxmlformats.org/officeDocument/2006/relationships/image" Target="../media/image76.tiff"/><Relationship Id="rId6" Type="http://schemas.openxmlformats.org/officeDocument/2006/relationships/image" Target="../media/image8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182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6. Maxwell’s Equations In Time-Varying Fields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7e Applied EM by Ulaby and </a:t>
            </a:r>
            <a:r>
              <a:rPr lang="en-US" sz="2800" dirty="0" err="1">
                <a:solidFill>
                  <a:srgbClr val="FFFFFF"/>
                </a:solidFill>
              </a:rPr>
              <a:t>Ravaioli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a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57200"/>
            <a:ext cx="4884735" cy="473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2" y="0"/>
            <a:ext cx="51313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153" y="3581401"/>
            <a:ext cx="52718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96" y="0"/>
            <a:ext cx="40830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Transformer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4419600" cy="16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1158099" cy="6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00400"/>
            <a:ext cx="1143000" cy="73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199" y="4038600"/>
            <a:ext cx="762001" cy="4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4512456"/>
            <a:ext cx="4648201" cy="22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876299"/>
            <a:ext cx="4179549" cy="58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Motional EMF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Magnetic force on charge </a:t>
            </a:r>
            <a:r>
              <a:rPr lang="en-US" sz="2000" i="1" dirty="0" err="1" smtClean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 moving with velocity </a:t>
            </a:r>
            <a:r>
              <a:rPr lang="en-US" sz="2000" b="1" dirty="0" err="1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 in a magnetic field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37311"/>
            <a:ext cx="1543828" cy="2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9348"/>
            <a:ext cx="4724400" cy="35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254102"/>
            <a:ext cx="5257800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5486400" y="4038600"/>
            <a:ext cx="2362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5908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This magnetic force is equivalent to the electrical force that would be exerted on the particle by the electric field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given by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343400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This, in turn, induces a voltage difference between ends 1 and 2, with end 2 being at the higher potential. The induced voltage is called a </a:t>
            </a:r>
            <a:r>
              <a:rPr lang="en-US" sz="2000" b="1" i="1" dirty="0" smtClean="0">
                <a:solidFill>
                  <a:srgbClr val="FF0000"/>
                </a:solidFill>
              </a:rPr>
              <a:t>motional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emf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" name="Picture 12" descr="eq6.2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81400"/>
            <a:ext cx="2209800" cy="871471"/>
          </a:xfrm>
          <a:prstGeom prst="rect">
            <a:avLst/>
          </a:prstGeom>
        </p:spPr>
      </p:pic>
      <p:pic>
        <p:nvPicPr>
          <p:cNvPr id="14" name="Picture 13" descr="eq6.2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5781"/>
            <a:ext cx="4495800" cy="120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Motional EMF</a:t>
            </a:r>
            <a:endParaRPr lang="en-US" dirty="0"/>
          </a:p>
        </p:txBody>
      </p:sp>
      <p:pic>
        <p:nvPicPr>
          <p:cNvPr id="4" name="Content Placeholder 3" descr="sta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51" r="-251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027" y="3505200"/>
            <a:ext cx="5736973" cy="27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6-3: </a:t>
            </a:r>
            <a:r>
              <a:rPr lang="en-US" sz="3600" dirty="0" smtClean="0">
                <a:solidFill>
                  <a:srgbClr val="FF0000"/>
                </a:solidFill>
              </a:rPr>
              <a:t>Sliding Bar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186684"/>
            <a:ext cx="1009650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q6.27a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4955769" cy="2082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733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length of the loop is related to </a:t>
            </a:r>
            <a:r>
              <a:rPr lang="en-US" sz="2000" i="1" dirty="0" err="1" smtClean="0">
                <a:solidFill>
                  <a:srgbClr val="FF0000"/>
                </a:solidFill>
              </a:rPr>
              <a:t>u</a:t>
            </a:r>
            <a:r>
              <a:rPr lang="en-US" sz="2000" i="1" dirty="0" smtClean="0">
                <a:solidFill>
                  <a:srgbClr val="FF0000"/>
                </a:solidFill>
              </a:rPr>
              <a:t> by x</a:t>
            </a:r>
            <a:r>
              <a:rPr lang="en-US" sz="1400" i="1" dirty="0" smtClean="0">
                <a:solidFill>
                  <a:srgbClr val="FF0000"/>
                </a:solidFill>
              </a:rPr>
              <a:t>0</a:t>
            </a:r>
            <a:r>
              <a:rPr lang="en-US" sz="2000" i="1" dirty="0" smtClean="0">
                <a:solidFill>
                  <a:srgbClr val="FF0000"/>
                </a:solidFill>
              </a:rPr>
              <a:t> = </a:t>
            </a:r>
            <a:r>
              <a:rPr lang="en-US" sz="2000" i="1" dirty="0" err="1" smtClean="0">
                <a:solidFill>
                  <a:srgbClr val="FF0000"/>
                </a:solidFill>
              </a:rPr>
              <a:t>ut</a:t>
            </a:r>
            <a:r>
              <a:rPr lang="en-US" sz="2000" i="1" dirty="0" smtClean="0">
                <a:solidFill>
                  <a:srgbClr val="FF0000"/>
                </a:solidFill>
              </a:rPr>
              <a:t>. Hence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 descr="eq6.27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53000"/>
            <a:ext cx="3200399" cy="1074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2495490"/>
            <a:ext cx="3015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that B increases with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3886200"/>
            <a:ext cx="43586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x6.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2343150"/>
          </a:xfrm>
          <a:prstGeom prst="rect">
            <a:avLst/>
          </a:prstGeom>
        </p:spPr>
      </p:pic>
      <p:pic>
        <p:nvPicPr>
          <p:cNvPr id="6" name="Picture 5" descr="bf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53697"/>
            <a:ext cx="1524000" cy="900854"/>
          </a:xfrm>
          <a:prstGeom prst="rect">
            <a:avLst/>
          </a:prstGeom>
        </p:spPr>
      </p:pic>
      <p:pic>
        <p:nvPicPr>
          <p:cNvPr id="7" name="Picture 6" descr="v1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845" y="1981200"/>
            <a:ext cx="461715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EM Motor/ Generator Reciprocity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Motor:  </a:t>
            </a:r>
            <a:r>
              <a:rPr lang="en-US" dirty="0" smtClean="0"/>
              <a:t>Electrical to mechanical energy conversion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Generator</a:t>
            </a:r>
            <a:r>
              <a:rPr lang="en-US" dirty="0" smtClean="0"/>
              <a:t>:  Mechanical to electrical energy conversion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1" y="1685925"/>
            <a:ext cx="4061959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24177" cy="34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90600"/>
          </a:xfrm>
        </p:spPr>
        <p:txBody>
          <a:bodyPr/>
          <a:lstStyle/>
          <a:p>
            <a:r>
              <a:rPr lang="en-US" dirty="0" smtClean="0"/>
              <a:t>EM Generator EMF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744317" cy="39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524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 the loop rotates with an angular velocity </a:t>
            </a:r>
            <a:r>
              <a:rPr lang="en-US" sz="2000" i="1" dirty="0" err="1" smtClean="0">
                <a:solidFill>
                  <a:srgbClr val="FF0000"/>
                </a:solidFill>
              </a:rPr>
              <a:t>ω</a:t>
            </a:r>
            <a:r>
              <a:rPr lang="en-US" sz="2000" i="1" dirty="0" smtClean="0">
                <a:solidFill>
                  <a:srgbClr val="FF0000"/>
                </a:solidFill>
              </a:rPr>
              <a:t> about its own </a:t>
            </a:r>
            <a:r>
              <a:rPr lang="en-US" sz="2000" dirty="0" smtClean="0">
                <a:solidFill>
                  <a:srgbClr val="FF0000"/>
                </a:solidFill>
              </a:rPr>
              <a:t>axis, segment 1–2 moves with velocity </a:t>
            </a:r>
            <a:r>
              <a:rPr lang="en-US" sz="2000" b="1" dirty="0" err="1" smtClean="0">
                <a:solidFill>
                  <a:srgbClr val="FF0000"/>
                </a:solidFill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given by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eq6.3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14600"/>
            <a:ext cx="1142999" cy="786160"/>
          </a:xfrm>
          <a:prstGeom prst="rect">
            <a:avLst/>
          </a:prstGeom>
        </p:spPr>
      </p:pic>
      <p:pic>
        <p:nvPicPr>
          <p:cNvPr id="8" name="Picture 7" descr="eq6.3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200400"/>
            <a:ext cx="1676400" cy="609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276600"/>
            <a:ext cx="66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Also: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810000"/>
            <a:ext cx="4634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Segment 3-4 moves with velocity –</a:t>
            </a:r>
            <a:r>
              <a:rPr lang="en-US" sz="2000" b="1" dirty="0" err="1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. Hence: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eq6.3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226719"/>
            <a:ext cx="3886200" cy="2631281"/>
          </a:xfrm>
          <a:prstGeom prst="rect">
            <a:avLst/>
          </a:prstGeom>
        </p:spPr>
      </p:pic>
      <p:pic>
        <p:nvPicPr>
          <p:cNvPr id="12" name="Picture 11" descr="eq6.3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114800"/>
            <a:ext cx="3810000" cy="618884"/>
          </a:xfrm>
          <a:prstGeom prst="rect">
            <a:avLst/>
          </a:prstGeom>
        </p:spPr>
      </p:pic>
      <p:pic>
        <p:nvPicPr>
          <p:cNvPr id="13" name="Picture 12" descr="eq6.35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724400"/>
            <a:ext cx="1676399" cy="631280"/>
          </a:xfrm>
          <a:prstGeom prst="rect">
            <a:avLst/>
          </a:prstGeom>
        </p:spPr>
      </p:pic>
      <p:pic>
        <p:nvPicPr>
          <p:cNvPr id="14" name="Picture 13" descr="eq6.36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486400"/>
            <a:ext cx="4529138" cy="74260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62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3" r="-5643"/>
          <a:stretch>
            <a:fillRect/>
          </a:stretch>
        </p:blipFill>
        <p:spPr>
          <a:xfrm>
            <a:off x="-228600" y="762000"/>
            <a:ext cx="9750552" cy="537647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Brief 12:  </a:t>
            </a:r>
            <a:r>
              <a:rPr lang="en-US" dirty="0" smtClean="0">
                <a:solidFill>
                  <a:srgbClr val="FF0000"/>
                </a:solidFill>
              </a:rPr>
              <a:t>EMF Sensors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Piezoelectric crystals </a:t>
            </a:r>
            <a:r>
              <a:rPr lang="en-US" sz="2000" dirty="0" smtClean="0"/>
              <a:t>generate a voltage across them proportional to the compression or tensile (stretching) force applied across them. 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Piezoelectric transducers </a:t>
            </a:r>
            <a:r>
              <a:rPr lang="en-US" sz="2000" dirty="0" smtClean="0"/>
              <a:t>are used in medical ultrasound, microphones, loudspeakers, accelerometers, etc.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sz="2000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Piezoelectric crystals are bidirectional: </a:t>
            </a:r>
            <a:r>
              <a:rPr lang="en-US" sz="2000" dirty="0" smtClean="0"/>
              <a:t>pressure generates </a:t>
            </a:r>
            <a:r>
              <a:rPr lang="en-US" sz="2000" dirty="0" err="1" smtClean="0"/>
              <a:t>emf</a:t>
            </a:r>
            <a:r>
              <a:rPr lang="en-US" sz="2000" dirty="0" smtClean="0"/>
              <a:t>, and conversely, </a:t>
            </a:r>
            <a:r>
              <a:rPr lang="en-US" sz="2000" dirty="0" err="1" smtClean="0"/>
              <a:t>emf</a:t>
            </a:r>
            <a:r>
              <a:rPr lang="en-US" sz="2000" dirty="0" smtClean="0"/>
              <a:t> generates pressure (through shape distortion).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99" y="1524001"/>
            <a:ext cx="8794603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Overview</a:t>
            </a:r>
            <a:endParaRPr lang="en-US" dirty="0"/>
          </a:p>
        </p:txBody>
      </p:sp>
      <p:pic>
        <p:nvPicPr>
          <p:cNvPr id="4" name="Content Placeholder 3" descr="ch6t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85" b="-12885"/>
          <a:stretch>
            <a:fillRect/>
          </a:stretch>
        </p:blipFill>
        <p:spPr>
          <a:xfrm>
            <a:off x="304800" y="1295400"/>
            <a:ext cx="8683752" cy="47882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 Accelerometer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1" y="6096000"/>
            <a:ext cx="533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acceleration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 is determined by differentiating the velocity </a:t>
            </a:r>
            <a:r>
              <a:rPr lang="en-US" sz="2000" dirty="0" err="1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 with respect to time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490" y="1600200"/>
            <a:ext cx="638196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Thermocouple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876800"/>
            <a:ext cx="71552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thermocouple</a:t>
            </a:r>
            <a:r>
              <a:rPr lang="en-US" dirty="0" smtClean="0"/>
              <a:t> measures the </a:t>
            </a:r>
            <a:r>
              <a:rPr lang="en-US" dirty="0" smtClean="0">
                <a:solidFill>
                  <a:srgbClr val="FF0000"/>
                </a:solidFill>
              </a:rPr>
              <a:t>unknown temperature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a junction connecting two metals with different thermal conductivities, relative to a </a:t>
            </a:r>
            <a:r>
              <a:rPr lang="en-US" dirty="0" smtClean="0">
                <a:solidFill>
                  <a:srgbClr val="FF0000"/>
                </a:solidFill>
              </a:rPr>
              <a:t>reference temperature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</a:t>
            </a:r>
            <a:endParaRPr lang="en-US" sz="1200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today’s temperature sensor designs, an </a:t>
            </a:r>
            <a:r>
              <a:rPr lang="en-US" dirty="0" smtClean="0">
                <a:solidFill>
                  <a:srgbClr val="FF0000"/>
                </a:solidFill>
              </a:rPr>
              <a:t>artificial cold junction </a:t>
            </a:r>
            <a:r>
              <a:rPr lang="en-US" dirty="0" smtClean="0">
                <a:solidFill>
                  <a:srgbClr val="000000"/>
                </a:solidFill>
              </a:rPr>
              <a:t>is used instead.  The artificial junction is an electric circuit that generates a voltage equal to that expected from a reference junction at temperature </a:t>
            </a: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825" y="1600200"/>
            <a:ext cx="6356350" cy="31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Current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599" y="4715470"/>
            <a:ext cx="121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term is conduction current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399506" y="45331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46392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term must represent a current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466306" y="45331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175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1531" y="5181600"/>
            <a:ext cx="364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of Stokes’s theorem gives: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1" y="480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466402" cy="26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0"/>
            <a:ext cx="4190999" cy="8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37830" y="64770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Current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799" y="42672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743200"/>
            <a:ext cx="339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Define the displacement current as: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1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3124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displacement current does not involve real charges;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an equivalent current that depends 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190999" cy="8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52858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038600"/>
            <a:ext cx="609600" cy="2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8686800" y="1600200"/>
            <a:ext cx="79248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/>
          <a:lstStyle/>
          <a:p>
            <a:r>
              <a:rPr lang="en-US" dirty="0" smtClean="0"/>
              <a:t>Capacitor Circuit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Given:</a:t>
            </a:r>
            <a:r>
              <a:rPr lang="en-US" dirty="0" smtClean="0"/>
              <a:t>  Wires are perfect conductors and capacitor insulator material is perfect dielectric.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1607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Surface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876800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 = 0 in perfect conductor)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133600"/>
            <a:ext cx="2634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Surface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2d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(perfect dielectric)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3246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9673"/>
            <a:ext cx="5181600" cy="19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86686"/>
            <a:ext cx="4267200" cy="47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4976486"/>
            <a:ext cx="838200" cy="2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00146"/>
            <a:ext cx="2286000" cy="5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62400"/>
            <a:ext cx="3471863" cy="21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528500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84875"/>
            <a:ext cx="5029200" cy="12491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722024"/>
            <a:ext cx="9121775" cy="29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Current Continuity Equation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" y="2815904"/>
            <a:ext cx="3200400" cy="9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" y="3870171"/>
            <a:ext cx="2819400" cy="8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" y="4876800"/>
            <a:ext cx="4310063" cy="8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1713" y="1524000"/>
            <a:ext cx="44260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334000"/>
            <a:ext cx="5029200" cy="136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828800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I out of a volume is equal to rate of decrease of charge Q contained in that volume: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257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Used Divergence Theorem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219200" y="5867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/>
          <a:lstStyle/>
          <a:p>
            <a:r>
              <a:rPr lang="en-US" dirty="0" smtClean="0"/>
              <a:t>Charge Dissipation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 1:</a:t>
            </a:r>
            <a:r>
              <a:rPr lang="en-US" dirty="0" smtClean="0"/>
              <a:t>  What happens if you place a certain amount of free charge inside of a material?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  <a:r>
              <a:rPr lang="en-US" dirty="0" smtClean="0"/>
              <a:t>  The charge will move to the surface of the material, thereby returning its interior to a neutral state.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Question 2:</a:t>
            </a:r>
            <a:r>
              <a:rPr lang="en-US" dirty="0" smtClean="0"/>
              <a:t>  How fast will this happen?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  <a:r>
              <a:rPr lang="en-US" dirty="0" smtClean="0"/>
              <a:t>  It depends on the material; in a good conductor, the charge dissipates in less than a </a:t>
            </a:r>
            <a:r>
              <a:rPr lang="en-US" dirty="0" err="1" smtClean="0"/>
              <a:t>femtosecond</a:t>
            </a:r>
            <a:r>
              <a:rPr lang="en-US" dirty="0" smtClean="0"/>
              <a:t>, whereas in a good dielectric, the process may take several hours.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1816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eq6.60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906" r="-3906"/>
          <a:stretch>
            <a:fillRect/>
          </a:stretch>
        </p:blipFill>
        <p:spPr>
          <a:xfrm>
            <a:off x="1321695" y="3429001"/>
            <a:ext cx="5993505" cy="3304830"/>
          </a:xfrm>
        </p:spPr>
      </p:pic>
      <p:sp>
        <p:nvSpPr>
          <p:cNvPr id="13" name="TextBox 12"/>
          <p:cNvSpPr txBox="1"/>
          <p:nvPr/>
        </p:nvSpPr>
        <p:spPr>
          <a:xfrm>
            <a:off x="2455392" y="3124200"/>
            <a:ext cx="37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Derivation of charge density equation: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blan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9144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5867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5867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0" y="64008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of Charge Dissipation Equation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159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copper: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tco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257800"/>
            <a:ext cx="2667000" cy="381000"/>
          </a:xfrm>
          <a:prstGeom prst="rect">
            <a:avLst/>
          </a:prstGeom>
        </p:spPr>
      </p:pic>
      <p:pic>
        <p:nvPicPr>
          <p:cNvPr id="9" name="Picture 8" descr="tmi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5943601"/>
            <a:ext cx="2293883" cy="457200"/>
          </a:xfrm>
          <a:prstGeom prst="rect">
            <a:avLst/>
          </a:prstGeom>
        </p:spPr>
      </p:pic>
      <p:pic>
        <p:nvPicPr>
          <p:cNvPr id="12" name="Picture 11" descr="eq6.6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0"/>
            <a:ext cx="6972674" cy="1905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350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blan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962400"/>
            <a:ext cx="9144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7371" y="5867400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mica: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943600"/>
            <a:ext cx="152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15 hours</a:t>
            </a:r>
            <a:endParaRPr lang="en-US" sz="2400" dirty="0"/>
          </a:p>
        </p:txBody>
      </p:sp>
      <p:pic>
        <p:nvPicPr>
          <p:cNvPr id="18" name="Content Placeholder 17" descr="eq6.60.tiff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 t="-4562" b="-4562"/>
          <a:stretch>
            <a:fillRect/>
          </a:stretch>
        </p:blipFill>
        <p:spPr>
          <a:xfrm>
            <a:off x="228601" y="1829512"/>
            <a:ext cx="2209800" cy="1218488"/>
          </a:xfrm>
        </p:spPr>
      </p:pic>
      <p:pic>
        <p:nvPicPr>
          <p:cNvPr id="19" name="Picture 18" descr="blan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886200"/>
            <a:ext cx="914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248400"/>
            <a:ext cx="774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this chapter, we will examine Faraday’s and </a:t>
            </a:r>
            <a:r>
              <a:rPr lang="en-US" sz="2400" dirty="0" err="1" smtClean="0">
                <a:solidFill>
                  <a:srgbClr val="FF0000"/>
                </a:solidFill>
              </a:rPr>
              <a:t>Ampère’s</a:t>
            </a:r>
            <a:r>
              <a:rPr lang="en-US" sz="2400" dirty="0" smtClean="0">
                <a:solidFill>
                  <a:srgbClr val="FF0000"/>
                </a:solidFill>
              </a:rPr>
              <a:t> laws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804" y="1600200"/>
            <a:ext cx="72343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Potentials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2286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172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Static condition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39869"/>
            <a:ext cx="20217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Dynamic condition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724400"/>
            <a:ext cx="45672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Dynamic condition with propagation delay: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736068"/>
            <a:ext cx="456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Similarly, for the magnetic vector potential: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09800"/>
            <a:ext cx="2666999" cy="79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307749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169" y="152400"/>
            <a:ext cx="513859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57800"/>
            <a:ext cx="4470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257800"/>
            <a:ext cx="4242953" cy="77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Harmonic Potentials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87269"/>
            <a:ext cx="53128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charges and currents vary </a:t>
            </a:r>
            <a:r>
              <a:rPr lang="en-US" sz="2000" dirty="0" err="1" smtClean="0">
                <a:solidFill>
                  <a:srgbClr val="FF0000"/>
                </a:solidFill>
              </a:rPr>
              <a:t>sinusoidally</a:t>
            </a:r>
            <a:r>
              <a:rPr lang="en-US" sz="2000" dirty="0" smtClean="0">
                <a:solidFill>
                  <a:srgbClr val="FF0000"/>
                </a:solidFill>
              </a:rPr>
              <a:t> with time: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3008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 can use </a:t>
            </a:r>
            <a:r>
              <a:rPr lang="en-US" sz="2000" dirty="0" err="1" smtClean="0">
                <a:solidFill>
                  <a:srgbClr val="FF0000"/>
                </a:solidFill>
              </a:rPr>
              <a:t>phasor</a:t>
            </a:r>
            <a:r>
              <a:rPr lang="en-US" sz="2000" dirty="0" smtClean="0">
                <a:solidFill>
                  <a:srgbClr val="FF0000"/>
                </a:solidFill>
              </a:rPr>
              <a:t> notation: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5938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038600"/>
            <a:ext cx="368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Expressions for potentials become: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212068"/>
            <a:ext cx="316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Maxwell’s equations become: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828800"/>
            <a:ext cx="61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935846"/>
            <a:ext cx="3200399" cy="32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667000"/>
            <a:ext cx="29735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3657600"/>
            <a:ext cx="21613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393859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504034"/>
            <a:ext cx="3429000" cy="9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717484"/>
            <a:ext cx="3429000" cy="58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1" y="2438400"/>
            <a:ext cx="1447800" cy="57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1069" y="3733801"/>
            <a:ext cx="28985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029200"/>
            <a:ext cx="4331853" cy="72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6096000"/>
            <a:ext cx="762000" cy="5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1" y="-1"/>
            <a:ext cx="5397439" cy="67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29600" y="61722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1" y="0"/>
            <a:ext cx="430041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649508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29600" y="61722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153400" cy="990600"/>
          </a:xfrm>
        </p:spPr>
        <p:txBody>
          <a:bodyPr/>
          <a:lstStyle/>
          <a:p>
            <a:r>
              <a:rPr lang="en-US" dirty="0" smtClean="0"/>
              <a:t>Example 6-8 cont.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410200" cy="60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0" y="64770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6-8 cont.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205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55258"/>
            <a:ext cx="9067800" cy="433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Faraday’s Law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828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Electromotive force (voltage) induced by time-varying magnetic flux: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590800"/>
            <a:ext cx="4191000" cy="82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7496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972" y="228600"/>
            <a:ext cx="44998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EMF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03" y="1752600"/>
            <a:ext cx="76993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264152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Stationary Loop in Time-Varying </a:t>
            </a:r>
            <a:r>
              <a:rPr lang="en-US" sz="3600" b="1" dirty="0" smtClean="0"/>
              <a:t>B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05262" cy="7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984712" cy="14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14328"/>
            <a:ext cx="4114800" cy="48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504276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0531" y="685800"/>
            <a:ext cx="4963469" cy="5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3383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62600" cy="26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48040"/>
            <a:ext cx="5410200" cy="131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477000"/>
            <a:ext cx="66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6-1 Solution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3829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691062" cy="45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817165"/>
            <a:ext cx="4572001" cy="10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681" y="2667000"/>
            <a:ext cx="45383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6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3" r="-5733"/>
          <a:stretch>
            <a:fillRect/>
          </a:stretch>
        </p:blipFill>
        <p:spPr>
          <a:xfrm>
            <a:off x="-152400" y="762000"/>
            <a:ext cx="9445752" cy="520840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17601</TotalTime>
  <Words>704</Words>
  <Application>Microsoft Macintosh PowerPoint</Application>
  <PresentationFormat>On-screen Show (4:3)</PresentationFormat>
  <Paragraphs>109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6. Maxwell’s Equations In Time-Varying Fields</vt:lpstr>
      <vt:lpstr>Chapter 6 Overview</vt:lpstr>
      <vt:lpstr>Maxwell’s Equations</vt:lpstr>
      <vt:lpstr>Faraday’s Law</vt:lpstr>
      <vt:lpstr>Three types of EMF</vt:lpstr>
      <vt:lpstr>Stationary Loop in Time-Varying B</vt:lpstr>
      <vt:lpstr>PowerPoint Presentation</vt:lpstr>
      <vt:lpstr>Example 6-1 Solution</vt:lpstr>
      <vt:lpstr>PowerPoint Presentation</vt:lpstr>
      <vt:lpstr>PowerPoint Presentation</vt:lpstr>
      <vt:lpstr>Ideal Transformer</vt:lpstr>
      <vt:lpstr>Motional EMF</vt:lpstr>
      <vt:lpstr>Motional EMF</vt:lpstr>
      <vt:lpstr>Example 6-3: Sliding Bar</vt:lpstr>
      <vt:lpstr>PowerPoint Presentation</vt:lpstr>
      <vt:lpstr>  EM Motor/ Generator Reciprocity</vt:lpstr>
      <vt:lpstr>EM Generator EMF</vt:lpstr>
      <vt:lpstr>PowerPoint Presentation</vt:lpstr>
      <vt:lpstr>Tech Brief 12:  EMF Sensors</vt:lpstr>
      <vt:lpstr>Faraday Accelerometer</vt:lpstr>
      <vt:lpstr>The Thermocouple</vt:lpstr>
      <vt:lpstr>Displacement Current</vt:lpstr>
      <vt:lpstr>Displacement Current</vt:lpstr>
      <vt:lpstr>Capacitor Circuit</vt:lpstr>
      <vt:lpstr>PowerPoint Presentation</vt:lpstr>
      <vt:lpstr>Boundary Conditions</vt:lpstr>
      <vt:lpstr>Charge Current Continuity Equation</vt:lpstr>
      <vt:lpstr>Charge Dissipation</vt:lpstr>
      <vt:lpstr>Solution of Charge Dissipation Equation</vt:lpstr>
      <vt:lpstr>EM Potentials</vt:lpstr>
      <vt:lpstr>Time Harmonic Potentials</vt:lpstr>
      <vt:lpstr>PowerPoint Presentation</vt:lpstr>
      <vt:lpstr>PowerPoint Presentation</vt:lpstr>
      <vt:lpstr>Example 6-8 cont.</vt:lpstr>
      <vt:lpstr>Example 6-8 cont.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215: Introduction to Circuits</dc:title>
  <dc:creator>jphilli</dc:creator>
  <cp:lastModifiedBy>Fawwaz Ulaby</cp:lastModifiedBy>
  <cp:revision>94</cp:revision>
  <dcterms:created xsi:type="dcterms:W3CDTF">2010-03-26T14:30:33Z</dcterms:created>
  <dcterms:modified xsi:type="dcterms:W3CDTF">2014-09-05T15:42:51Z</dcterms:modified>
</cp:coreProperties>
</file>