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893CE-A592-48E5-BBA8-5A6DF5F07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30E48E-8719-4FE0-8617-025436700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DD880-81AF-4EF1-9A94-820AD756A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335C-5993-47D6-839A-F3EDEE4FF71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9B2E7-1BD3-4439-B0C2-62148CE79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B8F58-44AF-47CA-B027-1A5D7D4E2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1E39-B671-400A-9D0B-25C1E84B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3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DD2FF-8203-4E4F-9794-2637ABD1F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169992-7E15-4E1D-A9DF-CCF200A95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B0B6A-C717-4574-8979-AE4678BBD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335C-5993-47D6-839A-F3EDEE4FF71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611B3-1B8A-4B8B-9C54-3694F3E1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0BE3B-A255-41F1-A389-6FE244620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1E39-B671-400A-9D0B-25C1E84B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3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DDD125-9A8D-4C34-B410-4B06EF67CD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2A026B-7BEE-407A-AE55-CC8B3AAC7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AFC78-A459-4DA8-A1A7-F2A359D4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335C-5993-47D6-839A-F3EDEE4FF71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9FE04-8C5D-4CB8-8820-64093F21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59E19-286D-4C85-8C35-20F6B79FA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1E39-B671-400A-9D0B-25C1E84B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2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1CEFA-AF21-4D3A-A1F5-2E0B1E98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8BBF7-DCA4-467E-B58B-66CBF142E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B61F7-DB60-4DC2-AAC3-07FD55BE7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335C-5993-47D6-839A-F3EDEE4FF71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506DB-7E22-4600-95A2-E6121C02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543CC-1424-4952-AD17-ED85C6199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1E39-B671-400A-9D0B-25C1E84B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9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B8200-3535-4559-9A8C-86A48F711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C14D7-1140-48C2-A543-5938D04EC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70EA0-7DE2-414F-9996-CCD152DD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335C-5993-47D6-839A-F3EDEE4FF71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4BEB4-AAAE-46F7-8B61-D0ED54825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18D84-FE59-4DC4-B7F8-05699D161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1E39-B671-400A-9D0B-25C1E84B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6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8381E-8B38-45C0-BD1A-6AF7521E0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9A32-339C-4C41-B5DD-ACA81355F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565DE-AC90-453C-AEC9-6FD620EF7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4CA27-FC51-4390-8823-11183620D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335C-5993-47D6-839A-F3EDEE4FF71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AACB1-E314-46E8-B47B-8793E2C6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D9A4F-F2B5-4C58-A1D5-19A39B72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1E39-B671-400A-9D0B-25C1E84B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4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D0B24-66C0-4481-B369-90D3D0280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561E5-2521-4BA0-A326-B369AD935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D8334-85F8-45B8-8D4F-2A242618A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AF5AA4-A017-45C9-A5D3-FA6F9465E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9B09F1-073F-4233-9A94-F368760B70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D41285-34AC-493C-8EB4-DB338FEEE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335C-5993-47D6-839A-F3EDEE4FF71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A112EF-A1F6-47B5-A411-FC7C53495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CF8101-A193-43C0-A697-E5B2C071E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1E39-B671-400A-9D0B-25C1E84B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0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A9AF4-BAB5-4916-930A-57F44622A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606FEC-2BCD-436E-B8A3-19A6F02F4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335C-5993-47D6-839A-F3EDEE4FF71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EBA387-B67E-4234-A693-E8F3AF991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FF8F93-AB17-4976-B44B-C5B253D02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1E39-B671-400A-9D0B-25C1E84B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1FF967-C3DE-4C39-9F7A-51D56B1DD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335C-5993-47D6-839A-F3EDEE4FF71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A468C8-CAB1-41EC-9E09-172D548B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94908-B785-455A-9252-9D9CD424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1E39-B671-400A-9D0B-25C1E84B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7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45E4B-6CB5-46BD-8EA9-6336F3FAC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EE921-BE14-4238-922D-0CED3428C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65B7D-F54D-46EF-8E5B-17AB146D4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87D75-415E-459B-B82F-AF6D1BBA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335C-5993-47D6-839A-F3EDEE4FF71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5764E-6E6A-42FE-98B3-C500DD640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3DB75-80D0-4D33-A26E-335E0C1AE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1E39-B671-400A-9D0B-25C1E84B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6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87884-896D-4B90-9A1A-945C8A6DC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73547B-FD3C-4705-A592-3DA2E95A7B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9268D-02B0-47AC-8142-02F19A26B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90AE2-4BA1-4B77-BE12-D63BF705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335C-5993-47D6-839A-F3EDEE4FF71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E373F-B11B-452D-96E5-CAC90364E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A09D7-CCF1-4B50-B438-79EBA1A4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1E39-B671-400A-9D0B-25C1E84B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7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2C3298-DF80-4B37-A355-F365789D8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3A9C9-27D1-4E2E-AAD2-47670A231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ADB38-DE57-43A2-BC52-6214774F69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4335C-5993-47D6-839A-F3EDEE4FF71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F494E-6ED4-4779-80D9-63BF60B4D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A8608-7879-4E2C-9E2B-C30D369C57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A1E39-B671-400A-9D0B-25C1E84B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8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79834A-F3BC-47AF-A523-CBF01CEA5764}"/>
              </a:ext>
            </a:extLst>
          </p:cNvPr>
          <p:cNvSpPr txBox="1"/>
          <p:nvPr/>
        </p:nvSpPr>
        <p:spPr>
          <a:xfrm>
            <a:off x="670560" y="369331"/>
            <a:ext cx="2435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Antireflection coating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497956-F3E2-4C6B-A421-3A245B6656D7}"/>
              </a:ext>
            </a:extLst>
          </p:cNvPr>
          <p:cNvSpPr/>
          <p:nvPr/>
        </p:nvSpPr>
        <p:spPr>
          <a:xfrm>
            <a:off x="6496593" y="1384883"/>
            <a:ext cx="2525486" cy="6618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E60E59-CCC3-46AA-A20E-939C09CCAFEF}"/>
              </a:ext>
            </a:extLst>
          </p:cNvPr>
          <p:cNvSpPr/>
          <p:nvPr/>
        </p:nvSpPr>
        <p:spPr>
          <a:xfrm>
            <a:off x="6496593" y="2046734"/>
            <a:ext cx="2525486" cy="66185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0B9B6A-C29D-41FD-98DD-1654E5944029}"/>
              </a:ext>
            </a:extLst>
          </p:cNvPr>
          <p:cNvSpPr txBox="1"/>
          <p:nvPr/>
        </p:nvSpPr>
        <p:spPr>
          <a:xfrm>
            <a:off x="7951857" y="83088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baseline="-25000" dirty="0"/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A06523-3552-4911-9A4A-277BDC0D7BDD}"/>
              </a:ext>
            </a:extLst>
          </p:cNvPr>
          <p:cNvSpPr txBox="1"/>
          <p:nvPr/>
        </p:nvSpPr>
        <p:spPr>
          <a:xfrm>
            <a:off x="7566815" y="153114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baseline="-25000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B3DC87-B4B3-4408-B41B-988285772072}"/>
              </a:ext>
            </a:extLst>
          </p:cNvPr>
          <p:cNvSpPr txBox="1"/>
          <p:nvPr/>
        </p:nvSpPr>
        <p:spPr>
          <a:xfrm>
            <a:off x="7566815" y="219299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baseline="-250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C33A804-D7AD-453B-A249-6CF9B6232311}"/>
                  </a:ext>
                </a:extLst>
              </p:cNvPr>
              <p:cNvSpPr txBox="1"/>
              <p:nvPr/>
            </p:nvSpPr>
            <p:spPr>
              <a:xfrm>
                <a:off x="514273" y="886657"/>
                <a:ext cx="4564223" cy="1487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For the normal incidence from material with refractive index of n1, (1) show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r>
                  <a:rPr lang="en-US" dirty="0"/>
                  <a:t> to achieve antireflection from surface n2 and n3; (2) what is the thickness of the n2 layer?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C33A804-D7AD-453B-A249-6CF9B6232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73" y="886657"/>
                <a:ext cx="4564223" cy="1487651"/>
              </a:xfrm>
              <a:prstGeom prst="rect">
                <a:avLst/>
              </a:prstGeom>
              <a:blipFill>
                <a:blip r:embed="rId2"/>
                <a:stretch>
                  <a:fillRect l="-1068" t="-2049" b="-5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43FA026-853D-4EE7-80BF-17CE397C1AB2}"/>
              </a:ext>
            </a:extLst>
          </p:cNvPr>
          <p:cNvCxnSpPr/>
          <p:nvPr/>
        </p:nvCxnSpPr>
        <p:spPr>
          <a:xfrm>
            <a:off x="7723569" y="369331"/>
            <a:ext cx="0" cy="92310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84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9BF70DE9-D249-4BD8-AF1C-41B343DA3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88913"/>
            <a:ext cx="59512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2. Incident angle for an optical fiber, numerical aperture (NA) 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AE5C60E-5283-4F3E-B25F-91CE9F762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65389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u="sng"/>
              <a:t>If the index of an optical fiber is n</a:t>
            </a:r>
            <a:r>
              <a:rPr lang="en-US" altLang="en-US" sz="1600" u="sng" baseline="-25000"/>
              <a:t>2</a:t>
            </a:r>
            <a:r>
              <a:rPr lang="en-US" altLang="en-US" sz="1600" u="sng"/>
              <a:t> = 1.5 (glass) and  n</a:t>
            </a:r>
            <a:r>
              <a:rPr lang="en-US" altLang="en-US" sz="1600" u="sng" baseline="-25000"/>
              <a:t>1</a:t>
            </a:r>
            <a:r>
              <a:rPr lang="en-US" altLang="en-US" sz="1600" u="sng"/>
              <a:t> = 1.0 (air). Calculate the maximum allowed angle </a:t>
            </a:r>
            <a:r>
              <a:rPr lang="en-US" altLang="en-US" sz="1600" u="sng">
                <a:sym typeface="Symbol" panose="05050102010706020507" pitchFamily="18" charset="2"/>
              </a:rPr>
              <a:t> </a:t>
            </a:r>
            <a:r>
              <a:rPr lang="en-US" altLang="en-US" sz="1600" u="sng"/>
              <a:t>for low loss transmission in an optical fiber. Sin(</a:t>
            </a:r>
            <a:r>
              <a:rPr lang="en-US" altLang="en-US" sz="1600" u="sng">
                <a:sym typeface="Symbol" panose="05050102010706020507" pitchFamily="18" charset="2"/>
              </a:rPr>
              <a:t>) </a:t>
            </a:r>
            <a:r>
              <a:rPr lang="en-US" altLang="en-US" sz="1600" u="sng"/>
              <a:t>is called  numerical aperture.</a:t>
            </a:r>
            <a:endParaRPr lang="en-US" altLang="en-US" sz="1600" u="sng">
              <a:cs typeface="Arial" panose="020B0604020202020204" pitchFamily="34" charset="0"/>
            </a:endParaRPr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1BBA2D18-FAA5-457A-862A-E42CFB1F4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5325" y="1351756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31CE59E2-510D-455F-84EE-1E3B98A8CE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2625" y="1724819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F2D25BC4-C3CF-4BC5-9893-AE38621A5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1351756"/>
            <a:ext cx="395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</a:t>
            </a:r>
            <a:r>
              <a:rPr lang="en-US" altLang="en-US" baseline="-25000"/>
              <a:t>2</a:t>
            </a: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D58D2466-33F8-4CEE-A345-7F7AB27B6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818356"/>
            <a:ext cx="395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</a:t>
            </a:r>
            <a:r>
              <a:rPr lang="en-US" altLang="en-US" baseline="-25000"/>
              <a:t>1</a:t>
            </a: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166AE0FE-F87F-4BD1-884C-C5F84D733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5" y="1808956"/>
            <a:ext cx="395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</a:t>
            </a:r>
            <a:r>
              <a:rPr lang="en-US" altLang="en-US" baseline="-25000"/>
              <a:t>1</a:t>
            </a:r>
          </a:p>
        </p:txBody>
      </p:sp>
      <p:sp>
        <p:nvSpPr>
          <p:cNvPr id="11" name="Oval 21">
            <a:extLst>
              <a:ext uri="{FF2B5EF4-FFF2-40B4-BE49-F238E27FC236}">
                <a16:creationId xmlns:a16="http://schemas.microsoft.com/office/drawing/2014/main" id="{BEE240A9-7CB0-4BDF-B712-6D7E6CB48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175" y="1334294"/>
            <a:ext cx="76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22">
            <a:extLst>
              <a:ext uri="{FF2B5EF4-FFF2-40B4-BE49-F238E27FC236}">
                <a16:creationId xmlns:a16="http://schemas.microsoft.com/office/drawing/2014/main" id="{9A6510D6-D42A-4D8A-8D2F-5F52ECA323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68500" y="1351756"/>
            <a:ext cx="530225" cy="193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3">
            <a:extLst>
              <a:ext uri="{FF2B5EF4-FFF2-40B4-BE49-F238E27FC236}">
                <a16:creationId xmlns:a16="http://schemas.microsoft.com/office/drawing/2014/main" id="{EB84EDFE-FC54-4001-B796-8655C5A09E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8725" y="1351756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4">
            <a:extLst>
              <a:ext uri="{FF2B5EF4-FFF2-40B4-BE49-F238E27FC236}">
                <a16:creationId xmlns:a16="http://schemas.microsoft.com/office/drawing/2014/main" id="{304C5940-DCD4-48C6-88B5-4FC5352982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36925" y="1351756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5">
            <a:extLst>
              <a:ext uri="{FF2B5EF4-FFF2-40B4-BE49-F238E27FC236}">
                <a16:creationId xmlns:a16="http://schemas.microsoft.com/office/drawing/2014/main" id="{5F1EB118-DCB4-4B4A-AC2B-DDB12776D7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3725" y="1351756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6">
            <a:extLst>
              <a:ext uri="{FF2B5EF4-FFF2-40B4-BE49-F238E27FC236}">
                <a16:creationId xmlns:a16="http://schemas.microsoft.com/office/drawing/2014/main" id="{9B938E8F-0F7D-491C-87A2-1A374F078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3325" y="1545431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7">
            <a:extLst>
              <a:ext uri="{FF2B5EF4-FFF2-40B4-BE49-F238E27FC236}">
                <a16:creationId xmlns:a16="http://schemas.microsoft.com/office/drawing/2014/main" id="{9DDC4F02-EF69-448C-B0DF-12586848D0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73213" y="1556544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Oval 28">
            <a:extLst>
              <a:ext uri="{FF2B5EF4-FFF2-40B4-BE49-F238E27FC236}">
                <a16:creationId xmlns:a16="http://schemas.microsoft.com/office/drawing/2014/main" id="{6D809F59-55F1-46FC-9379-56F547F74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1342231"/>
            <a:ext cx="76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30">
            <a:extLst>
              <a:ext uri="{FF2B5EF4-FFF2-40B4-BE49-F238E27FC236}">
                <a16:creationId xmlns:a16="http://schemas.microsoft.com/office/drawing/2014/main" id="{0408A6B1-3A40-4F17-B0C9-A18810EC3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1504156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anose="05050102010706020507" pitchFamily="18" charset="2"/>
              </a:rPr>
              <a:t></a:t>
            </a:r>
          </a:p>
        </p:txBody>
      </p:sp>
      <p:sp>
        <p:nvSpPr>
          <p:cNvPr id="20" name="Line 31">
            <a:extLst>
              <a:ext uri="{FF2B5EF4-FFF2-40B4-BE49-F238E27FC236}">
                <a16:creationId xmlns:a16="http://schemas.microsoft.com/office/drawing/2014/main" id="{42FB38B6-CD16-497B-8A76-B8B2782DB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8725" y="1046956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32">
            <a:extLst>
              <a:ext uri="{FF2B5EF4-FFF2-40B4-BE49-F238E27FC236}">
                <a16:creationId xmlns:a16="http://schemas.microsoft.com/office/drawing/2014/main" id="{6017C910-9887-4B19-8DE2-C5C0624C0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1275556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anose="05050102010706020507" pitchFamily="18" charset="2"/>
              </a:rPr>
              <a:t></a:t>
            </a:r>
          </a:p>
        </p:txBody>
      </p:sp>
      <p:sp>
        <p:nvSpPr>
          <p:cNvPr id="22" name="Text Box 37">
            <a:extLst>
              <a:ext uri="{FF2B5EF4-FFF2-40B4-BE49-F238E27FC236}">
                <a16:creationId xmlns:a16="http://schemas.microsoft.com/office/drawing/2014/main" id="{DBE2F16A-68BF-4530-BE55-4DC9DAE4B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665956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Symbol" panose="05050102010706020507" pitchFamily="18" charset="2"/>
              </a:rPr>
              <a:t>90</a:t>
            </a:r>
            <a:r>
              <a:rPr lang="en-US" altLang="en-US">
                <a:cs typeface="Arial" panose="020B0604020202020204" pitchFamily="34" charset="0"/>
                <a:sym typeface="Symbol" panose="05050102010706020507" pitchFamily="18" charset="2"/>
              </a:rPr>
              <a:t>º</a:t>
            </a:r>
            <a:r>
              <a:rPr lang="en-US" altLang="en-US">
                <a:sym typeface="Symbol" panose="05050102010706020507" pitchFamily="18" charset="2"/>
              </a:rPr>
              <a:t>-</a:t>
            </a:r>
          </a:p>
        </p:txBody>
      </p:sp>
      <p:sp>
        <p:nvSpPr>
          <p:cNvPr id="23" name="Line 38">
            <a:extLst>
              <a:ext uri="{FF2B5EF4-FFF2-40B4-BE49-F238E27FC236}">
                <a16:creationId xmlns:a16="http://schemas.microsoft.com/office/drawing/2014/main" id="{1BC96DA2-C43B-48BD-8C26-DFDE2A37C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5325" y="970756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2">
            <a:extLst>
              <a:ext uri="{FF2B5EF4-FFF2-40B4-BE49-F238E27FC236}">
                <a16:creationId xmlns:a16="http://schemas.microsoft.com/office/drawing/2014/main" id="{90312911-3564-4264-AB5B-1C84F97B570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6550" y="1035844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Oval 43">
            <a:extLst>
              <a:ext uri="{FF2B5EF4-FFF2-40B4-BE49-F238E27FC236}">
                <a16:creationId xmlns:a16="http://schemas.microsoft.com/office/drawing/2014/main" id="{EA15B28F-FA63-4287-BF5D-347221C63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188" y="1013619"/>
            <a:ext cx="1524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44">
            <a:extLst>
              <a:ext uri="{FF2B5EF4-FFF2-40B4-BE49-F238E27FC236}">
                <a16:creationId xmlns:a16="http://schemas.microsoft.com/office/drawing/2014/main" id="{45EA9100-D4DD-49EC-977C-7879F2D55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427956"/>
            <a:ext cx="12223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Accepting cone</a:t>
            </a:r>
          </a:p>
        </p:txBody>
      </p:sp>
    </p:spTree>
    <p:extLst>
      <p:ext uri="{BB962C8B-B14F-4D97-AF65-F5344CB8AC3E}">
        <p14:creationId xmlns:p14="http://schemas.microsoft.com/office/powerpoint/2010/main" val="94978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70E1456A-13A5-4EAB-B751-3ADF5ACB4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"/>
            <a:ext cx="290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3: effective refractive index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E4BC846-62C9-407D-95C9-B7B2CE0BD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5715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Times New Roman" panose="02020603050405020304" pitchFamily="18" charset="0"/>
              </a:rPr>
              <a:t>Waveguide thickness 5</a:t>
            </a:r>
            <a:r>
              <a:rPr lang="en-US" alt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m, free-space wavelength 1.5m, using 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normalized waveguide equation,</a:t>
            </a:r>
            <a:r>
              <a:rPr lang="en-US" altLang="en-US" sz="2000" dirty="0">
                <a:latin typeface="Times New Roman" panose="02020603050405020304" pitchFamily="18" charset="0"/>
                <a:sym typeface="Symbol" panose="05050102010706020507" pitchFamily="18" charset="2"/>
              </a:rPr>
              <a:t> calculate the effective refractive indices of each mode supported by the waveguide. You need to use your computer to calculate the values.  </a:t>
            </a:r>
          </a:p>
        </p:txBody>
      </p:sp>
      <p:graphicFrame>
        <p:nvGraphicFramePr>
          <p:cNvPr id="8" name="Object 38">
            <a:extLst>
              <a:ext uri="{FF2B5EF4-FFF2-40B4-BE49-F238E27FC236}">
                <a16:creationId xmlns:a16="http://schemas.microsoft.com/office/drawing/2014/main" id="{85682192-0F90-4993-807E-E8EC0FD48F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91367"/>
              </p:ext>
            </p:extLst>
          </p:nvPr>
        </p:nvGraphicFramePr>
        <p:xfrm>
          <a:off x="6096000" y="724216"/>
          <a:ext cx="267176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916868" imgH="444307" progId="Equation.3">
                  <p:embed/>
                </p:oleObj>
              </mc:Choice>
              <mc:Fallback>
                <p:oleObj name="Equation" r:id="rId3" imgW="1916868" imgH="444307" progId="Equation.3">
                  <p:embed/>
                  <p:pic>
                    <p:nvPicPr>
                      <p:cNvPr id="34821" name="Object 38">
                        <a:extLst>
                          <a:ext uri="{FF2B5EF4-FFF2-40B4-BE49-F238E27FC236}">
                            <a16:creationId xmlns:a16="http://schemas.microsoft.com/office/drawing/2014/main" id="{8EB0891E-564D-4B31-AB8D-E1A117ABA1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724216"/>
                        <a:ext cx="2671763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767A0A-B466-4AEE-AEDC-5BA221C40E97}"/>
              </a:ext>
            </a:extLst>
          </p:cNvPr>
          <p:cNvCxnSpPr/>
          <p:nvPr/>
        </p:nvCxnSpPr>
        <p:spPr>
          <a:xfrm>
            <a:off x="990600" y="2636103"/>
            <a:ext cx="2667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4D2136-A08A-42D4-A32F-977049C1491D}"/>
              </a:ext>
            </a:extLst>
          </p:cNvPr>
          <p:cNvCxnSpPr/>
          <p:nvPr/>
        </p:nvCxnSpPr>
        <p:spPr>
          <a:xfrm>
            <a:off x="990600" y="3245703"/>
            <a:ext cx="2667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8">
            <a:extLst>
              <a:ext uri="{FF2B5EF4-FFF2-40B4-BE49-F238E27FC236}">
                <a16:creationId xmlns:a16="http://schemas.microsoft.com/office/drawing/2014/main" id="{0E3B067A-449D-4EE1-9FF5-2C0DE593C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788503"/>
            <a:ext cx="67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5 </a:t>
            </a:r>
            <a:r>
              <a:rPr lang="en-US" altLang="en-US" sz="1800" dirty="0">
                <a:sym typeface="Symbol" panose="05050102010706020507" pitchFamily="18" charset="2"/>
              </a:rPr>
              <a:t></a:t>
            </a:r>
            <a:r>
              <a:rPr lang="en-US" altLang="en-US" sz="1800" dirty="0"/>
              <a:t>m</a:t>
            </a:r>
          </a:p>
        </p:txBody>
      </p:sp>
      <p:sp>
        <p:nvSpPr>
          <p:cNvPr id="12" name="TextBox 9">
            <a:extLst>
              <a:ext uri="{FF2B5EF4-FFF2-40B4-BE49-F238E27FC236}">
                <a16:creationId xmlns:a16="http://schemas.microsoft.com/office/drawing/2014/main" id="{7BA4DEA9-BC3E-4095-83BA-D3889005A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788503"/>
            <a:ext cx="936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n2 = 1.6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FF7D6573-7948-4740-ADD9-D360E07AC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321903"/>
            <a:ext cx="936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n1 = 1.5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C544823C-ADF9-407F-B101-3007C0463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178903"/>
            <a:ext cx="936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n1 = 1.5</a:t>
            </a:r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C114EBDC-376A-4C86-961D-0C8CBB8DF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712303"/>
            <a:ext cx="11945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ym typeface="Symbol" panose="05050102010706020507" pitchFamily="18" charset="2"/>
              </a:rPr>
              <a:t> = </a:t>
            </a:r>
            <a:r>
              <a:rPr lang="en-US" altLang="en-US" sz="1800" dirty="0"/>
              <a:t>1.5 </a:t>
            </a:r>
            <a:r>
              <a:rPr lang="en-US" altLang="en-US" sz="1800" dirty="0">
                <a:sym typeface="Symbol" panose="05050102010706020507" pitchFamily="18" charset="2"/>
              </a:rPr>
              <a:t></a:t>
            </a:r>
            <a:r>
              <a:rPr lang="en-US" altLang="en-US" sz="1800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76384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770B980-B5DF-4084-991E-0BCEFAA5DF1D}"/>
              </a:ext>
            </a:extLst>
          </p:cNvPr>
          <p:cNvCxnSpPr/>
          <p:nvPr/>
        </p:nvCxnSpPr>
        <p:spPr>
          <a:xfrm>
            <a:off x="1127760" y="1008017"/>
            <a:ext cx="2667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A75117A-6026-4DA6-B4FD-9408F0A7E1B5}"/>
              </a:ext>
            </a:extLst>
          </p:cNvPr>
          <p:cNvCxnSpPr/>
          <p:nvPr/>
        </p:nvCxnSpPr>
        <p:spPr>
          <a:xfrm>
            <a:off x="1127760" y="1617617"/>
            <a:ext cx="2667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8">
            <a:extLst>
              <a:ext uri="{FF2B5EF4-FFF2-40B4-BE49-F238E27FC236}">
                <a16:creationId xmlns:a16="http://schemas.microsoft.com/office/drawing/2014/main" id="{BD21A0D0-4AA0-4855-8A0E-6EA318E16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8360" y="1160417"/>
            <a:ext cx="66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5 um</a:t>
            </a: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46A3AC32-FA37-4BCC-88FA-2AAE9D55D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6560" y="1160417"/>
            <a:ext cx="936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n2 = 1.6</a:t>
            </a: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8586DAFA-6DEC-40FC-8E3D-C1C7580AB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6560" y="1693817"/>
            <a:ext cx="936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n1 = 1.5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62F8F366-2A08-4639-9DA3-E228561E1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760" y="550817"/>
            <a:ext cx="936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n1 = 1.5</a:t>
            </a: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167A7D1F-BF08-4035-824E-A39F0B5BC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560" y="322217"/>
            <a:ext cx="614718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dirty="0"/>
              <a:t>How many TE modes?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dirty="0"/>
              <a:t>Calculate the effective index for each mode using the transmission matrix method. Please use your own codes.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dirty="0"/>
              <a:t>Plot the mode profile for each mode</a:t>
            </a:r>
          </a:p>
        </p:txBody>
      </p:sp>
      <p:sp>
        <p:nvSpPr>
          <p:cNvPr id="11" name="TextBox 14">
            <a:extLst>
              <a:ext uri="{FF2B5EF4-FFF2-40B4-BE49-F238E27FC236}">
                <a16:creationId xmlns:a16="http://schemas.microsoft.com/office/drawing/2014/main" id="{323F893F-AABE-4A91-8A70-2C2DCFD0A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" y="322217"/>
            <a:ext cx="2190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4. One slab </a:t>
            </a:r>
            <a:r>
              <a:rPr lang="en-US" altLang="en-US" sz="1800" dirty="0" err="1"/>
              <a:t>wavguide</a:t>
            </a:r>
            <a:endParaRPr lang="en-US" altLang="en-US" sz="1800" dirty="0"/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FCFE1372-9159-4161-9689-A70BE11E3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" y="1084217"/>
            <a:ext cx="1182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 = </a:t>
            </a:r>
            <a:r>
              <a:rPr lang="en-US" altLang="en-US" sz="1800"/>
              <a:t>1.5 um</a:t>
            </a:r>
          </a:p>
        </p:txBody>
      </p:sp>
    </p:spTree>
    <p:extLst>
      <p:ext uri="{BB962C8B-B14F-4D97-AF65-F5344CB8AC3E}">
        <p14:creationId xmlns:p14="http://schemas.microsoft.com/office/powerpoint/2010/main" val="3465564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231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xuejun Lu</dc:creator>
  <cp:lastModifiedBy>xuejun Lu</cp:lastModifiedBy>
  <cp:revision>8</cp:revision>
  <dcterms:created xsi:type="dcterms:W3CDTF">2018-03-06T01:32:07Z</dcterms:created>
  <dcterms:modified xsi:type="dcterms:W3CDTF">2018-03-14T13:53:54Z</dcterms:modified>
</cp:coreProperties>
</file>