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D60F00"/>
    <a:srgbClr val="2F29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715" autoAdjust="0"/>
  </p:normalViewPr>
  <p:slideViewPr>
    <p:cSldViewPr>
      <p:cViewPr varScale="1">
        <p:scale>
          <a:sx n="94" d="100"/>
          <a:sy n="94" d="100"/>
        </p:scale>
        <p:origin x="-9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79124F-0B4F-473F-98A4-F930258457E4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FE76DE-E94C-45DB-BB85-5F26089B1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82B24-5F34-4A40-BFD6-9DBCCCD26F9E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03AC-4258-4971-8FAE-54A01EB58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3B39F-34BA-4B47-8B7B-4C93CEA5EFB1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79BBA-F2D2-4359-BAA7-29E4F3072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AA90-978E-40DA-B7FC-56634BC5305D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10A86-445A-4432-8E75-E0CA60CD3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76753-5020-4F12-903C-392002B454E8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0077-37C6-43DF-9814-C6D408D76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A62A6-9C98-45CD-8566-FA10605B3176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1A59A-B48E-4D46-BDEC-C595D43EF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6710-D310-4610-87A6-730D37BC3C6C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7188-30EE-4528-952D-509EEC9CE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5104B-40C2-4864-96FC-2C20580326AB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0F17A-C319-4A3A-9DB8-C60013FA6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A2C8-E0AE-40BE-8C9A-B536975ABF4A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E41D8-4190-4ECB-93BF-9B780DAEB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109F2-E13D-4C83-B582-FD5DB1C2B64D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F5E3-6934-4DE2-8798-78117DC42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73738-058E-4EE6-A2C5-D1E51FF6C76D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175A-4B10-438F-8A8D-E47F927C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1D34-F121-476D-8784-5FC6BD88023B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4E3C-E479-443C-8C37-1D914A8A1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891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083A29-C1C6-4BDD-A20E-A50D48A05DF5}" type="datetimeFigureOut">
              <a:rPr lang="en-US"/>
              <a:pPr>
                <a:defRPr/>
              </a:pPr>
              <a:t>10/30/2007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FDAE83-3E2D-44F8-92DC-F4701D37B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892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371600"/>
            <a:ext cx="7851648" cy="1828800"/>
          </a:xfrm>
          <a:noFill/>
          <a:ln/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5600" b="1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IEEE</a:t>
            </a:r>
            <a:endParaRPr lang="en-US" sz="5600" b="1" kern="1200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3228975"/>
            <a:ext cx="7854950" cy="1752600"/>
          </a:xfrm>
        </p:spPr>
        <p:txBody>
          <a:bodyPr lIns="0" rIns="18288"/>
          <a:lstStyle/>
          <a:p>
            <a:pPr marL="0" indent="0" algn="r">
              <a:buFont typeface="Wingdings 2" pitchFamily="18" charset="2"/>
              <a:buNone/>
            </a:pPr>
            <a:r>
              <a:rPr lang="en-US"/>
              <a:t>Nick Liu</a:t>
            </a:r>
          </a:p>
          <a:p>
            <a:pPr marL="0" indent="0" algn="r">
              <a:buFont typeface="Wingdings 2" pitchFamily="18" charset="2"/>
              <a:buNone/>
            </a:pPr>
            <a:r>
              <a:rPr lang="en-US"/>
              <a:t>10-30-2007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228600" y="304800"/>
            <a:ext cx="83820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Presentation Overview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About IEEE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Members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Membership Benefits</a:t>
            </a:r>
          </a:p>
          <a:p>
            <a:pPr lvl="1"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UML IEEE Student Chapter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Officers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Events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>
                <a:latin typeface="Times New Roman" pitchFamily="18" charset="0"/>
              </a:rPr>
              <a:t>Membership fee</a:t>
            </a:r>
          </a:p>
          <a:p>
            <a:pPr lvl="1" eaLnBrk="1" hangingPunct="1">
              <a:buFont typeface="Arial" charset="0"/>
              <a:buChar char="•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charset="0"/>
              <a:buChar char="•"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Arial" charset="0"/>
              <a:buChar char="•"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533400" y="457200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>
                <a:latin typeface="Times New Roman" pitchFamily="18" charset="0"/>
                <a:cs typeface="Times New Roman" pitchFamily="18" charset="0"/>
              </a:rPr>
              <a:t>IEEE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914400" y="11430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latin typeface="Times New Roman" pitchFamily="18" charset="0"/>
                <a:cs typeface="Times New Roman" pitchFamily="18" charset="0"/>
              </a:rPr>
              <a:t>Institute of Electrical and Electronics Engineers</a:t>
            </a:r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457200" y="1676400"/>
            <a:ext cx="84582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 A non profit organization.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World’s leading  professional association for the advancement of technology.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Develop standards</a:t>
            </a:r>
          </a:p>
          <a:p>
            <a:pPr marL="1143000" lvl="2" indent="-2286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IEEE firewire, 8011a/b/g, 8011n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More than 370,000 members worldwide.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>
                <a:latin typeface="Times New Roman" pitchFamily="18" charset="0"/>
              </a:rPr>
              <a:t>EEE members are engineers, scientists and allied professionals whose technical interests are rooted in electrical and computer sciences, engineering and related disciplines.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</a:rPr>
              <a:t>More than 1500 student members.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533400" y="457200"/>
            <a:ext cx="723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4000">
                <a:latin typeface="Times New Roman" pitchFamily="18" charset="0"/>
                <a:cs typeface="Times New Roman" pitchFamily="18" charset="0"/>
              </a:rPr>
              <a:t>Benefits of IEEE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533400" y="1219200"/>
            <a:ext cx="86106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A source of technical and professional information, resources and services.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The IEEE publishes nearly a third of the world’s technical literature in electrical engineering, computer science and electronics.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>
                <a:latin typeface="Constantia" pitchFamily="18" charset="0"/>
              </a:rPr>
              <a:t>Journals (IEEE Potential)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>
                <a:latin typeface="Constantia" pitchFamily="18" charset="0"/>
              </a:rPr>
              <a:t>Magazines (IEEE Spectrum)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>
                <a:latin typeface="Constantia" pitchFamily="18" charset="0"/>
              </a:rPr>
              <a:t>Technical books</a:t>
            </a:r>
          </a:p>
          <a:p>
            <a:pPr lvl="2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b="1">
                <a:latin typeface="Constantia" pitchFamily="18" charset="0"/>
              </a:rPr>
              <a:t>Text books</a:t>
            </a:r>
            <a:endParaRPr lang="en-US">
              <a:latin typeface="Constantia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 IEEE digital library “Xplore”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contains more than 1.2 million documents.</a:t>
            </a:r>
          </a:p>
          <a:p>
            <a:pPr lvl="1" eaLnBrk="1" hangingPunct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Looks good on your resume!!!!</a:t>
            </a:r>
          </a:p>
          <a:p>
            <a:pPr lvl="1" eaLnBrk="1" hangingPunct="1">
              <a:lnSpc>
                <a:spcPct val="15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kern="1200" dirty="0">
                <a:latin typeface="Times New Roman" pitchFamily="18" charset="0"/>
                <a:ea typeface="+mj-ea"/>
                <a:cs typeface="Times New Roman" pitchFamily="18" charset="0"/>
              </a:rPr>
              <a:t>UML IEEE Student Chapter</a:t>
            </a:r>
            <a:br>
              <a:rPr lang="en-US" kern="120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kern="120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kern="1200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kern="12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kern="1200" dirty="0">
                <a:latin typeface="Times New Roman" pitchFamily="18" charset="0"/>
                <a:ea typeface="+mn-ea"/>
                <a:cs typeface="Times New Roman" pitchFamily="18" charset="0"/>
              </a:rPr>
              <a:t>President-Daniel Haynes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kern="1200" dirty="0">
                <a:latin typeface="Times New Roman" pitchFamily="18" charset="0"/>
                <a:ea typeface="+mn-ea"/>
                <a:cs typeface="Times New Roman" pitchFamily="18" charset="0"/>
              </a:rPr>
              <a:t>V. President-Joel Martinez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kern="1200" dirty="0">
                <a:latin typeface="Times New Roman" pitchFamily="18" charset="0"/>
                <a:ea typeface="+mn-ea"/>
                <a:cs typeface="Times New Roman" pitchFamily="18" charset="0"/>
              </a:rPr>
              <a:t>Treasurer-Tony Song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kern="1200" dirty="0">
                <a:latin typeface="Times New Roman" pitchFamily="18" charset="0"/>
                <a:ea typeface="+mn-ea"/>
                <a:cs typeface="Times New Roman" pitchFamily="18" charset="0"/>
              </a:rPr>
              <a:t>Secretary- </a:t>
            </a:r>
            <a:r>
              <a:rPr lang="en-US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Tushar</a:t>
            </a:r>
            <a:r>
              <a:rPr lang="en-US" kern="1200" dirty="0">
                <a:latin typeface="Times New Roman" pitchFamily="18" charset="0"/>
                <a:ea typeface="+mn-ea"/>
                <a:cs typeface="Times New Roman" pitchFamily="18" charset="0"/>
              </a:rPr>
              <a:t> Patel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Branch Counselor: Prof. </a:t>
            </a:r>
            <a:r>
              <a:rPr lang="en-US" kern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Mufeed</a:t>
            </a:r>
            <a:r>
              <a:rPr lang="en-US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kern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Mah’D</a:t>
            </a:r>
            <a:endParaRPr lang="en-US" kern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295400" y="137160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>
                <a:latin typeface="Times New Roman" pitchFamily="18" charset="0"/>
                <a:cs typeface="Times New Roman" pitchFamily="18" charset="0"/>
              </a:rPr>
              <a:t>Officers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28800" y="304800"/>
            <a:ext cx="640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Student Services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8153400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</a:rPr>
              <a:t>Books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</a:rPr>
              <a:t>Conferences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</a:rPr>
              <a:t>Employment opportunities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latin typeface="Times New Roman" pitchFamily="18" charset="0"/>
              </a:rPr>
              <a:t>Scholarship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457200" y="3048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600">
                <a:latin typeface="Times New Roman" pitchFamily="18" charset="0"/>
                <a:cs typeface="Times New Roman" pitchFamily="18" charset="0"/>
              </a:rPr>
              <a:t>Events Plan of UML IEEE Student Chapter</a:t>
            </a: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1143000"/>
            <a:ext cx="8001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endParaRPr lang="en-US">
              <a:latin typeface="Constantia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Solar Car Project.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latin typeface="Constantia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Trip to major electrical engineering company.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Raytheon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Analog Devices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Tyco Electronics (MA-COM)</a:t>
            </a:r>
          </a:p>
          <a:p>
            <a:pPr lvl="1" eaLnBrk="1" hangingPunct="1">
              <a:buFont typeface="Wingdings" pitchFamily="2" charset="2"/>
              <a:buNone/>
            </a:pPr>
            <a:endParaRPr lang="en-US">
              <a:latin typeface="Constantia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Presenters from the professional world.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Latest and greatest technology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>
                <a:latin typeface="Constantia" pitchFamily="18" charset="0"/>
              </a:rPr>
              <a:t>Career planning</a:t>
            </a:r>
          </a:p>
          <a:p>
            <a:pPr lvl="1" eaLnBrk="1" hangingPunct="1"/>
            <a:endParaRPr lang="en-US">
              <a:latin typeface="Constantia" pitchFamily="18" charset="0"/>
            </a:endParaRPr>
          </a:p>
          <a:p>
            <a:pPr eaLnBrk="1" hangingPunct="1"/>
            <a:r>
              <a:rPr lang="en-US">
                <a:latin typeface="Constantia" pitchFamily="18" charset="0"/>
              </a:rPr>
              <a:t>	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066800" y="3048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>
                <a:latin typeface="Times New Roman" pitchFamily="18" charset="0"/>
              </a:rPr>
              <a:t>Membership Fees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-2014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820" name="Group 244"/>
          <p:cNvGraphicFramePr>
            <a:graphicFrameLocks noGrp="1"/>
          </p:cNvGraphicFramePr>
          <p:nvPr/>
        </p:nvGraphicFramePr>
        <p:xfrm>
          <a:off x="685800" y="1524000"/>
          <a:ext cx="7086600" cy="3929063"/>
        </p:xfrm>
        <a:graphic>
          <a:graphicData uri="http://schemas.openxmlformats.org/drawingml/2006/table">
            <a:tbl>
              <a:tblPr/>
              <a:tblGrid>
                <a:gridCol w="1803400"/>
                <a:gridCol w="1281113"/>
                <a:gridCol w="1249362"/>
                <a:gridCol w="1304925"/>
                <a:gridCol w="1447800"/>
              </a:tblGrid>
              <a:tr h="160338"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Residence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0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Member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Full year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0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Member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Half year *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0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Student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Full Year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0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Student</a:t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</a:b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Half year *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0E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United States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$165.00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$82.50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$30.00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F00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 pitchFamily="18" charset="0"/>
                        </a:rPr>
                        <a:t>$15.00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Canada (incl. GST)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$152.56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$76.28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$31.80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$15.90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Canada (incl. HST)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$162.64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$81.32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$34.20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$17.10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Africa, Europe, Middle East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$137.00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$68.50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$25.00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$12.50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Latin America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$130.00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$65.00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$25.00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$12.50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Asia, Pacific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$131.00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$65.50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$25.00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</a:rPr>
                        <a:t>$12.50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810" name="Rectangle 234"/>
          <p:cNvSpPr>
            <a:spLocks noChangeArrowheads="1"/>
          </p:cNvSpPr>
          <p:nvPr/>
        </p:nvSpPr>
        <p:spPr bwMode="auto">
          <a:xfrm>
            <a:off x="0" y="8505825"/>
            <a:ext cx="5002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b="1">
                <a:latin typeface="Constantia" pitchFamily="18" charset="0"/>
              </a:rPr>
              <a:t>* Half year rates apply to new members only.</a:t>
            </a:r>
            <a:endParaRPr lang="en-US">
              <a:latin typeface="Constantia" pitchFamily="18" charset="0"/>
            </a:endParaRPr>
          </a:p>
        </p:txBody>
      </p:sp>
      <p:sp>
        <p:nvSpPr>
          <p:cNvPr id="24821" name="Text Box 245"/>
          <p:cNvSpPr txBox="1">
            <a:spLocks noChangeArrowheads="1"/>
          </p:cNvSpPr>
          <p:nvPr/>
        </p:nvSpPr>
        <p:spPr bwMode="auto">
          <a:xfrm>
            <a:off x="533400" y="5715000"/>
            <a:ext cx="8077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Additional fees are required when joining sub-society within the IEEE.</a:t>
            </a:r>
          </a:p>
          <a:p>
            <a:pPr>
              <a:spcBef>
                <a:spcPct val="50000"/>
              </a:spcBef>
            </a:pPr>
            <a:r>
              <a:rPr lang="en-US"/>
              <a:t>	 Antennas and Propagation, Aerospace and Electronic Systems Microwave Theory and Techniques, Power Engineering, etc. </a:t>
            </a: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Flow">
  <a:themeElements>
    <a:clrScheme name="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low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280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Times New Roman</vt:lpstr>
      <vt:lpstr>Wingdings</vt:lpstr>
      <vt:lpstr>Flow</vt:lpstr>
      <vt:lpstr>Slide 1</vt:lpstr>
      <vt:lpstr>Slide 2</vt:lpstr>
      <vt:lpstr>Slide 3</vt:lpstr>
      <vt:lpstr>Slide 4</vt:lpstr>
      <vt:lpstr>UML IEEE Student Chapter  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</dc:title>
  <dc:creator>Nick</dc:creator>
  <cp:lastModifiedBy>Administrator</cp:lastModifiedBy>
  <cp:revision>10</cp:revision>
  <dcterms:created xsi:type="dcterms:W3CDTF">2007-10-30T01:25:03Z</dcterms:created>
  <dcterms:modified xsi:type="dcterms:W3CDTF">2007-10-30T14:35:01Z</dcterms:modified>
</cp:coreProperties>
</file>