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256" r:id="rId2"/>
    <p:sldId id="257" r:id="rId3"/>
    <p:sldId id="258" r:id="rId4"/>
    <p:sldId id="269" r:id="rId5"/>
    <p:sldId id="270" r:id="rId6"/>
    <p:sldId id="271" r:id="rId7"/>
    <p:sldId id="272" r:id="rId8"/>
    <p:sldId id="273" r:id="rId9"/>
    <p:sldId id="274" r:id="rId10"/>
    <p:sldId id="275" r:id="rId11"/>
    <p:sldId id="276" r:id="rId12"/>
    <p:sldId id="277" r:id="rId13"/>
    <p:sldId id="259" r:id="rId14"/>
    <p:sldId id="260" r:id="rId15"/>
    <p:sldId id="261" r:id="rId16"/>
    <p:sldId id="262" r:id="rId17"/>
    <p:sldId id="263" r:id="rId18"/>
    <p:sldId id="264" r:id="rId19"/>
    <p:sldId id="265" r:id="rId20"/>
    <p:sldId id="266" r:id="rId21"/>
    <p:sldId id="267" r:id="rId22"/>
    <p:sldId id="26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99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F97A61-6629-4BC7-B668-0D8F05EDE5C6}" type="datetimeFigureOut">
              <a:rPr lang="en-US" smtClean="0"/>
              <a:pPr/>
              <a:t>9/1/2010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392EA7-A263-4251-8E2B-A9A335A36B8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664211-069E-4173-8E2E-1A494A1190E7}" type="slidenum">
              <a:rPr lang="en-US"/>
              <a:pPr/>
              <a:t>4</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E5560DD-CF62-4C5A-9816-FBC7B0EB8A8D}" type="datetimeFigureOut">
              <a:rPr lang="en-US" smtClean="0"/>
              <a:pPr/>
              <a:t>9/1/2010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350423E-FB87-4640-9687-C1629664325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5560DD-CF62-4C5A-9816-FBC7B0EB8A8D}" type="datetimeFigureOut">
              <a:rPr lang="en-US" smtClean="0"/>
              <a:pPr/>
              <a:t>9/1/2010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5560DD-CF62-4C5A-9816-FBC7B0EB8A8D}" type="datetimeFigureOut">
              <a:rPr lang="en-US" smtClean="0"/>
              <a:pPr/>
              <a:t>9/1/2010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5560DD-CF62-4C5A-9816-FBC7B0EB8A8D}" type="datetimeFigureOut">
              <a:rPr lang="en-US" smtClean="0"/>
              <a:pPr/>
              <a:t>9/1/2010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E5560DD-CF62-4C5A-9816-FBC7B0EB8A8D}" type="datetimeFigureOut">
              <a:rPr lang="en-US" smtClean="0"/>
              <a:pPr/>
              <a:t>9/1/2010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0423E-FB87-4640-9687-C1629664325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E5560DD-CF62-4C5A-9816-FBC7B0EB8A8D}" type="datetimeFigureOut">
              <a:rPr lang="en-US" smtClean="0"/>
              <a:pPr/>
              <a:t>9/1/2010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E5560DD-CF62-4C5A-9816-FBC7B0EB8A8D}" type="datetimeFigureOut">
              <a:rPr lang="en-US" smtClean="0"/>
              <a:pPr/>
              <a:t>9/1/2010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E5560DD-CF62-4C5A-9816-FBC7B0EB8A8D}" type="datetimeFigureOut">
              <a:rPr lang="en-US" smtClean="0"/>
              <a:pPr/>
              <a:t>9/1/2010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560DD-CF62-4C5A-9816-FBC7B0EB8A8D}" type="datetimeFigureOut">
              <a:rPr lang="en-US" smtClean="0"/>
              <a:pPr/>
              <a:t>9/1/2010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E5560DD-CF62-4C5A-9816-FBC7B0EB8A8D}" type="datetimeFigureOut">
              <a:rPr lang="en-US" smtClean="0"/>
              <a:pPr/>
              <a:t>9/1/2010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0423E-FB87-4640-9687-C162966432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E5560DD-CF62-4C5A-9816-FBC7B0EB8A8D}" type="datetimeFigureOut">
              <a:rPr lang="en-US" smtClean="0"/>
              <a:pPr/>
              <a:t>9/1/2010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350423E-FB87-4640-9687-C1629664325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E5560DD-CF62-4C5A-9816-FBC7B0EB8A8D}" type="datetimeFigureOut">
              <a:rPr lang="en-US" smtClean="0"/>
              <a:pPr/>
              <a:t>9/1/2010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350423E-FB87-4640-9687-C1629664325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Notebook</a:t>
            </a:r>
            <a:endParaRPr lang="en-US" dirty="0"/>
          </a:p>
        </p:txBody>
      </p:sp>
      <p:sp>
        <p:nvSpPr>
          <p:cNvPr id="3" name="Subtitle 2"/>
          <p:cNvSpPr>
            <a:spLocks noGrp="1"/>
          </p:cNvSpPr>
          <p:nvPr>
            <p:ph type="subTitle" idx="1"/>
          </p:nvPr>
        </p:nvSpPr>
        <p:spPr/>
        <p:txBody>
          <a:bodyPr/>
          <a:lstStyle/>
          <a:p>
            <a:r>
              <a:rPr lang="en-US" dirty="0" err="1" smtClean="0"/>
              <a:t>Xingwei</a:t>
            </a:r>
            <a:r>
              <a:rPr lang="en-US" dirty="0" smtClean="0"/>
              <a:t> Wang</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09600" y="2590800"/>
            <a:ext cx="4038600" cy="2209800"/>
          </a:xfrm>
        </p:spPr>
        <p:txBody>
          <a:bodyPr>
            <a:normAutofit/>
          </a:bodyPr>
          <a:lstStyle/>
          <a:p>
            <a:r>
              <a:rPr lang="en-US" sz="4200" b="1" dirty="0" smtClean="0"/>
              <a:t>Parts List</a:t>
            </a:r>
            <a:r>
              <a:rPr lang="en-US" sz="4200" dirty="0" smtClean="0"/>
              <a:t> with </a:t>
            </a:r>
            <a:r>
              <a:rPr lang="en-US" sz="4200" dirty="0"/>
              <a:t/>
            </a:r>
            <a:br>
              <a:rPr lang="en-US" sz="4200" dirty="0"/>
            </a:br>
            <a:r>
              <a:rPr lang="en-US" sz="4200" b="1" dirty="0" smtClean="0"/>
              <a:t>price </a:t>
            </a:r>
            <a:r>
              <a:rPr lang="en-US" sz="4200" dirty="0" smtClean="0"/>
              <a:t>&amp; Reference </a:t>
            </a:r>
            <a:r>
              <a:rPr lang="en-US" sz="4200" dirty="0"/>
              <a:t>of price data</a:t>
            </a:r>
          </a:p>
        </p:txBody>
      </p:sp>
      <p:pic>
        <p:nvPicPr>
          <p:cNvPr id="136195" name="Picture 3" descr="book-8"/>
          <p:cNvPicPr>
            <a:picLocks noGrp="1" noChangeAspect="1" noChangeArrowheads="1"/>
          </p:cNvPicPr>
          <p:nvPr>
            <p:ph idx="1"/>
          </p:nvPr>
        </p:nvPicPr>
        <p:blipFill>
          <a:blip r:embed="rId2" cstate="print"/>
          <a:stretch>
            <a:fillRect/>
          </a:stretch>
        </p:blipFill>
        <p:spPr>
          <a:xfrm>
            <a:off x="5105400" y="1447800"/>
            <a:ext cx="3627046" cy="4389437"/>
          </a:xfrm>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09600" y="3352800"/>
            <a:ext cx="4038600" cy="1828800"/>
          </a:xfrm>
        </p:spPr>
        <p:txBody>
          <a:bodyPr/>
          <a:lstStyle/>
          <a:p>
            <a:r>
              <a:rPr lang="en-US" dirty="0"/>
              <a:t>Scope </a:t>
            </a:r>
            <a:r>
              <a:rPr lang="en-US" dirty="0" smtClean="0"/>
              <a:t>Pictures </a:t>
            </a:r>
            <a:r>
              <a:rPr lang="en-US" dirty="0"/>
              <a:t/>
            </a:r>
            <a:br>
              <a:rPr lang="en-US" dirty="0"/>
            </a:br>
            <a:r>
              <a:rPr lang="en-US" dirty="0"/>
              <a:t>&amp; </a:t>
            </a:r>
            <a:r>
              <a:rPr lang="en-US" dirty="0" smtClean="0"/>
              <a:t>Results</a:t>
            </a:r>
            <a:endParaRPr lang="en-US" dirty="0"/>
          </a:p>
        </p:txBody>
      </p:sp>
      <p:pic>
        <p:nvPicPr>
          <p:cNvPr id="137219" name="Picture 3" descr="book-6"/>
          <p:cNvPicPr>
            <a:picLocks noGrp="1" noChangeAspect="1" noChangeArrowheads="1"/>
          </p:cNvPicPr>
          <p:nvPr>
            <p:ph idx="1"/>
          </p:nvPr>
        </p:nvPicPr>
        <p:blipFill>
          <a:blip r:embed="rId2" cstate="print"/>
          <a:stretch>
            <a:fillRect/>
          </a:stretch>
        </p:blipFill>
        <p:spPr>
          <a:xfrm>
            <a:off x="4800600" y="1676400"/>
            <a:ext cx="3627046" cy="4389437"/>
          </a:xfrm>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28600"/>
            <a:ext cx="8229600" cy="4648200"/>
          </a:xfrm>
        </p:spPr>
        <p:txBody>
          <a:bodyPr/>
          <a:lstStyle/>
          <a:p>
            <a:r>
              <a:rPr lang="en-US" sz="4200"/>
              <a:t>The </a:t>
            </a:r>
            <a:r>
              <a:rPr lang="en-US" sz="4200" b="1"/>
              <a:t>LAST</a:t>
            </a:r>
            <a:r>
              <a:rPr lang="en-US" sz="4200"/>
              <a:t> page of the experiment will have the date, your name, and the </a:t>
            </a:r>
            <a:r>
              <a:rPr lang="en-US" sz="4200">
                <a:solidFill>
                  <a:srgbClr val="FF0000"/>
                </a:solidFill>
              </a:rPr>
              <a:t>TA’s signoff</a:t>
            </a:r>
            <a:r>
              <a:rPr lang="en-US" sz="4200"/>
              <a:t> with the</a:t>
            </a:r>
            <a:br>
              <a:rPr lang="en-US" sz="4200"/>
            </a:br>
            <a:r>
              <a:rPr lang="en-US" sz="4200"/>
              <a:t> </a:t>
            </a:r>
            <a:r>
              <a:rPr lang="en-US" sz="5100" b="1">
                <a:solidFill>
                  <a:srgbClr val="FF0000"/>
                </a:solidFill>
              </a:rPr>
              <a:t>point value earned</a:t>
            </a:r>
            <a:br>
              <a:rPr lang="en-US" sz="5100" b="1">
                <a:solidFill>
                  <a:srgbClr val="FF0000"/>
                </a:solidFill>
              </a:rPr>
            </a:br>
            <a:r>
              <a:rPr lang="en-US" sz="3200" b="1">
                <a:solidFill>
                  <a:schemeClr val="tx1"/>
                </a:solidFill>
              </a:rPr>
              <a:t>100 points / exp.</a:t>
            </a:r>
            <a:endParaRPr lang="en-US" sz="5100" b="1">
              <a:solidFill>
                <a:srgbClr val="FF0000"/>
              </a:solidFill>
            </a:endParaRPr>
          </a:p>
        </p:txBody>
      </p:sp>
      <p:pic>
        <p:nvPicPr>
          <p:cNvPr id="138243" name="Picture 3" descr="book-5"/>
          <p:cNvPicPr>
            <a:picLocks noGrp="1" noChangeAspect="1" noChangeArrowheads="1"/>
          </p:cNvPicPr>
          <p:nvPr>
            <p:ph idx="1"/>
          </p:nvPr>
        </p:nvPicPr>
        <p:blipFill>
          <a:blip r:embed="rId2" cstate="print"/>
          <a:stretch>
            <a:fillRect/>
          </a:stretch>
        </p:blipFill>
        <p:spPr>
          <a:xfrm>
            <a:off x="1072592" y="5029200"/>
            <a:ext cx="6998815" cy="1225402"/>
          </a:xfrm>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rmAutofit/>
          </a:bodyPr>
          <a:lstStyle/>
          <a:p>
            <a:r>
              <a:rPr lang="en-US" sz="4000" b="1"/>
              <a:t>Laboratory Notebook Guidelines</a:t>
            </a:r>
            <a:r>
              <a:rPr lang="en-US" sz="4000"/>
              <a:t> </a:t>
            </a:r>
          </a:p>
        </p:txBody>
      </p:sp>
      <p:sp>
        <p:nvSpPr>
          <p:cNvPr id="117763" name="Rectangle 3"/>
          <p:cNvSpPr>
            <a:spLocks noGrp="1" noChangeArrowheads="1"/>
          </p:cNvSpPr>
          <p:nvPr>
            <p:ph idx="1"/>
          </p:nvPr>
        </p:nvSpPr>
        <p:spPr/>
        <p:txBody>
          <a:bodyPr>
            <a:normAutofit lnSpcReduction="10000"/>
          </a:bodyPr>
          <a:lstStyle/>
          <a:p>
            <a:pPr>
              <a:lnSpc>
                <a:spcPct val="90000"/>
              </a:lnSpc>
              <a:buFontTx/>
              <a:buNone/>
            </a:pPr>
            <a:r>
              <a:rPr lang="en-US" sz="2400" b="1"/>
              <a:t>INTRODUCTION </a:t>
            </a:r>
            <a:r>
              <a:rPr lang="en-US" sz="2400"/>
              <a:t>Using a Laboratory Notebook to record ideas, inventions, experimentation records, observations and all work details is a vital part of any laboratory process. Careful attention to how you keep your Laboratory Notebook can have a positive impact on the patent outcome of a pending discovery or invention. </a:t>
            </a:r>
          </a:p>
          <a:p>
            <a:pPr>
              <a:lnSpc>
                <a:spcPct val="90000"/>
              </a:lnSpc>
              <a:buFontTx/>
              <a:buNone/>
            </a:pPr>
            <a:r>
              <a:rPr lang="en-US" sz="2400"/>
              <a:t>		Following are some overall recommendations to help you keep more efficient and accurate Laboratory Notebook entries. Remember, however, that these are simply a suggested set of guidelines. Only your attorney can supply the exact guidelines she would like you to follow to satisfy specific legal requirements. That is why we recommend that you consult your legal counsel.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rmAutofit fontScale="90000"/>
          </a:bodyPr>
          <a:lstStyle/>
          <a:p>
            <a:r>
              <a:rPr lang="en-US"/>
              <a:t>Laboratory Notebook Guidelines</a:t>
            </a:r>
          </a:p>
        </p:txBody>
      </p:sp>
      <p:sp>
        <p:nvSpPr>
          <p:cNvPr id="118787" name="Rectangle 3"/>
          <p:cNvSpPr>
            <a:spLocks noGrp="1" noChangeArrowheads="1"/>
          </p:cNvSpPr>
          <p:nvPr>
            <p:ph idx="1"/>
          </p:nvPr>
        </p:nvSpPr>
        <p:spPr/>
        <p:txBody>
          <a:bodyPr/>
          <a:lstStyle/>
          <a:p>
            <a:pPr marL="571500" indent="-571500"/>
            <a:r>
              <a:rPr lang="en-US" b="1"/>
              <a:t>RECORDING DATA </a:t>
            </a:r>
            <a:r>
              <a:rPr lang="en-US"/>
              <a:t>Your Laboratory Notebook is a vital record of your work whether it is for patent purposes, legal records or documenting drug research under FDA guidelines. The Laboratory Notebook can help you prove: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normAutofit fontScale="90000"/>
          </a:bodyPr>
          <a:lstStyle/>
          <a:p>
            <a:r>
              <a:rPr lang="en-US"/>
              <a:t>Laboratory Notebook Guidelines</a:t>
            </a:r>
          </a:p>
        </p:txBody>
      </p:sp>
      <p:sp>
        <p:nvSpPr>
          <p:cNvPr id="119811" name="Rectangle 3"/>
          <p:cNvSpPr>
            <a:spLocks noGrp="1" noChangeArrowheads="1"/>
          </p:cNvSpPr>
          <p:nvPr>
            <p:ph idx="1"/>
          </p:nvPr>
        </p:nvSpPr>
        <p:spPr/>
        <p:txBody>
          <a:bodyPr>
            <a:normAutofit/>
          </a:bodyPr>
          <a:lstStyle/>
          <a:p>
            <a:pPr>
              <a:lnSpc>
                <a:spcPct val="90000"/>
              </a:lnSpc>
            </a:pPr>
            <a:r>
              <a:rPr lang="en-US"/>
              <a:t>Exact details and dates of conception</a:t>
            </a:r>
          </a:p>
          <a:p>
            <a:pPr>
              <a:lnSpc>
                <a:spcPct val="90000"/>
              </a:lnSpc>
            </a:pPr>
            <a:r>
              <a:rPr lang="en-US"/>
              <a:t> Details and dates of reduction to practice</a:t>
            </a:r>
          </a:p>
          <a:p>
            <a:pPr>
              <a:lnSpc>
                <a:spcPct val="90000"/>
              </a:lnSpc>
            </a:pPr>
            <a:r>
              <a:rPr lang="en-US"/>
              <a:t> Diligence in reducing your invention to practice </a:t>
            </a:r>
          </a:p>
          <a:p>
            <a:pPr>
              <a:lnSpc>
                <a:spcPct val="90000"/>
              </a:lnSpc>
            </a:pPr>
            <a:r>
              <a:rPr lang="en-US"/>
              <a:t>Details regarding the structure and operation of your invention </a:t>
            </a:r>
          </a:p>
          <a:p>
            <a:pPr>
              <a:lnSpc>
                <a:spcPct val="90000"/>
              </a:lnSpc>
            </a:pPr>
            <a:r>
              <a:rPr lang="en-US"/>
              <a:t>Experimentation observations and results </a:t>
            </a:r>
          </a:p>
          <a:p>
            <a:pPr>
              <a:lnSpc>
                <a:spcPct val="90000"/>
              </a:lnSpc>
            </a:pPr>
            <a:r>
              <a:rPr lang="en-US"/>
              <a:t>A chronological record of your work </a:t>
            </a:r>
          </a:p>
          <a:p>
            <a:pPr>
              <a:lnSpc>
                <a:spcPct val="90000"/>
              </a:lnSpc>
            </a:pPr>
            <a:r>
              <a:rPr lang="en-US"/>
              <a:t>Other work details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normAutofit fontScale="90000"/>
          </a:bodyPr>
          <a:lstStyle/>
          <a:p>
            <a:r>
              <a:rPr lang="en-US"/>
              <a:t>Laboratory Notebook Guidelines</a:t>
            </a:r>
          </a:p>
        </p:txBody>
      </p:sp>
      <p:sp>
        <p:nvSpPr>
          <p:cNvPr id="120835" name="Rectangle 3"/>
          <p:cNvSpPr>
            <a:spLocks noGrp="1" noChangeArrowheads="1"/>
          </p:cNvSpPr>
          <p:nvPr>
            <p:ph idx="1"/>
          </p:nvPr>
        </p:nvSpPr>
        <p:spPr>
          <a:xfrm>
            <a:off x="457200" y="1828800"/>
            <a:ext cx="8229600" cy="4800600"/>
          </a:xfrm>
        </p:spPr>
        <p:txBody>
          <a:bodyPr>
            <a:normAutofit fontScale="92500" lnSpcReduction="10000"/>
          </a:bodyPr>
          <a:lstStyle/>
          <a:p>
            <a:pPr marL="571500" indent="-571500">
              <a:lnSpc>
                <a:spcPct val="90000"/>
              </a:lnSpc>
              <a:buFontTx/>
              <a:buNone/>
            </a:pPr>
            <a:r>
              <a:rPr lang="en-US" sz="2400" b="1" dirty="0"/>
              <a:t>Follow a few simple rules of thumb</a:t>
            </a:r>
          </a:p>
          <a:p>
            <a:pPr marL="571500" indent="-571500">
              <a:lnSpc>
                <a:spcPct val="90000"/>
              </a:lnSpc>
            </a:pPr>
            <a:r>
              <a:rPr lang="en-US" sz="2400" dirty="0"/>
              <a:t>Always record entries legibly, neatly and in </a:t>
            </a:r>
            <a:r>
              <a:rPr lang="en-US" sz="2400" b="1" dirty="0"/>
              <a:t>permanent ink</a:t>
            </a:r>
            <a:r>
              <a:rPr lang="en-US" sz="2400" dirty="0"/>
              <a:t>.</a:t>
            </a:r>
          </a:p>
          <a:p>
            <a:pPr marL="571500" indent="-571500">
              <a:lnSpc>
                <a:spcPct val="90000"/>
              </a:lnSpc>
            </a:pPr>
            <a:r>
              <a:rPr lang="en-US" sz="2400" dirty="0"/>
              <a:t> Immediately enter into your notebook and date all original concepts, data and observations, using separate headings to differentiate each. </a:t>
            </a:r>
          </a:p>
          <a:p>
            <a:pPr marL="571500" indent="-571500">
              <a:lnSpc>
                <a:spcPct val="90000"/>
              </a:lnSpc>
            </a:pPr>
            <a:r>
              <a:rPr lang="en-US" sz="2400" dirty="0"/>
              <a:t>Record all concepts, results, references and other information in a systematic and orderly manner. (Language, charts and numbering systems should be maintained consistently throughout.) </a:t>
            </a:r>
          </a:p>
          <a:p>
            <a:pPr marL="571500" indent="-571500">
              <a:lnSpc>
                <a:spcPct val="90000"/>
              </a:lnSpc>
            </a:pPr>
            <a:r>
              <a:rPr lang="en-US" sz="2400" dirty="0"/>
              <a:t>It is acceptable to make your entries brief. Always, however, include enough details for someone else to successfully duplicate the work you have recorded. </a:t>
            </a:r>
          </a:p>
          <a:p>
            <a:pPr marL="571500" indent="-571500">
              <a:lnSpc>
                <a:spcPct val="90000"/>
              </a:lnSpc>
            </a:pPr>
            <a:r>
              <a:rPr lang="en-US" sz="2400" dirty="0"/>
              <a:t>Label all figures and calculations.</a:t>
            </a:r>
          </a:p>
          <a:p>
            <a:pPr marL="571500" indent="-571500">
              <a:lnSpc>
                <a:spcPct val="90000"/>
              </a:lnSpc>
            </a:pPr>
            <a:r>
              <a:rPr lang="en-US" sz="2400" dirty="0"/>
              <a:t> Never, under any circumstances, remove pages from your notebook.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r>
              <a:rPr lang="en-US"/>
              <a:t>Laboratory Notebook Guidelines</a:t>
            </a:r>
          </a:p>
        </p:txBody>
      </p:sp>
      <p:sp>
        <p:nvSpPr>
          <p:cNvPr id="121859" name="Rectangle 3"/>
          <p:cNvSpPr>
            <a:spLocks noGrp="1" noChangeArrowheads="1"/>
          </p:cNvSpPr>
          <p:nvPr>
            <p:ph idx="1"/>
          </p:nvPr>
        </p:nvSpPr>
        <p:spPr/>
        <p:txBody>
          <a:bodyPr>
            <a:normAutofit lnSpcReduction="10000"/>
          </a:bodyPr>
          <a:lstStyle/>
          <a:p>
            <a:pPr marL="571500" indent="-571500"/>
            <a:r>
              <a:rPr lang="en-US" sz="2800"/>
              <a:t>Start entries at the top of the first page, and always make successive, dated entries, working your way to the bottom of the last page. </a:t>
            </a:r>
          </a:p>
          <a:p>
            <a:pPr marL="571500" indent="-571500"/>
            <a:r>
              <a:rPr lang="en-US" sz="2800"/>
              <a:t>After completing a page, sign it before continuing to the next page. </a:t>
            </a:r>
          </a:p>
          <a:p>
            <a:pPr marL="571500" indent="-571500"/>
            <a:r>
              <a:rPr lang="en-US" sz="2800"/>
              <a:t>Make sure that you record the date of each entry clearly and unambiguously. </a:t>
            </a:r>
          </a:p>
          <a:p>
            <a:pPr marL="571500" indent="-571500"/>
            <a:r>
              <a:rPr lang="en-US" sz="2800"/>
              <a:t>Never let anyone other than yourself write in your Notebook (excluding witness signatures, discussed later).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fontScale="90000"/>
          </a:bodyPr>
          <a:lstStyle/>
          <a:p>
            <a:r>
              <a:rPr lang="en-US"/>
              <a:t>Laboratory Notebook Guidelines</a:t>
            </a:r>
          </a:p>
        </p:txBody>
      </p:sp>
      <p:sp>
        <p:nvSpPr>
          <p:cNvPr id="122883" name="Rectangle 3"/>
          <p:cNvSpPr>
            <a:spLocks noGrp="1" noChangeArrowheads="1"/>
          </p:cNvSpPr>
          <p:nvPr>
            <p:ph idx="1"/>
          </p:nvPr>
        </p:nvSpPr>
        <p:spPr>
          <a:xfrm>
            <a:off x="457200" y="1828800"/>
            <a:ext cx="8229600" cy="4648200"/>
          </a:xfrm>
        </p:spPr>
        <p:txBody>
          <a:bodyPr>
            <a:normAutofit/>
          </a:bodyPr>
          <a:lstStyle/>
          <a:p>
            <a:pPr marL="571500" indent="-571500">
              <a:lnSpc>
                <a:spcPct val="90000"/>
              </a:lnSpc>
            </a:pPr>
            <a:r>
              <a:rPr lang="en-US" b="1" dirty="0"/>
              <a:t>Remember to treat your Laboratory Notebook as a legal document:</a:t>
            </a:r>
            <a:r>
              <a:rPr lang="en-US" dirty="0"/>
              <a:t> </a:t>
            </a:r>
          </a:p>
          <a:p>
            <a:pPr marL="571500" indent="-571500">
              <a:lnSpc>
                <a:spcPct val="90000"/>
              </a:lnSpc>
            </a:pPr>
            <a:r>
              <a:rPr lang="en-US" dirty="0"/>
              <a:t>It records the chronological history of your activities. The following guidelines should help you maintain the consistent and accurate entries needed for future legal purposes.</a:t>
            </a:r>
          </a:p>
          <a:p>
            <a:pPr marL="571500" indent="-571500">
              <a:lnSpc>
                <a:spcPct val="90000"/>
              </a:lnSpc>
            </a:pPr>
            <a:r>
              <a:rPr lang="en-US" dirty="0"/>
              <a:t>Never leave blank spaces, and never erase or remove material you have added. Simply draw lines through any blank spaces at the same time you are making your entries.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563562"/>
          </a:xfrm>
        </p:spPr>
        <p:txBody>
          <a:bodyPr>
            <a:normAutofit fontScale="90000"/>
          </a:bodyPr>
          <a:lstStyle/>
          <a:p>
            <a:r>
              <a:rPr lang="en-US" sz="4000"/>
              <a:t>Laboratory Notebook Guidelines</a:t>
            </a:r>
          </a:p>
        </p:txBody>
      </p:sp>
      <p:sp>
        <p:nvSpPr>
          <p:cNvPr id="123907" name="Rectangle 3"/>
          <p:cNvSpPr>
            <a:spLocks noGrp="1" noChangeArrowheads="1"/>
          </p:cNvSpPr>
          <p:nvPr>
            <p:ph idx="1"/>
          </p:nvPr>
        </p:nvSpPr>
        <p:spPr>
          <a:xfrm>
            <a:off x="457200" y="1447800"/>
            <a:ext cx="8229600" cy="5105400"/>
          </a:xfrm>
        </p:spPr>
        <p:txBody>
          <a:bodyPr>
            <a:normAutofit/>
          </a:bodyPr>
          <a:lstStyle/>
          <a:p>
            <a:pPr marL="571500" indent="-571500">
              <a:lnSpc>
                <a:spcPct val="90000"/>
              </a:lnSpc>
            </a:pPr>
            <a:r>
              <a:rPr lang="en-US" sz="2000" b="1"/>
              <a:t>Do not erase errors</a:t>
            </a:r>
            <a:r>
              <a:rPr lang="en-US" sz="2000"/>
              <a:t>. Just draw a single line through any erroneous entry, then add your initials. Enter the correct entry nearby. </a:t>
            </a:r>
          </a:p>
          <a:p>
            <a:pPr marL="571500" indent="-571500">
              <a:lnSpc>
                <a:spcPct val="90000"/>
              </a:lnSpc>
            </a:pPr>
            <a:r>
              <a:rPr lang="en-US" sz="2000"/>
              <a:t>You can </a:t>
            </a:r>
            <a:r>
              <a:rPr lang="en-US" sz="2000" b="1"/>
              <a:t>supplement your entries</a:t>
            </a:r>
            <a:r>
              <a:rPr lang="en-US" sz="2000"/>
              <a:t> with supporting material (e.g., test-result printouts and other documentation). But you must permanently affix the material onto a page in its proper chronological location. </a:t>
            </a:r>
          </a:p>
          <a:p>
            <a:pPr marL="571500" indent="-571500">
              <a:lnSpc>
                <a:spcPct val="90000"/>
              </a:lnSpc>
            </a:pPr>
            <a:r>
              <a:rPr lang="en-US" sz="2000"/>
              <a:t>Never rely solely on any supplemental attachment. Always include your own entry describing the attachment and add any conclusions that you might draw from its substance. </a:t>
            </a:r>
          </a:p>
          <a:p>
            <a:pPr marL="571500" indent="-571500">
              <a:lnSpc>
                <a:spcPct val="90000"/>
              </a:lnSpc>
            </a:pPr>
            <a:r>
              <a:rPr lang="en-US" sz="2000"/>
              <a:t>Occasionally, secondary sources might be too large or inappropriate to attach directly to your notebook. In this case, you can add all secondary sources to an ancillary record maintained precisely for this purpose. However, always remember to write a description of these secondary sources, clearly and unambiguously, in your notebook.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Lab. Notebook</a:t>
            </a:r>
          </a:p>
        </p:txBody>
      </p:sp>
      <p:pic>
        <p:nvPicPr>
          <p:cNvPr id="128003" name="Picture 3" descr="book-1"/>
          <p:cNvPicPr>
            <a:picLocks noGrp="1" noChangeAspect="1" noChangeArrowheads="1"/>
          </p:cNvPicPr>
          <p:nvPr>
            <p:ph idx="1"/>
          </p:nvPr>
        </p:nvPicPr>
        <p:blipFill>
          <a:blip r:embed="rId2" cstate="print"/>
          <a:stretch>
            <a:fillRect/>
          </a:stretch>
        </p:blipFill>
        <p:spPr>
          <a:xfrm>
            <a:off x="2836781" y="1935163"/>
            <a:ext cx="3470437" cy="4389437"/>
          </a:xfrm>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r>
              <a:rPr lang="en-US"/>
              <a:t>Laboratory Notebook Guidelines</a:t>
            </a:r>
          </a:p>
        </p:txBody>
      </p:sp>
      <p:sp>
        <p:nvSpPr>
          <p:cNvPr id="124931" name="Rectangle 3"/>
          <p:cNvSpPr>
            <a:spLocks noGrp="1" noChangeArrowheads="1"/>
          </p:cNvSpPr>
          <p:nvPr>
            <p:ph idx="1"/>
          </p:nvPr>
        </p:nvSpPr>
        <p:spPr/>
        <p:txBody>
          <a:bodyPr>
            <a:normAutofit lnSpcReduction="10000"/>
          </a:bodyPr>
          <a:lstStyle/>
          <a:p>
            <a:pPr>
              <a:lnSpc>
                <a:spcPct val="90000"/>
              </a:lnSpc>
            </a:pPr>
            <a:r>
              <a:rPr lang="en-US" sz="2800" b="1"/>
              <a:t>DOCUMENTING PATENT ACTIVITIES</a:t>
            </a:r>
          </a:p>
          <a:p>
            <a:pPr>
              <a:lnSpc>
                <a:spcPct val="90000"/>
              </a:lnSpc>
            </a:pPr>
            <a:r>
              <a:rPr lang="en-US" sz="2800"/>
              <a:t>A primary purpose of a Laboratory Notebook is the support of documenting work that may be patentable. To support patent activities, it is necessary to provide clear, concise, chronological entries with specific dates. To rely on these dates, you must have at least one non-inventor corroborate that the events actually happened and that he or she understood your invention by signing and dating the "Disclosed to and Understood by" signature blocks.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normAutofit fontScale="90000"/>
          </a:bodyPr>
          <a:lstStyle/>
          <a:p>
            <a:r>
              <a:rPr lang="en-US"/>
              <a:t>Laboratory Notebook Guidelines</a:t>
            </a:r>
          </a:p>
        </p:txBody>
      </p:sp>
      <p:sp>
        <p:nvSpPr>
          <p:cNvPr id="125955" name="Rectangle 3"/>
          <p:cNvSpPr>
            <a:spLocks noGrp="1" noChangeArrowheads="1"/>
          </p:cNvSpPr>
          <p:nvPr>
            <p:ph idx="1"/>
          </p:nvPr>
        </p:nvSpPr>
        <p:spPr/>
        <p:txBody>
          <a:bodyPr>
            <a:normAutofit fontScale="92500" lnSpcReduction="10000"/>
          </a:bodyPr>
          <a:lstStyle/>
          <a:p>
            <a:pPr marL="571500" indent="-571500">
              <a:lnSpc>
                <a:spcPct val="90000"/>
              </a:lnSpc>
            </a:pPr>
            <a:r>
              <a:rPr lang="en-US" sz="2400"/>
              <a:t>Your Laboratory Notebook should help you document and prove:</a:t>
            </a:r>
          </a:p>
          <a:p>
            <a:pPr marL="571500" indent="-571500">
              <a:lnSpc>
                <a:spcPct val="90000"/>
              </a:lnSpc>
            </a:pPr>
            <a:r>
              <a:rPr lang="en-US" sz="2400" i="1"/>
              <a:t>Conception Date</a:t>
            </a:r>
            <a:r>
              <a:rPr lang="en-US" sz="2400"/>
              <a:t>--The date that you knew your invention would solve the problem. </a:t>
            </a:r>
          </a:p>
          <a:p>
            <a:pPr marL="571500" indent="-571500">
              <a:lnSpc>
                <a:spcPct val="90000"/>
              </a:lnSpc>
            </a:pPr>
            <a:r>
              <a:rPr lang="en-US" sz="2400" i="1"/>
              <a:t>Date of reduction to practice</a:t>
            </a:r>
            <a:r>
              <a:rPr lang="en-US" sz="2400"/>
              <a:t>--The moment that you made a working embodiment of your invention. </a:t>
            </a:r>
            <a:r>
              <a:rPr lang="en-US" sz="2400" i="1"/>
              <a:t>Diligence in reducing your invention to practice</a:t>
            </a:r>
            <a:r>
              <a:rPr lang="en-US" sz="2400"/>
              <a:t>--Diligence refers to your intent and conscious effort to make a working embodiment. You are not required to rush, or even to take the most efficient development strategy. But your Notebook must include details relating to your diligent activities. These are dates and facts that show what activities you have conducted to reduce the invention to practice, and when such activities were conducted.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normAutofit fontScale="90000"/>
          </a:bodyPr>
          <a:lstStyle/>
          <a:p>
            <a:r>
              <a:rPr lang="en-US"/>
              <a:t>Laboratory Notebook Guidelines</a:t>
            </a:r>
          </a:p>
        </p:txBody>
      </p:sp>
      <p:sp>
        <p:nvSpPr>
          <p:cNvPr id="126979" name="Rectangle 3"/>
          <p:cNvSpPr>
            <a:spLocks noGrp="1" noChangeArrowheads="1"/>
          </p:cNvSpPr>
          <p:nvPr>
            <p:ph idx="1"/>
          </p:nvPr>
        </p:nvSpPr>
        <p:spPr>
          <a:xfrm>
            <a:off x="381000" y="1905000"/>
            <a:ext cx="8229600" cy="4114800"/>
          </a:xfrm>
        </p:spPr>
        <p:txBody>
          <a:bodyPr>
            <a:normAutofit/>
          </a:bodyPr>
          <a:lstStyle/>
          <a:p>
            <a:pPr marL="571500" indent="-571500">
              <a:lnSpc>
                <a:spcPct val="90000"/>
              </a:lnSpc>
            </a:pPr>
            <a:r>
              <a:rPr lang="en-US" i="1" dirty="0">
                <a:solidFill>
                  <a:srgbClr val="FF0000"/>
                </a:solidFill>
              </a:rPr>
              <a:t>How to make and use your invention</a:t>
            </a:r>
            <a:r>
              <a:rPr lang="en-US" dirty="0">
                <a:solidFill>
                  <a:srgbClr val="FF0000"/>
                </a:solidFill>
              </a:rPr>
              <a:t>--provide documentation details sufficient to teach a colleague how to make and use your invention. </a:t>
            </a:r>
          </a:p>
          <a:p>
            <a:pPr marL="571500" indent="-571500">
              <a:lnSpc>
                <a:spcPct val="90000"/>
              </a:lnSpc>
            </a:pPr>
            <a:r>
              <a:rPr lang="en-US" i="1" dirty="0"/>
              <a:t>The best mode of practicing your invention</a:t>
            </a:r>
            <a:r>
              <a:rPr lang="en-US" dirty="0"/>
              <a:t>--document the best way to practice your invention.</a:t>
            </a:r>
          </a:p>
          <a:p>
            <a:pPr marL="571500" indent="-571500">
              <a:lnSpc>
                <a:spcPct val="90000"/>
              </a:lnSpc>
            </a:pPr>
            <a:r>
              <a:rPr lang="en-US" dirty="0"/>
              <a:t> A non-inventor colleague should corroborate each of these events/facts by signing the "Disclosed to and Understood by" on the relevant pages.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r>
              <a:rPr lang="en-US" sz="4000" dirty="0"/>
              <a:t/>
            </a:r>
            <a:br>
              <a:rPr lang="en-US" sz="4000" dirty="0"/>
            </a:br>
            <a:r>
              <a:rPr lang="en-US" sz="6600" dirty="0"/>
              <a:t>Lab. Notebook</a:t>
            </a:r>
          </a:p>
        </p:txBody>
      </p:sp>
      <p:sp>
        <p:nvSpPr>
          <p:cNvPr id="75779" name="Rectangle 3"/>
          <p:cNvSpPr>
            <a:spLocks noGrp="1" noChangeArrowheads="1"/>
          </p:cNvSpPr>
          <p:nvPr>
            <p:ph idx="1"/>
          </p:nvPr>
        </p:nvSpPr>
        <p:spPr>
          <a:xfrm>
            <a:off x="1066800" y="2133600"/>
            <a:ext cx="7696200" cy="4495800"/>
          </a:xfrm>
        </p:spPr>
        <p:txBody>
          <a:bodyPr/>
          <a:lstStyle/>
          <a:p>
            <a:r>
              <a:rPr lang="en-US" sz="4000" dirty="0" smtClean="0"/>
              <a:t> Hard Cover Official Lab Notebook</a:t>
            </a:r>
            <a:endParaRPr lang="en-US" sz="4000" dirty="0"/>
          </a:p>
          <a:p>
            <a:r>
              <a:rPr lang="en-US" sz="4000" dirty="0"/>
              <a:t>Numbered Pages</a:t>
            </a:r>
          </a:p>
          <a:p>
            <a:r>
              <a:rPr lang="en-US" sz="4000" dirty="0"/>
              <a:t>1</a:t>
            </a:r>
            <a:r>
              <a:rPr lang="en-US" sz="4000" baseline="30000" dirty="0"/>
              <a:t>st</a:t>
            </a:r>
            <a:r>
              <a:rPr lang="en-US" sz="4000" dirty="0"/>
              <a:t> Page ,Table of Contents</a:t>
            </a:r>
          </a:p>
          <a:p>
            <a:r>
              <a:rPr lang="en-US" sz="4000" dirty="0"/>
              <a:t>Name &amp; ID number</a:t>
            </a:r>
          </a:p>
          <a:p>
            <a:r>
              <a:rPr lang="en-US" sz="4000" dirty="0"/>
              <a:t>Section number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277813"/>
            <a:ext cx="8229600" cy="1550987"/>
          </a:xfrm>
        </p:spPr>
        <p:txBody>
          <a:bodyPr>
            <a:normAutofit fontScale="90000"/>
          </a:bodyPr>
          <a:lstStyle/>
          <a:p>
            <a:r>
              <a:rPr lang="en-US" sz="4000"/>
              <a:t/>
            </a:r>
            <a:br>
              <a:rPr lang="en-US" sz="4000"/>
            </a:br>
            <a:r>
              <a:rPr lang="en-US" sz="6600"/>
              <a:t>Lab. Notebook</a:t>
            </a:r>
          </a:p>
        </p:txBody>
      </p:sp>
      <p:sp>
        <p:nvSpPr>
          <p:cNvPr id="129027" name="Rectangle 3"/>
          <p:cNvSpPr>
            <a:spLocks noGrp="1" noChangeArrowheads="1"/>
          </p:cNvSpPr>
          <p:nvPr>
            <p:ph idx="1"/>
          </p:nvPr>
        </p:nvSpPr>
        <p:spPr>
          <a:xfrm>
            <a:off x="1447800" y="2133600"/>
            <a:ext cx="7467600" cy="3992563"/>
          </a:xfrm>
        </p:spPr>
        <p:txBody>
          <a:bodyPr>
            <a:normAutofit/>
          </a:bodyPr>
          <a:lstStyle/>
          <a:p>
            <a:pPr>
              <a:lnSpc>
                <a:spcPct val="90000"/>
              </a:lnSpc>
            </a:pPr>
            <a:r>
              <a:rPr lang="en-US" sz="3600"/>
              <a:t>about $ 20.oo</a:t>
            </a:r>
          </a:p>
          <a:p>
            <a:pPr>
              <a:lnSpc>
                <a:spcPct val="90000"/>
              </a:lnSpc>
            </a:pPr>
            <a:r>
              <a:rPr lang="en-US" sz="3600"/>
              <a:t>300 Numbered Pages</a:t>
            </a:r>
          </a:p>
          <a:p>
            <a:pPr>
              <a:lnSpc>
                <a:spcPct val="90000"/>
              </a:lnSpc>
            </a:pPr>
            <a:r>
              <a:rPr lang="en-US" sz="3600"/>
              <a:t>Lots of 4 books 19.95 X 4 + $6.00</a:t>
            </a:r>
          </a:p>
          <a:p>
            <a:pPr>
              <a:lnSpc>
                <a:spcPct val="90000"/>
              </a:lnSpc>
            </a:pPr>
            <a:r>
              <a:rPr lang="en-US" sz="3600"/>
              <a:t>Office Supplies &amp; Equip. Co.</a:t>
            </a:r>
          </a:p>
          <a:p>
            <a:pPr>
              <a:lnSpc>
                <a:spcPct val="90000"/>
              </a:lnSpc>
            </a:pPr>
            <a:r>
              <a:rPr lang="en-US" sz="5400"/>
              <a:t>1 800 636-3403</a:t>
            </a:r>
            <a:r>
              <a:rPr lang="en-US" sz="3600"/>
              <a:t>  </a:t>
            </a:r>
          </a:p>
          <a:p>
            <a:pPr>
              <a:lnSpc>
                <a:spcPct val="90000"/>
              </a:lnSpc>
            </a:pPr>
            <a:r>
              <a:rPr lang="en-US" sz="3600"/>
              <a:t>Ask for Bonny  (all credit cards)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066800" y="1524000"/>
            <a:ext cx="2590800" cy="4343400"/>
          </a:xfrm>
        </p:spPr>
        <p:txBody>
          <a:bodyPr>
            <a:normAutofit/>
          </a:bodyPr>
          <a:lstStyle/>
          <a:p>
            <a:r>
              <a:rPr lang="en-US" sz="5100" b="1" dirty="0">
                <a:effectLst>
                  <a:outerShdw blurRad="38100" dist="38100" dir="2700000" algn="tl">
                    <a:srgbClr val="C0C0C0"/>
                  </a:outerShdw>
                </a:effectLst>
              </a:rPr>
              <a:t>PUT YOUR </a:t>
            </a:r>
            <a:r>
              <a:rPr lang="en-US" sz="5100" b="1" dirty="0">
                <a:solidFill>
                  <a:srgbClr val="FF0000"/>
                </a:solidFill>
                <a:effectLst>
                  <a:outerShdw blurRad="38100" dist="38100" dir="2700000" algn="tl">
                    <a:srgbClr val="C0C0C0"/>
                  </a:outerShdw>
                </a:effectLst>
              </a:rPr>
              <a:t>NAME</a:t>
            </a:r>
            <a:r>
              <a:rPr lang="en-US" sz="5100" b="1" dirty="0">
                <a:effectLst>
                  <a:outerShdw blurRad="38100" dist="38100" dir="2700000" algn="tl">
                    <a:srgbClr val="C0C0C0"/>
                  </a:outerShdw>
                </a:effectLst>
              </a:rPr>
              <a:t> IN THE BOOK</a:t>
            </a:r>
          </a:p>
        </p:txBody>
      </p:sp>
      <p:pic>
        <p:nvPicPr>
          <p:cNvPr id="131075" name="Picture 3" descr="book-2"/>
          <p:cNvPicPr>
            <a:picLocks noGrp="1" noChangeAspect="1" noChangeArrowheads="1"/>
          </p:cNvPicPr>
          <p:nvPr>
            <p:ph idx="1"/>
          </p:nvPr>
        </p:nvPicPr>
        <p:blipFill>
          <a:blip r:embed="rId2" cstate="print"/>
          <a:stretch>
            <a:fillRect/>
          </a:stretch>
        </p:blipFill>
        <p:spPr>
          <a:xfrm>
            <a:off x="4191000" y="1676400"/>
            <a:ext cx="3465489" cy="4389437"/>
          </a:xfrm>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Table of Contents</a:t>
            </a:r>
          </a:p>
        </p:txBody>
      </p:sp>
      <p:pic>
        <p:nvPicPr>
          <p:cNvPr id="132099" name="Picture 3" descr="book-3"/>
          <p:cNvPicPr>
            <a:picLocks noGrp="1" noChangeAspect="1" noChangeArrowheads="1"/>
          </p:cNvPicPr>
          <p:nvPr>
            <p:ph idx="1"/>
          </p:nvPr>
        </p:nvPicPr>
        <p:blipFill>
          <a:blip r:embed="rId2" cstate="print"/>
          <a:stretch>
            <a:fillRect/>
          </a:stretch>
        </p:blipFill>
        <p:spPr>
          <a:xfrm>
            <a:off x="883600" y="1977807"/>
            <a:ext cx="7376799" cy="4304149"/>
          </a:xfrm>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066800" y="1828800"/>
            <a:ext cx="2819400" cy="3352800"/>
          </a:xfrm>
        </p:spPr>
        <p:txBody>
          <a:bodyPr>
            <a:normAutofit/>
          </a:bodyPr>
          <a:lstStyle/>
          <a:p>
            <a:r>
              <a:rPr lang="en-US" dirty="0"/>
              <a:t>Put everything</a:t>
            </a:r>
            <a:br>
              <a:rPr lang="en-US" dirty="0"/>
            </a:br>
            <a:r>
              <a:rPr lang="en-US" dirty="0"/>
              <a:t>you do in the book</a:t>
            </a:r>
          </a:p>
        </p:txBody>
      </p:sp>
      <p:pic>
        <p:nvPicPr>
          <p:cNvPr id="133123" name="Picture 3" descr="book-4"/>
          <p:cNvPicPr>
            <a:picLocks noGrp="1" noChangeAspect="1" noChangeArrowheads="1"/>
          </p:cNvPicPr>
          <p:nvPr>
            <p:ph idx="1"/>
          </p:nvPr>
        </p:nvPicPr>
        <p:blipFill>
          <a:blip r:embed="rId2" cstate="print"/>
          <a:stretch>
            <a:fillRect/>
          </a:stretch>
        </p:blipFill>
        <p:spPr>
          <a:xfrm>
            <a:off x="4876800" y="1371600"/>
            <a:ext cx="3410539" cy="4389437"/>
          </a:xfrm>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3962400" cy="5056187"/>
          </a:xfrm>
        </p:spPr>
        <p:txBody>
          <a:bodyPr>
            <a:normAutofit/>
          </a:bodyPr>
          <a:lstStyle/>
          <a:p>
            <a:r>
              <a:rPr lang="en-US" sz="4000" b="1" dirty="0"/>
              <a:t>Schematic</a:t>
            </a:r>
            <a:r>
              <a:rPr lang="en-US" sz="4000" dirty="0"/>
              <a:t> with pin numbers,</a:t>
            </a:r>
            <a:br>
              <a:rPr lang="en-US" sz="4000" dirty="0"/>
            </a:br>
            <a:r>
              <a:rPr lang="en-US" sz="4000" b="1" dirty="0"/>
              <a:t>part values</a:t>
            </a:r>
            <a:r>
              <a:rPr lang="en-US" sz="4000" dirty="0"/>
              <a:t> </a:t>
            </a:r>
            <a:r>
              <a:rPr lang="en-US" sz="4000" dirty="0" err="1"/>
              <a:t>ID’ed</a:t>
            </a:r>
            <a:r>
              <a:rPr lang="en-US" sz="4000" dirty="0"/>
              <a:t>,</a:t>
            </a:r>
            <a:br>
              <a:rPr lang="en-US" sz="4000" dirty="0"/>
            </a:br>
            <a:r>
              <a:rPr lang="en-US" sz="4000" b="1" dirty="0"/>
              <a:t>formals</a:t>
            </a:r>
            <a:r>
              <a:rPr lang="en-US" sz="4000" dirty="0"/>
              <a:t> used to get results</a:t>
            </a:r>
          </a:p>
        </p:txBody>
      </p:sp>
      <p:pic>
        <p:nvPicPr>
          <p:cNvPr id="134147" name="Picture 3" descr="book-7"/>
          <p:cNvPicPr>
            <a:picLocks noGrp="1" noChangeAspect="1" noChangeArrowheads="1"/>
          </p:cNvPicPr>
          <p:nvPr>
            <p:ph idx="1"/>
          </p:nvPr>
        </p:nvPicPr>
        <p:blipFill>
          <a:blip r:embed="rId2" cstate="print"/>
          <a:stretch>
            <a:fillRect/>
          </a:stretch>
        </p:blipFill>
        <p:spPr>
          <a:xfrm>
            <a:off x="4572000" y="1524000"/>
            <a:ext cx="3627046" cy="4389437"/>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066800" y="1828800"/>
            <a:ext cx="3352800" cy="3810000"/>
          </a:xfrm>
        </p:spPr>
        <p:txBody>
          <a:bodyPr>
            <a:normAutofit/>
          </a:bodyPr>
          <a:lstStyle/>
          <a:p>
            <a:r>
              <a:rPr lang="en-US" b="1" dirty="0"/>
              <a:t>Test Setup</a:t>
            </a:r>
            <a:r>
              <a:rPr lang="en-US" dirty="0"/>
              <a:t/>
            </a:r>
            <a:br>
              <a:rPr lang="en-US" dirty="0"/>
            </a:br>
            <a:r>
              <a:rPr lang="en-US" dirty="0" smtClean="0"/>
              <a:t>&amp; </a:t>
            </a:r>
            <a:r>
              <a:rPr lang="en-US" b="1" dirty="0" smtClean="0"/>
              <a:t>settings </a:t>
            </a:r>
            <a:r>
              <a:rPr lang="en-US" b="1" dirty="0"/>
              <a:t>of </a:t>
            </a:r>
            <a:r>
              <a:rPr lang="en-US" b="1" dirty="0" smtClean="0"/>
              <a:t> equipment</a:t>
            </a:r>
            <a:endParaRPr lang="en-US" b="1" dirty="0"/>
          </a:p>
        </p:txBody>
      </p:sp>
      <p:pic>
        <p:nvPicPr>
          <p:cNvPr id="135171" name="Picture 3" descr="book-9"/>
          <p:cNvPicPr>
            <a:picLocks noGrp="1" noChangeAspect="1" noChangeArrowheads="1"/>
          </p:cNvPicPr>
          <p:nvPr>
            <p:ph idx="1"/>
          </p:nvPr>
        </p:nvPicPr>
        <p:blipFill>
          <a:blip r:embed="rId2" cstate="print"/>
          <a:stretch>
            <a:fillRect/>
          </a:stretch>
        </p:blipFill>
        <p:spPr>
          <a:xfrm>
            <a:off x="4724400" y="1676400"/>
            <a:ext cx="3641205" cy="4389437"/>
          </a:xfrm>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TotalTime>
  <Words>945</Words>
  <Application>Microsoft Office PowerPoint</Application>
  <PresentationFormat>On-screen Show (4:3)</PresentationFormat>
  <Paragraphs>71</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Flow</vt:lpstr>
      <vt:lpstr>Notebook</vt:lpstr>
      <vt:lpstr>Lab. Notebook</vt:lpstr>
      <vt:lpstr> Lab. Notebook</vt:lpstr>
      <vt:lpstr> Lab. Notebook</vt:lpstr>
      <vt:lpstr>PUT YOUR NAME IN THE BOOK</vt:lpstr>
      <vt:lpstr>Table of Contents</vt:lpstr>
      <vt:lpstr>Put everything you do in the book</vt:lpstr>
      <vt:lpstr>Schematic with pin numbers, part values ID’ed, formals used to get results</vt:lpstr>
      <vt:lpstr>Test Setup &amp; settings of  equipment</vt:lpstr>
      <vt:lpstr>Parts List with  price &amp; Reference of price data</vt:lpstr>
      <vt:lpstr>Scope Pictures  &amp; Results</vt:lpstr>
      <vt:lpstr>The LAST page of the experiment will have the date, your name, and the TA’s signoff with the  point value earned 100 points / exp.</vt:lpstr>
      <vt:lpstr>Laboratory Notebook Guidelines </vt:lpstr>
      <vt:lpstr>Laboratory Notebook Guidelines</vt:lpstr>
      <vt:lpstr>Laboratory Notebook Guidelines</vt:lpstr>
      <vt:lpstr>Laboratory Notebook Guidelines</vt:lpstr>
      <vt:lpstr>Laboratory Notebook Guidelines</vt:lpstr>
      <vt:lpstr>Laboratory Notebook Guidelines</vt:lpstr>
      <vt:lpstr>Laboratory Notebook Guidelines</vt:lpstr>
      <vt:lpstr>Laboratory Notebook Guidelines</vt:lpstr>
      <vt:lpstr>Laboratory Notebook Guidelines</vt:lpstr>
      <vt:lpstr>Laboratory Notebook Guidelines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dc:title>
  <dc:creator>xingwei</dc:creator>
  <cp:lastModifiedBy>xingwei</cp:lastModifiedBy>
  <cp:revision>3</cp:revision>
  <dcterms:created xsi:type="dcterms:W3CDTF">2010-09-01T03:53:40Z</dcterms:created>
  <dcterms:modified xsi:type="dcterms:W3CDTF">2010-09-02T02:17:35Z</dcterms:modified>
</cp:coreProperties>
</file>