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305" r:id="rId5"/>
    <p:sldId id="306" r:id="rId6"/>
    <p:sldId id="307" r:id="rId7"/>
    <p:sldId id="308" r:id="rId8"/>
    <p:sldId id="309" r:id="rId9"/>
    <p:sldId id="310" r:id="rId10"/>
    <p:sldId id="283" r:id="rId11"/>
    <p:sldId id="268" r:id="rId12"/>
    <p:sldId id="271" r:id="rId13"/>
    <p:sldId id="272" r:id="rId14"/>
    <p:sldId id="282" r:id="rId15"/>
    <p:sldId id="301" r:id="rId16"/>
    <p:sldId id="313" r:id="rId17"/>
    <p:sldId id="314" r:id="rId18"/>
    <p:sldId id="315" r:id="rId19"/>
    <p:sldId id="316" r:id="rId20"/>
    <p:sldId id="318" r:id="rId21"/>
    <p:sldId id="319" r:id="rId22"/>
    <p:sldId id="317" r:id="rId23"/>
    <p:sldId id="275" r:id="rId24"/>
    <p:sldId id="303" r:id="rId25"/>
    <p:sldId id="304" r:id="rId26"/>
    <p:sldId id="262" r:id="rId27"/>
    <p:sldId id="263" r:id="rId28"/>
    <p:sldId id="296" r:id="rId29"/>
    <p:sldId id="297" r:id="rId30"/>
    <p:sldId id="298" r:id="rId31"/>
    <p:sldId id="299" r:id="rId32"/>
    <p:sldId id="300" r:id="rId33"/>
    <p:sldId id="290" r:id="rId34"/>
    <p:sldId id="291" r:id="rId35"/>
    <p:sldId id="311" r:id="rId36"/>
    <p:sldId id="31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7" d="100"/>
          <a:sy n="10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5FCC-F324-45D9-843C-17ADC6DE9063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1C06-CA9D-4A5A-A112-B2E8C0826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4C43-7C00-42C4-8567-7FA142EAE1D1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E23C-0C77-4E28-9D9C-1D3DD1DD0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AB24-F77B-4690-8980-2DB63C58E4C1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17AE-F385-4815-B7B6-285A0B78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32BB-D10E-41D1-B920-7584786B194F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6537-17FA-4147-AACE-5D2C9917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EF01-DDA9-446B-B423-AD2F061BBB92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5088-D76E-43E9-8A98-27EF79655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7DF3-66ED-4229-9802-E7E132105A21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D725-B715-4E47-8016-0F5B20B48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F3FC-D014-42DB-9A30-563DB3081740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B22F-D537-40D1-A98B-E4AA50123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31CD-B1EA-40B7-BCD4-540DE6B34DB7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D4CF-7D65-45B4-99FF-6C402E87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09DE-D1F8-4E41-A9E5-6CCF793B1B03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E4EC-07E5-4DCC-AA34-D15455BA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0C7D-2FDD-401D-BA44-5234DF93790E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98A3-C35A-48B5-81DF-A73F5B130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D65D-0ABB-48A7-B10D-6A77D620E043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A301-EE95-4647-B68F-7F0C89AB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6E29E-D013-4D4D-99FE-2F78326919E1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8B1E8-138D-46E4-9398-9BA823980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s.google.com/group/intro-to-biosensors/browse_thread/thread/342bffb80f38c126" TargetMode="External"/><Relationship Id="rId3" Type="http://schemas.openxmlformats.org/officeDocument/2006/relationships/hyperlink" Target="http://www.invitrogen.com/site/us/en/home/brands/Dynal/dynabeads_technology.html" TargetMode="External"/><Relationship Id="rId7" Type="http://schemas.openxmlformats.org/officeDocument/2006/relationships/hyperlink" Target="http://f1000scientist.com/article/display/18094/bead_980622.pdf" TargetMode="External"/><Relationship Id="rId2" Type="http://schemas.openxmlformats.org/officeDocument/2006/relationships/hyperlink" Target="http://www.invitrogen.com/site/us/en/home/brands/Dynal/The-History-of-Dynabead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pbiocode.com/technology.htm" TargetMode="External"/><Relationship Id="rId5" Type="http://schemas.openxmlformats.org/officeDocument/2006/relationships/hyperlink" Target="http://www.apbiocode.com/" TargetMode="External"/><Relationship Id="rId4" Type="http://schemas.openxmlformats.org/officeDocument/2006/relationships/hyperlink" Target="http://www.dextermag.com/Separators" TargetMode="External"/><Relationship Id="rId9" Type="http://schemas.openxmlformats.org/officeDocument/2006/relationships/hyperlink" Target="http://las.perkinelmer.com/content/ApplicationNotes/APP_DNAMagBeadApr09FINAL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470025"/>
          </a:xfrm>
        </p:spPr>
        <p:txBody>
          <a:bodyPr/>
          <a:lstStyle/>
          <a:p>
            <a:r>
              <a:rPr lang="en-US" sz="4800" b="1" u="sng" dirty="0" smtClean="0"/>
              <a:t>Magnetic Bead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Sharma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George </a:t>
            </a:r>
            <a:r>
              <a:rPr lang="en-US" dirty="0" err="1" smtClean="0">
                <a:solidFill>
                  <a:schemeClr val="tx1"/>
                </a:solidFill>
              </a:rPr>
              <a:t>Chahwan</a:t>
            </a: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Zachary </a:t>
            </a:r>
            <a:r>
              <a:rPr lang="en-US" dirty="0" err="1" smtClean="0">
                <a:solidFill>
                  <a:schemeClr val="tx1"/>
                </a:solidFill>
              </a:rPr>
              <a:t>Nicoll</a:t>
            </a: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Garo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Yessayan</a:t>
            </a: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Jason Tarantino</a:t>
            </a:r>
          </a:p>
        </p:txBody>
      </p:sp>
      <p:pic>
        <p:nvPicPr>
          <p:cNvPr id="5" name="Picture 4" descr="C:\Users\students.FRCOE\Downloads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students.FRCOE\Downloads\ffq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3622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students.FRCOE\Download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1619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304800"/>
            <a:ext cx="618432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ln>
                  <a:solidFill>
                    <a:schemeClr val="tx2"/>
                  </a:solidFill>
                </a:ln>
                <a:latin typeface="+mn-lt"/>
                <a:cs typeface="+mn-cs"/>
              </a:rPr>
              <a:t>University</a:t>
            </a:r>
            <a:r>
              <a:rPr lang="en-US" sz="3200" i="1" dirty="0">
                <a:latin typeface="+mn-lt"/>
                <a:cs typeface="+mn-cs"/>
              </a:rPr>
              <a:t> of Massachusetts-Lowell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Introduction to Biosensors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Instrumentation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Turbo Beads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Made from highly reactive metal </a:t>
            </a:r>
            <a:r>
              <a:rPr lang="en-US" dirty="0" err="1" smtClean="0"/>
              <a:t>nano-magnetics</a:t>
            </a:r>
            <a:r>
              <a:rPr lang="en-US" dirty="0" smtClean="0"/>
              <a:t> that are coated in </a:t>
            </a:r>
            <a:r>
              <a:rPr lang="en-US" dirty="0" err="1" smtClean="0"/>
              <a:t>graphene</a:t>
            </a:r>
            <a:r>
              <a:rPr lang="en-US" dirty="0" smtClean="0"/>
              <a:t> Carbon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combination of the metal core with the carbon shell displays a large increase in magnetic properties; allowing for faster separation.</a:t>
            </a:r>
          </a:p>
        </p:txBody>
      </p:sp>
      <p:pic>
        <p:nvPicPr>
          <p:cNvPr id="18435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2971800" cy="1981200"/>
          </a:xfr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2971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Turbo Beads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Provide faster and more efficient way of separating various compounds from one another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Due to the Carbon the beads can be used in areas that have low pH or high temperatures without oxidation of the core</a:t>
            </a:r>
          </a:p>
        </p:txBody>
      </p:sp>
      <p:pic>
        <p:nvPicPr>
          <p:cNvPr id="19459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038600"/>
            <a:ext cx="1600200" cy="2438400"/>
          </a:xfr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3623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2819400" y="4114800"/>
            <a:ext cx="304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Example: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Allow for swift removal of toxins that contaminate water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CardioGenics Magnetic Beads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80% of light generated in a generic magnetic bead is lost, causing low sensitivity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Coated with a thin layer of silver before being covered by a polymer shell to improve testing sensitivity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Coating allows for a lighter color making it more sensitive to light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Size can vary from 1-50 microns and it’s 7 times more sensitive to light.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524000"/>
            <a:ext cx="2466975" cy="18764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476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Applications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DNA Extrusion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Previous methods are tedious and look to remove all parts of the cell one by one.</a:t>
            </a:r>
          </a:p>
          <a:p>
            <a:pPr lvl="1" eaLnBrk="1" hangingPunct="1"/>
            <a:r>
              <a:rPr lang="it-IT" smtClean="0"/>
              <a:t>Cell membrane</a:t>
            </a:r>
          </a:p>
          <a:p>
            <a:pPr lvl="1" eaLnBrk="1" hangingPunct="1"/>
            <a:r>
              <a:rPr lang="it-IT" smtClean="0"/>
              <a:t>Cytoplasm</a:t>
            </a:r>
          </a:p>
          <a:p>
            <a:pPr lvl="1" eaLnBrk="1" hangingPunct="1"/>
            <a:r>
              <a:rPr lang="it-IT" smtClean="0"/>
              <a:t>Nuclear membrane</a:t>
            </a:r>
          </a:p>
          <a:p>
            <a:pPr lvl="1" eaLnBrk="1" hangingPunct="1"/>
            <a:r>
              <a:rPr lang="it-IT" smtClean="0"/>
              <a:t>Proteins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Biomagnetic Separators </a:t>
            </a:r>
            <a:endParaRPr lang="en-US" sz="3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6324600" cy="434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600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Used to separate magnetic materials: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Magnetic Beads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Magnetic Mediums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Magnetic separators are used for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magnetic bead separation units for 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work in: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DNA separation and mRNA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purification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Cell isolation and rare cell detection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Development of immunoassays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Capture of biomolecules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Protein purification</a:t>
            </a:r>
          </a:p>
          <a:p>
            <a:pPr algn="l">
              <a:buFont typeface="Wingdings" pitchFamily="2" charset="2"/>
              <a:buChar char="Ø"/>
            </a:pPr>
            <a:endParaRPr lang="en-US" sz="2600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</p:txBody>
      </p:sp>
      <p:pic>
        <p:nvPicPr>
          <p:cNvPr id="15362" name="Picture 2" descr="C:\Users\students.FRCOE\Downloads\Dexter_96F_Separator_Wiref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4114092" cy="20538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Biomagnetic Separators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6858000" cy="4267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Magnets in the separators are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used to pull magnetic materials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towards the magnet; the 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medium can then be removed-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allowing for separation</a:t>
            </a:r>
          </a:p>
          <a:p>
            <a:pPr algn="l"/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In more detail:</a:t>
            </a:r>
          </a:p>
          <a:p>
            <a:pPr algn="l"/>
            <a:endParaRPr lang="en-US" sz="1300" dirty="0" smtClean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Magnetic separation works through the use of affinity coatings attached to magnetic beads.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Beads are mixed with a sample containing biomolecules/cells that a given target has the opportunity to bind together with.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Once the target and affinity coating are bound, they can be separated using magnetism. </a:t>
            </a:r>
          </a:p>
          <a:p>
            <a:pPr algn="l"/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students.FRCOE\Downloads\ims_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267201" cy="23961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1470025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Bar-coded</a:t>
            </a:r>
            <a:r>
              <a:rPr lang="en-US" sz="3600" b="1" u="sng" dirty="0" smtClean="0"/>
              <a:t> Magnetic Bead Technology</a:t>
            </a:r>
            <a:endParaRPr lang="en-US" sz="3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6172200" cy="3810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Combination of photolithographic barcodes with molecular chemistry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Optical bar coded beads are functionalized with: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Nucleic Acids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Proteins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Probe molecules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Two analyzers from an imaging-based system are used to decode the beads</a:t>
            </a:r>
          </a:p>
          <a:p>
            <a:pPr lvl="8"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4" descr="C:\Users\students.FRCOE\Downloads\Decoding_w_optical_te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133600"/>
            <a:ext cx="1905000" cy="352075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414" name="Picture 6" descr="C:\Users\students.FRCOE\Downloads\DMBs_in_micropl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1600200" cy="100311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153400" cy="1470025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Bar-coded</a:t>
            </a:r>
            <a:r>
              <a:rPr lang="en-US" sz="3600" b="1" u="sng" dirty="0" smtClean="0"/>
              <a:t> Magnetic Bead Technology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5410200" cy="4191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Designed to improve the isolation and identification capacity of in-vitro diagnostics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Barcode patterns transmit a high-contrast signal for nearly 100% decoding accuracy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Cause variation of florescence signal to be minimal (essential for analysis on proteins.)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Allow for highly multiplexed assays to be carried out in homo/heterogeneous media</a:t>
            </a:r>
          </a:p>
        </p:txBody>
      </p:sp>
      <p:pic>
        <p:nvPicPr>
          <p:cNvPr id="18434" name="Picture 2" descr="C:\Users\students.FRCOE\Downloads\protein_and_DNA_assay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818397" cy="440372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32-128_methods.gif"/>
          <p:cNvPicPr>
            <a:picLocks noChangeAspect="1"/>
          </p:cNvPicPr>
          <p:nvPr/>
        </p:nvPicPr>
        <p:blipFill>
          <a:blip r:embed="rId3" cstate="print"/>
          <a:srcRect l="52427" t="50000" r="-971"/>
          <a:stretch>
            <a:fillRect/>
          </a:stretch>
        </p:blipFill>
        <p:spPr>
          <a:xfrm>
            <a:off x="762000" y="4724400"/>
            <a:ext cx="1905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Abstract: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To track the ongoing progress and evolution of the biotechnology field through the experimentation with magnetic bead technology and its applications to modern society.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students.FRCOE\Downloads\molecular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514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students.FRCOE\Downloads\Industrial_Biotech_Titelbild_-_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9716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students.FRCOE\Downloads\biotech_crop38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48200"/>
            <a:ext cx="2438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students.FRCOE\Downloads\Biotechnolo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648200"/>
            <a:ext cx="1993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/>
              <a:t>Magnetic Bead Based 3D Micro-Incubator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71999"/>
          </a:xfrm>
        </p:spPr>
        <p:txBody>
          <a:bodyPr/>
          <a:lstStyle/>
          <a:p>
            <a:r>
              <a:rPr lang="en-US" sz="1800" dirty="0" smtClean="0"/>
              <a:t>Mixing micro-electro-mechanical-systems (MEMS) and magnetic beads together leads to the ability to rapidly detect and purify tumor cells inside the incubator</a:t>
            </a:r>
          </a:p>
          <a:p>
            <a:r>
              <a:rPr lang="en-US" sz="1800" dirty="0" smtClean="0"/>
              <a:t>Magnetic beads can be specifically coded to identify tumor cells by conjugating the antibodies onto their surface.</a:t>
            </a:r>
          </a:p>
          <a:p>
            <a:r>
              <a:rPr lang="en-US" sz="1800" dirty="0" smtClean="0"/>
              <a:t>These magnetic beads are able to detect the tumor cells and bind to them</a:t>
            </a:r>
          </a:p>
          <a:p>
            <a:r>
              <a:rPr lang="en-US" sz="1800" dirty="0" smtClean="0"/>
              <a:t>Catching tumor cells before they metastasize can help protect against cancer forming so a rapid means of detection and purification is essential.  </a:t>
            </a:r>
          </a:p>
          <a:p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673428" cy="25255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562225" cy="2388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3D Incubator Theory of Operation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648199"/>
          </a:xfrm>
        </p:spPr>
        <p:txBody>
          <a:bodyPr/>
          <a:lstStyle/>
          <a:p>
            <a:r>
              <a:rPr lang="en-US" sz="1600" dirty="0" smtClean="0"/>
              <a:t>The first step of the process is to extract a large amount of body fluid then re-suspending them in a phosphate buffered saline solution.</a:t>
            </a:r>
          </a:p>
          <a:p>
            <a:r>
              <a:rPr lang="en-US" sz="1600" dirty="0" smtClean="0"/>
              <a:t>The samples are then placed inside the incubator, which rapidly mixes the fluid with the magnetic beads.</a:t>
            </a:r>
          </a:p>
          <a:p>
            <a:r>
              <a:rPr lang="en-US" sz="1600" dirty="0" smtClean="0"/>
              <a:t>The beads are then able to adhere to specifically targeted tumor cells. </a:t>
            </a:r>
          </a:p>
          <a:p>
            <a:r>
              <a:rPr lang="en-US" sz="1600" dirty="0" smtClean="0"/>
              <a:t>A key feature of the magnetic beads is the fact that they are only magnetic in the presence of a magnet and by using this they are able to magnetize the mixture, leaving only the unwanted material free.</a:t>
            </a:r>
          </a:p>
          <a:p>
            <a:r>
              <a:rPr lang="en-US" sz="1600" dirty="0" smtClean="0"/>
              <a:t>Using a large vacuum tube they suck out all of the unwanted material</a:t>
            </a:r>
          </a:p>
          <a:p>
            <a:r>
              <a:rPr lang="en-US" sz="1600" dirty="0" smtClean="0"/>
              <a:t>The tumor cells can then be reverse transcripted and amplified for observation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114800" cy="347715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Applications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clinical diagnostics</a:t>
            </a:r>
          </a:p>
          <a:p>
            <a:r>
              <a:rPr lang="en-US" dirty="0" smtClean="0"/>
              <a:t>Gene mutation analysis</a:t>
            </a:r>
          </a:p>
          <a:p>
            <a:r>
              <a:rPr lang="en-US" dirty="0" smtClean="0"/>
              <a:t>Infectious diseases studies</a:t>
            </a:r>
          </a:p>
          <a:p>
            <a:r>
              <a:rPr lang="en-US" dirty="0" smtClean="0"/>
              <a:t>Biomarkers validation</a:t>
            </a:r>
          </a:p>
          <a:p>
            <a:r>
              <a:rPr lang="en-US" dirty="0" smtClean="0"/>
              <a:t>Drug resistance genotyping</a:t>
            </a:r>
          </a:p>
          <a:p>
            <a:r>
              <a:rPr lang="en-US" dirty="0" smtClean="0"/>
              <a:t>Pharmaceutical drug discovery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u="sng" smtClean="0"/>
              <a:t>Magtration Filtration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Filtration of DNA from cells using Magnetic Bead Technology</a:t>
            </a:r>
          </a:p>
          <a:p>
            <a:r>
              <a:rPr lang="en-US" dirty="0" smtClean="0"/>
              <a:t>The much faster, cheaper and most pure way to filter DNA from cells comes from the use of Magnetic Bead Technology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Magtration Filtration</a:t>
            </a:r>
          </a:p>
        </p:txBody>
      </p:sp>
      <p:pic>
        <p:nvPicPr>
          <p:cNvPr id="34820" name="Picture 4" descr="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486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Applications of Magtration Filtration</a:t>
            </a:r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Isolation of cells directly from blood or any fluid samples</a:t>
            </a:r>
          </a:p>
          <a:p>
            <a:pPr eaLnBrk="1" hangingPunct="1"/>
            <a:r>
              <a:rPr lang="en-US" smtClean="0"/>
              <a:t>Protein Isolation</a:t>
            </a:r>
          </a:p>
          <a:p>
            <a:pPr eaLnBrk="1" hangingPunct="1"/>
            <a:r>
              <a:rPr lang="en-US" smtClean="0"/>
              <a:t>Isolation of nucleic acids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Used to help research studies all around</a:t>
            </a:r>
          </a:p>
          <a:p>
            <a:pPr lvl="1" eaLnBrk="1" hangingPunct="1"/>
            <a:r>
              <a:rPr lang="en-US" smtClean="0"/>
              <a:t>Making fruit bigger &amp; seedless</a:t>
            </a:r>
          </a:p>
          <a:p>
            <a:pPr lvl="1" eaLnBrk="1" hangingPunct="1"/>
            <a:r>
              <a:rPr lang="en-US" smtClean="0"/>
              <a:t>Study of human development from birth, diseases, and  potential cures for our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05800" cy="1470025"/>
          </a:xfrm>
        </p:spPr>
        <p:txBody>
          <a:bodyPr/>
          <a:lstStyle/>
          <a:p>
            <a:pPr algn="l"/>
            <a:r>
              <a:rPr lang="en-US" b="1" u="sng" smtClean="0"/>
              <a:t>Applications</a:t>
            </a:r>
            <a:r>
              <a:rPr lang="en-US" smtClean="0"/>
              <a:t>: </a:t>
            </a:r>
            <a:r>
              <a:rPr lang="en-US" sz="3200" i="1" u="sng" smtClean="0"/>
              <a:t>Asynchronous Magnetic Bead </a:t>
            </a:r>
            <a:r>
              <a:rPr lang="en-US" sz="3200" i="1" smtClean="0"/>
              <a:t>			    </a:t>
            </a:r>
            <a:r>
              <a:rPr lang="en-US" sz="3200" i="1" u="sng" smtClean="0"/>
              <a:t>Rotation</a:t>
            </a:r>
            <a:endParaRPr lang="en-US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4114800" cy="30480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How they work: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Sensor uses spherical magnetic bead that spins in a magnetic field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The attachment of bacteria causes change in the speed of bead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603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74875"/>
            <a:ext cx="35814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09800"/>
            <a:ext cx="3541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133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133600"/>
            <a:ext cx="3582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1470025"/>
          </a:xfrm>
        </p:spPr>
        <p:txBody>
          <a:bodyPr/>
          <a:lstStyle/>
          <a:p>
            <a:pPr algn="l"/>
            <a:r>
              <a:rPr lang="en-US" b="1" u="sng" smtClean="0"/>
              <a:t>Applications</a:t>
            </a:r>
            <a:r>
              <a:rPr lang="en-US" smtClean="0"/>
              <a:t>: </a:t>
            </a:r>
            <a:r>
              <a:rPr lang="en-US" sz="3200" i="1" u="sng" smtClean="0"/>
              <a:t>Asynchronous Magnetic Bead</a:t>
            </a:r>
            <a:r>
              <a:rPr lang="en-US" sz="3200" i="1" smtClean="0"/>
              <a:t>				    </a:t>
            </a:r>
            <a:r>
              <a:rPr lang="en-US" sz="3200" i="1" u="sng" smtClean="0"/>
              <a:t>Rotation</a:t>
            </a:r>
            <a:endParaRPr lang="en-US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5029200" cy="3352800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 smtClean="0">
                <a:solidFill>
                  <a:schemeClr val="tx1"/>
                </a:solidFill>
              </a:rPr>
              <a:t>What they do: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Detect growth of bacteria at the microscopic level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Monitor the growth of a single bacterium throughout its life cycle over multiple generations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students.FRCOE\Downloads\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/>
              <a:t>Current Progression of the Technology</a:t>
            </a:r>
            <a:endParaRPr lang="en-US" b="1" u="sng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Trying to achieve a higher frequency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- more averaging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- higher resolution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- higher bandwidth studies</a:t>
            </a:r>
          </a:p>
          <a:p>
            <a:pPr>
              <a:buFont typeface="Arial" charset="0"/>
              <a:buNone/>
            </a:pPr>
            <a:r>
              <a:rPr lang="en-US" dirty="0" smtClean="0"/>
              <a:t>Which will allow:</a:t>
            </a:r>
          </a:p>
          <a:p>
            <a:pPr>
              <a:buFontTx/>
              <a:buChar char="-"/>
            </a:pPr>
            <a:r>
              <a:rPr lang="en-US" dirty="0" smtClean="0"/>
              <a:t>Real time single bacterium growth monitoring</a:t>
            </a:r>
          </a:p>
          <a:p>
            <a:pPr>
              <a:buFontTx/>
              <a:buChar char="-"/>
            </a:pPr>
            <a:r>
              <a:rPr lang="en-US" dirty="0" smtClean="0"/>
              <a:t>Single virus detection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Frequency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A ferromagnetic bead becomes asynchronous with the rotating magnetic field above a critical driving frequency </a:t>
            </a:r>
            <a:r>
              <a:rPr lang="el-GR" smtClean="0"/>
              <a:t>Ω</a:t>
            </a:r>
            <a:r>
              <a:rPr lang="en-US" smtClean="0"/>
              <a:t>c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z="2200" smtClean="0"/>
              <a:t>m (magnetic moment of the bead)</a:t>
            </a:r>
          </a:p>
          <a:p>
            <a:pPr>
              <a:buFont typeface="Arial" charset="0"/>
              <a:buNone/>
            </a:pPr>
            <a:r>
              <a:rPr lang="en-US" sz="2200" smtClean="0"/>
              <a:t>B (magnetic field strength)</a:t>
            </a:r>
          </a:p>
          <a:p>
            <a:pPr>
              <a:buFont typeface="Arial" charset="0"/>
              <a:buNone/>
            </a:pPr>
            <a:r>
              <a:rPr lang="en-US" sz="2200" smtClean="0"/>
              <a:t>K (shape factor)</a:t>
            </a:r>
          </a:p>
          <a:p>
            <a:pPr>
              <a:buFont typeface="Arial" charset="0"/>
              <a:buNone/>
            </a:pPr>
            <a:r>
              <a:rPr lang="en-US" sz="2200" smtClean="0"/>
              <a:t>η (kinetic viscosity)</a:t>
            </a:r>
          </a:p>
          <a:p>
            <a:pPr>
              <a:buFont typeface="Arial" charset="0"/>
              <a:buNone/>
            </a:pPr>
            <a:r>
              <a:rPr lang="en-US" sz="2200" smtClean="0"/>
              <a:t>V (volume of the bead)</a:t>
            </a:r>
          </a:p>
          <a:p>
            <a:pPr>
              <a:buFont typeface="Arial" charset="0"/>
              <a:buNone/>
            </a:pPr>
            <a:endParaRPr lang="en-US" sz="220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30946" t="42685" r="25601" b="27455"/>
          <a:stretch>
            <a:fillRect/>
          </a:stretch>
        </p:blipFill>
        <p:spPr bwMode="auto">
          <a:xfrm>
            <a:off x="1371600" y="28956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Overview, History, Needs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 Frequency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   where </a:t>
            </a:r>
            <a:r>
              <a:rPr lang="el-GR" sz="2800" dirty="0" smtClean="0"/>
              <a:t>Ω</a:t>
            </a:r>
            <a:r>
              <a:rPr lang="en-US" sz="2800" dirty="0" smtClean="0"/>
              <a:t> Is the driving frequency</a:t>
            </a:r>
          </a:p>
          <a:p>
            <a:r>
              <a:rPr lang="en-US" sz="2800" dirty="0" smtClean="0"/>
              <a:t> In 2007 the reported rotational frequencies: </a:t>
            </a:r>
          </a:p>
          <a:p>
            <a:pPr>
              <a:buNone/>
            </a:pPr>
            <a:r>
              <a:rPr lang="en-US" sz="2800" dirty="0" smtClean="0"/>
              <a:t>     0.2 to 29 Hz</a:t>
            </a:r>
          </a:p>
          <a:p>
            <a:r>
              <a:rPr lang="en-US" sz="2800" dirty="0" smtClean="0"/>
              <a:t> Applications that would benefit from higher rotational frequency:</a:t>
            </a:r>
          </a:p>
          <a:p>
            <a:pPr>
              <a:buNone/>
            </a:pPr>
            <a:r>
              <a:rPr lang="en-US" sz="2800" dirty="0" smtClean="0"/>
              <a:t>     - micro-mixing</a:t>
            </a:r>
          </a:p>
          <a:p>
            <a:pPr>
              <a:buNone/>
            </a:pPr>
            <a:r>
              <a:rPr lang="en-US" sz="2800" dirty="0" smtClean="0"/>
              <a:t>     - pathogen detection</a:t>
            </a:r>
          </a:p>
          <a:p>
            <a:pPr>
              <a:buNone/>
            </a:pPr>
            <a:r>
              <a:rPr lang="en-US" sz="2800" dirty="0" smtClean="0"/>
              <a:t>     - growth studies</a:t>
            </a:r>
          </a:p>
        </p:txBody>
      </p:sp>
      <p:pic>
        <p:nvPicPr>
          <p:cNvPr id="17411" name="Content Placeholder 3"/>
          <p:cNvPicPr>
            <a:picLocks/>
          </p:cNvPicPr>
          <p:nvPr/>
        </p:nvPicPr>
        <p:blipFill>
          <a:blip r:embed="rId2" cstate="print"/>
          <a:srcRect l="10422" t="26253" r="13423" b="54309"/>
          <a:stretch>
            <a:fillRect/>
          </a:stretch>
        </p:blipFill>
        <p:spPr bwMode="auto">
          <a:xfrm>
            <a:off x="990600" y="16002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2010:</a:t>
            </a:r>
          </a:p>
          <a:p>
            <a:pPr>
              <a:buNone/>
            </a:pPr>
            <a:r>
              <a:rPr lang="en-US" dirty="0" smtClean="0"/>
              <a:t>    - Rotational frequency of 145 Hz</a:t>
            </a:r>
          </a:p>
          <a:p>
            <a:pPr>
              <a:buNone/>
            </a:pPr>
            <a:r>
              <a:rPr lang="en-US" dirty="0" smtClean="0"/>
              <a:t>    - Which will allow a calculated limit </a:t>
            </a:r>
          </a:p>
          <a:p>
            <a:pPr>
              <a:buNone/>
            </a:pPr>
            <a:r>
              <a:rPr lang="en-US" dirty="0" smtClean="0"/>
              <a:t>      as little as 59nm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6570" t="27054" r="6570" b="20441"/>
          <a:stretch>
            <a:fillRect/>
          </a:stretch>
        </p:blipFill>
        <p:spPr bwMode="auto">
          <a:xfrm>
            <a:off x="4038600" y="3505200"/>
            <a:ext cx="4445776" cy="21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the growth of an </a:t>
            </a:r>
            <a:r>
              <a:rPr lang="en-US" dirty="0" err="1" smtClean="0"/>
              <a:t>E.coli</a:t>
            </a:r>
            <a:r>
              <a:rPr lang="en-US" dirty="0" smtClean="0"/>
              <a:t> cell and it’s response to the antibiotic </a:t>
            </a:r>
            <a:r>
              <a:rPr lang="en-US" dirty="0" err="1" smtClean="0"/>
              <a:t>ampicillin</a:t>
            </a:r>
            <a:endParaRPr lang="en-US" dirty="0" smtClean="0"/>
          </a:p>
          <a:p>
            <a:r>
              <a:rPr lang="en-US" dirty="0" smtClean="0"/>
              <a:t>Observed changes as little as 80nm</a:t>
            </a:r>
          </a:p>
          <a:p>
            <a:r>
              <a:rPr lang="en-US" dirty="0" smtClean="0"/>
              <a:t>While the demonstrated AMBR sensor has been optimized for bacteria, preliminary work has extended the method to studies on other individual cells, such as yeast and cancer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Marketability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Current Market Value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4648200"/>
          </a:xfrm>
        </p:spPr>
        <p:txBody>
          <a:bodyPr/>
          <a:lstStyle/>
          <a:p>
            <a:r>
              <a:rPr lang="en-US" sz="2000" dirty="0" smtClean="0"/>
              <a:t>As mentioned earlier, magnetic beads are the golden staple in today’s biomedical market.</a:t>
            </a:r>
          </a:p>
          <a:p>
            <a:r>
              <a:rPr lang="en-US" sz="2000" dirty="0" smtClean="0"/>
              <a:t>This includes various markets:</a:t>
            </a:r>
          </a:p>
          <a:p>
            <a:pPr lvl="1"/>
            <a:r>
              <a:rPr lang="en-US" sz="2000" dirty="0" smtClean="0"/>
              <a:t>Immunoassay Testing: $42 Billion</a:t>
            </a:r>
          </a:p>
          <a:p>
            <a:pPr lvl="1"/>
            <a:r>
              <a:rPr lang="en-US" sz="2000" dirty="0" smtClean="0"/>
              <a:t>DNA &amp; RNA Purification: $2.3 Billion</a:t>
            </a:r>
          </a:p>
          <a:p>
            <a:pPr lvl="1"/>
            <a:r>
              <a:rPr lang="en-US" sz="2000" dirty="0" smtClean="0"/>
              <a:t>Magnetic beads themselves are a $1 Billion market!</a:t>
            </a:r>
            <a:endParaRPr lang="en-US" sz="2000" dirty="0"/>
          </a:p>
        </p:txBody>
      </p:sp>
      <p:pic>
        <p:nvPicPr>
          <p:cNvPr id="4" name="Picture 3" descr="C:\Users\students.FRCOE.000\Desktop\fig1CGN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038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Magnetic Beads have numerous applications across the biosensor field</a:t>
            </a:r>
          </a:p>
          <a:p>
            <a:pPr lvl="1"/>
            <a:r>
              <a:rPr lang="en-US" dirty="0" smtClean="0"/>
              <a:t>Speed up treatment of bacterial infections (such as finding anti-</a:t>
            </a:r>
            <a:r>
              <a:rPr lang="en-US" dirty="0" err="1" smtClean="0"/>
              <a:t>microbials</a:t>
            </a:r>
            <a:r>
              <a:rPr lang="en-US" dirty="0" smtClean="0"/>
              <a:t> in minutes instead of days)</a:t>
            </a:r>
          </a:p>
          <a:p>
            <a:pPr lvl="1"/>
            <a:r>
              <a:rPr lang="en-US" dirty="0" smtClean="0"/>
              <a:t>Cutting costs/saving lives</a:t>
            </a:r>
          </a:p>
          <a:p>
            <a:pPr lvl="1"/>
            <a:r>
              <a:rPr lang="en-US" dirty="0" smtClean="0"/>
              <a:t>Heavily used in early detection and treatment of cancerous cells</a:t>
            </a:r>
          </a:p>
          <a:p>
            <a:r>
              <a:rPr lang="en-US" sz="2800" dirty="0" smtClean="0"/>
              <a:t>Besides being a progressive technology that will soon change the biomedical field, the beads are also extremely marketable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algn="l"/>
            <a:r>
              <a:rPr lang="en-US" b="1" u="sng" smtClean="0"/>
              <a:t>Sources: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5105400"/>
          </a:xfrm>
        </p:spPr>
        <p:txBody>
          <a:bodyPr rtlCol="0">
            <a:normAutofit fontScale="325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 err="1">
                <a:solidFill>
                  <a:schemeClr val="tx1"/>
                </a:solidFill>
              </a:rPr>
              <a:t>Invitrogen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2"/>
              </a:rPr>
              <a:t>http://www.invitrogen.com/site/us/en/home/brands/Dynal/The-History-of-Dynabeads.html</a:t>
            </a:r>
            <a:endParaRPr lang="en-US" sz="3700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3"/>
              </a:rPr>
              <a:t>http://</a:t>
            </a:r>
            <a:r>
              <a:rPr lang="en-US" sz="3700" u="sng" dirty="0" smtClean="0">
                <a:hlinkClick r:id="rId3"/>
              </a:rPr>
              <a:t>www.invitrogen.com/site/us/en/home/brands/Dynal/dynabeads_technology.html</a:t>
            </a:r>
            <a:endParaRPr lang="en-US" sz="37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7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>
                <a:solidFill>
                  <a:schemeClr val="tx1"/>
                </a:solidFill>
              </a:rPr>
              <a:t>Dexter Magnetic Technologies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4"/>
              </a:rPr>
              <a:t>http://</a:t>
            </a:r>
            <a:r>
              <a:rPr lang="en-US" sz="3700" u="sng" dirty="0" smtClean="0">
                <a:hlinkClick r:id="rId4"/>
              </a:rPr>
              <a:t>www.dextermag.com/Separators</a:t>
            </a:r>
            <a:endParaRPr lang="en-US" sz="3700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7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 err="1">
                <a:solidFill>
                  <a:schemeClr val="tx1"/>
                </a:solidFill>
              </a:rPr>
              <a:t>Aplied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r>
              <a:rPr lang="en-US" sz="3700" dirty="0" err="1">
                <a:solidFill>
                  <a:schemeClr val="tx1"/>
                </a:solidFill>
              </a:rPr>
              <a:t>BioCode</a:t>
            </a:r>
            <a:endParaRPr lang="en-US" sz="37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5"/>
              </a:rPr>
              <a:t>http://www.apbiocode.com/</a:t>
            </a:r>
            <a:endParaRPr lang="en-US" sz="3700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6"/>
              </a:rPr>
              <a:t>http://</a:t>
            </a:r>
            <a:r>
              <a:rPr lang="en-US" sz="3700" u="sng" dirty="0" smtClean="0">
                <a:hlinkClick r:id="rId6"/>
              </a:rPr>
              <a:t>www.apbiocode.com/technology.htm</a:t>
            </a:r>
            <a:endParaRPr lang="en-US" sz="3700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7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>
                <a:solidFill>
                  <a:schemeClr val="tx1"/>
                </a:solidFill>
              </a:rPr>
              <a:t>To Bead or Not To Bead: Applications of Magnetic Bead Technology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i="1" dirty="0">
                <a:solidFill>
                  <a:schemeClr val="tx1"/>
                </a:solidFill>
              </a:rPr>
              <a:t>The Scientist</a:t>
            </a:r>
            <a:r>
              <a:rPr lang="en-US" sz="3700" dirty="0">
                <a:solidFill>
                  <a:schemeClr val="tx1"/>
                </a:solidFill>
              </a:rPr>
              <a:t> 1998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7"/>
              </a:rPr>
              <a:t>http://</a:t>
            </a:r>
            <a:r>
              <a:rPr lang="en-US" sz="3700" u="sng" dirty="0" smtClean="0">
                <a:hlinkClick r:id="rId7"/>
              </a:rPr>
              <a:t>f1000scientist.com/article/display/18094/bead_980622.pdf</a:t>
            </a:r>
            <a:endParaRPr lang="en-US" sz="3700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7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 err="1">
                <a:solidFill>
                  <a:schemeClr val="tx1"/>
                </a:solidFill>
              </a:rPr>
              <a:t>BioMagnetic</a:t>
            </a:r>
            <a:r>
              <a:rPr lang="en-US" sz="3700" dirty="0">
                <a:solidFill>
                  <a:schemeClr val="tx1"/>
                </a:solidFill>
              </a:rPr>
              <a:t> Research and Technology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8"/>
              </a:rPr>
              <a:t>http://</a:t>
            </a:r>
            <a:r>
              <a:rPr lang="en-US" sz="3700" u="sng" dirty="0" smtClean="0">
                <a:hlinkClick r:id="rId8"/>
              </a:rPr>
              <a:t>groups.google.com/group/intro-to-biosensors/browse_thread/thread/342bffb80f38c126</a:t>
            </a:r>
            <a:endParaRPr lang="en-US" sz="3700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7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>
                <a:solidFill>
                  <a:schemeClr val="tx1"/>
                </a:solidFill>
              </a:rPr>
              <a:t>Walk-away Magnetic Bead-based DNA Purification Using the JANUS Automated Workstation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dirty="0">
                <a:solidFill>
                  <a:schemeClr val="tx1"/>
                </a:solidFill>
              </a:rPr>
              <a:t>Authors: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dirty="0">
                <a:solidFill>
                  <a:schemeClr val="tx1"/>
                </a:solidFill>
              </a:rPr>
              <a:t>Lois Tack, Ph.D.,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dirty="0">
                <a:solidFill>
                  <a:schemeClr val="tx1"/>
                </a:solidFill>
              </a:rPr>
              <a:t>Gary </a:t>
            </a:r>
            <a:r>
              <a:rPr lang="en-US" sz="3700" dirty="0" err="1">
                <a:solidFill>
                  <a:schemeClr val="tx1"/>
                </a:solidFill>
              </a:rPr>
              <a:t>Reznik</a:t>
            </a:r>
            <a:r>
              <a:rPr lang="en-US" sz="3700" dirty="0">
                <a:solidFill>
                  <a:schemeClr val="tx1"/>
                </a:solidFill>
              </a:rPr>
              <a:t>, Ph.D.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u="sng" dirty="0">
                <a:hlinkClick r:id="rId9"/>
              </a:rPr>
              <a:t>http://</a:t>
            </a:r>
            <a:r>
              <a:rPr lang="en-US" sz="3700" u="sng" dirty="0" smtClean="0">
                <a:hlinkClick r:id="rId9"/>
              </a:rPr>
              <a:t>las.perkinelmer.com/content/ApplicationNotes/APP_DNAMagBeadApr09FINAL.pdf</a:t>
            </a:r>
            <a:endParaRPr lang="en-US" sz="3700" u="sng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700" u="sng" dirty="0"/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700" dirty="0" err="1" smtClean="0">
                <a:solidFill>
                  <a:schemeClr val="tx1"/>
                </a:solidFill>
              </a:rPr>
              <a:t>Dynabeads</a:t>
            </a:r>
            <a:r>
              <a:rPr lang="en-US" sz="3700" dirty="0" smtClean="0">
                <a:solidFill>
                  <a:schemeClr val="tx1"/>
                </a:solidFill>
              </a:rPr>
              <a:t> Products and Technology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>
                <a:hlinkClick r:id="rId3"/>
              </a:rPr>
              <a:t>http://www.invitrogen.com/site/us/en/home/brands/Dynal/dynabeads_technology.html</a:t>
            </a:r>
            <a:endParaRPr lang="en-US" sz="37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u="sng" dirty="0"/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Magnetism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Magnetism offers a simple yet powerful means of separating objects.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Magnetic Bead Technology uses the basic principle of magnetism at the smallest level.</a:t>
            </a:r>
          </a:p>
        </p:txBody>
      </p:sp>
      <p:pic>
        <p:nvPicPr>
          <p:cNvPr id="15363" name="Picture 3" descr="i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l"/>
            <a:r>
              <a:rPr lang="en-US" b="1" u="sng" dirty="0" smtClean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696200" cy="1752600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Magnetic Beads are used in a wide range of biosensor applications, mainly dealing with the separation of biological materials.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The largest area they are currently involved with is the accurate detection of specific, individual biomarkers.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4800" y="34290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>
                <a:latin typeface="Calibri" pitchFamily="34" charset="0"/>
              </a:rPr>
              <a:t>Advantages: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Cheaper </a:t>
            </a:r>
            <a:r>
              <a:rPr lang="en-US" sz="2400" dirty="0">
                <a:latin typeface="Calibri" pitchFamily="34" charset="0"/>
              </a:rPr>
              <a:t>to experiment with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Requires less labor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Widely </a:t>
            </a:r>
            <a:r>
              <a:rPr lang="en-US" sz="2400" dirty="0" smtClean="0">
                <a:latin typeface="Calibri" pitchFamily="34" charset="0"/>
              </a:rPr>
              <a:t>Applicable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Easily attached and separated from biomarkers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3581400" cy="242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008313" cy="1162050"/>
          </a:xfrm>
        </p:spPr>
        <p:txBody>
          <a:bodyPr/>
          <a:lstStyle/>
          <a:p>
            <a:pPr algn="ctr"/>
            <a:r>
              <a:rPr lang="en-US" sz="6000" b="1" u="sng" dirty="0" smtClean="0"/>
              <a:t>History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371601"/>
            <a:ext cx="5105400" cy="4876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/>
              <a:t>Use of magnetic beads started in the 1980’s when they revolutionized separation methodologies. 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/>
              <a:t>They were inspired by the Norwegian invention of magnetic bead-based separation technology. 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It was in 1976 when Norwegian professor John </a:t>
            </a:r>
            <a:r>
              <a:rPr lang="en-US" sz="1800" dirty="0" err="1" smtClean="0"/>
              <a:t>Ugelstad</a:t>
            </a:r>
            <a:r>
              <a:rPr lang="en-US" sz="1800" dirty="0" smtClean="0"/>
              <a:t> first succeeded in making spherical, polystyrene beads of exactly the same size. A feat only previously achieved by NASA in the weightless conditions of space.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At first they allowed for previously unattainable lab results</a:t>
            </a:r>
            <a:endParaRPr lang="en-US" sz="18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They became standardized with the invention of </a:t>
            </a:r>
            <a:r>
              <a:rPr lang="en-US" sz="1800" dirty="0" err="1" smtClean="0"/>
              <a:t>Dynabeads</a:t>
            </a:r>
            <a:r>
              <a:rPr lang="en-US" sz="1800" dirty="0" smtClean="0"/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John </a:t>
            </a:r>
            <a:r>
              <a:rPr lang="en-US" dirty="0" err="1" smtClean="0"/>
              <a:t>Ugelstad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Dynal</a:t>
            </a:r>
            <a:r>
              <a:rPr lang="en-US" dirty="0" smtClean="0"/>
              <a:t> Technology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22729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a magnetic bead?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495800"/>
          </a:xfrm>
        </p:spPr>
        <p:txBody>
          <a:bodyPr/>
          <a:lstStyle/>
          <a:p>
            <a:r>
              <a:rPr lang="en-US" sz="1800" dirty="0" smtClean="0"/>
              <a:t>Magnetic beads are polymer encapsulated shells with a magnetic pigment</a:t>
            </a:r>
          </a:p>
          <a:p>
            <a:r>
              <a:rPr lang="en-US" sz="1800" dirty="0" smtClean="0"/>
              <a:t>They are a </a:t>
            </a:r>
            <a:r>
              <a:rPr lang="en-US" sz="1800" dirty="0" err="1" smtClean="0"/>
              <a:t>superparamagnetic</a:t>
            </a:r>
            <a:r>
              <a:rPr lang="en-US" sz="1800" dirty="0" smtClean="0"/>
              <a:t> particle, meaning they exhibit magnetic properties when placed in a magnetic field with no residual magnetism once removed from the magnetic field</a:t>
            </a:r>
          </a:p>
          <a:p>
            <a:r>
              <a:rPr lang="en-US" sz="1800" dirty="0" smtClean="0"/>
              <a:t>The magnetic material is mostly made up of iron oxide</a:t>
            </a:r>
          </a:p>
          <a:p>
            <a:r>
              <a:rPr lang="en-US" sz="1800" dirty="0" smtClean="0"/>
              <a:t>This combination is what makes these beads functional:</a:t>
            </a:r>
          </a:p>
          <a:p>
            <a:pPr lvl="1"/>
            <a:r>
              <a:rPr lang="en-US" sz="1800" dirty="0" smtClean="0"/>
              <a:t>Polymer surface of the beads permits chemical </a:t>
            </a:r>
            <a:r>
              <a:rPr lang="en-US" sz="1800" dirty="0" err="1" smtClean="0"/>
              <a:t>derivatization</a:t>
            </a:r>
            <a:r>
              <a:rPr lang="en-US" sz="1800" dirty="0" smtClean="0"/>
              <a:t> of magnetic particles, allowing for conversion of magnetic particles into a binding agent for tests (such as ones using immunoassays)</a:t>
            </a:r>
            <a:endParaRPr lang="en-US" sz="1800" dirty="0"/>
          </a:p>
        </p:txBody>
      </p:sp>
      <p:pic>
        <p:nvPicPr>
          <p:cNvPr id="5" name="Picture 4" descr="http://irgnews.com/sites/default/themes/publisher/images/companies/CGNH/Beads/fig3CGN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Dynabeads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5029200"/>
          </a:xfrm>
        </p:spPr>
        <p:txBody>
          <a:bodyPr/>
          <a:lstStyle/>
          <a:p>
            <a:r>
              <a:rPr lang="en-US" sz="2200" dirty="0"/>
              <a:t>The early use of magnetic beads was less effective because the beads varied in size, shape and texture. </a:t>
            </a:r>
            <a:endParaRPr lang="en-US" sz="2200" dirty="0" smtClean="0"/>
          </a:p>
          <a:p>
            <a:r>
              <a:rPr lang="en-US" sz="2200" dirty="0" err="1" smtClean="0"/>
              <a:t>Dynabeads</a:t>
            </a:r>
            <a:r>
              <a:rPr lang="en-US" sz="2200" dirty="0" smtClean="0"/>
              <a:t> were created as a standardized version of all magnetic beads so results could be reproduced</a:t>
            </a:r>
          </a:p>
          <a:p>
            <a:r>
              <a:rPr lang="en-US" sz="2200" dirty="0" smtClean="0"/>
              <a:t>The main advantage is that </a:t>
            </a:r>
            <a:r>
              <a:rPr lang="en-US" sz="2200" dirty="0" err="1" smtClean="0"/>
              <a:t>bioreactive</a:t>
            </a:r>
            <a:r>
              <a:rPr lang="en-US" sz="2200" dirty="0" smtClean="0"/>
              <a:t> molecules can be absorbed or coupled to their surface and then separated from the biological materials. </a:t>
            </a:r>
          </a:p>
          <a:p>
            <a:r>
              <a:rPr lang="en-US" sz="2200" dirty="0" smtClean="0"/>
              <a:t>Separation is gentle and based on liquid-phase kinetics. </a:t>
            </a:r>
          </a:p>
          <a:p>
            <a:r>
              <a:rPr lang="en-US" sz="2200" dirty="0" smtClean="0"/>
              <a:t>They have a unique batch-to-batch reproducibility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057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The Needs and Opportunities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724400"/>
          </a:xfrm>
        </p:spPr>
        <p:txBody>
          <a:bodyPr/>
          <a:lstStyle/>
          <a:p>
            <a:r>
              <a:rPr lang="en-US" sz="1800" dirty="0" smtClean="0"/>
              <a:t>People want improved medical care for lower-costs and scientists were looking for an easier way to identify and detect harmful disease.</a:t>
            </a:r>
          </a:p>
          <a:p>
            <a:r>
              <a:rPr lang="en-US" sz="1800" dirty="0" smtClean="0"/>
              <a:t>This lead to the development of the magnetic bead</a:t>
            </a:r>
          </a:p>
          <a:p>
            <a:r>
              <a:rPr lang="en-US" sz="1800" dirty="0" smtClean="0"/>
              <a:t>In the last few years, magnetic beads have become a staple in the clinical markets</a:t>
            </a:r>
          </a:p>
          <a:p>
            <a:r>
              <a:rPr lang="en-US" sz="1800" dirty="0" smtClean="0"/>
              <a:t>The beads ability to cut out any human error allows for biomedical processes and tests to be more precise. </a:t>
            </a:r>
          </a:p>
          <a:p>
            <a:r>
              <a:rPr lang="en-US" sz="1800" dirty="0" smtClean="0"/>
              <a:t>As a result, less tests need to be carried out = lower cost of clinical diagnostics</a:t>
            </a:r>
          </a:p>
          <a:p>
            <a:r>
              <a:rPr lang="en-US" sz="1800" dirty="0" smtClean="0"/>
              <a:t>They allow for a much quicker analysis of biomarkers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076575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1578</Words>
  <Application>Microsoft Office PowerPoint</Application>
  <PresentationFormat>On-screen Show (4:3)</PresentationFormat>
  <Paragraphs>238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Magnetic Bead Technology</vt:lpstr>
      <vt:lpstr>Abstract:</vt:lpstr>
      <vt:lpstr>Overview, History, Needs</vt:lpstr>
      <vt:lpstr>Magnetism</vt:lpstr>
      <vt:lpstr>Overview</vt:lpstr>
      <vt:lpstr>History </vt:lpstr>
      <vt:lpstr>What is a magnetic bead?</vt:lpstr>
      <vt:lpstr>Dynabeads</vt:lpstr>
      <vt:lpstr>The Needs and Opportunities</vt:lpstr>
      <vt:lpstr>Instrumentation</vt:lpstr>
      <vt:lpstr>Turbo Beads</vt:lpstr>
      <vt:lpstr>Turbo Beads Continued</vt:lpstr>
      <vt:lpstr>CardioGenics Magnetic Beads </vt:lpstr>
      <vt:lpstr>Applications</vt:lpstr>
      <vt:lpstr>DNA Extrusion</vt:lpstr>
      <vt:lpstr>Biomagnetic Separators </vt:lpstr>
      <vt:lpstr>Biomagnetic Separators </vt:lpstr>
      <vt:lpstr>Bar-coded Magnetic Bead Technology</vt:lpstr>
      <vt:lpstr>Bar-coded Magnetic Bead Technology</vt:lpstr>
      <vt:lpstr>Magnetic Bead Based 3D Micro-Incubator</vt:lpstr>
      <vt:lpstr>3D Incubator Theory of Operation</vt:lpstr>
      <vt:lpstr>Applications</vt:lpstr>
      <vt:lpstr>Magtration Filtration</vt:lpstr>
      <vt:lpstr>Magtration Filtration</vt:lpstr>
      <vt:lpstr>Applications of Magtration Filtration</vt:lpstr>
      <vt:lpstr>Applications: Asynchronous Magnetic Bead        Rotation</vt:lpstr>
      <vt:lpstr>Applications: Asynchronous Magnetic Bead        Rotation</vt:lpstr>
      <vt:lpstr>Current Progression of the Technology</vt:lpstr>
      <vt:lpstr>Critical Frequency</vt:lpstr>
      <vt:lpstr>Rotation Frequency</vt:lpstr>
      <vt:lpstr>Higher Frequency</vt:lpstr>
      <vt:lpstr>Testing</vt:lpstr>
      <vt:lpstr>Marketability</vt:lpstr>
      <vt:lpstr>Current Market Value</vt:lpstr>
      <vt:lpstr>Conclusion</vt:lpstr>
      <vt:lpstr>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Magnetic Bead Technology</dc:title>
  <dc:creator>students</dc:creator>
  <cp:lastModifiedBy>services, career</cp:lastModifiedBy>
  <cp:revision>90</cp:revision>
  <dcterms:created xsi:type="dcterms:W3CDTF">2011-03-01T02:13:51Z</dcterms:created>
  <dcterms:modified xsi:type="dcterms:W3CDTF">2011-05-05T16:46:20Z</dcterms:modified>
</cp:coreProperties>
</file>