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6" r:id="rId5"/>
    <p:sldId id="288" r:id="rId6"/>
    <p:sldId id="287" r:id="rId7"/>
    <p:sldId id="283" r:id="rId8"/>
    <p:sldId id="268" r:id="rId9"/>
    <p:sldId id="271" r:id="rId10"/>
    <p:sldId id="272" r:id="rId11"/>
    <p:sldId id="282" r:id="rId12"/>
    <p:sldId id="280" r:id="rId13"/>
    <p:sldId id="281" r:id="rId14"/>
    <p:sldId id="277" r:id="rId15"/>
    <p:sldId id="292" r:id="rId16"/>
    <p:sldId id="293" r:id="rId17"/>
    <p:sldId id="275" r:id="rId18"/>
    <p:sldId id="274" r:id="rId19"/>
    <p:sldId id="262" r:id="rId20"/>
    <p:sldId id="263" r:id="rId21"/>
    <p:sldId id="296" r:id="rId22"/>
    <p:sldId id="297" r:id="rId23"/>
    <p:sldId id="298" r:id="rId24"/>
    <p:sldId id="299" r:id="rId25"/>
    <p:sldId id="300" r:id="rId26"/>
    <p:sldId id="290" r:id="rId27"/>
    <p:sldId id="291" r:id="rId28"/>
    <p:sldId id="295" r:id="rId29"/>
    <p:sldId id="26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5FCC-F324-45D9-843C-17ADC6DE9063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1C06-CA9D-4A5A-A112-B2E8C0826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4C43-7C00-42C4-8567-7FA142EAE1D1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E23C-0C77-4E28-9D9C-1D3DD1DD0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AB24-F77B-4690-8980-2DB63C58E4C1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17AE-F385-4815-B7B6-285A0B78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32BB-D10E-41D1-B920-7584786B194F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6537-17FA-4147-AACE-5D2C9917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EF01-DDA9-446B-B423-AD2F061BBB92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5088-D76E-43E9-8A98-27EF79655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7DF3-66ED-4229-9802-E7E132105A21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D725-B715-4E47-8016-0F5B20B48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F3FC-D014-42DB-9A30-563DB3081740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B22F-D537-40D1-A98B-E4AA50123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31CD-B1EA-40B7-BCD4-540DE6B34DB7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D4CF-7D65-45B4-99FF-6C402E87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09DE-D1F8-4E41-A9E5-6CCF793B1B03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E4EC-07E5-4DCC-AA34-D15455BA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0C7D-2FDD-401D-BA44-5234DF93790E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98A3-C35A-48B5-81DF-A73F5B130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D65D-0ABB-48A7-B10D-6A77D620E043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A301-EE95-4647-B68F-7F0C89AB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6E29E-D013-4D4D-99FE-2F78326919E1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8B1E8-138D-46E4-9398-9BA823980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s.google.com/group/intro-to-biosensors/browse_thread/thread/342bffb80f38c126" TargetMode="External"/><Relationship Id="rId3" Type="http://schemas.openxmlformats.org/officeDocument/2006/relationships/hyperlink" Target="http://www.invitrogen.com/site/us/en/home/brands/Dynal/dynabeads_technology.html" TargetMode="External"/><Relationship Id="rId7" Type="http://schemas.openxmlformats.org/officeDocument/2006/relationships/hyperlink" Target="http://f1000scientist.com/article/display/18094/bead_980622.pdf" TargetMode="External"/><Relationship Id="rId2" Type="http://schemas.openxmlformats.org/officeDocument/2006/relationships/hyperlink" Target="http://www.invitrogen.com/site/us/en/home/brands/Dynal/The-History-of-Dynabead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pbiocode.com/technology.htm" TargetMode="External"/><Relationship Id="rId5" Type="http://schemas.openxmlformats.org/officeDocument/2006/relationships/hyperlink" Target="http://www.apbiocode.com/" TargetMode="External"/><Relationship Id="rId4" Type="http://schemas.openxmlformats.org/officeDocument/2006/relationships/hyperlink" Target="http://www.dextermag.com/Separators" TargetMode="External"/><Relationship Id="rId9" Type="http://schemas.openxmlformats.org/officeDocument/2006/relationships/hyperlink" Target="http://las.perkinelmer.com/content/ApplicationNotes/APP_DNAMagBeadApr09FINA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470025"/>
          </a:xfrm>
        </p:spPr>
        <p:txBody>
          <a:bodyPr/>
          <a:lstStyle/>
          <a:p>
            <a:r>
              <a:rPr lang="en-US" sz="4800" b="1" u="sng" smtClean="0"/>
              <a:t>Magnetic Bead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Sharma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George </a:t>
            </a:r>
            <a:r>
              <a:rPr lang="en-US" dirty="0" err="1" smtClean="0">
                <a:solidFill>
                  <a:schemeClr val="tx1"/>
                </a:solidFill>
              </a:rPr>
              <a:t>Chahwan</a:t>
            </a:r>
            <a:endParaRPr lang="en-US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Zachary </a:t>
            </a:r>
            <a:r>
              <a:rPr lang="en-US" dirty="0" err="1" smtClean="0">
                <a:solidFill>
                  <a:schemeClr val="tx1"/>
                </a:solidFill>
              </a:rPr>
              <a:t>Nicoll</a:t>
            </a:r>
            <a:endParaRPr lang="en-US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Garo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Yessayan</a:t>
            </a:r>
            <a:endParaRPr lang="en-US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Jason Tarantino</a:t>
            </a:r>
          </a:p>
        </p:txBody>
      </p:sp>
      <p:pic>
        <p:nvPicPr>
          <p:cNvPr id="5" name="Picture 4" descr="C:\Users\students.FRCOE\Downloads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students.FRCOE\Downloads\ffq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3622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students.FRCOE\Download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1619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304800"/>
            <a:ext cx="618432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ln>
                  <a:solidFill>
                    <a:schemeClr val="tx2"/>
                  </a:solidFill>
                </a:ln>
                <a:latin typeface="+mn-lt"/>
                <a:cs typeface="+mn-cs"/>
              </a:rPr>
              <a:t>University</a:t>
            </a:r>
            <a:r>
              <a:rPr lang="en-US" sz="3200" i="1" dirty="0">
                <a:latin typeface="+mn-lt"/>
                <a:cs typeface="+mn-cs"/>
              </a:rPr>
              <a:t> of Massachusetts-Lowell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Introduction to Biosensors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CardioGenics Magnetic Beads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Developed to improve testing sensitivity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80% of light generated in a generic magnetic bead is lost, causing low sensitivity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Coated with a thin layer of silver before being covered by a polymer shell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Coating allows for a lighter color making it more sensitive to light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Size can vary from 1-50 microns and it’s 7 times more sensitive to light.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524000"/>
            <a:ext cx="2466975" cy="18764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476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Applications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/>
              <a:t>Magnetic Bead Based 3D Micro-Incubator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71999"/>
          </a:xfrm>
        </p:spPr>
        <p:txBody>
          <a:bodyPr/>
          <a:lstStyle/>
          <a:p>
            <a:r>
              <a:rPr lang="en-US" sz="1800" dirty="0" smtClean="0"/>
              <a:t>Mixing micro-electro-mechanical-systems (MEMS) and magnetic beads together leads to the ability to rapidly detect and purify tumor cells inside the incubator</a:t>
            </a:r>
          </a:p>
          <a:p>
            <a:r>
              <a:rPr lang="en-US" sz="1800" dirty="0" smtClean="0"/>
              <a:t>Magnetic beads can be specifically coded to identify tumor cells by conjugating the antibodies onto their surface.</a:t>
            </a:r>
          </a:p>
          <a:p>
            <a:r>
              <a:rPr lang="en-US" sz="1800" dirty="0" smtClean="0"/>
              <a:t>These magnetic beads are able to detect the tumor cells and bind to them</a:t>
            </a:r>
          </a:p>
          <a:p>
            <a:r>
              <a:rPr lang="en-US" sz="1800" dirty="0" smtClean="0"/>
              <a:t>Catching tumor cells before they metastasize can help protect against cancer forming so a rapid means of detection and purification is essential.  </a:t>
            </a:r>
          </a:p>
          <a:p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673428" cy="252558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562225" cy="2388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3D Incubator Theory of Operation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648199"/>
          </a:xfrm>
        </p:spPr>
        <p:txBody>
          <a:bodyPr/>
          <a:lstStyle/>
          <a:p>
            <a:r>
              <a:rPr lang="en-US" sz="1600" dirty="0" smtClean="0"/>
              <a:t>The first step of the process is to extract a large amount of body fluid then re-suspending them in a phosphate buffered saline solution.</a:t>
            </a:r>
          </a:p>
          <a:p>
            <a:r>
              <a:rPr lang="en-US" sz="1600" dirty="0" smtClean="0"/>
              <a:t>The samples are then placed inside the incubator, which rapidly mixes the fluid with the magnetic beads.</a:t>
            </a:r>
          </a:p>
          <a:p>
            <a:r>
              <a:rPr lang="en-US" sz="1600" dirty="0" smtClean="0"/>
              <a:t>The beads are then able to adhere to specifically targeted tumor cells. </a:t>
            </a:r>
          </a:p>
          <a:p>
            <a:r>
              <a:rPr lang="en-US" sz="1600" dirty="0" smtClean="0"/>
              <a:t>A key feature of the magnetic beads is the fact that they are only magnetic in the presence of a magnet and by using this they are able to magnetize the mixture, leaving only the unwanted material free.</a:t>
            </a:r>
          </a:p>
          <a:p>
            <a:r>
              <a:rPr lang="en-US" sz="1600" dirty="0" smtClean="0"/>
              <a:t>Using a large vacuum tube they suck out all of the unwanted material</a:t>
            </a:r>
          </a:p>
          <a:p>
            <a:r>
              <a:rPr lang="en-US" sz="1600" dirty="0" smtClean="0"/>
              <a:t>The tumor cells can then be reverse transcripted and amplified for observation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114800" cy="347715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Risks of Cell Phone Radiation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Damages Blood Brain Barrier which could lead to Parkinson's disease and Alzheimer's disease</a:t>
            </a:r>
          </a:p>
          <a:p>
            <a:r>
              <a:rPr lang="en-US" dirty="0" smtClean="0"/>
              <a:t>Smaller risks include</a:t>
            </a:r>
          </a:p>
          <a:p>
            <a:pPr lvl="1"/>
            <a:r>
              <a:rPr lang="en-US" dirty="0" smtClean="0"/>
              <a:t> constant headaches</a:t>
            </a:r>
          </a:p>
          <a:p>
            <a:pPr lvl="1"/>
            <a:r>
              <a:rPr lang="en-US" dirty="0" smtClean="0"/>
              <a:t>Sleep disturbances</a:t>
            </a:r>
          </a:p>
          <a:p>
            <a:pPr lvl="1"/>
            <a:r>
              <a:rPr lang="en-US" dirty="0" smtClean="0"/>
              <a:t>Small memory loss</a:t>
            </a:r>
          </a:p>
          <a:p>
            <a:pPr lvl="1"/>
            <a:r>
              <a:rPr lang="en-US" dirty="0" smtClean="0"/>
              <a:t>Learning disabilities</a:t>
            </a:r>
          </a:p>
          <a:p>
            <a:endParaRPr lang="en-US" dirty="0" smtClean="0"/>
          </a:p>
        </p:txBody>
      </p:sp>
      <p:pic>
        <p:nvPicPr>
          <p:cNvPr id="34820" name="Picture 4" descr="headache&amp;phone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124200"/>
            <a:ext cx="3200400" cy="213042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Controversy</a:t>
            </a:r>
            <a:r>
              <a:rPr lang="en-US" dirty="0" smtClean="0"/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Radiation has not been 100% proven </a:t>
            </a:r>
            <a:r>
              <a:rPr lang="en-US" dirty="0" smtClean="0"/>
              <a:t>to be the  </a:t>
            </a:r>
            <a:r>
              <a:rPr lang="en-US" dirty="0" smtClean="0"/>
              <a:t>cause </a:t>
            </a:r>
            <a:r>
              <a:rPr lang="en-US" dirty="0" smtClean="0"/>
              <a:t>of these </a:t>
            </a:r>
            <a:r>
              <a:rPr lang="en-US" dirty="0" smtClean="0"/>
              <a:t>types of risks.  </a:t>
            </a:r>
          </a:p>
          <a:p>
            <a:pPr lvl="2"/>
            <a:r>
              <a:rPr lang="en-US" dirty="0" smtClean="0"/>
              <a:t>Takes decades to develop bad </a:t>
            </a:r>
          </a:p>
          <a:p>
            <a:pPr lvl="2">
              <a:buNone/>
            </a:pPr>
            <a:r>
              <a:rPr lang="en-US" dirty="0" smtClean="0"/>
              <a:t>    symptoms.</a:t>
            </a:r>
          </a:p>
          <a:p>
            <a:r>
              <a:rPr lang="en-US" dirty="0" smtClean="0"/>
              <a:t>Many believe there is no clear link between radiation and the illnesses.</a:t>
            </a:r>
          </a:p>
          <a:p>
            <a:r>
              <a:rPr lang="en-US" dirty="0" smtClean="0"/>
              <a:t>Most </a:t>
            </a:r>
            <a:r>
              <a:rPr lang="en-US" dirty="0" smtClean="0"/>
              <a:t>symptoms of radiation exposure are normal human discomforts we get everyday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8" descr="CellPhoneHealth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0"/>
            <a:ext cx="1676400" cy="115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Stopping cell phone radiation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Magnetic Beads carefully placed in the antenna and wiring of the phone will suppress the magnetic waves from leaving the phone. </a:t>
            </a:r>
          </a:p>
          <a:p>
            <a:r>
              <a:rPr lang="en-US" dirty="0" smtClean="0"/>
              <a:t>Creates a electromagnetic </a:t>
            </a:r>
          </a:p>
          <a:p>
            <a:pPr>
              <a:buNone/>
            </a:pPr>
            <a:r>
              <a:rPr lang="en-US" dirty="0" smtClean="0"/>
              <a:t>    radiation free </a:t>
            </a:r>
          </a:p>
          <a:p>
            <a:pPr>
              <a:buNone/>
            </a:pPr>
            <a:r>
              <a:rPr lang="en-US" dirty="0" smtClean="0"/>
              <a:t>    environment </a:t>
            </a:r>
          </a:p>
          <a:p>
            <a:pPr>
              <a:buNone/>
            </a:pPr>
            <a:r>
              <a:rPr lang="en-US" dirty="0" smtClean="0"/>
              <a:t>    around the cell </a:t>
            </a:r>
          </a:p>
          <a:p>
            <a:pPr>
              <a:buNone/>
            </a:pPr>
            <a:r>
              <a:rPr lang="en-US" dirty="0" smtClean="0"/>
              <a:t>    phone.</a:t>
            </a:r>
          </a:p>
        </p:txBody>
      </p:sp>
      <p:pic>
        <p:nvPicPr>
          <p:cNvPr id="4" name="Picture 10" descr="MobileRadiation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3023135" cy="236376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343401" y="3733800"/>
            <a:ext cx="3048000" cy="2362200"/>
          </a:xfrm>
          <a:prstGeom prst="line">
            <a:avLst/>
          </a:prstGeom>
          <a:ln w="50800">
            <a:solidFill>
              <a:schemeClr val="tx1"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43400" y="3733800"/>
            <a:ext cx="3048000" cy="2362200"/>
          </a:xfrm>
          <a:prstGeom prst="line">
            <a:avLst/>
          </a:prstGeom>
          <a:ln w="50800">
            <a:solidFill>
              <a:schemeClr val="tx1"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u="sng" smtClean="0"/>
              <a:t>Magtration Filtration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Filtration of DNA from cells using Magnetic Bead Technology</a:t>
            </a:r>
          </a:p>
          <a:p>
            <a:endParaRPr lang="en-US" dirty="0" smtClean="0"/>
          </a:p>
          <a:p>
            <a:r>
              <a:rPr lang="en-US" dirty="0" smtClean="0"/>
              <a:t>How?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u="sng" smtClean="0"/>
              <a:t>Magtration Filtration</a:t>
            </a:r>
          </a:p>
        </p:txBody>
      </p:sp>
      <p:pic>
        <p:nvPicPr>
          <p:cNvPr id="22535" name="Picture 7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8295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05800" cy="1470025"/>
          </a:xfrm>
        </p:spPr>
        <p:txBody>
          <a:bodyPr/>
          <a:lstStyle/>
          <a:p>
            <a:pPr algn="l"/>
            <a:r>
              <a:rPr lang="en-US" b="1" u="sng" smtClean="0"/>
              <a:t>Applications</a:t>
            </a:r>
            <a:r>
              <a:rPr lang="en-US" smtClean="0"/>
              <a:t>: </a:t>
            </a:r>
            <a:r>
              <a:rPr lang="en-US" sz="3200" i="1" u="sng" smtClean="0"/>
              <a:t>Asynchronous Magnetic Bead </a:t>
            </a:r>
            <a:r>
              <a:rPr lang="en-US" sz="3200" i="1" smtClean="0"/>
              <a:t>			    </a:t>
            </a:r>
            <a:r>
              <a:rPr lang="en-US" sz="3200" i="1" u="sng" smtClean="0"/>
              <a:t>Rotation</a:t>
            </a:r>
            <a:endParaRPr lang="en-US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4114800" cy="304800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How they work: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Sensor uses spherical magnetic bead that spins in a magnetic field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The attachment of bacteria causes change in the speed of bead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603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74875"/>
            <a:ext cx="35814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3541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1336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133600"/>
            <a:ext cx="35829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470025"/>
          </a:xfrm>
        </p:spPr>
        <p:txBody>
          <a:bodyPr/>
          <a:lstStyle/>
          <a:p>
            <a:pPr algn="l"/>
            <a:r>
              <a:rPr lang="en-US" b="1" u="sng" dirty="0" smtClean="0"/>
              <a:t>Abstract: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To track the ongoing progress and evolution of the biotechnology field through the experimentation with magnetic bead technology and its applications to modern society.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students.FRCOE\Downloads\molecular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514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students.FRCOE\Downloads\Industrial_Biotech_Titelbild_-_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19716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students.FRCOE\Downloads\biotech_crop38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48200"/>
            <a:ext cx="243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students.FRCOE\Downloads\Biotechnolo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648200"/>
            <a:ext cx="1993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58200" cy="1470025"/>
          </a:xfrm>
        </p:spPr>
        <p:txBody>
          <a:bodyPr/>
          <a:lstStyle/>
          <a:p>
            <a:pPr algn="l"/>
            <a:r>
              <a:rPr lang="en-US" b="1" u="sng" smtClean="0"/>
              <a:t>Applications</a:t>
            </a:r>
            <a:r>
              <a:rPr lang="en-US" smtClean="0"/>
              <a:t>: </a:t>
            </a:r>
            <a:r>
              <a:rPr lang="en-US" sz="3200" i="1" u="sng" smtClean="0"/>
              <a:t>Asynchronous Magnetic Bead</a:t>
            </a:r>
            <a:r>
              <a:rPr lang="en-US" sz="3200" i="1" smtClean="0"/>
              <a:t>				    </a:t>
            </a:r>
            <a:r>
              <a:rPr lang="en-US" sz="3200" i="1" u="sng" smtClean="0"/>
              <a:t>Rotation</a:t>
            </a:r>
            <a:endParaRPr lang="en-US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5029200" cy="3352800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What they do: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Detect growth of bacteria at the microscopic level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Monitor the growth of a single bacterium throughout its life cycle over multiple generations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students.FRCOE\Downloads\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657600" cy="2743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/>
              <a:t>Current Progression of the Technology</a:t>
            </a:r>
            <a:endParaRPr lang="en-US" b="1" u="sng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Trying to achieve a higher frequency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- more averaging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- higher resolution 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- higher bandwidth studies</a:t>
            </a:r>
          </a:p>
          <a:p>
            <a:pPr>
              <a:buFont typeface="Arial" charset="0"/>
              <a:buNone/>
            </a:pPr>
            <a:r>
              <a:rPr lang="en-US" dirty="0" smtClean="0"/>
              <a:t>Which will allow:</a:t>
            </a:r>
          </a:p>
          <a:p>
            <a:pPr>
              <a:buFontTx/>
              <a:buChar char="-"/>
            </a:pPr>
            <a:r>
              <a:rPr lang="en-US" dirty="0" smtClean="0"/>
              <a:t>Real time single bacterium growth monitoring</a:t>
            </a:r>
          </a:p>
          <a:p>
            <a:pPr>
              <a:buFontTx/>
              <a:buChar char="-"/>
            </a:pPr>
            <a:r>
              <a:rPr lang="en-US" dirty="0" smtClean="0"/>
              <a:t>Single virus detection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Frequency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A ferromagnetic bead becomes asynchronous with the rotating magnetic field above a critical driving frequency </a:t>
            </a:r>
            <a:r>
              <a:rPr lang="el-GR" smtClean="0"/>
              <a:t>Ω</a:t>
            </a:r>
            <a:r>
              <a:rPr lang="en-US" smtClean="0"/>
              <a:t>c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z="2200" smtClean="0"/>
              <a:t>m (magnetic moment of the bead)</a:t>
            </a:r>
          </a:p>
          <a:p>
            <a:pPr>
              <a:buFont typeface="Arial" charset="0"/>
              <a:buNone/>
            </a:pPr>
            <a:r>
              <a:rPr lang="en-US" sz="2200" smtClean="0"/>
              <a:t>B (magnetic field strength)</a:t>
            </a:r>
          </a:p>
          <a:p>
            <a:pPr>
              <a:buFont typeface="Arial" charset="0"/>
              <a:buNone/>
            </a:pPr>
            <a:r>
              <a:rPr lang="en-US" sz="2200" smtClean="0"/>
              <a:t>K (shape factor)</a:t>
            </a:r>
          </a:p>
          <a:p>
            <a:pPr>
              <a:buFont typeface="Arial" charset="0"/>
              <a:buNone/>
            </a:pPr>
            <a:r>
              <a:rPr lang="en-US" sz="2200" smtClean="0"/>
              <a:t>η (kinetic viscosity)</a:t>
            </a:r>
          </a:p>
          <a:p>
            <a:pPr>
              <a:buFont typeface="Arial" charset="0"/>
              <a:buNone/>
            </a:pPr>
            <a:r>
              <a:rPr lang="en-US" sz="2200" smtClean="0"/>
              <a:t>V (volume of the bead)</a:t>
            </a:r>
          </a:p>
          <a:p>
            <a:pPr>
              <a:buFont typeface="Arial" charset="0"/>
              <a:buNone/>
            </a:pPr>
            <a:endParaRPr lang="en-US" sz="220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30946" t="42685" r="25601" b="27455"/>
          <a:stretch>
            <a:fillRect/>
          </a:stretch>
        </p:blipFill>
        <p:spPr bwMode="auto">
          <a:xfrm>
            <a:off x="1371600" y="28956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 Frequency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   where </a:t>
            </a:r>
            <a:r>
              <a:rPr lang="el-GR" sz="2800" dirty="0" smtClean="0"/>
              <a:t>Ω</a:t>
            </a:r>
            <a:r>
              <a:rPr lang="en-US" sz="2800" dirty="0" smtClean="0"/>
              <a:t> Is the driving frequency</a:t>
            </a:r>
          </a:p>
          <a:p>
            <a:r>
              <a:rPr lang="en-US" sz="2800" dirty="0" smtClean="0"/>
              <a:t> In 2007 the reported rotational frequencies: </a:t>
            </a:r>
          </a:p>
          <a:p>
            <a:pPr>
              <a:buNone/>
            </a:pPr>
            <a:r>
              <a:rPr lang="en-US" sz="2800" dirty="0" smtClean="0"/>
              <a:t>     0.2 to 29 Hz</a:t>
            </a:r>
          </a:p>
          <a:p>
            <a:r>
              <a:rPr lang="en-US" sz="2800" dirty="0" smtClean="0"/>
              <a:t> Applications that would benefit from higher rotational frequency:</a:t>
            </a:r>
          </a:p>
          <a:p>
            <a:pPr>
              <a:buNone/>
            </a:pPr>
            <a:r>
              <a:rPr lang="en-US" sz="2800" dirty="0" smtClean="0"/>
              <a:t>     - micro-mixing</a:t>
            </a:r>
          </a:p>
          <a:p>
            <a:pPr>
              <a:buNone/>
            </a:pPr>
            <a:r>
              <a:rPr lang="en-US" sz="2800" dirty="0" smtClean="0"/>
              <a:t>     - pathogen detection</a:t>
            </a:r>
          </a:p>
          <a:p>
            <a:pPr>
              <a:buNone/>
            </a:pPr>
            <a:r>
              <a:rPr lang="en-US" sz="2800" dirty="0" smtClean="0"/>
              <a:t>     - growth studies</a:t>
            </a:r>
          </a:p>
        </p:txBody>
      </p:sp>
      <p:pic>
        <p:nvPicPr>
          <p:cNvPr id="17411" name="Content Placeholder 3"/>
          <p:cNvPicPr>
            <a:picLocks/>
          </p:cNvPicPr>
          <p:nvPr/>
        </p:nvPicPr>
        <p:blipFill>
          <a:blip r:embed="rId2" cstate="print"/>
          <a:srcRect l="10422" t="26253" r="13423" b="54309"/>
          <a:stretch>
            <a:fillRect/>
          </a:stretch>
        </p:blipFill>
        <p:spPr bwMode="auto">
          <a:xfrm>
            <a:off x="990600" y="16002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2010:</a:t>
            </a:r>
          </a:p>
          <a:p>
            <a:pPr>
              <a:buNone/>
            </a:pPr>
            <a:r>
              <a:rPr lang="en-US" dirty="0" smtClean="0"/>
              <a:t>    - Rotational frequency of 145 Hz</a:t>
            </a:r>
          </a:p>
          <a:p>
            <a:pPr>
              <a:buNone/>
            </a:pPr>
            <a:r>
              <a:rPr lang="en-US" dirty="0" smtClean="0"/>
              <a:t>    - Which will allow a calculated limit </a:t>
            </a:r>
          </a:p>
          <a:p>
            <a:pPr>
              <a:buNone/>
            </a:pPr>
            <a:r>
              <a:rPr lang="en-US" dirty="0" smtClean="0"/>
              <a:t>      as little as 59nm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6570" t="27054" r="6570" b="20441"/>
          <a:stretch>
            <a:fillRect/>
          </a:stretch>
        </p:blipFill>
        <p:spPr bwMode="auto">
          <a:xfrm>
            <a:off x="4038600" y="3505200"/>
            <a:ext cx="4445776" cy="21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the growth of an </a:t>
            </a:r>
            <a:r>
              <a:rPr lang="en-US" dirty="0" err="1" smtClean="0"/>
              <a:t>E.coli</a:t>
            </a:r>
            <a:r>
              <a:rPr lang="en-US" dirty="0" smtClean="0"/>
              <a:t> cell and it’s response to the antibiotic </a:t>
            </a:r>
            <a:r>
              <a:rPr lang="en-US" dirty="0" err="1" smtClean="0"/>
              <a:t>ampicillin</a:t>
            </a:r>
            <a:endParaRPr lang="en-US" dirty="0" smtClean="0"/>
          </a:p>
          <a:p>
            <a:r>
              <a:rPr lang="en-US" dirty="0" smtClean="0"/>
              <a:t>Observed changes as little as 80nm</a:t>
            </a:r>
          </a:p>
          <a:p>
            <a:r>
              <a:rPr lang="en-US" dirty="0" smtClean="0"/>
              <a:t>While the demonstrated AMBR sensor has been optimized for bacteria, preliminary work has extended the method to studies on other individual cells, such as yeast and cancer cells.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Marketability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Current Market Value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343400" cy="4648200"/>
          </a:xfrm>
        </p:spPr>
        <p:txBody>
          <a:bodyPr/>
          <a:lstStyle/>
          <a:p>
            <a:r>
              <a:rPr lang="en-US" sz="2000" dirty="0" smtClean="0"/>
              <a:t>As mentioned earlier, magnetic beads are the golden staple in today’s biomedical market.</a:t>
            </a:r>
          </a:p>
          <a:p>
            <a:r>
              <a:rPr lang="en-US" sz="2000" dirty="0" smtClean="0"/>
              <a:t>This includes various markets:</a:t>
            </a:r>
          </a:p>
          <a:p>
            <a:pPr lvl="1"/>
            <a:r>
              <a:rPr lang="en-US" sz="2000" dirty="0" smtClean="0"/>
              <a:t>Immunoassay Testing: $42 Billion</a:t>
            </a:r>
          </a:p>
          <a:p>
            <a:pPr lvl="1"/>
            <a:r>
              <a:rPr lang="en-US" sz="2000" dirty="0" smtClean="0"/>
              <a:t>DNA &amp; RNA Purification: $2.3 Billion</a:t>
            </a:r>
          </a:p>
          <a:p>
            <a:pPr lvl="1"/>
            <a:r>
              <a:rPr lang="en-US" sz="2000" dirty="0" smtClean="0"/>
              <a:t>Magnetic beads themselves are a $1 Billion market!</a:t>
            </a:r>
            <a:endParaRPr lang="en-US" sz="2000" dirty="0"/>
          </a:p>
        </p:txBody>
      </p:sp>
      <p:pic>
        <p:nvPicPr>
          <p:cNvPr id="4" name="Picture 3" descr="C:\Users\students.FRCOE.000\Desktop\fig1CGN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038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Conclusion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Beads have numerous applications</a:t>
            </a:r>
          </a:p>
          <a:p>
            <a:pPr lvl="1"/>
            <a:r>
              <a:rPr lang="en-US" dirty="0" smtClean="0"/>
              <a:t>Speed up treatment of bacterial infections (such as finding anti-</a:t>
            </a:r>
            <a:r>
              <a:rPr lang="en-US" dirty="0" err="1" smtClean="0"/>
              <a:t>microbials</a:t>
            </a:r>
            <a:r>
              <a:rPr lang="en-US" dirty="0" smtClean="0"/>
              <a:t> in minutes instead of days)</a:t>
            </a:r>
          </a:p>
          <a:p>
            <a:pPr lvl="1"/>
            <a:r>
              <a:rPr lang="en-US" dirty="0" smtClean="0"/>
              <a:t>Cutting costs/saving lives</a:t>
            </a:r>
          </a:p>
          <a:p>
            <a:pPr lvl="1"/>
            <a:r>
              <a:rPr lang="en-US" dirty="0" smtClean="0"/>
              <a:t>Cancer drug development and treatment</a:t>
            </a:r>
          </a:p>
          <a:p>
            <a:r>
              <a:rPr lang="en-US" dirty="0" smtClean="0"/>
              <a:t>Besides being a progressive technology that will soon change the biomedical field, the beads are also extremely marketable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algn="l"/>
            <a:r>
              <a:rPr lang="en-US" b="1" u="sng" smtClean="0"/>
              <a:t>Sources: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5105400"/>
          </a:xfrm>
        </p:spPr>
        <p:txBody>
          <a:bodyPr rtlCol="0">
            <a:normAutofit fontScale="400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/>
                </a:solidFill>
              </a:rPr>
              <a:t>Invitrogen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2"/>
              </a:rPr>
              <a:t>http://www.invitrogen.com/site/us/en/home/brands/Dynal/The-History-of-Dynabeads.html</a:t>
            </a:r>
            <a:endParaRPr lang="en-US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www.invitrogen.com/site/us/en/home/brands/Dynal/dynabeads_technology.html</a:t>
            </a:r>
            <a:endParaRPr lang="en-US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Dexter Magnetic Technologies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www.dextermag.com/Separators</a:t>
            </a:r>
            <a:endParaRPr lang="en-US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/>
                </a:solidFill>
              </a:rPr>
              <a:t>Aplied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BioCode</a:t>
            </a:r>
            <a:endParaRPr lang="en-US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5"/>
              </a:rPr>
              <a:t>http://www.apbiocode.com/</a:t>
            </a:r>
            <a:endParaRPr lang="en-US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www.apbiocode.com/technology.htm</a:t>
            </a:r>
            <a:endParaRPr lang="en-US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To Bead or Not To Bead: Applications of Magnetic Bead Technology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The Scientist</a:t>
            </a:r>
            <a:r>
              <a:rPr lang="en-US" dirty="0">
                <a:solidFill>
                  <a:schemeClr val="tx1"/>
                </a:solidFill>
              </a:rPr>
              <a:t> 1998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7"/>
              </a:rPr>
              <a:t>http://</a:t>
            </a:r>
            <a:r>
              <a:rPr lang="en-US" u="sng" dirty="0" smtClean="0">
                <a:hlinkClick r:id="rId7"/>
              </a:rPr>
              <a:t>f1000scientist.com/article/display/18094/bead_980622.pdf</a:t>
            </a:r>
            <a:endParaRPr lang="en-US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/>
                </a:solidFill>
              </a:rPr>
              <a:t>BioMagnetic</a:t>
            </a:r>
            <a:r>
              <a:rPr lang="en-US" dirty="0">
                <a:solidFill>
                  <a:schemeClr val="tx1"/>
                </a:solidFill>
              </a:rPr>
              <a:t> Research and Technology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groups.google.com/group/intro-to-biosensors/browse_thread/thread/342bffb80f38c126</a:t>
            </a:r>
            <a:endParaRPr lang="en-US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Walk-away Magnetic Bead-based DNA Purification Using the JANUS Automated Workstation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Authors: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Lois Tack, Ph.D.,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Gary </a:t>
            </a:r>
            <a:r>
              <a:rPr lang="en-US" dirty="0" err="1">
                <a:solidFill>
                  <a:schemeClr val="tx1"/>
                </a:solidFill>
              </a:rPr>
              <a:t>Reznik</a:t>
            </a:r>
            <a:r>
              <a:rPr lang="en-US" dirty="0">
                <a:solidFill>
                  <a:schemeClr val="tx1"/>
                </a:solidFill>
              </a:rPr>
              <a:t>, Ph.D.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>
                <a:hlinkClick r:id="rId9"/>
              </a:rPr>
              <a:t>http://las.perkinelmer.com/content/ApplicationNotes/APP_DNAMagBeadApr09FINAL.pdf</a:t>
            </a:r>
            <a:endParaRPr lang="en-US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Overview, History, Needs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l"/>
            <a:r>
              <a:rPr lang="en-US" b="1" u="sng" smtClean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696200" cy="1752600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Magnetism technology became popular in the early 1980s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Using super-paramagnetic beads and magnetic fields, the process of biomedical separation of assays is performed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4800" y="3429000"/>
            <a:ext cx="502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latin typeface="Calibri" pitchFamily="34" charset="0"/>
              </a:rPr>
              <a:t>Advantages: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</a:rPr>
              <a:t>Price-Cheaper to experiment with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</a:rPr>
              <a:t>Requires less labor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</a:rPr>
              <a:t>Widely Applicable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3581400" cy="242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is a magnetic bead?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72000"/>
          </a:xfrm>
        </p:spPr>
        <p:txBody>
          <a:bodyPr/>
          <a:lstStyle/>
          <a:p>
            <a:r>
              <a:rPr lang="en-US" sz="2000" dirty="0" smtClean="0"/>
              <a:t>Magnetic beads are polymer encapsulated shells with a magnetic pigment</a:t>
            </a:r>
          </a:p>
          <a:p>
            <a:r>
              <a:rPr lang="en-US" sz="2000" dirty="0" smtClean="0"/>
              <a:t>The magnetic material is mostly made up of iron oxide</a:t>
            </a:r>
          </a:p>
          <a:p>
            <a:r>
              <a:rPr lang="en-US" sz="2000" dirty="0" smtClean="0"/>
              <a:t>This combination is what makes these beads functional:</a:t>
            </a:r>
          </a:p>
          <a:p>
            <a:pPr lvl="1"/>
            <a:r>
              <a:rPr lang="en-US" sz="2000" dirty="0" smtClean="0"/>
              <a:t>Polymer surface of the beads permits chemical </a:t>
            </a:r>
            <a:r>
              <a:rPr lang="en-US" sz="2000" dirty="0" err="1" smtClean="0"/>
              <a:t>derivatization</a:t>
            </a:r>
            <a:r>
              <a:rPr lang="en-US" sz="2000" dirty="0" smtClean="0"/>
              <a:t> of magnetic particles, allowing for conversion of magnetic particles into a binding agent for tests (such as ones using immunoassays)</a:t>
            </a:r>
            <a:endParaRPr lang="en-US" sz="2000" dirty="0"/>
          </a:p>
        </p:txBody>
      </p:sp>
      <p:pic>
        <p:nvPicPr>
          <p:cNvPr id="5" name="Picture 4" descr="http://irgnews.com/sites/default/themes/publisher/images/companies/CGNH/Beads/fig3CGN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The Needs and Opportunities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724400"/>
          </a:xfrm>
        </p:spPr>
        <p:txBody>
          <a:bodyPr/>
          <a:lstStyle/>
          <a:p>
            <a:r>
              <a:rPr lang="en-US" sz="2000" dirty="0" smtClean="0"/>
              <a:t>People want improved medical care for lower-costs</a:t>
            </a:r>
          </a:p>
          <a:p>
            <a:r>
              <a:rPr lang="en-US" sz="2000" dirty="0" smtClean="0"/>
              <a:t>Causing In Vitro Diagnostic to look for newer technologies such as magnetic bead technology</a:t>
            </a:r>
          </a:p>
          <a:p>
            <a:r>
              <a:rPr lang="en-US" sz="2000" dirty="0" smtClean="0"/>
              <a:t>In the last few years, magnetic beads have become a staple in the clinical markets</a:t>
            </a:r>
          </a:p>
          <a:p>
            <a:r>
              <a:rPr lang="en-US" sz="2000" dirty="0" smtClean="0"/>
              <a:t>The beads ability to cut out any human error allows for biomedical processes and tests to be more precise. </a:t>
            </a:r>
          </a:p>
          <a:p>
            <a:r>
              <a:rPr lang="en-US" sz="2000" dirty="0" smtClean="0"/>
              <a:t>As a result, less tests need to be carried out = lower cost of clinical diagnostics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076575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Instrumentation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Turbo Beads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faster and more efficient way of </a:t>
            </a:r>
            <a:r>
              <a:rPr lang="en-US" dirty="0" err="1" smtClean="0"/>
              <a:t>seperating</a:t>
            </a:r>
            <a:r>
              <a:rPr lang="en-US" dirty="0" smtClean="0"/>
              <a:t> various compounds from one another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Made from highly reactive metal </a:t>
            </a:r>
            <a:r>
              <a:rPr lang="en-US" dirty="0" err="1" smtClean="0"/>
              <a:t>nanomagnetics</a:t>
            </a:r>
            <a:r>
              <a:rPr lang="en-US" dirty="0" smtClean="0"/>
              <a:t> that are coated in </a:t>
            </a:r>
            <a:r>
              <a:rPr lang="en-US" dirty="0" err="1" smtClean="0"/>
              <a:t>graphene</a:t>
            </a:r>
            <a:r>
              <a:rPr lang="en-US" dirty="0" smtClean="0"/>
              <a:t> Carbon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Combination of the metal core with the carbon shell displays a large increase in magnetic properties; allowing for faster separation.</a:t>
            </a:r>
            <a:endParaRPr lang="en-US" dirty="0"/>
          </a:p>
        </p:txBody>
      </p:sp>
      <p:pic>
        <p:nvPicPr>
          <p:cNvPr id="18435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47800"/>
            <a:ext cx="2971800" cy="1981200"/>
          </a:xfr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2971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Turbo Beads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Due to the Carbon the beads can be used in areas that have low pH or high temperatures without oxidation of the core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compounds that create the beads are reagents for swift removal of toxins that contaminate water</a:t>
            </a:r>
            <a:endParaRPr lang="en-US" dirty="0"/>
          </a:p>
        </p:txBody>
      </p:sp>
      <p:pic>
        <p:nvPicPr>
          <p:cNvPr id="19459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4038600"/>
            <a:ext cx="1447800" cy="2362200"/>
          </a:xfr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3623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1143</Words>
  <Application>Microsoft Office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Magnetic Bead Technology</vt:lpstr>
      <vt:lpstr>Abstract:</vt:lpstr>
      <vt:lpstr>Overview, History, Needs</vt:lpstr>
      <vt:lpstr>Overview</vt:lpstr>
      <vt:lpstr>What is a magnetic bead?</vt:lpstr>
      <vt:lpstr>The Needs and Opportunities</vt:lpstr>
      <vt:lpstr>Instrumentation</vt:lpstr>
      <vt:lpstr>Turbo Beads</vt:lpstr>
      <vt:lpstr>Turbo Beads Continued</vt:lpstr>
      <vt:lpstr>CardioGenics Magnetic Beads </vt:lpstr>
      <vt:lpstr>Applications</vt:lpstr>
      <vt:lpstr>Magnetic Bead Based 3D Micro-Incubator</vt:lpstr>
      <vt:lpstr>3D Incubator Theory of Operation</vt:lpstr>
      <vt:lpstr>Risks of Cell Phone Radiation</vt:lpstr>
      <vt:lpstr>Controversy </vt:lpstr>
      <vt:lpstr>Stopping cell phone radiation</vt:lpstr>
      <vt:lpstr>Magtration Filtration</vt:lpstr>
      <vt:lpstr>Magtration Filtration</vt:lpstr>
      <vt:lpstr>Applications: Asynchronous Magnetic Bead        Rotation</vt:lpstr>
      <vt:lpstr>Applications: Asynchronous Magnetic Bead        Rotation</vt:lpstr>
      <vt:lpstr>Current Progression of the Technology</vt:lpstr>
      <vt:lpstr>Critical Frequency</vt:lpstr>
      <vt:lpstr>Rotation Frequency</vt:lpstr>
      <vt:lpstr>Higher Frequency</vt:lpstr>
      <vt:lpstr>Testing</vt:lpstr>
      <vt:lpstr>Marketability</vt:lpstr>
      <vt:lpstr>Current Market Value</vt:lpstr>
      <vt:lpstr>Conclusion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Magnetic Bead Technology</dc:title>
  <dc:creator>students</dc:creator>
  <cp:lastModifiedBy>students</cp:lastModifiedBy>
  <cp:revision>78</cp:revision>
  <dcterms:created xsi:type="dcterms:W3CDTF">2011-03-01T02:13:51Z</dcterms:created>
  <dcterms:modified xsi:type="dcterms:W3CDTF">2011-04-05T21:54:55Z</dcterms:modified>
</cp:coreProperties>
</file>