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71" r:id="rId8"/>
    <p:sldId id="270" r:id="rId9"/>
    <p:sldId id="269" r:id="rId10"/>
    <p:sldId id="267" r:id="rId11"/>
    <p:sldId id="266" r:id="rId12"/>
    <p:sldId id="265" r:id="rId13"/>
    <p:sldId id="264" r:id="rId14"/>
    <p:sldId id="263" r:id="rId15"/>
    <p:sldId id="261" r:id="rId16"/>
    <p:sldId id="274" r:id="rId17"/>
    <p:sldId id="272" r:id="rId18"/>
    <p:sldId id="262" r:id="rId19"/>
    <p:sldId id="273" r:id="rId20"/>
    <p:sldId id="275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C6A3-3839-423C-8EA9-B61FF82CA9DD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53B7-D0BF-42BE-AA96-4033D0A5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C6A3-3839-423C-8EA9-B61FF82CA9DD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53B7-D0BF-42BE-AA96-4033D0A5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C6A3-3839-423C-8EA9-B61FF82CA9DD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53B7-D0BF-42BE-AA96-4033D0A5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C6A3-3839-423C-8EA9-B61FF82CA9DD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53B7-D0BF-42BE-AA96-4033D0A5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C6A3-3839-423C-8EA9-B61FF82CA9DD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53B7-D0BF-42BE-AA96-4033D0A5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C6A3-3839-423C-8EA9-B61FF82CA9DD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53B7-D0BF-42BE-AA96-4033D0A5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C6A3-3839-423C-8EA9-B61FF82CA9DD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53B7-D0BF-42BE-AA96-4033D0A5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C6A3-3839-423C-8EA9-B61FF82CA9DD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53B7-D0BF-42BE-AA96-4033D0A5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C6A3-3839-423C-8EA9-B61FF82CA9DD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53B7-D0BF-42BE-AA96-4033D0A5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C6A3-3839-423C-8EA9-B61FF82CA9DD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53B7-D0BF-42BE-AA96-4033D0A5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C6A3-3839-423C-8EA9-B61FF82CA9DD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3053B7-D0BF-42BE-AA96-4033D0A50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B3C6A3-3839-423C-8EA9-B61FF82CA9DD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053B7-D0BF-42BE-AA96-4033D0A50D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Commercially Available Biosensors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Applications, Availability, and Marketability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486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Benjamin </a:t>
            </a:r>
            <a:r>
              <a:rPr lang="en-US" dirty="0" err="1" smtClean="0"/>
              <a:t>Babineau</a:t>
            </a:r>
            <a:endParaRPr lang="en-US" dirty="0" smtClean="0"/>
          </a:p>
          <a:p>
            <a:pPr algn="r"/>
            <a:r>
              <a:rPr lang="en-US" dirty="0" smtClean="0"/>
              <a:t>Matthew Best</a:t>
            </a:r>
          </a:p>
          <a:p>
            <a:pPr algn="r"/>
            <a:r>
              <a:rPr lang="en-US" dirty="0" smtClean="0"/>
              <a:t>Sean Farrell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Medical</a:t>
            </a:r>
          </a:p>
          <a:p>
            <a:pPr lvl="1"/>
            <a:r>
              <a:rPr lang="en-US" dirty="0" smtClean="0"/>
              <a:t>Glucose monitoring in diabetes patients</a:t>
            </a:r>
          </a:p>
          <a:p>
            <a:pPr lvl="1"/>
            <a:r>
              <a:rPr lang="en-US" dirty="0" smtClean="0"/>
              <a:t>Detection of pathogens</a:t>
            </a:r>
          </a:p>
          <a:p>
            <a:pPr lvl="1"/>
            <a:r>
              <a:rPr lang="en-US" dirty="0" smtClean="0"/>
              <a:t>In-home medical analysis and diagnosis</a:t>
            </a:r>
          </a:p>
          <a:p>
            <a:r>
              <a:rPr lang="en-US" dirty="0" smtClean="0"/>
              <a:t>Environmental </a:t>
            </a:r>
          </a:p>
          <a:p>
            <a:pPr lvl="1"/>
            <a:r>
              <a:rPr lang="en-US" dirty="0" smtClean="0"/>
              <a:t>Detection of pesticides and water contaminates</a:t>
            </a:r>
          </a:p>
          <a:p>
            <a:pPr lvl="1"/>
            <a:r>
              <a:rPr lang="en-US" dirty="0" smtClean="0"/>
              <a:t>Determining levels of toxic substances before and after bioremediation </a:t>
            </a:r>
          </a:p>
          <a:p>
            <a:pPr lvl="1"/>
            <a:r>
              <a:rPr lang="en-US" dirty="0" smtClean="0"/>
              <a:t>Detection of metabolites such as molds</a:t>
            </a:r>
          </a:p>
          <a:p>
            <a:pPr lvl="1"/>
            <a:r>
              <a:rPr lang="en-US" dirty="0" smtClean="0"/>
              <a:t>Remote sensing of airborne bacteria</a:t>
            </a:r>
          </a:p>
          <a:p>
            <a:r>
              <a:rPr lang="en-US" dirty="0" smtClean="0"/>
              <a:t>Food Industry </a:t>
            </a:r>
          </a:p>
          <a:p>
            <a:pPr lvl="1"/>
            <a:r>
              <a:rPr lang="en-US" dirty="0" smtClean="0"/>
              <a:t>Detection of drug residues, such as antibiotics and growth promoters, in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Commercially Available Biosensors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Zeo</a:t>
            </a:r>
            <a:endParaRPr lang="en-US" dirty="0" smtClean="0"/>
          </a:p>
          <a:p>
            <a:pPr lvl="1"/>
            <a:r>
              <a:rPr lang="en-US" dirty="0" smtClean="0"/>
              <a:t>Designed to analyze and improve sleep</a:t>
            </a:r>
            <a:endParaRPr lang="en-US" dirty="0"/>
          </a:p>
        </p:txBody>
      </p:sp>
      <p:pic>
        <p:nvPicPr>
          <p:cNvPr id="1029" name="Picture 5" descr="C:\Users\Matt\Desktop\Zeo\Capturez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6740412" cy="2619375"/>
          </a:xfrm>
          <a:prstGeom prst="rect">
            <a:avLst/>
          </a:prstGeom>
          <a:noFill/>
        </p:spPr>
      </p:pic>
      <p:pic>
        <p:nvPicPr>
          <p:cNvPr id="1027" name="Picture 3" descr="C:\Users\Matt\Desktop\Zeo\home_content_coach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33800"/>
            <a:ext cx="2847975" cy="2276475"/>
          </a:xfrm>
          <a:prstGeom prst="rect">
            <a:avLst/>
          </a:prstGeom>
          <a:noFill/>
        </p:spPr>
      </p:pic>
      <p:pic>
        <p:nvPicPr>
          <p:cNvPr id="1028" name="Picture 4" descr="C:\Users\Matt\Desktop\Zeo\home_content_sleep-grap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181600"/>
            <a:ext cx="466725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Commercially Available Biosensors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Zeo</a:t>
            </a:r>
            <a:r>
              <a:rPr lang="en-US" dirty="0" smtClean="0"/>
              <a:t> (Continued)</a:t>
            </a:r>
          </a:p>
          <a:p>
            <a:pPr lvl="1" algn="just"/>
            <a:r>
              <a:rPr lang="en-US" dirty="0" smtClean="0"/>
              <a:t>Composed of a wireless headband, bedside</a:t>
            </a:r>
          </a:p>
          <a:p>
            <a:pPr lvl="2" algn="just">
              <a:buNone/>
            </a:pPr>
            <a:r>
              <a:rPr lang="en-US" sz="2400" dirty="0" smtClean="0"/>
              <a:t>display, online analytical tools, and email-</a:t>
            </a:r>
          </a:p>
          <a:p>
            <a:pPr lvl="2" algn="just">
              <a:buNone/>
            </a:pPr>
            <a:r>
              <a:rPr lang="en-US" sz="2400" dirty="0" smtClean="0"/>
              <a:t>based personalized coaching program </a:t>
            </a:r>
            <a:endParaRPr lang="en-US" dirty="0" smtClean="0"/>
          </a:p>
          <a:p>
            <a:pPr lvl="1" algn="just"/>
            <a:r>
              <a:rPr lang="en-US" dirty="0" err="1" smtClean="0"/>
              <a:t>Zeo</a:t>
            </a:r>
            <a:r>
              <a:rPr lang="en-US" dirty="0" smtClean="0"/>
              <a:t> will calculate your “ZQ”, a number that summarizes your sleep quality and quantity</a:t>
            </a:r>
          </a:p>
          <a:p>
            <a:pPr lvl="1" algn="just"/>
            <a:r>
              <a:rPr lang="en-US" dirty="0" smtClean="0"/>
              <a:t>Headband uses patent-pending </a:t>
            </a:r>
            <a:r>
              <a:rPr lang="en-US" dirty="0" err="1" smtClean="0"/>
              <a:t>SoftWave</a:t>
            </a:r>
            <a:r>
              <a:rPr lang="en-US" dirty="0" smtClean="0"/>
              <a:t> sensor to measure sleep patterns using the electrical signals naturally produced by the brain</a:t>
            </a:r>
            <a:endParaRPr lang="en-US" sz="2400" dirty="0"/>
          </a:p>
        </p:txBody>
      </p:sp>
      <p:pic>
        <p:nvPicPr>
          <p:cNvPr id="2050" name="Picture 2" descr="C:\Users\Matt\Desktop\Zeo\whatiszeo_z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362200"/>
            <a:ext cx="10477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Commercially Available Biosensors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-STAT Portable Clinical Analyzer</a:t>
            </a:r>
          </a:p>
          <a:p>
            <a:pPr lvl="1"/>
            <a:r>
              <a:rPr lang="en-US" dirty="0" smtClean="0"/>
              <a:t>Handheld blood analyzer system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3200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05000"/>
            <a:ext cx="17335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Matt\Desktop\Biosensors\i-STAT_cartrid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124200"/>
            <a:ext cx="535040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Commercially Available Biosensors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-STAT (Continued)</a:t>
            </a:r>
          </a:p>
          <a:p>
            <a:pPr lvl="1"/>
            <a:r>
              <a:rPr lang="en-US" dirty="0" smtClean="0"/>
              <a:t>Provides fast, accurate, and lab-quality results</a:t>
            </a:r>
          </a:p>
          <a:p>
            <a:pPr lvl="1">
              <a:buNone/>
            </a:pPr>
            <a:r>
              <a:rPr lang="en-US" dirty="0" smtClean="0"/>
              <a:t>	within minutes to accelerate decision making </a:t>
            </a:r>
          </a:p>
          <a:p>
            <a:pPr lvl="1">
              <a:buNone/>
            </a:pPr>
            <a:r>
              <a:rPr lang="en-US" dirty="0" smtClean="0"/>
              <a:t>	process</a:t>
            </a:r>
          </a:p>
          <a:p>
            <a:pPr lvl="1"/>
            <a:r>
              <a:rPr lang="en-US" dirty="0" smtClean="0"/>
              <a:t> How It Works</a:t>
            </a:r>
          </a:p>
          <a:p>
            <a:pPr lvl="2"/>
            <a:r>
              <a:rPr lang="en-US" dirty="0" smtClean="0"/>
              <a:t>Uses Si in the sensor cartridge as a substrate and a</a:t>
            </a:r>
          </a:p>
          <a:p>
            <a:pPr lvl="2">
              <a:buNone/>
            </a:pPr>
            <a:r>
              <a:rPr lang="en-US" dirty="0" smtClean="0"/>
              <a:t>	conducting base; electronics are housed in the </a:t>
            </a:r>
          </a:p>
          <a:p>
            <a:pPr lvl="2">
              <a:buNone/>
            </a:pPr>
            <a:r>
              <a:rPr lang="en-US" dirty="0" smtClean="0"/>
              <a:t>	handheld device</a:t>
            </a:r>
          </a:p>
          <a:p>
            <a:pPr lvl="2"/>
            <a:r>
              <a:rPr lang="en-US" dirty="0" smtClean="0"/>
              <a:t>Sensors are micro-fabricated thin film electrodes</a:t>
            </a:r>
          </a:p>
          <a:p>
            <a:pPr lvl="2"/>
            <a:r>
              <a:rPr lang="en-US" dirty="0" smtClean="0"/>
              <a:t>Depending on particular assay the electrical signals </a:t>
            </a:r>
          </a:p>
          <a:p>
            <a:pPr lvl="2">
              <a:buNone/>
            </a:pPr>
            <a:r>
              <a:rPr lang="en-US" dirty="0" smtClean="0"/>
              <a:t>	produced are measured by the </a:t>
            </a:r>
            <a:r>
              <a:rPr lang="en-US" dirty="0" err="1" smtClean="0"/>
              <a:t>i</a:t>
            </a:r>
            <a:r>
              <a:rPr lang="en-US" dirty="0" smtClean="0"/>
              <a:t>-STAT’s </a:t>
            </a:r>
            <a:r>
              <a:rPr lang="en-US" dirty="0" err="1" smtClean="0"/>
              <a:t>amperometric</a:t>
            </a:r>
            <a:r>
              <a:rPr lang="en-US" dirty="0" smtClean="0"/>
              <a:t>, </a:t>
            </a:r>
            <a:r>
              <a:rPr lang="en-US" dirty="0" err="1" smtClean="0"/>
              <a:t>potentiometric</a:t>
            </a:r>
            <a:r>
              <a:rPr lang="en-US" dirty="0" smtClean="0"/>
              <a:t>, or </a:t>
            </a:r>
            <a:r>
              <a:rPr lang="en-US" dirty="0" err="1" smtClean="0"/>
              <a:t>conductometric</a:t>
            </a:r>
            <a:r>
              <a:rPr lang="en-US" dirty="0" smtClean="0"/>
              <a:t> circuits.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905000"/>
            <a:ext cx="16002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Commercially Available Biosensors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bodybugg</a:t>
            </a:r>
            <a:endParaRPr lang="en-US" dirty="0" smtClean="0"/>
          </a:p>
          <a:p>
            <a:pPr lvl="1"/>
            <a:r>
              <a:rPr lang="en-US" dirty="0" smtClean="0"/>
              <a:t>Personal calorie management system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28800"/>
            <a:ext cx="2076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528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serialtrainer.files.wordpress.com/2008/08/bodybugg_aug7_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71800"/>
            <a:ext cx="425002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Commercially Available Biosensors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bodybugg</a:t>
            </a:r>
            <a:r>
              <a:rPr lang="en-US" dirty="0" smtClean="0"/>
              <a:t> (Continued)</a:t>
            </a:r>
          </a:p>
          <a:p>
            <a:pPr lvl="1"/>
            <a:r>
              <a:rPr lang="en-US" dirty="0" smtClean="0"/>
              <a:t>Uses multiple physiological sensors for “sensor fusion”</a:t>
            </a:r>
          </a:p>
          <a:p>
            <a:pPr lvl="2"/>
            <a:r>
              <a:rPr lang="en-US" dirty="0" smtClean="0"/>
              <a:t>Accelerometer</a:t>
            </a:r>
          </a:p>
          <a:p>
            <a:pPr lvl="3"/>
            <a:r>
              <a:rPr lang="en-US" dirty="0" smtClean="0"/>
              <a:t>Tri-axis micro-electro mechanical sensor that</a:t>
            </a:r>
          </a:p>
          <a:p>
            <a:pPr lvl="3">
              <a:buNone/>
            </a:pPr>
            <a:r>
              <a:rPr lang="en-US" dirty="0" smtClean="0"/>
              <a:t>	measures motion</a:t>
            </a:r>
          </a:p>
          <a:p>
            <a:pPr lvl="2"/>
            <a:r>
              <a:rPr lang="en-US" dirty="0" smtClean="0"/>
              <a:t>Heat Flux</a:t>
            </a:r>
          </a:p>
          <a:p>
            <a:pPr lvl="3"/>
            <a:r>
              <a:rPr lang="en-US" dirty="0" smtClean="0"/>
              <a:t>Sensor that measures heat being dissipated by </a:t>
            </a:r>
          </a:p>
          <a:p>
            <a:pPr lvl="3">
              <a:buNone/>
            </a:pPr>
            <a:r>
              <a:rPr lang="en-US" dirty="0" smtClean="0"/>
              <a:t>	the body via a thermally resistant material</a:t>
            </a:r>
          </a:p>
          <a:p>
            <a:pPr lvl="2"/>
            <a:r>
              <a:rPr lang="en-US" dirty="0" smtClean="0"/>
              <a:t>Galvanic Skin Response</a:t>
            </a:r>
          </a:p>
          <a:p>
            <a:pPr lvl="3"/>
            <a:r>
              <a:rPr lang="en-US" dirty="0" smtClean="0"/>
              <a:t>Measures skin conductivity </a:t>
            </a:r>
          </a:p>
          <a:p>
            <a:pPr lvl="2"/>
            <a:r>
              <a:rPr lang="en-US" dirty="0" smtClean="0"/>
              <a:t>Skin Temperature</a:t>
            </a:r>
          </a:p>
          <a:p>
            <a:pPr lvl="3"/>
            <a:r>
              <a:rPr lang="en-US" dirty="0" smtClean="0"/>
              <a:t>Skin temperature measured using a </a:t>
            </a:r>
            <a:r>
              <a:rPr lang="en-US" dirty="0" err="1" smtClean="0"/>
              <a:t>thermistor</a:t>
            </a:r>
            <a:r>
              <a:rPr lang="en-US" dirty="0" smtClean="0"/>
              <a:t>-based sensor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048000"/>
            <a:ext cx="15906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Commercially Available Biosensors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Blood Glucose Monitors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267200"/>
            <a:ext cx="17240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71800"/>
            <a:ext cx="1919287" cy="283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0"/>
            <a:ext cx="2286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672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Precision </a:t>
            </a:r>
            <a:r>
              <a:rPr lang="en-US" dirty="0" err="1" smtClean="0"/>
              <a:t>Xtra</a:t>
            </a:r>
            <a:endParaRPr lang="en-US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14600"/>
            <a:ext cx="4419600" cy="162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396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ReliOn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953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FreeStyle</a:t>
            </a:r>
            <a:endParaRPr lang="en-US" dirty="0" smtClean="0"/>
          </a:p>
          <a:p>
            <a:r>
              <a:rPr lang="en-US" dirty="0" err="1" smtClean="0"/>
              <a:t>Lite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4876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OneTouch</a:t>
            </a:r>
            <a:r>
              <a:rPr lang="en-US" dirty="0" smtClean="0"/>
              <a:t> Ultra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Commercially Available Biosensors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Home Blood Glucose Monitors (Continued)</a:t>
            </a:r>
          </a:p>
          <a:p>
            <a:pPr lvl="1" algn="just"/>
            <a:r>
              <a:rPr lang="en-US" dirty="0" smtClean="0"/>
              <a:t>Determines approximate concentration of glucose in the blood</a:t>
            </a:r>
          </a:p>
          <a:p>
            <a:pPr lvl="2" algn="just"/>
            <a:r>
              <a:rPr lang="en-US" dirty="0" smtClean="0"/>
              <a:t>Used mainly with people who have diabetes or hypoglycemia </a:t>
            </a:r>
          </a:p>
          <a:p>
            <a:pPr lvl="1" algn="just"/>
            <a:r>
              <a:rPr lang="en-US" dirty="0" smtClean="0"/>
              <a:t>How They Work</a:t>
            </a:r>
          </a:p>
          <a:p>
            <a:pPr lvl="2" algn="just"/>
            <a:r>
              <a:rPr lang="en-US" dirty="0" smtClean="0"/>
              <a:t>Today, most glucose monitors use an electrochemical method</a:t>
            </a:r>
          </a:p>
          <a:p>
            <a:pPr lvl="3" algn="just"/>
            <a:r>
              <a:rPr lang="en-US" dirty="0" smtClean="0"/>
              <a:t>Glucose in blood reacts with an enzyme electrode containing glucose oxidize</a:t>
            </a:r>
          </a:p>
          <a:p>
            <a:pPr lvl="3" algn="just"/>
            <a:r>
              <a:rPr lang="en-US" dirty="0" smtClean="0"/>
              <a:t>The enzyme is </a:t>
            </a:r>
            <a:r>
              <a:rPr lang="en-US" dirty="0" err="1" smtClean="0"/>
              <a:t>reoxidized</a:t>
            </a:r>
            <a:r>
              <a:rPr lang="en-US" dirty="0" smtClean="0"/>
              <a:t> </a:t>
            </a:r>
            <a:r>
              <a:rPr lang="en-US" dirty="0" smtClean="0"/>
              <a:t>with an excess of mediator reagent</a:t>
            </a:r>
          </a:p>
          <a:p>
            <a:pPr lvl="3" algn="just"/>
            <a:r>
              <a:rPr lang="en-US" dirty="0" smtClean="0"/>
              <a:t>The mediator is </a:t>
            </a:r>
            <a:r>
              <a:rPr lang="en-US" dirty="0" err="1" smtClean="0"/>
              <a:t>reoxidized</a:t>
            </a:r>
            <a:r>
              <a:rPr lang="en-US" dirty="0" smtClean="0"/>
              <a:t> by a reaction at the electrode and a current is created</a:t>
            </a:r>
          </a:p>
          <a:p>
            <a:pPr lvl="4" algn="just"/>
            <a:r>
              <a:rPr lang="en-US" dirty="0" smtClean="0"/>
              <a:t>The charge passing the electrode is proportional to glucose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Commercially Available Biosensors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ACCUTRANS</a:t>
            </a:r>
          </a:p>
          <a:p>
            <a:pPr lvl="1"/>
            <a:r>
              <a:rPr lang="en-US" dirty="0" smtClean="0"/>
              <a:t>Disposable blood pressure transducer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 algn="r">
              <a:buNone/>
            </a:pPr>
            <a:endParaRPr lang="en-US" dirty="0" smtClean="0"/>
          </a:p>
          <a:p>
            <a:pPr lvl="1" algn="r">
              <a:buNone/>
            </a:pPr>
            <a:endParaRPr lang="en-US" dirty="0" smtClean="0"/>
          </a:p>
          <a:p>
            <a:pPr algn="r"/>
            <a:r>
              <a:rPr lang="en-US" dirty="0" smtClean="0"/>
              <a:t>BIOTRANS</a:t>
            </a:r>
          </a:p>
          <a:p>
            <a:pPr lvl="1" algn="r"/>
            <a:r>
              <a:rPr lang="en-US" dirty="0" smtClean="0"/>
              <a:t>Reusable blood pressure transducer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057400"/>
            <a:ext cx="2286000" cy="26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270810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This Project?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Types of Biosensors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Commercially Available Biosensors</a:t>
            </a:r>
          </a:p>
          <a:p>
            <a:r>
              <a:rPr lang="en-US" dirty="0" smtClean="0"/>
              <a:t>Marketability</a:t>
            </a:r>
          </a:p>
          <a:p>
            <a:r>
              <a:rPr lang="en-US" dirty="0" smtClean="0"/>
              <a:t>Work Breakdown</a:t>
            </a:r>
          </a:p>
          <a:p>
            <a:r>
              <a:rPr lang="en-US" dirty="0" smtClean="0"/>
              <a:t>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Marketability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Biosensor Market</a:t>
            </a:r>
          </a:p>
          <a:p>
            <a:pPr lvl="1" algn="just"/>
            <a:r>
              <a:rPr lang="en-US" dirty="0" smtClean="0"/>
              <a:t>The biosensor market is dominated by only a few products</a:t>
            </a:r>
          </a:p>
          <a:p>
            <a:pPr lvl="1" algn="just"/>
            <a:r>
              <a:rPr lang="en-US" dirty="0" smtClean="0"/>
              <a:t>For medical diagnostics,  90% of biosensors are glucose monitors, blood gas monitors, and electrolyte or metabolite analyzers</a:t>
            </a:r>
          </a:p>
          <a:p>
            <a:pPr lvl="1" algn="just"/>
            <a:r>
              <a:rPr lang="en-US" dirty="0" smtClean="0"/>
              <a:t>Half of all biosensors produced worldwide are glucose monitors</a:t>
            </a:r>
          </a:p>
          <a:p>
            <a:pPr lvl="2" algn="just"/>
            <a:r>
              <a:rPr lang="en-US" dirty="0" smtClean="0"/>
              <a:t>Sales are projected at $1.28 billion in the US in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Marketability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Biosensor Market (Continued)</a:t>
            </a:r>
          </a:p>
          <a:p>
            <a:pPr lvl="1" algn="just"/>
            <a:r>
              <a:rPr lang="en-US" dirty="0" smtClean="0"/>
              <a:t>The United States and Europe captured 68.73% of the biosensor market in 2008</a:t>
            </a:r>
          </a:p>
          <a:p>
            <a:pPr lvl="1" algn="just"/>
            <a:r>
              <a:rPr lang="en-US" dirty="0" smtClean="0"/>
              <a:t>Due to large development and manufacturing costs, devices tend to be specialized into areas the will receive the most response from the market</a:t>
            </a:r>
          </a:p>
          <a:p>
            <a:pPr lvl="1" algn="just"/>
            <a:r>
              <a:rPr lang="en-US" dirty="0" smtClean="0"/>
              <a:t>Miniaturization has reduced the price of the fabrication of the sensors</a:t>
            </a:r>
          </a:p>
          <a:p>
            <a:pPr lvl="2" algn="just"/>
            <a:r>
              <a:rPr lang="en-US" dirty="0" smtClean="0"/>
              <a:t>Makes products more marketable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Marketability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R&amp;D of Commercial Sensors</a:t>
            </a:r>
          </a:p>
          <a:p>
            <a:pPr lvl="1" algn="just"/>
            <a:r>
              <a:rPr lang="en-US" dirty="0" smtClean="0"/>
              <a:t>R&amp;D of commercial biosensors tends to focus on the creation of new sensors and the miniaturization of new sensors</a:t>
            </a:r>
          </a:p>
          <a:p>
            <a:pPr lvl="1" algn="just"/>
            <a:r>
              <a:rPr lang="en-US" dirty="0" smtClean="0"/>
              <a:t>Research takes place at both universities and private business</a:t>
            </a:r>
          </a:p>
          <a:p>
            <a:pPr lvl="1" algn="just"/>
            <a:r>
              <a:rPr lang="en-US" dirty="0" smtClean="0"/>
              <a:t>Because of the high cost to manufacture biosensors, miniaturization allows more sensors to be made with less material, energy, and effort</a:t>
            </a:r>
          </a:p>
          <a:p>
            <a:pPr lvl="1" algn="just"/>
            <a:r>
              <a:rPr lang="en-US" dirty="0" smtClean="0"/>
              <a:t>New research keeps companies and universities at the head of this quickly changing field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Work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</a:t>
            </a:r>
          </a:p>
          <a:p>
            <a:pPr lvl="1"/>
            <a:r>
              <a:rPr lang="en-US" dirty="0" smtClean="0"/>
              <a:t>Research available commercial biosensors</a:t>
            </a:r>
          </a:p>
          <a:p>
            <a:pPr lvl="1"/>
            <a:r>
              <a:rPr lang="en-US" dirty="0" smtClean="0"/>
              <a:t>Obtain technical information of these biosensors</a:t>
            </a:r>
          </a:p>
          <a:p>
            <a:r>
              <a:rPr lang="en-US" dirty="0" smtClean="0"/>
              <a:t>Matt</a:t>
            </a:r>
          </a:p>
          <a:p>
            <a:pPr lvl="1"/>
            <a:r>
              <a:rPr lang="en-US" dirty="0" smtClean="0"/>
              <a:t>Marketability of biosensors</a:t>
            </a:r>
          </a:p>
          <a:p>
            <a:pPr lvl="1"/>
            <a:r>
              <a:rPr lang="en-US" dirty="0" smtClean="0"/>
              <a:t>Techniques used in industry</a:t>
            </a:r>
          </a:p>
          <a:p>
            <a:r>
              <a:rPr lang="en-US" dirty="0" smtClean="0"/>
              <a:t>Sean</a:t>
            </a:r>
          </a:p>
          <a:p>
            <a:pPr lvl="1"/>
            <a:r>
              <a:rPr lang="en-US" dirty="0" smtClean="0"/>
              <a:t>Availability of biosensors</a:t>
            </a:r>
          </a:p>
          <a:p>
            <a:pPr lvl="1"/>
            <a:r>
              <a:rPr lang="en-US" dirty="0" smtClean="0"/>
              <a:t>Miniaturization of biosensors</a:t>
            </a:r>
          </a:p>
          <a:p>
            <a:pPr lvl="2"/>
            <a:r>
              <a:rPr lang="en-US" dirty="0" smtClean="0"/>
              <a:t>Techniques and benefits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Gantt Chart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514600"/>
          <a:ext cx="8382002" cy="3886204"/>
        </p:xfrm>
        <a:graphic>
          <a:graphicData uri="http://schemas.openxmlformats.org/drawingml/2006/table">
            <a:tbl>
              <a:tblPr/>
              <a:tblGrid>
                <a:gridCol w="2945196"/>
                <a:gridCol w="584069"/>
                <a:gridCol w="400770"/>
                <a:gridCol w="400770"/>
                <a:gridCol w="472225"/>
                <a:gridCol w="472225"/>
                <a:gridCol w="472225"/>
                <a:gridCol w="385237"/>
                <a:gridCol w="447371"/>
                <a:gridCol w="447371"/>
                <a:gridCol w="447371"/>
                <a:gridCol w="422518"/>
                <a:gridCol w="484654"/>
              </a:tblGrid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Commercially Available Biosensors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of 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1-Mar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8-Mar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15-Mar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22-Mar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29-Mar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5-Apr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12-Apr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19-Apr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26-Apr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3-May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10-May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Activity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Presentation 1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 1 Due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 1 Review Due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 2 Due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Presentation 2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 2 Review Due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Final Presentation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Final Report Due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Find Additional Commercial Biosesnors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Technical Information on Biosensors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Marketability of Biosensors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Availability of Biosensors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Why This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There is a great need to create biosensors that are mass-producible </a:t>
            </a:r>
          </a:p>
          <a:p>
            <a:pPr algn="just"/>
            <a:r>
              <a:rPr lang="en-US" dirty="0" smtClean="0"/>
              <a:t>In the health field, it is imperative that the maximum amount of people have access to early warning diagnoses </a:t>
            </a:r>
          </a:p>
          <a:p>
            <a:pPr algn="just"/>
            <a:r>
              <a:rPr lang="en-US" dirty="0" smtClean="0"/>
              <a:t>This project will attempt to bring understanding as to why companies struggle with manufacturing biosensors on a large, inexpensive scale</a:t>
            </a:r>
          </a:p>
          <a:p>
            <a:pPr algn="just"/>
            <a:r>
              <a:rPr lang="en-US" dirty="0" smtClean="0"/>
              <a:t>By examining and employing effective methods that have been used to date, commercial biosensors can become more prolific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dirty="0" smtClean="0"/>
              <a:t>What is a biosensor?</a:t>
            </a:r>
          </a:p>
          <a:p>
            <a:pPr lvl="1" algn="just"/>
            <a:r>
              <a:rPr lang="en-US" dirty="0" smtClean="0"/>
              <a:t>Analytical device for the detection of an </a:t>
            </a:r>
            <a:r>
              <a:rPr lang="en-US" dirty="0" err="1" smtClean="0"/>
              <a:t>analyte</a:t>
            </a:r>
            <a:r>
              <a:rPr lang="en-US" dirty="0" smtClean="0"/>
              <a:t> that combines a biological component with a physicochemical detector component</a:t>
            </a:r>
          </a:p>
          <a:p>
            <a:pPr algn="just"/>
            <a:r>
              <a:rPr lang="en-US" dirty="0" smtClean="0"/>
              <a:t>Components</a:t>
            </a:r>
          </a:p>
          <a:p>
            <a:pPr lvl="1" algn="just"/>
            <a:r>
              <a:rPr lang="en-US" dirty="0" smtClean="0"/>
              <a:t>Sensitive biological element</a:t>
            </a:r>
          </a:p>
          <a:p>
            <a:pPr lvl="1" algn="just"/>
            <a:r>
              <a:rPr lang="en-US" dirty="0" smtClean="0"/>
              <a:t>Transducer or detector element</a:t>
            </a:r>
          </a:p>
          <a:p>
            <a:pPr lvl="1" algn="just"/>
            <a:r>
              <a:rPr lang="en-US" dirty="0" smtClean="0"/>
              <a:t>Electronics and signal processors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 Methods</a:t>
            </a:r>
          </a:p>
          <a:p>
            <a:pPr lvl="1"/>
            <a:r>
              <a:rPr lang="en-US" dirty="0" smtClean="0"/>
              <a:t>Photometric</a:t>
            </a:r>
          </a:p>
          <a:p>
            <a:pPr lvl="2" algn="just"/>
            <a:r>
              <a:rPr lang="en-US" dirty="0" smtClean="0"/>
              <a:t>Optical biosensors use the phenomenon of surface </a:t>
            </a:r>
            <a:r>
              <a:rPr lang="en-US" dirty="0" err="1" smtClean="0"/>
              <a:t>plasmon</a:t>
            </a:r>
            <a:r>
              <a:rPr lang="en-US" dirty="0" smtClean="0"/>
              <a:t> resonance (SPR)</a:t>
            </a:r>
          </a:p>
          <a:p>
            <a:pPr lvl="3" algn="just"/>
            <a:r>
              <a:rPr lang="en-US" dirty="0" smtClean="0"/>
              <a:t>Surface </a:t>
            </a:r>
            <a:r>
              <a:rPr lang="en-US" dirty="0" err="1" smtClean="0"/>
              <a:t>plasmons</a:t>
            </a:r>
            <a:r>
              <a:rPr lang="en-US" dirty="0" smtClean="0"/>
              <a:t> are surface electromagnetic waves that propagate in direction parallel to metal/dielectric interface.</a:t>
            </a:r>
          </a:p>
          <a:p>
            <a:pPr lvl="4" algn="just"/>
            <a:r>
              <a:rPr lang="en-US" dirty="0" smtClean="0"/>
              <a:t>Excitation by light</a:t>
            </a:r>
          </a:p>
          <a:p>
            <a:pPr lvl="1" algn="just"/>
            <a:r>
              <a:rPr lang="en-US" dirty="0" smtClean="0"/>
              <a:t>Electrochemical </a:t>
            </a:r>
          </a:p>
          <a:p>
            <a:pPr lvl="2" algn="just"/>
            <a:r>
              <a:rPr lang="en-US" dirty="0" smtClean="0"/>
              <a:t>Electrochemical biosensors use a reaction that produces or consumes electrons</a:t>
            </a:r>
          </a:p>
          <a:p>
            <a:pPr lvl="2" algn="just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Ion Channel Switch</a:t>
            </a:r>
          </a:p>
          <a:p>
            <a:pPr lvl="2"/>
            <a:r>
              <a:rPr lang="en-US" dirty="0" smtClean="0"/>
              <a:t>Ion channel used to offer highly sensitive detection of target biological molecules</a:t>
            </a:r>
          </a:p>
          <a:p>
            <a:pPr lvl="1"/>
            <a:r>
              <a:rPr lang="en-US" dirty="0" smtClean="0"/>
              <a:t>Piezoelectric</a:t>
            </a:r>
          </a:p>
          <a:p>
            <a:pPr lvl="2"/>
            <a:r>
              <a:rPr lang="en-US" dirty="0" smtClean="0"/>
              <a:t>Uses crystals which undergo an elastic deformation when an electrical potential is applied</a:t>
            </a:r>
          </a:p>
          <a:p>
            <a:pPr lvl="3"/>
            <a:r>
              <a:rPr lang="en-US" dirty="0" smtClean="0"/>
              <a:t>Detects changes in the resonance frequency</a:t>
            </a:r>
          </a:p>
          <a:p>
            <a:pPr lvl="1"/>
            <a:r>
              <a:rPr lang="en-US" dirty="0" smtClean="0"/>
              <a:t>Other Methods</a:t>
            </a:r>
          </a:p>
          <a:p>
            <a:pPr lvl="2"/>
            <a:r>
              <a:rPr lang="en-US" dirty="0" smtClean="0"/>
              <a:t> Thermometric</a:t>
            </a:r>
          </a:p>
          <a:p>
            <a:pPr lvl="2"/>
            <a:r>
              <a:rPr lang="en-US" dirty="0" smtClean="0"/>
              <a:t>Magnetic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Types of Biosensors (</a:t>
            </a:r>
            <a:r>
              <a:rPr lang="en-US" dirty="0" err="1" smtClean="0"/>
              <a:t>Analytes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Enzyme Electrode</a:t>
            </a:r>
          </a:p>
          <a:p>
            <a:pPr lvl="1"/>
            <a:r>
              <a:rPr lang="en-US" dirty="0" smtClean="0"/>
              <a:t>Enzymes</a:t>
            </a:r>
          </a:p>
          <a:p>
            <a:pPr lvl="2"/>
            <a:r>
              <a:rPr lang="en-US" dirty="0" smtClean="0"/>
              <a:t>Enzymes are </a:t>
            </a:r>
            <a:r>
              <a:rPr lang="en-US" dirty="0" err="1" smtClean="0"/>
              <a:t>immobilised</a:t>
            </a:r>
            <a:r>
              <a:rPr lang="en-US" dirty="0" smtClean="0"/>
              <a:t> on the surface of an electrode</a:t>
            </a:r>
          </a:p>
          <a:p>
            <a:pPr lvl="3"/>
            <a:r>
              <a:rPr lang="en-US" dirty="0" smtClean="0"/>
              <a:t>Current is generated when enzyme catalyses</a:t>
            </a:r>
          </a:p>
          <a:p>
            <a:r>
              <a:rPr lang="en-US" dirty="0" err="1" smtClean="0"/>
              <a:t>Immunosensor</a:t>
            </a:r>
            <a:endParaRPr lang="en-US" dirty="0" smtClean="0"/>
          </a:p>
          <a:p>
            <a:pPr lvl="1"/>
            <a:r>
              <a:rPr lang="en-US" dirty="0" smtClean="0"/>
              <a:t>Antibodies</a:t>
            </a:r>
          </a:p>
          <a:p>
            <a:pPr lvl="2"/>
            <a:r>
              <a:rPr lang="en-US" dirty="0" smtClean="0"/>
              <a:t>Detects change in mass when antibody binds to antigen</a:t>
            </a:r>
          </a:p>
          <a:p>
            <a:r>
              <a:rPr lang="en-US" dirty="0" smtClean="0"/>
              <a:t>DNA Sensor</a:t>
            </a:r>
          </a:p>
          <a:p>
            <a:pPr lvl="1"/>
            <a:r>
              <a:rPr lang="en-US" dirty="0" smtClean="0"/>
              <a:t>DNA</a:t>
            </a:r>
          </a:p>
          <a:p>
            <a:r>
              <a:rPr lang="en-US" dirty="0" smtClean="0"/>
              <a:t>Microbial Sensor</a:t>
            </a:r>
          </a:p>
          <a:p>
            <a:pPr lvl="1"/>
            <a:r>
              <a:rPr lang="en-US" dirty="0" smtClean="0"/>
              <a:t>Microbial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Types of Biosensors (Detection Mode)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Electrochemical</a:t>
            </a:r>
          </a:p>
          <a:p>
            <a:pPr lvl="1"/>
            <a:r>
              <a:rPr lang="en-US" dirty="0" err="1" smtClean="0"/>
              <a:t>Potentiometric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Amperometric</a:t>
            </a:r>
            <a:endParaRPr lang="en-US" dirty="0" smtClean="0"/>
          </a:p>
          <a:p>
            <a:pPr lvl="2"/>
            <a:r>
              <a:rPr lang="en-US" dirty="0" err="1" smtClean="0"/>
              <a:t>Voltametric</a:t>
            </a:r>
            <a:endParaRPr lang="en-US" dirty="0" smtClean="0"/>
          </a:p>
          <a:p>
            <a:r>
              <a:rPr lang="en-US" dirty="0" smtClean="0"/>
              <a:t>Optical</a:t>
            </a:r>
          </a:p>
          <a:p>
            <a:pPr lvl="1"/>
            <a:r>
              <a:rPr lang="en-US" dirty="0" err="1" smtClean="0"/>
              <a:t>Floresence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Adsorption</a:t>
            </a:r>
          </a:p>
          <a:p>
            <a:pPr lvl="2"/>
            <a:r>
              <a:rPr lang="en-US" dirty="0" smtClean="0"/>
              <a:t>Reflection</a:t>
            </a:r>
          </a:p>
          <a:p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Surface conductivity</a:t>
            </a:r>
          </a:p>
          <a:p>
            <a:pPr lvl="2"/>
            <a:r>
              <a:rPr lang="en-US" dirty="0" smtClean="0"/>
              <a:t>Electrolyte conductivity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Types of Biosensors (Detection Mode)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sensitive</a:t>
            </a:r>
          </a:p>
          <a:p>
            <a:pPr lvl="1"/>
            <a:r>
              <a:rPr lang="en-US" dirty="0" smtClean="0"/>
              <a:t>Resonant frequency of </a:t>
            </a:r>
            <a:r>
              <a:rPr lang="en-US" dirty="0" err="1" smtClean="0"/>
              <a:t>piezocrystals</a:t>
            </a:r>
            <a:endParaRPr lang="en-US" dirty="0" smtClean="0"/>
          </a:p>
          <a:p>
            <a:r>
              <a:rPr lang="en-US" dirty="0" smtClean="0"/>
              <a:t>Thermal</a:t>
            </a:r>
          </a:p>
          <a:p>
            <a:pPr lvl="1"/>
            <a:r>
              <a:rPr lang="en-US" dirty="0" smtClean="0"/>
              <a:t>Heat of reaction</a:t>
            </a:r>
          </a:p>
          <a:p>
            <a:pPr lvl="1"/>
            <a:r>
              <a:rPr lang="en-US" dirty="0" smtClean="0"/>
              <a:t>Heat of adsorption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1828</TotalTime>
  <Words>882</Words>
  <Application>Microsoft Office PowerPoint</Application>
  <PresentationFormat>On-screen Show (4:3)</PresentationFormat>
  <Paragraphs>366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Commercially Available Biosensors</vt:lpstr>
      <vt:lpstr>Outline</vt:lpstr>
      <vt:lpstr>Why This Project?</vt:lpstr>
      <vt:lpstr>Background</vt:lpstr>
      <vt:lpstr>Background</vt:lpstr>
      <vt:lpstr>Background</vt:lpstr>
      <vt:lpstr>Types of Biosensors (Analytes)</vt:lpstr>
      <vt:lpstr>Types of Biosensors (Detection Mode)</vt:lpstr>
      <vt:lpstr>Types of Biosensors (Detection Mode)</vt:lpstr>
      <vt:lpstr>Applications</vt:lpstr>
      <vt:lpstr>Commercially Available Biosensors</vt:lpstr>
      <vt:lpstr>Commercially Available Biosensors</vt:lpstr>
      <vt:lpstr>Commercially Available Biosensors</vt:lpstr>
      <vt:lpstr>Commercially Available Biosensors</vt:lpstr>
      <vt:lpstr>Commercially Available Biosensors</vt:lpstr>
      <vt:lpstr>Commercially Available Biosensors</vt:lpstr>
      <vt:lpstr>Commercially Available Biosensors</vt:lpstr>
      <vt:lpstr>Commercially Available Biosensors</vt:lpstr>
      <vt:lpstr>Commercially Available Biosensors</vt:lpstr>
      <vt:lpstr>Marketability </vt:lpstr>
      <vt:lpstr>Marketability</vt:lpstr>
      <vt:lpstr>Marketability</vt:lpstr>
      <vt:lpstr>Work Breakdown</vt:lpstr>
      <vt:lpstr>Schedule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Commercially Available Biosensors</dc:title>
  <dc:creator>Matthew Best</dc:creator>
  <cp:lastModifiedBy>Matthew Best</cp:lastModifiedBy>
  <cp:revision>17</cp:revision>
  <dcterms:created xsi:type="dcterms:W3CDTF">2011-02-28T13:42:47Z</dcterms:created>
  <dcterms:modified xsi:type="dcterms:W3CDTF">2011-03-01T23:35:35Z</dcterms:modified>
</cp:coreProperties>
</file>