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4A9A0-4632-4660-B6FA-56EA33A4BB5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5E4DA-6434-4835-91AE-6F6C6D1C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s.google.com/group/intro-to-biosensors/browse_thread/thread/342bffb80f38c126" TargetMode="External"/><Relationship Id="rId3" Type="http://schemas.openxmlformats.org/officeDocument/2006/relationships/hyperlink" Target="http://www.invitrogen.com/site/us/en/home/brands/Dynal/dynabeads_technology.html" TargetMode="External"/><Relationship Id="rId7" Type="http://schemas.openxmlformats.org/officeDocument/2006/relationships/hyperlink" Target="http://f1000scientist.com/article/display/18094/bead_980622.pdf" TargetMode="External"/><Relationship Id="rId2" Type="http://schemas.openxmlformats.org/officeDocument/2006/relationships/hyperlink" Target="http://www.invitrogen.com/site/us/en/home/brands/Dynal/The-History-of-Dynabead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pbiocode.com/technology.htm" TargetMode="External"/><Relationship Id="rId5" Type="http://schemas.openxmlformats.org/officeDocument/2006/relationships/hyperlink" Target="http://www.apbiocode.com/" TargetMode="External"/><Relationship Id="rId4" Type="http://schemas.openxmlformats.org/officeDocument/2006/relationships/hyperlink" Target="http://www.dextermag.com/Separators" TargetMode="External"/><Relationship Id="rId9" Type="http://schemas.openxmlformats.org/officeDocument/2006/relationships/hyperlink" Target="http://las.perkinelmer.com/content/ApplicationNotes/APP_DNAMagBeadApr09FINA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Magnetic Bead Technology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Sharma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George </a:t>
            </a:r>
            <a:r>
              <a:rPr lang="en-US" dirty="0" err="1" smtClean="0">
                <a:solidFill>
                  <a:schemeClr val="tx1"/>
                </a:solidFill>
              </a:rPr>
              <a:t>Chahwan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Zachary </a:t>
            </a:r>
            <a:r>
              <a:rPr lang="en-US" dirty="0" err="1" smtClean="0">
                <a:solidFill>
                  <a:schemeClr val="tx1"/>
                </a:solidFill>
              </a:rPr>
              <a:t>Nicoll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Garo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Yessayan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Jason </a:t>
            </a:r>
            <a:r>
              <a:rPr lang="en-US" dirty="0" smtClean="0">
                <a:solidFill>
                  <a:schemeClr val="tx1"/>
                </a:solidFill>
              </a:rPr>
              <a:t>Tarantino</a:t>
            </a:r>
          </a:p>
        </p:txBody>
      </p:sp>
      <p:pic>
        <p:nvPicPr>
          <p:cNvPr id="5" name="Picture 4" descr="C:\Users\students.FRCOE\Downloads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3528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students.FRCOE\Downloads\ffq2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267200"/>
            <a:ext cx="2362200" cy="1967234"/>
          </a:xfrm>
          <a:prstGeom prst="rect">
            <a:avLst/>
          </a:prstGeom>
          <a:noFill/>
        </p:spPr>
      </p:pic>
      <p:pic>
        <p:nvPicPr>
          <p:cNvPr id="11268" name="Picture 4" descr="C:\Users\students.FRCOE\Downloads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1619250" cy="952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304800"/>
            <a:ext cx="61843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n>
                  <a:solidFill>
                    <a:schemeClr val="tx2"/>
                  </a:solidFill>
                </a:ln>
              </a:rPr>
              <a:t>University</a:t>
            </a:r>
            <a:r>
              <a:rPr lang="en-US" sz="3200" i="1" dirty="0" smtClean="0"/>
              <a:t> of Massachusetts-Lowell</a:t>
            </a:r>
          </a:p>
          <a:p>
            <a:r>
              <a:rPr lang="en-US" i="1" dirty="0" smtClean="0"/>
              <a:t>Introduction to Biosensors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458200" cy="1470025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Applications</a:t>
            </a:r>
            <a:r>
              <a:rPr lang="en-US" dirty="0" smtClean="0"/>
              <a:t>: </a:t>
            </a:r>
            <a:r>
              <a:rPr lang="en-US" sz="3200" i="1" u="sng" dirty="0" smtClean="0">
                <a:solidFill>
                  <a:schemeClr val="tx1"/>
                </a:solidFill>
              </a:rPr>
              <a:t>Asynchronous Magnetic Bead</a:t>
            </a:r>
            <a:r>
              <a:rPr lang="en-US" sz="3200" i="1" dirty="0" smtClean="0">
                <a:solidFill>
                  <a:schemeClr val="tx1"/>
                </a:solidFill>
              </a:rPr>
              <a:t>				    </a:t>
            </a:r>
            <a:r>
              <a:rPr lang="en-US" sz="3200" i="1" u="sng" dirty="0" smtClean="0">
                <a:solidFill>
                  <a:schemeClr val="tx1"/>
                </a:solidFill>
              </a:rPr>
              <a:t>Rotation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5029200" cy="3352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i="1" u="sng" dirty="0" smtClean="0">
                <a:solidFill>
                  <a:schemeClr val="tx1"/>
                </a:solidFill>
              </a:rPr>
              <a:t>What they do: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Detect growth of bacteria at the microscopic level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Monitor the growth of a single bacterium throughout its life cycle over multiple generations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students.FRCOE\Downloads\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3657600" cy="27432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algn="l"/>
            <a:r>
              <a:rPr lang="en-US" b="1" u="sng" dirty="0" smtClean="0"/>
              <a:t>Sources: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01000" cy="5105400"/>
          </a:xfrm>
        </p:spPr>
        <p:txBody>
          <a:bodyPr>
            <a:normAutofit fontScale="40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</a:rPr>
              <a:t>Invitrogen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u="sng" dirty="0">
                <a:hlinkClick r:id="rId2"/>
              </a:rPr>
              <a:t>http://www.invitrogen.com/site/us/en/home/brands/Dynal/The-History-of-Dynabeads.html</a:t>
            </a:r>
            <a:endParaRPr lang="en-US" dirty="0"/>
          </a:p>
          <a:p>
            <a:pPr algn="l"/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www.invitrogen.com/site/us/en/home/brands/Dynal/dynabeads_technology.html</a:t>
            </a:r>
            <a:endParaRPr lang="en-US" u="sng" dirty="0" smtClean="0"/>
          </a:p>
          <a:p>
            <a:pPr algn="l"/>
            <a:endParaRPr lang="en-US" dirty="0"/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Dexter Magnetic Technologies </a:t>
            </a:r>
          </a:p>
          <a:p>
            <a:pPr algn="l"/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www.dextermag.com/Separators</a:t>
            </a:r>
            <a:endParaRPr lang="en-US" u="sng" dirty="0" smtClean="0"/>
          </a:p>
          <a:p>
            <a:pPr algn="l"/>
            <a:endParaRPr lang="en-US" dirty="0"/>
          </a:p>
          <a:p>
            <a:pPr algn="l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</a:rPr>
              <a:t>Aplied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BioCode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u="sng" dirty="0">
                <a:hlinkClick r:id="rId5"/>
              </a:rPr>
              <a:t>http://www.apbiocode.com/</a:t>
            </a:r>
            <a:endParaRPr lang="en-US" dirty="0"/>
          </a:p>
          <a:p>
            <a:pPr algn="l"/>
            <a:r>
              <a:rPr lang="en-US" u="sng" dirty="0">
                <a:hlinkClick r:id="rId6"/>
              </a:rPr>
              <a:t>http://</a:t>
            </a:r>
            <a:r>
              <a:rPr lang="en-US" u="sng" dirty="0" smtClean="0">
                <a:hlinkClick r:id="rId6"/>
              </a:rPr>
              <a:t>www.apbiocode.com/technology.htm</a:t>
            </a:r>
            <a:endParaRPr lang="en-US" u="sng" dirty="0" smtClean="0"/>
          </a:p>
          <a:p>
            <a:pPr algn="l"/>
            <a:endParaRPr lang="en-US" dirty="0"/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To Bead or Not To Bead: Applications of Magnetic Bead Technology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The Scientist</a:t>
            </a:r>
            <a:r>
              <a:rPr lang="en-US" dirty="0">
                <a:solidFill>
                  <a:schemeClr val="tx1"/>
                </a:solidFill>
              </a:rPr>
              <a:t> 1998</a:t>
            </a:r>
          </a:p>
          <a:p>
            <a:pPr algn="l"/>
            <a:r>
              <a:rPr lang="en-US" u="sng" dirty="0">
                <a:hlinkClick r:id="rId7"/>
              </a:rPr>
              <a:t>http://</a:t>
            </a:r>
            <a:r>
              <a:rPr lang="en-US" u="sng" dirty="0" smtClean="0">
                <a:hlinkClick r:id="rId7"/>
              </a:rPr>
              <a:t>f1000scientist.com/article/display/18094/bead_980622.pdf</a:t>
            </a:r>
            <a:endParaRPr lang="en-US" u="sng" dirty="0" smtClean="0"/>
          </a:p>
          <a:p>
            <a:pPr algn="l"/>
            <a:endParaRPr lang="en-US" dirty="0"/>
          </a:p>
          <a:p>
            <a:pPr algn="l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</a:rPr>
              <a:t>BioMagnetic</a:t>
            </a:r>
            <a:r>
              <a:rPr lang="en-US" dirty="0">
                <a:solidFill>
                  <a:schemeClr val="tx1"/>
                </a:solidFill>
              </a:rPr>
              <a:t> Research and Technology</a:t>
            </a:r>
          </a:p>
          <a:p>
            <a:pPr algn="l"/>
            <a:r>
              <a:rPr lang="en-US" u="sng" dirty="0">
                <a:hlinkClick r:id="rId8"/>
              </a:rPr>
              <a:t>http://</a:t>
            </a:r>
            <a:r>
              <a:rPr lang="en-US" u="sng" dirty="0" smtClean="0">
                <a:hlinkClick r:id="rId8"/>
              </a:rPr>
              <a:t>groups.google.com/group/intro-to-biosensors/browse_thread/thread/342bffb80f38c126</a:t>
            </a:r>
            <a:endParaRPr lang="en-US" u="sng" dirty="0" smtClean="0"/>
          </a:p>
          <a:p>
            <a:pPr algn="l"/>
            <a:endParaRPr lang="en-US" dirty="0"/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Walk-away Magnetic Bead-based DNA Purification Using the JANUS Automated Workstation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Authors: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Lois Tack, Ph.D.,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Gary </a:t>
            </a:r>
            <a:r>
              <a:rPr lang="en-US" dirty="0" err="1">
                <a:solidFill>
                  <a:schemeClr val="tx1"/>
                </a:solidFill>
              </a:rPr>
              <a:t>Reznik</a:t>
            </a:r>
            <a:r>
              <a:rPr lang="en-US" dirty="0">
                <a:solidFill>
                  <a:schemeClr val="tx1"/>
                </a:solidFill>
              </a:rPr>
              <a:t>, Ph.D.</a:t>
            </a:r>
          </a:p>
          <a:p>
            <a:pPr algn="l"/>
            <a:r>
              <a:rPr lang="en-US" u="sng" dirty="0">
                <a:hlinkClick r:id="rId9"/>
              </a:rPr>
              <a:t>http://las.perkinelmer.com/content/ApplicationNotes/APP_DNAMagBeadApr09FINAL.pdf</a:t>
            </a:r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772400" cy="1470025"/>
          </a:xfrm>
        </p:spPr>
        <p:txBody>
          <a:bodyPr/>
          <a:lstStyle/>
          <a:p>
            <a:pPr algn="l"/>
            <a:r>
              <a:rPr lang="en-US" b="1" u="sng" dirty="0" smtClean="0"/>
              <a:t>Objective: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To track the ongoing progress and evolution of the biotechnology field through the experimentation with magnetic bead technology and its applications to modern society.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students.FRCOE\Downloads\molecular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2514600" cy="2825853"/>
          </a:xfrm>
          <a:prstGeom prst="rect">
            <a:avLst/>
          </a:prstGeom>
          <a:noFill/>
        </p:spPr>
      </p:pic>
      <p:pic>
        <p:nvPicPr>
          <p:cNvPr id="14339" name="Picture 3" descr="C:\Users\students.FRCOE\Downloads\Industrial_Biotech_Titelbild_-_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1971590" cy="1597058"/>
          </a:xfrm>
          <a:prstGeom prst="rect">
            <a:avLst/>
          </a:prstGeom>
          <a:noFill/>
        </p:spPr>
      </p:pic>
      <p:pic>
        <p:nvPicPr>
          <p:cNvPr id="14340" name="Picture 4" descr="C:\Users\students.FRCOE\Downloads\biotech_crop380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648199"/>
            <a:ext cx="2438400" cy="1604211"/>
          </a:xfrm>
          <a:prstGeom prst="rect">
            <a:avLst/>
          </a:prstGeom>
          <a:noFill/>
        </p:spPr>
      </p:pic>
      <p:pic>
        <p:nvPicPr>
          <p:cNvPr id="14341" name="Picture 5" descr="C:\Users\students.FRCOE\Downloads\Biotechnolo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648200"/>
            <a:ext cx="1993900" cy="1610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algn="l"/>
            <a:r>
              <a:rPr lang="en-US" b="1" u="sng" dirty="0" smtClean="0"/>
              <a:t>Division of Labor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543800" cy="4953000"/>
          </a:xfrm>
        </p:spPr>
        <p:txBody>
          <a:bodyPr>
            <a:normAutofit fontScale="55000" lnSpcReduction="20000"/>
          </a:bodyPr>
          <a:lstStyle/>
          <a:p>
            <a:pPr lvl="0" algn="l"/>
            <a:r>
              <a:rPr lang="en-US" b="1" dirty="0" smtClean="0">
                <a:solidFill>
                  <a:schemeClr val="tx1"/>
                </a:solidFill>
              </a:rPr>
              <a:t>Zachary </a:t>
            </a:r>
            <a:r>
              <a:rPr lang="en-US" b="1" dirty="0" err="1" smtClean="0">
                <a:solidFill>
                  <a:schemeClr val="tx1"/>
                </a:solidFill>
              </a:rPr>
              <a:t>Nicoll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Writing the main reports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Research on Asynchronous Magnetic Bead Rotation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0" algn="l"/>
            <a:r>
              <a:rPr lang="en-US" b="1" dirty="0" err="1" smtClean="0">
                <a:solidFill>
                  <a:schemeClr val="tx1"/>
                </a:solidFill>
              </a:rPr>
              <a:t>Shiv</a:t>
            </a:r>
            <a:r>
              <a:rPr lang="en-US" b="1" dirty="0" smtClean="0">
                <a:solidFill>
                  <a:schemeClr val="tx1"/>
                </a:solidFill>
              </a:rPr>
              <a:t> Sharma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Creating PowerPoint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Research on Bead Separation and History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0" algn="l"/>
            <a:r>
              <a:rPr lang="en-US" b="1" dirty="0" err="1" smtClean="0">
                <a:solidFill>
                  <a:schemeClr val="tx1"/>
                </a:solidFill>
              </a:rPr>
              <a:t>Garo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Yessayan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Research on </a:t>
            </a:r>
            <a:r>
              <a:rPr lang="en-US" dirty="0" err="1" smtClean="0">
                <a:solidFill>
                  <a:schemeClr val="tx1"/>
                </a:solidFill>
              </a:rPr>
              <a:t>Dynabeads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In charge of peer evaluations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Reference list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0" algn="l"/>
            <a:r>
              <a:rPr lang="en-US" b="1" dirty="0" smtClean="0">
                <a:solidFill>
                  <a:schemeClr val="tx1"/>
                </a:solidFill>
              </a:rPr>
              <a:t>Jason Tarantino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Research on </a:t>
            </a:r>
            <a:r>
              <a:rPr lang="en-US" dirty="0" err="1" smtClean="0">
                <a:solidFill>
                  <a:schemeClr val="tx1"/>
                </a:solidFill>
              </a:rPr>
              <a:t>Barcoded</a:t>
            </a:r>
            <a:r>
              <a:rPr lang="en-US" dirty="0" smtClean="0">
                <a:solidFill>
                  <a:schemeClr val="tx1"/>
                </a:solidFill>
              </a:rPr>
              <a:t> Magnetic Bead Technology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Research the history and development of Magnetic Bead Technology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Reviewing and finalizing projects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0" algn="l"/>
            <a:r>
              <a:rPr lang="en-US" b="1" dirty="0" smtClean="0">
                <a:solidFill>
                  <a:schemeClr val="tx1"/>
                </a:solidFill>
              </a:rPr>
              <a:t>George </a:t>
            </a:r>
            <a:r>
              <a:rPr lang="en-US" b="1" dirty="0" err="1" smtClean="0">
                <a:solidFill>
                  <a:schemeClr val="tx1"/>
                </a:solidFill>
              </a:rPr>
              <a:t>Chahwan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Research on Metabolic Markers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Time table layout and division of labor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Research on the current progression of the technology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algn="l"/>
            <a:r>
              <a:rPr lang="en-US" b="1" u="sng" dirty="0" smtClean="0"/>
              <a:t>Overview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696200" cy="1752600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Magnetism technology became popular in the early </a:t>
            </a:r>
            <a:r>
              <a:rPr lang="en-US" dirty="0" smtClean="0">
                <a:solidFill>
                  <a:schemeClr val="tx1"/>
                </a:solidFill>
              </a:rPr>
              <a:t>1980s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Using super-paramagnetic beads and magnetic fields, the process of biomedical separation of assays is performed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4290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Advantages: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Price-Cheaper to experiment with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Requires less labor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Widely Applicable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3581400" cy="242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Applications</a:t>
            </a:r>
            <a:r>
              <a:rPr lang="en-US" dirty="0" smtClean="0"/>
              <a:t>: </a:t>
            </a:r>
            <a:r>
              <a:rPr lang="en-US" sz="3600" i="1" u="sng" dirty="0" smtClean="0">
                <a:solidFill>
                  <a:schemeClr val="tx1"/>
                </a:solidFill>
              </a:rPr>
              <a:t>Biomagnetic Separators </a:t>
            </a:r>
            <a:endParaRPr lang="en-US" sz="36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6324600" cy="4343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600" b="1" i="1" u="sng" dirty="0" smtClean="0">
                <a:solidFill>
                  <a:schemeClr val="tx1"/>
                </a:solidFill>
              </a:rPr>
              <a:t>What they do: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Used to separate magnetic materials: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Magnetic Beads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Magnetic Mediums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Magnetic separators are used for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magnetic bead separation units for 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work in: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DNA separation and mRNA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purification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Cell isolation and rare cell detection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Development of immunoassays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Capture of biomolecules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Protein purification</a:t>
            </a:r>
          </a:p>
          <a:p>
            <a:pPr algn="l">
              <a:buFont typeface="Wingdings" pitchFamily="2" charset="2"/>
              <a:buChar char="Ø"/>
            </a:pPr>
            <a:endParaRPr lang="en-US" sz="2600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</p:txBody>
      </p:sp>
      <p:pic>
        <p:nvPicPr>
          <p:cNvPr id="15362" name="Picture 2" descr="C:\Users\students.FRCOE\Downloads\Dexter_96F_Separator_Wirefr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14600"/>
            <a:ext cx="4114092" cy="205386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Applications</a:t>
            </a:r>
            <a:r>
              <a:rPr lang="en-US" dirty="0" smtClean="0"/>
              <a:t>: </a:t>
            </a:r>
            <a:r>
              <a:rPr lang="en-US" sz="3600" i="1" u="sng" dirty="0" smtClean="0">
                <a:solidFill>
                  <a:schemeClr val="tx1"/>
                </a:solidFill>
              </a:rPr>
              <a:t>Biomagnetic Separators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6858000" cy="4267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b="1" i="1" u="sng" dirty="0" smtClean="0">
                <a:solidFill>
                  <a:schemeClr val="tx1"/>
                </a:solidFill>
              </a:rPr>
              <a:t>How they work: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Magnets in the separators are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used to pull magnetic materials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towards the magnet; the 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medium can then be removed-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allowing for separation</a:t>
            </a:r>
          </a:p>
          <a:p>
            <a:pPr algn="l"/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In more detail:</a:t>
            </a:r>
          </a:p>
          <a:p>
            <a:pPr algn="l"/>
            <a:endParaRPr lang="en-US" sz="1300" dirty="0" smtClean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Magnetic separation works through the use of affinity coatings attached to magnetic beads.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Beads are mixed with a sample containing biomolecules/cells that a given target has the opportunity to bind together with.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Once the target and affinity coating are bound, they can be separated using magnetism.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students.FRCOE\Downloads\ims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267201" cy="239619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229600" cy="1470025"/>
          </a:xfrm>
        </p:spPr>
        <p:txBody>
          <a:bodyPr/>
          <a:lstStyle/>
          <a:p>
            <a:pPr algn="l"/>
            <a:r>
              <a:rPr lang="en-US" b="1" u="sng" dirty="0" smtClean="0"/>
              <a:t>Applications</a:t>
            </a:r>
            <a:r>
              <a:rPr lang="en-US" dirty="0" smtClean="0"/>
              <a:t>: </a:t>
            </a:r>
            <a:r>
              <a:rPr lang="en-US" sz="3600" i="1" u="sng" dirty="0" smtClean="0">
                <a:solidFill>
                  <a:schemeClr val="tx1"/>
                </a:solidFill>
              </a:rPr>
              <a:t>Barcoded</a:t>
            </a:r>
            <a:r>
              <a:rPr lang="en-US" sz="3600" i="1" u="sng" dirty="0"/>
              <a:t> </a:t>
            </a:r>
            <a:r>
              <a:rPr lang="en-US" sz="3600" i="1" u="sng" dirty="0" smtClean="0"/>
              <a:t>Magnetic Bead   </a:t>
            </a:r>
            <a:r>
              <a:rPr lang="en-US" sz="3600" i="1" dirty="0" smtClean="0"/>
              <a:t>			   </a:t>
            </a:r>
            <a:r>
              <a:rPr lang="en-US" sz="3600" i="1" u="sng" dirty="0" smtClean="0"/>
              <a:t>Technology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6172200" cy="3810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i="1" u="sng" dirty="0" smtClean="0">
                <a:solidFill>
                  <a:schemeClr val="tx1"/>
                </a:solidFill>
              </a:rPr>
              <a:t>How they work: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Combination of photolithographic barcodes with molecular chemistry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Optical bar coded beads are functionalized with: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Nucleic Acids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Proteins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Probe molecules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Two analyzers from an imaging-based system are used to decode the beads</a:t>
            </a:r>
          </a:p>
          <a:p>
            <a:pPr lvl="8" algn="l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7412" name="Picture 4" descr="C:\Users\students.FRCOE\Downloads\Decoding_w_optical_te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133600"/>
            <a:ext cx="1905000" cy="352075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414" name="Picture 6" descr="C:\Users\students.FRCOE\Downloads\DMBs_in_micropl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1600200" cy="100311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153400" cy="1470025"/>
          </a:xfrm>
        </p:spPr>
        <p:txBody>
          <a:bodyPr/>
          <a:lstStyle/>
          <a:p>
            <a:pPr algn="l"/>
            <a:r>
              <a:rPr lang="en-US" b="1" u="sng" dirty="0" smtClean="0"/>
              <a:t>Applications</a:t>
            </a:r>
            <a:r>
              <a:rPr lang="en-US" dirty="0" smtClean="0"/>
              <a:t>: </a:t>
            </a:r>
            <a:r>
              <a:rPr lang="en-US" sz="3600" i="1" u="sng" dirty="0" smtClean="0">
                <a:solidFill>
                  <a:schemeClr val="tx1"/>
                </a:solidFill>
              </a:rPr>
              <a:t>Barcoded</a:t>
            </a:r>
            <a:r>
              <a:rPr lang="en-US" sz="3600" i="1" u="sng" dirty="0" smtClean="0"/>
              <a:t> Magnetic Bead   </a:t>
            </a:r>
            <a:r>
              <a:rPr lang="en-US" sz="900" i="1" dirty="0" smtClean="0"/>
              <a:t>	</a:t>
            </a:r>
            <a:r>
              <a:rPr lang="en-US" sz="900" i="1" dirty="0"/>
              <a:t> </a:t>
            </a:r>
            <a:r>
              <a:rPr lang="en-US" sz="900" i="1" dirty="0" smtClean="0"/>
              <a:t>                                                                                   </a:t>
            </a:r>
            <a:r>
              <a:rPr lang="en-US" sz="800" i="1" dirty="0" smtClean="0"/>
              <a:t> </a:t>
            </a:r>
            <a:r>
              <a:rPr lang="en-US" sz="3600" i="1" u="sng" dirty="0" smtClean="0"/>
              <a:t>Technology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5410200" cy="4191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u="sng" dirty="0" smtClean="0">
                <a:solidFill>
                  <a:schemeClr val="tx1"/>
                </a:solidFill>
              </a:rPr>
              <a:t>What they do: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Designed to improve the isolation and identification capacity of in-vitro diagnostics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Barcode patterns transmit a high-contrast signal for nearly 100% decoding accuracy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Cause variation of florescence signal to be minimal (essential for analysis on assays such as proteins.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Allow for highly multiplexed assays to be carried out in homo/heterogeneous media</a:t>
            </a:r>
          </a:p>
        </p:txBody>
      </p:sp>
      <p:pic>
        <p:nvPicPr>
          <p:cNvPr id="18434" name="Picture 2" descr="C:\Users\students.FRCOE\Downloads\protein_and_DNA_assay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742197" cy="440372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305800" cy="1470025"/>
          </a:xfrm>
        </p:spPr>
        <p:txBody>
          <a:bodyPr/>
          <a:lstStyle/>
          <a:p>
            <a:pPr algn="l"/>
            <a:r>
              <a:rPr lang="en-US" b="1" u="sng" dirty="0" smtClean="0"/>
              <a:t>Applications</a:t>
            </a:r>
            <a:r>
              <a:rPr lang="en-US" dirty="0" smtClean="0"/>
              <a:t>: </a:t>
            </a:r>
            <a:r>
              <a:rPr lang="en-US" sz="3200" i="1" u="sng" dirty="0" smtClean="0">
                <a:solidFill>
                  <a:schemeClr val="tx1"/>
                </a:solidFill>
              </a:rPr>
              <a:t>Asynchronous Magnetic Bead </a:t>
            </a:r>
            <a:r>
              <a:rPr lang="en-US" sz="3200" i="1" dirty="0" smtClean="0">
                <a:solidFill>
                  <a:schemeClr val="tx1"/>
                </a:solidFill>
              </a:rPr>
              <a:t>			    </a:t>
            </a:r>
            <a:r>
              <a:rPr lang="en-US" sz="3200" i="1" u="sng" dirty="0" smtClean="0">
                <a:solidFill>
                  <a:schemeClr val="tx1"/>
                </a:solidFill>
              </a:rPr>
              <a:t>Rotation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4114800" cy="3048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i="1" u="sng" dirty="0" smtClean="0">
                <a:solidFill>
                  <a:schemeClr val="tx1"/>
                </a:solidFill>
              </a:rPr>
              <a:t>How they work: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Sensor uses spherical magnetic bead that spins in a magnetic field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attachment of bacteria causes change in the speed of bead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60321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174370"/>
            <a:ext cx="3581400" cy="232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209800"/>
            <a:ext cx="354131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1336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133600"/>
            <a:ext cx="358311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461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Magnetic Bead Technology</vt:lpstr>
      <vt:lpstr>Objective:</vt:lpstr>
      <vt:lpstr>Division of Labor</vt:lpstr>
      <vt:lpstr>Overview</vt:lpstr>
      <vt:lpstr>Applications: Biomagnetic Separators </vt:lpstr>
      <vt:lpstr>Applications: Biomagnetic Separators </vt:lpstr>
      <vt:lpstr>Applications: Barcoded Magnetic Bead         Technology</vt:lpstr>
      <vt:lpstr>Applications: Barcoded Magnetic Bead                                                                                         Technology</vt:lpstr>
      <vt:lpstr>Applications: Asynchronous Magnetic Bead        Rotation</vt:lpstr>
      <vt:lpstr>Applications: Asynchronous Magnetic Bead        Rotation</vt:lpstr>
      <vt:lpstr>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Magnetic Bead Technology</dc:title>
  <dc:creator>students</dc:creator>
  <cp:lastModifiedBy>Student</cp:lastModifiedBy>
  <cp:revision>50</cp:revision>
  <dcterms:created xsi:type="dcterms:W3CDTF">2011-03-01T02:13:51Z</dcterms:created>
  <dcterms:modified xsi:type="dcterms:W3CDTF">2011-03-01T22:43:10Z</dcterms:modified>
</cp:coreProperties>
</file>