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1" r:id="rId14"/>
    <p:sldId id="266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00589A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smtClean="0"/>
              <a:t>Introduction to Excel Dr Anzhi Li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37BA2-DB39-483B-9BB0-634C36216EB9}" type="datetimeFigureOut">
              <a:rPr lang="zh-CN" altLang="en-US" smtClean="0"/>
              <a:t>2012/1/25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60BDA-DB80-42C7-AA0F-D14560819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0482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smtClean="0"/>
              <a:t>Introduction to Excel Dr Anzhi Li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E0346-14D3-43AE-A33C-BF67EC0BEDE2}" type="datetimeFigureOut">
              <a:rPr lang="zh-CN" altLang="en-US" smtClean="0"/>
              <a:t>2012/1/25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7C864-1545-4991-9412-754EBB1513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59698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7C864-1545-4991-9412-754EBB15137F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altLang="zh-CN" smtClean="0"/>
              <a:t>Introduction to Excel Dr Anzhi Li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319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7C864-1545-4991-9412-754EBB15137F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altLang="zh-CN" smtClean="0"/>
              <a:t>Introduction to Excel Dr Anzhi Li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82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7C864-1545-4991-9412-754EBB15137F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altLang="zh-CN" smtClean="0"/>
              <a:t>Introduction to Excel Dr Anzhi Li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32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7C864-1545-4991-9412-754EBB15137F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altLang="zh-CN" smtClean="0"/>
              <a:t>Introduction to Excel Dr Anzhi Li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55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0EB452C-ADBC-46FE-9A6A-379269DD2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Berlin Sans FB" pitchFamily="34" charset="0"/>
              </a:rPr>
              <a:t>Introduction To 2010 Excel</a:t>
            </a:r>
            <a:endParaRPr lang="zh-CN" alt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Super-size Tool Bar: Ribbon</a:t>
            </a:r>
          </a:p>
          <a:p>
            <a:r>
              <a:rPr lang="en-US" altLang="zh-CN" dirty="0" smtClean="0"/>
              <a:t>Basic Tasks on Home Tab</a:t>
            </a:r>
          </a:p>
          <a:p>
            <a:r>
              <a:rPr lang="en-US" altLang="zh-CN" dirty="0" smtClean="0"/>
              <a:t>Math and Formula</a:t>
            </a:r>
          </a:p>
          <a:p>
            <a:r>
              <a:rPr lang="en-US" altLang="zh-CN" dirty="0" smtClean="0"/>
              <a:t>Statistical Functions (examples)</a:t>
            </a:r>
          </a:p>
          <a:p>
            <a:r>
              <a:rPr lang="en-US" altLang="zh-CN" dirty="0" smtClean="0"/>
              <a:t>Create A Chart </a:t>
            </a:r>
          </a:p>
          <a:p>
            <a:r>
              <a:rPr lang="en-US" altLang="zh-CN" dirty="0" smtClean="0"/>
              <a:t>Play with Insert </a:t>
            </a:r>
            <a:r>
              <a:rPr lang="en-US" altLang="zh-CN" dirty="0"/>
              <a:t>&amp; </a:t>
            </a:r>
            <a:r>
              <a:rPr lang="en-US" altLang="zh-CN" dirty="0" smtClean="0"/>
              <a:t>Layout</a:t>
            </a:r>
          </a:p>
          <a:p>
            <a:r>
              <a:rPr lang="en-US" altLang="zh-CN" dirty="0" smtClean="0"/>
              <a:t>Create A Histogram</a:t>
            </a:r>
          </a:p>
          <a:p>
            <a:r>
              <a:rPr lang="en-US" altLang="zh-CN" dirty="0" smtClean="0"/>
              <a:t>Curve Fitting &amp; Regression Line</a:t>
            </a:r>
            <a:endParaRPr lang="en-US" altLang="zh-CN" dirty="0"/>
          </a:p>
          <a:p>
            <a:r>
              <a:rPr lang="en-US" altLang="zh-CN" dirty="0" smtClean="0"/>
              <a:t>Tips for Excel Applications</a:t>
            </a: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1027" name="Picture 3" descr="C:\Documents and Settings\Owner\Local Settings\Temporary Internet Files\Content.IE5\578QDTNL\MP90040729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67" y="4653136"/>
            <a:ext cx="177061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8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78" y="404664"/>
            <a:ext cx="8229600" cy="447328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latin typeface="Berlin Sans FB" pitchFamily="34" charset="0"/>
              </a:rPr>
              <a:t>Create A Histogram: Install Analysis </a:t>
            </a:r>
            <a:r>
              <a:rPr lang="en-US" altLang="zh-CN" sz="3600" dirty="0" err="1" smtClean="0">
                <a:latin typeface="Berlin Sans FB" pitchFamily="34" charset="0"/>
              </a:rPr>
              <a:t>Toolpak</a:t>
            </a:r>
            <a:endParaRPr lang="zh-CN" altLang="en-US" sz="3600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320480" cy="5194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◙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In Excel 2010, click </a:t>
            </a: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File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 tab then        </a:t>
            </a: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Options</a:t>
            </a:r>
          </a:p>
          <a:p>
            <a:pPr marL="0" indent="0">
              <a:buNone/>
            </a:pPr>
            <a:r>
              <a:rPr lang="en-US" altLang="zh-CN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◙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In Options sub-window, locate and click “</a:t>
            </a: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Add-Ins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”</a:t>
            </a:r>
          </a:p>
          <a:p>
            <a:pPr marL="0" indent="0">
              <a:buNone/>
            </a:pPr>
            <a:r>
              <a:rPr lang="en-US" altLang="zh-CN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◙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In the </a:t>
            </a: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Manage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 list (bottom), select </a:t>
            </a:r>
          </a:p>
          <a:p>
            <a:pPr marL="0" indent="0">
              <a:buNone/>
            </a:pPr>
            <a:r>
              <a:rPr lang="en-US" altLang="zh-CN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  “</a:t>
            </a: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Excel Add-ins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, and then click </a:t>
            </a: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Go</a:t>
            </a:r>
          </a:p>
          <a:p>
            <a:pPr marL="0" indent="0">
              <a:buNone/>
            </a:pPr>
            <a:r>
              <a:rPr lang="en-US" altLang="zh-CN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◙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In the </a:t>
            </a: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Add-Ins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 dialog box, select the </a:t>
            </a: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Analysis </a:t>
            </a:r>
            <a:r>
              <a:rPr lang="en-US" altLang="zh-CN" sz="2200" b="1" dirty="0" err="1" smtClean="0">
                <a:latin typeface="Calibri" pitchFamily="34" charset="0"/>
                <a:cs typeface="Calibri" pitchFamily="34" charset="0"/>
              </a:rPr>
              <a:t>Toolpak</a:t>
            </a: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check box, then click </a:t>
            </a: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OK</a:t>
            </a:r>
          </a:p>
          <a:p>
            <a:pPr marL="0" indent="0">
              <a:buNone/>
            </a:pPr>
            <a:r>
              <a:rPr lang="en-US" altLang="zh-CN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◙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Under </a:t>
            </a: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Data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 tab, click </a:t>
            </a: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Data Analysis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and highlight the </a:t>
            </a: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Histogram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 tool, click </a:t>
            </a: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OK</a:t>
            </a:r>
            <a:endParaRPr lang="zh-CN" alt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220072" y="1673352"/>
            <a:ext cx="3466728" cy="377187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2672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Autofit/>
          </a:bodyPr>
          <a:lstStyle/>
          <a:p>
            <a:r>
              <a:rPr lang="en-US" altLang="zh-CN" sz="3600" dirty="0">
                <a:latin typeface="Berlin Sans FB" pitchFamily="34" charset="0"/>
              </a:rPr>
              <a:t>Create A </a:t>
            </a:r>
            <a:r>
              <a:rPr lang="en-US" altLang="zh-CN" sz="3600" dirty="0" smtClean="0">
                <a:latin typeface="Berlin Sans FB" pitchFamily="34" charset="0"/>
              </a:rPr>
              <a:t>Histogram: Using Histogram Tool</a:t>
            </a:r>
            <a:endParaRPr lang="zh-CN" altLang="en-US" sz="3600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33082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200" b="1" dirty="0">
                <a:solidFill>
                  <a:srgbClr val="FF0000"/>
                </a:solidFill>
                <a:cs typeface="Arial"/>
              </a:rPr>
              <a:t>♫</a:t>
            </a:r>
            <a:r>
              <a:rPr lang="en-US" altLang="zh-CN" sz="2200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We have data shown right:</a:t>
            </a:r>
          </a:p>
          <a:p>
            <a:pPr marL="0" indent="0">
              <a:buNone/>
            </a:pPr>
            <a:r>
              <a:rPr lang="en-US" altLang="zh-CN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zh-CN" sz="2200" dirty="0" smtClean="0">
                <a:solidFill>
                  <a:srgbClr val="FF0000"/>
                </a:solidFill>
                <a:cs typeface="Arial"/>
              </a:rPr>
              <a:t>◙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18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 col: data</a:t>
            </a:r>
          </a:p>
          <a:p>
            <a:pPr marL="0" indent="0">
              <a:buNone/>
            </a:pP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altLang="zh-CN" sz="2200" dirty="0" smtClean="0">
                <a:solidFill>
                  <a:srgbClr val="FF0000"/>
                </a:solidFill>
                <a:cs typeface="Arial"/>
              </a:rPr>
              <a:t>◙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CN" sz="18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 col: bin range </a:t>
            </a:r>
          </a:p>
          <a:p>
            <a:pPr marL="0" indent="0">
              <a:buNone/>
            </a:pPr>
            <a:r>
              <a:rPr lang="en-US" altLang="zh-CN" sz="2200" b="1" dirty="0" smtClean="0">
                <a:solidFill>
                  <a:srgbClr val="FF0000"/>
                </a:solidFill>
                <a:latin typeface="Arial"/>
                <a:cs typeface="Arial"/>
              </a:rPr>
              <a:t>♫</a:t>
            </a:r>
            <a:r>
              <a:rPr lang="en-US" altLang="zh-CN" sz="220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In the Histogram window</a:t>
            </a:r>
          </a:p>
          <a:p>
            <a:pPr marL="0" indent="0">
              <a:buNone/>
            </a:pP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altLang="zh-CN" sz="2200" dirty="0" smtClean="0">
                <a:solidFill>
                  <a:srgbClr val="FF0000"/>
                </a:solidFill>
                <a:latin typeface="Arial"/>
                <a:cs typeface="Arial"/>
              </a:rPr>
              <a:t>◙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Input Range box: type D1:D36</a:t>
            </a:r>
          </a:p>
          <a:p>
            <a:pPr marL="0" indent="0">
              <a:buNone/>
            </a:pPr>
            <a:r>
              <a:rPr lang="en-US" altLang="zh-CN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zh-CN" sz="2200" dirty="0" smtClean="0">
                <a:solidFill>
                  <a:srgbClr val="FF0000"/>
                </a:solidFill>
                <a:cs typeface="Arial"/>
              </a:rPr>
              <a:t>◙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Bin Range box: type E1:E6</a:t>
            </a:r>
          </a:p>
          <a:p>
            <a:pPr marL="0" indent="0">
              <a:buNone/>
            </a:pPr>
            <a:r>
              <a:rPr lang="en-US" altLang="zh-CN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zh-CN" sz="2200" dirty="0" smtClean="0">
                <a:solidFill>
                  <a:srgbClr val="FF0000"/>
                </a:solidFill>
                <a:cs typeface="Arial"/>
              </a:rPr>
              <a:t>◙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Under </a:t>
            </a: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Output Options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, click   </a:t>
            </a:r>
          </a:p>
          <a:p>
            <a:pPr marL="0" indent="0">
              <a:buNone/>
            </a:pPr>
            <a:r>
              <a:rPr lang="en-US" altLang="zh-CN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altLang="zh-CN" sz="2200" b="1" smtClean="0">
                <a:latin typeface="Calibri" pitchFamily="34" charset="0"/>
                <a:cs typeface="Calibri" pitchFamily="34" charset="0"/>
              </a:rPr>
              <a:t>New   </a:t>
            </a:r>
            <a:r>
              <a:rPr lang="en-US" altLang="zh-CN" sz="2200" b="1" smtClean="0">
                <a:latin typeface="Calibri" pitchFamily="34" charset="0"/>
                <a:cs typeface="Calibri" pitchFamily="34" charset="0"/>
              </a:rPr>
              <a:t>Worksheet Ply:</a:t>
            </a:r>
            <a:endParaRPr lang="en-US" altLang="zh-CN" sz="22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altLang="zh-CN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zh-CN" sz="2200" dirty="0" smtClean="0">
                <a:solidFill>
                  <a:srgbClr val="FF0000"/>
                </a:solidFill>
                <a:cs typeface="Arial"/>
              </a:rPr>
              <a:t>◙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Select </a:t>
            </a: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Chart Output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check box</a:t>
            </a:r>
          </a:p>
          <a:p>
            <a:pPr marL="0" indent="0">
              <a:buNone/>
            </a:pPr>
            <a:r>
              <a:rPr lang="en-US" altLang="zh-CN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    Click </a:t>
            </a: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OK</a:t>
            </a:r>
          </a:p>
          <a:p>
            <a:pPr marL="0" indent="0">
              <a:buNone/>
            </a:pPr>
            <a:r>
              <a:rPr lang="en-US" altLang="zh-CN" sz="2200" b="1" dirty="0" smtClean="0">
                <a:solidFill>
                  <a:srgbClr val="FF0000"/>
                </a:solidFill>
                <a:cs typeface="Arial"/>
              </a:rPr>
              <a:t>♫</a:t>
            </a:r>
            <a:r>
              <a:rPr lang="en-US" altLang="zh-CN" sz="2200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lang="en-US" altLang="zh-CN" sz="2200" dirty="0" smtClean="0">
                <a:cs typeface="Arial"/>
              </a:rPr>
              <a:t>A new Histogram table and a </a:t>
            </a:r>
          </a:p>
          <a:p>
            <a:pPr marL="0" indent="0">
              <a:buNone/>
            </a:pPr>
            <a:r>
              <a:rPr lang="en-US" altLang="zh-CN" sz="2200" dirty="0">
                <a:cs typeface="Arial"/>
              </a:rPr>
              <a:t> </a:t>
            </a:r>
            <a:r>
              <a:rPr lang="en-US" altLang="zh-CN" sz="2200" dirty="0" smtClean="0">
                <a:cs typeface="Arial"/>
              </a:rPr>
              <a:t>  histogram chart are created</a:t>
            </a:r>
            <a:endParaRPr lang="zh-CN" alt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48" y="1556792"/>
            <a:ext cx="3384376" cy="4392488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196752"/>
            <a:ext cx="403335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1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Autofit/>
          </a:bodyPr>
          <a:lstStyle/>
          <a:p>
            <a:r>
              <a:rPr lang="en-US" altLang="zh-CN" sz="3600" dirty="0">
                <a:latin typeface="Berlin Sans FB" pitchFamily="34" charset="0"/>
              </a:rPr>
              <a:t>Create A </a:t>
            </a:r>
            <a:r>
              <a:rPr lang="en-US" altLang="zh-CN" sz="3600" dirty="0" smtClean="0">
                <a:latin typeface="Berlin Sans FB" pitchFamily="34" charset="0"/>
              </a:rPr>
              <a:t>Histogram Chart</a:t>
            </a:r>
            <a:endParaRPr lang="zh-CN" altLang="en-US" sz="3600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320231"/>
            <a:ext cx="4104456" cy="5002534"/>
          </a:xfrm>
        </p:spPr>
        <p:txBody>
          <a:bodyPr>
            <a:normAutofit/>
          </a:bodyPr>
          <a:lstStyle/>
          <a:p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A Histogram table (a new workbook) is generated</a:t>
            </a:r>
          </a:p>
          <a:p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A histogram chart is created</a:t>
            </a:r>
          </a:p>
          <a:p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To adjust the </a:t>
            </a: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gap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 between columns</a:t>
            </a:r>
          </a:p>
          <a:p>
            <a:r>
              <a:rPr lang="en-US" altLang="zh-CN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Click any column, right click and select “format data series” , change the gap between 0-100%</a:t>
            </a:r>
          </a:p>
          <a:p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You can adjust the gap 0-10%, or as you like.</a:t>
            </a:r>
          </a:p>
          <a:p>
            <a:endParaRPr lang="zh-CN" alt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49195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229" y="1196752"/>
            <a:ext cx="4336123" cy="500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5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96" y="54868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Berlin Sans FB" pitchFamily="34" charset="0"/>
              </a:rPr>
              <a:t>Curve Fitting &amp; Regression Line</a:t>
            </a:r>
            <a:endParaRPr lang="zh-CN" alt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23528" y="1415496"/>
            <a:ext cx="4104456" cy="4978880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Draw a </a:t>
            </a:r>
            <a:r>
              <a:rPr lang="en-US" altLang="zh-CN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scatter plot </a:t>
            </a: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without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line</a:t>
            </a:r>
          </a:p>
          <a:p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Do </a:t>
            </a:r>
            <a:r>
              <a:rPr lang="en-US" altLang="zh-CN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regression line</a:t>
            </a:r>
          </a:p>
          <a:p>
            <a:pPr marL="0" indent="0">
              <a:buNone/>
            </a:pP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  Insert </a:t>
            </a: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▬  Chart Tools ▬ </a:t>
            </a:r>
          </a:p>
          <a:p>
            <a:pPr marL="0" indent="0">
              <a:buNone/>
            </a:pP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   Layout ▬ </a:t>
            </a:r>
            <a:r>
              <a:rPr lang="en-US" altLang="zh-CN" sz="2000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Trendline</a:t>
            </a:r>
            <a:r>
              <a:rPr lang="en-US" altLang="zh-CN" sz="2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▬ </a:t>
            </a:r>
            <a:r>
              <a:rPr lang="en-US" altLang="zh-CN" sz="2000" dirty="0" err="1" smtClean="0">
                <a:latin typeface="Calibri" pitchFamily="34" charset="0"/>
                <a:cs typeface="Calibri" pitchFamily="34" charset="0"/>
              </a:rPr>
              <a:t>Trendline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 	options &amp; select</a:t>
            </a: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:</a:t>
            </a:r>
            <a:endParaRPr lang="en-US" altLang="zh-CN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altLang="zh-CN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◙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 Linear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altLang="zh-CN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◙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 Display Equation on chart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altLang="zh-CN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◙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 display R-squared value on 	chart</a:t>
            </a:r>
            <a:r>
              <a:rPr lang="en-US" altLang="zh-CN" sz="2000" dirty="0">
                <a:latin typeface="Bell MT" pitchFamily="18" charset="0"/>
                <a:cs typeface="Arial"/>
              </a:rPr>
              <a:t>	</a:t>
            </a:r>
            <a:endParaRPr lang="zh-CN" altLang="en-US" sz="2000" dirty="0">
              <a:latin typeface="Bell MT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4162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Documents and Settings\Owner\Local Settings\Temporary Internet Files\Content.IE5\NAZNMDN4\MC90043729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66" y="5013176"/>
            <a:ext cx="739420" cy="8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1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Berlin Sans FB" pitchFamily="34" charset="0"/>
              </a:rPr>
              <a:t>Tips For Excel Applications</a:t>
            </a:r>
            <a:endParaRPr lang="zh-CN" alt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76056" y="1556792"/>
            <a:ext cx="3888432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Get help from Excel</a:t>
            </a:r>
          </a:p>
          <a:p>
            <a:pPr marL="0" indent="0">
              <a:buNone/>
            </a:pP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click the question mark located the most left corner</a:t>
            </a:r>
          </a:p>
          <a:p>
            <a:pPr marL="0" indent="0">
              <a:buNone/>
            </a:pPr>
            <a:r>
              <a:rPr lang="en-US" altLang="zh-CN" sz="2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Quick access tool bar:     </a:t>
            </a:r>
          </a:p>
          <a:p>
            <a:pPr marL="0" indent="0">
              <a:buNone/>
            </a:pP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located the most right corner    (open, save, undo, …)</a:t>
            </a:r>
          </a:p>
          <a:p>
            <a:pPr marL="0" indent="0">
              <a:buNone/>
            </a:pPr>
            <a:r>
              <a:rPr lang="en-US" altLang="zh-CN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zh-CN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Printing</a:t>
            </a:r>
          </a:p>
          <a:p>
            <a:pPr marL="0" indent="0">
              <a:buNone/>
            </a:pPr>
            <a:r>
              <a:rPr lang="en-US" altLang="zh-C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♫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 if highlight the plot, only print the plot</a:t>
            </a:r>
          </a:p>
          <a:p>
            <a:pPr marL="0" indent="0">
              <a:buNone/>
            </a:pPr>
            <a:r>
              <a:rPr lang="en-US" altLang="zh-C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♫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 without highlight, print data &amp; plots</a:t>
            </a:r>
            <a:endParaRPr lang="zh-CN" alt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2547736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5910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Documents and Settings\Owner\Local Settings\Temporary Internet Files\Content.IE5\1K6L24V1\MC9001382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301208"/>
            <a:ext cx="131526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7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471"/>
            <a:ext cx="6141368" cy="759295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Berlin Sans FB" pitchFamily="34" charset="0"/>
              </a:rPr>
              <a:t>Supersize Toolbar: Ribbon</a:t>
            </a:r>
            <a:endParaRPr lang="zh-CN" alt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544" y="3501008"/>
            <a:ext cx="8363272" cy="3096344"/>
          </a:xfrm>
        </p:spPr>
        <p:txBody>
          <a:bodyPr/>
          <a:lstStyle/>
          <a:p>
            <a:r>
              <a:rPr lang="en-US" altLang="zh-CN" sz="2400" dirty="0" smtClean="0"/>
              <a:t>The </a:t>
            </a:r>
            <a:r>
              <a:rPr lang="en-US" altLang="zh-CN" sz="2400" dirty="0"/>
              <a:t>Ribbon is designed to help you quickly find the commands </a:t>
            </a:r>
            <a:r>
              <a:rPr lang="en-US" altLang="zh-CN" sz="2400" dirty="0" smtClean="0"/>
              <a:t>to </a:t>
            </a:r>
            <a:r>
              <a:rPr lang="en-US" altLang="zh-CN" sz="2400" dirty="0"/>
              <a:t>complete a </a:t>
            </a:r>
            <a:r>
              <a:rPr lang="en-US" altLang="zh-CN" sz="2400" dirty="0" smtClean="0"/>
              <a:t>task</a:t>
            </a:r>
          </a:p>
          <a:p>
            <a:r>
              <a:rPr lang="en-US" altLang="zh-CN" sz="2400" dirty="0"/>
              <a:t>Commands are organized in logical groups under tabs. Each tab relates to a type of </a:t>
            </a:r>
            <a:r>
              <a:rPr lang="en-US" altLang="zh-CN" sz="2400" dirty="0" smtClean="0"/>
              <a:t>activity</a:t>
            </a:r>
          </a:p>
          <a:p>
            <a:r>
              <a:rPr lang="en-US" altLang="zh-CN" sz="2400" dirty="0" smtClean="0"/>
              <a:t>For example: the principle tabs are:</a:t>
            </a:r>
          </a:p>
          <a:p>
            <a:pPr marL="0" indent="0">
              <a:buNone/>
            </a:pPr>
            <a:r>
              <a:rPr lang="en-US" altLang="zh-CN" sz="2400" dirty="0" smtClean="0"/>
              <a:t>     </a:t>
            </a:r>
            <a:r>
              <a:rPr lang="en-US" altLang="zh-CN" sz="2400" dirty="0" smtClean="0">
                <a:solidFill>
                  <a:srgbClr val="FF0000"/>
                </a:solidFill>
                <a:latin typeface="Arial"/>
                <a:cs typeface="Arial"/>
              </a:rPr>
              <a:t>◙</a:t>
            </a:r>
            <a:r>
              <a:rPr lang="en-US" altLang="zh-CN" sz="2400" dirty="0" smtClean="0">
                <a:latin typeface="Arial"/>
                <a:cs typeface="Arial"/>
              </a:rPr>
              <a:t> </a:t>
            </a:r>
            <a:r>
              <a:rPr lang="en-US" altLang="zh-CN" sz="2400" dirty="0" smtClean="0"/>
              <a:t>File    </a:t>
            </a:r>
            <a:r>
              <a:rPr lang="en-US" altLang="zh-CN" sz="2400" dirty="0" smtClean="0">
                <a:solidFill>
                  <a:srgbClr val="FF0000"/>
                </a:solidFill>
                <a:latin typeface="Arial"/>
                <a:cs typeface="Arial"/>
              </a:rPr>
              <a:t>◙</a:t>
            </a:r>
            <a:r>
              <a:rPr lang="en-US" altLang="zh-CN" sz="2400" dirty="0" smtClean="0">
                <a:latin typeface="Arial"/>
                <a:cs typeface="Arial"/>
              </a:rPr>
              <a:t> </a:t>
            </a:r>
            <a:r>
              <a:rPr lang="en-US" altLang="zh-CN" sz="2400" dirty="0" smtClean="0"/>
              <a:t>Home  </a:t>
            </a:r>
            <a:r>
              <a:rPr lang="en-US" altLang="zh-CN" sz="2400" dirty="0" smtClean="0">
                <a:solidFill>
                  <a:srgbClr val="FF0000"/>
                </a:solidFill>
                <a:latin typeface="Arial"/>
                <a:cs typeface="Arial"/>
              </a:rPr>
              <a:t>◙</a:t>
            </a:r>
            <a:r>
              <a:rPr lang="en-US" altLang="zh-CN" sz="2400" dirty="0" smtClean="0">
                <a:latin typeface="Arial"/>
                <a:cs typeface="Arial"/>
              </a:rPr>
              <a:t> </a:t>
            </a:r>
            <a:r>
              <a:rPr lang="en-US" altLang="zh-CN" sz="2400" dirty="0" smtClean="0"/>
              <a:t>Insert  </a:t>
            </a:r>
            <a:r>
              <a:rPr lang="en-US" altLang="zh-CN" sz="2400" dirty="0" smtClean="0">
                <a:solidFill>
                  <a:srgbClr val="FF0000"/>
                </a:solidFill>
                <a:latin typeface="Arial"/>
                <a:cs typeface="Arial"/>
              </a:rPr>
              <a:t>◙</a:t>
            </a:r>
            <a:r>
              <a:rPr lang="en-US" altLang="zh-CN" sz="2400" dirty="0" smtClean="0">
                <a:latin typeface="Arial"/>
                <a:cs typeface="Arial"/>
              </a:rPr>
              <a:t> </a:t>
            </a:r>
            <a:r>
              <a:rPr lang="en-US" altLang="zh-CN" sz="2400" dirty="0" smtClean="0"/>
              <a:t>Page layout   </a:t>
            </a:r>
            <a:r>
              <a:rPr lang="en-US" altLang="zh-CN" sz="2400" dirty="0" smtClean="0">
                <a:solidFill>
                  <a:srgbClr val="FF0000"/>
                </a:solidFill>
                <a:latin typeface="Arial"/>
                <a:cs typeface="Arial"/>
              </a:rPr>
              <a:t>◙</a:t>
            </a:r>
            <a:r>
              <a:rPr lang="en-US" altLang="zh-CN" sz="2400" dirty="0" smtClean="0">
                <a:latin typeface="Arial"/>
                <a:cs typeface="Arial"/>
              </a:rPr>
              <a:t> </a:t>
            </a:r>
            <a:r>
              <a:rPr lang="en-US" altLang="zh-CN" sz="2400" dirty="0" smtClean="0"/>
              <a:t>Formula   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  <a:latin typeface="Arial"/>
                <a:cs typeface="Arial"/>
              </a:rPr>
              <a:t>     </a:t>
            </a:r>
            <a:r>
              <a:rPr lang="en-US" altLang="zh-CN" sz="2400" dirty="0" smtClean="0">
                <a:solidFill>
                  <a:srgbClr val="FF0000"/>
                </a:solidFill>
                <a:latin typeface="Arial"/>
                <a:cs typeface="Arial"/>
              </a:rPr>
              <a:t>◙</a:t>
            </a:r>
            <a:r>
              <a:rPr lang="en-US" altLang="zh-CN" sz="2400" dirty="0" smtClean="0">
                <a:latin typeface="Arial"/>
                <a:cs typeface="Arial"/>
              </a:rPr>
              <a:t> </a:t>
            </a:r>
            <a:r>
              <a:rPr lang="en-US" altLang="zh-CN" sz="2400" dirty="0" smtClean="0"/>
              <a:t>Data</a:t>
            </a:r>
            <a:endParaRPr lang="zh-CN" altLang="zh-CN" sz="2400" dirty="0"/>
          </a:p>
          <a:p>
            <a:endParaRPr lang="zh-CN" altLang="en-US" sz="2400" dirty="0">
              <a:latin typeface="Berlin Sans FB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9" y="1159766"/>
            <a:ext cx="8331327" cy="220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Documents and Settings\Owner\Local Settings\Temporary Internet Files\Content.IE5\OB9PGETM\MP90040726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711274" cy="97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58" y="397291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Berlin Sans FB" pitchFamily="34" charset="0"/>
              </a:rPr>
              <a:t>Basic Tasks Under Home Tab</a:t>
            </a:r>
            <a:endParaRPr lang="zh-CN" alt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4358" y="3933056"/>
            <a:ext cx="8229600" cy="25922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2400" dirty="0" smtClean="0">
                <a:solidFill>
                  <a:srgbClr val="FF0000"/>
                </a:solidFill>
                <a:cs typeface="Arial"/>
              </a:rPr>
              <a:t>◙ </a:t>
            </a:r>
            <a:r>
              <a:rPr lang="en-US" altLang="zh-CN" sz="2400" dirty="0" smtClean="0"/>
              <a:t>Copy &amp; Paste	</a:t>
            </a:r>
            <a:r>
              <a:rPr lang="en-US" altLang="zh-CN" sz="2400" dirty="0">
                <a:solidFill>
                  <a:srgbClr val="FF0000"/>
                </a:solidFill>
                <a:cs typeface="Arial"/>
              </a:rPr>
              <a:t> ◙ </a:t>
            </a:r>
            <a:r>
              <a:rPr lang="en-US" altLang="zh-CN" sz="2400" dirty="0"/>
              <a:t>Style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FF0000"/>
                </a:solidFill>
                <a:cs typeface="Arial"/>
              </a:rPr>
              <a:t>◙ </a:t>
            </a:r>
            <a:r>
              <a:rPr lang="en-US" altLang="zh-CN" sz="2400" dirty="0" smtClean="0"/>
              <a:t>Font			</a:t>
            </a:r>
            <a:r>
              <a:rPr lang="en-US" altLang="zh-CN" sz="2400" dirty="0">
                <a:solidFill>
                  <a:srgbClr val="FF0000"/>
                </a:solidFill>
                <a:cs typeface="Arial"/>
              </a:rPr>
              <a:t> ◙ </a:t>
            </a:r>
            <a:r>
              <a:rPr lang="en-US" altLang="zh-CN" sz="2400" dirty="0"/>
              <a:t>Insert (cell, row), cell format </a:t>
            </a:r>
            <a:r>
              <a:rPr lang="en-US" altLang="zh-CN" sz="2400" dirty="0" smtClean="0"/>
              <a:t>	</a:t>
            </a:r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FF0000"/>
                </a:solidFill>
                <a:cs typeface="Arial"/>
              </a:rPr>
              <a:t>◙ </a:t>
            </a:r>
            <a:r>
              <a:rPr lang="en-US" altLang="zh-CN" sz="2400" dirty="0" smtClean="0"/>
              <a:t>Alignment		</a:t>
            </a:r>
            <a:r>
              <a:rPr lang="en-US" altLang="zh-CN" dirty="0">
                <a:solidFill>
                  <a:srgbClr val="FF0000"/>
                </a:solidFill>
                <a:cs typeface="Arial"/>
              </a:rPr>
              <a:t> ◙ </a:t>
            </a:r>
            <a:r>
              <a:rPr lang="en-US" altLang="zh-CN" dirty="0"/>
              <a:t>Editing</a:t>
            </a:r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FF0000"/>
                </a:solidFill>
                <a:cs typeface="Arial"/>
              </a:rPr>
              <a:t>◙ </a:t>
            </a:r>
            <a:r>
              <a:rPr lang="en-US" altLang="zh-CN" sz="2400" dirty="0" smtClean="0"/>
              <a:t>Number		</a:t>
            </a:r>
          </a:p>
          <a:p>
            <a:pPr marL="0" indent="0">
              <a:buNone/>
            </a:pPr>
            <a:r>
              <a:rPr lang="en-US" altLang="zh-CN" sz="2400" dirty="0" smtClean="0"/>
              <a:t>	</a:t>
            </a:r>
          </a:p>
          <a:p>
            <a:pPr marL="0" indent="0">
              <a:buNone/>
            </a:pPr>
            <a:r>
              <a:rPr lang="en-US" altLang="zh-CN" sz="2400" dirty="0" smtClean="0"/>
              <a:t>	</a:t>
            </a:r>
          </a:p>
          <a:p>
            <a:pPr marL="0" indent="0">
              <a:buNone/>
            </a:pPr>
            <a:r>
              <a:rPr lang="en-US" altLang="zh-CN" sz="2400" dirty="0" smtClean="0"/>
              <a:t>	</a:t>
            </a:r>
          </a:p>
          <a:p>
            <a:endParaRPr lang="zh-CN" alt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675276" cy="2665509"/>
          </a:xfrm>
          <a:prstGeom prst="rect">
            <a:avLst/>
          </a:prstGeom>
        </p:spPr>
      </p:pic>
      <p:pic>
        <p:nvPicPr>
          <p:cNvPr id="1027" name="Picture 3" descr="C:\Program Files\Microsoft Office\MEDIA\CAGCAT10\j02346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85184"/>
            <a:ext cx="73981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470810"/>
            <a:ext cx="4032448" cy="598388"/>
          </a:xfrm>
        </p:spPr>
        <p:txBody>
          <a:bodyPr>
            <a:noAutofit/>
          </a:bodyPr>
          <a:lstStyle/>
          <a:p>
            <a:r>
              <a:rPr lang="en-US" altLang="zh-CN" sz="3400" b="0" dirty="0" smtClean="0">
                <a:solidFill>
                  <a:srgbClr val="C00000"/>
                </a:solidFill>
                <a:latin typeface="Berlin Sans FB" pitchFamily="34" charset="0"/>
              </a:rPr>
              <a:t>Math &amp; Formula</a:t>
            </a:r>
            <a:endParaRPr lang="zh-CN" altLang="en-US" sz="3400" b="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295984"/>
            <a:ext cx="5184576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200" b="1" dirty="0" smtClean="0">
                <a:solidFill>
                  <a:srgbClr val="FF0000"/>
                </a:solidFill>
                <a:latin typeface="Arial"/>
                <a:cs typeface="Arial"/>
              </a:rPr>
              <a:t>♫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Do math under any tab</a:t>
            </a:r>
          </a:p>
          <a:p>
            <a:pPr marL="0" indent="0">
              <a:buNone/>
            </a:pPr>
            <a:r>
              <a:rPr lang="en-US" altLang="zh-CN" sz="2200" b="1" dirty="0" smtClean="0">
                <a:solidFill>
                  <a:srgbClr val="FF0000"/>
                </a:solidFill>
                <a:cs typeface="Arial"/>
              </a:rPr>
              <a:t>♫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Click the </a:t>
            </a:r>
            <a:r>
              <a:rPr lang="en-US" altLang="zh-CN" sz="2200" dirty="0">
                <a:latin typeface="Calibri" pitchFamily="34" charset="0"/>
                <a:cs typeface="Calibri" pitchFamily="34" charset="0"/>
              </a:rPr>
              <a:t>cell (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B32) where put the result  </a:t>
            </a:r>
          </a:p>
          <a:p>
            <a:pPr marL="0" indent="0">
              <a:buNone/>
            </a:pPr>
            <a:r>
              <a:rPr lang="en-US" altLang="zh-CN" sz="2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2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  mean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, and next to </a:t>
            </a:r>
            <a:r>
              <a:rPr lang="en-US" altLang="zh-CN" sz="2200" dirty="0" err="1" smtClean="0">
                <a:latin typeface="Calibri" pitchFamily="34" charset="0"/>
                <a:cs typeface="Calibri" pitchFamily="34" charset="0"/>
              </a:rPr>
              <a:t>f</a:t>
            </a:r>
            <a:r>
              <a:rPr lang="en-US" altLang="zh-CN" sz="1600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type:                	 	</a:t>
            </a:r>
            <a:r>
              <a:rPr lang="en-US" altLang="zh-CN" sz="2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average(B2:B31)</a:t>
            </a:r>
          </a:p>
          <a:p>
            <a:pPr marL="0" indent="0">
              <a:buNone/>
            </a:pPr>
            <a:r>
              <a:rPr lang="en-US" altLang="zh-CN" sz="2200" b="1" dirty="0" smtClean="0">
                <a:solidFill>
                  <a:srgbClr val="FF0000"/>
                </a:solidFill>
                <a:cs typeface="Arial"/>
              </a:rPr>
              <a:t>♫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altLang="zh-CN" sz="2200" dirty="0">
                <a:latin typeface="Calibri" pitchFamily="34" charset="0"/>
                <a:cs typeface="Calibri" pitchFamily="34" charset="0"/>
              </a:rPr>
              <a:t>B2:B31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) is define the data range</a:t>
            </a:r>
          </a:p>
          <a:p>
            <a:pPr marL="0" indent="0">
              <a:buNone/>
            </a:pPr>
            <a:r>
              <a:rPr lang="en-US" altLang="zh-CN" sz="2200" b="1" dirty="0" smtClean="0">
                <a:solidFill>
                  <a:srgbClr val="FF0000"/>
                </a:solidFill>
                <a:cs typeface="Arial"/>
              </a:rPr>
              <a:t>♫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Equal sign “=“ always before a formula</a:t>
            </a:r>
          </a:p>
          <a:p>
            <a:pPr marL="0" indent="0">
              <a:buNone/>
            </a:pPr>
            <a:r>
              <a:rPr lang="en-US" altLang="zh-CN" sz="2200" b="1" dirty="0">
                <a:solidFill>
                  <a:srgbClr val="FF0000"/>
                </a:solidFill>
                <a:cs typeface="Arial"/>
              </a:rPr>
              <a:t>♫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You can define a formula yourself</a:t>
            </a:r>
          </a:p>
          <a:p>
            <a:pPr marL="0" indent="0">
              <a:buNone/>
            </a:pPr>
            <a:r>
              <a:rPr lang="en-US" altLang="zh-CN" sz="2200" b="1" dirty="0">
                <a:solidFill>
                  <a:srgbClr val="FF0000"/>
                </a:solidFill>
                <a:cs typeface="Arial"/>
              </a:rPr>
              <a:t>♫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Find </a:t>
            </a:r>
            <a:r>
              <a:rPr lang="en-US" altLang="zh-CN" sz="2200" dirty="0">
                <a:latin typeface="Calibri" pitchFamily="34" charset="0"/>
                <a:cs typeface="Calibri" pitchFamily="34" charset="0"/>
              </a:rPr>
              <a:t>a function under Formula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tab </a:t>
            </a:r>
          </a:p>
          <a:p>
            <a:pPr marL="0" indent="0">
              <a:buNone/>
            </a:pPr>
            <a:r>
              <a:rPr lang="en-US" altLang="zh-CN" sz="2200" b="1" dirty="0">
                <a:solidFill>
                  <a:srgbClr val="FF0000"/>
                </a:solidFill>
                <a:cs typeface="Arial"/>
              </a:rPr>
              <a:t>♫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Find functions library:</a:t>
            </a:r>
          </a:p>
          <a:p>
            <a:pPr marL="0" indent="0">
              <a:buNone/>
            </a:pPr>
            <a:r>
              <a:rPr lang="en-US" altLang="zh-CN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    Formula </a:t>
            </a:r>
            <a:r>
              <a:rPr lang="en-US" altLang="zh-CN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</a:t>
            </a:r>
            <a:endParaRPr lang="en-US" altLang="zh-CN" sz="22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     ▬▬▬  more functions</a:t>
            </a:r>
          </a:p>
          <a:p>
            <a:pPr marL="0" indent="0">
              <a:buNone/>
            </a:pPr>
            <a:r>
              <a:rPr lang="en-US" altLang="zh-CN" sz="22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▬▬▬ Statistical</a:t>
            </a:r>
          </a:p>
          <a:p>
            <a:pPr marL="0" indent="0">
              <a:buNone/>
            </a:pPr>
            <a:r>
              <a:rPr lang="en-US" altLang="zh-CN" sz="22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    ▬▬▬	function list</a:t>
            </a:r>
          </a:p>
          <a:p>
            <a:pPr marL="0" indent="0">
              <a:buNone/>
            </a:pPr>
            <a:r>
              <a:rPr lang="en-US" altLang="zh-CN" sz="22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altLang="zh-CN" sz="2200" dirty="0" smtClean="0">
                <a:latin typeface="Calibri" pitchFamily="34" charset="0"/>
                <a:cs typeface="Calibri" pitchFamily="34" charset="0"/>
              </a:rPr>
              <a:t>	</a:t>
            </a:r>
            <a:endParaRPr lang="zh-CN" alt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74" y="784661"/>
            <a:ext cx="3240360" cy="55718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99992" y="4365104"/>
            <a:ext cx="720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Documents and Settings\Owner\Local Settings\Temporary Internet Files\Content.IE5\2Q9BLF76\MP90031632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13631"/>
            <a:ext cx="1080120" cy="73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19872" y="-14080"/>
            <a:ext cx="4114800" cy="329184"/>
          </a:xfrm>
        </p:spPr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98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Berlin Sans FB" pitchFamily="34" charset="0"/>
              </a:rPr>
              <a:t>Statistical Functions (</a:t>
            </a:r>
            <a:r>
              <a:rPr lang="en-US" altLang="zh-CN" sz="3600" dirty="0" err="1" smtClean="0">
                <a:solidFill>
                  <a:srgbClr val="C00000"/>
                </a:solidFill>
                <a:latin typeface="Berlin Sans FB" pitchFamily="34" charset="0"/>
              </a:rPr>
              <a:t>Exampes</a:t>
            </a:r>
            <a:r>
              <a:rPr lang="en-US" altLang="zh-CN" sz="3600" dirty="0" smtClean="0">
                <a:solidFill>
                  <a:srgbClr val="C00000"/>
                </a:solidFill>
                <a:latin typeface="Berlin Sans FB" pitchFamily="34" charset="0"/>
              </a:rPr>
              <a:t>)</a:t>
            </a:r>
            <a:endParaRPr lang="zh-CN" alt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4006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rgbClr val="006C31"/>
                </a:solidFill>
                <a:latin typeface="Calibri" pitchFamily="34" charset="0"/>
                <a:cs typeface="Calibri" pitchFamily="34" charset="0"/>
              </a:rPr>
              <a:t>MEDIAN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			median(a2:a55)</a:t>
            </a:r>
          </a:p>
          <a:p>
            <a:r>
              <a:rPr lang="en-US" altLang="zh-CN" sz="2400" dirty="0" smtClean="0">
                <a:solidFill>
                  <a:srgbClr val="006C31"/>
                </a:solidFill>
                <a:latin typeface="Calibri" pitchFamily="34" charset="0"/>
                <a:cs typeface="Calibri" pitchFamily="34" charset="0"/>
              </a:rPr>
              <a:t>MEAN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			average(a2:a55)</a:t>
            </a:r>
          </a:p>
          <a:p>
            <a:r>
              <a:rPr lang="en-US" altLang="zh-CN" sz="2400" dirty="0" smtClean="0">
                <a:solidFill>
                  <a:srgbClr val="006C31"/>
                </a:solidFill>
                <a:latin typeface="Calibri" pitchFamily="34" charset="0"/>
                <a:cs typeface="Calibri" pitchFamily="34" charset="0"/>
              </a:rPr>
              <a:t>FIRST QUARTILE</a:t>
            </a:r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	quartile(a2:a55, 1)</a:t>
            </a:r>
          </a:p>
          <a:p>
            <a:r>
              <a:rPr lang="en-US" altLang="zh-CN" sz="2400" dirty="0">
                <a:solidFill>
                  <a:srgbClr val="006C31"/>
                </a:solidFill>
                <a:latin typeface="Calibri" pitchFamily="34" charset="0"/>
                <a:cs typeface="Calibri" pitchFamily="34" charset="0"/>
              </a:rPr>
              <a:t>THIRD </a:t>
            </a:r>
            <a:r>
              <a:rPr lang="en-US" altLang="zh-CN" sz="2400" dirty="0" smtClean="0">
                <a:solidFill>
                  <a:srgbClr val="006C31"/>
                </a:solidFill>
                <a:latin typeface="Calibri" pitchFamily="34" charset="0"/>
                <a:cs typeface="Calibri" pitchFamily="34" charset="0"/>
              </a:rPr>
              <a:t>QUARTILE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		quartile(a2:A55</a:t>
            </a:r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3)</a:t>
            </a:r>
          </a:p>
          <a:p>
            <a:r>
              <a:rPr lang="en-US" altLang="zh-CN" sz="2400" dirty="0" smtClean="0">
                <a:solidFill>
                  <a:srgbClr val="006C31"/>
                </a:solidFill>
                <a:latin typeface="Calibri" pitchFamily="34" charset="0"/>
                <a:cs typeface="Calibri" pitchFamily="34" charset="0"/>
              </a:rPr>
              <a:t>STANDARD DEVIATION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altLang="zh-CN" sz="2400" dirty="0" err="1" smtClean="0">
                <a:latin typeface="Calibri" pitchFamily="34" charset="0"/>
                <a:cs typeface="Calibri" pitchFamily="34" charset="0"/>
              </a:rPr>
              <a:t>stdev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(b2:b43)</a:t>
            </a:r>
          </a:p>
          <a:p>
            <a:r>
              <a:rPr lang="en-US" altLang="zh-CN" sz="2400" dirty="0" smtClean="0">
                <a:solidFill>
                  <a:srgbClr val="006C31"/>
                </a:solidFill>
                <a:latin typeface="Calibri" pitchFamily="34" charset="0"/>
                <a:cs typeface="Calibri" pitchFamily="34" charset="0"/>
              </a:rPr>
              <a:t>MINIMUM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			min(a2:a67)</a:t>
            </a:r>
          </a:p>
          <a:p>
            <a:r>
              <a:rPr lang="en-US" altLang="zh-CN" sz="2400" dirty="0" smtClean="0">
                <a:solidFill>
                  <a:srgbClr val="006C31"/>
                </a:solidFill>
                <a:latin typeface="Calibri" pitchFamily="34" charset="0"/>
                <a:cs typeface="Calibri" pitchFamily="34" charset="0"/>
              </a:rPr>
              <a:t>MAXIMUM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			max(a2:a67)</a:t>
            </a:r>
          </a:p>
          <a:p>
            <a:r>
              <a:rPr lang="en-US" altLang="zh-CN" sz="2400" dirty="0" smtClean="0">
                <a:solidFill>
                  <a:srgbClr val="006C31"/>
                </a:solidFill>
                <a:latin typeface="Calibri" pitchFamily="34" charset="0"/>
                <a:cs typeface="Calibri" pitchFamily="34" charset="0"/>
              </a:rPr>
              <a:t>SUM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				sum(b2:b43)</a:t>
            </a:r>
          </a:p>
          <a:p>
            <a:r>
              <a:rPr lang="en-US" altLang="zh-CN" sz="2400" dirty="0" smtClean="0">
                <a:solidFill>
                  <a:srgbClr val="006C31"/>
                </a:solidFill>
                <a:latin typeface="Calibri" pitchFamily="34" charset="0"/>
                <a:cs typeface="Calibri" pitchFamily="34" charset="0"/>
              </a:rPr>
              <a:t>CORRELATION </a:t>
            </a:r>
            <a:r>
              <a:rPr lang="en-US" altLang="zh-CN" sz="2400" dirty="0">
                <a:solidFill>
                  <a:srgbClr val="006C31"/>
                </a:solidFill>
                <a:latin typeface="Calibri" pitchFamily="34" charset="0"/>
                <a:cs typeface="Calibri" pitchFamily="34" charset="0"/>
              </a:rPr>
              <a:t>COEFFICIENT</a:t>
            </a:r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altLang="zh-CN" sz="2400" dirty="0" err="1" smtClean="0">
                <a:latin typeface="Calibri" pitchFamily="34" charset="0"/>
                <a:cs typeface="Calibri" pitchFamily="34" charset="0"/>
              </a:rPr>
              <a:t>correl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(b2:b105,c2:c105)</a:t>
            </a:r>
          </a:p>
          <a:p>
            <a:pPr marL="0" indent="0">
              <a:buNone/>
            </a:pPr>
            <a:r>
              <a:rPr lang="en-US" altLang="zh-CN" sz="2400" dirty="0">
                <a:latin typeface="Berlin Sans FB" pitchFamily="34" charset="0"/>
              </a:rPr>
              <a:t>	</a:t>
            </a:r>
            <a:endParaRPr lang="en-US" altLang="zh-CN" sz="2400" dirty="0" smtClean="0">
              <a:latin typeface="Berlin Sans FB" pitchFamily="34" charset="0"/>
            </a:endParaRPr>
          </a:p>
          <a:p>
            <a:endParaRPr lang="en-US" altLang="zh-CN" sz="2400" dirty="0">
              <a:latin typeface="Berlin Sans FB" pitchFamily="34" charset="0"/>
            </a:endParaRPr>
          </a:p>
          <a:p>
            <a:endParaRPr lang="zh-CN" altLang="en-US" sz="2400" dirty="0">
              <a:latin typeface="Berlin Sans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1026" name="Picture 2" descr="C:\Documents and Settings\Owner\Local Settings\Temporary Internet Files\Content.IE5\1K6L24V1\MC90019933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31" y="5373216"/>
            <a:ext cx="1467960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3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Berlin Sans FB" pitchFamily="34" charset="0"/>
              </a:rPr>
              <a:t>Create A Chart/Plot</a:t>
            </a:r>
            <a:endParaRPr lang="zh-CN" alt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Bell MT" pitchFamily="18" charset="0"/>
                <a:cs typeface="Arial"/>
              </a:rPr>
              <a:t>♫   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Highlight the data for plotting</a:t>
            </a:r>
          </a:p>
          <a:p>
            <a:pPr marL="0" indent="0"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Bell MT" pitchFamily="18" charset="0"/>
                <a:cs typeface="Arial"/>
              </a:rPr>
              <a:t>♫   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Click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Insert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tab, showing different plots available:</a:t>
            </a:r>
          </a:p>
          <a:p>
            <a:pPr marL="0" indent="0">
              <a:buNone/>
            </a:pP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        ◙ column ◙ bar ◙ line ◙ scatter ◙ pie</a:t>
            </a: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Bell MT" pitchFamily="18" charset="0"/>
                <a:cs typeface="Arial"/>
              </a:rPr>
              <a:t>♫ </a:t>
            </a:r>
            <a:r>
              <a:rPr lang="en-US" altLang="zh-CN" sz="2400" b="1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Select bar plot for example</a:t>
            </a: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♫</a:t>
            </a:r>
            <a:r>
              <a:rPr lang="en-US" altLang="zh-CN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400" b="1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After chart is inserted, more  commands show up 	under 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Chart Tool </a:t>
            </a:r>
          </a:p>
          <a:p>
            <a:pPr marL="0" indent="0"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♫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    Click inside chart – chart tool appear</a:t>
            </a:r>
          </a:p>
          <a:p>
            <a:pPr marL="0" indent="0">
              <a:buNone/>
            </a:pP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      click outside chart – chart tool gone</a:t>
            </a:r>
          </a:p>
          <a:p>
            <a:pPr marL="0" indent="0"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♫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    Chart tool - 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Layout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 tab – sub commands </a:t>
            </a:r>
          </a:p>
          <a:p>
            <a:pPr marL="0" indent="0">
              <a:buNone/>
            </a:pP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altLang="zh-CN" sz="2400" dirty="0" smtClean="0">
                <a:latin typeface="Arial"/>
                <a:cs typeface="Arial"/>
              </a:rPr>
              <a:t>◙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chart title ◙ axis title ◙ axes ◙ plot area ◙ gridlines</a:t>
            </a: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♫ 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Using above sub-commends to complete a plot</a:t>
            </a:r>
          </a:p>
          <a:p>
            <a:pPr marL="0" indent="0">
              <a:buNone/>
            </a:pPr>
            <a:endParaRPr lang="en-US" altLang="zh-CN" sz="24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altLang="zh-CN" sz="2400" b="1" dirty="0" smtClean="0">
                <a:latin typeface="Bell MT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6</a:t>
            </a:fld>
            <a:endParaRPr lang="zh-CN" altLang="en-US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6588656" y="617534"/>
            <a:ext cx="932739" cy="661563"/>
            <a:chOff x="1248" y="240"/>
            <a:chExt cx="4176" cy="3600"/>
          </a:xfrm>
        </p:grpSpPr>
        <p:sp>
          <p:nvSpPr>
            <p:cNvPr id="10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2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Berlin Sans FB" pitchFamily="34" charset="0"/>
              </a:rPr>
              <a:t>Play With Insert Tab</a:t>
            </a:r>
            <a:endParaRPr lang="zh-CN" alt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254460"/>
            <a:ext cx="8229600" cy="1324744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Highlight data</a:t>
            </a:r>
          </a:p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Click “Insert”</a:t>
            </a:r>
          </a:p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Select a chart to present data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68960"/>
            <a:ext cx="6219825" cy="3476625"/>
          </a:xfrm>
          <a:prstGeom prst="rect">
            <a:avLst/>
          </a:prstGeom>
        </p:spPr>
      </p:pic>
      <p:pic>
        <p:nvPicPr>
          <p:cNvPr id="3074" name="Picture 2" descr="C:\Program Files\Microsoft Office\MEDIA\CAGCAT10\j028544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4" y="1340768"/>
            <a:ext cx="115154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4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2374"/>
            <a:ext cx="8229600" cy="634082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Berlin Sans FB" pitchFamily="34" charset="0"/>
              </a:rPr>
              <a:t>Play With Chart Tool - Layout</a:t>
            </a:r>
            <a:endParaRPr lang="zh-CN" alt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43608" y="980728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Bell MT" pitchFamily="18" charset="0"/>
                <a:cs typeface="Arial"/>
              </a:rPr>
              <a:t>♫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Make Chart tool available (keep cursor inside chart)</a:t>
            </a:r>
          </a:p>
          <a:p>
            <a:r>
              <a:rPr lang="en-US" altLang="zh-CN" sz="2000" b="1" dirty="0">
                <a:solidFill>
                  <a:srgbClr val="FF0000"/>
                </a:solidFill>
                <a:latin typeface="Bell MT" pitchFamily="18" charset="0"/>
                <a:cs typeface="Arial"/>
              </a:rPr>
              <a:t>♫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Select layout under Chart tool</a:t>
            </a:r>
          </a:p>
          <a:p>
            <a:r>
              <a:rPr lang="en-US" altLang="zh-CN" sz="2000" b="1" dirty="0">
                <a:solidFill>
                  <a:srgbClr val="FF0000"/>
                </a:solidFill>
                <a:latin typeface="Bell MT" pitchFamily="18" charset="0"/>
                <a:cs typeface="Arial"/>
              </a:rPr>
              <a:t>♫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Sub-commands show up to fill detail of the chart</a:t>
            </a:r>
            <a:endParaRPr lang="zh-CN" alt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1643"/>
            <a:ext cx="5858054" cy="4330210"/>
          </a:xfrm>
          <a:prstGeom prst="rect">
            <a:avLst/>
          </a:prstGeom>
        </p:spPr>
      </p:pic>
      <p:pic>
        <p:nvPicPr>
          <p:cNvPr id="2050" name="Picture 2" descr="C:\Documents and Settings\Owner\Local Settings\Temporary Internet Files\Content.IE5\NAZNMDN4\MP90044659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35830"/>
            <a:ext cx="888899" cy="115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8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Berlin Sans FB" pitchFamily="34" charset="0"/>
              </a:rPr>
              <a:t>Play With Sub-command </a:t>
            </a:r>
            <a:endParaRPr lang="zh-CN" alt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6475"/>
            <a:ext cx="4038600" cy="255155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292080" y="1124744"/>
            <a:ext cx="3456384" cy="50754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Sub-command example:</a:t>
            </a:r>
          </a:p>
          <a:p>
            <a:pPr marL="0" indent="0">
              <a:buNone/>
            </a:pPr>
            <a:r>
              <a:rPr lang="en-US" altLang="zh-CN" sz="2000" dirty="0">
                <a:latin typeface="Bodoni MT" pitchFamily="18" charset="0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cs typeface="Arial"/>
              </a:rPr>
              <a:t>◘</a:t>
            </a:r>
            <a:r>
              <a:rPr lang="en-US" altLang="zh-CN" sz="2000" dirty="0">
                <a:cs typeface="Arial"/>
              </a:rPr>
              <a:t> </a:t>
            </a: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Axis Title	</a:t>
            </a:r>
            <a:r>
              <a:rPr lang="en-US" altLang="zh-CN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◘</a:t>
            </a: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 Plot Area</a:t>
            </a:r>
          </a:p>
          <a:p>
            <a:pPr marL="0" indent="0">
              <a:buNone/>
            </a:pPr>
            <a:r>
              <a:rPr lang="en-US" altLang="zh-CN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To add a axis title</a:t>
            </a:r>
          </a:p>
          <a:p>
            <a:pPr marL="0" indent="0">
              <a:buNone/>
            </a:pPr>
            <a:r>
              <a:rPr lang="en-US" altLang="zh-CN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◙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 Insert </a:t>
            </a: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▬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 Chart Tools ▬ 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   Layout ▬ </a:t>
            </a:r>
            <a:r>
              <a:rPr lang="en-US" altLang="zh-CN" sz="2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Axis Titles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▬ 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   Horizontal Axis Title ▬ </a:t>
            </a:r>
          </a:p>
          <a:p>
            <a:pPr marL="0" indent="0">
              <a:buNone/>
            </a:pP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  Title Below Axis</a:t>
            </a:r>
          </a:p>
          <a:p>
            <a:pPr marL="0" indent="0">
              <a:buNone/>
            </a:pPr>
            <a:r>
              <a:rPr lang="en-US" altLang="zh-CN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To manage plot area</a:t>
            </a:r>
            <a:endParaRPr lang="en-US" altLang="zh-CN" sz="2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◙</a:t>
            </a: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 Insert ▬  Chart Tools ▬ </a:t>
            </a:r>
          </a:p>
          <a:p>
            <a:pPr marL="0" indent="0">
              <a:buNone/>
            </a:pP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   Layout ▬ </a:t>
            </a:r>
            <a:r>
              <a:rPr lang="en-US" altLang="zh-CN" sz="2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Plot Area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▬ </a:t>
            </a:r>
          </a:p>
          <a:p>
            <a:pPr marL="0" indent="0">
              <a:buNone/>
            </a:pP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  Plot Area Options :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   Fill: 	No fill</a:t>
            </a:r>
          </a:p>
          <a:p>
            <a:pPr marL="0" indent="0">
              <a:buNone/>
            </a:pP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Solid fill</a:t>
            </a:r>
          </a:p>
          <a:p>
            <a:pPr marL="0" indent="0">
              <a:buNone/>
            </a:pP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Gradient</a:t>
            </a:r>
            <a:endParaRPr lang="en-US" altLang="zh-CN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Bodoni MT" pitchFamily="18" charset="0"/>
              </a:rPr>
              <a:t>	</a:t>
            </a:r>
            <a:endParaRPr lang="zh-CN" altLang="en-US" sz="2400" dirty="0">
              <a:latin typeface="Bodoni MT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452C-ADBC-46FE-9A6A-379269DD2B3C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44" y="1484784"/>
            <a:ext cx="4691894" cy="493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2" y="3573016"/>
            <a:ext cx="4330964" cy="2736263"/>
          </a:xfrm>
          <a:prstGeom prst="rect">
            <a:avLst/>
          </a:prstGeom>
        </p:spPr>
      </p:pic>
      <p:pic>
        <p:nvPicPr>
          <p:cNvPr id="1028" name="Picture 4" descr="C:\Documents and Settings\Owner\Local Settings\Temporary Internet Files\Content.IE5\1K6L24V1\MC90043816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244203"/>
            <a:ext cx="765476" cy="8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2011-9-1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Brief of Excel,  Dr. Anzhi Li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7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1054</TotalTime>
  <Words>720</Words>
  <Application>Microsoft Office PowerPoint</Application>
  <PresentationFormat>On-screen Show (4:3)</PresentationFormat>
  <Paragraphs>178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Introduction To 2010 Excel</vt:lpstr>
      <vt:lpstr>Supersize Toolbar: Ribbon</vt:lpstr>
      <vt:lpstr>Basic Tasks Under Home Tab</vt:lpstr>
      <vt:lpstr>Math &amp; Formula</vt:lpstr>
      <vt:lpstr>Statistical Functions (Exampes)</vt:lpstr>
      <vt:lpstr>Create A Chart/Plot</vt:lpstr>
      <vt:lpstr>Play With Insert Tab</vt:lpstr>
      <vt:lpstr>Play With Chart Tool - Layout</vt:lpstr>
      <vt:lpstr>Play With Sub-command </vt:lpstr>
      <vt:lpstr>Create A Histogram: Install Analysis Toolpak</vt:lpstr>
      <vt:lpstr>Create A Histogram: Using Histogram Tool</vt:lpstr>
      <vt:lpstr>Create A Histogram Chart</vt:lpstr>
      <vt:lpstr>Curve Fitting &amp; Regression Line</vt:lpstr>
      <vt:lpstr>Tips For Excel Applications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2010 Excel</dc:title>
  <dc:creator>Anzhi Li</dc:creator>
  <cp:lastModifiedBy>Li</cp:lastModifiedBy>
  <cp:revision>116</cp:revision>
  <dcterms:created xsi:type="dcterms:W3CDTF">2011-08-22T19:29:01Z</dcterms:created>
  <dcterms:modified xsi:type="dcterms:W3CDTF">2012-01-25T20:44:41Z</dcterms:modified>
</cp:coreProperties>
</file>