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5" r:id="rId1"/>
  </p:sldMasterIdLst>
  <p:notesMasterIdLst>
    <p:notesMasterId r:id="rId20"/>
  </p:notesMasterIdLst>
  <p:handoutMasterIdLst>
    <p:handoutMasterId r:id="rId21"/>
  </p:handoutMasterIdLst>
  <p:sldIdLst>
    <p:sldId id="290" r:id="rId2"/>
    <p:sldId id="258" r:id="rId3"/>
    <p:sldId id="259" r:id="rId4"/>
    <p:sldId id="291" r:id="rId5"/>
    <p:sldId id="300" r:id="rId6"/>
    <p:sldId id="261" r:id="rId7"/>
    <p:sldId id="260" r:id="rId8"/>
    <p:sldId id="263" r:id="rId9"/>
    <p:sldId id="262" r:id="rId10"/>
    <p:sldId id="292" r:id="rId11"/>
    <p:sldId id="293" r:id="rId12"/>
    <p:sldId id="284" r:id="rId13"/>
    <p:sldId id="295" r:id="rId14"/>
    <p:sldId id="289" r:id="rId15"/>
    <p:sldId id="294" r:id="rId16"/>
    <p:sldId id="287" r:id="rId17"/>
    <p:sldId id="286" r:id="rId18"/>
    <p:sldId id="299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6" clrIdx="0"/>
  <p:cmAuthor id="1" name="Isman, Jodi" initials="I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0"/>
    </p:cViewPr>
  </p:sorterViewPr>
  <p:notesViewPr>
    <p:cSldViewPr snapToGrid="0" snapToObjects="1">
      <p:cViewPr varScale="1">
        <p:scale>
          <a:sx n="53" d="100"/>
          <a:sy n="53" d="100"/>
        </p:scale>
        <p:origin x="-282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FGR Data</a:t>
            </a:r>
            <a:endParaRPr lang="en-US" dirty="0"/>
          </a:p>
        </c:rich>
      </c:tx>
      <c:overlay val="0"/>
      <c:spPr>
        <a:noFill/>
        <a:ln w="25386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B88472"/>
            </a:solidFill>
            <a:ln w="3173">
              <a:solidFill>
                <a:srgbClr val="8E5E42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0</c:formatCode>
                <c:ptCount val="9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85</c:v>
                </c:pt>
                <c:pt idx="7">
                  <c:v>90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11</c:v>
                </c:pt>
                <c:pt idx="5">
                  <c:v>16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2813056"/>
        <c:axId val="122979072"/>
      </c:barChart>
      <c:catAx>
        <c:axId val="122813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99" b="1" i="0" u="none" strike="noStrike" baseline="0">
                    <a:solidFill>
                      <a:srgbClr val="00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dirty="0" smtClean="0"/>
                  <a:t>Freshman Graduation Rate</a:t>
                </a:r>
                <a:endParaRPr lang="en-US" dirty="0"/>
              </a:p>
            </c:rich>
          </c:tx>
          <c:overlay val="0"/>
          <c:spPr>
            <a:noFill/>
            <a:ln w="25386">
              <a:noFill/>
            </a:ln>
          </c:spPr>
        </c:title>
        <c:numFmt formatCode="0" sourceLinked="1"/>
        <c:majorTickMark val="cross"/>
        <c:minorTickMark val="none"/>
        <c:tickLblPos val="nextTo"/>
        <c:spPr>
          <a:ln w="3173">
            <a:solidFill>
              <a:srgbClr val="808080"/>
            </a:solidFill>
            <a:prstDash val="solid"/>
          </a:ln>
        </c:spPr>
        <c:txPr>
          <a:bodyPr rot="-2700000" vert="horz" anchor="ctr" anchorCtr="0"/>
          <a:lstStyle/>
          <a:p>
            <a:pPr>
              <a:defRPr/>
            </a:pPr>
            <a:endParaRPr lang="en-US"/>
          </a:p>
        </c:txPr>
        <c:crossAx val="122979072"/>
        <c:crosses val="autoZero"/>
        <c:auto val="1"/>
        <c:lblAlgn val="ctr"/>
        <c:lblOffset val="50"/>
        <c:tickLblSkip val="2"/>
        <c:tickMarkSkip val="1"/>
        <c:noMultiLvlLbl val="0"/>
      </c:catAx>
      <c:valAx>
        <c:axId val="1229790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799" b="1" i="0" u="none" strike="noStrike" baseline="0">
                    <a:solidFill>
                      <a:srgbClr val="000000"/>
                    </a:solidFill>
                    <a:latin typeface="Tw Cen MT"/>
                    <a:ea typeface="Tw Cen MT"/>
                    <a:cs typeface="Tw Cen MT"/>
                  </a:defRPr>
                </a:pPr>
                <a:r>
                  <a:rPr lang="en-US" dirty="0"/>
                  <a:t>Number of </a:t>
                </a:r>
                <a:r>
                  <a:rPr lang="en-US" dirty="0" smtClean="0"/>
                  <a:t>States</a:t>
                </a:r>
                <a:endParaRPr lang="en-US" dirty="0"/>
              </a:p>
            </c:rich>
          </c:tx>
          <c:overlay val="0"/>
          <c:spPr>
            <a:noFill/>
            <a:ln w="2538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2813056"/>
        <c:crosses val="autoZero"/>
        <c:crossBetween val="between"/>
      </c:valAx>
      <c:spPr>
        <a:solidFill>
          <a:srgbClr val="F3EDEB"/>
        </a:solidFill>
        <a:ln w="25386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3">
      <a:solidFill>
        <a:srgbClr val="808080"/>
      </a:solidFill>
      <a:prstDash val="solid"/>
    </a:ln>
  </c:spPr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A9FE1-70D4-4066-9DD0-2A855A263483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1ADA2-894B-4407-8319-11548AF90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9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B367E6-F342-4D5D-9A1F-1D12723CA240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02C7C7-E8DC-4B94-A3DB-4F829F3CE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12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2C7C7-E8DC-4B94-A3DB-4F829F3CE7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2C7C7-E8DC-4B94-A3DB-4F829F3CE7B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9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02D9E9-5F32-4CF1-AC18-A358EEFE0EB2}" type="slidenum">
              <a:rPr lang="en-US" sz="1200">
                <a:latin typeface="Calibri" pitchFamily="34" charset="0"/>
              </a:rPr>
              <a:pPr eaLnBrk="1" hangingPunct="1"/>
              <a:t>18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4F9-4E33-425D-8F58-2DC3434CDF9D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76D6-99EA-4828-9E63-22FC2E1D6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DB48-FE02-44EE-AAA6-E02EA3142987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7016-9898-4264-9E3C-10D532A96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197B-D997-47B9-8F33-2B3B23C4054C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E379-891F-4844-8C2C-C94AF0164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061B07-3FBB-40EA-9D43-19F43E2004EA}" type="datetime1">
              <a:rPr lang="en-US" smtClean="0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379468-59F8-46A1-A571-C9BAB19CC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2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892513-7E16-4227-98E4-696708C6F00B}" type="datetime1">
              <a:rPr lang="en-US" smtClean="0"/>
              <a:pPr>
                <a:defRPr/>
              </a:pPr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26BD72-E59D-45C8-8D74-766085EC6C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4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C4C-04BA-4639-8690-D131943CBEBD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AB82-1294-4310-A186-CFE816A07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6A75-58B2-42AA-A823-851215851C0D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BE4D-FF1F-4A9C-B7A8-A96FC772C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D9C5-F6D7-43C9-B98F-19F6D387E58B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4FE6-7944-4D24-9F4C-657C22342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58A6-9479-4BD6-AC64-2976AC1B255A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0FB0-3118-4582-9A8D-86D584711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044B-4FD1-4275-8793-B78BDE51DFC7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397D-C893-4D84-A690-C05D74D46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0EF3-DF2C-4327-A707-6FBF949E0271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8E98-FC60-4645-B87B-9199CAF7F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2D12-46DD-45D5-8015-C905F3EE029D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9B0A-8BEE-4747-B037-6DD8EA18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CA217-E3BC-48C1-AFBA-890338A91C21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279DD0-7C11-453A-B41E-E707FDB784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F2BFF9-3AAB-4887-B8B2-CBE878A14BD3}" type="datetime1">
              <a:rPr lang="en-US" smtClean="0"/>
              <a:pPr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E2B0F-1F4C-4877-BBEA-4FB8ECFCC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3032209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 smtClean="0">
                <a:latin typeface="Arial" charset="0"/>
                <a:cs typeface="Arial" charset="0"/>
              </a:rPr>
              <a:t>1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dirty="0">
                <a:latin typeface="Arial" charset="0"/>
                <a:cs typeface="Arial" charset="0"/>
              </a:rPr>
              <a:t>Picturing Distributions with Graphs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81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571500" y="4445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Quantitative data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9901" y="1358900"/>
            <a:ext cx="8153400" cy="51435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distribution of a quantitative variable tells us what values the variable takes on and how often it takes those values.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Histograms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show the distribution of a quantitative variable by using bars whose height represents the number of individuals who take on a value within a particular class.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Stemplots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separate each observation into a stem and a leaf that are then plotted to display the distribution while maintaining the original values of the variable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3379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89616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Histograms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63700"/>
            <a:ext cx="8070166" cy="497363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Appropriate for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quantitative variables that take many values and/or large datasets.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Divide the possible values into classes (equal widths).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Count how many observations fall into each interval (may change to </a:t>
            </a:r>
            <a:r>
              <a:rPr lang="en-US" sz="3000" dirty="0" err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percents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Draw picture representing the distribution―bar heights are equivalent to the number (percent) of observations in each interval.</a:t>
            </a:r>
          </a:p>
        </p:txBody>
      </p:sp>
    </p:spTree>
    <p:extLst>
      <p:ext uri="{BB962C8B-B14F-4D97-AF65-F5344CB8AC3E}">
        <p14:creationId xmlns:p14="http://schemas.microsoft.com/office/powerpoint/2010/main" val="5298691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Gill Sans" charset="0"/>
                <a:ea typeface="ＭＳ Ｐゴシック" pitchFamily="34" charset="-128"/>
              </a:rPr>
              <a:t>Histograms</a:t>
            </a: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09600" y="1760174"/>
            <a:ext cx="8534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b="1" u="sng" dirty="0">
                <a:solidFill>
                  <a:schemeClr val="accent1"/>
                </a:solidFill>
                <a:cs typeface="Arial" pitchFamily="34" charset="0"/>
              </a:rPr>
              <a:t>Example</a:t>
            </a:r>
            <a:r>
              <a:rPr lang="en-US" b="1" dirty="0">
                <a:solidFill>
                  <a:srgbClr val="727CA3"/>
                </a:solidFill>
                <a:cs typeface="Arial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Freshman Graduation Rate, or FGR, Data for 2010-2011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34774" y="2885658"/>
            <a:ext cx="6073775" cy="2944449"/>
            <a:chOff x="4622301" y="2780989"/>
            <a:chExt cx="6073775" cy="2944538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5922645" y="2780989"/>
              <a:ext cx="3178175" cy="2754396"/>
            </a:xfrm>
            <a:prstGeom prst="rect">
              <a:avLst/>
            </a:prstGeom>
            <a:solidFill>
              <a:srgbClr val="D6DFE8"/>
            </a:solidFill>
            <a:ln w="10000">
              <a:solidFill>
                <a:schemeClr val="accent2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2765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1616293"/>
                </p:ext>
              </p:extLst>
            </p:nvPr>
          </p:nvGraphicFramePr>
          <p:xfrm>
            <a:off x="4622301" y="2856829"/>
            <a:ext cx="6073775" cy="2868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7" name="Document" r:id="rId4" imgW="6087873" imgH="2887622" progId="Word.Document.8">
                    <p:embed/>
                  </p:oleObj>
                </mc:Choice>
                <mc:Fallback>
                  <p:oleObj name="Document" r:id="rId4" imgW="6087873" imgH="2887622" progId="Word.Document.8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2301" y="2856829"/>
                          <a:ext cx="6073775" cy="28686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957741"/>
              </p:ext>
            </p:extLst>
          </p:nvPr>
        </p:nvGraphicFramePr>
        <p:xfrm>
          <a:off x="911225" y="2555875"/>
          <a:ext cx="5199063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89616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Gill Sans" charset="0"/>
                <a:ea typeface="ＭＳ Ｐゴシック" pitchFamily="34" charset="-128"/>
              </a:rPr>
              <a:t>Interpreting Histograms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663700"/>
            <a:ext cx="7988300" cy="4737100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EXAMINING A HISTOGRAM</a:t>
            </a:r>
          </a:p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any graph of data, look for the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overall pattern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for striking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deviations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from that pattern.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You can describe the overall pattern by its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shape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center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and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variability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 You will sometimes see variability referred to as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spread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important kind of deviation is an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outlier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an individual that falls outside the overall pattern.</a:t>
            </a:r>
          </a:p>
        </p:txBody>
      </p:sp>
    </p:spTree>
    <p:extLst>
      <p:ext uri="{BB962C8B-B14F-4D97-AF65-F5344CB8AC3E}">
        <p14:creationId xmlns:p14="http://schemas.microsoft.com/office/powerpoint/2010/main" val="3976412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95287" y="346856"/>
            <a:ext cx="83820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Describing Distributions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39646" y="1206500"/>
            <a:ext cx="7994754" cy="352425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distribution is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symmetric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if the right and left sides of the graph are approximately mirror images of each other.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distribution is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skewed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to the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right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(right-skewed) if the right side of the graph (containing the half of the observations with larger values) is much longer than the left side.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It is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skewed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to the </a:t>
            </a:r>
            <a:r>
              <a:rPr lang="en-US" sz="30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left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(left-skewed) if the left side of the graph is much longer than the right side.</a:t>
            </a: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381000" y="1728788"/>
            <a:ext cx="8534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32772" name="Object 3"/>
          <p:cNvGraphicFramePr>
            <a:graphicFrameLocks/>
          </p:cNvGraphicFramePr>
          <p:nvPr/>
        </p:nvGraphicFramePr>
        <p:xfrm>
          <a:off x="222250" y="4833938"/>
          <a:ext cx="27305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" name="Chart" r:id="rId3" imgW="6248400" imgH="3048000" progId="MSGraph.Chart.8">
                  <p:embed followColorScheme="full"/>
                </p:oleObj>
              </mc:Choice>
              <mc:Fallback>
                <p:oleObj name="Chart" r:id="rId3" imgW="6248400" imgH="3048000" progId="MSGraph.Chart.8">
                  <p:embed followColorScheme="full"/>
                  <p:pic>
                    <p:nvPicPr>
                      <p:cNvPr id="0" name="Picture 10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4833938"/>
                        <a:ext cx="2730500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8350" y="4527550"/>
            <a:ext cx="1520825" cy="306388"/>
          </a:xfrm>
          <a:prstGeom prst="rect">
            <a:avLst/>
          </a:prstGeom>
          <a:solidFill>
            <a:srgbClr val="D2DA7A"/>
          </a:solidFill>
          <a:ln w="10000">
            <a:solidFill>
              <a:srgbClr val="D2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+mn-ea"/>
              </a:rPr>
              <a:t>Symmetric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48063" y="4529138"/>
            <a:ext cx="1557337" cy="307975"/>
          </a:xfrm>
          <a:prstGeom prst="rect">
            <a:avLst/>
          </a:prstGeom>
          <a:solidFill>
            <a:srgbClr val="D2DA7A"/>
          </a:solidFill>
          <a:ln w="10000">
            <a:solidFill>
              <a:srgbClr val="D2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+mn-ea"/>
              </a:rPr>
              <a:t>Skewed-left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18250" y="4527550"/>
            <a:ext cx="1630363" cy="306388"/>
          </a:xfrm>
          <a:prstGeom prst="rect">
            <a:avLst/>
          </a:prstGeom>
          <a:solidFill>
            <a:srgbClr val="D2DA7A"/>
          </a:solidFill>
          <a:ln w="10000">
            <a:solidFill>
              <a:srgbClr val="D2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+mn-lt"/>
                <a:ea typeface="+mn-ea"/>
              </a:rPr>
              <a:t>Skewed-right</a:t>
            </a:r>
          </a:p>
        </p:txBody>
      </p:sp>
      <p:graphicFrame>
        <p:nvGraphicFramePr>
          <p:cNvPr id="32776" name="Object 3"/>
          <p:cNvGraphicFramePr>
            <a:graphicFrameLocks/>
          </p:cNvGraphicFramePr>
          <p:nvPr/>
        </p:nvGraphicFramePr>
        <p:xfrm>
          <a:off x="3074988" y="4730750"/>
          <a:ext cx="2787650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2" name="Chart" r:id="rId5" imgW="6267551" imgH="3038543" progId="MSGraph.Chart.8">
                  <p:embed followColorScheme="full"/>
                </p:oleObj>
              </mc:Choice>
              <mc:Fallback>
                <p:oleObj name="Chart" r:id="rId5" imgW="6267551" imgH="3038543" progId="MSGraph.Chart.8">
                  <p:embed followColorScheme="full"/>
                  <p:pic>
                    <p:nvPicPr>
                      <p:cNvPr id="0" name="Picture 10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730750"/>
                        <a:ext cx="2787650" cy="185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3"/>
          <p:cNvGraphicFramePr>
            <a:graphicFrameLocks/>
          </p:cNvGraphicFramePr>
          <p:nvPr/>
        </p:nvGraphicFramePr>
        <p:xfrm>
          <a:off x="6116638" y="4699218"/>
          <a:ext cx="2798762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3" name="Chart" r:id="rId7" imgW="6267551" imgH="3038543" progId="MSGraph.Chart.8">
                  <p:embed followColorScheme="full"/>
                </p:oleObj>
              </mc:Choice>
              <mc:Fallback>
                <p:oleObj name="Chart" r:id="rId7" imgW="6267551" imgH="3038543" progId="MSGraph.Chart.8">
                  <p:embed followColorScheme="full"/>
                  <p:pic>
                    <p:nvPicPr>
                      <p:cNvPr id="0" name="Picture 10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4699218"/>
                        <a:ext cx="2798762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772" grpId="0"/>
      <p:bldOleChart spid="32776" grpId="0"/>
      <p:bldOleChart spid="327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571500" y="4445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ill Sans" charset="0"/>
                <a:ea typeface="ＭＳ Ｐゴシック" pitchFamily="34" charset="-128"/>
              </a:rPr>
              <a:t>Stemplots (Stem-and-Leaf Plots)</a:t>
            </a:r>
            <a:endParaRPr lang="en-US" dirty="0" smtClean="0"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9901" y="1639614"/>
            <a:ext cx="8153400" cy="4862786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dirty="0" smtClean="0"/>
              <a:t>STEMPLOT</a:t>
            </a:r>
          </a:p>
          <a:p>
            <a:r>
              <a:rPr lang="en-US" sz="3200" dirty="0" smtClean="0"/>
              <a:t>To make a </a:t>
            </a:r>
            <a:r>
              <a:rPr lang="en-US" sz="3200" dirty="0" err="1" smtClean="0"/>
              <a:t>stemplot</a:t>
            </a:r>
            <a:r>
              <a:rPr lang="en-US" sz="32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Separate each observation into a stem, consisting of all but the final (rightmost) digit, and a leaf, the final digit. Stems may have as many digits as needed, but each leaf contains only a single digit.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Write the stems in a vertical column with the smallest at the top, and draw a vertical line at the right of this column. Be sure to include all the stems needed to span the data, even when some stems will have no leaves.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Write each leaf in the row to the right of its stem, in increasing order out from the stem.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924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Stemplots (Stem-and-Leaf Plots)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001000" cy="28495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If there are very few stems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(when the data cover only a very small range of values), then we may want to create more stems by splitting the original stems.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Example: If all of the data values were between 150 and 179, then we may choose to use the following stems:</a:t>
            </a:r>
          </a:p>
          <a:p>
            <a:pPr>
              <a:spcAft>
                <a:spcPts val="1200"/>
              </a:spcAft>
            </a:pP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381000" y="1728788"/>
            <a:ext cx="8534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295400" y="3963988"/>
            <a:ext cx="1143000" cy="1938337"/>
            <a:chOff x="816" y="2160"/>
            <a:chExt cx="720" cy="1221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816" y="2160"/>
              <a:ext cx="72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  <a:t>15</a:t>
              </a:r>
              <a:b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  <a:t>15</a:t>
              </a:r>
              <a:b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  <a:t>16</a:t>
              </a:r>
              <a:b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  <a:t>16</a:t>
              </a:r>
              <a:b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  <a:t>17</a:t>
              </a:r>
              <a:b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000" dirty="0">
                  <a:latin typeface="Arial" charset="0"/>
                  <a:ea typeface="ＭＳ Ｐゴシック" charset="0"/>
                  <a:cs typeface="ＭＳ Ｐゴシック" charset="0"/>
                </a:rPr>
                <a:t>17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152" y="2160"/>
              <a:ext cx="0" cy="1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95600" y="4221163"/>
            <a:ext cx="5638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Leaves 0-4 would go on each upper stem (first </a:t>
            </a:r>
            <a:r>
              <a:rPr lang="ja-JP" altLang="en-US"/>
              <a:t>“</a:t>
            </a:r>
            <a:r>
              <a:rPr lang="en-US" altLang="ja-JP"/>
              <a:t>15</a:t>
            </a:r>
            <a:r>
              <a:rPr lang="ja-JP" altLang="en-US"/>
              <a:t>”</a:t>
            </a:r>
            <a:r>
              <a:rPr lang="en-US" altLang="ja-JP"/>
              <a:t>), and leaves 5-9 would go on each lower stem (second </a:t>
            </a:r>
            <a:r>
              <a:rPr lang="ja-JP" altLang="en-US"/>
              <a:t>“</a:t>
            </a:r>
            <a:r>
              <a:rPr lang="en-US" altLang="ja-JP"/>
              <a:t>15</a:t>
            </a:r>
            <a:r>
              <a:rPr lang="ja-JP" altLang="en-US"/>
              <a:t>”</a:t>
            </a:r>
            <a:r>
              <a:rPr lang="en-US" altLang="ja-JP"/>
              <a:t>). 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 txBox="1">
            <a:spLocks noChangeArrowheads="1"/>
          </p:cNvSpPr>
          <p:nvPr/>
        </p:nvSpPr>
        <p:spPr bwMode="auto">
          <a:xfrm>
            <a:off x="381000" y="1728788"/>
            <a:ext cx="85344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b="1" u="sng" dirty="0">
                <a:solidFill>
                  <a:schemeClr val="accent1"/>
                </a:solidFill>
                <a:cs typeface="Arial" pitchFamily="34" charset="0"/>
              </a:rPr>
              <a:t>Example</a:t>
            </a:r>
            <a:r>
              <a:rPr lang="en-US" b="1" dirty="0">
                <a:solidFill>
                  <a:srgbClr val="727CA3"/>
                </a:solidFill>
                <a:cs typeface="Arial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Weight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Data –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Introductory Statistics Class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-38100" y="2300288"/>
          <a:ext cx="7943850" cy="370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Worksheet" r:id="rId3" imgW="6992280" imgH="2805480" progId="Excel.Sheet.8">
                  <p:embed/>
                </p:oleObj>
              </mc:Choice>
              <mc:Fallback>
                <p:oleObj name="Worksheet" r:id="rId3" imgW="6992280" imgH="2805480" progId="Excel.Sheet.8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0" b="240"/>
                      <a:stretch>
                        <a:fillRect/>
                      </a:stretch>
                    </p:blipFill>
                    <p:spPr bwMode="auto">
                      <a:xfrm>
                        <a:off x="-38100" y="2300288"/>
                        <a:ext cx="7943850" cy="370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85850" y="2354263"/>
            <a:ext cx="6596063" cy="3273425"/>
            <a:chOff x="1269886" y="2211065"/>
            <a:chExt cx="6595455" cy="3686045"/>
          </a:xfrm>
        </p:grpSpPr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1269886" y="2284356"/>
              <a:ext cx="0" cy="361275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>
              <a:off x="2595327" y="2284356"/>
              <a:ext cx="0" cy="361275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>
              <a:off x="3922354" y="2284356"/>
              <a:ext cx="0" cy="361275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4"/>
            <p:cNvCxnSpPr>
              <a:cxnSpLocks noChangeShapeType="1"/>
            </p:cNvCxnSpPr>
            <p:nvPr/>
          </p:nvCxnSpPr>
          <p:spPr bwMode="auto">
            <a:xfrm>
              <a:off x="5223984" y="2211065"/>
              <a:ext cx="0" cy="361454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>
              <a:off x="6551012" y="2212852"/>
              <a:ext cx="0" cy="361454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7865341" y="2212852"/>
              <a:ext cx="0" cy="361275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379913" y="2143125"/>
            <a:ext cx="4635500" cy="4652963"/>
            <a:chOff x="4391311" y="1946789"/>
            <a:chExt cx="4635500" cy="4652962"/>
          </a:xfrm>
        </p:grpSpPr>
        <p:grpSp>
          <p:nvGrpSpPr>
            <p:cNvPr id="29718" name="Group 1"/>
            <p:cNvGrpSpPr>
              <a:grpSpLocks/>
            </p:cNvGrpSpPr>
            <p:nvPr/>
          </p:nvGrpSpPr>
          <p:grpSpPr bwMode="auto">
            <a:xfrm>
              <a:off x="4391311" y="1946789"/>
              <a:ext cx="4635500" cy="4652962"/>
              <a:chOff x="4384159" y="2166938"/>
              <a:chExt cx="4635500" cy="4652962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384159" y="2166938"/>
                <a:ext cx="4635500" cy="4652962"/>
              </a:xfrm>
              <a:prstGeom prst="rect">
                <a:avLst/>
              </a:prstGeom>
              <a:solidFill>
                <a:schemeClr val="accent1"/>
              </a:solidFill>
              <a:ln w="10000">
                <a:solidFill>
                  <a:schemeClr val="accent1"/>
                </a:solidFill>
                <a:miter lim="800000"/>
                <a:headEnd/>
                <a:tailEnd/>
              </a:ln>
              <a:effectLst>
                <a:outerShdw blurRad="38100" dist="30000" dir="5400000" rotWithShape="0">
                  <a:srgbClr val="808080">
                    <a:alpha val="45000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7114659" y="5227637"/>
                <a:ext cx="1889125" cy="15700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 u="sng">
                    <a:solidFill>
                      <a:srgbClr val="FFFFCC"/>
                    </a:solidFill>
                  </a:rPr>
                  <a:t>Key</a:t>
                </a:r>
                <a:endParaRPr lang="en-US" sz="1600" b="1">
                  <a:solidFill>
                    <a:srgbClr val="FFFFCC"/>
                  </a:solidFill>
                </a:endParaRP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CC"/>
                    </a:solidFill>
                    <a:latin typeface="Courier New" pitchFamily="49" charset="0"/>
                  </a:rPr>
                  <a:t>20</a:t>
                </a:r>
                <a:r>
                  <a:rPr lang="en-US" sz="1100" b="1">
                    <a:solidFill>
                      <a:srgbClr val="FFFFCC"/>
                    </a:solidFill>
                    <a:latin typeface="Courier New" pitchFamily="49" charset="0"/>
                  </a:rPr>
                  <a:t>|</a:t>
                </a:r>
                <a:r>
                  <a:rPr lang="en-US" sz="1600" b="1">
                    <a:solidFill>
                      <a:srgbClr val="FFFFCC"/>
                    </a:solidFill>
                    <a:latin typeface="Courier New" pitchFamily="49" charset="0"/>
                  </a:rPr>
                  <a:t>3 </a:t>
                </a:r>
                <a:r>
                  <a:rPr lang="en-US" sz="1600" b="1">
                    <a:solidFill>
                      <a:srgbClr val="FFFFCC"/>
                    </a:solidFill>
                  </a:rPr>
                  <a:t>means</a:t>
                </a:r>
                <a:br>
                  <a:rPr lang="en-US" sz="1600" b="1">
                    <a:solidFill>
                      <a:srgbClr val="FFFFCC"/>
                    </a:solidFill>
                  </a:rPr>
                </a:br>
                <a:r>
                  <a:rPr lang="en-US" sz="1600" b="1">
                    <a:solidFill>
                      <a:srgbClr val="FFFFCC"/>
                    </a:solidFill>
                  </a:rPr>
                  <a:t>203 pounds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CC"/>
                    </a:solidFill>
                  </a:rPr>
                  <a:t>Stems = 10</a:t>
                </a:r>
                <a:r>
                  <a:rPr lang="ja-JP" altLang="en-US" sz="1600" b="1">
                    <a:solidFill>
                      <a:srgbClr val="FFFFCC"/>
                    </a:solidFill>
                  </a:rPr>
                  <a:t>’</a:t>
                </a:r>
                <a:r>
                  <a:rPr lang="en-US" altLang="ja-JP" sz="1600" b="1">
                    <a:solidFill>
                      <a:srgbClr val="FFFFCC"/>
                    </a:solidFill>
                  </a:rPr>
                  <a:t>s</a:t>
                </a:r>
                <a:br>
                  <a:rPr lang="en-US" altLang="ja-JP" sz="1600" b="1">
                    <a:solidFill>
                      <a:srgbClr val="FFFFCC"/>
                    </a:solidFill>
                  </a:rPr>
                </a:br>
                <a:r>
                  <a:rPr lang="en-US" altLang="ja-JP" sz="1600" b="1">
                    <a:solidFill>
                      <a:srgbClr val="FFFFCC"/>
                    </a:solidFill>
                  </a:rPr>
                  <a:t>Leaves = 1</a:t>
                </a:r>
                <a:r>
                  <a:rPr lang="ja-JP" altLang="en-US" sz="1600" b="1">
                    <a:solidFill>
                      <a:srgbClr val="FFFFCC"/>
                    </a:solidFill>
                  </a:rPr>
                  <a:t>’</a:t>
                </a:r>
                <a:r>
                  <a:rPr lang="en-US" altLang="ja-JP" sz="1600" b="1">
                    <a:solidFill>
                      <a:srgbClr val="FFFFCC"/>
                    </a:solidFill>
                  </a:rPr>
                  <a:t>s</a:t>
                </a:r>
                <a:endParaRPr lang="en-US" sz="1600" b="1">
                  <a:solidFill>
                    <a:srgbClr val="FFFFCC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719" name="Group 2"/>
            <p:cNvGrpSpPr>
              <a:grpSpLocks/>
            </p:cNvGrpSpPr>
            <p:nvPr/>
          </p:nvGrpSpPr>
          <p:grpSpPr bwMode="auto">
            <a:xfrm>
              <a:off x="4435333" y="2084388"/>
              <a:ext cx="2636837" cy="4321175"/>
              <a:chOff x="4965680" y="-329135"/>
              <a:chExt cx="2636837" cy="4321175"/>
            </a:xfrm>
          </p:grpSpPr>
          <p:sp>
            <p:nvSpPr>
              <p:cNvPr id="29720" name="Text Box 3"/>
              <p:cNvSpPr txBox="1">
                <a:spLocks noChangeArrowheads="1"/>
              </p:cNvSpPr>
              <p:nvPr/>
            </p:nvSpPr>
            <p:spPr bwMode="auto">
              <a:xfrm>
                <a:off x="4965680" y="-262295"/>
                <a:ext cx="2636837" cy="421957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10 0166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11 009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12 0034578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13 00359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14 08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15 00257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16 555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17 000255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18 000055567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19 245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20 3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21 025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22 0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23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24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25</a:t>
                </a:r>
              </a:p>
              <a:p>
                <a:pPr eaLnBrk="1" hangingPunct="1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bg1"/>
                    </a:solidFill>
                    <a:latin typeface="Courier New" pitchFamily="49" charset="0"/>
                  </a:rPr>
                  <a:t>26 0</a:t>
                </a:r>
              </a:p>
            </p:txBody>
          </p:sp>
          <p:cxnSp>
            <p:nvCxnSpPr>
              <p:cNvPr id="13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5393145" y="-328621"/>
                <a:ext cx="0" cy="4321174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>
                <a:outerShdw blurRad="38100" dist="30000" dir="5400000" rotWithShape="0">
                  <a:srgbClr val="808080">
                    <a:alpha val="4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5413" y="5640388"/>
            <a:ext cx="1846262" cy="709612"/>
            <a:chOff x="425450" y="5695950"/>
            <a:chExt cx="1846263" cy="709613"/>
          </a:xfrm>
        </p:grpSpPr>
        <p:sp>
          <p:nvSpPr>
            <p:cNvPr id="29714" name="TextBox 8"/>
            <p:cNvSpPr txBox="1">
              <a:spLocks noChangeArrowheads="1"/>
            </p:cNvSpPr>
            <p:nvPr/>
          </p:nvSpPr>
          <p:spPr bwMode="auto">
            <a:xfrm>
              <a:off x="425450" y="6021388"/>
              <a:ext cx="8778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1"/>
                <a:t>Stems</a:t>
              </a:r>
            </a:p>
          </p:txBody>
        </p:sp>
        <p:sp>
          <p:nvSpPr>
            <p:cNvPr id="29715" name="TextBox 11"/>
            <p:cNvSpPr txBox="1">
              <a:spLocks noChangeArrowheads="1"/>
            </p:cNvSpPr>
            <p:nvPr/>
          </p:nvSpPr>
          <p:spPr bwMode="auto">
            <a:xfrm>
              <a:off x="1303338" y="6035675"/>
              <a:ext cx="9683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800" b="1"/>
                <a:t>Leaves</a:t>
              </a:r>
            </a:p>
          </p:txBody>
        </p:sp>
        <p:sp>
          <p:nvSpPr>
            <p:cNvPr id="21" name="Right Arrow 20"/>
            <p:cNvSpPr>
              <a:spLocks noChangeArrowheads="1"/>
            </p:cNvSpPr>
            <p:nvPr/>
          </p:nvSpPr>
          <p:spPr bwMode="auto">
            <a:xfrm rot="-3062679">
              <a:off x="812800" y="5792787"/>
              <a:ext cx="401639" cy="242887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chemeClr val="accent1"/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Right Arrow 29"/>
            <p:cNvSpPr>
              <a:spLocks noChangeArrowheads="1"/>
            </p:cNvSpPr>
            <p:nvPr/>
          </p:nvSpPr>
          <p:spPr bwMode="auto">
            <a:xfrm rot="-7661420">
              <a:off x="1425575" y="5775325"/>
              <a:ext cx="401638" cy="242887"/>
            </a:xfrm>
            <a:prstGeom prst="righ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06963" y="2281238"/>
            <a:ext cx="1943100" cy="4321175"/>
          </a:xfrm>
          <a:prstGeom prst="rect">
            <a:avLst/>
          </a:prstGeom>
          <a:solidFill>
            <a:schemeClr val="accent1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803275" y="2355850"/>
            <a:ext cx="4406900" cy="2465388"/>
            <a:chOff x="980916" y="2355850"/>
            <a:chExt cx="4406695" cy="2465634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980916" y="2355850"/>
              <a:ext cx="500040" cy="317532"/>
            </a:xfrm>
            <a:prstGeom prst="rect">
              <a:avLst/>
            </a:prstGeom>
            <a:solidFill>
              <a:srgbClr val="FFFF00">
                <a:alpha val="18039"/>
              </a:srgbClr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hidden">
            <a:xfrm>
              <a:off x="5006629" y="4419806"/>
              <a:ext cx="380982" cy="401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 dirty="0">
                  <a:solidFill>
                    <a:srgbClr val="FFFF00"/>
                  </a:solidFill>
                  <a:latin typeface="Courier New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</p:grpSp>
      <p:sp>
        <p:nvSpPr>
          <p:cNvPr id="297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Stemplots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96925" y="2689225"/>
            <a:ext cx="4384675" cy="1131888"/>
            <a:chOff x="930799" y="2689280"/>
            <a:chExt cx="4383877" cy="1132051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hidden">
            <a:xfrm>
              <a:off x="4933745" y="3421223"/>
              <a:ext cx="380931" cy="400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 dirty="0">
                  <a:solidFill>
                    <a:srgbClr val="CCFFCC"/>
                  </a:solidFill>
                  <a:latin typeface="Courier New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930799" y="2689280"/>
              <a:ext cx="499972" cy="317546"/>
            </a:xfrm>
            <a:prstGeom prst="rect">
              <a:avLst/>
            </a:prstGeom>
            <a:solidFill>
              <a:srgbClr val="CCFFCC">
                <a:alpha val="18039"/>
              </a:srgbClr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08038" y="2921000"/>
            <a:ext cx="4321175" cy="400050"/>
            <a:chOff x="808292" y="2920253"/>
            <a:chExt cx="4320863" cy="400050"/>
          </a:xfrm>
        </p:grpSpPr>
        <p:sp>
          <p:nvSpPr>
            <p:cNvPr id="20" name="Text Box 10"/>
            <p:cNvSpPr txBox="1">
              <a:spLocks noChangeArrowheads="1"/>
            </p:cNvSpPr>
            <p:nvPr/>
          </p:nvSpPr>
          <p:spPr bwMode="hidden">
            <a:xfrm>
              <a:off x="4800566" y="2920253"/>
              <a:ext cx="328589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 dirty="0">
                  <a:solidFill>
                    <a:srgbClr val="FF0000"/>
                  </a:solidFill>
                  <a:latin typeface="Courier New" charset="0"/>
                  <a:ea typeface="ＭＳ Ｐゴシック" charset="0"/>
                  <a:cs typeface="ＭＳ Ｐゴシック" charset="0"/>
                </a:rPr>
                <a:t>5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808292" y="3001216"/>
              <a:ext cx="500026" cy="317500"/>
            </a:xfrm>
            <a:prstGeom prst="rect">
              <a:avLst/>
            </a:prstGeom>
            <a:solidFill>
              <a:srgbClr val="FF0000">
                <a:alpha val="18039"/>
              </a:srgbClr>
            </a:solidFill>
            <a:ln w="100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38100" dist="30000" dir="5400000" rotWithShape="0">
                <a:srgbClr val="80808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16063"/>
            <a:ext cx="8153400" cy="37528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time plot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shows behavior over time.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Time is always on the horizontal axis, and the variable being measured is on the vertical axis.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Look for an overall pattern (trend), and deviations from this trend.  Connecting the data points by lines may emphasize this trend.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Look for patterns that repeat at known regular intervals (seasonal variations).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533400" y="152400"/>
            <a:ext cx="861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en-US" sz="4200">
                <a:solidFill>
                  <a:schemeClr val="tx2"/>
                </a:solidFill>
                <a:latin typeface="Gill Sans" charset="0"/>
              </a:rPr>
              <a:t>Time Plots</a:t>
            </a:r>
          </a:p>
        </p:txBody>
      </p:sp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1028700" y="1671638"/>
          <a:ext cx="7380288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Document" r:id="rId5" imgW="5686560" imgH="3318840" progId="Word.Document.8">
                  <p:embed/>
                </p:oleObj>
              </mc:Choice>
              <mc:Fallback>
                <p:oleObj name="Document" r:id="rId5" imgW="5686560" imgH="3318840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671638"/>
                        <a:ext cx="7380288" cy="4305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671638"/>
            <a:ext cx="5449888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102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89616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1 we cover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03400"/>
            <a:ext cx="8302625" cy="483393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Individuals and variables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Categorical variables: pie charts and bar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raphs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Quantitative variables: histograms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Interpreting histograms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Quantitative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ariables: stemplots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Time plots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Statistics</a:t>
            </a:r>
          </a:p>
        </p:txBody>
      </p:sp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457198" y="1327250"/>
            <a:ext cx="8412163" cy="119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Statistics</a:t>
            </a:r>
            <a:r>
              <a:rPr lang="en-US" sz="2800" b="1" dirty="0">
                <a:solidFill>
                  <a:srgbClr val="800000"/>
                </a:solidFill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is the science of data.</a:t>
            </a:r>
          </a:p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r>
              <a:rPr lang="en-US" sz="2800" dirty="0">
                <a:cs typeface="Arial" pitchFamily="34" charset="0"/>
              </a:rPr>
              <a:t>The first step in dealing with data is to organize your thinking about the data: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80" y="4485618"/>
            <a:ext cx="7969721" cy="154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6280" y="2720057"/>
            <a:ext cx="7837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Individual</a:t>
            </a:r>
            <a:r>
              <a:rPr lang="en-US" sz="2800" dirty="0" smtClean="0"/>
              <a:t>:  an object described by a set of data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25108" y="3239269"/>
            <a:ext cx="658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Variable</a:t>
            </a:r>
            <a:r>
              <a:rPr lang="en-US" sz="2800" dirty="0" smtClean="0"/>
              <a:t>:  characteristic of the individual</a:t>
            </a:r>
            <a:endParaRPr lang="en-US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9361" y="3673364"/>
            <a:ext cx="6030492" cy="1096586"/>
            <a:chOff x="579925" y="3165644"/>
            <a:chExt cx="6030492" cy="1660356"/>
          </a:xfrm>
        </p:grpSpPr>
        <p:grpSp>
          <p:nvGrpSpPr>
            <p:cNvPr id="13" name="Group 12"/>
            <p:cNvGrpSpPr/>
            <p:nvPr/>
          </p:nvGrpSpPr>
          <p:grpSpPr>
            <a:xfrm>
              <a:off x="579925" y="3165644"/>
              <a:ext cx="769564" cy="1660356"/>
              <a:chOff x="579925" y="3165644"/>
              <a:chExt cx="769564" cy="1660356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79925" y="4504622"/>
                <a:ext cx="690075" cy="32137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7" idx="0"/>
              </p:cNvCxnSpPr>
              <p:nvPr/>
            </p:nvCxnSpPr>
            <p:spPr>
              <a:xfrm flipV="1">
                <a:off x="924963" y="3165644"/>
                <a:ext cx="424526" cy="13389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1349489" y="3165644"/>
              <a:ext cx="4440774" cy="1660356"/>
              <a:chOff x="-2238662" y="3191044"/>
              <a:chExt cx="4440774" cy="1660356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43425" y="4530022"/>
                <a:ext cx="1558687" cy="32137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20" idx="0"/>
              </p:cNvCxnSpPr>
              <p:nvPr/>
            </p:nvCxnSpPr>
            <p:spPr>
              <a:xfrm flipH="1" flipV="1">
                <a:off x="-2238662" y="3191044"/>
                <a:ext cx="3661431" cy="13389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1349489" y="3165644"/>
              <a:ext cx="2155711" cy="1652066"/>
              <a:chOff x="-885711" y="3173934"/>
              <a:chExt cx="2155711" cy="1652066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79925" y="4504622"/>
                <a:ext cx="690075" cy="32137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-885711" y="3173934"/>
                <a:ext cx="1266627" cy="12346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5831073" y="4496332"/>
              <a:ext cx="779344" cy="32137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29" idx="0"/>
            </p:cNvCxnSpPr>
            <p:nvPr/>
          </p:nvCxnSpPr>
          <p:spPr>
            <a:xfrm flipH="1" flipV="1">
              <a:off x="1349489" y="3165644"/>
              <a:ext cx="4871256" cy="13306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6277" y="2981667"/>
            <a:ext cx="8420100" cy="2791694"/>
            <a:chOff x="254000" y="3012206"/>
            <a:chExt cx="8420100" cy="2791694"/>
          </a:xfrm>
        </p:grpSpPr>
        <p:sp>
          <p:nvSpPr>
            <p:cNvPr id="31" name="Oval 30"/>
            <p:cNvSpPr/>
            <p:nvPr/>
          </p:nvSpPr>
          <p:spPr>
            <a:xfrm>
              <a:off x="254000" y="5397500"/>
              <a:ext cx="8420100" cy="406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1" idx="2"/>
              <a:endCxn id="3" idx="1"/>
            </p:cNvCxnSpPr>
            <p:nvPr/>
          </p:nvCxnSpPr>
          <p:spPr>
            <a:xfrm flipV="1">
              <a:off x="254000" y="3012206"/>
              <a:ext cx="270003" cy="25884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planning a study 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7772400" cy="41529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 simply exploring data from someone else’s work, ask yourself these questions: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Who?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What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individuals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 the data describe?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How many and what are the exact definitions of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variables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data?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Where?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The context of the data collection is always important.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When?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See previous point.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Why?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Were the data collected just to describe those individuals or to represent a larger group?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Types of variables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80" y="4485618"/>
            <a:ext cx="7969721" cy="154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8535" y="1592317"/>
            <a:ext cx="7130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Categorical variable</a:t>
            </a:r>
            <a:r>
              <a:rPr lang="en-US" sz="2800" dirty="0" smtClean="0"/>
              <a:t>:  places individuals into one of several groups or categories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5992" y="2546424"/>
            <a:ext cx="81422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Quantitative variable</a:t>
            </a:r>
            <a:r>
              <a:rPr lang="en-US" sz="2800" dirty="0" smtClean="0"/>
              <a:t>:  takes numerical values for which arithmetic operations make sense (usually recorded in a </a:t>
            </a:r>
            <a:r>
              <a:rPr lang="en-US" sz="2800" i="1" dirty="0" smtClean="0"/>
              <a:t>unit of measurement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13" name="Group 38"/>
          <p:cNvGrpSpPr/>
          <p:nvPr/>
        </p:nvGrpSpPr>
        <p:grpSpPr>
          <a:xfrm>
            <a:off x="2907415" y="2546424"/>
            <a:ext cx="1416451" cy="3511876"/>
            <a:chOff x="2815125" y="2685724"/>
            <a:chExt cx="1416451" cy="3511876"/>
          </a:xfrm>
        </p:grpSpPr>
        <p:sp>
          <p:nvSpPr>
            <p:cNvPr id="36" name="Rounded Rectangle 35"/>
            <p:cNvSpPr/>
            <p:nvPr/>
          </p:nvSpPr>
          <p:spPr>
            <a:xfrm>
              <a:off x="2815125" y="4496332"/>
              <a:ext cx="1416451" cy="17012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5" idx="2"/>
              <a:endCxn id="36" idx="0"/>
            </p:cNvCxnSpPr>
            <p:nvPr/>
          </p:nvCxnSpPr>
          <p:spPr>
            <a:xfrm flipH="1">
              <a:off x="3523351" y="2685724"/>
              <a:ext cx="398119" cy="18106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2"/>
          <p:cNvGrpSpPr/>
          <p:nvPr/>
        </p:nvGrpSpPr>
        <p:grpSpPr>
          <a:xfrm>
            <a:off x="4362544" y="3931419"/>
            <a:ext cx="1599497" cy="2140053"/>
            <a:chOff x="4231576" y="3931419"/>
            <a:chExt cx="1599497" cy="2140053"/>
          </a:xfrm>
        </p:grpSpPr>
        <p:sp>
          <p:nvSpPr>
            <p:cNvPr id="40" name="Rounded Rectangle 39"/>
            <p:cNvSpPr/>
            <p:nvPr/>
          </p:nvSpPr>
          <p:spPr>
            <a:xfrm>
              <a:off x="4231576" y="4370204"/>
              <a:ext cx="1599497" cy="17012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0" idx="0"/>
              <a:endCxn id="6" idx="2"/>
            </p:cNvCxnSpPr>
            <p:nvPr/>
          </p:nvCxnSpPr>
          <p:spPr>
            <a:xfrm flipH="1" flipV="1">
              <a:off x="4256128" y="3931419"/>
              <a:ext cx="775197" cy="438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Exploratory Data Analysis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457200" y="1643063"/>
            <a:ext cx="841216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r>
              <a:rPr lang="en-US" dirty="0">
                <a:cs typeface="Arial" pitchFamily="34" charset="0"/>
              </a:rPr>
              <a:t>An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exploratory data analysis</a:t>
            </a:r>
            <a:r>
              <a:rPr lang="en-US" b="1" dirty="0">
                <a:solidFill>
                  <a:srgbClr val="800000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is the process of using statistical tools and ideas to examine data in order to describe their main features.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936875"/>
            <a:ext cx="8138160" cy="2423401"/>
          </a:xfrm>
          <a:prstGeom prst="rect">
            <a:avLst/>
          </a:prstGeom>
          <a:noFill/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>
            <a:lvl1pPr marL="319088" indent="-319088">
              <a:defRPr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639763" indent="-27305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marL="274320" indent="-274320" defTabSz="914400">
              <a:spcBef>
                <a:spcPct val="40000"/>
              </a:spcBef>
              <a:buClr>
                <a:schemeClr val="accent3"/>
              </a:buClr>
              <a:buSzPct val="95000"/>
              <a:defRPr/>
            </a:pPr>
            <a:r>
              <a:rPr lang="en-US" sz="2400" b="1" cap="all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Exploring Data</a:t>
            </a:r>
          </a:p>
          <a:p>
            <a:pPr marL="274320" lvl="1" indent="-274320" defTabSz="914400">
              <a:spcBef>
                <a:spcPct val="4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Begin by examining each variable by itself. Then move on to study the relationships among the variables.</a:t>
            </a: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74320" lvl="1" indent="-274320" defTabSz="914400">
              <a:spcBef>
                <a:spcPct val="4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Begin with a graph or graphs. Then add numerical summaries of specific aspects of the data.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>
                <a:latin typeface="Gill Sans" charset="0"/>
                <a:ea typeface="ＭＳ Ｐゴシック" pitchFamily="34" charset="-128"/>
              </a:rPr>
              <a:t>Distribution of a Variable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28788"/>
            <a:ext cx="8534400" cy="33634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ct val="40000"/>
              </a:spcBef>
              <a:buNone/>
            </a:pPr>
            <a:r>
              <a:rPr lang="en-US" sz="24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DISTRIBUTION OF A VARIABLE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distribution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a variable tells us what values it takes and how often it takes these values.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values of a categorical variable are labels for the categories. The 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distribution of a categorical variable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lists the categories and gives either the count or the percent of individuals who fall in each category.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mtClean="0">
                <a:latin typeface="Gill Sans" charset="0"/>
                <a:ea typeface="ＭＳ Ｐゴシック" pitchFamily="34" charset="-128"/>
              </a:rPr>
              <a:t>Categorical Data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81000" y="1728788"/>
            <a:ext cx="8238344" cy="355123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distribution of a categorical variable lists the categories and gives the count or percent of individuals who fall into that category.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Pie Charts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show the distribution of a categorical variable as a </a:t>
            </a:r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“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pie</a:t>
            </a:r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whose slices are sized by the counts or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percents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for the categories.</a:t>
            </a:r>
          </a:p>
          <a:p>
            <a:pPr eaLnBrk="1" hangingPunct="1">
              <a:spcBef>
                <a:spcPct val="40000"/>
              </a:spcBef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Bar Graphs</a:t>
            </a:r>
            <a:r>
              <a:rPr lang="en-US" sz="2400" b="1" dirty="0" smtClean="0">
                <a:solidFill>
                  <a:srgbClr val="8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represent each category as a bar whose heights show the category counts or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percents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0496" y="65838"/>
            <a:ext cx="80772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ill Sans" charset="0"/>
                <a:ea typeface="ＭＳ Ｐゴシック" pitchFamily="34" charset="-128"/>
              </a:rPr>
              <a:t>Pie Charts and Bar Graphs</a:t>
            </a:r>
            <a:endParaRPr lang="en-US" sz="32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graphicFrame>
        <p:nvGraphicFramePr>
          <p:cNvPr id="8" name="Group 7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092694"/>
              </p:ext>
            </p:extLst>
          </p:nvPr>
        </p:nvGraphicFramePr>
        <p:xfrm>
          <a:off x="351208" y="2264807"/>
          <a:ext cx="3362877" cy="392601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36287"/>
                <a:gridCol w="1626590"/>
              </a:tblGrid>
              <a:tr h="499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humanities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</a:t>
                      </a: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Biological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sciences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Business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0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professions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and computer science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 sciences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sciences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majors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10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737734" y="1841468"/>
            <a:ext cx="1710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b="1" dirty="0" smtClean="0"/>
              <a:t>Field of Study</a:t>
            </a:r>
            <a:endParaRPr lang="en-US" sz="1800" b="1" dirty="0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"/>
          <a:stretch/>
        </p:blipFill>
        <p:spPr bwMode="auto">
          <a:xfrm>
            <a:off x="1573596" y="2165212"/>
            <a:ext cx="5583950" cy="46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7" b="2274"/>
          <a:stretch/>
        </p:blipFill>
        <p:spPr bwMode="auto">
          <a:xfrm>
            <a:off x="4749800" y="2165212"/>
            <a:ext cx="3987358" cy="291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33371" y="5821492"/>
            <a:ext cx="215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Wingdings" pitchFamily="2" charset="2"/>
              </a:rPr>
              <a:t> Rounding error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57547" y="4508938"/>
            <a:ext cx="1530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for bar graphs, percents don’t </a:t>
            </a:r>
            <a:r>
              <a:rPr lang="en-US" b="1" i="1" dirty="0" smtClean="0"/>
              <a:t>necessarily</a:t>
            </a:r>
            <a:r>
              <a:rPr lang="en-US" dirty="0" smtClean="0"/>
              <a:t> add to 100.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7" grpId="0"/>
      <p:bldP spid="7" grpId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2285</TotalTime>
  <Words>1120</Words>
  <Application>Microsoft Office PowerPoint</Application>
  <PresentationFormat>On-screen Show (4:3)</PresentationFormat>
  <Paragraphs>144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Flow</vt:lpstr>
      <vt:lpstr>Document</vt:lpstr>
      <vt:lpstr>Chart</vt:lpstr>
      <vt:lpstr>Worksheet</vt:lpstr>
      <vt:lpstr>CHAPTER 1: Picturing Distributions with Graphs</vt:lpstr>
      <vt:lpstr>In chapter 1 we cover …</vt:lpstr>
      <vt:lpstr>Statistics</vt:lpstr>
      <vt:lpstr>When planning a study …</vt:lpstr>
      <vt:lpstr>Types of variables</vt:lpstr>
      <vt:lpstr>Exploratory Data Analysis</vt:lpstr>
      <vt:lpstr>Distribution of a Variable</vt:lpstr>
      <vt:lpstr>Categorical Data</vt:lpstr>
      <vt:lpstr>Pie Charts and Bar Graphs</vt:lpstr>
      <vt:lpstr>Quantitative data</vt:lpstr>
      <vt:lpstr>Histograms</vt:lpstr>
      <vt:lpstr>Histograms</vt:lpstr>
      <vt:lpstr>Interpreting Histograms</vt:lpstr>
      <vt:lpstr>Describing Distributions</vt:lpstr>
      <vt:lpstr>Stemplots (Stem-and-Leaf Plots)</vt:lpstr>
      <vt:lpstr>Stemplots (Stem-and-Leaf Plots)</vt:lpstr>
      <vt:lpstr>Stemplots</vt:lpstr>
      <vt:lpstr>PowerPoint Presentation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Picturing Distributions with Graphs</dc:title>
  <dc:creator>drmark.gebert@gmail.com</dc:creator>
  <cp:lastModifiedBy>Anzhi Li</cp:lastModifiedBy>
  <cp:revision>124</cp:revision>
  <dcterms:created xsi:type="dcterms:W3CDTF">2011-07-11T00:21:16Z</dcterms:created>
  <dcterms:modified xsi:type="dcterms:W3CDTF">2015-08-12T20:25:25Z</dcterms:modified>
</cp:coreProperties>
</file>