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51" r:id="rId1"/>
  </p:sldMasterIdLst>
  <p:notesMasterIdLst>
    <p:notesMasterId r:id="rId20"/>
  </p:notesMasterIdLst>
  <p:sldIdLst>
    <p:sldId id="297" r:id="rId2"/>
    <p:sldId id="258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6" r:id="rId11"/>
    <p:sldId id="313" r:id="rId12"/>
    <p:sldId id="305" r:id="rId13"/>
    <p:sldId id="307" r:id="rId14"/>
    <p:sldId id="308" r:id="rId15"/>
    <p:sldId id="309" r:id="rId16"/>
    <p:sldId id="310" r:id="rId17"/>
    <p:sldId id="314" r:id="rId18"/>
    <p:sldId id="311" r:id="rId1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opyeditor" initials="CE-JAM" lastIdx="3" clrIdx="0"/>
  <p:cmAuthor id="1" name="Isman, Jodi" initials="IJ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1D25"/>
    <a:srgbClr val="EEEFD6"/>
    <a:srgbClr val="DF584A"/>
    <a:srgbClr val="F7B3BA"/>
    <a:srgbClr val="FFD7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9" d="100"/>
          <a:sy n="79" d="100"/>
        </p:scale>
        <p:origin x="-1260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D8B5C72A-7EE3-455A-95E1-A79A80A99B89}" type="datetime1">
              <a:rPr lang="en-US"/>
              <a:pPr/>
              <a:t>8/12/2015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7005B84-EFC2-4FBC-92CC-9968AC7033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072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latin typeface="Calibri" pitchFamily="34" charset="0"/>
              </a:rPr>
              <a:t>Basic Practice of Statistics - 3rd Edition</a:t>
            </a:r>
          </a:p>
        </p:txBody>
      </p:sp>
      <p:sp>
        <p:nvSpPr>
          <p:cNvPr id="174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latin typeface="Calibri" pitchFamily="34" charset="0"/>
              </a:rPr>
              <a:t>Chapter 5</a:t>
            </a:r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E4F941F-3703-4FA3-9604-6DD1AF4F6829}" type="slidenum">
              <a:rPr lang="en-US" sz="1200">
                <a:latin typeface="Calibri" pitchFamily="34" charset="0"/>
              </a:rPr>
              <a:pPr eaLnBrk="1" hangingPunct="1"/>
              <a:t>1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0563"/>
            <a:ext cx="4556125" cy="34178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latin typeface="Calibri" pitchFamily="34" charset="0"/>
              </a:rPr>
              <a:t>Basic Practice of Statistics - 3rd Edition</a:t>
            </a:r>
          </a:p>
        </p:txBody>
      </p:sp>
      <p:sp>
        <p:nvSpPr>
          <p:cNvPr id="348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latin typeface="Calibri" pitchFamily="34" charset="0"/>
              </a:rPr>
              <a:t>Chapter 5</a:t>
            </a:r>
          </a:p>
        </p:txBody>
      </p:sp>
      <p:sp>
        <p:nvSpPr>
          <p:cNvPr id="348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C48063F-C209-4073-9531-EFB18C106795}" type="slidenum">
              <a:rPr lang="en-US" sz="1200">
                <a:latin typeface="Calibri" pitchFamily="34" charset="0"/>
              </a:rPr>
              <a:pPr eaLnBrk="1" hangingPunct="1"/>
              <a:t>18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0563"/>
            <a:ext cx="4556125" cy="3417887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D862A-43DF-420A-AC6D-CDB242D67F02}" type="datetime1">
              <a:rPr lang="en-US" smtClean="0"/>
              <a:pPr/>
              <a:t>8/12/2015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E41B-DC42-417E-A0B7-C87892EBBF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159E4-A4E0-452D-8290-85A039579D4A}" type="datetime1">
              <a:rPr lang="en-US" smtClean="0"/>
              <a:pPr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1030A-EB1B-42D9-B220-F99C6FD47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0B72-E577-4019-933F-18733501C130}" type="datetime1">
              <a:rPr lang="en-US" smtClean="0"/>
              <a:pPr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6013-A07E-4B62-B6E9-BA87B56EB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14500"/>
            <a:ext cx="3810000" cy="415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4500"/>
            <a:ext cx="3810000" cy="2000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67150"/>
            <a:ext cx="3810000" cy="2000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3AB2D42-9310-45FD-AC3F-B4208B53F722}" type="datetime1">
              <a:rPr lang="en-US" smtClean="0"/>
              <a:pPr>
                <a:defRPr/>
              </a:pPr>
              <a:t>8/12/2015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F89CCF6-56AA-4795-BFE1-7F9B2D15B4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866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14500"/>
            <a:ext cx="3810000" cy="415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4500"/>
            <a:ext cx="3810000" cy="415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BBF6D94-9432-4E66-9CDD-E83DB3C2A011}" type="datetime1">
              <a:rPr lang="en-US" smtClean="0"/>
              <a:pPr>
                <a:defRPr/>
              </a:pPr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1BF0D06-823C-4A0C-B95B-0234A948F2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943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C7545-43AB-455A-A3B7-D9975278330A}" type="datetime1">
              <a:rPr lang="en-US" smtClean="0"/>
              <a:pPr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E36B2-B467-4880-AB23-8F1A06B4F2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48DF-17F5-4D36-BAB7-7B10FFE62BAE}" type="datetime1">
              <a:rPr lang="en-US" smtClean="0"/>
              <a:pPr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84A2-600D-45DC-90E1-4B77835C7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5A457-B516-4489-92D4-E1AF1F25940B}" type="datetime1">
              <a:rPr lang="en-US" smtClean="0"/>
              <a:pPr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BC45-FA2A-4F7D-9726-107463EE8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4B83D-7591-47D6-ABDB-0D312B7F2CA4}" type="datetime1">
              <a:rPr lang="en-US" smtClean="0"/>
              <a:pPr/>
              <a:t>8/12/2015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9DC8-80F5-4DB1-8B11-0234F6F87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31E33-2789-48FA-B70C-3A9A1B1278DF}" type="datetime1">
              <a:rPr lang="en-US" smtClean="0"/>
              <a:pPr/>
              <a:t>8/12/2015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FC0E0-2D67-4F09-9805-E820004D8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BFAC-A4CA-4A07-BAB7-540FE46BC1C3}" type="datetime1">
              <a:rPr lang="en-US" smtClean="0"/>
              <a:pPr/>
              <a:t>8/12/2015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2F01-9F1B-4D00-8A3D-B52C881BB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92C3-9893-4873-9B3D-70023B7A3ACD}" type="datetime1">
              <a:rPr lang="en-US" smtClean="0"/>
              <a:pPr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A9381-81E4-45CA-81DC-B46CB546C9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5D11-F548-4E5F-9427-3C54DC1714A5}" type="datetime1">
              <a:rPr lang="en-US" smtClean="0"/>
              <a:pPr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CF2A003-8710-4CD4-8110-33E468165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C6BE2B-F2EF-45FD-8DEC-E8AC02D80D7C}" type="datetime1">
              <a:rPr lang="en-US" smtClean="0"/>
              <a:pPr/>
              <a:t>8/12/2015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C8D743-E708-45B6-8E91-6185BD036CB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2" r:id="rId1"/>
    <p:sldLayoutId id="2147484053" r:id="rId2"/>
    <p:sldLayoutId id="2147484054" r:id="rId3"/>
    <p:sldLayoutId id="2147484055" r:id="rId4"/>
    <p:sldLayoutId id="2147484056" r:id="rId5"/>
    <p:sldLayoutId id="2147484057" r:id="rId6"/>
    <p:sldLayoutId id="2147484058" r:id="rId7"/>
    <p:sldLayoutId id="2147484059" r:id="rId8"/>
    <p:sldLayoutId id="2147484060" r:id="rId9"/>
    <p:sldLayoutId id="2147484061" r:id="rId10"/>
    <p:sldLayoutId id="2147484062" r:id="rId11"/>
    <p:sldLayoutId id="2147484063" r:id="rId12"/>
    <p:sldLayoutId id="2147484064" r:id="rId13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4.png"/><Relationship Id="rId4" Type="http://schemas.openxmlformats.org/officeDocument/2006/relationships/image" Target="../media/image1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6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0" y="3032209"/>
            <a:ext cx="4267199" cy="1244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200" b="1" cap="none" dirty="0">
                <a:latin typeface="Arial" charset="0"/>
                <a:cs typeface="Arial" charset="0"/>
              </a:rPr>
              <a:t>CHAPTER </a:t>
            </a:r>
            <a:r>
              <a:rPr lang="en-US" sz="3200" b="1" dirty="0">
                <a:latin typeface="Arial" charset="0"/>
                <a:cs typeface="Arial" charset="0"/>
              </a:rPr>
              <a:t>2</a:t>
            </a:r>
            <a:r>
              <a:rPr lang="en-US" sz="3200" b="1" cap="none" dirty="0" smtClean="0">
                <a:latin typeface="Arial" charset="0"/>
                <a:cs typeface="Arial" charset="0"/>
              </a:rPr>
              <a:t>:</a:t>
            </a:r>
            <a:r>
              <a:rPr lang="en-US" sz="3200" b="1" cap="none" dirty="0">
                <a:latin typeface="Arial" charset="0"/>
                <a:cs typeface="Arial" charset="0"/>
              </a:rPr>
              <a:t/>
            </a:r>
            <a:br>
              <a:rPr lang="en-US" sz="3200" b="1" cap="none" dirty="0">
                <a:latin typeface="Arial" charset="0"/>
                <a:cs typeface="Arial" charset="0"/>
              </a:rPr>
            </a:br>
            <a:r>
              <a:rPr lang="en-US" sz="3200" b="1" dirty="0" smtClean="0">
                <a:latin typeface="Arial" charset="0"/>
                <a:cs typeface="Arial" charset="0"/>
              </a:rPr>
              <a:t>Describing </a:t>
            </a:r>
            <a:r>
              <a:rPr lang="en-US" sz="3200" b="1" dirty="0">
                <a:latin typeface="Arial" charset="0"/>
                <a:cs typeface="Arial" charset="0"/>
              </a:rPr>
              <a:t>Distributions with </a:t>
            </a:r>
            <a:r>
              <a:rPr lang="en-US" sz="3200" b="1" dirty="0" smtClean="0">
                <a:latin typeface="Arial" charset="0"/>
                <a:cs typeface="Arial" charset="0"/>
              </a:rPr>
              <a:t>Numbers</a:t>
            </a:r>
            <a:endParaRPr lang="en-US" sz="3200" b="1" cap="none" dirty="0">
              <a:latin typeface="Arial" charset="0"/>
              <a:cs typeface="Arial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33365" y="5691334"/>
            <a:ext cx="3309803" cy="407065"/>
          </a:xfrm>
        </p:spPr>
        <p:txBody>
          <a:bodyPr>
            <a:normAutofit fontScale="77500" lnSpcReduction="20000"/>
          </a:bodyPr>
          <a:lstStyle/>
          <a:p>
            <a:pPr algn="r" eaLnBrk="1" hangingPunct="1"/>
            <a:r>
              <a:rPr lang="en-US" b="1" dirty="0" smtClean="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Lecture PowerPoint Slides</a:t>
            </a:r>
          </a:p>
        </p:txBody>
      </p:sp>
      <p:sp>
        <p:nvSpPr>
          <p:cNvPr id="5" name="Rectangle 4"/>
          <p:cNvSpPr/>
          <p:nvPr/>
        </p:nvSpPr>
        <p:spPr>
          <a:xfrm>
            <a:off x="4744128" y="4441444"/>
            <a:ext cx="397495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727CA3"/>
                </a:solidFill>
                <a:cs typeface="Arial" pitchFamily="34" charset="0"/>
              </a:rPr>
              <a:t>Basic Practice of Statistics</a:t>
            </a:r>
            <a:endParaRPr lang="en-US" sz="2000" i="1" dirty="0">
              <a:solidFill>
                <a:srgbClr val="727CA3"/>
              </a:solidFill>
              <a:cs typeface="Arial" pitchFamily="34" charset="0"/>
            </a:endParaRPr>
          </a:p>
          <a:p>
            <a:r>
              <a:rPr lang="en-US" dirty="0" smtClean="0">
                <a:solidFill>
                  <a:srgbClr val="727CA3"/>
                </a:solidFill>
                <a:cs typeface="Arial" pitchFamily="34" charset="0"/>
              </a:rPr>
              <a:t>7</a:t>
            </a:r>
            <a:r>
              <a:rPr lang="en-US" baseline="30000" dirty="0" smtClean="0">
                <a:solidFill>
                  <a:srgbClr val="727CA3"/>
                </a:solidFill>
                <a:cs typeface="Arial" pitchFamily="34" charset="0"/>
              </a:rPr>
              <a:t>th</a:t>
            </a:r>
            <a:r>
              <a:rPr lang="en-US" dirty="0" smtClean="0">
                <a:solidFill>
                  <a:srgbClr val="727CA3"/>
                </a:solidFill>
                <a:cs typeface="Arial" pitchFamily="34" charset="0"/>
              </a:rPr>
              <a:t> Edition</a:t>
            </a:r>
            <a:endParaRPr lang="en-US" dirty="0">
              <a:solidFill>
                <a:srgbClr val="727CA3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7470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864622" cy="1219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smtClean="0">
                <a:latin typeface="Gill Sans" charset="0"/>
                <a:ea typeface="ＭＳ Ｐゴシック" pitchFamily="34" charset="-128"/>
              </a:rPr>
              <a:t>Five-number summary and boxplots</a:t>
            </a:r>
          </a:p>
        </p:txBody>
      </p:sp>
      <p:sp>
        <p:nvSpPr>
          <p:cNvPr id="42" name="Rectangle 3"/>
          <p:cNvSpPr>
            <a:spLocks noGrp="1" noChangeArrowheads="1"/>
          </p:cNvSpPr>
          <p:nvPr>
            <p:ph idx="1"/>
          </p:nvPr>
        </p:nvSpPr>
        <p:spPr>
          <a:xfrm>
            <a:off x="1" y="1246394"/>
            <a:ext cx="9144000" cy="675943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4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Consider a second 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travel times </a:t>
            </a:r>
            <a:r>
              <a:rPr lang="en-US" sz="24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data set, these from New York. 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Find the five-number summary and construct a boxplot.</a:t>
            </a:r>
          </a:p>
          <a:p>
            <a:pPr>
              <a:spcBef>
                <a:spcPts val="1200"/>
              </a:spcBef>
            </a:pPr>
            <a:endParaRPr lang="en-US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8675" name="Rectangle 3"/>
          <p:cNvSpPr txBox="1">
            <a:spLocks noChangeArrowheads="1"/>
          </p:cNvSpPr>
          <p:nvPr/>
        </p:nvSpPr>
        <p:spPr bwMode="auto">
          <a:xfrm>
            <a:off x="6269038" y="1482725"/>
            <a:ext cx="85344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9088" indent="-319088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n-US" sz="2000" dirty="0">
              <a:solidFill>
                <a:srgbClr val="000000"/>
              </a:solidFill>
              <a:cs typeface="Arial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10" t="23572" r="2206"/>
          <a:stretch>
            <a:fillRect/>
          </a:stretch>
        </p:blipFill>
        <p:spPr bwMode="auto">
          <a:xfrm>
            <a:off x="669925" y="5070068"/>
            <a:ext cx="7675563" cy="1713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8677" name="Group 28"/>
          <p:cNvGrpSpPr>
            <a:grpSpLocks/>
          </p:cNvGrpSpPr>
          <p:nvPr/>
        </p:nvGrpSpPr>
        <p:grpSpPr bwMode="auto">
          <a:xfrm>
            <a:off x="2081213" y="2430055"/>
            <a:ext cx="4487862" cy="422275"/>
            <a:chOff x="1881098" y="1965741"/>
            <a:chExt cx="4488029" cy="421860"/>
          </a:xfrm>
        </p:grpSpPr>
        <p:sp>
          <p:nvSpPr>
            <p:cNvPr id="11" name="Down Arrow 10"/>
            <p:cNvSpPr>
              <a:spLocks noChangeArrowheads="1"/>
            </p:cNvSpPr>
            <p:nvPr/>
          </p:nvSpPr>
          <p:spPr bwMode="auto">
            <a:xfrm>
              <a:off x="4071930" y="1965741"/>
              <a:ext cx="209558" cy="421860"/>
            </a:xfrm>
            <a:prstGeom prst="downArrow">
              <a:avLst>
                <a:gd name="adj1" fmla="val 50000"/>
                <a:gd name="adj2" fmla="val 50001"/>
              </a:avLst>
            </a:prstGeom>
            <a:solidFill>
              <a:srgbClr val="FADA7A"/>
            </a:solidFill>
            <a:ln w="10000">
              <a:solidFill>
                <a:srgbClr val="FADA7A"/>
              </a:solidFill>
              <a:miter lim="800000"/>
              <a:headEnd/>
              <a:tailEnd/>
            </a:ln>
            <a:effectLst>
              <a:outerShdw blurRad="38100" dist="30000" dir="5400000" rotWithShape="0">
                <a:srgbClr val="808080">
                  <a:alpha val="45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2" name="Down Arrow 11"/>
            <p:cNvSpPr>
              <a:spLocks noChangeArrowheads="1"/>
            </p:cNvSpPr>
            <p:nvPr/>
          </p:nvSpPr>
          <p:spPr bwMode="auto">
            <a:xfrm>
              <a:off x="6159569" y="1965741"/>
              <a:ext cx="209558" cy="421860"/>
            </a:xfrm>
            <a:prstGeom prst="downArrow">
              <a:avLst>
                <a:gd name="adj1" fmla="val 50000"/>
                <a:gd name="adj2" fmla="val 50001"/>
              </a:avLst>
            </a:prstGeom>
            <a:solidFill>
              <a:srgbClr val="FADA7A"/>
            </a:solidFill>
            <a:ln w="10000">
              <a:solidFill>
                <a:srgbClr val="FADA7A"/>
              </a:solidFill>
              <a:miter lim="800000"/>
              <a:headEnd/>
              <a:tailEnd/>
            </a:ln>
            <a:effectLst>
              <a:outerShdw blurRad="38100" dist="30000" dir="5400000" rotWithShape="0">
                <a:srgbClr val="808080">
                  <a:alpha val="45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3" name="Down Arrow 12"/>
            <p:cNvSpPr>
              <a:spLocks noChangeArrowheads="1"/>
            </p:cNvSpPr>
            <p:nvPr/>
          </p:nvSpPr>
          <p:spPr bwMode="auto">
            <a:xfrm>
              <a:off x="1881098" y="1965741"/>
              <a:ext cx="209558" cy="421860"/>
            </a:xfrm>
            <a:prstGeom prst="downArrow">
              <a:avLst>
                <a:gd name="adj1" fmla="val 50000"/>
                <a:gd name="adj2" fmla="val 50001"/>
              </a:avLst>
            </a:prstGeom>
            <a:solidFill>
              <a:srgbClr val="FADA7A"/>
            </a:solidFill>
            <a:ln w="10000">
              <a:solidFill>
                <a:srgbClr val="FADA7A"/>
              </a:solidFill>
              <a:miter lim="800000"/>
              <a:headEnd/>
              <a:tailEnd/>
            </a:ln>
            <a:effectLst>
              <a:outerShdw blurRad="38100" dist="30000" dir="5400000" rotWithShape="0">
                <a:srgbClr val="808080">
                  <a:alpha val="45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14" name="Group 32"/>
          <p:cNvGrpSpPr>
            <a:grpSpLocks/>
          </p:cNvGrpSpPr>
          <p:nvPr/>
        </p:nvGrpSpPr>
        <p:grpSpPr bwMode="auto">
          <a:xfrm>
            <a:off x="3790950" y="3157130"/>
            <a:ext cx="1152525" cy="868363"/>
            <a:chOff x="3584500" y="2770993"/>
            <a:chExt cx="1152826" cy="868660"/>
          </a:xfrm>
        </p:grpSpPr>
        <p:cxnSp>
          <p:nvCxnSpPr>
            <p:cNvPr id="15" name="Straight Arrow Connector 14"/>
            <p:cNvCxnSpPr>
              <a:cxnSpLocks noChangeShapeType="1"/>
            </p:cNvCxnSpPr>
            <p:nvPr/>
          </p:nvCxnSpPr>
          <p:spPr bwMode="auto">
            <a:xfrm rot="5400000" flipH="1" flipV="1">
              <a:off x="3890152" y="3040166"/>
              <a:ext cx="539935" cy="158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38100" dist="30000" dir="5400000" rotWithShape="0">
                <a:srgbClr val="808080">
                  <a:alpha val="4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" name="TextBox 15"/>
            <p:cNvSpPr txBox="1">
              <a:spLocks noChangeArrowheads="1"/>
            </p:cNvSpPr>
            <p:nvPr/>
          </p:nvSpPr>
          <p:spPr bwMode="auto">
            <a:xfrm>
              <a:off x="3584500" y="3269638"/>
              <a:ext cx="1152826" cy="370015"/>
            </a:xfrm>
            <a:prstGeom prst="rect">
              <a:avLst/>
            </a:prstGeom>
            <a:solidFill>
              <a:srgbClr val="B88472"/>
            </a:solidFill>
            <a:ln w="10000">
              <a:solidFill>
                <a:srgbClr val="B88472"/>
              </a:solidFill>
              <a:miter lim="800000"/>
              <a:headEnd/>
              <a:tailEnd/>
            </a:ln>
            <a:effectLst>
              <a:outerShdw blurRad="38100" dist="30000" dir="5400000" rotWithShape="0">
                <a:srgbClr val="808080">
                  <a:alpha val="45000"/>
                </a:srgbClr>
              </a:outerShdw>
            </a:effec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sz="1800" i="1" smtClean="0">
                  <a:solidFill>
                    <a:srgbClr val="000000"/>
                  </a:solidFill>
                </a:rPr>
                <a:t>M </a:t>
              </a:r>
              <a:r>
                <a:rPr lang="en-US" sz="1800" smtClean="0">
                  <a:solidFill>
                    <a:srgbClr val="000000"/>
                  </a:solidFill>
                </a:rPr>
                <a:t>= 22.5</a:t>
              </a:r>
              <a:endParaRPr lang="en-US" sz="1800" i="1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7" name="Group 35"/>
          <p:cNvGrpSpPr>
            <a:grpSpLocks/>
          </p:cNvGrpSpPr>
          <p:nvPr/>
        </p:nvGrpSpPr>
        <p:grpSpPr bwMode="auto">
          <a:xfrm>
            <a:off x="5478463" y="3157130"/>
            <a:ext cx="1173162" cy="868363"/>
            <a:chOff x="3369202" y="2770994"/>
            <a:chExt cx="1172811" cy="868660"/>
          </a:xfrm>
        </p:grpSpPr>
        <p:cxnSp>
          <p:nvCxnSpPr>
            <p:cNvPr id="18" name="Straight Arrow Connector 17"/>
            <p:cNvCxnSpPr>
              <a:cxnSpLocks noChangeShapeType="1"/>
            </p:cNvCxnSpPr>
            <p:nvPr/>
          </p:nvCxnSpPr>
          <p:spPr bwMode="auto">
            <a:xfrm rot="5400000" flipH="1" flipV="1">
              <a:off x="3890367" y="3040168"/>
              <a:ext cx="539935" cy="158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38100" dist="30000" dir="5400000" rotWithShape="0">
                <a:srgbClr val="808080">
                  <a:alpha val="4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" name="TextBox 18"/>
            <p:cNvSpPr txBox="1"/>
            <p:nvPr/>
          </p:nvSpPr>
          <p:spPr>
            <a:xfrm>
              <a:off x="3369202" y="3270234"/>
              <a:ext cx="1172811" cy="36942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sz="1800" i="1" smtClean="0">
                  <a:solidFill>
                    <a:srgbClr val="000000"/>
                  </a:solidFill>
                </a:rPr>
                <a:t>Q</a:t>
              </a:r>
              <a:r>
                <a:rPr lang="en-US" sz="1800" i="1" baseline="-25000" smtClean="0">
                  <a:solidFill>
                    <a:srgbClr val="000000"/>
                  </a:solidFill>
                </a:rPr>
                <a:t>3</a:t>
              </a:r>
              <a:r>
                <a:rPr lang="en-US" sz="1800" smtClean="0">
                  <a:solidFill>
                    <a:srgbClr val="000000"/>
                  </a:solidFill>
                </a:rPr>
                <a:t>= 42.5</a:t>
              </a:r>
              <a:endParaRPr lang="en-US" sz="1800" i="1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20" name="Group 38"/>
          <p:cNvGrpSpPr>
            <a:grpSpLocks/>
          </p:cNvGrpSpPr>
          <p:nvPr/>
        </p:nvGrpSpPr>
        <p:grpSpPr bwMode="auto">
          <a:xfrm>
            <a:off x="1987550" y="3157130"/>
            <a:ext cx="1038225" cy="868363"/>
            <a:chOff x="3700311" y="2770994"/>
            <a:chExt cx="1038962" cy="868659"/>
          </a:xfrm>
        </p:grpSpPr>
        <p:cxnSp>
          <p:nvCxnSpPr>
            <p:cNvPr id="21" name="Straight Arrow Connector 20"/>
            <p:cNvCxnSpPr>
              <a:cxnSpLocks noChangeShapeType="1"/>
            </p:cNvCxnSpPr>
            <p:nvPr/>
          </p:nvCxnSpPr>
          <p:spPr bwMode="auto">
            <a:xfrm rot="5400000" flipH="1" flipV="1">
              <a:off x="3890252" y="3040166"/>
              <a:ext cx="539934" cy="158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38100" dist="30000" dir="5400000" rotWithShape="0">
                <a:srgbClr val="808080">
                  <a:alpha val="4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" name="TextBox 21"/>
            <p:cNvSpPr txBox="1"/>
            <p:nvPr/>
          </p:nvSpPr>
          <p:spPr>
            <a:xfrm>
              <a:off x="3700311" y="3270233"/>
              <a:ext cx="1038962" cy="36942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sz="1800" i="1" smtClean="0">
                  <a:solidFill>
                    <a:srgbClr val="000000"/>
                  </a:solidFill>
                </a:rPr>
                <a:t>Q</a:t>
              </a:r>
              <a:r>
                <a:rPr lang="en-US" sz="1800" i="1" baseline="-25000" smtClean="0">
                  <a:solidFill>
                    <a:srgbClr val="000000"/>
                  </a:solidFill>
                </a:rPr>
                <a:t>1</a:t>
              </a:r>
              <a:r>
                <a:rPr lang="en-US" sz="1800" i="1" smtClean="0">
                  <a:solidFill>
                    <a:srgbClr val="000000"/>
                  </a:solidFill>
                </a:rPr>
                <a:t> </a:t>
              </a:r>
              <a:r>
                <a:rPr lang="en-US" sz="1800" smtClean="0">
                  <a:solidFill>
                    <a:srgbClr val="000000"/>
                  </a:solidFill>
                </a:rPr>
                <a:t>= 15</a:t>
              </a:r>
              <a:endParaRPr lang="en-US" sz="1800" i="1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23" name="Group 42"/>
          <p:cNvGrpSpPr>
            <a:grpSpLocks/>
          </p:cNvGrpSpPr>
          <p:nvPr/>
        </p:nvGrpSpPr>
        <p:grpSpPr bwMode="auto">
          <a:xfrm>
            <a:off x="650875" y="3157130"/>
            <a:ext cx="908050" cy="868363"/>
            <a:chOff x="3765153" y="2770994"/>
            <a:chExt cx="909275" cy="868660"/>
          </a:xfrm>
        </p:grpSpPr>
        <p:cxnSp>
          <p:nvCxnSpPr>
            <p:cNvPr id="24" name="Straight Arrow Connector 23"/>
            <p:cNvCxnSpPr>
              <a:cxnSpLocks noChangeShapeType="1"/>
            </p:cNvCxnSpPr>
            <p:nvPr/>
          </p:nvCxnSpPr>
          <p:spPr bwMode="auto">
            <a:xfrm rot="5400000" flipH="1" flipV="1">
              <a:off x="3513467" y="3040166"/>
              <a:ext cx="539935" cy="158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38100" dist="30000" dir="5400000" rotWithShape="0">
                <a:srgbClr val="808080">
                  <a:alpha val="4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" name="TextBox 24"/>
            <p:cNvSpPr txBox="1"/>
            <p:nvPr/>
          </p:nvSpPr>
          <p:spPr>
            <a:xfrm>
              <a:off x="3765153" y="3270233"/>
              <a:ext cx="909275" cy="369421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i="1">
                  <a:solidFill>
                    <a:srgbClr val="000000"/>
                  </a:solidFill>
                  <a:ea typeface="ＭＳ Ｐゴシック" pitchFamily="-111" charset="-128"/>
                  <a:cs typeface="ＭＳ Ｐゴシック" pitchFamily="-111" charset="-128"/>
                </a:rPr>
                <a:t>Min=5</a:t>
              </a:r>
            </a:p>
          </p:txBody>
        </p:sp>
      </p:grpSp>
      <p:grpSp>
        <p:nvGrpSpPr>
          <p:cNvPr id="26" name="Group 63"/>
          <p:cNvGrpSpPr>
            <a:grpSpLocks/>
          </p:cNvGrpSpPr>
          <p:nvPr/>
        </p:nvGrpSpPr>
        <p:grpSpPr bwMode="auto">
          <a:xfrm>
            <a:off x="2100263" y="4025493"/>
            <a:ext cx="3963987" cy="1131887"/>
            <a:chOff x="1781178" y="3770619"/>
            <a:chExt cx="3964184" cy="1131582"/>
          </a:xfrm>
        </p:grpSpPr>
        <p:cxnSp>
          <p:nvCxnSpPr>
            <p:cNvPr id="27" name="Straight Arrow Connector 26"/>
            <p:cNvCxnSpPr>
              <a:cxnSpLocks noChangeShapeType="1"/>
            </p:cNvCxnSpPr>
            <p:nvPr/>
          </p:nvCxnSpPr>
          <p:spPr bwMode="auto">
            <a:xfrm rot="5400000">
              <a:off x="1418597" y="4133200"/>
              <a:ext cx="1131582" cy="406420"/>
            </a:xfrm>
            <a:prstGeom prst="straightConnector1">
              <a:avLst/>
            </a:prstGeom>
            <a:noFill/>
            <a:ln w="47625">
              <a:solidFill>
                <a:srgbClr val="D2DA7A"/>
              </a:solidFill>
              <a:round/>
              <a:headEnd/>
              <a:tailEnd type="arrow" w="med" len="med"/>
            </a:ln>
            <a:effectLst>
              <a:outerShdw blurRad="38100" dist="30000" dir="5400000" rotWithShape="0">
                <a:srgbClr val="808080">
                  <a:alpha val="4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Straight Arrow Connector 27"/>
            <p:cNvCxnSpPr>
              <a:cxnSpLocks noChangeShapeType="1"/>
            </p:cNvCxnSpPr>
            <p:nvPr/>
          </p:nvCxnSpPr>
          <p:spPr bwMode="auto">
            <a:xfrm rot="5400000">
              <a:off x="2653733" y="3507694"/>
              <a:ext cx="1131582" cy="1657432"/>
            </a:xfrm>
            <a:prstGeom prst="straightConnector1">
              <a:avLst/>
            </a:prstGeom>
            <a:noFill/>
            <a:ln w="47625">
              <a:solidFill>
                <a:srgbClr val="D2DA7A"/>
              </a:solidFill>
              <a:round/>
              <a:headEnd/>
              <a:tailEnd type="arrow" w="med" len="med"/>
            </a:ln>
            <a:effectLst>
              <a:outerShdw blurRad="38100" dist="30000" dir="5400000" rotWithShape="0">
                <a:srgbClr val="808080">
                  <a:alpha val="4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Straight Arrow Connector 28"/>
            <p:cNvCxnSpPr>
              <a:cxnSpLocks noChangeShapeType="1"/>
            </p:cNvCxnSpPr>
            <p:nvPr/>
          </p:nvCxnSpPr>
          <p:spPr bwMode="auto">
            <a:xfrm rot="5400000">
              <a:off x="4330216" y="3487055"/>
              <a:ext cx="1131582" cy="1698709"/>
            </a:xfrm>
            <a:prstGeom prst="straightConnector1">
              <a:avLst/>
            </a:prstGeom>
            <a:noFill/>
            <a:ln w="47625">
              <a:solidFill>
                <a:srgbClr val="D2DA7A"/>
              </a:solidFill>
              <a:round/>
              <a:headEnd/>
              <a:tailEnd type="arrow" w="med" len="med"/>
            </a:ln>
            <a:effectLst>
              <a:outerShdw blurRad="38100" dist="30000" dir="5400000" rotWithShape="0">
                <a:srgbClr val="808080">
                  <a:alpha val="4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0" name="Rectangle 29"/>
          <p:cNvSpPr/>
          <p:nvPr/>
        </p:nvSpPr>
        <p:spPr>
          <a:xfrm>
            <a:off x="650875" y="5459005"/>
            <a:ext cx="1449388" cy="711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100263" y="5197068"/>
            <a:ext cx="2235200" cy="825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3" name="Straight Arrow Connector 32"/>
          <p:cNvCxnSpPr>
            <a:cxnSpLocks noChangeShapeType="1"/>
          </p:cNvCxnSpPr>
          <p:nvPr/>
        </p:nvCxnSpPr>
        <p:spPr bwMode="auto">
          <a:xfrm rot="16200000" flipH="1">
            <a:off x="451644" y="4678749"/>
            <a:ext cx="1550987" cy="244475"/>
          </a:xfrm>
          <a:prstGeom prst="straightConnector1">
            <a:avLst/>
          </a:prstGeom>
          <a:noFill/>
          <a:ln w="47625">
            <a:solidFill>
              <a:srgbClr val="D2DA7A"/>
            </a:solidFill>
            <a:round/>
            <a:headEnd/>
            <a:tailEnd type="arrow" w="med" len="med"/>
          </a:ln>
          <a:effectLst>
            <a:outerShdw blurRad="38100" dist="30000" dir="5400000" rotWithShape="0">
              <a:srgbClr val="808080">
                <a:alpha val="4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Straight Arrow Connector 33"/>
          <p:cNvCxnSpPr>
            <a:cxnSpLocks noChangeShapeType="1"/>
          </p:cNvCxnSpPr>
          <p:nvPr/>
        </p:nvCxnSpPr>
        <p:spPr bwMode="auto">
          <a:xfrm>
            <a:off x="7656514" y="4066332"/>
            <a:ext cx="11112" cy="1392673"/>
          </a:xfrm>
          <a:prstGeom prst="straightConnector1">
            <a:avLst/>
          </a:prstGeom>
          <a:noFill/>
          <a:ln w="47625">
            <a:solidFill>
              <a:srgbClr val="D2DA7A"/>
            </a:solidFill>
            <a:round/>
            <a:headEnd/>
            <a:tailEnd type="arrow" w="med" len="med"/>
          </a:ln>
          <a:effectLst>
            <a:outerShdw blurRad="38100" dist="30000" dir="5400000" rotWithShape="0">
              <a:srgbClr val="808080">
                <a:alpha val="4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533400" y="2182405"/>
          <a:ext cx="7666037" cy="304800"/>
        </p:xfrm>
        <a:graphic>
          <a:graphicData uri="http://schemas.openxmlformats.org/drawingml/2006/table">
            <a:tbl>
              <a:tblPr/>
              <a:tblGrid>
                <a:gridCol w="382587"/>
                <a:gridCol w="384175"/>
                <a:gridCol w="382588"/>
                <a:gridCol w="384175"/>
                <a:gridCol w="382587"/>
                <a:gridCol w="384175"/>
                <a:gridCol w="382588"/>
                <a:gridCol w="384175"/>
                <a:gridCol w="382587"/>
                <a:gridCol w="384175"/>
                <a:gridCol w="382588"/>
                <a:gridCol w="382587"/>
                <a:gridCol w="384175"/>
                <a:gridCol w="382588"/>
                <a:gridCol w="384175"/>
                <a:gridCol w="382587"/>
                <a:gridCol w="384175"/>
                <a:gridCol w="382588"/>
                <a:gridCol w="384175"/>
                <a:gridCol w="382587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533400" y="2852330"/>
          <a:ext cx="7666037" cy="304800"/>
        </p:xfrm>
        <a:graphic>
          <a:graphicData uri="http://schemas.openxmlformats.org/drawingml/2006/table">
            <a:tbl>
              <a:tblPr/>
              <a:tblGrid>
                <a:gridCol w="382587"/>
                <a:gridCol w="384175"/>
                <a:gridCol w="382588"/>
                <a:gridCol w="384175"/>
                <a:gridCol w="382587"/>
                <a:gridCol w="384175"/>
                <a:gridCol w="382588"/>
                <a:gridCol w="384175"/>
                <a:gridCol w="382587"/>
                <a:gridCol w="384175"/>
                <a:gridCol w="382588"/>
                <a:gridCol w="382587"/>
                <a:gridCol w="384175"/>
                <a:gridCol w="382588"/>
                <a:gridCol w="384175"/>
                <a:gridCol w="382587"/>
                <a:gridCol w="384175"/>
                <a:gridCol w="382588"/>
                <a:gridCol w="384175"/>
                <a:gridCol w="382587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A5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A5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3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3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EB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EB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9" name="Group 45"/>
          <p:cNvGrpSpPr>
            <a:grpSpLocks/>
          </p:cNvGrpSpPr>
          <p:nvPr/>
        </p:nvGrpSpPr>
        <p:grpSpPr bwMode="auto">
          <a:xfrm>
            <a:off x="6886575" y="3157132"/>
            <a:ext cx="1473200" cy="909200"/>
            <a:chOff x="4116885" y="2730358"/>
            <a:chExt cx="1472508" cy="909207"/>
          </a:xfrm>
        </p:grpSpPr>
        <p:cxnSp>
          <p:nvCxnSpPr>
            <p:cNvPr id="40" name="Straight Arrow Connector 39"/>
            <p:cNvCxnSpPr>
              <a:cxnSpLocks noChangeShapeType="1"/>
            </p:cNvCxnSpPr>
            <p:nvPr/>
          </p:nvCxnSpPr>
          <p:spPr bwMode="auto">
            <a:xfrm rot="5400000" flipH="1" flipV="1">
              <a:off x="5009306" y="2999442"/>
              <a:ext cx="539755" cy="158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38100" dist="30000" dir="5400000" rotWithShape="0">
                <a:srgbClr val="808080">
                  <a:alpha val="4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" name="TextBox 40"/>
            <p:cNvSpPr txBox="1"/>
            <p:nvPr/>
          </p:nvSpPr>
          <p:spPr>
            <a:xfrm>
              <a:off x="4116885" y="3270230"/>
              <a:ext cx="1472508" cy="369335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i="1" dirty="0" smtClean="0">
                  <a:solidFill>
                    <a:srgbClr val="000000"/>
                  </a:solidFill>
                  <a:ea typeface="ＭＳ Ｐゴシック" pitchFamily="-111" charset="-128"/>
                  <a:cs typeface="ＭＳ Ｐゴシック" pitchFamily="-111" charset="-128"/>
                </a:rPr>
                <a:t>Max=85</a:t>
              </a:r>
              <a:endParaRPr lang="en-US" i="1" dirty="0">
                <a:solidFill>
                  <a:srgbClr val="000000"/>
                </a:solidFill>
                <a:ea typeface="ＭＳ Ｐゴシック" pitchFamily="-111" charset="-128"/>
                <a:cs typeface="ＭＳ Ｐゴシック" pitchFamily="-111" charset="-128"/>
              </a:endParaRPr>
            </a:p>
          </p:txBody>
        </p:sp>
      </p:grp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4749" y="5478403"/>
            <a:ext cx="1855771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Rectangle 31"/>
          <p:cNvSpPr/>
          <p:nvPr/>
        </p:nvSpPr>
        <p:spPr>
          <a:xfrm>
            <a:off x="4335758" y="5437466"/>
            <a:ext cx="3436937" cy="2746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202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489205" y="201828"/>
            <a:ext cx="8150225" cy="103822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>
                <a:latin typeface="Gill Sans" charset="0"/>
                <a:ea typeface="ＭＳ Ｐゴシック" pitchFamily="34" charset="-128"/>
              </a:rPr>
              <a:t>Spotting suspected outliers*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71588"/>
            <a:ext cx="8268730" cy="4190098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Having observed that the extremes (minimum and maximum) don’t describe the spread of the majority of the data, we turn to the difference of the quartiles: </a:t>
            </a:r>
          </a:p>
          <a:p>
            <a:pPr marL="640080" lvl="2" indent="0">
              <a:buNone/>
            </a:pPr>
            <a:r>
              <a:rPr lang="en-US" sz="31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The </a:t>
            </a:r>
            <a:r>
              <a:rPr lang="en-US" sz="3100" dirty="0" smtClean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</a:rPr>
              <a:t>interquartile range</a:t>
            </a:r>
            <a:r>
              <a:rPr lang="en-US" sz="31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, or </a:t>
            </a:r>
            <a:r>
              <a:rPr lang="en-US" sz="3100" dirty="0" smtClean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</a:rPr>
              <a:t>IQR</a:t>
            </a:r>
            <a:r>
              <a:rPr lang="en-US" sz="31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 = </a:t>
            </a:r>
            <a:r>
              <a:rPr lang="en-US" sz="3100" i="1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Q</a:t>
            </a:r>
            <a:r>
              <a:rPr lang="en-US" sz="3100" baseline="-250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3</a:t>
            </a:r>
            <a:r>
              <a:rPr lang="en-US" sz="31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 – </a:t>
            </a:r>
            <a:r>
              <a:rPr lang="en-US" sz="3100" i="1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Q</a:t>
            </a:r>
            <a:r>
              <a:rPr lang="en-US" sz="3100" baseline="-250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1</a:t>
            </a:r>
          </a:p>
          <a:p>
            <a:pPr marL="640080" lvl="2" indent="0">
              <a:buNone/>
            </a:pPr>
            <a:endParaRPr lang="en-US" sz="3100" baseline="-25000" dirty="0" smtClean="0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  <a:p>
            <a:r>
              <a:rPr lang="en-US" sz="30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In addition to serving as a measure of spread, the interquartile range (IQR) is used as part of a rule of thumb for identifying outliers.</a:t>
            </a:r>
          </a:p>
          <a:p>
            <a:pPr marL="68580" indent="0">
              <a:buNone/>
            </a:pPr>
            <a:endParaRPr lang="en-US" sz="3000" dirty="0" smtClean="0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  <a:p>
            <a:pPr marL="68580" indent="0">
              <a:buNone/>
            </a:pPr>
            <a:r>
              <a:rPr lang="en-US" sz="3000" b="1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The </a:t>
            </a:r>
            <a:r>
              <a:rPr lang="en-US" sz="3000" b="1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1.5 </a:t>
            </a:r>
            <a:r>
              <a:rPr lang="en-US" sz="3000" b="1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sym typeface="Symbol"/>
              </a:rPr>
              <a:t></a:t>
            </a:r>
            <a:r>
              <a:rPr lang="en-US" sz="3000" b="1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 </a:t>
            </a:r>
            <a:r>
              <a:rPr lang="en-US" sz="3000" b="1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IQR Rule for Outliers</a:t>
            </a:r>
          </a:p>
          <a:p>
            <a:pPr marL="68580" indent="0">
              <a:buNone/>
            </a:pPr>
            <a:r>
              <a:rPr lang="en-US" sz="30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Call an observation </a:t>
            </a:r>
            <a:r>
              <a:rPr lang="en-US" sz="30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a suspected </a:t>
            </a:r>
            <a:r>
              <a:rPr lang="en-US" sz="30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outlier if it falls more than 1.5 </a:t>
            </a:r>
            <a:r>
              <a:rPr lang="en-US" sz="30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sym typeface="Symbol"/>
              </a:rPr>
              <a:t></a:t>
            </a:r>
            <a:r>
              <a:rPr lang="en-US" sz="30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 </a:t>
            </a:r>
            <a:r>
              <a:rPr lang="en-US" sz="30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IQR above the third quartile or below the first quartile.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81000" y="3941805"/>
            <a:ext cx="8258429" cy="13345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9811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489205" y="201828"/>
            <a:ext cx="8150225" cy="10382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>
                <a:latin typeface="Gill Sans" charset="0"/>
                <a:ea typeface="ＭＳ Ｐゴシック" pitchFamily="34" charset="-128"/>
              </a:rPr>
              <a:t>Spotting suspected outliers:  example*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71587"/>
            <a:ext cx="6477000" cy="5067429"/>
          </a:xfrm>
        </p:spPr>
        <p:txBody>
          <a:bodyPr>
            <a:normAutofit fontScale="85000" lnSpcReduction="10000"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In 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the New York travel time data, </a:t>
            </a:r>
            <a:r>
              <a:rPr lang="en-US" sz="3200" i="1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Q</a:t>
            </a:r>
            <a:r>
              <a:rPr lang="en-US" sz="3200" baseline="-250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1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 = 15 minutes, </a:t>
            </a:r>
            <a:r>
              <a:rPr lang="en-US" sz="3200" i="1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Q</a:t>
            </a:r>
            <a:r>
              <a:rPr lang="en-US" sz="3200" baseline="-250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3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 = 42.5 minutes, and IQR = 27.5 minutes.</a:t>
            </a:r>
          </a:p>
          <a:p>
            <a:r>
              <a:rPr lang="en-US" sz="32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For these data, 1.5 </a:t>
            </a:r>
            <a:r>
              <a:rPr lang="en-US" dirty="0">
                <a:sym typeface="Symbol"/>
              </a:rPr>
              <a:t></a:t>
            </a: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IQR = 1.5(27.5) = 41.25</a:t>
            </a:r>
          </a:p>
          <a:p>
            <a:r>
              <a:rPr lang="en-US" sz="3200" i="1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Q</a:t>
            </a:r>
            <a:r>
              <a:rPr lang="en-US" sz="3200" baseline="-250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1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 – 1.5 </a:t>
            </a:r>
            <a:r>
              <a:rPr lang="en-US" dirty="0">
                <a:sym typeface="Symbol"/>
              </a:rPr>
              <a:t></a:t>
            </a: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IQR = 15 – 41.25 = –26.25</a:t>
            </a:r>
          </a:p>
          <a:p>
            <a:r>
              <a:rPr lang="en-US" sz="3200" i="1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Q</a:t>
            </a:r>
            <a:r>
              <a:rPr lang="en-US" sz="3200" baseline="-250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3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+ 1.5 </a:t>
            </a:r>
            <a:r>
              <a:rPr lang="en-US" dirty="0">
                <a:sym typeface="Symbol"/>
              </a:rPr>
              <a:t></a:t>
            </a: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IQR = 42.5 + 41.25 = 83.75</a:t>
            </a:r>
          </a:p>
          <a:p>
            <a:r>
              <a:rPr lang="en-US" sz="32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Any travel time shorter than – </a:t>
            </a: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26.25 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minutes or longer than 83.75 minutes is considered an outlier.</a:t>
            </a:r>
          </a:p>
          <a:p>
            <a:r>
              <a:rPr lang="en-US" sz="32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So the maximum observation, 85 minutes, would be a suspected outlier.</a:t>
            </a:r>
          </a:p>
        </p:txBody>
      </p:sp>
      <p:sp>
        <p:nvSpPr>
          <p:cNvPr id="6" name="Rectangle 5"/>
          <p:cNvSpPr/>
          <p:nvPr/>
        </p:nvSpPr>
        <p:spPr>
          <a:xfrm>
            <a:off x="7011865" y="3715240"/>
            <a:ext cx="708972" cy="24701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7044472" y="1453195"/>
            <a:ext cx="1276350" cy="2586037"/>
            <a:chOff x="6720528" y="4037137"/>
            <a:chExt cx="1275710" cy="2585323"/>
          </a:xfrm>
        </p:grpSpPr>
        <p:sp>
          <p:nvSpPr>
            <p:cNvPr id="27656" name="TextBox 6"/>
            <p:cNvSpPr txBox="1">
              <a:spLocks noChangeArrowheads="1"/>
            </p:cNvSpPr>
            <p:nvPr/>
          </p:nvSpPr>
          <p:spPr bwMode="auto">
            <a:xfrm>
              <a:off x="6720528" y="4037137"/>
              <a:ext cx="1275710" cy="2585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800" dirty="0"/>
                <a:t>0   5</a:t>
              </a:r>
            </a:p>
            <a:p>
              <a:pPr eaLnBrk="1" hangingPunct="1"/>
              <a:r>
                <a:rPr lang="en-US" sz="1800" dirty="0"/>
                <a:t>1   005555</a:t>
              </a:r>
            </a:p>
            <a:p>
              <a:pPr eaLnBrk="1" hangingPunct="1"/>
              <a:r>
                <a:rPr lang="en-US" sz="1800" dirty="0"/>
                <a:t>2   0005</a:t>
              </a:r>
            </a:p>
            <a:p>
              <a:pPr eaLnBrk="1" hangingPunct="1"/>
              <a:r>
                <a:rPr lang="en-US" sz="1800" dirty="0"/>
                <a:t>3   00</a:t>
              </a:r>
            </a:p>
            <a:p>
              <a:pPr eaLnBrk="1" hangingPunct="1"/>
              <a:r>
                <a:rPr lang="en-US" sz="1800" dirty="0"/>
                <a:t>4   005</a:t>
              </a:r>
            </a:p>
            <a:p>
              <a:pPr eaLnBrk="1" hangingPunct="1"/>
              <a:r>
                <a:rPr lang="en-US" sz="1800" dirty="0"/>
                <a:t>5</a:t>
              </a:r>
            </a:p>
            <a:p>
              <a:pPr eaLnBrk="1" hangingPunct="1"/>
              <a:r>
                <a:rPr lang="en-US" sz="1800" dirty="0"/>
                <a:t>6   005</a:t>
              </a:r>
            </a:p>
            <a:p>
              <a:pPr eaLnBrk="1" hangingPunct="1"/>
              <a:r>
                <a:rPr lang="en-US" sz="1800" dirty="0"/>
                <a:t>7</a:t>
              </a:r>
            </a:p>
            <a:p>
              <a:pPr eaLnBrk="1" hangingPunct="1"/>
              <a:r>
                <a:rPr lang="en-US" sz="1800" b="1" dirty="0"/>
                <a:t>8   5</a:t>
              </a:r>
            </a:p>
          </p:txBody>
        </p:sp>
        <p:cxnSp>
          <p:nvCxnSpPr>
            <p:cNvPr id="10" name="Straight Connector 9"/>
            <p:cNvCxnSpPr>
              <a:cxnSpLocks noChangeShapeType="1"/>
            </p:cNvCxnSpPr>
            <p:nvPr/>
          </p:nvCxnSpPr>
          <p:spPr bwMode="auto">
            <a:xfrm rot="5400000">
              <a:off x="5752347" y="5329005"/>
              <a:ext cx="2585323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rotWithShape="0">
                <a:srgbClr val="808080">
                  <a:alpha val="4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3702416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77200" cy="10477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>
                <a:latin typeface="Gill Sans" charset="0"/>
                <a:ea typeface="ＭＳ Ｐゴシック" pitchFamily="34" charset="-128"/>
              </a:rPr>
              <a:t>Measuring </a:t>
            </a:r>
            <a:r>
              <a:rPr lang="en-US" dirty="0">
                <a:latin typeface="Gill Sans" charset="0"/>
                <a:ea typeface="ＭＳ Ｐゴシック" pitchFamily="34" charset="-128"/>
              </a:rPr>
              <a:t>s</a:t>
            </a:r>
            <a:r>
              <a:rPr lang="en-US" sz="4000" dirty="0" smtClean="0">
                <a:latin typeface="Gill Sans" charset="0"/>
                <a:ea typeface="ＭＳ Ｐゴシック" pitchFamily="34" charset="-128"/>
              </a:rPr>
              <a:t>pread: standard deviation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71588"/>
            <a:ext cx="8268730" cy="5261402"/>
          </a:xfrm>
        </p:spPr>
        <p:txBody>
          <a:bodyPr>
            <a:normAutofit fontScale="77500" lnSpcReduction="20000"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The 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most common measure of spread looks at how far each observation is from the mean.  This measure is called the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</a:rPr>
              <a:t>standard deviation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. </a:t>
            </a:r>
          </a:p>
          <a:p>
            <a:r>
              <a:rPr lang="en-US" sz="3200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variance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of a set of observations is an average of the squares of the deviations of the observations from their mean.  In symbols, the variance of the</a:t>
            </a:r>
            <a:r>
              <a:rPr lang="en-US" sz="3200" dirty="0"/>
              <a:t>  </a:t>
            </a:r>
            <a:r>
              <a:rPr lang="en-US" sz="3200" i="1" dirty="0"/>
              <a:t>n</a:t>
            </a:r>
            <a:r>
              <a:rPr lang="en-US" sz="3200" dirty="0"/>
              <a:t>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observation</a:t>
            </a:r>
            <a:r>
              <a:rPr lang="en-US" sz="3200" dirty="0"/>
              <a:t>s </a:t>
            </a:r>
            <a:r>
              <a:rPr lang="en-US" altLang="ja-JP" sz="36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36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sz="3200" dirty="0"/>
              <a:t>, </a:t>
            </a:r>
            <a:r>
              <a:rPr lang="en-US" altLang="ja-JP" sz="36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36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sz="3200" dirty="0"/>
              <a:t>, </a:t>
            </a:r>
            <a:r>
              <a:rPr lang="en-US" altLang="ja-JP" sz="36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36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ja-JP" sz="3200" dirty="0"/>
              <a:t>, …, </a:t>
            </a:r>
            <a:r>
              <a:rPr lang="en-US" altLang="ja-JP" sz="3600" i="1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3200" i="1" baseline="-250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ja-JP" sz="3200" dirty="0" smtClean="0">
                <a:latin typeface="Arial" pitchFamily="34" charset="0"/>
                <a:cs typeface="Arial" pitchFamily="34" charset="0"/>
              </a:rPr>
              <a:t>is</a:t>
            </a:r>
          </a:p>
          <a:p>
            <a:pPr marL="68580" indent="0">
              <a:buNone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68580" indent="0">
              <a:buNone/>
            </a:pP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68580" indent="0"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Again, more briefly:</a:t>
            </a:r>
          </a:p>
          <a:p>
            <a:pPr marL="68580" indent="0">
              <a:buNone/>
            </a:pP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68580" indent="0"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r>
              <a:rPr lang="en-US" sz="30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The standard deviation, s, is the square root of the variance, </a:t>
            </a:r>
            <a:r>
              <a:rPr lang="en-US" sz="3000" i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</a:t>
            </a:r>
            <a:r>
              <a:rPr lang="en-US" sz="3000" baseline="30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2</a:t>
            </a:r>
            <a:r>
              <a:rPr lang="en-US" sz="30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.</a:t>
            </a:r>
            <a:endParaRPr lang="en-US" sz="30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9699" name="Rectangle 3"/>
          <p:cNvSpPr txBox="1">
            <a:spLocks noChangeArrowheads="1"/>
          </p:cNvSpPr>
          <p:nvPr/>
        </p:nvSpPr>
        <p:spPr bwMode="auto">
          <a:xfrm>
            <a:off x="381000" y="5932881"/>
            <a:ext cx="8534400" cy="426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9088" indent="-319088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graphicFrame>
        <p:nvGraphicFramePr>
          <p:cNvPr id="3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485109"/>
              </p:ext>
            </p:extLst>
          </p:nvPr>
        </p:nvGraphicFramePr>
        <p:xfrm>
          <a:off x="2474912" y="3478478"/>
          <a:ext cx="4346575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7" name="Equation" r:id="rId3" imgW="3657600" imgH="583920" progId="Equation.3">
                  <p:embed/>
                </p:oleObj>
              </mc:Choice>
              <mc:Fallback>
                <p:oleObj name="Equation" r:id="rId3" imgW="3657600" imgH="583920" progId="Equation.3">
                  <p:embed/>
                  <p:pic>
                    <p:nvPicPr>
                      <p:cNvPr id="0" name="Picture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4912" y="3478478"/>
                        <a:ext cx="4346575" cy="695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4051823"/>
              </p:ext>
            </p:extLst>
          </p:nvPr>
        </p:nvGraphicFramePr>
        <p:xfrm>
          <a:off x="3430552" y="5749624"/>
          <a:ext cx="2689155" cy="7833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8" name="Equation" r:id="rId5" imgW="2095200" imgH="609480" progId="Equation.3">
                  <p:embed/>
                </p:oleObj>
              </mc:Choice>
              <mc:Fallback>
                <p:oleObj name="Equation" r:id="rId5" imgW="2095200" imgH="609480" progId="Equation.3">
                  <p:embed/>
                  <p:pic>
                    <p:nvPicPr>
                      <p:cNvPr id="0" name="Picture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0552" y="5749624"/>
                        <a:ext cx="2689155" cy="7833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8445694"/>
              </p:ext>
            </p:extLst>
          </p:nvPr>
        </p:nvGraphicFramePr>
        <p:xfrm>
          <a:off x="3465512" y="4886891"/>
          <a:ext cx="19685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9" name="Equation" r:id="rId7" imgW="1968480" imgH="558720" progId="Equation.3">
                  <p:embed/>
                </p:oleObj>
              </mc:Choice>
              <mc:Fallback>
                <p:oleObj name="Equation" r:id="rId7" imgW="1968480" imgH="558720" progId="Equation.3">
                  <p:embed/>
                  <p:pic>
                    <p:nvPicPr>
                      <p:cNvPr id="0" name="Picture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5512" y="4886891"/>
                        <a:ext cx="19685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381000" y="2224217"/>
            <a:ext cx="8382000" cy="44681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6646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77200" cy="1219200"/>
          </a:xfrm>
        </p:spPr>
        <p:txBody>
          <a:bodyPr/>
          <a:lstStyle/>
          <a:p>
            <a:pPr eaLnBrk="1" hangingPunct="1"/>
            <a:r>
              <a:rPr lang="en-US" sz="4000" smtClean="0">
                <a:latin typeface="Gill Sans" charset="0"/>
                <a:ea typeface="ＭＳ Ｐゴシック" pitchFamily="34" charset="-128"/>
              </a:rPr>
              <a:t>Calculating the Standard Deviation</a:t>
            </a:r>
          </a:p>
        </p:txBody>
      </p:sp>
      <p:sp>
        <p:nvSpPr>
          <p:cNvPr id="30723" name="Rectangle 3"/>
          <p:cNvSpPr txBox="1">
            <a:spLocks noChangeArrowheads="1"/>
          </p:cNvSpPr>
          <p:nvPr/>
        </p:nvSpPr>
        <p:spPr bwMode="auto">
          <a:xfrm>
            <a:off x="381000" y="1728788"/>
            <a:ext cx="8534400" cy="374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9088" indent="-319088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n-US" b="1" u="sng" dirty="0">
                <a:solidFill>
                  <a:schemeClr val="accent1"/>
                </a:solidFill>
                <a:cs typeface="Arial" pitchFamily="34" charset="0"/>
              </a:rPr>
              <a:t>Example</a:t>
            </a:r>
            <a:r>
              <a:rPr lang="en-US" b="1" dirty="0">
                <a:solidFill>
                  <a:schemeClr val="accent1"/>
                </a:solidFill>
                <a:cs typeface="Arial" pitchFamily="34" charset="0"/>
              </a:rPr>
              <a:t>:</a:t>
            </a: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 Consider the following data on the </a:t>
            </a: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SAT critical reading scores for 5 Georgia Southern University freshman in 2010.</a:t>
            </a:r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011363" y="2730500"/>
            <a:ext cx="4935537" cy="109220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57200" indent="-457200">
              <a:spcAft>
                <a:spcPts val="600"/>
              </a:spcAft>
              <a:buFontTx/>
              <a:buAutoNum type="arabicParenR"/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Calculate the mean.</a:t>
            </a:r>
          </a:p>
          <a:p>
            <a:pPr marL="457200" indent="-457200">
              <a:buFontTx/>
              <a:buAutoNum type="arabicParenR"/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Calculate each </a:t>
            </a:r>
            <a:r>
              <a:rPr lang="en-US" sz="2000" i="1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deviation.</a:t>
            </a:r>
          </a:p>
          <a:p>
            <a:pPr marL="1371600" lvl="2" indent="-457200">
              <a:spcAft>
                <a:spcPts val="600"/>
              </a:spcAft>
            </a:pPr>
            <a:r>
              <a:rPr lang="en-US" sz="2000" i="1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deviation = observation – mean</a:t>
            </a:r>
          </a:p>
        </p:txBody>
      </p:sp>
      <p:sp>
        <p:nvSpPr>
          <p:cNvPr id="3" name="AutoShape 12" descr="data:image/png;base64,iVBORw0KGgoAAAANSUhEUgAAAcYAAAGgCAYAAAAwz8duAAAM6UlEQVR4nO3dQY7rVAKG0ezFG2HmllAj1DtAAomsoUVTqEceIBCbyDYawuQ9Rkg9YBIW0EJiCe4BuqU/t+zETpzEVe8cKZMqx+X42vnKTuJsegDg2ebRCwAAayKMABBWG8a2bfvtdnv1NAAwx3MY27btm6YZnGi/3/ebzabf7/dX/bGmaSaHTBgBeITnMJ6KX9d1o9G8FWEE4BGOTqU2TdN3Xfdiovrn2+2232w2R7cMaglWTnc4HI5CNnUebds+/75t26PlqsPYdd3R/Ha73ZWrB4APzVEYh44My5Hk4XB4/tl2uz2KWAlSUWJWh6kO45R55DSbzeYo0Dm/etkPh8Mip38B+LAchXEoJuWo7ZT6fmOnOE+d+pwyjzp+OU0d77LsTrUCMMeLd6XWQRo7JZmnOOtToVPDOHceu93uxVFlOfKs5zN2+hUATnkRxoxPHaLnO1XBueSI8ZJ5nAtjfcQIAHMNfo6xHCUOxWkoQnPDeOk8uq47imkdWm+2AeBag2Hcbrd90zSDb14Zex1yThgvmUe5T8Zv6F2uGdv9fu81RgBmGQxjOaIb++xiOaVZbuUdpXNOpU6ZR4nz2Mcvzn1cw7tSAZhrtZeEA4BHEEYACMIIAEEYASDcNIxPT0+3nD0ALO6mYRy6OAAArJkwAkAQRgAIwggAQRgBIAgjAARhBIAgjAAQhBEAgjACQBBGAAjCCABBGAEgCCMABGEEgCCMABCEEQCCMAJAEEYACMIIAEEYASAIIwAEYQSAIIwAEIQRAIIwAkAQRgAIwggAQRgBIAgjAARhBIAgjAAQhBEAgjACQBBGAAjCCABBGAEgCCMABGEEgCCMABCEEQCCMAJAEEYACMIIAEEYASAIIwAEYQSAIIwAEIQRAIIwAkAQRgAIwggAQRgBIAgjAARhBIAgjAAQhBEAgjACQBBGAAjCCABBGAEgCCMABGEEgCCMABCEEQCCMAJAEEYACMIIAEEYASAIIwAEYQSAIIwAEIQRAIIwAkAQRgAIwggAQRgBIAgjAARhBIAgjAAQhBEAgjACQBBGAAjCCABBGAEgCCMABGEEgCCMABCEEQCCMAJAEEYACMIIAEEYASAIIwAEYQSAIIwAEIQRAIIwAkAQRgAIwggAQRgBIAgjAARhBIAgjAAQhBEAgjACQBBGAAjCCABBGAEgCCMABGEEgCCMABCEEQCCMAJAEEYACMIIAEEYASAIIwAEYQSAIIwAEIQRAIIwAkAQRgAIwggAQRgBIAgjAARhBIAgjAAQhBEAgjACQBBGAAjCCABBGAEgCCMABGEEgCCMABCEEQCCMAJAEEYACMIIAEEYASAIIwAEYQSAIIwAEIQRAIIwAkAQRgAIwggAQRgBIAgjAARhBIAgjAAQhBEAgjACQBBGAAjCCABBGAEgCCMABGEEgCCMABCEEQCCMAJAEEYACMIIAEEYASAIIwAEYQSAIIwAEIQRAIIwAkAQRgAIwggAQRgBIAgjAARhBIAgjAAQhBEAgjACQBBGAAjCCABBGAEgCCMABGEEgCCMABCEEQCCMAJAEEYACMIIAEEYASAIIwAEYQSAIIwAEIQRAIIwAkAQRgAIwggAQRgBIAgjAARhBIAgjAAQhBEAgjACQBBGAAjCCABBGAEgCCMABGEEgCCMABCEEQCCMAJAEEYACMIIAEEYASAIIwAEYQSAIIwAEIQRAIIwAkAQRgAIwggAQRgBIAgjAARhBIAgjAAQhBEAgjACQBBGAAjCCABBGAEgCCMABGEEgCCMABCEEQCCMAJAEEYACMIIAEEYASAIIwAEYQSAIIwAEIQRAIIwAkAQRgAIwggAQRgBIAgjAARhBIAgjAAQhBEAgjACQBBGAAjCCABBGAEgCCMABGEEgCCMABCEEQCCMAJAEEYACMIIAEEYASAIIwAEYQSAIIwAEIQRAIIwAkAQRgAIwggAQRgBIAgjAARhBIAgjAAQhBEAgjACQBBGAAjCCABBGAEgCCMABGEEgCCMABCEEQCCMAJAEEYACMIIAEEYASAIIwAEYQSAIIwAEIQRAIIwAkAQRgAIwggAQRgBIAgjAARhBIAgjAAQhBEAgjACQBBGAAjCCABBGAEgCCMABGEEgCCMABCEEQCCMAJAEEYACMIIAEEYASAIIwAEYQSAIIwAEIQRAIIwAkAQRgAIwggAQRgBIAgjAARhBIAgjAAQhBEAgjACQBBGAAjCCABBGAEgCCMABGEEgCCMABCEEQCCMAJAEEYACMIIAEEYASAIIwAEYQSAIIwAEIQRAIIwAkAQRgAIwggAQRgBIAgjAARhBIAgjAAQhBEAgjACQBBGAAjCCABBGAEgCCMABGEEgLCqMP76+5/9lz/80v/9Xz/1X3z/vv/19z9vtGRvU1l/n3xt/XF/S29/tmfmWmqbWU0Yf/39z/6Tr3/q//bP/zzfPv1m37/77Y8bLuHbYf3xSEtvf7Zn5lpym1lNGL/84ZejB1Run3/3/oZL+HZYfzzS0tuf7Zm5ltxmbhLGp6enfrPZPN+enp7O3qcufbl9/NWPt1jEN8f645GW3v5sz8y15DazmiPGL75/P/igPvv23Q2X8O2w/nikpbc/2zNzLbnNrCaM7377o//0m/3RA/rHv3/u9//93w2X8O2w/nikpbc/2zNzLbnNrCaMff/XA/v8u/f9x1/92H/27Ts7wUzWH4+09PZne2aupbaZVYURAB5tlWGc8mYd7sd4rIvxWBfjsT7Xjskqw+hIc12Mx7oYj3UxHutz7ZjcdEQ/+uijo49tuLm5ubm5rfVWjjRX+a/OZrPKxfpgGY91MR7rYjzW59oxWeWIOme/LsZjXYzHuhiP9Vn1a4wA8NoIIwAEYQSA8JAwbjabvm3bo5/t9/vBdwk1TXM0Xdd1R7/f7Xb3XPQ3Ycl1bTyuN2U87B/3V6/L/X5/8vf2j9s7NSZL7iN3D2PTNCfDeDgcRu+72+2OpjkcDja2Cyy1ro3HMqaMh/3jvtq2ffGEmuwf93duTJbcR+4axrZt++1222+324vC2LZt33Xd0c+G5sVpS61r47GMpcJoPJZRjihOsX/c15QxWXIfuVsY849fGsahsu92u5P/RfDSUuvaeCxjqTAaj2U0TfPiybNm/7ivKWOy5D5ylzB2XXcUwlNhzNt2uz1e2JEH5QO28yy1ro3HMqaMh/3jfsrrUqdep7J/3NeUMVlyH7n5CHVd9+IBTD2dUD8wG9rtXLKujcftDO3U56YxHsvYbDYvjk7q17fsH/c1ZUzG7nfJPnKXMA69U2jsnV71fZ2auI9L1rXxuJ2hfyjPTWM8ljG0HuvTdPaP+5oyJkMu3Uce8q/L1CPG+kF5Mft2LlnXxuN2Lgmj8VjG0Hqsn4TtH/c1ZUyGXLqPrCaMbdseHT2Wt9Hmg/D252Usta6NxzKmjIf9437q9dj3f735I5+z7B/3NWVMltxHVhPGoVOuPjB7G0uua+NxvSnjYf+4r/IEOvYmjr63f9zbuTFZch/xKjAABGEEgCCMABCEEQCCMAJAEEZ4g8oF+9doynUv4ZGEkVdh7ApKQ8oHf4c+IH/qKkxTLsPW93993OiS+zVN8zzdWLhymmucC+PQY7jXFVnqMC71mGEpwsjqlSfxoZ8PfQapfE723CUHL7lu5VhA6g8Xn3PrI7opYaw/S1x/YPpWHDGydsLI6g1dQPjc9Pv9/mwc5oZxu91OOqrK7x0tR2OHw2Hw5/U1g+tlro+Uy+9OzWNoPkOPpY7g2Po49YHoc8sxNk19VZ/6SDrvMxTrepnEliUJI6s351RbXhD43Jebzg3j1ECXo9X6aHYoAEP3reNX/778LgNUP9ZLwji0vuprTZZLaJW/fW45hq75WkesXi/1uqvX+5R5wjWEkdWrLwV1KmZ5keBz16acE8Y6CKdMid6Uaab+vaHluySMQ+EvR7v1fcfmXS/H0GM4F8Z63vXfmzJPuIYw8qrUX1Y6dNHgfCJv23b0dbM1h3HKNweUo6spp2RrU06BDn3x69DpzbHlGHsMl4Sx/L2p84RrCCOvVv1mkVPf/TkUmEtOpU65CPQ9wljH6dojxqHX8qbE+dRyCCOvlTCyaofDYfQJrz4aHHtyHHttcG4YT31jeAlBme7aMJ46Qh2Kw7VhLPev73Pqn4FzyzH2GK4J49R5wjWEkVUrT4R1kErUyhPkqaObsXeTzg3j2LKUI9U5YRxbpnPTtG07GIdyavSa1xjLOszAlPnmet3v96PxHlqOoe8xvDSMU+cJ1xBGXoVzp0dPvZZYnvDro4xLPsdY/ta5ZTkXxvoxjQWtfi2w/K5+Q9LUOOd8h9ZXme+5U9Tl75xbjr4/fl24xP6aME6ZJ1xDGIFXr2kaXwLMYoQReFW6rjuK4KVH/jDG1gS8KkOndmFJtigACP8HEhjRGQImdZo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14" descr="data:image/png;base64,iVBORw0KGgoAAAANSUhEUgAAAcYAAAGgCAYAAAAwz8duAAAM6UlEQVR4nO3dQY7rVAKG0ezFG2HmllAj1DtAAomsoUVTqEceIBCbyDYawuQ9Rkg9YBIW0EJiCe4BuqU/t+zETpzEVe8cKZMqx+X42vnKTuJsegDg2ebRCwAAayKMABBWG8a2bfvtdnv1NAAwx3MY27btm6YZnGi/3/ebzabf7/dX/bGmaSaHTBgBeITnMJ6KX9d1o9G8FWEE4BGOTqU2TdN3Xfdiovrn2+2232w2R7cMaglWTnc4HI5CNnUebds+/75t26PlqsPYdd3R/Ha73ZWrB4APzVEYh44My5Hk4XB4/tl2uz2KWAlSUWJWh6kO45R55DSbzeYo0Dm/etkPh8Mip38B+LAchXEoJuWo7ZT6fmOnOE+d+pwyjzp+OU0d77LsTrUCMMeLd6XWQRo7JZmnOOtToVPDOHceu93uxVFlOfKs5zN2+hUATnkRxoxPHaLnO1XBueSI8ZJ5nAtjfcQIAHMNfo6xHCUOxWkoQnPDeOk8uq47imkdWm+2AeBag2Hcbrd90zSDb14Zex1yThgvmUe5T8Zv6F2uGdv9fu81RgBmGQxjOaIb++xiOaVZbuUdpXNOpU6ZR4nz2Mcvzn1cw7tSAZhrtZeEA4BHEEYACMIIAEEYASDcNIxPT0+3nD0ALO6mYRy6OAAArJkwAkAQRgAIwggAQRgBIAgjAARhBIAgjAAQhBEAgjACQBBGAAjCCABBGAEgCCMABGEEgCCMABCEEQCCMAJAEEYACMIIAEEYASAIIwAEYQSAIIwAEIQRAIIwAkAQRgAIwggAQRgBIAgjAARhBIAgjAAQhBEAgjACQBBGAAjCCABBGAEgCCMABGEEgCCMABCEEQCCMAJAEEYACMIIAEEYASAIIwAEYQSAIIwAEIQRAIIwAkAQRgAIwggAQRgBIAgjAARhBIAgjAAQhBEAgjACQBBGAAjCCABBGAEgCCMABGEEgCCMABCEEQCCMAJAEEYACMIIAEEYASAIIwAEYQSAIIwAEIQRAIIwAkAQRgAIwggAQRgBIAgjAARhBIAgjAAQhBEAgjACQBBGAAjCCABBGAEgCCMABGEEgCCMABCEEQCCMAJAEEYACMIIAEEYASAIIwAEYQSAIIwAEIQRAIIwAkAQRgAIwggAQRgBIAgjAARhBIAgjAAQhBEAgjACQBBGAAjCCABBGAEgCCMABGEEgCCMABCEEQCCMAJAEEYACMIIAEEYASAIIwAEYQSAIIwAEIQRAIIwAkAQRgAIwggAQRgBIAgjAARhBIAgjAAQhBEAgjACQBBGAAjCCABBGAEgCCMABGEEgCCMABCEEQCCMAJAEEYACMIIAEEYASAIIwAEYQSAIIwAEIQRAIIwAkAQRgAIwggAQRgBIAgjAARhBIAgjAAQhBEAgjACQBBGAAjCCABBGAEgCCMABGEEgCCMABCEEQCCMAJAEEYACMIIAEEYASAIIwAEYQSAIIwAEIQRAIIwAkAQRgAIwggAQRgBIAgjAARhBIAgjAAQhBEAgjACQBBGAAjCCABBGAEgCCMABGEEgCCMABCEEQCCMAJAEEYACMIIAEEYASAIIwAEYQSAIIwAEIQRAIIwAkAQRgAIwggAQRgBIAgjAARhBIAgjAAQhBEAgjACQBBGAAjCCABBGAEgCCMABGEEgCCMABCEEQCCMAJAEEYACMIIAEEYASAIIwAEYQSAIIwAEIQRAIIwAkAQRgAIwggAQRgBIAgjAARhBIAgjAAQhBEAgjACQBBGAAjCCABBGAEgCCMABGEEgCCMABCEEQCCMAJAEEYACMIIAEEYASAIIwAEYQSAIIwAEIQRAIIwAkAQRgAIwggAQRgBIAgjAARhBIAgjAAQhBEAgjACQBBGAAjCCABBGAEgCCMABGEEgCCMABCEEQCCMAJAEEYACMIIAEEYASAIIwAEYQSAIIwAEIQRAIIwAkAQRgAIwggAQRgBIAgjAARhBIAgjAAQhBEAgjACQBBGAAjCCABBGAEgCCMABGEEgCCMABCEEQCCMAJAEEYACMIIAEEYASAIIwAEYQSAIIwAEIQRAIIwAkAQRgAIwggAQRgBIAgjAARhBIAgjAAQhBEAgjACQBBGAAjCCABBGAEgCCMABGEEgCCMABCEEQCCMAJAEEYACMIIAEEYASAIIwAEYQSAIIwAEIQRAIIwAkAQRgAIwggAQRgBIAgjAARhBIAgjAAQhBEAgjACQBBGAAjCCABBGAEgCCMABGEEgCCMABCEEQCCMAJAEEYACMIIAEEYASAIIwAEYQSAIIwAEIQRAIIwAkAQRgAIwggAQRgBIAgjAARhBIAgjAAQhBEAgjACQBBGAAjCCABBGAEgCCMABGEEgLCqMP76+5/9lz/80v/9Xz/1X3z/vv/19z9vtGRvU1l/n3xt/XF/S29/tmfmWmqbWU0Yf/39z/6Tr3/q//bP/zzfPv1m37/77Y8bLuHbYf3xSEtvf7Zn5lpym1lNGL/84ZejB1Run3/3/oZL+HZYfzzS0tuf7Zm5ltxmbhLGp6enfrPZPN+enp7O3qcufbl9/NWPt1jEN8f645GW3v5sz8y15DazmiPGL75/P/igPvv23Q2X8O2w/nikpbc/2zNzLbnNrCaM7377o//0m/3RA/rHv3/u9//93w2X8O2w/nikpbc/2zNzLbnNrCaMff/XA/v8u/f9x1/92H/27Ts7wUzWH4+09PZne2aupbaZVYURAB5tlWGc8mYd7sd4rIvxWBfjsT7Xjskqw+hIc12Mx7oYj3UxHutz7ZjcdEQ/+uijo49tuLm5ubm5rfVWjjRX+a/OZrPKxfpgGY91MR7rYjzW59oxWeWIOme/LsZjXYzHuhiP9Vn1a4wA8NoIIwAEYQSA8JAwbjabvm3bo5/t9/vBdwk1TXM0Xdd1R7/f7Xb3XPQ3Ycl1bTyuN2U87B/3V6/L/X5/8vf2j9s7NSZL7iN3D2PTNCfDeDgcRu+72+2OpjkcDja2Cyy1ro3HMqaMh/3jvtq2ffGEmuwf93duTJbcR+4axrZt++1222+324vC2LZt33Xd0c+G5sVpS61r47GMpcJoPJZRjihOsX/c15QxWXIfuVsY849fGsahsu92u5P/RfDSUuvaeCxjqTAaj2U0TfPiybNm/7ivKWOy5D5ylzB2XXcUwlNhzNt2uz1e2JEH5QO28yy1ro3HMqaMh/3jfsrrUqdep7J/3NeUMVlyH7n5CHVd9+IBTD2dUD8wG9rtXLKujcftDO3U56YxHsvYbDYvjk7q17fsH/c1ZUzG7nfJPnKXMA69U2jsnV71fZ2auI9L1rXxuJ2hfyjPTWM8ljG0HuvTdPaP+5oyJkMu3Uce8q/L1CPG+kF5Mft2LlnXxuN2Lgmj8VjG0Hqsn4TtH/c1ZUyGXLqPrCaMbdseHT2Wt9Hmg/D252Usta6NxzKmjIf9437q9dj3f735I5+z7B/3NWVMltxHVhPGoVOuPjB7G0uua+NxvSnjYf+4r/IEOvYmjr63f9zbuTFZch/xKjAABGEEgCCMABCEEQCCMAJAEEZ4g8oF+9doynUv4ZGEkVdh7ApKQ8oHf4c+IH/qKkxTLsPW93993OiS+zVN8zzdWLhymmucC+PQY7jXFVnqMC71mGEpwsjqlSfxoZ8PfQapfE723CUHL7lu5VhA6g8Xn3PrI7opYaw/S1x/YPpWHDGydsLI6g1dQPjc9Pv9/mwc5oZxu91OOqrK7x0tR2OHw2Hw5/U1g+tlro+Uy+9OzWNoPkOPpY7g2Po49YHoc8sxNk19VZ/6SDrvMxTrepnEliUJI6s351RbXhD43Jebzg3j1ECXo9X6aHYoAEP3reNX/778LgNUP9ZLwji0vuprTZZLaJW/fW45hq75WkesXi/1uqvX+5R5wjWEkdWrLwV1KmZ5keBz16acE8Y6CKdMid6Uaab+vaHluySMQ+EvR7v1fcfmXS/H0GM4F8Z63vXfmzJPuIYw8qrUX1Y6dNHgfCJv23b0dbM1h3HKNweUo6spp2RrU06BDn3x69DpzbHlGHsMl4Sx/L2p84RrCCOvVv1mkVPf/TkUmEtOpU65CPQ9wljH6dojxqHX8qbE+dRyCCOvlTCyaofDYfQJrz4aHHtyHHttcG4YT31jeAlBme7aMJ46Qh2Kw7VhLPev73Pqn4FzyzH2GK4J49R5wjWEkVUrT4R1kErUyhPkqaObsXeTzg3j2LKUI9U5YRxbpnPTtG07GIdyavSa1xjLOszAlPnmet3v96PxHlqOoe8xvDSMU+cJ1xBGXoVzp0dPvZZYnvDro4xLPsdY/ta5ZTkXxvoxjQWtfi2w/K5+Q9LUOOd8h9ZXme+5U9Tl75xbjr4/fl24xP6aME6ZJ1xDGIFXr2kaXwLMYoQReFW6rjuK4KVH/jDG1gS8KkOndmFJtigACP8HEhjRGQImdZoAAAAASUVORK5CYII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11" name="Picture 1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2"/>
          <a:stretch/>
        </p:blipFill>
        <p:spPr bwMode="auto">
          <a:xfrm>
            <a:off x="1130465" y="4065373"/>
            <a:ext cx="6367619" cy="982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Group 21"/>
          <p:cNvGrpSpPr>
            <a:grpSpLocks/>
          </p:cNvGrpSpPr>
          <p:nvPr/>
        </p:nvGrpSpPr>
        <p:grpSpPr bwMode="auto">
          <a:xfrm>
            <a:off x="3715456" y="4697873"/>
            <a:ext cx="1024640" cy="1207532"/>
            <a:chOff x="5317086" y="3850780"/>
            <a:chExt cx="1024429" cy="1208467"/>
          </a:xfrm>
        </p:grpSpPr>
        <p:grpSp>
          <p:nvGrpSpPr>
            <p:cNvPr id="30733" name="Group 17"/>
            <p:cNvGrpSpPr>
              <a:grpSpLocks/>
            </p:cNvGrpSpPr>
            <p:nvPr/>
          </p:nvGrpSpPr>
          <p:grpSpPr bwMode="auto">
            <a:xfrm>
              <a:off x="5317086" y="3850780"/>
              <a:ext cx="1024429" cy="1208467"/>
              <a:chOff x="3648694" y="2432131"/>
              <a:chExt cx="1024429" cy="1208467"/>
            </a:xfrm>
          </p:grpSpPr>
          <p:cxnSp>
            <p:nvCxnSpPr>
              <p:cNvPr id="15" name="Straight Arrow Connector 14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3720038" y="2870621"/>
                <a:ext cx="878568" cy="1588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med" len="med"/>
              </a:ln>
              <a:effectLst>
                <a:outerShdw blurRad="38100" dist="30000" dir="5400000" rotWithShape="0">
                  <a:srgbClr val="808080">
                    <a:alpha val="45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6" name="TextBox 15"/>
              <p:cNvSpPr txBox="1">
                <a:spLocks noChangeArrowheads="1"/>
              </p:cNvSpPr>
              <p:nvPr/>
            </p:nvSpPr>
            <p:spPr bwMode="auto">
              <a:xfrm>
                <a:off x="3648694" y="3270980"/>
                <a:ext cx="1024429" cy="369618"/>
              </a:xfrm>
              <a:prstGeom prst="rect">
                <a:avLst/>
              </a:prstGeom>
              <a:solidFill>
                <a:srgbClr val="FADA7A"/>
              </a:solidFill>
              <a:ln w="10000">
                <a:solidFill>
                  <a:srgbClr val="FADA7A"/>
                </a:solidFill>
                <a:miter lim="800000"/>
                <a:headEnd/>
                <a:tailEnd/>
              </a:ln>
              <a:effectLst>
                <a:outerShdw blurRad="38100" dist="30000" dir="5400000" rotWithShape="0">
                  <a:srgbClr val="808080">
                    <a:alpha val="45000"/>
                  </a:srgbClr>
                </a:outerShdw>
              </a:effec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sz="1800" i="1" dirty="0" smtClean="0">
                    <a:solidFill>
                      <a:srgbClr val="000000"/>
                    </a:solidFill>
                  </a:rPr>
                  <a:t>    </a:t>
                </a:r>
                <a:r>
                  <a:rPr lang="en-US" sz="1800" dirty="0" smtClean="0">
                    <a:solidFill>
                      <a:srgbClr val="000000"/>
                    </a:solidFill>
                  </a:rPr>
                  <a:t>= 548</a:t>
                </a:r>
                <a:endParaRPr lang="en-US" sz="1800" i="1" dirty="0" smtClean="0">
                  <a:solidFill>
                    <a:srgbClr val="000000"/>
                  </a:solidFill>
                </a:endParaRPr>
              </a:p>
            </p:txBody>
          </p:sp>
        </p:grpSp>
        <p:graphicFrame>
          <p:nvGraphicFramePr>
            <p:cNvPr id="30734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34420471"/>
                </p:ext>
              </p:extLst>
            </p:nvPr>
          </p:nvGraphicFramePr>
          <p:xfrm>
            <a:off x="5402238" y="4716981"/>
            <a:ext cx="252698" cy="2889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33" name="Equation" r:id="rId4" imgW="177480" imgH="203040" progId="Equation.3">
                    <p:embed/>
                  </p:oleObj>
                </mc:Choice>
                <mc:Fallback>
                  <p:oleObj name="Equation" r:id="rId4" imgW="177480" imgH="203040" progId="Equation.3">
                    <p:embed/>
                    <p:pic>
                      <p:nvPicPr>
                        <p:cNvPr id="0" name="Picture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02238" y="4716981"/>
                          <a:ext cx="252698" cy="28893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6" name="Straight Arrow Connector 5"/>
          <p:cNvCxnSpPr/>
          <p:nvPr/>
        </p:nvCxnSpPr>
        <p:spPr>
          <a:xfrm>
            <a:off x="4226189" y="4324865"/>
            <a:ext cx="3039584" cy="1235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967416" y="3967890"/>
            <a:ext cx="185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650 – 548 = 102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496065" y="4152556"/>
            <a:ext cx="1731711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428558" y="3807939"/>
            <a:ext cx="1935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490 – 548 = </a:t>
            </a:r>
            <a:r>
              <a:rPr lang="en-US" dirty="0"/>
              <a:t>– </a:t>
            </a:r>
            <a:r>
              <a:rPr lang="en-US" dirty="0" smtClean="0"/>
              <a:t>58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953265" y="4177271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1550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bldLvl="5" animBg="1"/>
      <p:bldP spid="7" grpId="0"/>
      <p:bldP spid="7" grpId="1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77200" cy="12192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Gill Sans" charset="0"/>
                <a:ea typeface="ＭＳ Ｐゴシック" pitchFamily="34" charset="-128"/>
              </a:rPr>
              <a:t>Calculating the standard </a:t>
            </a:r>
            <a:r>
              <a:rPr lang="en-US" dirty="0">
                <a:latin typeface="Gill Sans" charset="0"/>
                <a:ea typeface="ＭＳ Ｐゴシック" pitchFamily="34" charset="-128"/>
              </a:rPr>
              <a:t>d</a:t>
            </a:r>
            <a:r>
              <a:rPr lang="en-US" sz="4000" dirty="0" smtClean="0">
                <a:latin typeface="Gill Sans" charset="0"/>
                <a:ea typeface="ＭＳ Ｐゴシック" pitchFamily="34" charset="-128"/>
              </a:rPr>
              <a:t>eviation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228894"/>
              </p:ext>
            </p:extLst>
          </p:nvPr>
        </p:nvGraphicFramePr>
        <p:xfrm>
          <a:off x="4324866" y="1354138"/>
          <a:ext cx="4312508" cy="2600325"/>
        </p:xfrm>
        <a:graphic>
          <a:graphicData uri="http://schemas.openxmlformats.org/drawingml/2006/table">
            <a:tbl>
              <a:tblPr/>
              <a:tblGrid>
                <a:gridCol w="766118"/>
                <a:gridCol w="1828800"/>
                <a:gridCol w="171759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x</a:t>
                      </a:r>
                      <a:r>
                        <a:rPr kumimoji="0" lang="en-US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(x</a:t>
                      </a:r>
                      <a:r>
                        <a:rPr kumimoji="0" lang="en-US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-mean)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(x</a:t>
                      </a:r>
                      <a:r>
                        <a:rPr kumimoji="0" lang="en-US" sz="1800" b="1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-mean)</a:t>
                      </a:r>
                      <a:r>
                        <a:rPr kumimoji="0" lang="en-US" sz="18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650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650-548=102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(102)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=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10404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7EB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490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490-548=-58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(-58)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=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3364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B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580-548=32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(32)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=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1024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7EB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450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450-548=-98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(-98)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=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9604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B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570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570-548=22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(22)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=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484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7EB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Sum=?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Sum=?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BF5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503606" y="2523302"/>
            <a:ext cx="3551752" cy="2585323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indent="-457200"/>
            <a:r>
              <a:rPr lang="en-US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3) Square each deviation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  <a:endParaRPr lang="en-US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457200" indent="-457200"/>
            <a:r>
              <a:rPr lang="en-US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4) Find the </a:t>
            </a:r>
            <a:r>
              <a:rPr lang="en-US" altLang="en-US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“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average</a:t>
            </a:r>
            <a:r>
              <a:rPr lang="en-US" altLang="en-US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”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squared deviation. Calculate the sum of the squared deviations divided by (</a:t>
            </a:r>
            <a:r>
              <a:rPr lang="en-US" i="1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-1)…this is called the </a:t>
            </a:r>
            <a:r>
              <a:rPr lang="en-US" b="1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variance</a:t>
            </a:r>
            <a:r>
              <a:rPr lang="en-US" b="1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  <a:endParaRPr lang="en-US" b="1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457200" indent="-457200"/>
            <a:r>
              <a:rPr lang="en-US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5) Calculate the square root of the variance…this is the </a:t>
            </a:r>
            <a:r>
              <a:rPr lang="en-US" b="1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standard deviation.</a:t>
            </a:r>
          </a:p>
        </p:txBody>
      </p:sp>
      <p:sp>
        <p:nvSpPr>
          <p:cNvPr id="9" name="TextBox 28"/>
          <p:cNvSpPr txBox="1">
            <a:spLocks noChangeArrowheads="1"/>
          </p:cNvSpPr>
          <p:nvPr/>
        </p:nvSpPr>
        <p:spPr bwMode="auto">
          <a:xfrm>
            <a:off x="503606" y="5385624"/>
            <a:ext cx="8245475" cy="10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ja-JP" altLang="en-US" sz="2000" dirty="0"/>
              <a:t>“</a:t>
            </a:r>
            <a:r>
              <a:rPr lang="en-US" altLang="ja-JP" sz="2000" dirty="0"/>
              <a:t>Average</a:t>
            </a:r>
            <a:r>
              <a:rPr lang="ja-JP" altLang="en-US" sz="2000" dirty="0"/>
              <a:t>”</a:t>
            </a:r>
            <a:r>
              <a:rPr lang="en-US" altLang="ja-JP" sz="2000" dirty="0"/>
              <a:t> squared deviation = </a:t>
            </a:r>
            <a:r>
              <a:rPr lang="en-US" altLang="ja-JP" sz="2000" dirty="0" smtClean="0"/>
              <a:t>24,880/(5 </a:t>
            </a:r>
            <a:r>
              <a:rPr lang="en-US" sz="2000" dirty="0"/>
              <a:t>– </a:t>
            </a:r>
            <a:r>
              <a:rPr lang="en-US" altLang="ja-JP" sz="2000" dirty="0" smtClean="0"/>
              <a:t>1</a:t>
            </a:r>
            <a:r>
              <a:rPr lang="en-US" altLang="ja-JP" sz="2000" dirty="0"/>
              <a:t>) = </a:t>
            </a:r>
            <a:r>
              <a:rPr lang="en-US" altLang="ja-JP" sz="2000" dirty="0" smtClean="0"/>
              <a:t>6220. This </a:t>
            </a:r>
            <a:r>
              <a:rPr lang="en-US" altLang="ja-JP" sz="2000" dirty="0"/>
              <a:t>is the </a:t>
            </a:r>
            <a:r>
              <a:rPr lang="en-US" altLang="ja-JP" sz="2000" b="1" dirty="0"/>
              <a:t>variance</a:t>
            </a:r>
            <a:r>
              <a:rPr lang="en-US" altLang="ja-JP" sz="2000" b="1" dirty="0" smtClean="0"/>
              <a:t>.</a:t>
            </a:r>
            <a:endParaRPr lang="en-US" sz="2000" b="1" dirty="0"/>
          </a:p>
          <a:p>
            <a:pPr eaLnBrk="1" hangingPunct="1">
              <a:spcAft>
                <a:spcPts val="600"/>
              </a:spcAft>
            </a:pPr>
            <a:r>
              <a:rPr lang="en-US" sz="2000" b="1" dirty="0"/>
              <a:t>Standard deviation</a:t>
            </a:r>
            <a:r>
              <a:rPr lang="en-US" sz="2000" dirty="0"/>
              <a:t> = square root of variance =</a:t>
            </a: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4973793"/>
              </p:ext>
            </p:extLst>
          </p:nvPr>
        </p:nvGraphicFramePr>
        <p:xfrm>
          <a:off x="6033721" y="6058724"/>
          <a:ext cx="1789479" cy="3706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Equation" r:id="rId3" imgW="1409400" imgH="291960" progId="Equation.3">
                  <p:embed/>
                </p:oleObj>
              </mc:Choice>
              <mc:Fallback>
                <p:oleObj name="Equation" r:id="rId3" imgW="1409400" imgH="291960" progId="Equation.3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3721" y="6058724"/>
                        <a:ext cx="1789479" cy="3706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40" name="Picture 20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7"/>
          <a:stretch/>
        </p:blipFill>
        <p:spPr bwMode="auto">
          <a:xfrm>
            <a:off x="581025" y="1464405"/>
            <a:ext cx="374384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74103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uiExpand="1" build="p" bldLvl="5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077200" cy="1119188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>
                <a:latin typeface="Gill Sans" charset="0"/>
                <a:ea typeface="ＭＳ Ｐゴシック" pitchFamily="34" charset="-128"/>
              </a:rPr>
              <a:t>Properties of </a:t>
            </a:r>
            <a:r>
              <a:rPr lang="en-US" sz="3600" i="1" dirty="0" smtClean="0">
                <a:latin typeface="Gill Sans" charset="0"/>
                <a:ea typeface="ＭＳ Ｐゴシック" pitchFamily="34" charset="-128"/>
              </a:rPr>
              <a:t>s</a:t>
            </a:r>
            <a:endParaRPr lang="en-US" sz="3600" dirty="0" smtClean="0">
              <a:latin typeface="Gill Sans" charset="0"/>
              <a:ea typeface="ＭＳ Ｐゴシック" pitchFamily="34" charset="-128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71588"/>
            <a:ext cx="8001000" cy="5397500"/>
          </a:xfrm>
        </p:spPr>
        <p:txBody>
          <a:bodyPr>
            <a:normAutofit fontScale="70000" lnSpcReduction="20000"/>
          </a:bodyPr>
          <a:lstStyle/>
          <a:p>
            <a:r>
              <a:rPr lang="en-US" sz="3300" i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n – 1 </a:t>
            </a:r>
            <a:r>
              <a:rPr lang="en-US" sz="33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is called the degrees of freedom</a:t>
            </a:r>
          </a:p>
          <a:p>
            <a:r>
              <a:rPr lang="en-US" sz="3300" i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</a:t>
            </a:r>
            <a:r>
              <a:rPr lang="en-US" sz="33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measures variability about the mean and should be used only when the mean is chosen as the measure of center.</a:t>
            </a:r>
          </a:p>
          <a:p>
            <a:r>
              <a:rPr lang="en-US" sz="3300" i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</a:t>
            </a:r>
            <a:r>
              <a:rPr lang="en-US" sz="33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is always zero or greater than zero. </a:t>
            </a:r>
            <a:r>
              <a:rPr lang="en-US" sz="3300" i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</a:t>
            </a:r>
            <a:r>
              <a:rPr lang="en-US" sz="33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= 0 only when there is no variability.  This happens only when all observations have the same value. Otherwise, </a:t>
            </a:r>
            <a:r>
              <a:rPr lang="en-US" sz="3300" i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</a:t>
            </a:r>
            <a:r>
              <a:rPr lang="en-US" sz="33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&gt; 0.</a:t>
            </a:r>
          </a:p>
          <a:p>
            <a:r>
              <a:rPr lang="en-US" sz="33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As the observations become more variable about their mean, </a:t>
            </a:r>
            <a:r>
              <a:rPr lang="en-US" sz="3300" i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</a:t>
            </a:r>
            <a:r>
              <a:rPr lang="en-US" sz="33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gets larger.</a:t>
            </a:r>
          </a:p>
          <a:p>
            <a:r>
              <a:rPr lang="en-US" sz="3300" i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</a:t>
            </a:r>
            <a:r>
              <a:rPr lang="en-US" sz="33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has the same units of measurement as the original observations. For example, if you measure weight in kilograms, both the mean </a:t>
            </a:r>
            <a:r>
              <a:rPr lang="en-US" sz="3300" i="1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x</a:t>
            </a:r>
            <a:r>
              <a:rPr lang="en-US" sz="33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 and the standard deviation</a:t>
            </a:r>
            <a:r>
              <a:rPr lang="en-US" sz="3300" i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s </a:t>
            </a:r>
            <a:r>
              <a:rPr lang="en-US" sz="33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are also in kilograms. This is one reason to prefer </a:t>
            </a:r>
            <a:r>
              <a:rPr lang="en-US" sz="3300" i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</a:t>
            </a:r>
            <a:r>
              <a:rPr lang="en-US" sz="33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to the variance </a:t>
            </a:r>
            <a:r>
              <a:rPr lang="en-US" sz="3300" i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</a:t>
            </a:r>
            <a:r>
              <a:rPr lang="en-US" sz="3300" baseline="30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2</a:t>
            </a:r>
            <a:r>
              <a:rPr lang="en-US" sz="33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, which would be in squared kilograms.</a:t>
            </a:r>
          </a:p>
          <a:p>
            <a:r>
              <a:rPr lang="en-US" sz="33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Like the mean </a:t>
            </a:r>
            <a:r>
              <a:rPr lang="en-US" sz="3300" i="1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x</a:t>
            </a:r>
            <a:r>
              <a:rPr lang="en-US" sz="33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,  </a:t>
            </a:r>
            <a:r>
              <a:rPr lang="en-US" sz="3300" i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</a:t>
            </a:r>
            <a:r>
              <a:rPr lang="en-US" sz="33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is not resistant. A few outliers can make</a:t>
            </a:r>
            <a:r>
              <a:rPr lang="en-US" sz="3300" i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s </a:t>
            </a:r>
            <a:r>
              <a:rPr lang="en-US" sz="33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very large.</a:t>
            </a:r>
            <a:endParaRPr lang="en-US" sz="28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32771" name="Rectangle 3"/>
          <p:cNvSpPr txBox="1">
            <a:spLocks noChangeArrowheads="1"/>
          </p:cNvSpPr>
          <p:nvPr/>
        </p:nvSpPr>
        <p:spPr bwMode="auto">
          <a:xfrm>
            <a:off x="381000" y="6453188"/>
            <a:ext cx="8534400" cy="374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9088" indent="-319088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n-US" sz="2000" dirty="0">
              <a:solidFill>
                <a:srgbClr val="000000"/>
              </a:solidFill>
              <a:cs typeface="Arial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241930" y="4326150"/>
          <a:ext cx="466179" cy="3974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2" name="Equation" r:id="rId3" imgW="139680" imgH="164880" progId="Equation.3">
                  <p:embed/>
                </p:oleObj>
              </mc:Choice>
              <mc:Fallback>
                <p:oleObj name="Equation" r:id="rId3" imgW="139680" imgH="164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1930" y="4326150"/>
                        <a:ext cx="466179" cy="3974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2786619" y="5234954"/>
          <a:ext cx="46672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3" name="Equation" r:id="rId5" imgW="139680" imgH="164880" progId="Equation.3">
                  <p:embed/>
                </p:oleObj>
              </mc:Choice>
              <mc:Fallback>
                <p:oleObj name="Equation" r:id="rId5" imgW="139680" imgH="164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619" y="5234954"/>
                        <a:ext cx="466725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14093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077200" cy="11191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>
                <a:latin typeface="Gill Sans" charset="0"/>
                <a:ea typeface="ＭＳ Ｐゴシック" pitchFamily="34" charset="-128"/>
              </a:rPr>
              <a:t>Choosing measures of center and spread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71588"/>
            <a:ext cx="8001000" cy="5397500"/>
          </a:xfrm>
        </p:spPr>
        <p:txBody>
          <a:bodyPr>
            <a:normAutofit/>
          </a:bodyPr>
          <a:lstStyle/>
          <a:p>
            <a:r>
              <a:rPr lang="en-US" sz="33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We </a:t>
            </a:r>
            <a:r>
              <a:rPr lang="en-US" sz="33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now have a choice between two descriptions for center and spread</a:t>
            </a:r>
          </a:p>
          <a:p>
            <a:pPr lvl="1"/>
            <a:r>
              <a:rPr lang="en-US" sz="28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mean </a:t>
            </a:r>
            <a:r>
              <a:rPr lang="en-US" sz="28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and </a:t>
            </a:r>
            <a:r>
              <a:rPr lang="en-US" sz="28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standard deviation</a:t>
            </a:r>
            <a:endParaRPr lang="en-US" sz="28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1"/>
            <a:r>
              <a:rPr lang="en-US" sz="28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median and interquartile range</a:t>
            </a:r>
          </a:p>
          <a:p>
            <a:pPr marL="68580" indent="0">
              <a:buNone/>
            </a:pPr>
            <a:r>
              <a:rPr lang="en-US" sz="3300" b="1" cap="all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Choosing a summary</a:t>
            </a:r>
          </a:p>
          <a:p>
            <a:pPr marL="68580" indent="0">
              <a:buNone/>
            </a:pPr>
            <a:r>
              <a:rPr lang="en-US" sz="28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five-number summary is usually better than the mean and standard deviation for describing a skewed distribution or a distribution with strong outliers. Use</a:t>
            </a:r>
            <a:r>
              <a:rPr lang="en-US" sz="2800" i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  </a:t>
            </a:r>
            <a:r>
              <a:rPr lang="en-US" sz="2800" i="1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x</a:t>
            </a:r>
            <a:r>
              <a:rPr lang="en-US" sz="2800" i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and </a:t>
            </a:r>
            <a:r>
              <a:rPr lang="en-US" sz="2800" i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</a:t>
            </a:r>
            <a:r>
              <a:rPr lang="en-US" sz="28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only for reasonably symmetric distributions that are free of outliers.</a:t>
            </a:r>
            <a:endParaRPr lang="en-US" sz="28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32771" name="Rectangle 3"/>
          <p:cNvSpPr txBox="1">
            <a:spLocks noChangeArrowheads="1"/>
          </p:cNvSpPr>
          <p:nvPr/>
        </p:nvSpPr>
        <p:spPr bwMode="auto">
          <a:xfrm>
            <a:off x="381000" y="6453188"/>
            <a:ext cx="8534400" cy="374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9088" indent="-319088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n-US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1978" y="3392557"/>
            <a:ext cx="7918622" cy="32196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2837088" y="5359594"/>
          <a:ext cx="46672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5" name="Equation" r:id="rId3" imgW="139680" imgH="164880" progId="Equation.3">
                  <p:embed/>
                </p:oleObj>
              </mc:Choice>
              <mc:Fallback>
                <p:oleObj name="Equation" r:id="rId3" imgW="139680" imgH="164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7088" y="5359594"/>
                        <a:ext cx="466725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14093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20800"/>
            <a:ext cx="8051800" cy="1448904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24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As you learn more about statistics, you will be asked to solve more complex problems.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Here is a four-step process you can follow.</a:t>
            </a:r>
          </a:p>
        </p:txBody>
      </p:sp>
      <p:sp>
        <p:nvSpPr>
          <p:cNvPr id="33795" name="Rectangle 5"/>
          <p:cNvSpPr>
            <a:spLocks noChangeArrowheads="1"/>
          </p:cNvSpPr>
          <p:nvPr/>
        </p:nvSpPr>
        <p:spPr bwMode="auto">
          <a:xfrm>
            <a:off x="533400" y="419100"/>
            <a:ext cx="86106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r>
              <a:rPr lang="en-US" sz="3200" dirty="0">
                <a:solidFill>
                  <a:schemeClr val="accent1"/>
                </a:solidFill>
                <a:latin typeface="Gill Sans" charset="0"/>
                <a:cs typeface="+mj-cs"/>
              </a:rPr>
              <a:t>Organizing a </a:t>
            </a:r>
            <a:r>
              <a:rPr lang="en-US" sz="3200" dirty="0" smtClean="0">
                <a:solidFill>
                  <a:schemeClr val="accent1"/>
                </a:solidFill>
                <a:latin typeface="Gill Sans" charset="0"/>
                <a:cs typeface="+mj-cs"/>
              </a:rPr>
              <a:t>statistical problem</a:t>
            </a:r>
            <a:endParaRPr lang="en-US" sz="3200" dirty="0">
              <a:solidFill>
                <a:schemeClr val="accent1"/>
              </a:solidFill>
              <a:latin typeface="Gill Sans" charset="0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2716694"/>
            <a:ext cx="8051800" cy="39872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>
            <a:normAutofit fontScale="925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1" i="0" u="none" strike="noStrike" kern="1200" cap="all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Organizing a Statistical Problem: A Four-Step Process</a:t>
            </a:r>
            <a:endParaRPr kumimoji="0" lang="en-US" sz="2400" b="0" i="0" u="none" strike="noStrike" kern="1200" cap="all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State: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What is the practical question, in the context of the real-world setting?</a:t>
            </a:r>
          </a:p>
          <a:p>
            <a:pPr marL="274320" marR="0" lvl="0" indent="-27432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Plan: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What specific statistical operations does this problem call for?</a:t>
            </a:r>
          </a:p>
          <a:p>
            <a:pPr marL="274320" marR="0" lvl="0" indent="-27432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Solve: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Make graphs and carry out calculations needed for the problem.</a:t>
            </a:r>
          </a:p>
          <a:p>
            <a:pPr marL="274320" marR="0" lvl="0" indent="-27432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Conclude: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Give your practical conclusion in the setting of the real-world problem.</a:t>
            </a:r>
          </a:p>
          <a:p>
            <a:pPr marL="274320" marR="0" lvl="0" indent="-27432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19669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6"/>
          <p:cNvSpPr>
            <a:spLocks noGrp="1" noChangeArrowheads="1"/>
          </p:cNvSpPr>
          <p:nvPr>
            <p:ph type="title"/>
          </p:nvPr>
        </p:nvSpPr>
        <p:spPr>
          <a:xfrm>
            <a:off x="454800" y="320116"/>
            <a:ext cx="7772400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Gill Sans" charset="0"/>
                <a:ea typeface="ＭＳ Ｐゴシック" pitchFamily="34" charset="-128"/>
              </a:rPr>
              <a:t>In chapter 2 we cover …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51282"/>
            <a:ext cx="8302625" cy="5453431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Measuring 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center: the mean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Measuring center: the median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Comparing the mean and the median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Measuring spread: the quartiles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</a:t>
            </a:r>
            <a:r>
              <a:rPr lang="en-US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five-number 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summary and boxplots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Spotting suspected outliers*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Measuring spread: the standard deviation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Choosing measures of center and spread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Using technology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Organizing a statistical </a:t>
            </a:r>
            <a:r>
              <a:rPr lang="en-US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problem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 txBox="1">
            <a:spLocks noChangeArrowheads="1"/>
          </p:cNvSpPr>
          <p:nvPr/>
        </p:nvSpPr>
        <p:spPr bwMode="auto">
          <a:xfrm>
            <a:off x="667269" y="1482422"/>
            <a:ext cx="8412163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Monotype Sorts" charset="2"/>
              <a:buNone/>
            </a:pPr>
            <a:r>
              <a:rPr lang="en-US" dirty="0">
                <a:cs typeface="Arial" pitchFamily="34" charset="0"/>
              </a:rPr>
              <a:t>The most common measure of center is the arithmetic average, or </a:t>
            </a:r>
            <a:r>
              <a:rPr lang="en-US" b="1" dirty="0">
                <a:solidFill>
                  <a:srgbClr val="FF0000"/>
                </a:solidFill>
                <a:cs typeface="Arial" pitchFamily="34" charset="0"/>
              </a:rPr>
              <a:t>mean.</a:t>
            </a:r>
            <a:endParaRPr lang="en-US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219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Gill Sans" charset="0"/>
                <a:ea typeface="ＭＳ Ｐゴシック" pitchFamily="34" charset="-128"/>
              </a:rPr>
              <a:t>Measuring center: the </a:t>
            </a:r>
            <a:r>
              <a:rPr lang="en-US" dirty="0">
                <a:latin typeface="Gill Sans" charset="0"/>
                <a:ea typeface="ＭＳ Ｐゴシック" pitchFamily="34" charset="-128"/>
              </a:rPr>
              <a:t>m</a:t>
            </a:r>
            <a:r>
              <a:rPr lang="en-US" dirty="0" smtClean="0">
                <a:latin typeface="Gill Sans" charset="0"/>
                <a:ea typeface="ＭＳ Ｐゴシック" pitchFamily="34" charset="-128"/>
              </a:rPr>
              <a:t>ean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49300" y="2360221"/>
            <a:ext cx="7400925" cy="3847207"/>
          </a:xfrm>
          <a:prstGeom prst="rect">
            <a:avLst/>
          </a:prstGeom>
          <a:noFill/>
          <a:ln w="10000">
            <a:noFill/>
            <a:miter lim="800000"/>
            <a:headEnd/>
            <a:tailEnd/>
          </a:ln>
          <a:effectLst>
            <a:outerShdw blurRad="38100" dist="30000" dir="5400000" rotWithShape="0">
              <a:srgbClr val="808080">
                <a:alpha val="45000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sz="600" b="1" u="sng" dirty="0">
              <a:solidFill>
                <a:srgbClr val="E81F30"/>
              </a:solidFill>
            </a:endParaRPr>
          </a:p>
          <a:p>
            <a:pPr eaLnBrk="1" hangingPunct="1">
              <a:spcAft>
                <a:spcPts val="1200"/>
              </a:spcAft>
            </a:pPr>
            <a:r>
              <a:rPr lang="en-US" dirty="0"/>
              <a:t>To find the </a:t>
            </a:r>
            <a:r>
              <a:rPr lang="en-US" b="1" dirty="0" smtClean="0"/>
              <a:t>mean, </a:t>
            </a:r>
            <a:r>
              <a:rPr lang="en-US" dirty="0" smtClean="0"/>
              <a:t>     </a:t>
            </a:r>
            <a:r>
              <a:rPr lang="en-US" dirty="0"/>
              <a:t>(pronounced </a:t>
            </a:r>
            <a:r>
              <a:rPr lang="ja-JP" altLang="en-US" dirty="0"/>
              <a:t>“</a:t>
            </a:r>
            <a:r>
              <a:rPr lang="en-US" altLang="ja-JP" dirty="0"/>
              <a:t>x-bar</a:t>
            </a:r>
            <a:r>
              <a:rPr lang="ja-JP" altLang="en-US" dirty="0"/>
              <a:t>”</a:t>
            </a:r>
            <a:r>
              <a:rPr lang="en-US" altLang="ja-JP" dirty="0" smtClean="0"/>
              <a:t>), </a:t>
            </a:r>
            <a:r>
              <a:rPr lang="en-US" altLang="ja-JP" dirty="0"/>
              <a:t>of a set of observations, add their values and divide by the number of observations.  If the </a:t>
            </a:r>
            <a:r>
              <a:rPr lang="en-US" altLang="ja-JP" i="1" dirty="0"/>
              <a:t>n</a:t>
            </a:r>
            <a:r>
              <a:rPr lang="en-US" altLang="ja-JP" dirty="0"/>
              <a:t> observations are </a:t>
            </a:r>
            <a:r>
              <a:rPr lang="en-US" altLang="ja-JP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8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dirty="0"/>
              <a:t>, </a:t>
            </a:r>
            <a:r>
              <a:rPr lang="en-US" altLang="ja-JP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dirty="0"/>
              <a:t>, </a:t>
            </a:r>
            <a:r>
              <a:rPr lang="en-US" altLang="ja-JP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ja-JP" dirty="0"/>
              <a:t>, …, </a:t>
            </a:r>
            <a:r>
              <a:rPr lang="en-US" altLang="ja-JP" sz="2800" i="1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i="1" baseline="-250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dirty="0"/>
              <a:t>, their mean is:</a:t>
            </a:r>
          </a:p>
          <a:p>
            <a:pPr eaLnBrk="1" hangingPunct="1">
              <a:spcAft>
                <a:spcPts val="1200"/>
              </a:spcAft>
            </a:pPr>
            <a:endParaRPr lang="en-US" sz="2000" dirty="0"/>
          </a:p>
          <a:p>
            <a:pPr eaLnBrk="1" hangingPunct="1">
              <a:spcAft>
                <a:spcPts val="1200"/>
              </a:spcAft>
            </a:pPr>
            <a:r>
              <a:rPr lang="en-US" sz="2000" dirty="0" smtClean="0"/>
              <a:t>  or, in </a:t>
            </a:r>
            <a:r>
              <a:rPr lang="en-US" sz="2000" dirty="0"/>
              <a:t>more compact </a:t>
            </a:r>
            <a:r>
              <a:rPr lang="en-US" sz="2000" dirty="0" smtClean="0"/>
              <a:t>notation</a:t>
            </a:r>
          </a:p>
          <a:p>
            <a:pPr eaLnBrk="1" hangingPunct="1">
              <a:spcAft>
                <a:spcPts val="1200"/>
              </a:spcAft>
            </a:pPr>
            <a:endParaRPr lang="en-US" sz="2000" dirty="0" smtClean="0"/>
          </a:p>
          <a:p>
            <a:pPr eaLnBrk="1" hangingPunct="1">
              <a:spcAft>
                <a:spcPts val="1200"/>
              </a:spcAft>
            </a:pPr>
            <a:endParaRPr lang="en-US" sz="1800" dirty="0"/>
          </a:p>
          <a:p>
            <a:pPr eaLnBrk="1" hangingPunct="1"/>
            <a:endParaRPr lang="en-US" sz="600" b="1" dirty="0"/>
          </a:p>
        </p:txBody>
      </p:sp>
      <p:graphicFrame>
        <p:nvGraphicFramePr>
          <p:cNvPr id="1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1608912"/>
              </p:ext>
            </p:extLst>
          </p:nvPr>
        </p:nvGraphicFramePr>
        <p:xfrm>
          <a:off x="4815865" y="3748088"/>
          <a:ext cx="2871787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2" name="Equation" r:id="rId3" imgW="1244520" imgH="393480" progId="Equation.3">
                  <p:embed/>
                </p:oleObj>
              </mc:Choice>
              <mc:Fallback>
                <p:oleObj name="Equation" r:id="rId3" imgW="1244520" imgH="393480" progId="Equation.3">
                  <p:embed/>
                  <p:pic>
                    <p:nvPicPr>
                      <p:cNvPr id="0" name="Picture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5865" y="3748088"/>
                        <a:ext cx="2871787" cy="909637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1774075"/>
              </p:ext>
            </p:extLst>
          </p:nvPr>
        </p:nvGraphicFramePr>
        <p:xfrm>
          <a:off x="3257599" y="2510132"/>
          <a:ext cx="328612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3" name="Equation" r:id="rId5" imgW="177480" imgH="203040" progId="Equation.3">
                  <p:embed/>
                </p:oleObj>
              </mc:Choice>
              <mc:Fallback>
                <p:oleObj name="Equation" r:id="rId5" imgW="177480" imgH="203040" progId="Equation.3">
                  <p:embed/>
                  <p:pic>
                    <p:nvPicPr>
                      <p:cNvPr id="0" name="Picture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7599" y="2510132"/>
                        <a:ext cx="328612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7200270"/>
              </p:ext>
            </p:extLst>
          </p:nvPr>
        </p:nvGraphicFramePr>
        <p:xfrm>
          <a:off x="4790201" y="4600311"/>
          <a:ext cx="1795462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4" name="Equation" r:id="rId7" imgW="711000" imgH="393480" progId="Equation.3">
                  <p:embed/>
                </p:oleObj>
              </mc:Choice>
              <mc:Fallback>
                <p:oleObj name="Equation" r:id="rId7" imgW="711000" imgH="393480" progId="Equation.3">
                  <p:embed/>
                  <p:pic>
                    <p:nvPicPr>
                      <p:cNvPr id="0" name="Picture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0201" y="4600311"/>
                        <a:ext cx="1795462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691978" y="2360221"/>
            <a:ext cx="7636476" cy="3991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95562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25159" y="251256"/>
            <a:ext cx="7772400" cy="9794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Gill Sans" charset="0"/>
                <a:ea typeface="ＭＳ Ｐゴシック" pitchFamily="34" charset="-128"/>
              </a:rPr>
              <a:t>Measuring center: the </a:t>
            </a:r>
            <a:r>
              <a:rPr lang="en-US" dirty="0">
                <a:latin typeface="Gill Sans" charset="0"/>
                <a:ea typeface="ＭＳ Ｐゴシック" pitchFamily="34" charset="-128"/>
              </a:rPr>
              <a:t>m</a:t>
            </a:r>
            <a:r>
              <a:rPr lang="en-US" dirty="0" smtClean="0">
                <a:latin typeface="Gill Sans" charset="0"/>
                <a:ea typeface="ＭＳ Ｐゴシック" pitchFamily="34" charset="-128"/>
              </a:rPr>
              <a:t>edian</a:t>
            </a:r>
          </a:p>
        </p:txBody>
      </p:sp>
      <p:sp>
        <p:nvSpPr>
          <p:cNvPr id="21507" name="Rectangle 3"/>
          <p:cNvSpPr txBox="1">
            <a:spLocks noChangeArrowheads="1"/>
          </p:cNvSpPr>
          <p:nvPr/>
        </p:nvSpPr>
        <p:spPr bwMode="auto">
          <a:xfrm>
            <a:off x="457200" y="1272353"/>
            <a:ext cx="8412163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Monotype Sorts" charset="2"/>
              <a:buNone/>
            </a:pPr>
            <a:r>
              <a:rPr lang="en-US" dirty="0">
                <a:cs typeface="Arial" pitchFamily="34" charset="0"/>
              </a:rPr>
              <a:t>Because the mean cannot resist the influence of extreme observations, it is not a </a:t>
            </a:r>
            <a:r>
              <a:rPr lang="en-US" b="1" dirty="0">
                <a:solidFill>
                  <a:srgbClr val="FF0000"/>
                </a:solidFill>
                <a:cs typeface="Arial" pitchFamily="34" charset="0"/>
              </a:rPr>
              <a:t>resistant measure</a:t>
            </a:r>
            <a:r>
              <a:rPr lang="en-US" dirty="0">
                <a:solidFill>
                  <a:srgbClr val="800000"/>
                </a:solidFill>
                <a:cs typeface="Arial" pitchFamily="34" charset="0"/>
              </a:rPr>
              <a:t> </a:t>
            </a:r>
            <a:r>
              <a:rPr lang="en-US" dirty="0">
                <a:cs typeface="Arial" pitchFamily="34" charset="0"/>
              </a:rPr>
              <a:t>of center.</a:t>
            </a:r>
          </a:p>
          <a:p>
            <a:pPr defTabSz="914400"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Monotype Sorts" charset="2"/>
              <a:buNone/>
            </a:pPr>
            <a:r>
              <a:rPr lang="en-US" dirty="0">
                <a:cs typeface="Arial" pitchFamily="34" charset="0"/>
              </a:rPr>
              <a:t>Another common measure of center is the </a:t>
            </a:r>
            <a:r>
              <a:rPr lang="en-US" b="1" dirty="0">
                <a:solidFill>
                  <a:srgbClr val="FF0000"/>
                </a:solidFill>
                <a:cs typeface="Arial" pitchFamily="34" charset="0"/>
              </a:rPr>
              <a:t>median</a:t>
            </a:r>
            <a:r>
              <a:rPr lang="en-US" b="1" dirty="0">
                <a:solidFill>
                  <a:srgbClr val="990000"/>
                </a:solidFill>
                <a:cs typeface="Arial" pitchFamily="34" charset="0"/>
              </a:rPr>
              <a:t>.</a:t>
            </a:r>
          </a:p>
          <a:p>
            <a:pPr defTabSz="914400"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Monotype Sorts" charset="2"/>
              <a:buNone/>
            </a:pPr>
            <a:endParaRPr lang="en-US" dirty="0"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60424" y="2659828"/>
            <a:ext cx="7400925" cy="4008986"/>
          </a:xfrm>
          <a:prstGeom prst="rect">
            <a:avLst/>
          </a:prstGeom>
          <a:noFill/>
          <a:ln w="10000">
            <a:noFill/>
            <a:miter lim="800000"/>
            <a:headEnd/>
            <a:tailEnd/>
          </a:ln>
          <a:effectLst>
            <a:outerShdw blurRad="38100" dist="30000" dir="5400000" rotWithShape="0">
              <a:srgbClr val="808080">
                <a:alpha val="45000"/>
              </a:srgbClr>
            </a:outerShdw>
          </a:effectLst>
        </p:spPr>
        <p:txBody>
          <a:bodyPr wrap="square">
            <a:normAutofit fontScale="92500" lnSpcReduction="10000"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600" b="1" u="sng" dirty="0" smtClean="0">
              <a:solidFill>
                <a:srgbClr val="E81F30"/>
              </a:solidFill>
            </a:endParaRPr>
          </a:p>
          <a:p>
            <a:pPr eaLnBrk="1" hangingPunct="1">
              <a:spcAft>
                <a:spcPts val="1200"/>
              </a:spcAft>
              <a:defRPr/>
            </a:pPr>
            <a:r>
              <a:rPr lang="en-US" sz="2000" dirty="0" smtClean="0"/>
              <a:t>The </a:t>
            </a:r>
            <a:r>
              <a:rPr lang="en-US" sz="2000" b="1" dirty="0" smtClean="0">
                <a:solidFill>
                  <a:srgbClr val="FF0000"/>
                </a:solidFill>
              </a:rPr>
              <a:t>median</a:t>
            </a:r>
            <a:r>
              <a:rPr lang="en-US" sz="2000" dirty="0" smtClean="0"/>
              <a:t>, </a:t>
            </a:r>
            <a:r>
              <a:rPr lang="en-US" sz="2000" b="1" i="1" dirty="0" smtClean="0">
                <a:solidFill>
                  <a:srgbClr val="FF0000"/>
                </a:solidFill>
              </a:rPr>
              <a:t>M</a:t>
            </a:r>
            <a:r>
              <a:rPr lang="en-US" sz="2000" dirty="0" smtClean="0"/>
              <a:t>, is the midpoint of a distribution, the number such that half of the observations are smaller and the other half are larger. 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en-US" sz="2000" dirty="0" smtClean="0"/>
              <a:t>To find the median of a distribution:</a:t>
            </a:r>
          </a:p>
          <a:p>
            <a:pPr marL="457200" indent="-457200" eaLnBrk="1" hangingPunct="1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000" dirty="0" smtClean="0"/>
              <a:t>Arrange all observations from smallest to largest.</a:t>
            </a:r>
          </a:p>
          <a:p>
            <a:pPr marL="457200" indent="-457200" eaLnBrk="1" hangingPunct="1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000" dirty="0" smtClean="0"/>
              <a:t>If the number of observations </a:t>
            </a:r>
            <a:r>
              <a:rPr lang="en-US" sz="2000" i="1" dirty="0" smtClean="0"/>
              <a:t>n</a:t>
            </a:r>
            <a:r>
              <a:rPr lang="en-US" sz="2000" dirty="0" smtClean="0"/>
              <a:t> is odd, the median </a:t>
            </a:r>
            <a:r>
              <a:rPr lang="en-US" sz="2000" i="1" dirty="0" smtClean="0"/>
              <a:t>M</a:t>
            </a:r>
            <a:r>
              <a:rPr lang="en-US" sz="2000" dirty="0" smtClean="0"/>
              <a:t> is the center observation in the ordered list.  If the number of observations </a:t>
            </a:r>
            <a:r>
              <a:rPr lang="en-US" sz="2000" i="1" dirty="0" smtClean="0"/>
              <a:t>n</a:t>
            </a:r>
            <a:r>
              <a:rPr lang="en-US" sz="2000" dirty="0" smtClean="0"/>
              <a:t> is even, the median </a:t>
            </a:r>
            <a:r>
              <a:rPr lang="en-US" sz="2000" i="1" dirty="0" smtClean="0"/>
              <a:t>M</a:t>
            </a:r>
            <a:r>
              <a:rPr lang="en-US" sz="2000" dirty="0" smtClean="0"/>
              <a:t> is the average of the two center observations in the ordered list.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You can always locate the median in the ordered list of observations by counting up (n + 1)/2 observations from the start of the list.</a:t>
            </a:r>
          </a:p>
          <a:p>
            <a:pPr eaLnBrk="1" hangingPunct="1">
              <a:defRPr/>
            </a:pPr>
            <a:endParaRPr lang="en-US" sz="700" b="1" dirty="0" smtClean="0"/>
          </a:p>
        </p:txBody>
      </p:sp>
      <p:sp>
        <p:nvSpPr>
          <p:cNvPr id="2" name="Rectangle 1"/>
          <p:cNvSpPr/>
          <p:nvPr/>
        </p:nvSpPr>
        <p:spPr>
          <a:xfrm>
            <a:off x="687042" y="3626069"/>
            <a:ext cx="7747688" cy="30427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746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434422" y="-12357"/>
            <a:ext cx="8073206" cy="996778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Gill Sans" charset="0"/>
                <a:ea typeface="ＭＳ Ｐゴシック" pitchFamily="34" charset="-128"/>
              </a:rPr>
              <a:t>Measuring center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041491"/>
              </p:ext>
            </p:extLst>
          </p:nvPr>
        </p:nvGraphicFramePr>
        <p:xfrm>
          <a:off x="1334540" y="2176569"/>
          <a:ext cx="6363431" cy="914400"/>
        </p:xfrm>
        <a:graphic>
          <a:graphicData uri="http://schemas.openxmlformats.org/drawingml/2006/table">
            <a:tbl>
              <a:tblPr>
                <a:tableStyleId>{E269D01E-BC32-4049-B463-5C60D7B0CCD2}</a:tableStyleId>
              </a:tblPr>
              <a:tblGrid>
                <a:gridCol w="787250"/>
                <a:gridCol w="800315"/>
                <a:gridCol w="797076"/>
                <a:gridCol w="793781"/>
                <a:gridCol w="797076"/>
                <a:gridCol w="793781"/>
                <a:gridCol w="797076"/>
                <a:gridCol w="797076"/>
              </a:tblGrid>
              <a:tr h="3595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kumimoji="0" lang="en-US" sz="240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5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7167231"/>
              </p:ext>
            </p:extLst>
          </p:nvPr>
        </p:nvGraphicFramePr>
        <p:xfrm>
          <a:off x="1258888" y="3132138"/>
          <a:ext cx="6777037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Equation" r:id="rId3" imgW="3009600" imgH="393480" progId="Equation.3">
                  <p:embed/>
                </p:oleObj>
              </mc:Choice>
              <mc:Fallback>
                <p:oleObj name="Equation" r:id="rId3" imgW="3009600" imgH="393480" progId="Equation.3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3132138"/>
                        <a:ext cx="6777037" cy="91122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8" name="TextBox 28"/>
          <p:cNvSpPr txBox="1">
            <a:spLocks noChangeArrowheads="1"/>
          </p:cNvSpPr>
          <p:nvPr/>
        </p:nvSpPr>
        <p:spPr bwMode="auto">
          <a:xfrm>
            <a:off x="2307875" y="4764273"/>
            <a:ext cx="1540225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sz="1600" dirty="0"/>
              <a:t>Key: </a:t>
            </a:r>
            <a:r>
              <a:rPr lang="en-US" sz="1600" dirty="0" smtClean="0"/>
              <a:t>1|5 </a:t>
            </a:r>
            <a:r>
              <a:rPr lang="en-US" sz="1600" dirty="0"/>
              <a:t>represents a </a:t>
            </a:r>
            <a:r>
              <a:rPr lang="en-US" sz="1600" dirty="0" smtClean="0"/>
              <a:t>North Carolina worker </a:t>
            </a:r>
            <a:r>
              <a:rPr lang="en-US" sz="1600" dirty="0"/>
              <a:t>who reported a </a:t>
            </a:r>
            <a:r>
              <a:rPr lang="en-US" sz="1600" dirty="0" smtClean="0"/>
              <a:t>15-minute </a:t>
            </a:r>
            <a:r>
              <a:rPr lang="en-US" sz="1600" dirty="0"/>
              <a:t>travel time to work.</a:t>
            </a:r>
          </a:p>
        </p:txBody>
      </p:sp>
      <p:graphicFrame>
        <p:nvGraphicFramePr>
          <p:cNvPr id="16" name="Object 3"/>
          <p:cNvGraphicFramePr>
            <a:graphicFrameLocks noChangeAspect="1"/>
          </p:cNvGraphicFramePr>
          <p:nvPr/>
        </p:nvGraphicFramePr>
        <p:xfrm>
          <a:off x="5094288" y="5324475"/>
          <a:ext cx="2386012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Equation" r:id="rId5" imgW="1054080" imgH="177480" progId="Equation.3">
                  <p:embed/>
                </p:oleObj>
              </mc:Choice>
              <mc:Fallback>
                <p:oleObj name="Equation" r:id="rId5" imgW="1054080" imgH="177480" progId="Equation.3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4288" y="5324475"/>
                        <a:ext cx="2386012" cy="41116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543697" y="976180"/>
            <a:ext cx="7990578" cy="1742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fontAlgn="auto">
              <a:spcBef>
                <a:spcPts val="120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Use 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the data below to calculate the mean and median of the commuting times (in minutes) of 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15 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randomly selected 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North Carolina 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workers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.</a:t>
            </a:r>
            <a:endParaRPr lang="en-US" sz="24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2108" name="Picture 6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5219" y="3991520"/>
            <a:ext cx="1712656" cy="2885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Curved Up Arrow 16"/>
          <p:cNvSpPr/>
          <p:nvPr/>
        </p:nvSpPr>
        <p:spPr bwMode="auto">
          <a:xfrm rot="11198226" flipH="1">
            <a:off x="1368215" y="4183502"/>
            <a:ext cx="4385189" cy="836995"/>
          </a:xfrm>
          <a:prstGeom prst="curvedUp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5904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9"/>
          <p:cNvSpPr>
            <a:spLocks noGrp="1" noChangeArrowheads="1"/>
          </p:cNvSpPr>
          <p:nvPr>
            <p:ph type="title"/>
          </p:nvPr>
        </p:nvSpPr>
        <p:spPr>
          <a:xfrm>
            <a:off x="533400" y="1063168"/>
            <a:ext cx="7772400" cy="9636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Gill Sans" charset="0"/>
                <a:ea typeface="ＭＳ Ｐゴシック" pitchFamily="34" charset="-128"/>
              </a:rPr>
              <a:t>Comparing the  mean and median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381000" y="2398632"/>
            <a:ext cx="8268730" cy="493150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The mean and median measure center in different ways, and both are useful. </a:t>
            </a:r>
          </a:p>
          <a:p>
            <a:pPr lvl="1"/>
            <a:r>
              <a:rPr lang="en-US" sz="28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The mean and median of a roughly symmetric distribution are close together.</a:t>
            </a:r>
          </a:p>
          <a:p>
            <a:pPr lvl="1"/>
            <a:r>
              <a:rPr lang="en-US" sz="28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If the distribution is exactly symmetric, the mean and median are exactly the same.</a:t>
            </a:r>
          </a:p>
          <a:p>
            <a:pPr lvl="1"/>
            <a:r>
              <a:rPr lang="en-US" sz="28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In a skewed distribution, the mean is usually farther out in the long tail than is the median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.</a:t>
            </a:r>
            <a:endParaRPr lang="en-US" sz="28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924475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659283" y="102972"/>
            <a:ext cx="8077200" cy="121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Gill Sans" charset="0"/>
                <a:ea typeface="ＭＳ Ｐゴシック" pitchFamily="34" charset="-128"/>
              </a:rPr>
              <a:t>Measuring spread: quartiles</a:t>
            </a:r>
            <a:endParaRPr lang="en-US" sz="3200" dirty="0" smtClean="0">
              <a:solidFill>
                <a:srgbClr val="33CCFF"/>
              </a:solidFill>
              <a:latin typeface="Gill Sans" charset="0"/>
              <a:ea typeface="ＭＳ Ｐゴシック" pitchFamily="34" charset="-128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30428" y="1309813"/>
            <a:ext cx="8306055" cy="568412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A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measure of center alone can be misleading.</a:t>
            </a:r>
          </a:p>
          <a:p>
            <a:pPr fontAlgn="auto"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A useful numerical description of a distribution requires both a measure of center </a:t>
            </a:r>
            <a:r>
              <a:rPr lang="en-US" i="1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and a measure of spread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.  We could look at the largest and smallest values (and we will!), but like the mean, they are (obviously) affected by extreme values—so we will examine other percentiles.</a:t>
            </a:r>
            <a:endParaRPr lang="en-US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  <a:p>
            <a:pPr marL="68580" indent="0" fontAlgn="auto">
              <a:spcAft>
                <a:spcPts val="0"/>
              </a:spcAft>
              <a:buNone/>
            </a:pPr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To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calculate the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</a:rPr>
              <a:t>quartiles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:</a:t>
            </a:r>
          </a:p>
          <a:p>
            <a:pPr fontAlgn="auto"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 Arrange the observations in increasing order and locate the median </a:t>
            </a:r>
            <a:r>
              <a:rPr lang="en-US" i="1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M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.</a:t>
            </a:r>
          </a:p>
          <a:p>
            <a:pPr fontAlgn="auto"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 The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</a:rPr>
              <a:t>first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</a:rPr>
              <a:t>quartile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, 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</a:rPr>
              <a:t>Q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</a:rPr>
              <a:t>1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, is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the median of the observations located to the left of the median in the ordered list.</a:t>
            </a:r>
          </a:p>
          <a:p>
            <a:r>
              <a:rPr lang="en-US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 The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</a:rPr>
              <a:t>third quartile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,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</a:rPr>
              <a:t> 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</a:rPr>
              <a:t>Q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</a:rPr>
              <a:t>3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, is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the median of the observations located to the right of the median in the ordered list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.</a:t>
            </a:r>
            <a:endParaRPr lang="en-US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8985" y="3694669"/>
            <a:ext cx="7957752" cy="27802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9370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77200" cy="12192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Gill Sans" charset="0"/>
                <a:ea typeface="ＭＳ Ｐゴシック" pitchFamily="34" charset="-128"/>
              </a:rPr>
              <a:t>Five-number summary</a:t>
            </a:r>
          </a:p>
        </p:txBody>
      </p:sp>
      <p:sp>
        <p:nvSpPr>
          <p:cNvPr id="25603" name="Rectangle 3"/>
          <p:cNvSpPr txBox="1">
            <a:spLocks noChangeArrowheads="1"/>
          </p:cNvSpPr>
          <p:nvPr/>
        </p:nvSpPr>
        <p:spPr bwMode="auto">
          <a:xfrm>
            <a:off x="381000" y="4572000"/>
            <a:ext cx="8534400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9088" indent="-319088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n-US" dirty="0">
              <a:cs typeface="Arial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09600" y="1371600"/>
            <a:ext cx="8040130" cy="493150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The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minimum and maximum values alone tell us little about the distribution as a whole.  Likewise, the median and quartiles tell us little about the tails of a distribution. </a:t>
            </a:r>
          </a:p>
          <a:p>
            <a:pPr fontAlgn="auto"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To get a quick summary of both center and spread, combine all five numbers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.</a:t>
            </a:r>
          </a:p>
          <a:p>
            <a:pPr fontAlgn="auto"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The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</a:rPr>
              <a:t>five-number summary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 of a distribution consists of the smallest observation, the first quartile, the median, the third quartile, and the largest observation, written in order from smallest to largest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.</a:t>
            </a:r>
          </a:p>
          <a:p>
            <a:pPr fontAlgn="auto">
              <a:spcAft>
                <a:spcPts val="0"/>
              </a:spcAft>
            </a:pPr>
            <a:endParaRPr lang="en-US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  <a:p>
            <a:pPr marL="68580" indent="0" algn="ctr" fontAlgn="auto">
              <a:spcAft>
                <a:spcPts val="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Minimum     </a:t>
            </a:r>
            <a:r>
              <a:rPr lang="en-US" i="1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Q</a:t>
            </a:r>
            <a:r>
              <a:rPr lang="en-US" baseline="-250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1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     </a:t>
            </a:r>
            <a:r>
              <a:rPr lang="en-US" i="1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M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     </a:t>
            </a:r>
            <a:r>
              <a:rPr lang="en-US" i="1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Q</a:t>
            </a:r>
            <a:r>
              <a:rPr lang="en-US" baseline="-250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3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     Maximum</a:t>
            </a:r>
          </a:p>
          <a:p>
            <a:pPr fontAlgn="auto">
              <a:spcAft>
                <a:spcPts val="0"/>
              </a:spcAft>
            </a:pPr>
            <a:endParaRPr lang="en-US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15968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648729" y="-94740"/>
            <a:ext cx="8077200" cy="12192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Gill Sans" charset="0"/>
                <a:ea typeface="ＭＳ Ｐゴシック" pitchFamily="34" charset="-128"/>
              </a:rPr>
              <a:t>Boxplots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71587"/>
            <a:ext cx="8268730" cy="4931505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The 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five-number summary divides the distribution roughly into quarters. This leads to a new way to display quantitative data, the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</a:rPr>
              <a:t>boxplot</a:t>
            </a: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.</a:t>
            </a:r>
          </a:p>
          <a:p>
            <a:pPr marL="68580" indent="0">
              <a:buNone/>
            </a:pPr>
            <a:r>
              <a:rPr lang="en-US" sz="3200" b="1" cap="all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How to Make a Boxplot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A 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central box </a:t>
            </a: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spans the quartiles </a:t>
            </a:r>
            <a:r>
              <a:rPr lang="en-US" sz="3200" i="1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Q</a:t>
            </a:r>
            <a:r>
              <a:rPr lang="en-US" sz="3200" baseline="-250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1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and 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Q</a:t>
            </a:r>
            <a:r>
              <a:rPr lang="en-US" sz="3200" baseline="-250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3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.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A line in the box marks the median </a:t>
            </a:r>
            <a:r>
              <a:rPr lang="en-US" sz="3200" i="1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M</a:t>
            </a: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.</a:t>
            </a:r>
            <a:endParaRPr lang="en-US" sz="32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  <a:p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Lines extend from the box out to the smallest and largest observations.</a:t>
            </a:r>
            <a:endParaRPr lang="en-US" sz="32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8985" y="3138616"/>
            <a:ext cx="7957752" cy="32127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7139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2582</TotalTime>
  <Words>1617</Words>
  <Application>Microsoft Office PowerPoint</Application>
  <PresentationFormat>On-screen Show (4:3)</PresentationFormat>
  <Paragraphs>215</Paragraphs>
  <Slides>18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Flow</vt:lpstr>
      <vt:lpstr>Equation</vt:lpstr>
      <vt:lpstr>CHAPTER 2: Describing Distributions with Numbers</vt:lpstr>
      <vt:lpstr>In chapter 2 we cover …</vt:lpstr>
      <vt:lpstr>Measuring center: the mean</vt:lpstr>
      <vt:lpstr>Measuring center: the median</vt:lpstr>
      <vt:lpstr>Measuring center</vt:lpstr>
      <vt:lpstr>Comparing the  mean and median</vt:lpstr>
      <vt:lpstr>Measuring spread: quartiles</vt:lpstr>
      <vt:lpstr>Five-number summary</vt:lpstr>
      <vt:lpstr>Boxplots</vt:lpstr>
      <vt:lpstr>Five-number summary and boxplots</vt:lpstr>
      <vt:lpstr>Spotting suspected outliers*</vt:lpstr>
      <vt:lpstr>Spotting suspected outliers:  example*</vt:lpstr>
      <vt:lpstr>Measuring spread: standard deviation</vt:lpstr>
      <vt:lpstr>Calculating the Standard Deviation</vt:lpstr>
      <vt:lpstr>Calculating the standard deviation</vt:lpstr>
      <vt:lpstr>Properties of s</vt:lpstr>
      <vt:lpstr>Choosing measures of center and spread</vt:lpstr>
      <vt:lpstr>PowerPoint Presentation</vt:lpstr>
    </vt:vector>
  </TitlesOfParts>
  <Company>ISD 194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0:  Getting Started</dc:title>
  <dc:creator>drmark.gebert@gmail.com</dc:creator>
  <cp:lastModifiedBy>Anzhi Li</cp:lastModifiedBy>
  <cp:revision>148</cp:revision>
  <dcterms:created xsi:type="dcterms:W3CDTF">2011-07-11T00:21:16Z</dcterms:created>
  <dcterms:modified xsi:type="dcterms:W3CDTF">2015-08-12T20:04:31Z</dcterms:modified>
</cp:coreProperties>
</file>