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1" r:id="rId1"/>
  </p:sldMasterIdLst>
  <p:notesMasterIdLst>
    <p:notesMasterId r:id="rId30"/>
  </p:notesMasterIdLst>
  <p:sldIdLst>
    <p:sldId id="297" r:id="rId2"/>
    <p:sldId id="314" r:id="rId3"/>
    <p:sldId id="316" r:id="rId4"/>
    <p:sldId id="317" r:id="rId5"/>
    <p:sldId id="318" r:id="rId6"/>
    <p:sldId id="319" r:id="rId7"/>
    <p:sldId id="320" r:id="rId8"/>
    <p:sldId id="321" r:id="rId9"/>
    <p:sldId id="322" r:id="rId10"/>
    <p:sldId id="323" r:id="rId11"/>
    <p:sldId id="334" r:id="rId12"/>
    <p:sldId id="324" r:id="rId13"/>
    <p:sldId id="325" r:id="rId14"/>
    <p:sldId id="326" r:id="rId15"/>
    <p:sldId id="336" r:id="rId16"/>
    <p:sldId id="335" r:id="rId17"/>
    <p:sldId id="337" r:id="rId18"/>
    <p:sldId id="338" r:id="rId19"/>
    <p:sldId id="339" r:id="rId20"/>
    <p:sldId id="327" r:id="rId21"/>
    <p:sldId id="328" r:id="rId22"/>
    <p:sldId id="333" r:id="rId23"/>
    <p:sldId id="341" r:id="rId24"/>
    <p:sldId id="330" r:id="rId25"/>
    <p:sldId id="340" r:id="rId26"/>
    <p:sldId id="331" r:id="rId27"/>
    <p:sldId id="332" r:id="rId28"/>
    <p:sldId id="342"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editor" initials="CE-JA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DA"/>
    <a:srgbClr val="0B53A9"/>
    <a:srgbClr val="1076D2"/>
    <a:srgbClr val="751D25"/>
    <a:srgbClr val="EEEFD6"/>
    <a:srgbClr val="DF584A"/>
    <a:srgbClr val="F7B3BA"/>
    <a:srgbClr val="FFD7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4" autoAdjust="0"/>
    <p:restoredTop sz="94660"/>
  </p:normalViewPr>
  <p:slideViewPr>
    <p:cSldViewPr snapToGrid="0" snapToObjects="1">
      <p:cViewPr>
        <p:scale>
          <a:sx n="150" d="100"/>
          <a:sy n="150" d="100"/>
        </p:scale>
        <p:origin x="774" y="16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D8B5C72A-7EE3-455A-95E1-A79A80A99B89}" type="datetime1">
              <a:rPr lang="en-US"/>
              <a:pPr/>
              <a:t>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7005B84-EFC2-4FBC-92CC-9968AC703331}" type="slidenum">
              <a:rPr lang="en-US"/>
              <a:pPr/>
              <a:t>‹#›</a:t>
            </a:fld>
            <a:endParaRPr lang="en-US"/>
          </a:p>
        </p:txBody>
      </p:sp>
    </p:spTree>
    <p:extLst>
      <p:ext uri="{BB962C8B-B14F-4D97-AF65-F5344CB8AC3E}">
        <p14:creationId xmlns:p14="http://schemas.microsoft.com/office/powerpoint/2010/main" val="2053207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Basic Practice of Statistics - 3rd Edition</a:t>
            </a:r>
          </a:p>
        </p:txBody>
      </p:sp>
      <p:sp>
        <p:nvSpPr>
          <p:cNvPr id="1741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Chapter 5</a:t>
            </a:r>
          </a:p>
        </p:txBody>
      </p:sp>
      <p:sp>
        <p:nvSpPr>
          <p:cNvPr id="1741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4F941F-3703-4FA3-9604-6DD1AF4F6829}" type="slidenum">
              <a:rPr lang="en-US" sz="1200">
                <a:latin typeface="Calibri" pitchFamily="34" charset="0"/>
              </a:rPr>
              <a:pPr eaLnBrk="1" hangingPunct="1"/>
              <a:t>1</a:t>
            </a:fld>
            <a:endParaRPr lang="en-US" sz="1200">
              <a:latin typeface="Calibri" pitchFamily="34" charset="0"/>
            </a:endParaRPr>
          </a:p>
        </p:txBody>
      </p:sp>
      <p:sp>
        <p:nvSpPr>
          <p:cNvPr id="17412" name="Rectangle 2"/>
          <p:cNvSpPr>
            <a:spLocks noGrp="1" noRot="1" noChangeAspect="1" noChangeArrowheads="1" noTextEdit="1"/>
          </p:cNvSpPr>
          <p:nvPr>
            <p:ph type="sldImg"/>
          </p:nvPr>
        </p:nvSpPr>
        <p:spPr bwMode="auto">
          <a:xfrm>
            <a:off x="1150938" y="690563"/>
            <a:ext cx="4556125"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Basic Practice of Statistics - 3rd Edition</a:t>
            </a:r>
          </a:p>
        </p:txBody>
      </p:sp>
      <p:sp>
        <p:nvSpPr>
          <p:cNvPr id="3584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Chapter 5</a:t>
            </a:r>
          </a:p>
        </p:txBody>
      </p:sp>
      <p:sp>
        <p:nvSpPr>
          <p:cNvPr id="3584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0BB6C2E-CAFC-40DB-894B-1C6727F4C906}" type="slidenum">
              <a:rPr lang="en-US" sz="1200">
                <a:latin typeface="Calibri" pitchFamily="34" charset="0"/>
              </a:rPr>
              <a:pPr eaLnBrk="1" hangingPunct="1"/>
              <a:t>23</a:t>
            </a:fld>
            <a:endParaRPr lang="en-US" sz="1200">
              <a:latin typeface="Calibri" pitchFamily="34" charset="0"/>
            </a:endParaRPr>
          </a:p>
        </p:txBody>
      </p:sp>
      <p:sp>
        <p:nvSpPr>
          <p:cNvPr id="35844" name="Rectangle 2"/>
          <p:cNvSpPr>
            <a:spLocks noGrp="1" noRot="1" noChangeAspect="1" noChangeArrowheads="1" noTextEdit="1"/>
          </p:cNvSpPr>
          <p:nvPr>
            <p:ph type="sldImg"/>
          </p:nvPr>
        </p:nvSpPr>
        <p:spPr bwMode="auto">
          <a:xfrm>
            <a:off x="1150938" y="690563"/>
            <a:ext cx="4556125" cy="34178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Basic Practice of Statistics - 3rd Edition</a:t>
            </a:r>
          </a:p>
        </p:txBody>
      </p:sp>
      <p:sp>
        <p:nvSpPr>
          <p:cNvPr id="3584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Chapter 5</a:t>
            </a:r>
          </a:p>
        </p:txBody>
      </p:sp>
      <p:sp>
        <p:nvSpPr>
          <p:cNvPr id="3584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0BB6C2E-CAFC-40DB-894B-1C6727F4C906}" type="slidenum">
              <a:rPr lang="en-US" sz="1200">
                <a:latin typeface="Calibri" pitchFamily="34" charset="0"/>
              </a:rPr>
              <a:pPr eaLnBrk="1" hangingPunct="1"/>
              <a:t>24</a:t>
            </a:fld>
            <a:endParaRPr lang="en-US" sz="1200">
              <a:latin typeface="Calibri" pitchFamily="34" charset="0"/>
            </a:endParaRPr>
          </a:p>
        </p:txBody>
      </p:sp>
      <p:sp>
        <p:nvSpPr>
          <p:cNvPr id="35844" name="Rectangle 2"/>
          <p:cNvSpPr>
            <a:spLocks noGrp="1" noRot="1" noChangeAspect="1" noChangeArrowheads="1" noTextEdit="1"/>
          </p:cNvSpPr>
          <p:nvPr>
            <p:ph type="sldImg"/>
          </p:nvPr>
        </p:nvSpPr>
        <p:spPr bwMode="auto">
          <a:xfrm>
            <a:off x="1150938" y="690563"/>
            <a:ext cx="4556125" cy="34178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Basic Practice of Statistics - 3rd Edition</a:t>
            </a:r>
          </a:p>
        </p:txBody>
      </p:sp>
      <p:sp>
        <p:nvSpPr>
          <p:cNvPr id="3584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Chapter 5</a:t>
            </a:r>
          </a:p>
        </p:txBody>
      </p:sp>
      <p:sp>
        <p:nvSpPr>
          <p:cNvPr id="3584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0BB6C2E-CAFC-40DB-894B-1C6727F4C906}" type="slidenum">
              <a:rPr lang="en-US" sz="1200">
                <a:latin typeface="Calibri" pitchFamily="34" charset="0"/>
              </a:rPr>
              <a:pPr eaLnBrk="1" hangingPunct="1"/>
              <a:t>25</a:t>
            </a:fld>
            <a:endParaRPr lang="en-US" sz="1200">
              <a:latin typeface="Calibri" pitchFamily="34" charset="0"/>
            </a:endParaRPr>
          </a:p>
        </p:txBody>
      </p:sp>
      <p:sp>
        <p:nvSpPr>
          <p:cNvPr id="35844" name="Rectangle 2"/>
          <p:cNvSpPr>
            <a:spLocks noGrp="1" noRot="1" noChangeAspect="1" noChangeArrowheads="1" noTextEdit="1"/>
          </p:cNvSpPr>
          <p:nvPr>
            <p:ph type="sldImg"/>
          </p:nvPr>
        </p:nvSpPr>
        <p:spPr bwMode="auto">
          <a:xfrm>
            <a:off x="1150938" y="690563"/>
            <a:ext cx="4556125" cy="34178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Basic Practice of Statistics - 3rd Edition</a:t>
            </a:r>
          </a:p>
        </p:txBody>
      </p:sp>
      <p:sp>
        <p:nvSpPr>
          <p:cNvPr id="3789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Chapter 5</a:t>
            </a:r>
          </a:p>
        </p:txBody>
      </p:sp>
      <p:sp>
        <p:nvSpPr>
          <p:cNvPr id="3789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FFBE3D9-A79D-45F1-9F80-6EDA0FD5AC44}" type="slidenum">
              <a:rPr lang="en-US" sz="1200">
                <a:latin typeface="Calibri" pitchFamily="34" charset="0"/>
              </a:rPr>
              <a:pPr eaLnBrk="1" hangingPunct="1"/>
              <a:t>26</a:t>
            </a:fld>
            <a:endParaRPr lang="en-US" sz="1200">
              <a:latin typeface="Calibri" pitchFamily="34" charset="0"/>
            </a:endParaRPr>
          </a:p>
        </p:txBody>
      </p:sp>
      <p:sp>
        <p:nvSpPr>
          <p:cNvPr id="37892" name="Rectangle 2"/>
          <p:cNvSpPr>
            <a:spLocks noGrp="1" noRot="1" noChangeAspect="1" noChangeArrowheads="1" noTextEdit="1"/>
          </p:cNvSpPr>
          <p:nvPr>
            <p:ph type="sldImg"/>
          </p:nvPr>
        </p:nvSpPr>
        <p:spPr bwMode="auto">
          <a:xfrm>
            <a:off x="1150938" y="690563"/>
            <a:ext cx="4556125" cy="34178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Basic Practice of Statistics - 3rd Edition</a:t>
            </a:r>
          </a:p>
        </p:txBody>
      </p:sp>
      <p:sp>
        <p:nvSpPr>
          <p:cNvPr id="3993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Chapter 5</a:t>
            </a:r>
          </a:p>
        </p:txBody>
      </p:sp>
      <p:sp>
        <p:nvSpPr>
          <p:cNvPr id="3993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A7F7D18-D822-4291-BD46-4149A464EBAD}" type="slidenum">
              <a:rPr lang="en-US" sz="1200">
                <a:latin typeface="Calibri" pitchFamily="34" charset="0"/>
              </a:rPr>
              <a:pPr eaLnBrk="1" hangingPunct="1"/>
              <a:t>27</a:t>
            </a:fld>
            <a:endParaRPr lang="en-US" sz="1200">
              <a:latin typeface="Calibri" pitchFamily="34" charset="0"/>
            </a:endParaRPr>
          </a:p>
        </p:txBody>
      </p:sp>
      <p:sp>
        <p:nvSpPr>
          <p:cNvPr id="39940" name="Rectangle 2"/>
          <p:cNvSpPr>
            <a:spLocks noGrp="1" noRot="1" noChangeAspect="1" noChangeArrowheads="1" noTextEdit="1"/>
          </p:cNvSpPr>
          <p:nvPr>
            <p:ph type="sldImg"/>
          </p:nvPr>
        </p:nvSpPr>
        <p:spPr bwMode="auto">
          <a:xfrm>
            <a:off x="1150938" y="690563"/>
            <a:ext cx="4556125" cy="34178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CEFD26-EF18-4869-B895-BC3650EE435B}" type="datetime1">
              <a:rPr lang="en-US" smtClean="0"/>
              <a:t>8/12/2015</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fld id="{7750E41B-DC42-417E-A0B7-C87892EBBF6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88040C-CE08-4F1C-AF3E-C87F4F44DF48}" type="datetime1">
              <a:rPr lang="en-US" smtClean="0"/>
              <a:t>8/12/2015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BC1030A-EB1B-42D9-B220-F99C6FD47E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3FE69A-D5A5-4F55-BC16-0971C76E7EFB}" type="datetime1">
              <a:rPr lang="en-US" smtClean="0"/>
              <a:t>8/12/2015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3306013-A07E-4B62-B6E9-BA87B56EB2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145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4500"/>
            <a:ext cx="38100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7150"/>
            <a:ext cx="38100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fontAlgn="auto">
              <a:spcBef>
                <a:spcPts val="0"/>
              </a:spcBef>
              <a:spcAft>
                <a:spcPts val="0"/>
              </a:spcAft>
              <a:defRPr>
                <a:latin typeface="+mn-lt"/>
                <a:ea typeface="+mn-ea"/>
                <a:cs typeface="+mn-cs"/>
              </a:defRPr>
            </a:lvl1pPr>
          </a:lstStyle>
          <a:p>
            <a:pPr>
              <a:defRPr/>
            </a:pPr>
            <a:fld id="{B1FF9006-4CBA-4F1F-968D-2A46F49E73F5}" type="datetime1">
              <a:rPr lang="en-US" smtClean="0"/>
              <a:t>8/12/2015</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EF89CCF6-56AA-4795-BFE1-7F9B2D15B418}" type="slidenum">
              <a:rPr lang="en-US"/>
              <a:pPr/>
              <a:t>‹#›</a:t>
            </a:fld>
            <a:endParaRPr lang="en-US"/>
          </a:p>
        </p:txBody>
      </p:sp>
    </p:spTree>
    <p:extLst>
      <p:ext uri="{BB962C8B-B14F-4D97-AF65-F5344CB8AC3E}">
        <p14:creationId xmlns:p14="http://schemas.microsoft.com/office/powerpoint/2010/main" val="2474866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145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45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fontAlgn="auto">
              <a:spcBef>
                <a:spcPts val="0"/>
              </a:spcBef>
              <a:spcAft>
                <a:spcPts val="0"/>
              </a:spcAft>
              <a:defRPr>
                <a:latin typeface="+mn-lt"/>
                <a:ea typeface="+mn-ea"/>
                <a:cs typeface="+mn-cs"/>
              </a:defRPr>
            </a:lvl1pPr>
          </a:lstStyle>
          <a:p>
            <a:pPr>
              <a:defRPr/>
            </a:pPr>
            <a:fld id="{3DEBB4B3-0B30-4500-8D2D-E78BBDE7E4C6}" type="datetime1">
              <a:rPr lang="en-US" smtClean="0"/>
              <a:t>8/12/2015</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1BF0D06-823C-4A0C-B95B-0234A948F241}" type="slidenum">
              <a:rPr lang="en-US"/>
              <a:pPr/>
              <a:t>‹#›</a:t>
            </a:fld>
            <a:endParaRPr lang="en-US"/>
          </a:p>
        </p:txBody>
      </p:sp>
    </p:spTree>
    <p:extLst>
      <p:ext uri="{BB962C8B-B14F-4D97-AF65-F5344CB8AC3E}">
        <p14:creationId xmlns:p14="http://schemas.microsoft.com/office/powerpoint/2010/main" val="395394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765C21-365E-4983-8DAA-D44F39A0692C}" type="datetime1">
              <a:rPr lang="en-US" smtClean="0"/>
              <a:t>8/12/2015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B9E36B2-B467-4880-AB23-8F1A06B4F2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87EDCE-6544-4380-AAA0-1DF719095B14}" type="datetime1">
              <a:rPr lang="en-US" smtClean="0"/>
              <a:t>8/12/2015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7284A2-600D-45DC-90E1-4B77835C7B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7F55CD-40B7-4ECB-B77A-3F6D3195514C}" type="datetime1">
              <a:rPr lang="en-US" smtClean="0"/>
              <a:t>8/12/2015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07EBC45-FA2A-4F7D-9726-107463EE86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0EF189F-838B-4D2A-831A-1C271A46C2AF}" type="datetime1">
              <a:rPr lang="en-US" smtClean="0"/>
              <a:t>8/12/2015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0EC9DC8-80F5-4DB1-8B11-0234F6F87F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CAC793-A2DD-4DDC-80AC-02FBF7CDE3D5}" type="datetime1">
              <a:rPr lang="en-US" smtClean="0"/>
              <a:t>8/12/2015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8BFC0E0-2D67-4F09-9805-E820004D83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22FB-AA3E-4716-8ADE-4AEAD6F45733}" type="datetime1">
              <a:rPr lang="en-US" smtClean="0"/>
              <a:t>8/12/2015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4782F01-9F1B-4D00-8A3D-B52C881BB6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9389B9-E2AE-472C-BAC9-D0FA0D04B23F}" type="datetime1">
              <a:rPr lang="en-US" smtClean="0"/>
              <a:t>8/12/2015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FAA9381-81E4-45CA-81DC-B46CB546C9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CE163A7-B18D-4ADD-B9D1-BCABF9729E69}" type="datetime1">
              <a:rPr lang="en-US" smtClean="0"/>
              <a:t>8/12/2015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CF2A003-8710-4CD4-8110-33E468165A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853A0D1-87B6-4D5A-96EB-1CC57E1D044C}" type="datetime1">
              <a:rPr lang="en-US" smtClean="0"/>
              <a:t>8/12/2015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C8D743-E708-45B6-8E91-6185BD036CB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6.xml"/><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2.emf"/><Relationship Id="rId4" Type="http://schemas.openxmlformats.org/officeDocument/2006/relationships/oleObject" Target="../embeddings/oleObject3.bin"/><Relationship Id="rId9" Type="http://schemas.openxmlformats.org/officeDocument/2006/relationships/image" Target="../media/image2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4581625" y="2830084"/>
            <a:ext cx="4267199" cy="1244600"/>
          </a:xfrm>
        </p:spPr>
        <p:txBody>
          <a:bodyPr>
            <a:noAutofit/>
          </a:bodyPr>
          <a:lstStyle/>
          <a:p>
            <a:pPr>
              <a:defRPr/>
            </a:pPr>
            <a:r>
              <a:rPr lang="en-US" sz="3200" b="1" cap="none" dirty="0">
                <a:latin typeface="Arial" charset="0"/>
                <a:cs typeface="Arial" charset="0"/>
              </a:rPr>
              <a:t>CHAPTER </a:t>
            </a:r>
            <a:r>
              <a:rPr lang="en-US" sz="3200" b="1" dirty="0" smtClean="0">
                <a:latin typeface="Arial" charset="0"/>
                <a:cs typeface="Arial" charset="0"/>
              </a:rPr>
              <a:t>3</a:t>
            </a:r>
            <a:r>
              <a:rPr lang="en-US" sz="3200" b="1" cap="none" dirty="0" smtClean="0">
                <a:latin typeface="Arial" charset="0"/>
                <a:cs typeface="Arial" charset="0"/>
              </a:rPr>
              <a:t>:</a:t>
            </a:r>
            <a:r>
              <a:rPr lang="en-US" sz="3200" b="1" cap="none" dirty="0">
                <a:latin typeface="Arial" charset="0"/>
                <a:cs typeface="Arial" charset="0"/>
              </a:rPr>
              <a:t/>
            </a:r>
            <a:br>
              <a:rPr lang="en-US" sz="3200" b="1" cap="none" dirty="0">
                <a:latin typeface="Arial" charset="0"/>
                <a:cs typeface="Arial" charset="0"/>
              </a:rPr>
            </a:br>
            <a:r>
              <a:rPr lang="en-US" sz="3200" b="1" dirty="0" smtClean="0">
                <a:latin typeface="Arial" charset="0"/>
                <a:cs typeface="Arial" charset="0"/>
              </a:rPr>
              <a:t>The Normal Distributions</a:t>
            </a:r>
            <a:endParaRPr lang="en-US" sz="3200" b="1" cap="none" dirty="0">
              <a:latin typeface="Arial" charset="0"/>
              <a:cs typeface="Arial" charset="0"/>
            </a:endParaRPr>
          </a:p>
        </p:txBody>
      </p:sp>
      <p:sp>
        <p:nvSpPr>
          <p:cNvPr id="16386" name="Rectangle 3"/>
          <p:cNvSpPr>
            <a:spLocks noGrp="1" noChangeArrowheads="1"/>
          </p:cNvSpPr>
          <p:nvPr>
            <p:ph type="subTitle" idx="1"/>
          </p:nvPr>
        </p:nvSpPr>
        <p:spPr>
          <a:xfrm>
            <a:off x="4733365" y="5691334"/>
            <a:ext cx="3309803" cy="407065"/>
          </a:xfrm>
        </p:spPr>
        <p:txBody>
          <a:bodyPr>
            <a:normAutofit fontScale="77500" lnSpcReduction="20000"/>
          </a:bodyPr>
          <a:lstStyle/>
          <a:p>
            <a:pPr algn="r" eaLnBrk="1" hangingPunct="1"/>
            <a:r>
              <a:rPr lang="en-US" b="1" dirty="0" smtClean="0">
                <a:solidFill>
                  <a:schemeClr val="bg2"/>
                </a:solidFill>
                <a:latin typeface="Arial" pitchFamily="34" charset="0"/>
                <a:ea typeface="ＭＳ Ｐゴシック" pitchFamily="34" charset="-128"/>
                <a:cs typeface="Arial" pitchFamily="34" charset="0"/>
              </a:rPr>
              <a:t>Lecture PowerPoint Slides</a:t>
            </a:r>
          </a:p>
        </p:txBody>
      </p:sp>
      <p:sp>
        <p:nvSpPr>
          <p:cNvPr id="5" name="Rectangle 4"/>
          <p:cNvSpPr/>
          <p:nvPr/>
        </p:nvSpPr>
        <p:spPr>
          <a:xfrm>
            <a:off x="4744128" y="4441444"/>
            <a:ext cx="3974950" cy="1107996"/>
          </a:xfrm>
          <a:prstGeom prst="rect">
            <a:avLst/>
          </a:prstGeom>
        </p:spPr>
        <p:txBody>
          <a:bodyPr wrap="square">
            <a:spAutoFit/>
          </a:bodyPr>
          <a:lstStyle/>
          <a:p>
            <a:r>
              <a:rPr lang="en-US" sz="2400" b="1" dirty="0" smtClean="0">
                <a:solidFill>
                  <a:srgbClr val="727CA3"/>
                </a:solidFill>
                <a:cs typeface="Arial" pitchFamily="34" charset="0"/>
              </a:rPr>
              <a:t>Basic Practice of Statistics</a:t>
            </a:r>
            <a:endParaRPr lang="en-US" sz="2000" i="1" dirty="0">
              <a:solidFill>
                <a:srgbClr val="727CA3"/>
              </a:solidFill>
              <a:cs typeface="Arial" pitchFamily="34" charset="0"/>
            </a:endParaRPr>
          </a:p>
          <a:p>
            <a:r>
              <a:rPr lang="en-US" dirty="0" smtClean="0">
                <a:solidFill>
                  <a:srgbClr val="727CA3"/>
                </a:solidFill>
                <a:cs typeface="Arial" pitchFamily="34" charset="0"/>
              </a:rPr>
              <a:t>7</a:t>
            </a:r>
            <a:r>
              <a:rPr lang="en-US" baseline="30000" dirty="0" smtClean="0">
                <a:solidFill>
                  <a:srgbClr val="727CA3"/>
                </a:solidFill>
                <a:cs typeface="Arial" pitchFamily="34" charset="0"/>
              </a:rPr>
              <a:t>th</a:t>
            </a:r>
            <a:r>
              <a:rPr lang="en-US" dirty="0" smtClean="0">
                <a:solidFill>
                  <a:srgbClr val="727CA3"/>
                </a:solidFill>
                <a:cs typeface="Arial" pitchFamily="34" charset="0"/>
              </a:rPr>
              <a:t> Edition</a:t>
            </a:r>
            <a:endParaRPr lang="en-US" dirty="0">
              <a:solidFill>
                <a:srgbClr val="727CA3"/>
              </a:solidFill>
              <a:cs typeface="Arial" pitchFamily="34" charset="0"/>
            </a:endParaRPr>
          </a:p>
        </p:txBody>
      </p:sp>
    </p:spTree>
    <p:extLst>
      <p:ext uri="{BB962C8B-B14F-4D97-AF65-F5344CB8AC3E}">
        <p14:creationId xmlns:p14="http://schemas.microsoft.com/office/powerpoint/2010/main" val="273474700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152400"/>
            <a:ext cx="8077200" cy="1219200"/>
          </a:xfrm>
        </p:spPr>
        <p:txBody>
          <a:bodyPr/>
          <a:lstStyle/>
          <a:p>
            <a:pPr eaLnBrk="1" hangingPunct="1"/>
            <a:r>
              <a:rPr lang="en-US" sz="4000" dirty="0" smtClean="0">
                <a:latin typeface="Gill Sans" charset="0"/>
                <a:ea typeface="ＭＳ Ｐゴシック" pitchFamily="34" charset="-128"/>
              </a:rPr>
              <a:t>Normal Distributions</a:t>
            </a:r>
          </a:p>
        </p:txBody>
      </p:sp>
      <p:sp>
        <p:nvSpPr>
          <p:cNvPr id="5" name="Rectangle 3"/>
          <p:cNvSpPr txBox="1">
            <a:spLocks noChangeArrowheads="1"/>
          </p:cNvSpPr>
          <p:nvPr/>
        </p:nvSpPr>
        <p:spPr>
          <a:xfrm>
            <a:off x="287735" y="1423852"/>
            <a:ext cx="8242300" cy="5251269"/>
          </a:xfrm>
          <a:prstGeom prst="rect">
            <a:avLst/>
          </a:prstGeom>
        </p:spPr>
        <p:txBody>
          <a:bodyPr>
            <a:normAutofit fontScale="925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US" sz="2800" i="1" dirty="0" smtClean="0">
                <a:solidFill>
                  <a:srgbClr val="000000"/>
                </a:solidFill>
                <a:latin typeface="Arial" pitchFamily="34" charset="0"/>
                <a:ea typeface="ＭＳ Ｐゴシック" pitchFamily="34" charset="-128"/>
              </a:rPr>
              <a:t>Unlike most distributions,</a:t>
            </a:r>
            <a:r>
              <a:rPr lang="en-US" sz="2800" dirty="0" smtClean="0">
                <a:solidFill>
                  <a:srgbClr val="000000"/>
                </a:solidFill>
                <a:latin typeface="Arial" pitchFamily="34" charset="0"/>
                <a:ea typeface="ＭＳ Ｐゴシック" pitchFamily="34" charset="-128"/>
              </a:rPr>
              <a:t> any </a:t>
            </a:r>
            <a:r>
              <a:rPr lang="en-US" sz="2800" dirty="0">
                <a:solidFill>
                  <a:srgbClr val="000000"/>
                </a:solidFill>
                <a:latin typeface="Arial" pitchFamily="34" charset="0"/>
                <a:ea typeface="ＭＳ Ｐゴシック" pitchFamily="34" charset="-128"/>
              </a:rPr>
              <a:t>particular Normal distribution is completely specified by two numbers: its mean</a:t>
            </a:r>
            <a:r>
              <a:rPr lang="en-US" sz="2800" i="1" dirty="0">
                <a:solidFill>
                  <a:srgbClr val="000000"/>
                </a:solidFill>
                <a:latin typeface="Arial" pitchFamily="34" charset="0"/>
                <a:ea typeface="ＭＳ Ｐゴシック" pitchFamily="34" charset="-128"/>
              </a:rPr>
              <a:t> µ</a:t>
            </a:r>
            <a:r>
              <a:rPr lang="en-US" sz="2800" dirty="0">
                <a:solidFill>
                  <a:srgbClr val="000000"/>
                </a:solidFill>
                <a:latin typeface="Arial" pitchFamily="34" charset="0"/>
                <a:ea typeface="ＭＳ Ｐゴシック" pitchFamily="34" charset="-128"/>
              </a:rPr>
              <a:t> and standard deviation </a:t>
            </a:r>
            <a:r>
              <a:rPr lang="en-US" sz="2800" i="1" dirty="0" smtClean="0">
                <a:solidFill>
                  <a:srgbClr val="000000"/>
                </a:solidFill>
                <a:latin typeface="Arial" pitchFamily="34" charset="0"/>
                <a:ea typeface="ＭＳ Ｐゴシック" pitchFamily="34" charset="-128"/>
              </a:rPr>
              <a:t>σ</a:t>
            </a:r>
            <a:r>
              <a:rPr lang="en-US" sz="2800" dirty="0" smtClean="0">
                <a:solidFill>
                  <a:srgbClr val="000000"/>
                </a:solidFill>
                <a:latin typeface="Arial" pitchFamily="34" charset="0"/>
                <a:ea typeface="ＭＳ Ｐゴシック" pitchFamily="34" charset="-128"/>
              </a:rPr>
              <a:t>: </a:t>
            </a:r>
            <a:endParaRPr lang="en-US" sz="2800" dirty="0">
              <a:solidFill>
                <a:srgbClr val="000000"/>
              </a:solidFill>
              <a:latin typeface="Arial" pitchFamily="34" charset="0"/>
              <a:ea typeface="ＭＳ Ｐゴシック" pitchFamily="34" charset="-128"/>
            </a:endParaRPr>
          </a:p>
          <a:p>
            <a:pPr lvl="1" fontAlgn="auto">
              <a:spcAft>
                <a:spcPts val="0"/>
              </a:spcAft>
            </a:pPr>
            <a:r>
              <a:rPr lang="en-US" sz="2600" dirty="0">
                <a:solidFill>
                  <a:srgbClr val="000000"/>
                </a:solidFill>
                <a:latin typeface="Arial" pitchFamily="34" charset="0"/>
                <a:ea typeface="ＭＳ Ｐゴシック" pitchFamily="34" charset="-128"/>
              </a:rPr>
              <a:t>The mean is located at the center of the symmetric curve and is the same </a:t>
            </a:r>
            <a:r>
              <a:rPr lang="en-US" sz="2600" dirty="0" smtClean="0">
                <a:solidFill>
                  <a:srgbClr val="000000"/>
                </a:solidFill>
                <a:latin typeface="Arial" pitchFamily="34" charset="0"/>
                <a:ea typeface="ＭＳ Ｐゴシック" pitchFamily="34" charset="-128"/>
              </a:rPr>
              <a:t>as the </a:t>
            </a:r>
            <a:r>
              <a:rPr lang="en-US" sz="2600" dirty="0">
                <a:solidFill>
                  <a:srgbClr val="000000"/>
                </a:solidFill>
                <a:latin typeface="Arial" pitchFamily="34" charset="0"/>
                <a:ea typeface="ＭＳ Ｐゴシック" pitchFamily="34" charset="-128"/>
              </a:rPr>
              <a:t>median. </a:t>
            </a:r>
            <a:r>
              <a:rPr lang="en-US" sz="2600" dirty="0" smtClean="0">
                <a:solidFill>
                  <a:srgbClr val="000000"/>
                </a:solidFill>
                <a:latin typeface="Arial" pitchFamily="34" charset="0"/>
                <a:ea typeface="ＭＳ Ｐゴシック" pitchFamily="34" charset="-128"/>
              </a:rPr>
              <a:t>Changing </a:t>
            </a:r>
            <a:r>
              <a:rPr lang="en-US" sz="2600" i="1" dirty="0" smtClean="0">
                <a:solidFill>
                  <a:srgbClr val="000000"/>
                </a:solidFill>
                <a:latin typeface="Arial" pitchFamily="34" charset="0"/>
                <a:ea typeface="ＭＳ Ｐゴシック" pitchFamily="34" charset="-128"/>
              </a:rPr>
              <a:t>µ</a:t>
            </a:r>
            <a:r>
              <a:rPr lang="en-US" sz="2600" dirty="0" smtClean="0">
                <a:solidFill>
                  <a:srgbClr val="000000"/>
                </a:solidFill>
                <a:latin typeface="Arial" pitchFamily="34" charset="0"/>
                <a:ea typeface="ＭＳ Ｐゴシック" pitchFamily="34" charset="-128"/>
              </a:rPr>
              <a:t> </a:t>
            </a:r>
            <a:r>
              <a:rPr lang="en-US" sz="2600" dirty="0">
                <a:solidFill>
                  <a:srgbClr val="000000"/>
                </a:solidFill>
                <a:latin typeface="Arial" pitchFamily="34" charset="0"/>
                <a:ea typeface="ＭＳ Ｐゴシック" pitchFamily="34" charset="-128"/>
              </a:rPr>
              <a:t>without </a:t>
            </a:r>
            <a:r>
              <a:rPr lang="en-US" sz="2600" dirty="0" smtClean="0">
                <a:solidFill>
                  <a:srgbClr val="000000"/>
                </a:solidFill>
                <a:latin typeface="Arial" pitchFamily="34" charset="0"/>
                <a:ea typeface="ＭＳ Ｐゴシック" pitchFamily="34" charset="-128"/>
              </a:rPr>
              <a:t>changing </a:t>
            </a:r>
            <a:r>
              <a:rPr lang="en-US" sz="2600" i="1" dirty="0">
                <a:solidFill>
                  <a:srgbClr val="000000"/>
                </a:solidFill>
                <a:latin typeface="Arial" pitchFamily="34" charset="0"/>
                <a:ea typeface="ＭＳ Ｐゴシック" pitchFamily="34" charset="-128"/>
              </a:rPr>
              <a:t>σ</a:t>
            </a:r>
            <a:r>
              <a:rPr lang="en-US" sz="2600" dirty="0" smtClean="0">
                <a:solidFill>
                  <a:srgbClr val="000000"/>
                </a:solidFill>
                <a:latin typeface="Arial" pitchFamily="34" charset="0"/>
                <a:ea typeface="ＭＳ Ｐゴシック" pitchFamily="34" charset="-128"/>
              </a:rPr>
              <a:t> moves </a:t>
            </a:r>
            <a:r>
              <a:rPr lang="en-US" sz="2600" dirty="0">
                <a:solidFill>
                  <a:srgbClr val="000000"/>
                </a:solidFill>
                <a:latin typeface="Arial" pitchFamily="34" charset="0"/>
                <a:ea typeface="ＭＳ Ｐゴシック" pitchFamily="34" charset="-128"/>
              </a:rPr>
              <a:t>the Normal curve along </a:t>
            </a:r>
            <a:r>
              <a:rPr lang="en-US" sz="2600" dirty="0" smtClean="0">
                <a:solidFill>
                  <a:srgbClr val="000000"/>
                </a:solidFill>
                <a:latin typeface="Arial" pitchFamily="34" charset="0"/>
                <a:ea typeface="ＭＳ Ｐゴシック" pitchFamily="34" charset="-128"/>
              </a:rPr>
              <a:t>the horizontal </a:t>
            </a:r>
            <a:r>
              <a:rPr lang="en-US" sz="2600" dirty="0">
                <a:solidFill>
                  <a:srgbClr val="000000"/>
                </a:solidFill>
                <a:latin typeface="Arial" pitchFamily="34" charset="0"/>
                <a:ea typeface="ＭＳ Ｐゴシック" pitchFamily="34" charset="-128"/>
              </a:rPr>
              <a:t>axis without changing its variability.</a:t>
            </a:r>
          </a:p>
          <a:p>
            <a:pPr lvl="1" fontAlgn="auto">
              <a:spcAft>
                <a:spcPts val="0"/>
              </a:spcAft>
            </a:pPr>
            <a:r>
              <a:rPr lang="en-US" sz="2600" dirty="0" smtClean="0">
                <a:solidFill>
                  <a:srgbClr val="000000"/>
                </a:solidFill>
                <a:latin typeface="Arial" pitchFamily="34" charset="0"/>
                <a:ea typeface="ＭＳ Ｐゴシック" pitchFamily="34" charset="-128"/>
              </a:rPr>
              <a:t>The </a:t>
            </a:r>
            <a:r>
              <a:rPr lang="en-US" sz="2600" dirty="0">
                <a:solidFill>
                  <a:srgbClr val="000000"/>
                </a:solidFill>
                <a:latin typeface="Arial" pitchFamily="34" charset="0"/>
                <a:ea typeface="ＭＳ Ｐゴシック" pitchFamily="34" charset="-128"/>
              </a:rPr>
              <a:t>standard </a:t>
            </a:r>
            <a:r>
              <a:rPr lang="en-US" sz="2600" dirty="0" smtClean="0">
                <a:solidFill>
                  <a:srgbClr val="000000"/>
                </a:solidFill>
                <a:latin typeface="Arial" pitchFamily="34" charset="0"/>
                <a:ea typeface="ＭＳ Ｐゴシック" pitchFamily="34" charset="-128"/>
              </a:rPr>
              <a:t>deviation </a:t>
            </a:r>
            <a:r>
              <a:rPr lang="en-US" sz="2600" i="1" dirty="0" smtClean="0">
                <a:solidFill>
                  <a:srgbClr val="000000"/>
                </a:solidFill>
                <a:latin typeface="Arial" pitchFamily="34" charset="0"/>
                <a:ea typeface="ＭＳ Ｐゴシック" pitchFamily="34" charset="-128"/>
              </a:rPr>
              <a:t>σ</a:t>
            </a:r>
            <a:r>
              <a:rPr lang="en-US" sz="2400" i="1" dirty="0" smtClean="0">
                <a:solidFill>
                  <a:srgbClr val="000000"/>
                </a:solidFill>
                <a:latin typeface="Arial" pitchFamily="34" charset="0"/>
                <a:ea typeface="ＭＳ Ｐゴシック" pitchFamily="34" charset="-128"/>
              </a:rPr>
              <a:t> </a:t>
            </a:r>
            <a:r>
              <a:rPr lang="en-US" sz="2600" dirty="0" smtClean="0">
                <a:solidFill>
                  <a:srgbClr val="000000"/>
                </a:solidFill>
                <a:latin typeface="Arial" pitchFamily="34" charset="0"/>
                <a:ea typeface="ＭＳ Ｐゴシック" pitchFamily="34" charset="-128"/>
              </a:rPr>
              <a:t>controls </a:t>
            </a:r>
            <a:r>
              <a:rPr lang="en-US" sz="2600" dirty="0">
                <a:solidFill>
                  <a:srgbClr val="000000"/>
                </a:solidFill>
                <a:latin typeface="Arial" pitchFamily="34" charset="0"/>
                <a:ea typeface="ＭＳ Ｐゴシック" pitchFamily="34" charset="-128"/>
              </a:rPr>
              <a:t>the variability of a Normal curve. When </a:t>
            </a:r>
            <a:r>
              <a:rPr lang="en-US" sz="2600" dirty="0" smtClean="0">
                <a:solidFill>
                  <a:srgbClr val="000000"/>
                </a:solidFill>
                <a:latin typeface="Arial" pitchFamily="34" charset="0"/>
                <a:ea typeface="ＭＳ Ｐゴシック" pitchFamily="34" charset="-128"/>
              </a:rPr>
              <a:t>the standard </a:t>
            </a:r>
            <a:r>
              <a:rPr lang="en-US" sz="2600" dirty="0">
                <a:solidFill>
                  <a:srgbClr val="000000"/>
                </a:solidFill>
                <a:latin typeface="Arial" pitchFamily="34" charset="0"/>
                <a:ea typeface="ＭＳ Ｐゴシック" pitchFamily="34" charset="-128"/>
              </a:rPr>
              <a:t>deviation is larger, the area under the normal curve is less </a:t>
            </a:r>
            <a:r>
              <a:rPr lang="en-US" sz="2600" dirty="0" smtClean="0">
                <a:solidFill>
                  <a:srgbClr val="000000"/>
                </a:solidFill>
                <a:latin typeface="Arial" pitchFamily="34" charset="0"/>
                <a:ea typeface="ＭＳ Ｐゴシック" pitchFamily="34" charset="-128"/>
              </a:rPr>
              <a:t>concentrated about </a:t>
            </a:r>
            <a:r>
              <a:rPr lang="en-US" sz="2600" dirty="0">
                <a:solidFill>
                  <a:srgbClr val="000000"/>
                </a:solidFill>
                <a:latin typeface="Arial" pitchFamily="34" charset="0"/>
                <a:ea typeface="ＭＳ Ｐゴシック" pitchFamily="34" charset="-128"/>
              </a:rPr>
              <a:t>the mean</a:t>
            </a:r>
            <a:r>
              <a:rPr lang="en-US" sz="2600" dirty="0" smtClean="0">
                <a:solidFill>
                  <a:srgbClr val="000000"/>
                </a:solidFill>
                <a:latin typeface="Arial" pitchFamily="34" charset="0"/>
                <a:ea typeface="ＭＳ Ｐゴシック" pitchFamily="34" charset="-128"/>
              </a:rPr>
              <a:t>.</a:t>
            </a:r>
          </a:p>
          <a:p>
            <a:pPr lvl="1" fontAlgn="auto">
              <a:spcAft>
                <a:spcPts val="0"/>
              </a:spcAft>
            </a:pPr>
            <a:r>
              <a:rPr lang="en-US" sz="2600" dirty="0" smtClean="0">
                <a:solidFill>
                  <a:srgbClr val="000000"/>
                </a:solidFill>
                <a:latin typeface="Arial" pitchFamily="34" charset="0"/>
                <a:ea typeface="ＭＳ Ｐゴシック" pitchFamily="34" charset="-128"/>
              </a:rPr>
              <a:t>The </a:t>
            </a:r>
            <a:r>
              <a:rPr lang="en-US" sz="2600" dirty="0">
                <a:solidFill>
                  <a:srgbClr val="000000"/>
                </a:solidFill>
                <a:latin typeface="Arial" pitchFamily="34" charset="0"/>
                <a:ea typeface="ＭＳ Ｐゴシック" pitchFamily="34" charset="-128"/>
              </a:rPr>
              <a:t>standard deviation is the distance from the center to the change-of-curvature points on either side.</a:t>
            </a:r>
          </a:p>
          <a:p>
            <a:pPr fontAlgn="auto">
              <a:spcAft>
                <a:spcPts val="0"/>
              </a:spcAft>
            </a:pPr>
            <a:endParaRPr lang="en-US" sz="2800" dirty="0" smtClean="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30705768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152400"/>
            <a:ext cx="8077200" cy="1219200"/>
          </a:xfrm>
        </p:spPr>
        <p:txBody>
          <a:bodyPr/>
          <a:lstStyle/>
          <a:p>
            <a:pPr eaLnBrk="1" hangingPunct="1"/>
            <a:r>
              <a:rPr lang="en-US" sz="4000" dirty="0" smtClean="0">
                <a:latin typeface="Gill Sans" charset="0"/>
                <a:ea typeface="ＭＳ Ｐゴシック" pitchFamily="34" charset="-128"/>
              </a:rPr>
              <a:t>Normal Distributions</a:t>
            </a:r>
          </a:p>
        </p:txBody>
      </p:sp>
      <p:sp>
        <p:nvSpPr>
          <p:cNvPr id="5" name="Rectangle 3"/>
          <p:cNvSpPr txBox="1">
            <a:spLocks noChangeArrowheads="1"/>
          </p:cNvSpPr>
          <p:nvPr/>
        </p:nvSpPr>
        <p:spPr>
          <a:xfrm>
            <a:off x="520700" y="1606731"/>
            <a:ext cx="8001000" cy="4990012"/>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fontAlgn="auto">
              <a:spcAft>
                <a:spcPts val="0"/>
              </a:spcAft>
              <a:buNone/>
            </a:pPr>
            <a:r>
              <a:rPr lang="en-US" sz="2800" b="1" cap="all" dirty="0" smtClean="0">
                <a:solidFill>
                  <a:srgbClr val="000000"/>
                </a:solidFill>
                <a:latin typeface="Arial" pitchFamily="34" charset="0"/>
                <a:ea typeface="ＭＳ Ｐゴシック" pitchFamily="34" charset="-128"/>
              </a:rPr>
              <a:t>Normal Distributions</a:t>
            </a:r>
          </a:p>
          <a:p>
            <a:pPr fontAlgn="auto">
              <a:spcAft>
                <a:spcPts val="0"/>
              </a:spcAft>
            </a:pPr>
            <a:r>
              <a:rPr lang="en-US" sz="2800" dirty="0" smtClean="0">
                <a:solidFill>
                  <a:srgbClr val="000000"/>
                </a:solidFill>
                <a:latin typeface="Arial" pitchFamily="34" charset="0"/>
                <a:ea typeface="ＭＳ Ｐゴシック" pitchFamily="34" charset="-128"/>
              </a:rPr>
              <a:t>A </a:t>
            </a:r>
            <a:r>
              <a:rPr lang="en-US" sz="2800" b="1" dirty="0">
                <a:solidFill>
                  <a:srgbClr val="FF0000"/>
                </a:solidFill>
                <a:latin typeface="Arial" pitchFamily="34" charset="0"/>
                <a:ea typeface="ＭＳ Ｐゴシック" pitchFamily="34" charset="-128"/>
              </a:rPr>
              <a:t>Normal distribution</a:t>
            </a:r>
            <a:r>
              <a:rPr lang="en-US" sz="2800" dirty="0">
                <a:solidFill>
                  <a:srgbClr val="FF0000"/>
                </a:solidFill>
                <a:latin typeface="Arial" pitchFamily="34" charset="0"/>
                <a:ea typeface="ＭＳ Ｐゴシック" pitchFamily="34" charset="-128"/>
              </a:rPr>
              <a:t> </a:t>
            </a:r>
            <a:r>
              <a:rPr lang="en-US" sz="2800" dirty="0">
                <a:solidFill>
                  <a:srgbClr val="000000"/>
                </a:solidFill>
                <a:latin typeface="Arial" pitchFamily="34" charset="0"/>
                <a:ea typeface="ＭＳ Ｐゴシック" pitchFamily="34" charset="-128"/>
              </a:rPr>
              <a:t>is described by a Normal density curve</a:t>
            </a:r>
            <a:r>
              <a:rPr lang="en-US" sz="2800" dirty="0" smtClean="0">
                <a:solidFill>
                  <a:srgbClr val="000000"/>
                </a:solidFill>
                <a:latin typeface="Arial" pitchFamily="34" charset="0"/>
                <a:ea typeface="ＭＳ Ｐゴシック" pitchFamily="34" charset="-128"/>
              </a:rPr>
              <a:t>.  Any </a:t>
            </a:r>
            <a:r>
              <a:rPr lang="en-US" sz="2800" dirty="0">
                <a:solidFill>
                  <a:srgbClr val="000000"/>
                </a:solidFill>
                <a:latin typeface="Arial" pitchFamily="34" charset="0"/>
                <a:ea typeface="ＭＳ Ｐゴシック" pitchFamily="34" charset="-128"/>
              </a:rPr>
              <a:t>particular Normal distribution is completely specified by two numbers: its mean</a:t>
            </a:r>
            <a:r>
              <a:rPr lang="en-US" sz="2800" i="1" dirty="0">
                <a:solidFill>
                  <a:srgbClr val="000000"/>
                </a:solidFill>
                <a:latin typeface="Arial" pitchFamily="34" charset="0"/>
                <a:ea typeface="ＭＳ Ｐゴシック" pitchFamily="34" charset="-128"/>
              </a:rPr>
              <a:t> µ</a:t>
            </a:r>
            <a:r>
              <a:rPr lang="en-US" sz="2800" dirty="0">
                <a:solidFill>
                  <a:srgbClr val="000000"/>
                </a:solidFill>
                <a:latin typeface="Arial" pitchFamily="34" charset="0"/>
                <a:ea typeface="ＭＳ Ｐゴシック" pitchFamily="34" charset="-128"/>
              </a:rPr>
              <a:t> and standard deviation </a:t>
            </a:r>
            <a:r>
              <a:rPr lang="en-US" sz="2800" i="1" dirty="0">
                <a:solidFill>
                  <a:srgbClr val="000000"/>
                </a:solidFill>
                <a:latin typeface="Arial" pitchFamily="34" charset="0"/>
                <a:ea typeface="ＭＳ Ｐゴシック" pitchFamily="34" charset="-128"/>
              </a:rPr>
              <a:t>σ</a:t>
            </a:r>
            <a:r>
              <a:rPr lang="en-US" sz="2800" dirty="0">
                <a:solidFill>
                  <a:srgbClr val="000000"/>
                </a:solidFill>
                <a:latin typeface="Arial" pitchFamily="34" charset="0"/>
                <a:ea typeface="ＭＳ Ｐゴシック" pitchFamily="34" charset="-128"/>
              </a:rPr>
              <a:t>. </a:t>
            </a:r>
            <a:endParaRPr lang="en-US" sz="2800" dirty="0" smtClean="0">
              <a:solidFill>
                <a:srgbClr val="000000"/>
              </a:solidFill>
              <a:latin typeface="Arial" pitchFamily="34" charset="0"/>
              <a:ea typeface="ＭＳ Ｐゴシック" pitchFamily="34" charset="-128"/>
            </a:endParaRPr>
          </a:p>
          <a:p>
            <a:pPr fontAlgn="auto">
              <a:spcAft>
                <a:spcPts val="0"/>
              </a:spcAft>
            </a:pPr>
            <a:r>
              <a:rPr lang="en-US" sz="2800" dirty="0">
                <a:solidFill>
                  <a:srgbClr val="000000"/>
                </a:solidFill>
                <a:latin typeface="Arial" pitchFamily="34" charset="0"/>
                <a:ea typeface="ＭＳ Ｐゴシック" pitchFamily="34" charset="-128"/>
              </a:rPr>
              <a:t>The </a:t>
            </a:r>
            <a:r>
              <a:rPr lang="en-US" sz="2800" dirty="0" smtClean="0">
                <a:solidFill>
                  <a:srgbClr val="000000"/>
                </a:solidFill>
                <a:latin typeface="Arial" pitchFamily="34" charset="0"/>
                <a:ea typeface="ＭＳ Ｐゴシック" pitchFamily="34" charset="-128"/>
              </a:rPr>
              <a:t>mean of a </a:t>
            </a:r>
            <a:r>
              <a:rPr lang="en-US" sz="2800" dirty="0">
                <a:solidFill>
                  <a:srgbClr val="000000"/>
                </a:solidFill>
                <a:latin typeface="Arial" pitchFamily="34" charset="0"/>
                <a:ea typeface="ＭＳ Ｐゴシック" pitchFamily="34" charset="-128"/>
              </a:rPr>
              <a:t>Normal distribution is at the center of the symmetric Normal </a:t>
            </a:r>
            <a:r>
              <a:rPr lang="en-US" sz="2800" dirty="0" smtClean="0">
                <a:solidFill>
                  <a:srgbClr val="000000"/>
                </a:solidFill>
                <a:latin typeface="Arial" pitchFamily="34" charset="0"/>
                <a:ea typeface="ＭＳ Ｐゴシック" pitchFamily="34" charset="-128"/>
              </a:rPr>
              <a:t>curve. The </a:t>
            </a:r>
            <a:r>
              <a:rPr lang="en-US" sz="2800" dirty="0">
                <a:solidFill>
                  <a:srgbClr val="000000"/>
                </a:solidFill>
                <a:latin typeface="Arial" pitchFamily="34" charset="0"/>
                <a:ea typeface="ＭＳ Ｐゴシック" pitchFamily="34" charset="-128"/>
              </a:rPr>
              <a:t>standard deviation is the distance from the center to the </a:t>
            </a:r>
            <a:r>
              <a:rPr lang="en-US" sz="2800" dirty="0" smtClean="0">
                <a:solidFill>
                  <a:srgbClr val="000000"/>
                </a:solidFill>
                <a:latin typeface="Arial" pitchFamily="34" charset="0"/>
                <a:ea typeface="ＭＳ Ｐゴシック" pitchFamily="34" charset="-128"/>
              </a:rPr>
              <a:t>change-of-curvature points </a:t>
            </a:r>
            <a:r>
              <a:rPr lang="en-US" sz="2800" dirty="0">
                <a:solidFill>
                  <a:srgbClr val="000000"/>
                </a:solidFill>
                <a:latin typeface="Arial" pitchFamily="34" charset="0"/>
                <a:ea typeface="ＭＳ Ｐゴシック" pitchFamily="34" charset="-128"/>
              </a:rPr>
              <a:t>on either side.</a:t>
            </a:r>
            <a:endParaRPr lang="en-US" sz="2800" dirty="0" smtClean="0">
              <a:solidFill>
                <a:srgbClr val="000000"/>
              </a:solidFill>
              <a:latin typeface="Arial" pitchFamily="34" charset="0"/>
              <a:ea typeface="ＭＳ Ｐゴシック" pitchFamily="34" charset="-128"/>
            </a:endParaRPr>
          </a:p>
        </p:txBody>
      </p:sp>
      <p:sp>
        <p:nvSpPr>
          <p:cNvPr id="4" name="Rectangle 3"/>
          <p:cNvSpPr/>
          <p:nvPr/>
        </p:nvSpPr>
        <p:spPr>
          <a:xfrm>
            <a:off x="414480" y="1515290"/>
            <a:ext cx="8091615" cy="4754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4353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289" y="3656406"/>
            <a:ext cx="4152578" cy="2909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3" name="Rectangle 2"/>
          <p:cNvSpPr>
            <a:spLocks noGrp="1" noChangeArrowheads="1"/>
          </p:cNvSpPr>
          <p:nvPr>
            <p:ph type="title"/>
          </p:nvPr>
        </p:nvSpPr>
        <p:spPr>
          <a:xfrm>
            <a:off x="685800" y="152400"/>
            <a:ext cx="8077200" cy="1219200"/>
          </a:xfrm>
        </p:spPr>
        <p:txBody>
          <a:bodyPr/>
          <a:lstStyle/>
          <a:p>
            <a:pPr eaLnBrk="1" hangingPunct="1"/>
            <a:r>
              <a:rPr lang="en-US" sz="4000" dirty="0" smtClean="0">
                <a:latin typeface="Gill Sans" charset="0"/>
                <a:ea typeface="ＭＳ Ｐゴシック" pitchFamily="34" charset="-128"/>
              </a:rPr>
              <a:t>The 68-95-99.7 Rule</a:t>
            </a:r>
          </a:p>
        </p:txBody>
      </p:sp>
      <p:sp>
        <p:nvSpPr>
          <p:cNvPr id="9" name="Rectangle 3"/>
          <p:cNvSpPr txBox="1">
            <a:spLocks noChangeArrowheads="1"/>
          </p:cNvSpPr>
          <p:nvPr/>
        </p:nvSpPr>
        <p:spPr>
          <a:xfrm>
            <a:off x="296530" y="1388950"/>
            <a:ext cx="8518686" cy="2133599"/>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fontAlgn="auto">
              <a:spcAft>
                <a:spcPts val="0"/>
              </a:spcAft>
              <a:buNone/>
            </a:pPr>
            <a:r>
              <a:rPr lang="en-US" sz="2200" b="1" cap="all" dirty="0" smtClean="0">
                <a:solidFill>
                  <a:srgbClr val="000000"/>
                </a:solidFill>
                <a:latin typeface="Arial" pitchFamily="34" charset="0"/>
                <a:ea typeface="ＭＳ Ｐゴシック" pitchFamily="34" charset="-128"/>
              </a:rPr>
              <a:t>The </a:t>
            </a:r>
            <a:r>
              <a:rPr lang="en-US" sz="2200" b="1" cap="all" dirty="0">
                <a:solidFill>
                  <a:srgbClr val="000000"/>
                </a:solidFill>
                <a:latin typeface="Arial" pitchFamily="34" charset="0"/>
                <a:ea typeface="ＭＳ Ｐゴシック" pitchFamily="34" charset="-128"/>
              </a:rPr>
              <a:t>68-95-99.7 Rule</a:t>
            </a:r>
          </a:p>
          <a:p>
            <a:pPr marL="68580" indent="0" fontAlgn="auto">
              <a:spcAft>
                <a:spcPts val="0"/>
              </a:spcAft>
              <a:buNone/>
            </a:pPr>
            <a:r>
              <a:rPr lang="en-US" sz="2200" dirty="0">
                <a:solidFill>
                  <a:srgbClr val="000000"/>
                </a:solidFill>
                <a:latin typeface="Arial" pitchFamily="34" charset="0"/>
                <a:ea typeface="ＭＳ Ｐゴシック" pitchFamily="34" charset="-128"/>
              </a:rPr>
              <a:t>In the Normal distribution with mean </a:t>
            </a:r>
            <a:r>
              <a:rPr lang="en-US" sz="2200" i="1" dirty="0">
                <a:solidFill>
                  <a:srgbClr val="000000"/>
                </a:solidFill>
                <a:latin typeface="Arial" pitchFamily="34" charset="0"/>
                <a:ea typeface="ＭＳ Ｐゴシック" pitchFamily="34" charset="-128"/>
              </a:rPr>
              <a:t>µ</a:t>
            </a:r>
            <a:r>
              <a:rPr lang="en-US" sz="2200" dirty="0">
                <a:solidFill>
                  <a:srgbClr val="000000"/>
                </a:solidFill>
                <a:latin typeface="Arial" pitchFamily="34" charset="0"/>
                <a:ea typeface="ＭＳ Ｐゴシック" pitchFamily="34" charset="-128"/>
              </a:rPr>
              <a:t> and standard deviation </a:t>
            </a:r>
            <a:r>
              <a:rPr lang="en-US" sz="2200" i="1" dirty="0">
                <a:solidFill>
                  <a:srgbClr val="000000"/>
                </a:solidFill>
                <a:latin typeface="Arial" pitchFamily="34" charset="0"/>
                <a:ea typeface="ＭＳ Ｐゴシック" pitchFamily="34" charset="-128"/>
              </a:rPr>
              <a:t>σ</a:t>
            </a:r>
            <a:r>
              <a:rPr lang="en-US" sz="2200" dirty="0">
                <a:solidFill>
                  <a:srgbClr val="000000"/>
                </a:solidFill>
                <a:latin typeface="Arial" pitchFamily="34" charset="0"/>
                <a:ea typeface="ＭＳ Ｐゴシック" pitchFamily="34" charset="-128"/>
              </a:rPr>
              <a:t>:</a:t>
            </a:r>
          </a:p>
          <a:p>
            <a:pPr fontAlgn="auto">
              <a:spcAft>
                <a:spcPts val="0"/>
              </a:spcAft>
            </a:pPr>
            <a:r>
              <a:rPr lang="en-US" sz="2200" dirty="0">
                <a:solidFill>
                  <a:srgbClr val="000000"/>
                </a:solidFill>
                <a:latin typeface="Arial" pitchFamily="34" charset="0"/>
                <a:ea typeface="ＭＳ Ｐゴシック" pitchFamily="34" charset="-128"/>
              </a:rPr>
              <a:t>Approximately 68% of the observations fall within </a:t>
            </a:r>
            <a:r>
              <a:rPr lang="en-US" sz="2200" i="1" dirty="0">
                <a:solidFill>
                  <a:srgbClr val="000000"/>
                </a:solidFill>
                <a:latin typeface="Arial" pitchFamily="34" charset="0"/>
                <a:ea typeface="ＭＳ Ｐゴシック" pitchFamily="34" charset="-128"/>
              </a:rPr>
              <a:t>σ</a:t>
            </a:r>
            <a:r>
              <a:rPr lang="en-US" sz="2200" dirty="0">
                <a:solidFill>
                  <a:srgbClr val="000000"/>
                </a:solidFill>
                <a:latin typeface="Arial" pitchFamily="34" charset="0"/>
                <a:ea typeface="ＭＳ Ｐゴシック" pitchFamily="34" charset="-128"/>
              </a:rPr>
              <a:t> of </a:t>
            </a:r>
            <a:r>
              <a:rPr lang="en-US" sz="2200" i="1" dirty="0">
                <a:solidFill>
                  <a:srgbClr val="000000"/>
                </a:solidFill>
                <a:latin typeface="Arial" pitchFamily="34" charset="0"/>
                <a:ea typeface="ＭＳ Ｐゴシック" pitchFamily="34" charset="-128"/>
              </a:rPr>
              <a:t>µ</a:t>
            </a:r>
            <a:r>
              <a:rPr lang="en-US" sz="2200" dirty="0">
                <a:solidFill>
                  <a:srgbClr val="000000"/>
                </a:solidFill>
                <a:latin typeface="Arial" pitchFamily="34" charset="0"/>
                <a:ea typeface="ＭＳ Ｐゴシック" pitchFamily="34" charset="-128"/>
              </a:rPr>
              <a:t>.</a:t>
            </a:r>
          </a:p>
          <a:p>
            <a:pPr fontAlgn="auto">
              <a:spcAft>
                <a:spcPts val="0"/>
              </a:spcAft>
            </a:pPr>
            <a:r>
              <a:rPr lang="en-US" sz="2200" dirty="0">
                <a:solidFill>
                  <a:srgbClr val="000000"/>
                </a:solidFill>
                <a:latin typeface="Arial" pitchFamily="34" charset="0"/>
                <a:ea typeface="ＭＳ Ｐゴシック" pitchFamily="34" charset="-128"/>
              </a:rPr>
              <a:t>Approximately 95% of the observations fall within 2</a:t>
            </a:r>
            <a:r>
              <a:rPr lang="en-US" sz="2200" i="1" dirty="0">
                <a:solidFill>
                  <a:srgbClr val="000000"/>
                </a:solidFill>
                <a:latin typeface="Arial" pitchFamily="34" charset="0"/>
                <a:ea typeface="ＭＳ Ｐゴシック" pitchFamily="34" charset="-128"/>
              </a:rPr>
              <a:t>σ</a:t>
            </a:r>
            <a:r>
              <a:rPr lang="en-US" sz="2200" dirty="0">
                <a:solidFill>
                  <a:srgbClr val="000000"/>
                </a:solidFill>
                <a:latin typeface="Arial" pitchFamily="34" charset="0"/>
                <a:ea typeface="ＭＳ Ｐゴシック" pitchFamily="34" charset="-128"/>
              </a:rPr>
              <a:t> of </a:t>
            </a:r>
            <a:r>
              <a:rPr lang="en-US" sz="2200" i="1" dirty="0">
                <a:solidFill>
                  <a:srgbClr val="000000"/>
                </a:solidFill>
                <a:latin typeface="Arial" pitchFamily="34" charset="0"/>
                <a:ea typeface="ＭＳ Ｐゴシック" pitchFamily="34" charset="-128"/>
              </a:rPr>
              <a:t>µ</a:t>
            </a:r>
            <a:r>
              <a:rPr lang="en-US" sz="2200" dirty="0">
                <a:solidFill>
                  <a:srgbClr val="000000"/>
                </a:solidFill>
                <a:latin typeface="Arial" pitchFamily="34" charset="0"/>
                <a:ea typeface="ＭＳ Ｐゴシック" pitchFamily="34" charset="-128"/>
              </a:rPr>
              <a:t>.</a:t>
            </a:r>
          </a:p>
          <a:p>
            <a:pPr fontAlgn="auto">
              <a:spcAft>
                <a:spcPts val="0"/>
              </a:spcAft>
            </a:pPr>
            <a:r>
              <a:rPr lang="en-US" sz="2200" dirty="0">
                <a:solidFill>
                  <a:srgbClr val="000000"/>
                </a:solidFill>
                <a:latin typeface="Arial" pitchFamily="34" charset="0"/>
                <a:ea typeface="ＭＳ Ｐゴシック" pitchFamily="34" charset="-128"/>
              </a:rPr>
              <a:t>Approximately 99.7% of the observations fall within 3</a:t>
            </a:r>
            <a:r>
              <a:rPr lang="en-US" sz="2200" i="1" dirty="0">
                <a:solidFill>
                  <a:srgbClr val="000000"/>
                </a:solidFill>
                <a:latin typeface="Arial" pitchFamily="34" charset="0"/>
                <a:ea typeface="ＭＳ Ｐゴシック" pitchFamily="34" charset="-128"/>
              </a:rPr>
              <a:t>σ</a:t>
            </a:r>
            <a:r>
              <a:rPr lang="en-US" sz="2200" dirty="0">
                <a:solidFill>
                  <a:srgbClr val="000000"/>
                </a:solidFill>
                <a:latin typeface="Arial" pitchFamily="34" charset="0"/>
                <a:ea typeface="ＭＳ Ｐゴシック" pitchFamily="34" charset="-128"/>
              </a:rPr>
              <a:t> of </a:t>
            </a:r>
            <a:r>
              <a:rPr lang="en-US" sz="2200" i="1" dirty="0" smtClean="0">
                <a:solidFill>
                  <a:srgbClr val="000000"/>
                </a:solidFill>
                <a:latin typeface="Arial" pitchFamily="34" charset="0"/>
                <a:ea typeface="ＭＳ Ｐゴシック" pitchFamily="34" charset="-128"/>
              </a:rPr>
              <a:t>µ.</a:t>
            </a:r>
          </a:p>
        </p:txBody>
      </p:sp>
      <p:sp>
        <p:nvSpPr>
          <p:cNvPr id="8" name="Rectangle 7"/>
          <p:cNvSpPr/>
          <p:nvPr/>
        </p:nvSpPr>
        <p:spPr>
          <a:xfrm>
            <a:off x="296530" y="1371600"/>
            <a:ext cx="8466470" cy="2150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779" y="5341914"/>
            <a:ext cx="1164227" cy="226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423" y="5690259"/>
            <a:ext cx="1164227" cy="226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423" y="6082149"/>
            <a:ext cx="1164227" cy="226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1029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433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39"/>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par>
                          <p:cTn id="47" fill="hold">
                            <p:stCondLst>
                              <p:cond delay="0"/>
                            </p:stCondLst>
                            <p:childTnLst>
                              <p:par>
                                <p:cTn id="48" presetID="1" presetClass="exit" presetSubtype="0" fill="hold" nodeType="afterEffect">
                                  <p:stCondLst>
                                    <p:cond delay="400"/>
                                  </p:stCondLst>
                                  <p:childTnLst>
                                    <p:set>
                                      <p:cBhvr>
                                        <p:cTn id="49" dur="1" fill="hold">
                                          <p:stCondLst>
                                            <p:cond delay="0"/>
                                          </p:stCondLst>
                                        </p:cTn>
                                        <p:tgtEl>
                                          <p:spTgt spid="14339"/>
                                        </p:tgtEl>
                                        <p:attrNameLst>
                                          <p:attrName>style.visibility</p:attrName>
                                        </p:attrNameLst>
                                      </p:cBhvr>
                                      <p:to>
                                        <p:strVal val="hidden"/>
                                      </p:to>
                                    </p:set>
                                  </p:childTnLst>
                                </p:cTn>
                              </p:par>
                            </p:childTnLst>
                          </p:cTn>
                        </p:par>
                        <p:par>
                          <p:cTn id="50" fill="hold">
                            <p:stCondLst>
                              <p:cond delay="400"/>
                            </p:stCondLst>
                            <p:childTnLst>
                              <p:par>
                                <p:cTn id="51" presetID="1" presetClass="exit" presetSubtype="0" fill="hold" nodeType="afterEffect">
                                  <p:stCondLst>
                                    <p:cond delay="400"/>
                                  </p:stCondLst>
                                  <p:childTnLst>
                                    <p:set>
                                      <p:cBhvr>
                                        <p:cTn id="52" dur="1" fill="hold">
                                          <p:stCondLst>
                                            <p:cond delay="0"/>
                                          </p:stCondLst>
                                        </p:cTn>
                                        <p:tgtEl>
                                          <p:spTgt spid="11"/>
                                        </p:tgtEl>
                                        <p:attrNameLst>
                                          <p:attrName>style.visibility</p:attrName>
                                        </p:attrNameLst>
                                      </p:cBhvr>
                                      <p:to>
                                        <p:strVal val="hidden"/>
                                      </p:to>
                                    </p:set>
                                  </p:childTnLst>
                                </p:cTn>
                              </p:par>
                            </p:childTnLst>
                          </p:cTn>
                        </p:par>
                        <p:par>
                          <p:cTn id="53" fill="hold">
                            <p:stCondLst>
                              <p:cond delay="800"/>
                            </p:stCondLst>
                            <p:childTnLst>
                              <p:par>
                                <p:cTn id="54" presetID="1" presetClass="exit" presetSubtype="0" fill="hold" nodeType="afterEffect">
                                  <p:stCondLst>
                                    <p:cond delay="40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22775" y="152400"/>
            <a:ext cx="8077200" cy="1219200"/>
          </a:xfrm>
        </p:spPr>
        <p:txBody>
          <a:bodyPr/>
          <a:lstStyle/>
          <a:p>
            <a:pPr eaLnBrk="1" hangingPunct="1"/>
            <a:r>
              <a:rPr lang="en-US" sz="4000" dirty="0" smtClean="0">
                <a:latin typeface="Gill Sans" charset="0"/>
                <a:ea typeface="ＭＳ Ｐゴシック" pitchFamily="34" charset="-128"/>
              </a:rPr>
              <a:t>Normal Distributions</a:t>
            </a:r>
          </a:p>
        </p:txBody>
      </p:sp>
      <p:pic>
        <p:nvPicPr>
          <p:cNvPr id="42" name="Picture 41" descr="F2.13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0003" y="4100340"/>
            <a:ext cx="3244851"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F2.1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7399" y="4035035"/>
            <a:ext cx="329088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232968" y="1371600"/>
            <a:ext cx="8530032" cy="2133599"/>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US" sz="2200" dirty="0" smtClean="0">
                <a:solidFill>
                  <a:srgbClr val="000000"/>
                </a:solidFill>
                <a:latin typeface="Arial" pitchFamily="34" charset="0"/>
                <a:ea typeface="ＭＳ Ｐゴシック" pitchFamily="34" charset="-128"/>
              </a:rPr>
              <a:t>The </a:t>
            </a:r>
            <a:r>
              <a:rPr lang="en-US" sz="2200" dirty="0">
                <a:solidFill>
                  <a:srgbClr val="000000"/>
                </a:solidFill>
                <a:latin typeface="Arial" pitchFamily="34" charset="0"/>
                <a:ea typeface="ＭＳ Ｐゴシック" pitchFamily="34" charset="-128"/>
              </a:rPr>
              <a:t>distribution of Iowa Test of Basic Skills (ITBS) vocabulary scores for </a:t>
            </a:r>
            <a:r>
              <a:rPr lang="en-US" sz="2200" dirty="0" smtClean="0">
                <a:solidFill>
                  <a:srgbClr val="000000"/>
                </a:solidFill>
                <a:latin typeface="Arial" pitchFamily="34" charset="0"/>
                <a:ea typeface="ＭＳ Ｐゴシック" pitchFamily="34" charset="-128"/>
              </a:rPr>
              <a:t>seventh</a:t>
            </a:r>
            <a:r>
              <a:rPr lang="en-US" sz="2200" dirty="0">
                <a:solidFill>
                  <a:srgbClr val="000000"/>
                </a:solidFill>
                <a:latin typeface="Arial" pitchFamily="34" charset="0"/>
                <a:ea typeface="ＭＳ Ｐゴシック" pitchFamily="34" charset="-128"/>
              </a:rPr>
              <a:t>-grade students in Gary, Indiana, is close to Normal.  Suppose the distribution is </a:t>
            </a:r>
            <a:r>
              <a:rPr lang="en-US" sz="2200" i="1" dirty="0">
                <a:solidFill>
                  <a:srgbClr val="000000"/>
                </a:solidFill>
                <a:latin typeface="Arial" pitchFamily="34" charset="0"/>
                <a:ea typeface="ＭＳ Ｐゴシック" pitchFamily="34" charset="-128"/>
              </a:rPr>
              <a:t>N</a:t>
            </a:r>
            <a:r>
              <a:rPr lang="en-US" sz="2200" dirty="0">
                <a:solidFill>
                  <a:srgbClr val="000000"/>
                </a:solidFill>
                <a:latin typeface="Arial" pitchFamily="34" charset="0"/>
                <a:ea typeface="ＭＳ Ｐゴシック" pitchFamily="34" charset="-128"/>
              </a:rPr>
              <a:t>(6.84, 1.55).</a:t>
            </a:r>
          </a:p>
          <a:p>
            <a:pPr fontAlgn="auto">
              <a:spcAft>
                <a:spcPts val="0"/>
              </a:spcAft>
            </a:pPr>
            <a:r>
              <a:rPr lang="en-US" sz="2200" dirty="0">
                <a:solidFill>
                  <a:srgbClr val="000000"/>
                </a:solidFill>
                <a:latin typeface="Arial" pitchFamily="34" charset="0"/>
                <a:ea typeface="ＭＳ Ｐゴシック" pitchFamily="34" charset="-128"/>
              </a:rPr>
              <a:t>Sketch the Normal density curve for this distribution.</a:t>
            </a:r>
          </a:p>
          <a:p>
            <a:pPr fontAlgn="auto">
              <a:spcAft>
                <a:spcPts val="0"/>
              </a:spcAft>
            </a:pPr>
            <a:r>
              <a:rPr lang="en-US" sz="2200" dirty="0">
                <a:solidFill>
                  <a:srgbClr val="000000"/>
                </a:solidFill>
                <a:latin typeface="Arial" pitchFamily="34" charset="0"/>
                <a:ea typeface="ＭＳ Ｐゴシック" pitchFamily="34" charset="-128"/>
              </a:rPr>
              <a:t>What percent of ITBS vocabulary scores </a:t>
            </a:r>
            <a:r>
              <a:rPr lang="en-US" sz="2200" dirty="0" smtClean="0">
                <a:solidFill>
                  <a:srgbClr val="000000"/>
                </a:solidFill>
                <a:latin typeface="Arial" pitchFamily="34" charset="0"/>
                <a:ea typeface="ＭＳ Ｐゴシック" pitchFamily="34" charset="-128"/>
              </a:rPr>
              <a:t>is between </a:t>
            </a:r>
            <a:r>
              <a:rPr lang="en-US" sz="2200" dirty="0">
                <a:solidFill>
                  <a:srgbClr val="000000"/>
                </a:solidFill>
                <a:latin typeface="Arial" pitchFamily="34" charset="0"/>
                <a:ea typeface="ＭＳ Ｐゴシック" pitchFamily="34" charset="-128"/>
              </a:rPr>
              <a:t>3.74 and 9.94?</a:t>
            </a:r>
          </a:p>
          <a:p>
            <a:pPr fontAlgn="auto">
              <a:spcAft>
                <a:spcPts val="0"/>
              </a:spcAft>
            </a:pPr>
            <a:r>
              <a:rPr lang="en-US" sz="2200" dirty="0">
                <a:solidFill>
                  <a:srgbClr val="000000"/>
                </a:solidFill>
                <a:latin typeface="Arial" pitchFamily="34" charset="0"/>
                <a:ea typeface="ＭＳ Ｐゴシック" pitchFamily="34" charset="-128"/>
              </a:rPr>
              <a:t>What percent of the scores </a:t>
            </a:r>
            <a:r>
              <a:rPr lang="en-US" sz="2200" dirty="0" smtClean="0">
                <a:solidFill>
                  <a:srgbClr val="000000"/>
                </a:solidFill>
                <a:latin typeface="Arial" pitchFamily="34" charset="0"/>
                <a:ea typeface="ＭＳ Ｐゴシック" pitchFamily="34" charset="-128"/>
              </a:rPr>
              <a:t>is above </a:t>
            </a:r>
            <a:r>
              <a:rPr lang="en-US" sz="2200" dirty="0">
                <a:solidFill>
                  <a:srgbClr val="000000"/>
                </a:solidFill>
                <a:latin typeface="Arial" pitchFamily="34" charset="0"/>
                <a:ea typeface="ＭＳ Ｐゴシック" pitchFamily="34" charset="-128"/>
              </a:rPr>
              <a:t>5.29</a:t>
            </a:r>
            <a:r>
              <a:rPr lang="en-US" sz="2200" dirty="0" smtClean="0">
                <a:solidFill>
                  <a:srgbClr val="000000"/>
                </a:solidFill>
                <a:latin typeface="Arial" pitchFamily="34" charset="0"/>
                <a:ea typeface="ＭＳ Ｐゴシック" pitchFamily="34" charset="-128"/>
              </a:rPr>
              <a:t>?</a:t>
            </a:r>
            <a:endParaRPr lang="en-US" sz="2200"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5272835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520700" y="395965"/>
            <a:ext cx="8077200" cy="1219200"/>
          </a:xfrm>
        </p:spPr>
        <p:txBody>
          <a:bodyPr/>
          <a:lstStyle/>
          <a:p>
            <a:pPr eaLnBrk="1" hangingPunct="1"/>
            <a:r>
              <a:rPr lang="en-US" dirty="0" smtClean="0">
                <a:latin typeface="Gill Sans" charset="0"/>
                <a:ea typeface="ＭＳ Ｐゴシック" pitchFamily="34" charset="-128"/>
              </a:rPr>
              <a:t>Standardizing</a:t>
            </a:r>
          </a:p>
        </p:txBody>
      </p:sp>
      <mc:AlternateContent xmlns:mc="http://schemas.openxmlformats.org/markup-compatibility/2006" xmlns:a14="http://schemas.microsoft.com/office/drawing/2010/main">
        <mc:Choice Requires="a14">
          <p:sp>
            <p:nvSpPr>
              <p:cNvPr id="11" name="Rectangle 3"/>
              <p:cNvSpPr txBox="1">
                <a:spLocks noChangeArrowheads="1"/>
              </p:cNvSpPr>
              <p:nvPr/>
            </p:nvSpPr>
            <p:spPr>
              <a:xfrm>
                <a:off x="414480" y="1797232"/>
                <a:ext cx="8331200" cy="4512128"/>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US" sz="2600" dirty="0" smtClean="0">
                    <a:solidFill>
                      <a:srgbClr val="000000"/>
                    </a:solidFill>
                    <a:latin typeface="Arial" pitchFamily="34" charset="0"/>
                    <a:ea typeface="ＭＳ Ｐゴシック" pitchFamily="34" charset="-128"/>
                  </a:rPr>
                  <a:t>All </a:t>
                </a:r>
                <a:r>
                  <a:rPr lang="en-US" sz="2600" dirty="0">
                    <a:solidFill>
                      <a:srgbClr val="000000"/>
                    </a:solidFill>
                    <a:latin typeface="Arial" pitchFamily="34" charset="0"/>
                    <a:ea typeface="ＭＳ Ｐゴシック" pitchFamily="34" charset="-128"/>
                  </a:rPr>
                  <a:t>Normal distributions are the same if we measure in units of size </a:t>
                </a:r>
                <a:r>
                  <a:rPr lang="en-US" sz="2600" i="1" dirty="0">
                    <a:solidFill>
                      <a:srgbClr val="000000"/>
                    </a:solidFill>
                    <a:latin typeface="Arial" pitchFamily="34" charset="0"/>
                    <a:ea typeface="ＭＳ Ｐゴシック" pitchFamily="34" charset="-128"/>
                  </a:rPr>
                  <a:t>σ</a:t>
                </a:r>
                <a:r>
                  <a:rPr lang="en-US" sz="2600" dirty="0">
                    <a:solidFill>
                      <a:srgbClr val="000000"/>
                    </a:solidFill>
                    <a:latin typeface="Arial" pitchFamily="34" charset="0"/>
                    <a:ea typeface="ＭＳ Ｐゴシック" pitchFamily="34" charset="-128"/>
                  </a:rPr>
                  <a:t> from the mean </a:t>
                </a:r>
                <a:r>
                  <a:rPr lang="en-US" sz="2600" i="1" dirty="0">
                    <a:solidFill>
                      <a:srgbClr val="000000"/>
                    </a:solidFill>
                    <a:latin typeface="Arial" pitchFamily="34" charset="0"/>
                    <a:ea typeface="ＭＳ Ｐゴシック" pitchFamily="34" charset="-128"/>
                  </a:rPr>
                  <a:t>µ</a:t>
                </a:r>
                <a:r>
                  <a:rPr lang="en-US" sz="2600" dirty="0">
                    <a:solidFill>
                      <a:srgbClr val="000000"/>
                    </a:solidFill>
                    <a:latin typeface="Arial" pitchFamily="34" charset="0"/>
                    <a:ea typeface="ＭＳ Ｐゴシック" pitchFamily="34" charset="-128"/>
                  </a:rPr>
                  <a:t> as center</a:t>
                </a:r>
                <a:r>
                  <a:rPr lang="en-US" sz="2600" dirty="0" smtClean="0">
                    <a:solidFill>
                      <a:srgbClr val="000000"/>
                    </a:solidFill>
                    <a:latin typeface="Arial" pitchFamily="34" charset="0"/>
                    <a:ea typeface="ＭＳ Ｐゴシック" pitchFamily="34" charset="-128"/>
                  </a:rPr>
                  <a:t>.</a:t>
                </a:r>
                <a:endParaRPr lang="en-US" sz="2600" dirty="0">
                  <a:solidFill>
                    <a:srgbClr val="000000"/>
                  </a:solidFill>
                  <a:latin typeface="Arial" pitchFamily="34" charset="0"/>
                  <a:ea typeface="ＭＳ Ｐゴシック" pitchFamily="34" charset="-128"/>
                </a:endParaRPr>
              </a:p>
              <a:p>
                <a:pPr fontAlgn="auto">
                  <a:spcAft>
                    <a:spcPts val="0"/>
                  </a:spcAft>
                </a:pPr>
                <a:r>
                  <a:rPr lang="en-US" sz="2600" dirty="0" smtClean="0">
                    <a:solidFill>
                      <a:srgbClr val="000000"/>
                    </a:solidFill>
                    <a:latin typeface="Arial" pitchFamily="34" charset="0"/>
                    <a:ea typeface="ＭＳ Ｐゴシック" pitchFamily="34" charset="-128"/>
                  </a:rPr>
                  <a:t>Changing to these units is called </a:t>
                </a:r>
                <a:r>
                  <a:rPr lang="en-US" sz="2600" i="1" dirty="0" smtClean="0">
                    <a:solidFill>
                      <a:srgbClr val="000000"/>
                    </a:solidFill>
                    <a:latin typeface="Arial" pitchFamily="34" charset="0"/>
                    <a:ea typeface="ＭＳ Ｐゴシック" pitchFamily="34" charset="-128"/>
                  </a:rPr>
                  <a:t>standardizing</a:t>
                </a:r>
                <a:r>
                  <a:rPr lang="en-US" sz="2600" dirty="0" smtClean="0">
                    <a:solidFill>
                      <a:srgbClr val="000000"/>
                    </a:solidFill>
                    <a:latin typeface="Arial" pitchFamily="34" charset="0"/>
                    <a:ea typeface="ＭＳ Ｐゴシック" pitchFamily="34" charset="-128"/>
                  </a:rPr>
                  <a:t>.</a:t>
                </a:r>
              </a:p>
              <a:p>
                <a:pPr marL="68580" indent="0" fontAlgn="auto">
                  <a:spcAft>
                    <a:spcPts val="0"/>
                  </a:spcAft>
                  <a:buNone/>
                </a:pPr>
                <a:endParaRPr lang="en-US" sz="2600" dirty="0">
                  <a:solidFill>
                    <a:srgbClr val="000000"/>
                  </a:solidFill>
                  <a:latin typeface="Arial" pitchFamily="34" charset="0"/>
                  <a:ea typeface="ＭＳ Ｐゴシック" pitchFamily="34" charset="-128"/>
                </a:endParaRPr>
              </a:p>
              <a:p>
                <a:pPr marL="68580" indent="0" fontAlgn="auto">
                  <a:spcAft>
                    <a:spcPts val="0"/>
                  </a:spcAft>
                  <a:buNone/>
                </a:pPr>
                <a:r>
                  <a:rPr lang="en-US" sz="2600" b="1" dirty="0">
                    <a:solidFill>
                      <a:srgbClr val="000000"/>
                    </a:solidFill>
                    <a:latin typeface="Arial" pitchFamily="34" charset="0"/>
                    <a:ea typeface="ＭＳ Ｐゴシック" pitchFamily="34" charset="-128"/>
                  </a:rPr>
                  <a:t>STANDARDIZING AND </a:t>
                </a:r>
                <a:r>
                  <a:rPr lang="en-US" sz="2600" b="1" i="1" dirty="0" smtClean="0">
                    <a:solidFill>
                      <a:srgbClr val="000000"/>
                    </a:solidFill>
                    <a:latin typeface="Arial" pitchFamily="34" charset="0"/>
                    <a:ea typeface="ＭＳ Ｐゴシック" pitchFamily="34" charset="-128"/>
                  </a:rPr>
                  <a:t>z</a:t>
                </a:r>
                <a:r>
                  <a:rPr lang="en-US" sz="2600" b="1" dirty="0" smtClean="0">
                    <a:solidFill>
                      <a:srgbClr val="000000"/>
                    </a:solidFill>
                    <a:latin typeface="Arial" pitchFamily="34" charset="0"/>
                    <a:ea typeface="ＭＳ Ｐゴシック" pitchFamily="34" charset="-128"/>
                  </a:rPr>
                  <a:t>-</a:t>
                </a:r>
                <a:r>
                  <a:rPr lang="en-US" sz="2600" b="1" dirty="0">
                    <a:solidFill>
                      <a:srgbClr val="000000"/>
                    </a:solidFill>
                    <a:latin typeface="Arial" pitchFamily="34" charset="0"/>
                    <a:ea typeface="ＭＳ Ｐゴシック" pitchFamily="34" charset="-128"/>
                  </a:rPr>
                  <a:t>SCORES</a:t>
                </a:r>
              </a:p>
              <a:p>
                <a:pPr fontAlgn="auto">
                  <a:spcAft>
                    <a:spcPts val="0"/>
                  </a:spcAft>
                </a:pPr>
                <a:r>
                  <a:rPr lang="en-US" sz="2600" dirty="0" smtClean="0">
                    <a:solidFill>
                      <a:srgbClr val="000000"/>
                    </a:solidFill>
                    <a:latin typeface="Arial" pitchFamily="34" charset="0"/>
                    <a:ea typeface="ＭＳ Ｐゴシック" pitchFamily="34" charset="-128"/>
                  </a:rPr>
                  <a:t>If </a:t>
                </a:r>
                <a:r>
                  <a:rPr lang="en-US" sz="2600" i="1" dirty="0" smtClean="0">
                    <a:solidFill>
                      <a:srgbClr val="000000"/>
                    </a:solidFill>
                    <a:latin typeface="Arial" pitchFamily="34" charset="0"/>
                    <a:ea typeface="ＭＳ Ｐゴシック" pitchFamily="34" charset="-128"/>
                  </a:rPr>
                  <a:t>x</a:t>
                </a:r>
                <a:r>
                  <a:rPr lang="en-US" sz="2600" dirty="0" smtClean="0">
                    <a:solidFill>
                      <a:srgbClr val="000000"/>
                    </a:solidFill>
                    <a:latin typeface="Arial" pitchFamily="34" charset="0"/>
                    <a:ea typeface="ＭＳ Ｐゴシック" pitchFamily="34" charset="-128"/>
                  </a:rPr>
                  <a:t> is </a:t>
                </a:r>
                <a:r>
                  <a:rPr lang="en-US" sz="2600" dirty="0">
                    <a:solidFill>
                      <a:srgbClr val="000000"/>
                    </a:solidFill>
                    <a:latin typeface="Arial" pitchFamily="34" charset="0"/>
                    <a:ea typeface="ＭＳ Ｐゴシック" pitchFamily="34" charset="-128"/>
                  </a:rPr>
                  <a:t>an observation from a distribution that has mean </a:t>
                </a:r>
                <a:r>
                  <a:rPr lang="en-US" sz="2600" dirty="0" smtClean="0">
                    <a:solidFill>
                      <a:srgbClr val="000000"/>
                    </a:solidFill>
                    <a:latin typeface="Arial" pitchFamily="34" charset="0"/>
                    <a:ea typeface="ＭＳ Ｐゴシック" pitchFamily="34" charset="-128"/>
                  </a:rPr>
                  <a:t> and </a:t>
                </a:r>
                <a:r>
                  <a:rPr lang="en-US" sz="2600" dirty="0">
                    <a:solidFill>
                      <a:srgbClr val="000000"/>
                    </a:solidFill>
                    <a:latin typeface="Arial" pitchFamily="34" charset="0"/>
                    <a:ea typeface="ＭＳ Ｐゴシック" pitchFamily="34" charset="-128"/>
                  </a:rPr>
                  <a:t>standard </a:t>
                </a:r>
                <a:r>
                  <a:rPr lang="en-US" sz="2600" dirty="0" smtClean="0">
                    <a:solidFill>
                      <a:srgbClr val="000000"/>
                    </a:solidFill>
                    <a:latin typeface="Arial" pitchFamily="34" charset="0"/>
                    <a:ea typeface="ＭＳ Ｐゴシック" pitchFamily="34" charset="-128"/>
                  </a:rPr>
                  <a:t>deviation </a:t>
                </a:r>
                <a:r>
                  <a:rPr lang="en-US" sz="2600" i="1" dirty="0" smtClean="0">
                    <a:solidFill>
                      <a:srgbClr val="000000"/>
                    </a:solidFill>
                    <a:latin typeface="Arial" pitchFamily="34" charset="0"/>
                    <a:ea typeface="ＭＳ Ｐゴシック" pitchFamily="34" charset="-128"/>
                  </a:rPr>
                  <a:t>σ</a:t>
                </a:r>
                <a:r>
                  <a:rPr lang="en-US" sz="2600" dirty="0" smtClean="0">
                    <a:solidFill>
                      <a:srgbClr val="000000"/>
                    </a:solidFill>
                    <a:latin typeface="Arial" pitchFamily="34" charset="0"/>
                    <a:ea typeface="ＭＳ Ｐゴシック" pitchFamily="34" charset="-128"/>
                  </a:rPr>
                  <a:t>, the </a:t>
                </a:r>
                <a:r>
                  <a:rPr lang="en-US" sz="2600" b="1" dirty="0">
                    <a:solidFill>
                      <a:srgbClr val="FF0000"/>
                    </a:solidFill>
                    <a:latin typeface="Arial" pitchFamily="34" charset="0"/>
                    <a:ea typeface="ＭＳ Ｐゴシック" pitchFamily="34" charset="-128"/>
                  </a:rPr>
                  <a:t>standardized value</a:t>
                </a:r>
                <a:r>
                  <a:rPr lang="en-US" sz="2600" dirty="0">
                    <a:solidFill>
                      <a:srgbClr val="000000"/>
                    </a:solidFill>
                    <a:latin typeface="Arial" pitchFamily="34" charset="0"/>
                    <a:ea typeface="ＭＳ Ｐゴシック" pitchFamily="34" charset="-128"/>
                  </a:rPr>
                  <a:t> </a:t>
                </a:r>
                <a:r>
                  <a:rPr lang="en-US" sz="2600" dirty="0" smtClean="0">
                    <a:solidFill>
                      <a:srgbClr val="000000"/>
                    </a:solidFill>
                    <a:latin typeface="Arial" pitchFamily="34" charset="0"/>
                    <a:ea typeface="ＭＳ Ｐゴシック" pitchFamily="34" charset="-128"/>
                  </a:rPr>
                  <a:t>of </a:t>
                </a:r>
                <a:r>
                  <a:rPr lang="en-US" sz="2600" i="1" dirty="0" smtClean="0">
                    <a:solidFill>
                      <a:srgbClr val="000000"/>
                    </a:solidFill>
                    <a:latin typeface="Arial" pitchFamily="34" charset="0"/>
                    <a:ea typeface="ＭＳ Ｐゴシック" pitchFamily="34" charset="-128"/>
                  </a:rPr>
                  <a:t>x</a:t>
                </a:r>
                <a:r>
                  <a:rPr lang="en-US" sz="2600" dirty="0" smtClean="0">
                    <a:solidFill>
                      <a:srgbClr val="000000"/>
                    </a:solidFill>
                    <a:latin typeface="Arial" pitchFamily="34" charset="0"/>
                    <a:ea typeface="ＭＳ Ｐゴシック" pitchFamily="34" charset="-128"/>
                  </a:rPr>
                  <a:t> is </a:t>
                </a:r>
              </a:p>
              <a:p>
                <a:pPr marL="68580" indent="0" fontAlgn="auto">
                  <a:spcAft>
                    <a:spcPts val="0"/>
                  </a:spcAft>
                  <a:buNone/>
                </a:pPr>
                <a:r>
                  <a:rPr lang="en-US" sz="2600" i="1" dirty="0">
                    <a:solidFill>
                      <a:srgbClr val="000000"/>
                    </a:solidFill>
                    <a:latin typeface="Arial" pitchFamily="34" charset="0"/>
                    <a:ea typeface="ＭＳ Ｐゴシック" pitchFamily="34" charset="-128"/>
                  </a:rPr>
                  <a:t>	</a:t>
                </a:r>
                <a:r>
                  <a:rPr lang="en-US" sz="2600" i="1" dirty="0" smtClean="0">
                    <a:solidFill>
                      <a:srgbClr val="000000"/>
                    </a:solidFill>
                    <a:latin typeface="Arial" pitchFamily="34" charset="0"/>
                    <a:ea typeface="ＭＳ Ｐゴシック" pitchFamily="34" charset="-128"/>
                  </a:rPr>
                  <a:t>z</a:t>
                </a:r>
                <a:r>
                  <a:rPr lang="en-US" sz="2600" dirty="0" smtClean="0">
                    <a:solidFill>
                      <a:srgbClr val="000000"/>
                    </a:solidFill>
                    <a:latin typeface="Arial" pitchFamily="34" charset="0"/>
                    <a:ea typeface="ＭＳ Ｐゴシック" pitchFamily="34" charset="-128"/>
                  </a:rPr>
                  <a:t> = </a:t>
                </a:r>
                <a:r>
                  <a:rPr lang="en-US" sz="2600" i="1" dirty="0" smtClean="0">
                    <a:solidFill>
                      <a:srgbClr val="000000"/>
                    </a:solidFill>
                    <a:latin typeface="Arial" pitchFamily="34" charset="0"/>
                    <a:ea typeface="ＭＳ Ｐゴシック" pitchFamily="34" charset="-128"/>
                  </a:rPr>
                  <a:t>x</a:t>
                </a:r>
                <a:r>
                  <a:rPr lang="en-US" sz="2600" dirty="0" smtClean="0">
                    <a:solidFill>
                      <a:srgbClr val="000000"/>
                    </a:solidFill>
                    <a:latin typeface="Arial" pitchFamily="34" charset="0"/>
                    <a:ea typeface="ＭＳ Ｐゴシック" pitchFamily="34" charset="-128"/>
                  </a:rPr>
                  <a:t> − </a:t>
                </a:r>
                <a:r>
                  <a:rPr lang="en-US" sz="2600" i="1" dirty="0">
                    <a:solidFill>
                      <a:srgbClr val="000000"/>
                    </a:solidFill>
                    <a:latin typeface="Arial" pitchFamily="34" charset="0"/>
                    <a:ea typeface="ＭＳ Ｐゴシック" pitchFamily="34" charset="-128"/>
                  </a:rPr>
                  <a:t>µ</a:t>
                </a:r>
                <a:r>
                  <a:rPr lang="en-US" sz="2600" dirty="0" smtClean="0">
                    <a:solidFill>
                      <a:srgbClr val="000000"/>
                    </a:solidFill>
                    <a:latin typeface="Arial" pitchFamily="34" charset="0"/>
                    <a:ea typeface="ＭＳ Ｐゴシック" pitchFamily="34" charset="-128"/>
                  </a:rPr>
                  <a:t>/</a:t>
                </a:r>
                <a:r>
                  <a:rPr lang="en-US" sz="2600" i="1" dirty="0">
                    <a:solidFill>
                      <a:srgbClr val="000000"/>
                    </a:solidFill>
                    <a:latin typeface="Arial" pitchFamily="34" charset="0"/>
                    <a:ea typeface="ＭＳ Ｐゴシック" pitchFamily="34" charset="-128"/>
                  </a:rPr>
                  <a:t>σ</a:t>
                </a:r>
                <a:endParaRPr lang="en-US" sz="2600" dirty="0" smtClean="0">
                  <a:solidFill>
                    <a:srgbClr val="000000"/>
                  </a:solidFill>
                  <a:latin typeface="Arial" pitchFamily="34" charset="0"/>
                  <a:ea typeface="ＭＳ Ｐゴシック" pitchFamily="34" charset="-128"/>
                </a:endParaRPr>
              </a:p>
              <a:p>
                <a:pPr marL="68580" indent="0" fontAlgn="auto">
                  <a:spcAft>
                    <a:spcPts val="0"/>
                  </a:spcAft>
                  <a:buNone/>
                </a:pPr>
                <a:r>
                  <a:rPr lang="en-US" sz="2600" dirty="0" smtClean="0">
                    <a:solidFill>
                      <a:srgbClr val="000000"/>
                    </a:solidFill>
                    <a:latin typeface="Arial" pitchFamily="34" charset="0"/>
                    <a:ea typeface="ＭＳ Ｐゴシック" pitchFamily="34" charset="-128"/>
                  </a:rPr>
                  <a:t>A standardized value is often called a </a:t>
                </a:r>
                <a:r>
                  <a:rPr lang="en-US" sz="2600" b="1" i="1" dirty="0" smtClean="0">
                    <a:solidFill>
                      <a:srgbClr val="FF0000"/>
                    </a:solidFill>
                    <a:latin typeface="Arial" pitchFamily="34" charset="0"/>
                    <a:ea typeface="ＭＳ Ｐゴシック" pitchFamily="34" charset="-128"/>
                  </a:rPr>
                  <a:t>z</a:t>
                </a:r>
                <a:r>
                  <a:rPr lang="en-US" sz="2600" b="1" dirty="0" smtClean="0">
                    <a:solidFill>
                      <a:srgbClr val="FF0000"/>
                    </a:solidFill>
                    <a:latin typeface="Arial" pitchFamily="34" charset="0"/>
                    <a:ea typeface="ＭＳ Ｐゴシック" pitchFamily="34" charset="-128"/>
                  </a:rPr>
                  <a:t>-score</a:t>
                </a:r>
                <a:r>
                  <a:rPr lang="en-US" sz="2600" dirty="0" smtClean="0">
                    <a:solidFill>
                      <a:srgbClr val="000000"/>
                    </a:solidFill>
                    <a:latin typeface="Arial" pitchFamily="34" charset="0"/>
                    <a:ea typeface="ＭＳ Ｐゴシック" pitchFamily="34" charset="-128"/>
                  </a:rPr>
                  <a:t>.</a:t>
                </a:r>
                <a:endParaRPr lang="en-US" sz="2600" dirty="0">
                  <a:solidFill>
                    <a:srgbClr val="000000"/>
                  </a:solidFill>
                  <a:latin typeface="Arial" pitchFamily="34" charset="0"/>
                  <a:ea typeface="ＭＳ Ｐゴシック" pitchFamily="34" charset="-128"/>
                </a:endParaRPr>
              </a:p>
            </p:txBody>
          </p:sp>
        </mc:Choice>
        <mc:Fallback xmlns="">
          <p:sp>
            <p:nvSpPr>
              <p:cNvPr id="11" name="Rectangle 3"/>
              <p:cNvSpPr txBox="1">
                <a:spLocks noRot="1" noChangeAspect="1" noMove="1" noResize="1" noEditPoints="1" noAdjustHandles="1" noChangeArrowheads="1" noChangeShapeType="1" noTextEdit="1"/>
              </p:cNvSpPr>
              <p:nvPr/>
            </p:nvSpPr>
            <p:spPr>
              <a:xfrm>
                <a:off x="414480" y="1797232"/>
                <a:ext cx="8331200" cy="4512128"/>
              </a:xfrm>
              <a:prstGeom prst="rect">
                <a:avLst/>
              </a:prstGeom>
              <a:blipFill rotWithShape="1">
                <a:blip r:embed="rId2"/>
                <a:stretch>
                  <a:fillRect b="-135"/>
                </a:stretch>
              </a:blipFill>
            </p:spPr>
            <p:txBody>
              <a:bodyPr/>
              <a:lstStyle/>
              <a:p>
                <a:r>
                  <a:rPr lang="en-US">
                    <a:noFill/>
                  </a:rPr>
                  <a:t> </a:t>
                </a:r>
              </a:p>
            </p:txBody>
          </p:sp>
        </mc:Fallback>
      </mc:AlternateContent>
      <p:sp>
        <p:nvSpPr>
          <p:cNvPr id="7" name="Rectangle 6"/>
          <p:cNvSpPr/>
          <p:nvPr/>
        </p:nvSpPr>
        <p:spPr>
          <a:xfrm>
            <a:off x="414480" y="3516835"/>
            <a:ext cx="8183420" cy="2957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562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23005" y="110395"/>
            <a:ext cx="8077200" cy="1219200"/>
          </a:xfrm>
        </p:spPr>
        <p:txBody>
          <a:bodyPr/>
          <a:lstStyle/>
          <a:p>
            <a:pPr eaLnBrk="1" hangingPunct="1"/>
            <a:r>
              <a:rPr lang="en-US" sz="4000" dirty="0" smtClean="0">
                <a:latin typeface="Gill Sans" charset="0"/>
                <a:ea typeface="ＭＳ Ｐゴシック" pitchFamily="34" charset="-128"/>
              </a:rPr>
              <a:t>Standardizing</a:t>
            </a:r>
          </a:p>
        </p:txBody>
      </p:sp>
      <p:sp>
        <p:nvSpPr>
          <p:cNvPr id="11" name="Rectangle 3"/>
          <p:cNvSpPr txBox="1">
            <a:spLocks noChangeArrowheads="1"/>
          </p:cNvSpPr>
          <p:nvPr/>
        </p:nvSpPr>
        <p:spPr>
          <a:xfrm>
            <a:off x="273984" y="1318195"/>
            <a:ext cx="8714076" cy="5622469"/>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fontAlgn="auto">
              <a:spcAft>
                <a:spcPts val="0"/>
              </a:spcAft>
              <a:buNone/>
            </a:pPr>
            <a:r>
              <a:rPr lang="en-US" sz="2200" b="1" dirty="0" smtClean="0">
                <a:solidFill>
                  <a:srgbClr val="000000"/>
                </a:solidFill>
                <a:latin typeface="Arial" pitchFamily="34" charset="0"/>
                <a:ea typeface="ＭＳ Ｐゴシック" pitchFamily="34" charset="-128"/>
              </a:rPr>
              <a:t>Example:</a:t>
            </a:r>
            <a:endParaRPr lang="en-US" sz="2200" b="1" dirty="0">
              <a:solidFill>
                <a:srgbClr val="000000"/>
              </a:solidFill>
              <a:latin typeface="Arial" pitchFamily="34" charset="0"/>
              <a:ea typeface="ＭＳ Ｐゴシック" pitchFamily="34" charset="-128"/>
            </a:endParaRPr>
          </a:p>
          <a:p>
            <a:pPr fontAlgn="auto">
              <a:spcAft>
                <a:spcPts val="0"/>
              </a:spcAft>
            </a:pPr>
            <a:r>
              <a:rPr lang="en-US" sz="2200" dirty="0">
                <a:solidFill>
                  <a:srgbClr val="000000"/>
                </a:solidFill>
                <a:latin typeface="Arial" pitchFamily="34" charset="0"/>
                <a:ea typeface="ＭＳ Ｐゴシック" pitchFamily="34" charset="-128"/>
              </a:rPr>
              <a:t>The heights of women aged 20 to 29 in the United States are </a:t>
            </a:r>
            <a:r>
              <a:rPr lang="en-US" sz="2200" dirty="0" smtClean="0">
                <a:solidFill>
                  <a:srgbClr val="000000"/>
                </a:solidFill>
                <a:latin typeface="Arial" pitchFamily="34" charset="0"/>
                <a:ea typeface="ＭＳ Ｐゴシック" pitchFamily="34" charset="-128"/>
              </a:rPr>
              <a:t>approximately Normal with </a:t>
            </a:r>
            <a:r>
              <a:rPr lang="en-US" sz="2200" i="1" dirty="0" smtClean="0">
                <a:solidFill>
                  <a:srgbClr val="000000"/>
                </a:solidFill>
                <a:latin typeface="Arial" pitchFamily="34" charset="0"/>
                <a:ea typeface="ＭＳ Ｐゴシック" pitchFamily="34" charset="-128"/>
              </a:rPr>
              <a:t>µ </a:t>
            </a:r>
            <a:r>
              <a:rPr lang="en-US" sz="2200" dirty="0" smtClean="0">
                <a:solidFill>
                  <a:srgbClr val="000000"/>
                </a:solidFill>
                <a:latin typeface="Arial" pitchFamily="34" charset="0"/>
                <a:ea typeface="ＭＳ Ｐゴシック" pitchFamily="34" charset="-128"/>
              </a:rPr>
              <a:t>= 64.2 and </a:t>
            </a:r>
            <a:r>
              <a:rPr lang="en-US" sz="2200" i="1" dirty="0" smtClean="0">
                <a:solidFill>
                  <a:srgbClr val="000000"/>
                </a:solidFill>
                <a:latin typeface="Arial" pitchFamily="34" charset="0"/>
                <a:ea typeface="ＭＳ Ｐゴシック" pitchFamily="34" charset="-128"/>
              </a:rPr>
              <a:t>σ = </a:t>
            </a:r>
            <a:r>
              <a:rPr lang="en-US" sz="2200" dirty="0" smtClean="0">
                <a:solidFill>
                  <a:srgbClr val="000000"/>
                </a:solidFill>
                <a:latin typeface="Arial" pitchFamily="34" charset="0"/>
                <a:ea typeface="ＭＳ Ｐゴシック" pitchFamily="34" charset="-128"/>
              </a:rPr>
              <a:t>2.8 inches.  The standardized height is </a:t>
            </a:r>
          </a:p>
          <a:p>
            <a:pPr marL="68580" indent="0" fontAlgn="auto">
              <a:spcAft>
                <a:spcPts val="0"/>
              </a:spcAft>
              <a:buNone/>
            </a:pPr>
            <a:r>
              <a:rPr lang="en-US" sz="2200" i="1" dirty="0">
                <a:solidFill>
                  <a:srgbClr val="000000"/>
                </a:solidFill>
                <a:latin typeface="Arial" pitchFamily="34" charset="0"/>
                <a:ea typeface="ＭＳ Ｐゴシック" pitchFamily="34" charset="-128"/>
              </a:rPr>
              <a:t>	</a:t>
            </a:r>
            <a:r>
              <a:rPr lang="en-US" sz="2200" i="1" dirty="0" smtClean="0">
                <a:solidFill>
                  <a:srgbClr val="000000"/>
                </a:solidFill>
                <a:latin typeface="Arial" pitchFamily="34" charset="0"/>
                <a:ea typeface="ＭＳ Ｐゴシック" pitchFamily="34" charset="-128"/>
              </a:rPr>
              <a:t>z</a:t>
            </a:r>
            <a:r>
              <a:rPr lang="en-US" sz="2200" dirty="0" smtClean="0">
                <a:solidFill>
                  <a:srgbClr val="000000"/>
                </a:solidFill>
                <a:latin typeface="Arial" pitchFamily="34" charset="0"/>
                <a:ea typeface="ＭＳ Ｐゴシック" pitchFamily="34" charset="-128"/>
              </a:rPr>
              <a:t> = height − 64.2/2.8</a:t>
            </a:r>
            <a:endParaRPr lang="en-US" sz="2200" b="0" dirty="0" smtClean="0">
              <a:solidFill>
                <a:srgbClr val="000000"/>
              </a:solidFill>
              <a:latin typeface="Arial" pitchFamily="34" charset="0"/>
              <a:ea typeface="Cambria Math"/>
            </a:endParaRPr>
          </a:p>
          <a:p>
            <a:pPr fontAlgn="auto">
              <a:spcAft>
                <a:spcPts val="0"/>
              </a:spcAft>
            </a:pPr>
            <a:r>
              <a:rPr lang="en-US" sz="2200" dirty="0" smtClean="0">
                <a:solidFill>
                  <a:srgbClr val="000000"/>
                </a:solidFill>
                <a:latin typeface="Arial" pitchFamily="34" charset="0"/>
                <a:ea typeface="ＭＳ Ｐゴシック" pitchFamily="34" charset="-128"/>
              </a:rPr>
              <a:t>A </a:t>
            </a:r>
            <a:r>
              <a:rPr lang="en-US" sz="2200" dirty="0">
                <a:solidFill>
                  <a:srgbClr val="000000"/>
                </a:solidFill>
                <a:latin typeface="Arial" pitchFamily="34" charset="0"/>
                <a:ea typeface="ＭＳ Ｐゴシック" pitchFamily="34" charset="-128"/>
              </a:rPr>
              <a:t>woman's standardized height is the number of standard deviations </a:t>
            </a:r>
            <a:r>
              <a:rPr lang="en-US" sz="2200" dirty="0" smtClean="0">
                <a:solidFill>
                  <a:srgbClr val="000000"/>
                </a:solidFill>
                <a:latin typeface="Arial" pitchFamily="34" charset="0"/>
                <a:ea typeface="ＭＳ Ｐゴシック" pitchFamily="34" charset="-128"/>
              </a:rPr>
              <a:t>by which </a:t>
            </a:r>
            <a:r>
              <a:rPr lang="en-US" sz="2200" dirty="0">
                <a:solidFill>
                  <a:srgbClr val="000000"/>
                </a:solidFill>
                <a:latin typeface="Arial" pitchFamily="34" charset="0"/>
                <a:ea typeface="ＭＳ Ｐゴシック" pitchFamily="34" charset="-128"/>
              </a:rPr>
              <a:t>her height </a:t>
            </a:r>
            <a:r>
              <a:rPr lang="en-US" sz="2200" dirty="0" smtClean="0">
                <a:solidFill>
                  <a:srgbClr val="000000"/>
                </a:solidFill>
                <a:latin typeface="Arial" pitchFamily="34" charset="0"/>
                <a:ea typeface="ＭＳ Ｐゴシック" pitchFamily="34" charset="-128"/>
              </a:rPr>
              <a:t>differs </a:t>
            </a:r>
            <a:r>
              <a:rPr lang="en-US" sz="2200" dirty="0">
                <a:solidFill>
                  <a:srgbClr val="000000"/>
                </a:solidFill>
                <a:latin typeface="Arial" pitchFamily="34" charset="0"/>
                <a:ea typeface="ＭＳ Ｐゴシック" pitchFamily="34" charset="-128"/>
              </a:rPr>
              <a:t>from the mean height of all women aged 20 to </a:t>
            </a:r>
            <a:r>
              <a:rPr lang="en-US" sz="2200" dirty="0" smtClean="0">
                <a:solidFill>
                  <a:srgbClr val="000000"/>
                </a:solidFill>
                <a:latin typeface="Arial" pitchFamily="34" charset="0"/>
                <a:ea typeface="ＭＳ Ｐゴシック" pitchFamily="34" charset="-128"/>
              </a:rPr>
              <a:t>29.  A </a:t>
            </a:r>
            <a:r>
              <a:rPr lang="en-US" sz="2200" dirty="0">
                <a:solidFill>
                  <a:srgbClr val="000000"/>
                </a:solidFill>
                <a:latin typeface="Arial" pitchFamily="34" charset="0"/>
                <a:ea typeface="ＭＳ Ｐゴシック" pitchFamily="34" charset="-128"/>
              </a:rPr>
              <a:t>woman 70 inches tall, for example, has standardized </a:t>
            </a:r>
            <a:r>
              <a:rPr lang="en-US" sz="2200" dirty="0" smtClean="0">
                <a:solidFill>
                  <a:srgbClr val="000000"/>
                </a:solidFill>
                <a:latin typeface="Arial" pitchFamily="34" charset="0"/>
                <a:ea typeface="ＭＳ Ｐゴシック" pitchFamily="34" charset="-128"/>
              </a:rPr>
              <a:t>height </a:t>
            </a:r>
          </a:p>
          <a:p>
            <a:pPr marL="68580" indent="0" fontAlgn="auto">
              <a:spcAft>
                <a:spcPts val="0"/>
              </a:spcAft>
              <a:buNone/>
            </a:pPr>
            <a:r>
              <a:rPr lang="en-US" sz="2200" dirty="0">
                <a:solidFill>
                  <a:srgbClr val="000000"/>
                </a:solidFill>
                <a:latin typeface="Arial" pitchFamily="34" charset="0"/>
                <a:ea typeface="ＭＳ Ｐゴシック" pitchFamily="34" charset="-128"/>
              </a:rPr>
              <a:t>	</a:t>
            </a:r>
            <a:r>
              <a:rPr lang="en-US" sz="2200" i="1" dirty="0" smtClean="0">
                <a:solidFill>
                  <a:srgbClr val="000000"/>
                </a:solidFill>
                <a:latin typeface="Arial" pitchFamily="34" charset="0"/>
                <a:ea typeface="ＭＳ Ｐゴシック" pitchFamily="34" charset="-128"/>
              </a:rPr>
              <a:t>z</a:t>
            </a:r>
            <a:r>
              <a:rPr lang="en-US" sz="2200" dirty="0" smtClean="0">
                <a:solidFill>
                  <a:srgbClr val="000000"/>
                </a:solidFill>
                <a:latin typeface="Arial" pitchFamily="34" charset="0"/>
                <a:ea typeface="ＭＳ Ｐゴシック" pitchFamily="34" charset="-128"/>
              </a:rPr>
              <a:t> = 70 − 64.2/2.8 = 2.07 </a:t>
            </a:r>
          </a:p>
          <a:p>
            <a:pPr marL="68580" indent="0" fontAlgn="auto">
              <a:spcAft>
                <a:spcPts val="0"/>
              </a:spcAft>
              <a:buNone/>
            </a:pPr>
            <a:r>
              <a:rPr lang="en-US" sz="2200" dirty="0" smtClean="0">
                <a:solidFill>
                  <a:srgbClr val="000000"/>
                </a:solidFill>
                <a:latin typeface="Arial" pitchFamily="34" charset="0"/>
                <a:ea typeface="ＭＳ Ｐゴシック" pitchFamily="34" charset="-128"/>
              </a:rPr>
              <a:t>   or </a:t>
            </a:r>
            <a:r>
              <a:rPr lang="en-US" sz="2200" dirty="0">
                <a:solidFill>
                  <a:srgbClr val="000000"/>
                </a:solidFill>
                <a:latin typeface="Arial" pitchFamily="34" charset="0"/>
                <a:ea typeface="ＭＳ Ｐゴシック" pitchFamily="34" charset="-128"/>
              </a:rPr>
              <a:t>2.07 standard deviations above the mean. </a:t>
            </a:r>
            <a:endParaRPr lang="en-US" sz="2200" dirty="0" smtClean="0">
              <a:solidFill>
                <a:srgbClr val="000000"/>
              </a:solidFill>
              <a:latin typeface="Arial" pitchFamily="34" charset="0"/>
              <a:ea typeface="ＭＳ Ｐゴシック" pitchFamily="34" charset="-128"/>
            </a:endParaRPr>
          </a:p>
          <a:p>
            <a:pPr fontAlgn="auto">
              <a:spcAft>
                <a:spcPts val="0"/>
              </a:spcAft>
            </a:pPr>
            <a:r>
              <a:rPr lang="en-US" sz="2200" dirty="0" smtClean="0">
                <a:solidFill>
                  <a:srgbClr val="000000"/>
                </a:solidFill>
                <a:latin typeface="Arial" pitchFamily="34" charset="0"/>
                <a:ea typeface="ＭＳ Ｐゴシック" pitchFamily="34" charset="-128"/>
              </a:rPr>
              <a:t>Similarly</a:t>
            </a:r>
            <a:r>
              <a:rPr lang="en-US" sz="2200" dirty="0">
                <a:solidFill>
                  <a:srgbClr val="000000"/>
                </a:solidFill>
                <a:latin typeface="Arial" pitchFamily="34" charset="0"/>
                <a:ea typeface="ＭＳ Ｐゴシック" pitchFamily="34" charset="-128"/>
              </a:rPr>
              <a:t>, a woman 5 </a:t>
            </a:r>
            <a:r>
              <a:rPr lang="en-US" sz="2200" dirty="0" smtClean="0">
                <a:solidFill>
                  <a:srgbClr val="000000"/>
                </a:solidFill>
                <a:latin typeface="Arial" pitchFamily="34" charset="0"/>
                <a:ea typeface="ＭＳ Ｐゴシック" pitchFamily="34" charset="-128"/>
              </a:rPr>
              <a:t>feet (60 </a:t>
            </a:r>
            <a:r>
              <a:rPr lang="en-US" sz="2200" dirty="0">
                <a:solidFill>
                  <a:srgbClr val="000000"/>
                </a:solidFill>
                <a:latin typeface="Arial" pitchFamily="34" charset="0"/>
                <a:ea typeface="ＭＳ Ｐゴシック" pitchFamily="34" charset="-128"/>
              </a:rPr>
              <a:t>inches) tall has standardized </a:t>
            </a:r>
            <a:r>
              <a:rPr lang="en-US" sz="2200" dirty="0" smtClean="0">
                <a:solidFill>
                  <a:srgbClr val="000000"/>
                </a:solidFill>
                <a:latin typeface="Arial" pitchFamily="34" charset="0"/>
                <a:ea typeface="ＭＳ Ｐゴシック" pitchFamily="34" charset="-128"/>
              </a:rPr>
              <a:t>height</a:t>
            </a:r>
          </a:p>
          <a:p>
            <a:pPr marL="68580" indent="0" fontAlgn="auto">
              <a:spcAft>
                <a:spcPts val="0"/>
              </a:spcAft>
              <a:buNone/>
            </a:pPr>
            <a:r>
              <a:rPr lang="en-US" sz="2200" dirty="0">
                <a:solidFill>
                  <a:srgbClr val="000000"/>
                </a:solidFill>
                <a:latin typeface="Arial" pitchFamily="34" charset="0"/>
                <a:ea typeface="ＭＳ Ｐゴシック" pitchFamily="34" charset="-128"/>
              </a:rPr>
              <a:t>	</a:t>
            </a:r>
            <a:r>
              <a:rPr lang="en-US" sz="2200" i="1" dirty="0" smtClean="0">
                <a:solidFill>
                  <a:srgbClr val="000000"/>
                </a:solidFill>
                <a:latin typeface="Arial" pitchFamily="34" charset="0"/>
                <a:ea typeface="ＭＳ Ｐゴシック" pitchFamily="34" charset="-128"/>
              </a:rPr>
              <a:t>z</a:t>
            </a:r>
            <a:r>
              <a:rPr lang="en-US" sz="2200" dirty="0" smtClean="0">
                <a:solidFill>
                  <a:srgbClr val="000000"/>
                </a:solidFill>
                <a:latin typeface="Arial" pitchFamily="34" charset="0"/>
                <a:ea typeface="ＭＳ Ｐゴシック" pitchFamily="34" charset="-128"/>
              </a:rPr>
              <a:t> = 60 − 64.2/2.8 = −1.50</a:t>
            </a:r>
          </a:p>
          <a:p>
            <a:pPr marL="68580" indent="0" fontAlgn="auto">
              <a:spcAft>
                <a:spcPts val="0"/>
              </a:spcAft>
              <a:buNone/>
            </a:pPr>
            <a:r>
              <a:rPr lang="en-US" sz="2200" dirty="0" smtClean="0">
                <a:solidFill>
                  <a:srgbClr val="000000"/>
                </a:solidFill>
                <a:latin typeface="Arial" pitchFamily="34" charset="0"/>
                <a:ea typeface="ＭＳ Ｐゴシック" pitchFamily="34" charset="-128"/>
              </a:rPr>
              <a:t>   or 1.5 standard deviations </a:t>
            </a:r>
            <a:r>
              <a:rPr lang="en-US" sz="2200" i="1" dirty="0" smtClean="0">
                <a:solidFill>
                  <a:srgbClr val="000000"/>
                </a:solidFill>
                <a:latin typeface="Arial" pitchFamily="34" charset="0"/>
                <a:ea typeface="ＭＳ Ｐゴシック" pitchFamily="34" charset="-128"/>
              </a:rPr>
              <a:t>less than</a:t>
            </a:r>
            <a:r>
              <a:rPr lang="en-US" sz="2200" dirty="0" smtClean="0">
                <a:solidFill>
                  <a:srgbClr val="000000"/>
                </a:solidFill>
                <a:latin typeface="Arial" pitchFamily="34" charset="0"/>
                <a:ea typeface="ＭＳ Ｐゴシック" pitchFamily="34" charset="-128"/>
              </a:rPr>
              <a:t> the mean height.</a:t>
            </a:r>
            <a:endParaRPr lang="en-US" sz="2200"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1038090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520700" y="170515"/>
            <a:ext cx="8077200" cy="1219200"/>
          </a:xfrm>
        </p:spPr>
        <p:txBody>
          <a:bodyPr/>
          <a:lstStyle/>
          <a:p>
            <a:pPr eaLnBrk="1" hangingPunct="1"/>
            <a:r>
              <a:rPr lang="en-US" sz="4000" dirty="0" smtClean="0">
                <a:latin typeface="Gill Sans" charset="0"/>
                <a:ea typeface="ＭＳ Ｐゴシック" pitchFamily="34" charset="-128"/>
              </a:rPr>
              <a:t>The Standard </a:t>
            </a:r>
            <a:r>
              <a:rPr lang="en-US" sz="4000" dirty="0">
                <a:latin typeface="Gill Sans" charset="0"/>
                <a:ea typeface="ＭＳ Ｐゴシック" pitchFamily="34" charset="-128"/>
              </a:rPr>
              <a:t>N</a:t>
            </a:r>
            <a:r>
              <a:rPr lang="en-US" sz="4000" dirty="0" smtClean="0">
                <a:latin typeface="Gill Sans" charset="0"/>
                <a:ea typeface="ＭＳ Ｐゴシック" pitchFamily="34" charset="-128"/>
              </a:rPr>
              <a:t>ormal </a:t>
            </a:r>
            <a:r>
              <a:rPr lang="en-US" sz="4000" dirty="0">
                <a:latin typeface="Gill Sans" charset="0"/>
                <a:ea typeface="ＭＳ Ｐゴシック" pitchFamily="34" charset="-128"/>
              </a:rPr>
              <a:t>D</a:t>
            </a:r>
            <a:r>
              <a:rPr lang="en-US" sz="4000" dirty="0" smtClean="0">
                <a:latin typeface="Gill Sans" charset="0"/>
                <a:ea typeface="ＭＳ Ｐゴシック" pitchFamily="34" charset="-128"/>
              </a:rPr>
              <a:t>istribution</a:t>
            </a:r>
          </a:p>
        </p:txBody>
      </p:sp>
      <p:pic>
        <p:nvPicPr>
          <p:cNvPr id="12" name="Picture 11" descr="F2.14.jpg"/>
          <p:cNvPicPr>
            <a:picLocks noChangeAspect="1"/>
          </p:cNvPicPr>
          <p:nvPr/>
        </p:nvPicPr>
        <p:blipFill>
          <a:blip r:embed="rId2"/>
          <a:stretch>
            <a:fillRect/>
          </a:stretch>
        </p:blipFill>
        <p:spPr>
          <a:xfrm>
            <a:off x="1865559" y="4765519"/>
            <a:ext cx="5466203" cy="1862137"/>
          </a:xfrm>
          <a:prstGeom prst="rect">
            <a:avLst/>
          </a:prstGeom>
          <a:ln>
            <a:noFill/>
          </a:ln>
          <a:effectLst>
            <a:glow rad="63500">
              <a:schemeClr val="accent4">
                <a:alpha val="75000"/>
              </a:schemeClr>
            </a:glow>
          </a:effectLst>
        </p:spPr>
      </p:pic>
      <p:sp>
        <p:nvSpPr>
          <p:cNvPr id="11" name="Rectangle 3"/>
          <p:cNvSpPr txBox="1">
            <a:spLocks noChangeArrowheads="1"/>
          </p:cNvSpPr>
          <p:nvPr/>
        </p:nvSpPr>
        <p:spPr>
          <a:xfrm>
            <a:off x="455606" y="1616829"/>
            <a:ext cx="8331200" cy="2959575"/>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fontAlgn="auto">
              <a:spcAft>
                <a:spcPts val="0"/>
              </a:spcAft>
              <a:buNone/>
            </a:pPr>
            <a:r>
              <a:rPr lang="en-US" sz="2200" b="1" cap="all" dirty="0">
                <a:solidFill>
                  <a:srgbClr val="000000"/>
                </a:solidFill>
                <a:latin typeface="Arial" pitchFamily="34" charset="0"/>
                <a:ea typeface="ＭＳ Ｐゴシック" pitchFamily="34" charset="-128"/>
              </a:rPr>
              <a:t>standard Normal distribution</a:t>
            </a:r>
            <a:endParaRPr lang="en-US" sz="2200" b="1" cap="all" dirty="0" smtClean="0">
              <a:solidFill>
                <a:srgbClr val="000000"/>
              </a:solidFill>
              <a:latin typeface="Arial" pitchFamily="34" charset="0"/>
              <a:ea typeface="ＭＳ Ｐゴシック" pitchFamily="34" charset="-128"/>
            </a:endParaRPr>
          </a:p>
          <a:p>
            <a:pPr fontAlgn="auto">
              <a:spcAft>
                <a:spcPts val="0"/>
              </a:spcAft>
            </a:pPr>
            <a:r>
              <a:rPr lang="en-US" sz="2200" dirty="0" smtClean="0">
                <a:solidFill>
                  <a:srgbClr val="000000"/>
                </a:solidFill>
                <a:latin typeface="Arial" pitchFamily="34" charset="0"/>
                <a:ea typeface="ＭＳ Ｐゴシック" pitchFamily="34" charset="-128"/>
              </a:rPr>
              <a:t>The </a:t>
            </a:r>
            <a:r>
              <a:rPr lang="en-US" sz="2200" b="1" dirty="0">
                <a:solidFill>
                  <a:srgbClr val="FF0000"/>
                </a:solidFill>
                <a:latin typeface="Arial" pitchFamily="34" charset="0"/>
                <a:ea typeface="ＭＳ Ｐゴシック" pitchFamily="34" charset="-128"/>
              </a:rPr>
              <a:t>standard Normal distribution</a:t>
            </a:r>
            <a:r>
              <a:rPr lang="en-US" sz="2200" b="1" dirty="0">
                <a:solidFill>
                  <a:srgbClr val="000000"/>
                </a:solidFill>
                <a:latin typeface="Arial" pitchFamily="34" charset="0"/>
                <a:ea typeface="ＭＳ Ｐゴシック" pitchFamily="34" charset="-128"/>
              </a:rPr>
              <a:t> </a:t>
            </a:r>
            <a:r>
              <a:rPr lang="en-US" sz="2200" dirty="0">
                <a:solidFill>
                  <a:srgbClr val="000000"/>
                </a:solidFill>
                <a:latin typeface="Arial" pitchFamily="34" charset="0"/>
                <a:ea typeface="ＭＳ Ｐゴシック" pitchFamily="34" charset="-128"/>
              </a:rPr>
              <a:t>is the Normal distribution with mean 0 and standard deviation 1.</a:t>
            </a:r>
          </a:p>
          <a:p>
            <a:pPr fontAlgn="auto">
              <a:spcAft>
                <a:spcPts val="0"/>
              </a:spcAft>
            </a:pPr>
            <a:r>
              <a:rPr lang="en-US" sz="2200" dirty="0">
                <a:solidFill>
                  <a:srgbClr val="000000"/>
                </a:solidFill>
                <a:latin typeface="Arial" pitchFamily="34" charset="0"/>
                <a:ea typeface="ＭＳ Ｐゴシック" pitchFamily="34" charset="-128"/>
              </a:rPr>
              <a:t>If a variable </a:t>
            </a:r>
            <a:r>
              <a:rPr lang="en-US" sz="2200" i="1" dirty="0">
                <a:solidFill>
                  <a:srgbClr val="000000"/>
                </a:solidFill>
                <a:latin typeface="Arial" pitchFamily="34" charset="0"/>
                <a:ea typeface="ＭＳ Ｐゴシック" pitchFamily="34" charset="-128"/>
              </a:rPr>
              <a:t>x</a:t>
            </a:r>
            <a:r>
              <a:rPr lang="en-US" sz="2200" dirty="0">
                <a:solidFill>
                  <a:srgbClr val="000000"/>
                </a:solidFill>
                <a:latin typeface="Arial" pitchFamily="34" charset="0"/>
                <a:ea typeface="ＭＳ Ｐゴシック" pitchFamily="34" charset="-128"/>
              </a:rPr>
              <a:t> has any Normal distribution </a:t>
            </a:r>
            <a:r>
              <a:rPr lang="en-US" sz="2200" i="1" dirty="0">
                <a:solidFill>
                  <a:srgbClr val="000000"/>
                </a:solidFill>
                <a:latin typeface="Arial" pitchFamily="34" charset="0"/>
                <a:ea typeface="ＭＳ Ｐゴシック" pitchFamily="34" charset="-128"/>
              </a:rPr>
              <a:t>N</a:t>
            </a:r>
            <a:r>
              <a:rPr lang="en-US" sz="2200" dirty="0">
                <a:solidFill>
                  <a:srgbClr val="000000"/>
                </a:solidFill>
                <a:latin typeface="Arial" pitchFamily="34" charset="0"/>
                <a:ea typeface="ＭＳ Ｐゴシック" pitchFamily="34" charset="-128"/>
              </a:rPr>
              <a:t>(</a:t>
            </a:r>
            <a:r>
              <a:rPr lang="en-US" sz="2200" i="1" dirty="0">
                <a:solidFill>
                  <a:srgbClr val="000000"/>
                </a:solidFill>
                <a:latin typeface="Arial" pitchFamily="34" charset="0"/>
                <a:ea typeface="ＭＳ Ｐゴシック" pitchFamily="34" charset="-128"/>
              </a:rPr>
              <a:t>µ</a:t>
            </a:r>
            <a:r>
              <a:rPr lang="en-US" sz="2200" dirty="0">
                <a:solidFill>
                  <a:srgbClr val="000000"/>
                </a:solidFill>
                <a:latin typeface="Arial" pitchFamily="34" charset="0"/>
                <a:ea typeface="ＭＳ Ｐゴシック" pitchFamily="34" charset="-128"/>
              </a:rPr>
              <a:t>,</a:t>
            </a:r>
            <a:r>
              <a:rPr lang="en-US" sz="2200" i="1" dirty="0">
                <a:solidFill>
                  <a:srgbClr val="000000"/>
                </a:solidFill>
                <a:latin typeface="Arial" pitchFamily="34" charset="0"/>
                <a:ea typeface="ＭＳ Ｐゴシック" pitchFamily="34" charset="-128"/>
              </a:rPr>
              <a:t>σ</a:t>
            </a:r>
            <a:r>
              <a:rPr lang="en-US" sz="2200" dirty="0">
                <a:solidFill>
                  <a:srgbClr val="000000"/>
                </a:solidFill>
                <a:latin typeface="Arial" pitchFamily="34" charset="0"/>
                <a:ea typeface="ＭＳ Ｐゴシック" pitchFamily="34" charset="-128"/>
              </a:rPr>
              <a:t>) with mean </a:t>
            </a:r>
            <a:r>
              <a:rPr lang="en-US" sz="2200" i="1" dirty="0">
                <a:solidFill>
                  <a:srgbClr val="000000"/>
                </a:solidFill>
                <a:latin typeface="Arial" pitchFamily="34" charset="0"/>
                <a:ea typeface="ＭＳ Ｐゴシック" pitchFamily="34" charset="-128"/>
              </a:rPr>
              <a:t>µ</a:t>
            </a:r>
            <a:r>
              <a:rPr lang="en-US" sz="2200" dirty="0">
                <a:solidFill>
                  <a:srgbClr val="000000"/>
                </a:solidFill>
                <a:latin typeface="Arial" pitchFamily="34" charset="0"/>
                <a:ea typeface="ＭＳ Ｐゴシック" pitchFamily="34" charset="-128"/>
              </a:rPr>
              <a:t> and standard deviation </a:t>
            </a:r>
            <a:r>
              <a:rPr lang="en-US" sz="2200" i="1" dirty="0">
                <a:solidFill>
                  <a:srgbClr val="000000"/>
                </a:solidFill>
                <a:latin typeface="Arial" pitchFamily="34" charset="0"/>
                <a:ea typeface="ＭＳ Ｐゴシック" pitchFamily="34" charset="-128"/>
              </a:rPr>
              <a:t>σ</a:t>
            </a:r>
            <a:r>
              <a:rPr lang="en-US" sz="2200" dirty="0">
                <a:solidFill>
                  <a:srgbClr val="000000"/>
                </a:solidFill>
                <a:latin typeface="Arial" pitchFamily="34" charset="0"/>
                <a:ea typeface="ＭＳ Ｐゴシック" pitchFamily="34" charset="-128"/>
              </a:rPr>
              <a:t>, then the standardized </a:t>
            </a:r>
            <a:r>
              <a:rPr lang="en-US" sz="2200" dirty="0" smtClean="0">
                <a:solidFill>
                  <a:srgbClr val="000000"/>
                </a:solidFill>
                <a:latin typeface="Arial" pitchFamily="34" charset="0"/>
                <a:ea typeface="ＭＳ Ｐゴシック" pitchFamily="34" charset="-128"/>
              </a:rPr>
              <a:t>variable </a:t>
            </a:r>
          </a:p>
          <a:p>
            <a:pPr marL="68580" indent="0" fontAlgn="auto">
              <a:spcAft>
                <a:spcPts val="0"/>
              </a:spcAft>
              <a:buNone/>
            </a:pPr>
            <a:r>
              <a:rPr lang="en-US" sz="2200" i="1" dirty="0" smtClean="0">
                <a:solidFill>
                  <a:srgbClr val="000000"/>
                </a:solidFill>
                <a:latin typeface="Arial" pitchFamily="34" charset="0"/>
                <a:ea typeface="ＭＳ Ｐゴシック" pitchFamily="34" charset="-128"/>
              </a:rPr>
              <a:t>	z</a:t>
            </a:r>
            <a:r>
              <a:rPr lang="en-US" sz="2200" dirty="0" smtClean="0">
                <a:solidFill>
                  <a:srgbClr val="000000"/>
                </a:solidFill>
                <a:latin typeface="Arial" pitchFamily="34" charset="0"/>
                <a:ea typeface="ＭＳ Ｐゴシック" pitchFamily="34" charset="-128"/>
              </a:rPr>
              <a:t> = </a:t>
            </a:r>
            <a:r>
              <a:rPr lang="en-US" sz="2200" i="1" dirty="0" smtClean="0">
                <a:solidFill>
                  <a:srgbClr val="000000"/>
                </a:solidFill>
                <a:latin typeface="Arial" pitchFamily="34" charset="0"/>
                <a:ea typeface="ＭＳ Ｐゴシック" pitchFamily="34" charset="-128"/>
              </a:rPr>
              <a:t>x</a:t>
            </a:r>
            <a:r>
              <a:rPr lang="en-US" sz="2200" dirty="0" smtClean="0">
                <a:solidFill>
                  <a:srgbClr val="000000"/>
                </a:solidFill>
                <a:latin typeface="Arial" pitchFamily="34" charset="0"/>
                <a:ea typeface="ＭＳ Ｐゴシック" pitchFamily="34" charset="-128"/>
              </a:rPr>
              <a:t> − </a:t>
            </a:r>
            <a:r>
              <a:rPr lang="en-US" sz="2200" i="1" dirty="0" smtClean="0">
                <a:solidFill>
                  <a:srgbClr val="000000"/>
                </a:solidFill>
                <a:latin typeface="Arial" pitchFamily="34" charset="0"/>
                <a:ea typeface="ＭＳ Ｐゴシック" pitchFamily="34" charset="-128"/>
              </a:rPr>
              <a:t>µ/</a:t>
            </a:r>
            <a:r>
              <a:rPr lang="en-US" sz="2200" i="1" dirty="0">
                <a:solidFill>
                  <a:srgbClr val="000000"/>
                </a:solidFill>
                <a:latin typeface="Arial" pitchFamily="34" charset="0"/>
                <a:ea typeface="ＭＳ Ｐゴシック" pitchFamily="34" charset="-128"/>
              </a:rPr>
              <a:t>σ</a:t>
            </a:r>
            <a:endParaRPr lang="en-US" sz="2200" dirty="0" smtClean="0">
              <a:solidFill>
                <a:srgbClr val="000000"/>
              </a:solidFill>
              <a:latin typeface="Arial" pitchFamily="34" charset="0"/>
              <a:ea typeface="ＭＳ Ｐゴシック" pitchFamily="34" charset="-128"/>
            </a:endParaRPr>
          </a:p>
          <a:p>
            <a:pPr marL="68580" indent="0" fontAlgn="auto">
              <a:spcAft>
                <a:spcPts val="0"/>
              </a:spcAft>
              <a:buNone/>
            </a:pPr>
            <a:r>
              <a:rPr lang="en-US" sz="2200" dirty="0" smtClean="0">
                <a:solidFill>
                  <a:srgbClr val="000000"/>
                </a:solidFill>
                <a:latin typeface="Arial" pitchFamily="34" charset="0"/>
                <a:ea typeface="ＭＳ Ｐゴシック" pitchFamily="34" charset="-128"/>
              </a:rPr>
              <a:t>    has </a:t>
            </a:r>
            <a:r>
              <a:rPr lang="en-US" sz="2200" dirty="0">
                <a:solidFill>
                  <a:srgbClr val="000000"/>
                </a:solidFill>
                <a:latin typeface="Arial" pitchFamily="34" charset="0"/>
                <a:ea typeface="ＭＳ Ｐゴシック" pitchFamily="34" charset="-128"/>
              </a:rPr>
              <a:t>the standard Normal distribution, </a:t>
            </a:r>
            <a:r>
              <a:rPr lang="en-US" sz="2200" i="1" dirty="0">
                <a:solidFill>
                  <a:srgbClr val="000000"/>
                </a:solidFill>
                <a:latin typeface="Arial" pitchFamily="34" charset="0"/>
                <a:ea typeface="ＭＳ Ｐゴシック" pitchFamily="34" charset="-128"/>
              </a:rPr>
              <a:t>N</a:t>
            </a:r>
            <a:r>
              <a:rPr lang="en-US" sz="2200" dirty="0">
                <a:solidFill>
                  <a:srgbClr val="000000"/>
                </a:solidFill>
                <a:latin typeface="Arial" pitchFamily="34" charset="0"/>
                <a:ea typeface="ＭＳ Ｐゴシック" pitchFamily="34" charset="-128"/>
              </a:rPr>
              <a:t>(0,1</a:t>
            </a:r>
            <a:r>
              <a:rPr lang="en-US" sz="2200" dirty="0" smtClean="0">
                <a:solidFill>
                  <a:srgbClr val="000000"/>
                </a:solidFill>
                <a:latin typeface="Arial" pitchFamily="34" charset="0"/>
                <a:ea typeface="ＭＳ Ｐゴシック" pitchFamily="34" charset="-128"/>
              </a:rPr>
              <a:t>).</a:t>
            </a:r>
            <a:endParaRPr lang="en-US" sz="2200" dirty="0">
              <a:solidFill>
                <a:srgbClr val="000000"/>
              </a:solidFill>
              <a:latin typeface="Arial" pitchFamily="34" charset="0"/>
              <a:ea typeface="ＭＳ Ｐゴシック" pitchFamily="34" charset="-128"/>
            </a:endParaRPr>
          </a:p>
        </p:txBody>
      </p:sp>
      <p:sp>
        <p:nvSpPr>
          <p:cNvPr id="7" name="Rectangle 6"/>
          <p:cNvSpPr/>
          <p:nvPr/>
        </p:nvSpPr>
        <p:spPr>
          <a:xfrm>
            <a:off x="414480" y="1563034"/>
            <a:ext cx="8272977" cy="29006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4024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520700" y="223120"/>
            <a:ext cx="8077200" cy="1219200"/>
          </a:xfrm>
        </p:spPr>
        <p:txBody>
          <a:bodyPr/>
          <a:lstStyle/>
          <a:p>
            <a:pPr eaLnBrk="1" hangingPunct="1"/>
            <a:r>
              <a:rPr lang="en-US" sz="4000" dirty="0" smtClean="0">
                <a:latin typeface="Gill Sans" charset="0"/>
                <a:ea typeface="ＭＳ Ｐゴシック" pitchFamily="34" charset="-128"/>
              </a:rPr>
              <a:t>Cumulative Proportions</a:t>
            </a:r>
          </a:p>
        </p:txBody>
      </p:sp>
      <p:sp>
        <p:nvSpPr>
          <p:cNvPr id="11" name="Rectangle 3"/>
          <p:cNvSpPr txBox="1">
            <a:spLocks noChangeArrowheads="1"/>
          </p:cNvSpPr>
          <p:nvPr/>
        </p:nvSpPr>
        <p:spPr>
          <a:xfrm>
            <a:off x="433061" y="1809042"/>
            <a:ext cx="8331200" cy="3323408"/>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fontAlgn="auto">
              <a:spcAft>
                <a:spcPts val="0"/>
              </a:spcAft>
              <a:buNone/>
            </a:pPr>
            <a:r>
              <a:rPr lang="en-US" b="1" cap="all" dirty="0" smtClean="0">
                <a:solidFill>
                  <a:srgbClr val="000000"/>
                </a:solidFill>
                <a:latin typeface="Arial" pitchFamily="34" charset="0"/>
                <a:ea typeface="ＭＳ Ｐゴシック" pitchFamily="34" charset="-128"/>
              </a:rPr>
              <a:t>Cumulative proportions</a:t>
            </a:r>
          </a:p>
          <a:p>
            <a:pPr fontAlgn="auto">
              <a:spcAft>
                <a:spcPts val="0"/>
              </a:spcAft>
            </a:pPr>
            <a:r>
              <a:rPr lang="en-US" dirty="0">
                <a:solidFill>
                  <a:srgbClr val="000000"/>
                </a:solidFill>
                <a:latin typeface="Arial" pitchFamily="34" charset="0"/>
                <a:ea typeface="ＭＳ Ｐゴシック" pitchFamily="34" charset="-128"/>
              </a:rPr>
              <a:t>The cumulative proportion for a value</a:t>
            </a:r>
            <a:r>
              <a:rPr lang="en-US" dirty="0" smtClean="0">
                <a:solidFill>
                  <a:srgbClr val="000000"/>
                </a:solidFill>
                <a:latin typeface="Arial" pitchFamily="34" charset="0"/>
                <a:ea typeface="ＭＳ Ｐゴシック" pitchFamily="34" charset="-128"/>
              </a:rPr>
              <a:t> </a:t>
            </a:r>
            <a:r>
              <a:rPr lang="en-US" i="1" dirty="0" smtClean="0">
                <a:solidFill>
                  <a:srgbClr val="000000"/>
                </a:solidFill>
                <a:latin typeface="Arial" pitchFamily="34" charset="0"/>
                <a:ea typeface="ＭＳ Ｐゴシック" pitchFamily="34" charset="-128"/>
              </a:rPr>
              <a:t>x </a:t>
            </a:r>
            <a:r>
              <a:rPr lang="en-US" dirty="0" smtClean="0">
                <a:solidFill>
                  <a:srgbClr val="000000"/>
                </a:solidFill>
                <a:latin typeface="Arial" pitchFamily="34" charset="0"/>
                <a:ea typeface="ＭＳ Ｐゴシック" pitchFamily="34" charset="-128"/>
              </a:rPr>
              <a:t>in </a:t>
            </a:r>
            <a:r>
              <a:rPr lang="en-US" dirty="0">
                <a:solidFill>
                  <a:srgbClr val="000000"/>
                </a:solidFill>
                <a:latin typeface="Arial" pitchFamily="34" charset="0"/>
                <a:ea typeface="ＭＳ Ｐゴシック" pitchFamily="34" charset="-128"/>
              </a:rPr>
              <a:t>a distribution is the proportion </a:t>
            </a:r>
            <a:r>
              <a:rPr lang="en-US" dirty="0" smtClean="0">
                <a:solidFill>
                  <a:srgbClr val="000000"/>
                </a:solidFill>
                <a:latin typeface="Arial" pitchFamily="34" charset="0"/>
                <a:ea typeface="ＭＳ Ｐゴシック" pitchFamily="34" charset="-128"/>
              </a:rPr>
              <a:t>of observations </a:t>
            </a:r>
            <a:r>
              <a:rPr lang="en-US" dirty="0">
                <a:solidFill>
                  <a:srgbClr val="000000"/>
                </a:solidFill>
                <a:latin typeface="Arial" pitchFamily="34" charset="0"/>
                <a:ea typeface="ＭＳ Ｐゴシック" pitchFamily="34" charset="-128"/>
              </a:rPr>
              <a:t>in the distribution that are less than or equal </a:t>
            </a:r>
            <a:r>
              <a:rPr lang="en-US" dirty="0" smtClean="0">
                <a:solidFill>
                  <a:srgbClr val="000000"/>
                </a:solidFill>
                <a:latin typeface="Arial" pitchFamily="34" charset="0"/>
                <a:ea typeface="ＭＳ Ｐゴシック" pitchFamily="34" charset="-128"/>
              </a:rPr>
              <a:t>to </a:t>
            </a:r>
            <a:r>
              <a:rPr lang="en-US" i="1" dirty="0" smtClean="0">
                <a:solidFill>
                  <a:srgbClr val="000000"/>
                </a:solidFill>
                <a:latin typeface="Arial" pitchFamily="34" charset="0"/>
                <a:ea typeface="ＭＳ Ｐゴシック" pitchFamily="34" charset="-128"/>
              </a:rPr>
              <a:t>x</a:t>
            </a:r>
            <a:r>
              <a:rPr lang="en-US" dirty="0" smtClean="0">
                <a:solidFill>
                  <a:srgbClr val="000000"/>
                </a:solidFill>
                <a:latin typeface="Arial" pitchFamily="34" charset="0"/>
                <a:ea typeface="ＭＳ Ｐゴシック" pitchFamily="34" charset="-128"/>
              </a:rPr>
              <a:t>.</a:t>
            </a:r>
            <a:endParaRPr lang="en-US" dirty="0">
              <a:solidFill>
                <a:srgbClr val="000000"/>
              </a:solidFill>
              <a:latin typeface="Arial" pitchFamily="34" charset="0"/>
              <a:ea typeface="ＭＳ Ｐゴシック" pitchFamily="34" charset="-128"/>
            </a:endParaRPr>
          </a:p>
        </p:txBody>
      </p:sp>
      <p:sp>
        <p:nvSpPr>
          <p:cNvPr id="7" name="Rectangle 6"/>
          <p:cNvSpPr/>
          <p:nvPr/>
        </p:nvSpPr>
        <p:spPr>
          <a:xfrm>
            <a:off x="369391" y="1718861"/>
            <a:ext cx="8439960" cy="3954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489" y="3573313"/>
            <a:ext cx="2705735" cy="184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7566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15490" y="185545"/>
            <a:ext cx="8077200" cy="1219200"/>
          </a:xfrm>
        </p:spPr>
        <p:txBody>
          <a:bodyPr/>
          <a:lstStyle/>
          <a:p>
            <a:pPr eaLnBrk="1" hangingPunct="1"/>
            <a:r>
              <a:rPr lang="en-US" sz="4000" dirty="0" smtClean="0">
                <a:latin typeface="Gill Sans" charset="0"/>
                <a:ea typeface="ＭＳ Ｐゴシック" pitchFamily="34" charset="-128"/>
              </a:rPr>
              <a:t>Cumulative Proportions—Example</a:t>
            </a:r>
          </a:p>
        </p:txBody>
      </p:sp>
      <p:sp>
        <p:nvSpPr>
          <p:cNvPr id="11" name="Rectangle 3"/>
          <p:cNvSpPr txBox="1">
            <a:spLocks noChangeArrowheads="1"/>
          </p:cNvSpPr>
          <p:nvPr/>
        </p:nvSpPr>
        <p:spPr>
          <a:xfrm>
            <a:off x="184034" y="1480008"/>
            <a:ext cx="8819059" cy="3323408"/>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US" sz="2000" dirty="0" smtClean="0">
                <a:solidFill>
                  <a:srgbClr val="000000"/>
                </a:solidFill>
                <a:latin typeface="Arial" pitchFamily="34" charset="0"/>
                <a:ea typeface="ＭＳ Ｐゴシック" pitchFamily="34" charset="-128"/>
              </a:rPr>
              <a:t>Example:  Who qualifies for college sports?</a:t>
            </a:r>
          </a:p>
          <a:p>
            <a:pPr fontAlgn="auto">
              <a:spcAft>
                <a:spcPts val="0"/>
              </a:spcAft>
            </a:pPr>
            <a:r>
              <a:rPr lang="en-US" sz="2000" dirty="0">
                <a:solidFill>
                  <a:srgbClr val="000000"/>
                </a:solidFill>
                <a:latin typeface="Arial" pitchFamily="34" charset="0"/>
                <a:ea typeface="ＭＳ Ｐゴシック" pitchFamily="34" charset="-128"/>
              </a:rPr>
              <a:t>The combined scores of the almost 1.7 million high school seniors </a:t>
            </a:r>
            <a:r>
              <a:rPr lang="en-US" sz="2000" dirty="0" smtClean="0">
                <a:solidFill>
                  <a:srgbClr val="000000"/>
                </a:solidFill>
                <a:latin typeface="Arial" pitchFamily="34" charset="0"/>
                <a:ea typeface="ＭＳ Ｐゴシック" pitchFamily="34" charset="-128"/>
              </a:rPr>
              <a:t>taking the </a:t>
            </a:r>
            <a:r>
              <a:rPr lang="en-US" sz="2000" dirty="0">
                <a:solidFill>
                  <a:srgbClr val="000000"/>
                </a:solidFill>
                <a:latin typeface="Arial" pitchFamily="34" charset="0"/>
                <a:ea typeface="ＭＳ Ｐゴシック" pitchFamily="34" charset="-128"/>
              </a:rPr>
              <a:t>SAT in 2013 were approximately Normal with mean 1011 and </a:t>
            </a:r>
            <a:r>
              <a:rPr lang="en-US" sz="2000" dirty="0" smtClean="0">
                <a:solidFill>
                  <a:srgbClr val="000000"/>
                </a:solidFill>
                <a:latin typeface="Arial" pitchFamily="34" charset="0"/>
                <a:ea typeface="ＭＳ Ｐゴシック" pitchFamily="34" charset="-128"/>
              </a:rPr>
              <a:t>standard </a:t>
            </a:r>
            <a:r>
              <a:rPr lang="en-US" sz="2000" dirty="0">
                <a:solidFill>
                  <a:srgbClr val="000000"/>
                </a:solidFill>
                <a:latin typeface="Arial" pitchFamily="34" charset="0"/>
                <a:ea typeface="ＭＳ Ｐゴシック" pitchFamily="34" charset="-128"/>
              </a:rPr>
              <a:t>deviation 216. What percent of high school seniors meet this </a:t>
            </a:r>
            <a:r>
              <a:rPr lang="en-US" sz="2000" dirty="0" smtClean="0">
                <a:solidFill>
                  <a:srgbClr val="000000"/>
                </a:solidFill>
                <a:latin typeface="Arial" pitchFamily="34" charset="0"/>
                <a:ea typeface="ＭＳ Ｐゴシック" pitchFamily="34" charset="-128"/>
              </a:rPr>
              <a:t>SAT requirement </a:t>
            </a:r>
            <a:r>
              <a:rPr lang="en-US" sz="2000" dirty="0">
                <a:solidFill>
                  <a:srgbClr val="000000"/>
                </a:solidFill>
                <a:latin typeface="Arial" pitchFamily="34" charset="0"/>
                <a:ea typeface="ＭＳ Ｐゴシック" pitchFamily="34" charset="-128"/>
              </a:rPr>
              <a:t>of a combined score of 820 or better</a:t>
            </a:r>
            <a:r>
              <a:rPr lang="en-US" sz="2000" dirty="0" smtClean="0">
                <a:solidFill>
                  <a:srgbClr val="000000"/>
                </a:solidFill>
                <a:latin typeface="Arial" pitchFamily="34" charset="0"/>
                <a:ea typeface="ＭＳ Ｐゴシック" pitchFamily="34" charset="-128"/>
              </a:rPr>
              <a:t>?</a:t>
            </a:r>
          </a:p>
          <a:p>
            <a:pPr fontAlgn="auto">
              <a:spcAft>
                <a:spcPts val="0"/>
              </a:spcAft>
            </a:pPr>
            <a:r>
              <a:rPr lang="en-US" sz="2000" dirty="0" smtClean="0">
                <a:solidFill>
                  <a:srgbClr val="000000"/>
                </a:solidFill>
                <a:latin typeface="Arial" pitchFamily="34" charset="0"/>
                <a:ea typeface="ＭＳ Ｐゴシック" pitchFamily="34" charset="-128"/>
              </a:rPr>
              <a:t>Here is the calculation in a picture:</a:t>
            </a:r>
          </a:p>
          <a:p>
            <a:pPr fontAlgn="auto">
              <a:spcAft>
                <a:spcPts val="0"/>
              </a:spcAft>
            </a:pPr>
            <a:endParaRPr lang="en-US" sz="2000" dirty="0">
              <a:solidFill>
                <a:srgbClr val="000000"/>
              </a:solidFill>
              <a:latin typeface="Arial" pitchFamily="34" charset="0"/>
              <a:ea typeface="ＭＳ Ｐゴシック" pitchFamily="34" charset="-128"/>
            </a:endParaRPr>
          </a:p>
          <a:p>
            <a:pPr fontAlgn="auto">
              <a:spcAft>
                <a:spcPts val="0"/>
              </a:spcAft>
            </a:pPr>
            <a:endParaRPr lang="en-US" sz="2000" dirty="0" smtClean="0">
              <a:solidFill>
                <a:srgbClr val="000000"/>
              </a:solidFill>
              <a:latin typeface="Arial" pitchFamily="34" charset="0"/>
              <a:ea typeface="ＭＳ Ｐゴシック" pitchFamily="34" charset="-128"/>
            </a:endParaRPr>
          </a:p>
          <a:p>
            <a:pPr fontAlgn="auto">
              <a:spcAft>
                <a:spcPts val="0"/>
              </a:spcAft>
            </a:pPr>
            <a:endParaRPr lang="en-US" sz="2000" dirty="0">
              <a:solidFill>
                <a:srgbClr val="000000"/>
              </a:solidFill>
              <a:latin typeface="Arial" pitchFamily="34" charset="0"/>
              <a:ea typeface="ＭＳ Ｐゴシック" pitchFamily="34" charset="-128"/>
            </a:endParaRPr>
          </a:p>
          <a:p>
            <a:pPr fontAlgn="auto">
              <a:spcAft>
                <a:spcPts val="0"/>
              </a:spcAft>
            </a:pPr>
            <a:endParaRPr lang="en-US" sz="2000" dirty="0" smtClean="0">
              <a:solidFill>
                <a:srgbClr val="000000"/>
              </a:solidFill>
              <a:latin typeface="Arial" pitchFamily="34" charset="0"/>
              <a:ea typeface="ＭＳ Ｐゴシック" pitchFamily="34" charset="-128"/>
            </a:endParaRPr>
          </a:p>
          <a:p>
            <a:pPr marL="68580" indent="0" fontAlgn="auto">
              <a:spcAft>
                <a:spcPts val="0"/>
              </a:spcAft>
              <a:buNone/>
            </a:pPr>
            <a:endParaRPr lang="en-US" sz="2000" dirty="0" smtClean="0">
              <a:solidFill>
                <a:srgbClr val="000000"/>
              </a:solidFill>
              <a:latin typeface="Arial" pitchFamily="34" charset="0"/>
              <a:ea typeface="ＭＳ Ｐゴシック" pitchFamily="34" charset="-128"/>
            </a:endParaRPr>
          </a:p>
          <a:p>
            <a:pPr marL="68580" indent="0" fontAlgn="auto">
              <a:spcBef>
                <a:spcPts val="1800"/>
              </a:spcBef>
              <a:spcAft>
                <a:spcPts val="0"/>
              </a:spcAft>
              <a:buNone/>
            </a:pPr>
            <a:endParaRPr lang="en-US" sz="2000" dirty="0">
              <a:solidFill>
                <a:srgbClr val="000000"/>
              </a:solidFill>
              <a:latin typeface="Arial" pitchFamily="34" charset="0"/>
              <a:ea typeface="ＭＳ Ｐゴシック" pitchFamily="34" charset="-128"/>
            </a:endParaRPr>
          </a:p>
          <a:p>
            <a:pPr fontAlgn="auto">
              <a:spcBef>
                <a:spcPts val="1800"/>
              </a:spcBef>
              <a:spcAft>
                <a:spcPts val="0"/>
              </a:spcAft>
            </a:pPr>
            <a:r>
              <a:rPr lang="en-US" sz="2000" dirty="0" smtClean="0">
                <a:solidFill>
                  <a:srgbClr val="000000"/>
                </a:solidFill>
                <a:latin typeface="Arial" pitchFamily="34" charset="0"/>
                <a:ea typeface="ＭＳ Ｐゴシック" pitchFamily="34" charset="-128"/>
              </a:rPr>
              <a:t>So about 81% qualified for college sports.</a:t>
            </a:r>
            <a:endParaRPr lang="en-US" sz="2000" dirty="0">
              <a:solidFill>
                <a:srgbClr val="000000"/>
              </a:solidFill>
              <a:latin typeface="Arial" pitchFamily="34" charset="0"/>
              <a:ea typeface="ＭＳ Ｐゴシック" pitchFamily="34" charset="-128"/>
            </a:endParaRPr>
          </a:p>
          <a:p>
            <a:pPr marL="68580" indent="0" fontAlgn="auto">
              <a:spcAft>
                <a:spcPts val="0"/>
              </a:spcAft>
              <a:buNone/>
            </a:pPr>
            <a:endParaRPr lang="en-US" dirty="0" smtClean="0">
              <a:solidFill>
                <a:srgbClr val="000000"/>
              </a:solidFill>
              <a:latin typeface="Arial" pitchFamily="34" charset="0"/>
              <a:ea typeface="ＭＳ Ｐゴシック" pitchFamily="34" charset="-128"/>
            </a:endParaRPr>
          </a:p>
          <a:p>
            <a:pPr fontAlgn="auto">
              <a:spcAft>
                <a:spcPts val="0"/>
              </a:spcAft>
            </a:pPr>
            <a:endParaRPr lang="en-US" dirty="0">
              <a:solidFill>
                <a:srgbClr val="000000"/>
              </a:solidFill>
              <a:latin typeface="Arial" pitchFamily="34" charset="0"/>
              <a:ea typeface="ＭＳ Ｐゴシック" pitchFamily="34" charset="-128"/>
            </a:endParaRPr>
          </a:p>
        </p:txBody>
      </p:sp>
      <p:pic>
        <p:nvPicPr>
          <p:cNvPr id="1638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70362"/>
          <a:stretch/>
        </p:blipFill>
        <p:spPr bwMode="auto">
          <a:xfrm>
            <a:off x="895215" y="3495137"/>
            <a:ext cx="193942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701" r="36359"/>
          <a:stretch/>
        </p:blipFill>
        <p:spPr bwMode="auto">
          <a:xfrm>
            <a:off x="3161211" y="3480107"/>
            <a:ext cx="2090057"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4241" r="226"/>
          <a:stretch/>
        </p:blipFill>
        <p:spPr bwMode="auto">
          <a:xfrm>
            <a:off x="5303519" y="3481299"/>
            <a:ext cx="2325189"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8654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32825" y="260695"/>
            <a:ext cx="8077200" cy="1219200"/>
          </a:xfrm>
        </p:spPr>
        <p:txBody>
          <a:bodyPr/>
          <a:lstStyle/>
          <a:p>
            <a:pPr eaLnBrk="1" hangingPunct="1"/>
            <a:r>
              <a:rPr lang="en-US" sz="4000" dirty="0" smtClean="0">
                <a:latin typeface="Gill Sans" charset="0"/>
                <a:ea typeface="ＭＳ Ｐゴシック" pitchFamily="34" charset="-128"/>
              </a:rPr>
              <a:t>Cumulative Proportions—Example</a:t>
            </a:r>
          </a:p>
        </p:txBody>
      </p:sp>
      <p:sp>
        <p:nvSpPr>
          <p:cNvPr id="11" name="Rectangle 3"/>
          <p:cNvSpPr txBox="1">
            <a:spLocks noChangeArrowheads="1"/>
          </p:cNvSpPr>
          <p:nvPr/>
        </p:nvSpPr>
        <p:spPr>
          <a:xfrm>
            <a:off x="161489" y="1622793"/>
            <a:ext cx="8849118" cy="3323408"/>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US" dirty="0" smtClean="0">
                <a:solidFill>
                  <a:srgbClr val="000000"/>
                </a:solidFill>
                <a:latin typeface="Arial" pitchFamily="34" charset="0"/>
                <a:ea typeface="ＭＳ Ｐゴシック" pitchFamily="34" charset="-128"/>
              </a:rPr>
              <a:t>Example:  Normal calculation using software</a:t>
            </a:r>
          </a:p>
          <a:p>
            <a:pPr fontAlgn="auto">
              <a:spcAft>
                <a:spcPts val="0"/>
              </a:spcAft>
            </a:pPr>
            <a:r>
              <a:rPr lang="en-US" dirty="0" smtClean="0">
                <a:solidFill>
                  <a:srgbClr val="000000"/>
                </a:solidFill>
                <a:latin typeface="Arial" pitchFamily="34" charset="0"/>
                <a:ea typeface="ＭＳ Ｐゴシック" pitchFamily="34" charset="-128"/>
              </a:rPr>
              <a:t>To </a:t>
            </a:r>
            <a:r>
              <a:rPr lang="en-US" dirty="0">
                <a:solidFill>
                  <a:srgbClr val="000000"/>
                </a:solidFill>
                <a:latin typeface="Arial" pitchFamily="34" charset="0"/>
                <a:ea typeface="ＭＳ Ｐゴシック" pitchFamily="34" charset="-128"/>
              </a:rPr>
              <a:t>find the numerical value 0.1873 of the cumulative proportion </a:t>
            </a:r>
            <a:r>
              <a:rPr lang="en-US" dirty="0" smtClean="0">
                <a:solidFill>
                  <a:srgbClr val="000000"/>
                </a:solidFill>
                <a:latin typeface="Arial" pitchFamily="34" charset="0"/>
                <a:ea typeface="ＭＳ Ｐゴシック" pitchFamily="34" charset="-128"/>
              </a:rPr>
              <a:t>in our college sports example using </a:t>
            </a:r>
            <a:r>
              <a:rPr lang="en-US" dirty="0">
                <a:solidFill>
                  <a:srgbClr val="000000"/>
                </a:solidFill>
                <a:latin typeface="Arial" pitchFamily="34" charset="0"/>
                <a:ea typeface="ＭＳ Ｐゴシック" pitchFamily="34" charset="-128"/>
              </a:rPr>
              <a:t>software, plug in mean 1010 and standard deviation 214 and ask for the </a:t>
            </a:r>
            <a:r>
              <a:rPr lang="en-US" dirty="0" smtClean="0">
                <a:solidFill>
                  <a:srgbClr val="000000"/>
                </a:solidFill>
                <a:latin typeface="Arial" pitchFamily="34" charset="0"/>
                <a:ea typeface="ＭＳ Ｐゴシック" pitchFamily="34" charset="-128"/>
              </a:rPr>
              <a:t>cumulative proportion </a:t>
            </a:r>
            <a:r>
              <a:rPr lang="en-US" dirty="0">
                <a:solidFill>
                  <a:srgbClr val="000000"/>
                </a:solidFill>
                <a:latin typeface="Arial" pitchFamily="34" charset="0"/>
                <a:ea typeface="ＭＳ Ｐゴシック" pitchFamily="34" charset="-128"/>
              </a:rPr>
              <a:t>for 820. Software often uses terms such as “cumulative </a:t>
            </a:r>
            <a:r>
              <a:rPr lang="en-US" dirty="0" smtClean="0">
                <a:solidFill>
                  <a:srgbClr val="000000"/>
                </a:solidFill>
                <a:latin typeface="Arial" pitchFamily="34" charset="0"/>
                <a:ea typeface="ＭＳ Ｐゴシック" pitchFamily="34" charset="-128"/>
              </a:rPr>
              <a:t>distribution” or </a:t>
            </a:r>
            <a:r>
              <a:rPr lang="en-US" dirty="0">
                <a:solidFill>
                  <a:srgbClr val="000000"/>
                </a:solidFill>
                <a:latin typeface="Arial" pitchFamily="34" charset="0"/>
                <a:ea typeface="ＭＳ Ｐゴシック" pitchFamily="34" charset="-128"/>
              </a:rPr>
              <a:t>“cumulative probability</a:t>
            </a:r>
            <a:r>
              <a:rPr lang="en-US" dirty="0" smtClean="0">
                <a:solidFill>
                  <a:srgbClr val="000000"/>
                </a:solidFill>
                <a:latin typeface="Arial" pitchFamily="34" charset="0"/>
                <a:ea typeface="ＭＳ Ｐゴシック" pitchFamily="34" charset="-128"/>
              </a:rPr>
              <a:t>.”</a:t>
            </a:r>
          </a:p>
          <a:p>
            <a:pPr fontAlgn="auto">
              <a:spcAft>
                <a:spcPts val="0"/>
              </a:spcAft>
            </a:pPr>
            <a:r>
              <a:rPr lang="en-US" dirty="0" smtClean="0">
                <a:solidFill>
                  <a:srgbClr val="000000"/>
                </a:solidFill>
                <a:latin typeface="Arial" pitchFamily="34" charset="0"/>
                <a:ea typeface="ＭＳ Ｐゴシック" pitchFamily="34" charset="-128"/>
              </a:rPr>
              <a:t>Minitab’s output:</a:t>
            </a:r>
            <a:endParaRPr lang="en-US" dirty="0">
              <a:solidFill>
                <a:srgbClr val="000000"/>
              </a:solidFill>
              <a:latin typeface="Arial" pitchFamily="34" charset="0"/>
              <a:ea typeface="ＭＳ Ｐゴシック" pitchFamily="34" charset="-128"/>
            </a:endParaRPr>
          </a:p>
          <a:p>
            <a:pPr marL="68580" indent="0" fontAlgn="auto">
              <a:spcAft>
                <a:spcPts val="0"/>
              </a:spcAft>
              <a:buNone/>
            </a:pPr>
            <a:endParaRPr lang="en-US" dirty="0" smtClean="0">
              <a:solidFill>
                <a:srgbClr val="000000"/>
              </a:solidFill>
              <a:latin typeface="Arial" pitchFamily="34" charset="0"/>
              <a:ea typeface="ＭＳ Ｐゴシック" pitchFamily="34" charset="-128"/>
            </a:endParaRPr>
          </a:p>
          <a:p>
            <a:pPr fontAlgn="auto">
              <a:spcAft>
                <a:spcPts val="0"/>
              </a:spcAft>
            </a:pPr>
            <a:endParaRPr lang="en-US" dirty="0">
              <a:solidFill>
                <a:srgbClr val="000000"/>
              </a:solidFill>
              <a:latin typeface="Arial" pitchFamily="34" charset="0"/>
              <a:ea typeface="ＭＳ Ｐゴシック" pitchFamily="34" charset="-128"/>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420" y="4540391"/>
            <a:ext cx="6386938" cy="189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9463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6"/>
          <p:cNvSpPr>
            <a:spLocks noGrp="1" noChangeArrowheads="1"/>
          </p:cNvSpPr>
          <p:nvPr>
            <p:ph type="title"/>
          </p:nvPr>
        </p:nvSpPr>
        <p:spPr>
          <a:xfrm>
            <a:off x="483675" y="286350"/>
            <a:ext cx="7772400" cy="914400"/>
          </a:xfrm>
        </p:spPr>
        <p:txBody>
          <a:bodyPr/>
          <a:lstStyle/>
          <a:p>
            <a:pPr eaLnBrk="1" hangingPunct="1"/>
            <a:r>
              <a:rPr lang="en-US" dirty="0" smtClean="0">
                <a:latin typeface="Gill Sans" charset="0"/>
                <a:ea typeface="ＭＳ Ｐゴシック" pitchFamily="34" charset="-128"/>
              </a:rPr>
              <a:t>In Chapter 3, </a:t>
            </a:r>
            <a:r>
              <a:rPr lang="en-US" dirty="0">
                <a:latin typeface="Gill Sans" charset="0"/>
                <a:ea typeface="ＭＳ Ｐゴシック" pitchFamily="34" charset="-128"/>
              </a:rPr>
              <a:t>W</a:t>
            </a:r>
            <a:r>
              <a:rPr lang="en-US" dirty="0" smtClean="0">
                <a:latin typeface="Gill Sans" charset="0"/>
                <a:ea typeface="ＭＳ Ｐゴシック" pitchFamily="34" charset="-128"/>
              </a:rPr>
              <a:t>e </a:t>
            </a:r>
            <a:r>
              <a:rPr lang="en-US" dirty="0">
                <a:latin typeface="Gill Sans" charset="0"/>
                <a:ea typeface="ＭＳ Ｐゴシック" pitchFamily="34" charset="-128"/>
              </a:rPr>
              <a:t>C</a:t>
            </a:r>
            <a:r>
              <a:rPr lang="en-US" dirty="0" smtClean="0">
                <a:latin typeface="Gill Sans" charset="0"/>
                <a:ea typeface="ＭＳ Ｐゴシック" pitchFamily="34" charset="-128"/>
              </a:rPr>
              <a:t>over …</a:t>
            </a:r>
          </a:p>
        </p:txBody>
      </p:sp>
      <p:sp>
        <p:nvSpPr>
          <p:cNvPr id="18435" name="Rectangle 3"/>
          <p:cNvSpPr>
            <a:spLocks noGrp="1" noChangeArrowheads="1"/>
          </p:cNvSpPr>
          <p:nvPr>
            <p:ph idx="1"/>
          </p:nvPr>
        </p:nvSpPr>
        <p:spPr>
          <a:xfrm>
            <a:off x="609600" y="1347539"/>
            <a:ext cx="8302625" cy="5212799"/>
          </a:xfrm>
        </p:spPr>
        <p:txBody>
          <a:bodyPr>
            <a:normAutofit lnSpcReduction="10000"/>
          </a:bodyPr>
          <a:lstStyle/>
          <a:p>
            <a:pPr eaLnBrk="1" hangingPunct="1">
              <a:spcAft>
                <a:spcPts val="1200"/>
              </a:spcAft>
            </a:pPr>
            <a:r>
              <a:rPr lang="en-US" sz="3000" dirty="0" smtClean="0">
                <a:latin typeface="Arial" pitchFamily="34" charset="0"/>
                <a:ea typeface="ＭＳ Ｐゴシック" pitchFamily="34" charset="-128"/>
                <a:cs typeface="Arial" pitchFamily="34" charset="0"/>
              </a:rPr>
              <a:t>Density curves</a:t>
            </a:r>
          </a:p>
          <a:p>
            <a:pPr eaLnBrk="1" hangingPunct="1">
              <a:spcAft>
                <a:spcPts val="1200"/>
              </a:spcAft>
            </a:pPr>
            <a:r>
              <a:rPr lang="en-US" sz="3000" dirty="0" smtClean="0">
                <a:latin typeface="Arial" pitchFamily="34" charset="0"/>
                <a:ea typeface="ＭＳ Ｐゴシック" pitchFamily="34" charset="-128"/>
                <a:cs typeface="Arial" pitchFamily="34" charset="0"/>
              </a:rPr>
              <a:t>Describing density curves</a:t>
            </a:r>
          </a:p>
          <a:p>
            <a:pPr eaLnBrk="1" hangingPunct="1">
              <a:spcAft>
                <a:spcPts val="1200"/>
              </a:spcAft>
            </a:pPr>
            <a:r>
              <a:rPr lang="en-US" sz="3000" dirty="0" smtClean="0">
                <a:latin typeface="Arial" pitchFamily="34" charset="0"/>
                <a:ea typeface="ＭＳ Ｐゴシック" pitchFamily="34" charset="-128"/>
                <a:cs typeface="Arial" pitchFamily="34" charset="0"/>
              </a:rPr>
              <a:t>Normal distributions</a:t>
            </a:r>
          </a:p>
          <a:p>
            <a:pPr eaLnBrk="1" hangingPunct="1">
              <a:spcAft>
                <a:spcPts val="1200"/>
              </a:spcAft>
            </a:pPr>
            <a:r>
              <a:rPr lang="en-US" sz="3000" dirty="0" smtClean="0">
                <a:latin typeface="Arial" pitchFamily="34" charset="0"/>
                <a:ea typeface="ＭＳ Ｐゴシック" pitchFamily="34" charset="-128"/>
                <a:cs typeface="Arial" pitchFamily="34" charset="0"/>
              </a:rPr>
              <a:t>The 68-95-99.7 rule</a:t>
            </a:r>
          </a:p>
          <a:p>
            <a:pPr eaLnBrk="1" hangingPunct="1">
              <a:spcAft>
                <a:spcPts val="1200"/>
              </a:spcAft>
            </a:pPr>
            <a:r>
              <a:rPr lang="en-US" sz="3000" dirty="0" smtClean="0">
                <a:latin typeface="Arial" pitchFamily="34" charset="0"/>
                <a:ea typeface="ＭＳ Ｐゴシック" pitchFamily="34" charset="-128"/>
                <a:cs typeface="Arial" pitchFamily="34" charset="0"/>
              </a:rPr>
              <a:t>The standard Normal distribution</a:t>
            </a:r>
          </a:p>
          <a:p>
            <a:pPr eaLnBrk="1" hangingPunct="1">
              <a:spcAft>
                <a:spcPts val="1200"/>
              </a:spcAft>
            </a:pPr>
            <a:r>
              <a:rPr lang="en-US" sz="3000" dirty="0" smtClean="0">
                <a:latin typeface="Arial" pitchFamily="34" charset="0"/>
                <a:ea typeface="ＭＳ Ｐゴシック" pitchFamily="34" charset="-128"/>
                <a:cs typeface="Arial" pitchFamily="34" charset="0"/>
              </a:rPr>
              <a:t>Finding Normal proportions</a:t>
            </a:r>
          </a:p>
          <a:p>
            <a:pPr eaLnBrk="1" hangingPunct="1">
              <a:spcAft>
                <a:spcPts val="1200"/>
              </a:spcAft>
            </a:pPr>
            <a:r>
              <a:rPr lang="en-US" sz="3000" dirty="0" smtClean="0">
                <a:latin typeface="Arial" pitchFamily="34" charset="0"/>
                <a:ea typeface="ＭＳ Ｐゴシック" pitchFamily="34" charset="-128"/>
                <a:cs typeface="Arial" pitchFamily="34" charset="0"/>
              </a:rPr>
              <a:t>Using the standard Normal table</a:t>
            </a:r>
          </a:p>
          <a:p>
            <a:pPr eaLnBrk="1" hangingPunct="1">
              <a:spcAft>
                <a:spcPts val="1200"/>
              </a:spcAft>
            </a:pPr>
            <a:r>
              <a:rPr lang="en-US" sz="3000" dirty="0" smtClean="0">
                <a:latin typeface="Arial" pitchFamily="34" charset="0"/>
                <a:ea typeface="ＭＳ Ｐゴシック" pitchFamily="34" charset="-128"/>
                <a:cs typeface="Arial" pitchFamily="34" charset="0"/>
              </a:rPr>
              <a:t>Finding a value given a proportion</a:t>
            </a:r>
          </a:p>
        </p:txBody>
      </p:sp>
    </p:spTree>
    <p:extLst>
      <p:ext uri="{BB962C8B-B14F-4D97-AF65-F5344CB8AC3E}">
        <p14:creationId xmlns:p14="http://schemas.microsoft.com/office/powerpoint/2010/main" val="16325773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535500" y="257610"/>
            <a:ext cx="8077200" cy="1219200"/>
          </a:xfrm>
        </p:spPr>
        <p:txBody>
          <a:bodyPr/>
          <a:lstStyle/>
          <a:p>
            <a:pPr eaLnBrk="1" hangingPunct="1"/>
            <a:r>
              <a:rPr lang="en-US" sz="4000" dirty="0" smtClean="0">
                <a:latin typeface="Gill Sans" charset="0"/>
                <a:ea typeface="ＭＳ Ｐゴシック" pitchFamily="34" charset="-128"/>
              </a:rPr>
              <a:t>The Standard Normal Table</a:t>
            </a:r>
          </a:p>
        </p:txBody>
      </p:sp>
      <p:grpSp>
        <p:nvGrpSpPr>
          <p:cNvPr id="19" name="Group 24"/>
          <p:cNvGrpSpPr>
            <a:grpSpLocks/>
          </p:cNvGrpSpPr>
          <p:nvPr/>
        </p:nvGrpSpPr>
        <p:grpSpPr bwMode="auto">
          <a:xfrm>
            <a:off x="495300" y="4081463"/>
            <a:ext cx="6199188" cy="2141537"/>
            <a:chOff x="495277" y="4080919"/>
            <a:chExt cx="6199902" cy="2141927"/>
          </a:xfrm>
        </p:grpSpPr>
        <p:sp>
          <p:nvSpPr>
            <p:cNvPr id="22" name="Rectangle 21"/>
            <p:cNvSpPr/>
            <p:nvPr/>
          </p:nvSpPr>
          <p:spPr>
            <a:xfrm>
              <a:off x="495277" y="5830663"/>
              <a:ext cx="4480441" cy="392183"/>
            </a:xfrm>
            <a:prstGeom prst="rect">
              <a:avLst/>
            </a:prstGeom>
            <a:solidFill>
              <a:srgbClr val="FFFF00">
                <a:alpha val="50000"/>
              </a:srgbClr>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3" name="Rectangle 22"/>
            <p:cNvSpPr/>
            <p:nvPr/>
          </p:nvSpPr>
          <p:spPr>
            <a:xfrm>
              <a:off x="6196647" y="4080919"/>
              <a:ext cx="498532" cy="392183"/>
            </a:xfrm>
            <a:prstGeom prst="rect">
              <a:avLst/>
            </a:prstGeom>
            <a:solidFill>
              <a:srgbClr val="FFFF00">
                <a:alpha val="50000"/>
              </a:srgbClr>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grpSp>
      <p:grpSp>
        <p:nvGrpSpPr>
          <p:cNvPr id="24" name="Group 25"/>
          <p:cNvGrpSpPr>
            <a:grpSpLocks/>
          </p:cNvGrpSpPr>
          <p:nvPr/>
        </p:nvGrpSpPr>
        <p:grpSpPr bwMode="auto">
          <a:xfrm>
            <a:off x="2738438" y="4037013"/>
            <a:ext cx="4098925" cy="2505075"/>
            <a:chOff x="2747817" y="4080954"/>
            <a:chExt cx="4098638" cy="2505344"/>
          </a:xfrm>
        </p:grpSpPr>
        <p:sp>
          <p:nvSpPr>
            <p:cNvPr id="25" name="Rectangle 24"/>
            <p:cNvSpPr/>
            <p:nvPr/>
          </p:nvSpPr>
          <p:spPr>
            <a:xfrm flipH="1">
              <a:off x="2747817" y="5103414"/>
              <a:ext cx="1120697" cy="1482884"/>
            </a:xfrm>
            <a:prstGeom prst="rect">
              <a:avLst/>
            </a:prstGeom>
            <a:solidFill>
              <a:srgbClr val="3366FF">
                <a:alpha val="62000"/>
              </a:srgbClr>
            </a:solidFill>
            <a:ln>
              <a:solidFill>
                <a:srgbClr val="3366FF"/>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6" name="Rectangle 25"/>
            <p:cNvSpPr/>
            <p:nvPr/>
          </p:nvSpPr>
          <p:spPr>
            <a:xfrm>
              <a:off x="6695653" y="4080954"/>
              <a:ext cx="150802" cy="392154"/>
            </a:xfrm>
            <a:prstGeom prst="rect">
              <a:avLst/>
            </a:prstGeom>
            <a:solidFill>
              <a:srgbClr val="3366FF">
                <a:alpha val="50000"/>
              </a:srgbClr>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grpSp>
      <p:graphicFrame>
        <p:nvGraphicFramePr>
          <p:cNvPr id="28" name="Table 27"/>
          <p:cNvGraphicFramePr>
            <a:graphicFrameLocks noGrp="1"/>
          </p:cNvGraphicFramePr>
          <p:nvPr>
            <p:extLst>
              <p:ext uri="{D42A27DB-BD31-4B8C-83A1-F6EECF244321}">
                <p14:modId xmlns:p14="http://schemas.microsoft.com/office/powerpoint/2010/main" val="2811386186"/>
              </p:ext>
            </p:extLst>
          </p:nvPr>
        </p:nvGraphicFramePr>
        <p:xfrm>
          <a:off x="495300" y="5085710"/>
          <a:ext cx="4481513" cy="1485900"/>
        </p:xfrm>
        <a:graphic>
          <a:graphicData uri="http://schemas.openxmlformats.org/drawingml/2006/table">
            <a:tbl>
              <a:tblPr/>
              <a:tblGrid>
                <a:gridCol w="1120775"/>
                <a:gridCol w="1119188"/>
                <a:gridCol w="1120775"/>
                <a:gridCol w="112077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ea typeface="ＭＳ Ｐゴシック" charset="0"/>
                          <a:cs typeface="ＭＳ Ｐゴシック"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.7580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.7611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.7642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.7881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.7910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.7939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.8159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.8186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.8212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TextBox 28"/>
          <p:cNvSpPr txBox="1">
            <a:spLocks noChangeArrowheads="1"/>
          </p:cNvSpPr>
          <p:nvPr/>
        </p:nvSpPr>
        <p:spPr bwMode="auto">
          <a:xfrm>
            <a:off x="5368925" y="3961440"/>
            <a:ext cx="1963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b="1" dirty="0"/>
              <a:t>P(</a:t>
            </a:r>
            <a:r>
              <a:rPr lang="en-US" b="1" i="1" dirty="0"/>
              <a:t>z </a:t>
            </a:r>
            <a:r>
              <a:rPr lang="en-US" b="1" dirty="0"/>
              <a:t>&lt; 0.81) =</a:t>
            </a:r>
          </a:p>
        </p:txBody>
      </p:sp>
      <p:sp>
        <p:nvSpPr>
          <p:cNvPr id="30" name="TextBox 29"/>
          <p:cNvSpPr txBox="1">
            <a:spLocks noChangeArrowheads="1"/>
          </p:cNvSpPr>
          <p:nvPr/>
        </p:nvSpPr>
        <p:spPr bwMode="auto">
          <a:xfrm>
            <a:off x="7332663" y="3953925"/>
            <a:ext cx="954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b="1" dirty="0"/>
              <a:t>.7910</a:t>
            </a:r>
          </a:p>
        </p:txBody>
      </p:sp>
      <p:sp>
        <p:nvSpPr>
          <p:cNvPr id="31" name="TextBox 30"/>
          <p:cNvSpPr txBox="1">
            <a:spLocks noChangeArrowheads="1"/>
          </p:cNvSpPr>
          <p:nvPr/>
        </p:nvSpPr>
        <p:spPr bwMode="auto">
          <a:xfrm>
            <a:off x="495300" y="3587750"/>
            <a:ext cx="41084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a:t>Suppose we want to find the proportion of observations from the standard Normal distribution that are less than 0.81.  </a:t>
            </a:r>
          </a:p>
          <a:p>
            <a:pPr eaLnBrk="1" hangingPunct="1"/>
            <a:r>
              <a:rPr lang="en-US" sz="1800" dirty="0"/>
              <a:t>We can use Table A:</a:t>
            </a:r>
          </a:p>
          <a:p>
            <a:pPr eaLnBrk="1" hangingPunct="1"/>
            <a:endParaRPr lang="en-US" sz="1800" dirty="0"/>
          </a:p>
        </p:txBody>
      </p:sp>
      <p:sp>
        <p:nvSpPr>
          <p:cNvPr id="32" name="Curved Up Arrow 31"/>
          <p:cNvSpPr/>
          <p:nvPr/>
        </p:nvSpPr>
        <p:spPr>
          <a:xfrm rot="20222494" flipV="1">
            <a:off x="2816843" y="3988974"/>
            <a:ext cx="5416034" cy="801469"/>
          </a:xfrm>
          <a:prstGeom prst="curvedUpArrow">
            <a:avLst>
              <a:gd name="adj1" fmla="val 47151"/>
              <a:gd name="adj2" fmla="val 113590"/>
              <a:gd name="adj3" fmla="val 3523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chemeClr val="tx1"/>
              </a:solidFill>
            </a:endParaRPr>
          </a:p>
        </p:txBody>
      </p:sp>
      <p:pic>
        <p:nvPicPr>
          <p:cNvPr id="33" name="Picture 32" descr="F2.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4350" y="4486378"/>
            <a:ext cx="2481263"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txBox="1">
            <a:spLocks noChangeArrowheads="1"/>
          </p:cNvSpPr>
          <p:nvPr/>
        </p:nvSpPr>
        <p:spPr>
          <a:xfrm>
            <a:off x="363525" y="1619251"/>
            <a:ext cx="8331200" cy="912812"/>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US" sz="2000" dirty="0" smtClean="0">
                <a:solidFill>
                  <a:srgbClr val="000000"/>
                </a:solidFill>
                <a:latin typeface="Arial" pitchFamily="34" charset="0"/>
                <a:ea typeface="ＭＳ Ｐゴシック" pitchFamily="34" charset="-128"/>
              </a:rPr>
              <a:t>Because </a:t>
            </a:r>
            <a:r>
              <a:rPr lang="en-US" sz="2000" dirty="0">
                <a:solidFill>
                  <a:srgbClr val="000000"/>
                </a:solidFill>
                <a:latin typeface="Arial" pitchFamily="34" charset="0"/>
                <a:ea typeface="ＭＳ Ｐゴシック" pitchFamily="34" charset="-128"/>
              </a:rPr>
              <a:t>all Normal distributions are the same when we standardize, we can find areas under any Normal curve from a single table</a:t>
            </a:r>
            <a:r>
              <a:rPr lang="en-US" sz="2000" dirty="0" smtClean="0">
                <a:solidFill>
                  <a:srgbClr val="000000"/>
                </a:solidFill>
                <a:latin typeface="Arial" pitchFamily="34" charset="0"/>
                <a:ea typeface="ＭＳ Ｐゴシック" pitchFamily="34" charset="-128"/>
              </a:rPr>
              <a:t>.</a:t>
            </a:r>
          </a:p>
          <a:p>
            <a:pPr marL="68580" indent="0" fontAlgn="auto">
              <a:spcAft>
                <a:spcPts val="0"/>
              </a:spcAft>
              <a:buNone/>
            </a:pPr>
            <a:r>
              <a:rPr lang="en-US" sz="2000" dirty="0">
                <a:solidFill>
                  <a:srgbClr val="000000"/>
                </a:solidFill>
                <a:latin typeface="Arial" pitchFamily="34" charset="0"/>
                <a:ea typeface="ＭＳ Ｐゴシック" pitchFamily="34" charset="-128"/>
              </a:rPr>
              <a:t>The Standard Normal Table</a:t>
            </a:r>
          </a:p>
          <a:p>
            <a:pPr fontAlgn="auto">
              <a:spcAft>
                <a:spcPts val="0"/>
              </a:spcAft>
            </a:pPr>
            <a:r>
              <a:rPr lang="en-US" sz="2000" dirty="0" smtClean="0">
                <a:solidFill>
                  <a:srgbClr val="000000"/>
                </a:solidFill>
                <a:latin typeface="Arial" pitchFamily="34" charset="0"/>
                <a:ea typeface="ＭＳ Ｐゴシック" pitchFamily="34" charset="-128"/>
              </a:rPr>
              <a:t>Table </a:t>
            </a:r>
            <a:r>
              <a:rPr lang="en-US" sz="2000" dirty="0">
                <a:solidFill>
                  <a:srgbClr val="000000"/>
                </a:solidFill>
                <a:latin typeface="Arial" pitchFamily="34" charset="0"/>
                <a:ea typeface="ＭＳ Ｐゴシック" pitchFamily="34" charset="-128"/>
              </a:rPr>
              <a:t>A is a table of areas under the standard Normal curve.  The table entry for each </a:t>
            </a:r>
            <a:r>
              <a:rPr lang="en-US" sz="2000" dirty="0" smtClean="0">
                <a:solidFill>
                  <a:srgbClr val="000000"/>
                </a:solidFill>
                <a:latin typeface="Arial" pitchFamily="34" charset="0"/>
                <a:ea typeface="ＭＳ Ｐゴシック" pitchFamily="34" charset="-128"/>
              </a:rPr>
              <a:t>value </a:t>
            </a:r>
            <a:r>
              <a:rPr lang="en-US" sz="2000" i="1" dirty="0" smtClean="0">
                <a:solidFill>
                  <a:srgbClr val="000000"/>
                </a:solidFill>
                <a:latin typeface="Arial" pitchFamily="34" charset="0"/>
                <a:ea typeface="ＭＳ Ｐゴシック" pitchFamily="34" charset="-128"/>
              </a:rPr>
              <a:t>z</a:t>
            </a:r>
            <a:r>
              <a:rPr lang="en-US" sz="2000" dirty="0" smtClean="0">
                <a:solidFill>
                  <a:srgbClr val="000000"/>
                </a:solidFill>
                <a:latin typeface="Arial" pitchFamily="34" charset="0"/>
                <a:ea typeface="ＭＳ Ｐゴシック" pitchFamily="34" charset="-128"/>
              </a:rPr>
              <a:t> is </a:t>
            </a:r>
            <a:r>
              <a:rPr lang="en-US" sz="2000" dirty="0">
                <a:solidFill>
                  <a:srgbClr val="000000"/>
                </a:solidFill>
                <a:latin typeface="Arial" pitchFamily="34" charset="0"/>
                <a:ea typeface="ＭＳ Ｐゴシック" pitchFamily="34" charset="-128"/>
              </a:rPr>
              <a:t>the area under the curve to the left </a:t>
            </a:r>
            <a:r>
              <a:rPr lang="en-US" sz="2000" dirty="0" smtClean="0">
                <a:solidFill>
                  <a:srgbClr val="000000"/>
                </a:solidFill>
                <a:latin typeface="Arial" pitchFamily="34" charset="0"/>
                <a:ea typeface="ＭＳ Ｐゴシック" pitchFamily="34" charset="-128"/>
              </a:rPr>
              <a:t>of </a:t>
            </a:r>
            <a:r>
              <a:rPr lang="en-US" sz="2000" i="1" dirty="0" smtClean="0">
                <a:solidFill>
                  <a:srgbClr val="000000"/>
                </a:solidFill>
                <a:latin typeface="Arial" pitchFamily="34" charset="0"/>
                <a:ea typeface="ＭＳ Ｐゴシック" pitchFamily="34" charset="-128"/>
              </a:rPr>
              <a:t>z</a:t>
            </a:r>
            <a:r>
              <a:rPr lang="en-US" sz="2000" dirty="0" smtClean="0">
                <a:solidFill>
                  <a:srgbClr val="000000"/>
                </a:solidFill>
                <a:latin typeface="Arial" pitchFamily="34" charset="0"/>
                <a:ea typeface="ＭＳ Ｐゴシック" pitchFamily="34" charset="-128"/>
              </a:rPr>
              <a:t>.</a:t>
            </a:r>
            <a:endParaRPr lang="en-US" sz="2000" dirty="0">
              <a:solidFill>
                <a:srgbClr val="000000"/>
              </a:solidFill>
              <a:latin typeface="Arial" pitchFamily="34" charset="0"/>
              <a:ea typeface="ＭＳ Ｐゴシック" pitchFamily="34" charset="-128"/>
            </a:endParaRPr>
          </a:p>
          <a:p>
            <a:pPr fontAlgn="auto">
              <a:spcAft>
                <a:spcPts val="0"/>
              </a:spcAft>
            </a:pPr>
            <a:endParaRPr lang="en-US" sz="2000" dirty="0" smtClean="0">
              <a:solidFill>
                <a:srgbClr val="000000"/>
              </a:solidFill>
              <a:latin typeface="Arial" pitchFamily="34" charset="0"/>
              <a:ea typeface="ＭＳ Ｐゴシック" pitchFamily="34" charset="-128"/>
            </a:endParaRPr>
          </a:p>
          <a:p>
            <a:pPr fontAlgn="auto">
              <a:spcAft>
                <a:spcPts val="0"/>
              </a:spcAft>
            </a:pPr>
            <a:endParaRPr lang="en-US" sz="2000"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4931195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99526" y="220136"/>
            <a:ext cx="8077200" cy="1219200"/>
          </a:xfrm>
        </p:spPr>
        <p:txBody>
          <a:bodyPr/>
          <a:lstStyle/>
          <a:p>
            <a:pPr eaLnBrk="1" hangingPunct="1"/>
            <a:r>
              <a:rPr lang="en-US" sz="4000" dirty="0" smtClean="0">
                <a:latin typeface="Gill Sans" charset="0"/>
                <a:ea typeface="ＭＳ Ｐゴシック" pitchFamily="34" charset="-128"/>
              </a:rPr>
              <a:t>Normal Calculations</a:t>
            </a:r>
          </a:p>
        </p:txBody>
      </p:sp>
      <p:sp>
        <p:nvSpPr>
          <p:cNvPr id="32770" name="TextBox 7"/>
          <p:cNvSpPr txBox="1">
            <a:spLocks noChangeArrowheads="1"/>
          </p:cNvSpPr>
          <p:nvPr/>
        </p:nvSpPr>
        <p:spPr bwMode="auto">
          <a:xfrm>
            <a:off x="423863" y="1454150"/>
            <a:ext cx="846613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dirty="0">
                <a:cs typeface="Arial" pitchFamily="34" charset="0"/>
              </a:rPr>
              <a:t>Find the proportion of observations from the standard Normal distribution that are between </a:t>
            </a:r>
            <a:r>
              <a:rPr lang="en-US" dirty="0"/>
              <a:t>–</a:t>
            </a:r>
            <a:r>
              <a:rPr lang="en-US" dirty="0" smtClean="0">
                <a:cs typeface="Arial" pitchFamily="34" charset="0"/>
              </a:rPr>
              <a:t>1.25 </a:t>
            </a:r>
            <a:r>
              <a:rPr lang="en-US" dirty="0">
                <a:cs typeface="Arial" pitchFamily="34" charset="0"/>
              </a:rPr>
              <a:t>and 0.81.</a:t>
            </a:r>
          </a:p>
          <a:p>
            <a:pPr eaLnBrk="1" hangingPunct="1"/>
            <a:endParaRPr lang="en-US" sz="3200" dirty="0">
              <a:cs typeface="Arial" pitchFamily="34" charset="0"/>
            </a:endParaRPr>
          </a:p>
        </p:txBody>
      </p:sp>
      <p:pic>
        <p:nvPicPr>
          <p:cNvPr id="32771" name="Picture 10" descr="F2.1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200" y="2346325"/>
            <a:ext cx="7666038" cy="2017713"/>
          </a:xfrm>
          <a:prstGeom prst="rect">
            <a:avLst/>
          </a:prstGeom>
          <a:solidFill>
            <a:schemeClr val="bg1"/>
          </a:solidFill>
          <a:ln>
            <a:noFill/>
          </a:ln>
          <a:extLst/>
        </p:spPr>
      </p:pic>
      <p:sp>
        <p:nvSpPr>
          <p:cNvPr id="15" name="Rectangle 14"/>
          <p:cNvSpPr/>
          <p:nvPr/>
        </p:nvSpPr>
        <p:spPr>
          <a:xfrm>
            <a:off x="2701925" y="2236788"/>
            <a:ext cx="2851150" cy="212725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atin typeface="Arial"/>
              <a:cs typeface="Arial"/>
            </a:endParaRPr>
          </a:p>
        </p:txBody>
      </p:sp>
      <p:sp>
        <p:nvSpPr>
          <p:cNvPr id="16" name="Rectangle 15"/>
          <p:cNvSpPr/>
          <p:nvPr/>
        </p:nvSpPr>
        <p:spPr>
          <a:xfrm>
            <a:off x="5294313" y="2236788"/>
            <a:ext cx="2851150" cy="212725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atin typeface="Arial"/>
              <a:cs typeface="Arial"/>
            </a:endParaRPr>
          </a:p>
        </p:txBody>
      </p:sp>
      <p:sp>
        <p:nvSpPr>
          <p:cNvPr id="17" name="Rectangle 16"/>
          <p:cNvSpPr/>
          <p:nvPr/>
        </p:nvSpPr>
        <p:spPr>
          <a:xfrm>
            <a:off x="330200" y="2255838"/>
            <a:ext cx="2852738" cy="212725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atin typeface="Arial"/>
              <a:cs typeface="Arial"/>
            </a:endParaRPr>
          </a:p>
        </p:txBody>
      </p:sp>
      <p:sp>
        <p:nvSpPr>
          <p:cNvPr id="18" name="TextBox 7"/>
          <p:cNvSpPr txBox="1">
            <a:spLocks noChangeArrowheads="1"/>
          </p:cNvSpPr>
          <p:nvPr/>
        </p:nvSpPr>
        <p:spPr bwMode="auto">
          <a:xfrm>
            <a:off x="796925" y="4364038"/>
            <a:ext cx="7199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cs typeface="Arial" pitchFamily="34" charset="0"/>
              </a:rPr>
              <a:t>Can you find the same proportion using a different approach?</a:t>
            </a:r>
          </a:p>
          <a:p>
            <a:pPr eaLnBrk="1" hangingPunct="1"/>
            <a:endParaRPr lang="en-US" sz="2000">
              <a:cs typeface="Arial" pitchFamily="34" charset="0"/>
            </a:endParaRPr>
          </a:p>
        </p:txBody>
      </p:sp>
      <p:pic>
        <p:nvPicPr>
          <p:cNvPr id="19" name="Picture 18" descr="F2.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863" y="4795838"/>
            <a:ext cx="370522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7"/>
          <p:cNvSpPr txBox="1">
            <a:spLocks noChangeArrowheads="1"/>
          </p:cNvSpPr>
          <p:nvPr/>
        </p:nvSpPr>
        <p:spPr bwMode="auto">
          <a:xfrm>
            <a:off x="3994178" y="5391150"/>
            <a:ext cx="4895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dirty="0">
                <a:cs typeface="Arial" pitchFamily="34" charset="0"/>
              </a:rPr>
              <a:t>1 – (0.1056+0.2090) = 1 – 0.3146</a:t>
            </a:r>
          </a:p>
          <a:p>
            <a:pPr eaLnBrk="1" hangingPunct="1"/>
            <a:r>
              <a:rPr lang="en-US" sz="3200" dirty="0">
                <a:cs typeface="Arial" pitchFamily="34" charset="0"/>
              </a:rPr>
              <a:t>				         </a:t>
            </a:r>
            <a:r>
              <a:rPr lang="en-US" dirty="0">
                <a:cs typeface="Arial" pitchFamily="34" charset="0"/>
              </a:rPr>
              <a:t>= </a:t>
            </a:r>
            <a:r>
              <a:rPr lang="en-US" b="1" dirty="0">
                <a:cs typeface="Arial" pitchFamily="34" charset="0"/>
              </a:rPr>
              <a:t>0.6854</a:t>
            </a:r>
            <a:endParaRPr lang="en-US" sz="3200" b="1" dirty="0">
              <a:cs typeface="Arial" pitchFamily="34" charset="0"/>
            </a:endParaRPr>
          </a:p>
        </p:txBody>
      </p:sp>
    </p:spTree>
    <p:extLst>
      <p:ext uri="{BB962C8B-B14F-4D97-AF65-F5344CB8AC3E}">
        <p14:creationId xmlns:p14="http://schemas.microsoft.com/office/powerpoint/2010/main" val="22835508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17"/>
                                        </p:tgtEl>
                                      </p:cBhvr>
                                    </p:animEffect>
                                    <p:set>
                                      <p:cBhvr>
                                        <p:cTn id="7" dur="1" fill="hold">
                                          <p:stCondLst>
                                            <p:cond delay="999"/>
                                          </p:stCondLst>
                                        </p:cTn>
                                        <p:tgtEl>
                                          <p:spTgt spid="1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1000"/>
                                        <p:tgtEl>
                                          <p:spTgt spid="15"/>
                                        </p:tgtEl>
                                      </p:cBhvr>
                                    </p:animEffect>
                                    <p:set>
                                      <p:cBhvr>
                                        <p:cTn id="12" dur="1" fill="hold">
                                          <p:stCondLst>
                                            <p:cond delay="999"/>
                                          </p:stCondLst>
                                        </p:cTn>
                                        <p:tgtEl>
                                          <p:spTgt spid="1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1000"/>
                                        <p:tgtEl>
                                          <p:spTgt spid="16"/>
                                        </p:tgtEl>
                                      </p:cBhvr>
                                    </p:animEffect>
                                    <p:set>
                                      <p:cBhvr>
                                        <p:cTn id="17" dur="1" fill="hold">
                                          <p:stCondLst>
                                            <p:cond delay="999"/>
                                          </p:stCondLst>
                                        </p:cTn>
                                        <p:tgtEl>
                                          <p:spTgt spid="1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65658" y="237070"/>
            <a:ext cx="8077200" cy="1219200"/>
          </a:xfrm>
        </p:spPr>
        <p:txBody>
          <a:bodyPr/>
          <a:lstStyle/>
          <a:p>
            <a:pPr eaLnBrk="1" hangingPunct="1"/>
            <a:r>
              <a:rPr lang="en-US" sz="4000" dirty="0" smtClean="0">
                <a:latin typeface="Gill Sans" charset="0"/>
                <a:ea typeface="ＭＳ Ｐゴシック" pitchFamily="34" charset="-128"/>
              </a:rPr>
              <a:t>Normal Calculations</a:t>
            </a:r>
          </a:p>
        </p:txBody>
      </p:sp>
      <p:sp>
        <p:nvSpPr>
          <p:cNvPr id="31747" name="Rectangle 3"/>
          <p:cNvSpPr txBox="1">
            <a:spLocks noChangeArrowheads="1"/>
          </p:cNvSpPr>
          <p:nvPr/>
        </p:nvSpPr>
        <p:spPr bwMode="auto">
          <a:xfrm>
            <a:off x="381000" y="1516063"/>
            <a:ext cx="853440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40000"/>
              </a:spcBef>
              <a:buClr>
                <a:schemeClr val="accent2"/>
              </a:buClr>
              <a:buSzPct val="60000"/>
              <a:buFont typeface="Wingdings" pitchFamily="2" charset="2"/>
              <a:buChar char=""/>
            </a:pPr>
            <a:endParaRPr lang="en-US" sz="2000" dirty="0">
              <a:solidFill>
                <a:srgbClr val="000000"/>
              </a:solidFill>
              <a:cs typeface="Arial" pitchFamily="34" charset="0"/>
            </a:endParaRPr>
          </a:p>
        </p:txBody>
      </p:sp>
      <p:sp>
        <p:nvSpPr>
          <p:cNvPr id="20" name="Rectangle 3"/>
          <p:cNvSpPr txBox="1">
            <a:spLocks noChangeArrowheads="1"/>
          </p:cNvSpPr>
          <p:nvPr/>
        </p:nvSpPr>
        <p:spPr>
          <a:xfrm>
            <a:off x="321499" y="1773216"/>
            <a:ext cx="8503920" cy="4492128"/>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fontAlgn="auto">
              <a:spcAft>
                <a:spcPts val="0"/>
              </a:spcAft>
              <a:buNone/>
            </a:pPr>
            <a:r>
              <a:rPr lang="en-US" sz="2600" b="1" cap="all" dirty="0" smtClean="0">
                <a:solidFill>
                  <a:srgbClr val="000000"/>
                </a:solidFill>
                <a:latin typeface="Arial" pitchFamily="34" charset="0"/>
                <a:ea typeface="ＭＳ Ｐゴシック" pitchFamily="34" charset="-128"/>
              </a:rPr>
              <a:t>Using Table A to find Normal proportions</a:t>
            </a:r>
            <a:endParaRPr lang="en-US" sz="2600" b="1" cap="all" dirty="0">
              <a:solidFill>
                <a:srgbClr val="000000"/>
              </a:solidFill>
              <a:latin typeface="Arial" pitchFamily="34" charset="0"/>
              <a:ea typeface="ＭＳ Ｐゴシック" pitchFamily="34" charset="-128"/>
            </a:endParaRPr>
          </a:p>
          <a:p>
            <a:pPr fontAlgn="auto">
              <a:spcAft>
                <a:spcPts val="0"/>
              </a:spcAft>
            </a:pPr>
            <a:r>
              <a:rPr lang="en-US" sz="2600" dirty="0" smtClean="0">
                <a:solidFill>
                  <a:srgbClr val="000000"/>
                </a:solidFill>
                <a:latin typeface="Arial" pitchFamily="34" charset="0"/>
                <a:ea typeface="ＭＳ Ｐゴシック" pitchFamily="34" charset="-128"/>
              </a:rPr>
              <a:t>Step 1</a:t>
            </a:r>
            <a:r>
              <a:rPr lang="en-US" sz="2600" dirty="0">
                <a:solidFill>
                  <a:srgbClr val="000000"/>
                </a:solidFill>
                <a:latin typeface="Arial" pitchFamily="34" charset="0"/>
                <a:ea typeface="ＭＳ Ｐゴシック" pitchFamily="34" charset="-128"/>
              </a:rPr>
              <a:t>. </a:t>
            </a:r>
            <a:r>
              <a:rPr lang="en-US" sz="2600" b="1" dirty="0">
                <a:solidFill>
                  <a:srgbClr val="000000"/>
                </a:solidFill>
                <a:latin typeface="Arial" pitchFamily="34" charset="0"/>
                <a:ea typeface="ＭＳ Ｐゴシック" pitchFamily="34" charset="-128"/>
              </a:rPr>
              <a:t>State the problem</a:t>
            </a:r>
            <a:r>
              <a:rPr lang="en-US" sz="2600" dirty="0">
                <a:solidFill>
                  <a:srgbClr val="000000"/>
                </a:solidFill>
                <a:latin typeface="Arial" pitchFamily="34" charset="0"/>
                <a:ea typeface="ＭＳ Ｐゴシック" pitchFamily="34" charset="-128"/>
              </a:rPr>
              <a:t> in terms of the observed </a:t>
            </a:r>
            <a:r>
              <a:rPr lang="en-US" sz="2600" dirty="0" smtClean="0">
                <a:solidFill>
                  <a:srgbClr val="000000"/>
                </a:solidFill>
                <a:latin typeface="Arial" pitchFamily="34" charset="0"/>
                <a:ea typeface="ＭＳ Ｐゴシック" pitchFamily="34" charset="-128"/>
              </a:rPr>
              <a:t>variable </a:t>
            </a:r>
            <a:r>
              <a:rPr lang="en-US" sz="2600" i="1" dirty="0" smtClean="0">
                <a:solidFill>
                  <a:srgbClr val="000000"/>
                </a:solidFill>
                <a:latin typeface="Arial" pitchFamily="34" charset="0"/>
                <a:ea typeface="ＭＳ Ｐゴシック" pitchFamily="34" charset="-128"/>
              </a:rPr>
              <a:t>x</a:t>
            </a:r>
            <a:r>
              <a:rPr lang="en-US" sz="2600" dirty="0" smtClean="0">
                <a:solidFill>
                  <a:srgbClr val="000000"/>
                </a:solidFill>
                <a:latin typeface="Arial" pitchFamily="34" charset="0"/>
                <a:ea typeface="ＭＳ Ｐゴシック" pitchFamily="34" charset="-128"/>
              </a:rPr>
              <a:t>. </a:t>
            </a:r>
            <a:r>
              <a:rPr lang="en-US" sz="2600" b="1" dirty="0">
                <a:solidFill>
                  <a:srgbClr val="000000"/>
                </a:solidFill>
                <a:latin typeface="Arial" pitchFamily="34" charset="0"/>
                <a:ea typeface="ＭＳ Ｐゴシック" pitchFamily="34" charset="-128"/>
              </a:rPr>
              <a:t>Draw </a:t>
            </a:r>
            <a:r>
              <a:rPr lang="en-US" sz="2600" b="1" dirty="0" smtClean="0">
                <a:solidFill>
                  <a:srgbClr val="000000"/>
                </a:solidFill>
                <a:latin typeface="Arial" pitchFamily="34" charset="0"/>
                <a:ea typeface="ＭＳ Ｐゴシック" pitchFamily="34" charset="-128"/>
              </a:rPr>
              <a:t>a picture</a:t>
            </a:r>
            <a:r>
              <a:rPr lang="en-US" sz="2600" dirty="0" smtClean="0">
                <a:solidFill>
                  <a:srgbClr val="000000"/>
                </a:solidFill>
                <a:latin typeface="Arial" pitchFamily="34" charset="0"/>
                <a:ea typeface="ＭＳ Ｐゴシック" pitchFamily="34" charset="-128"/>
              </a:rPr>
              <a:t> </a:t>
            </a:r>
            <a:r>
              <a:rPr lang="en-US" sz="2600" dirty="0">
                <a:solidFill>
                  <a:srgbClr val="000000"/>
                </a:solidFill>
                <a:latin typeface="Arial" pitchFamily="34" charset="0"/>
                <a:ea typeface="ＭＳ Ｐゴシック" pitchFamily="34" charset="-128"/>
              </a:rPr>
              <a:t>that shows the proportion you want in terms of cumulative proportions.</a:t>
            </a:r>
          </a:p>
          <a:p>
            <a:pPr fontAlgn="auto">
              <a:spcAft>
                <a:spcPts val="0"/>
              </a:spcAft>
            </a:pPr>
            <a:r>
              <a:rPr lang="en-US" sz="2600" dirty="0">
                <a:solidFill>
                  <a:srgbClr val="000000"/>
                </a:solidFill>
                <a:latin typeface="Arial" pitchFamily="34" charset="0"/>
                <a:ea typeface="ＭＳ Ｐゴシック" pitchFamily="34" charset="-128"/>
              </a:rPr>
              <a:t>Step 2. </a:t>
            </a:r>
            <a:r>
              <a:rPr lang="en-US" sz="2600" b="1" dirty="0" smtClean="0">
                <a:solidFill>
                  <a:srgbClr val="000000"/>
                </a:solidFill>
                <a:latin typeface="Arial" pitchFamily="34" charset="0"/>
                <a:ea typeface="ＭＳ Ｐゴシック" pitchFamily="34" charset="-128"/>
              </a:rPr>
              <a:t>Standardize </a:t>
            </a:r>
            <a:r>
              <a:rPr lang="en-US" sz="2600" b="1" i="1" dirty="0" smtClean="0">
                <a:solidFill>
                  <a:srgbClr val="000000"/>
                </a:solidFill>
                <a:latin typeface="Arial" pitchFamily="34" charset="0"/>
                <a:ea typeface="ＭＳ Ｐゴシック" pitchFamily="34" charset="-128"/>
              </a:rPr>
              <a:t>x</a:t>
            </a:r>
            <a:r>
              <a:rPr lang="en-US" sz="2600" dirty="0" smtClean="0">
                <a:solidFill>
                  <a:srgbClr val="000000"/>
                </a:solidFill>
                <a:latin typeface="Arial" pitchFamily="34" charset="0"/>
                <a:ea typeface="ＭＳ Ｐゴシック" pitchFamily="34" charset="-128"/>
              </a:rPr>
              <a:t> </a:t>
            </a:r>
            <a:r>
              <a:rPr lang="en-US" sz="2600" dirty="0">
                <a:solidFill>
                  <a:srgbClr val="000000"/>
                </a:solidFill>
                <a:latin typeface="Arial" pitchFamily="34" charset="0"/>
                <a:ea typeface="ＭＳ Ｐゴシック" pitchFamily="34" charset="-128"/>
              </a:rPr>
              <a:t>to restate the problem in terms of a standard </a:t>
            </a:r>
            <a:r>
              <a:rPr lang="en-US" sz="2600" dirty="0" smtClean="0">
                <a:solidFill>
                  <a:srgbClr val="000000"/>
                </a:solidFill>
                <a:latin typeface="Arial" pitchFamily="34" charset="0"/>
                <a:ea typeface="ＭＳ Ｐゴシック" pitchFamily="34" charset="-128"/>
              </a:rPr>
              <a:t>Normal variable </a:t>
            </a:r>
            <a:r>
              <a:rPr lang="en-US" sz="2600" i="1" dirty="0" smtClean="0">
                <a:solidFill>
                  <a:srgbClr val="000000"/>
                </a:solidFill>
                <a:latin typeface="Arial" pitchFamily="34" charset="0"/>
                <a:ea typeface="ＭＳ Ｐゴシック" pitchFamily="34" charset="-128"/>
              </a:rPr>
              <a:t>z</a:t>
            </a:r>
            <a:r>
              <a:rPr lang="en-US" sz="2600" dirty="0" smtClean="0">
                <a:solidFill>
                  <a:srgbClr val="000000"/>
                </a:solidFill>
                <a:latin typeface="Arial" pitchFamily="34" charset="0"/>
                <a:ea typeface="ＭＳ Ｐゴシック" pitchFamily="34" charset="-128"/>
              </a:rPr>
              <a:t>.</a:t>
            </a:r>
            <a:endParaRPr lang="en-US" sz="2600" dirty="0">
              <a:solidFill>
                <a:srgbClr val="000000"/>
              </a:solidFill>
              <a:latin typeface="Arial" pitchFamily="34" charset="0"/>
              <a:ea typeface="ＭＳ Ｐゴシック" pitchFamily="34" charset="-128"/>
            </a:endParaRPr>
          </a:p>
          <a:p>
            <a:pPr fontAlgn="auto">
              <a:spcAft>
                <a:spcPts val="0"/>
              </a:spcAft>
            </a:pPr>
            <a:r>
              <a:rPr lang="en-US" sz="2600" dirty="0">
                <a:solidFill>
                  <a:srgbClr val="000000"/>
                </a:solidFill>
                <a:latin typeface="Arial" pitchFamily="34" charset="0"/>
                <a:ea typeface="ＭＳ Ｐゴシック" pitchFamily="34" charset="-128"/>
              </a:rPr>
              <a:t>Step 3. </a:t>
            </a:r>
            <a:r>
              <a:rPr lang="en-US" sz="2600" b="1" dirty="0">
                <a:solidFill>
                  <a:srgbClr val="000000"/>
                </a:solidFill>
                <a:latin typeface="Arial" pitchFamily="34" charset="0"/>
                <a:ea typeface="ＭＳ Ｐゴシック" pitchFamily="34" charset="-128"/>
              </a:rPr>
              <a:t>Use Table A</a:t>
            </a:r>
            <a:r>
              <a:rPr lang="en-US" sz="2600" dirty="0">
                <a:solidFill>
                  <a:srgbClr val="000000"/>
                </a:solidFill>
                <a:latin typeface="Arial" pitchFamily="34" charset="0"/>
                <a:ea typeface="ＭＳ Ｐゴシック" pitchFamily="34" charset="-128"/>
              </a:rPr>
              <a:t> and the fact that the total area under the curve is 1 </a:t>
            </a:r>
            <a:r>
              <a:rPr lang="en-US" sz="2600" dirty="0" smtClean="0">
                <a:solidFill>
                  <a:srgbClr val="000000"/>
                </a:solidFill>
                <a:latin typeface="Arial" pitchFamily="34" charset="0"/>
                <a:ea typeface="ＭＳ Ｐゴシック" pitchFamily="34" charset="-128"/>
              </a:rPr>
              <a:t>to find </a:t>
            </a:r>
            <a:r>
              <a:rPr lang="en-US" sz="2600" dirty="0">
                <a:solidFill>
                  <a:srgbClr val="000000"/>
                </a:solidFill>
                <a:latin typeface="Arial" pitchFamily="34" charset="0"/>
                <a:ea typeface="ＭＳ Ｐゴシック" pitchFamily="34" charset="-128"/>
              </a:rPr>
              <a:t>the required area under the standard Normal curve.</a:t>
            </a:r>
          </a:p>
        </p:txBody>
      </p:sp>
      <p:sp>
        <p:nvSpPr>
          <p:cNvPr id="21" name="Rectangle 20"/>
          <p:cNvSpPr/>
          <p:nvPr/>
        </p:nvSpPr>
        <p:spPr>
          <a:xfrm>
            <a:off x="321498" y="1684868"/>
            <a:ext cx="8503921" cy="421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5537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491062" y="1939413"/>
            <a:ext cx="8153400" cy="3387724"/>
          </a:xfrm>
        </p:spPr>
        <p:txBody>
          <a:bodyPr>
            <a:normAutofit/>
          </a:bodyPr>
          <a:lstStyle/>
          <a:p>
            <a:pPr>
              <a:lnSpc>
                <a:spcPct val="110000"/>
              </a:lnSpc>
              <a:buClr>
                <a:schemeClr val="accent1"/>
              </a:buClr>
              <a:buSzPct val="100000"/>
              <a:buFont typeface="Arial" panose="020B0604020202020204" pitchFamily="34" charset="0"/>
              <a:buChar char="•"/>
            </a:pPr>
            <a:r>
              <a:rPr lang="en-US" dirty="0" smtClean="0">
                <a:latin typeface="Arial" pitchFamily="34" charset="0"/>
                <a:ea typeface="ＭＳ Ｐゴシック" pitchFamily="34" charset="-128"/>
                <a:cs typeface="Arial" pitchFamily="34" charset="0"/>
              </a:rPr>
              <a:t>SAT reading scores for a recent year are distributed according to a</a:t>
            </a:r>
            <a:r>
              <a:rPr lang="en-US" sz="2400" dirty="0" smtClean="0">
                <a:latin typeface="Arial" pitchFamily="34" charset="0"/>
                <a:ea typeface="ＭＳ Ｐゴシック" pitchFamily="34" charset="-128"/>
                <a:cs typeface="Arial" pitchFamily="34" charset="0"/>
              </a:rPr>
              <a:t> </a:t>
            </a:r>
            <a:r>
              <a:rPr lang="en-US" sz="2400" i="1" dirty="0" smtClean="0">
                <a:latin typeface="Arial" pitchFamily="34" charset="0"/>
                <a:ea typeface="ＭＳ Ｐゴシック" pitchFamily="34" charset="-128"/>
                <a:cs typeface="Arial" pitchFamily="34" charset="0"/>
              </a:rPr>
              <a:t>N</a:t>
            </a:r>
            <a:r>
              <a:rPr lang="en-US" sz="2400" dirty="0" smtClean="0">
                <a:latin typeface="Arial" pitchFamily="34" charset="0"/>
                <a:ea typeface="ＭＳ Ｐゴシック" pitchFamily="34" charset="-128"/>
                <a:cs typeface="Arial" pitchFamily="34" charset="0"/>
              </a:rPr>
              <a:t>(504, 111) distribution.</a:t>
            </a:r>
          </a:p>
          <a:p>
            <a:pPr>
              <a:lnSpc>
                <a:spcPct val="110000"/>
              </a:lnSpc>
              <a:buClr>
                <a:schemeClr val="accent1"/>
              </a:buClr>
              <a:buSzPct val="100000"/>
              <a:buFont typeface="Arial" panose="020B0604020202020204" pitchFamily="34" charset="0"/>
              <a:buChar char="•"/>
            </a:pPr>
            <a:r>
              <a:rPr lang="en-US" dirty="0">
                <a:latin typeface="Arial" pitchFamily="34" charset="0"/>
                <a:ea typeface="ＭＳ Ｐゴシック" pitchFamily="34" charset="-128"/>
                <a:cs typeface="Arial" pitchFamily="34" charset="0"/>
              </a:rPr>
              <a:t>How </a:t>
            </a:r>
            <a:r>
              <a:rPr lang="en-US" dirty="0" smtClean="0">
                <a:latin typeface="Arial" pitchFamily="34" charset="0"/>
                <a:ea typeface="ＭＳ Ｐゴシック" pitchFamily="34" charset="-128"/>
                <a:cs typeface="Arial" pitchFamily="34" charset="0"/>
              </a:rPr>
              <a:t>high must a student score in order to be in the top 10% of the distribution?</a:t>
            </a:r>
          </a:p>
          <a:p>
            <a:pPr>
              <a:lnSpc>
                <a:spcPct val="110000"/>
              </a:lnSpc>
              <a:buClr>
                <a:schemeClr val="accent1"/>
              </a:buClr>
              <a:buSzPct val="100000"/>
              <a:buFont typeface="Arial" panose="020B0604020202020204" pitchFamily="34" charset="0"/>
              <a:buChar char="•"/>
            </a:pPr>
            <a:r>
              <a:rPr lang="en-US" dirty="0" smtClean="0">
                <a:latin typeface="Arial" pitchFamily="34" charset="0"/>
                <a:ea typeface="ＭＳ Ｐゴシック" pitchFamily="34" charset="-128"/>
                <a:cs typeface="Arial" pitchFamily="34" charset="0"/>
              </a:rPr>
              <a:t>We’ll look at the same two approaches we did for finding Normal proportions—using software, and then using table A.</a:t>
            </a:r>
            <a:endParaRPr lang="en-US" dirty="0">
              <a:latin typeface="Arial" pitchFamily="34" charset="0"/>
              <a:ea typeface="ＭＳ Ｐゴシック" pitchFamily="34" charset="-128"/>
              <a:cs typeface="Arial" pitchFamily="34" charset="0"/>
            </a:endParaRPr>
          </a:p>
          <a:p>
            <a:pPr eaLnBrk="1" hangingPunct="1">
              <a:lnSpc>
                <a:spcPct val="110000"/>
              </a:lnSpc>
            </a:pPr>
            <a:endParaRPr lang="en-US" sz="2400" dirty="0" smtClean="0">
              <a:latin typeface="Arial" pitchFamily="34" charset="0"/>
              <a:ea typeface="ＭＳ Ｐゴシック" pitchFamily="34" charset="-128"/>
              <a:cs typeface="Arial" pitchFamily="34" charset="0"/>
            </a:endParaRPr>
          </a:p>
        </p:txBody>
      </p:sp>
      <p:sp>
        <p:nvSpPr>
          <p:cNvPr id="34819" name="Rectangle 5"/>
          <p:cNvSpPr>
            <a:spLocks noChangeArrowheads="1"/>
          </p:cNvSpPr>
          <p:nvPr/>
        </p:nvSpPr>
        <p:spPr bwMode="auto">
          <a:xfrm>
            <a:off x="491065" y="705590"/>
            <a:ext cx="861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914400"/>
            <a:r>
              <a:rPr lang="en-US" sz="4000" dirty="0" smtClean="0">
                <a:solidFill>
                  <a:schemeClr val="tx2"/>
                </a:solidFill>
                <a:latin typeface="Gill Sans" charset="0"/>
                <a:cs typeface="+mj-cs"/>
              </a:rPr>
              <a:t>Finding a Value </a:t>
            </a:r>
            <a:r>
              <a:rPr lang="en-US" sz="4000" dirty="0">
                <a:solidFill>
                  <a:schemeClr val="tx2"/>
                </a:solidFill>
                <a:latin typeface="Gill Sans" charset="0"/>
                <a:cs typeface="+mj-cs"/>
              </a:rPr>
              <a:t>G</a:t>
            </a:r>
            <a:r>
              <a:rPr lang="en-US" sz="4000" dirty="0" smtClean="0">
                <a:solidFill>
                  <a:schemeClr val="tx2"/>
                </a:solidFill>
                <a:latin typeface="Gill Sans" charset="0"/>
                <a:cs typeface="+mj-cs"/>
              </a:rPr>
              <a:t>iven a Proportion</a:t>
            </a:r>
            <a:endParaRPr lang="en-US" sz="4000" dirty="0">
              <a:solidFill>
                <a:schemeClr val="tx2"/>
              </a:solidFill>
              <a:latin typeface="Gill Sans" charset="0"/>
              <a:cs typeface="+mj-cs"/>
            </a:endParaRPr>
          </a:p>
        </p:txBody>
      </p:sp>
    </p:spTree>
    <p:extLst>
      <p:ext uri="{BB962C8B-B14F-4D97-AF65-F5344CB8AC3E}">
        <p14:creationId xmlns:p14="http://schemas.microsoft.com/office/powerpoint/2010/main" val="6208034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270920" y="1528849"/>
            <a:ext cx="8441280" cy="3662816"/>
          </a:xfrm>
        </p:spPr>
        <p:txBody>
          <a:bodyPr>
            <a:normAutofit/>
          </a:bodyPr>
          <a:lstStyle/>
          <a:p>
            <a:pPr>
              <a:lnSpc>
                <a:spcPct val="110000"/>
              </a:lnSpc>
              <a:buClr>
                <a:schemeClr val="accent1"/>
              </a:buClr>
              <a:buSzPct val="100000"/>
              <a:buFont typeface="Arial" panose="020B0604020202020204" pitchFamily="34" charset="0"/>
              <a:buChar char="•"/>
            </a:pPr>
            <a:r>
              <a:rPr lang="en-US" sz="2000" dirty="0" smtClean="0">
                <a:latin typeface="Arial" pitchFamily="34" charset="0"/>
                <a:ea typeface="ＭＳ Ｐゴシック" pitchFamily="34" charset="-128"/>
                <a:cs typeface="Arial" pitchFamily="34" charset="0"/>
              </a:rPr>
              <a:t>Example:  using software</a:t>
            </a:r>
          </a:p>
          <a:p>
            <a:pPr>
              <a:lnSpc>
                <a:spcPct val="110000"/>
              </a:lnSpc>
              <a:buClr>
                <a:schemeClr val="accent1"/>
              </a:buClr>
              <a:buSzPct val="100000"/>
              <a:buFont typeface="Arial" panose="020B0604020202020204" pitchFamily="34" charset="0"/>
              <a:buChar char="•"/>
            </a:pPr>
            <a:r>
              <a:rPr lang="en-US" sz="2000" dirty="0" smtClean="0">
                <a:latin typeface="Arial" pitchFamily="34" charset="0"/>
                <a:ea typeface="ＭＳ Ｐゴシック" pitchFamily="34" charset="-128"/>
                <a:cs typeface="Arial" pitchFamily="34" charset="0"/>
              </a:rPr>
              <a:t>How high must a student score in order to be in the top 10% of the distribution?</a:t>
            </a:r>
          </a:p>
          <a:p>
            <a:pPr>
              <a:lnSpc>
                <a:spcPct val="110000"/>
              </a:lnSpc>
              <a:buClr>
                <a:schemeClr val="accent1"/>
              </a:buClr>
              <a:buSzPct val="100000"/>
              <a:buFont typeface="Arial" panose="020B0604020202020204" pitchFamily="34" charset="0"/>
              <a:buChar char="•"/>
            </a:pPr>
            <a:r>
              <a:rPr lang="en-US" sz="2000" dirty="0">
                <a:latin typeface="Arial" pitchFamily="34" charset="0"/>
                <a:ea typeface="ＭＳ Ｐゴシック" pitchFamily="34" charset="-128"/>
                <a:cs typeface="Arial" pitchFamily="34" charset="0"/>
              </a:rPr>
              <a:t>We want to find the SAT </a:t>
            </a:r>
            <a:r>
              <a:rPr lang="en-US" sz="2000" dirty="0" smtClean="0">
                <a:latin typeface="Arial" pitchFamily="34" charset="0"/>
                <a:ea typeface="ＭＳ Ｐゴシック" pitchFamily="34" charset="-128"/>
                <a:cs typeface="Arial" pitchFamily="34" charset="0"/>
              </a:rPr>
              <a:t>score </a:t>
            </a:r>
            <a:r>
              <a:rPr lang="en-US" sz="2000" i="1" dirty="0" smtClean="0">
                <a:latin typeface="Arial" pitchFamily="34" charset="0"/>
                <a:ea typeface="ＭＳ Ｐゴシック" pitchFamily="34" charset="-128"/>
                <a:cs typeface="Arial" pitchFamily="34" charset="0"/>
              </a:rPr>
              <a:t>x</a:t>
            </a:r>
            <a:r>
              <a:rPr lang="en-US" sz="2000" dirty="0" smtClean="0">
                <a:latin typeface="Arial" pitchFamily="34" charset="0"/>
                <a:ea typeface="ＭＳ Ｐゴシック" pitchFamily="34" charset="-128"/>
                <a:cs typeface="Arial" pitchFamily="34" charset="0"/>
              </a:rPr>
              <a:t> with </a:t>
            </a:r>
            <a:r>
              <a:rPr lang="en-US" sz="2000" dirty="0">
                <a:latin typeface="Arial" pitchFamily="34" charset="0"/>
                <a:ea typeface="ＭＳ Ｐゴシック" pitchFamily="34" charset="-128"/>
                <a:cs typeface="Arial" pitchFamily="34" charset="0"/>
              </a:rPr>
              <a:t>area 0.1 to its right under the Normal curve with </a:t>
            </a:r>
            <a:r>
              <a:rPr lang="en-US" sz="2000" dirty="0" smtClean="0">
                <a:latin typeface="Arial" pitchFamily="34" charset="0"/>
                <a:ea typeface="ＭＳ Ｐゴシック" pitchFamily="34" charset="-128"/>
                <a:cs typeface="Arial" pitchFamily="34" charset="0"/>
              </a:rPr>
              <a:t>mean </a:t>
            </a:r>
            <a:r>
              <a:rPr lang="en-US" sz="2000" i="1" dirty="0">
                <a:solidFill>
                  <a:srgbClr val="000000"/>
                </a:solidFill>
                <a:latin typeface="Arial" pitchFamily="34" charset="0"/>
                <a:ea typeface="ＭＳ Ｐゴシック" pitchFamily="34" charset="-128"/>
              </a:rPr>
              <a:t>µ</a:t>
            </a:r>
            <a:r>
              <a:rPr lang="en-US" sz="2000" dirty="0" smtClean="0">
                <a:latin typeface="Arial" pitchFamily="34" charset="0"/>
                <a:ea typeface="ＭＳ Ｐゴシック" pitchFamily="34" charset="-128"/>
                <a:cs typeface="Arial" pitchFamily="34" charset="0"/>
              </a:rPr>
              <a:t> = 504 and </a:t>
            </a:r>
            <a:r>
              <a:rPr lang="en-US" sz="2000" dirty="0">
                <a:latin typeface="Arial" pitchFamily="34" charset="0"/>
                <a:ea typeface="ＭＳ Ｐゴシック" pitchFamily="34" charset="-128"/>
                <a:cs typeface="Arial" pitchFamily="34" charset="0"/>
              </a:rPr>
              <a:t>standard </a:t>
            </a:r>
            <a:r>
              <a:rPr lang="en-US" sz="2000" dirty="0" smtClean="0">
                <a:latin typeface="Arial" pitchFamily="34" charset="0"/>
                <a:ea typeface="ＭＳ Ｐゴシック" pitchFamily="34" charset="-128"/>
                <a:cs typeface="Arial" pitchFamily="34" charset="0"/>
              </a:rPr>
              <a:t>deviation </a:t>
            </a:r>
            <a:r>
              <a:rPr lang="en-US" sz="2000" i="1" dirty="0">
                <a:solidFill>
                  <a:srgbClr val="000000"/>
                </a:solidFill>
                <a:latin typeface="Arial" pitchFamily="34" charset="0"/>
                <a:ea typeface="ＭＳ Ｐゴシック" pitchFamily="34" charset="-128"/>
              </a:rPr>
              <a:t>σ</a:t>
            </a:r>
            <a:r>
              <a:rPr lang="en-US" sz="2000" dirty="0" smtClean="0">
                <a:latin typeface="Arial" pitchFamily="34" charset="0"/>
                <a:ea typeface="ＭＳ Ｐゴシック" pitchFamily="34" charset="-128"/>
                <a:cs typeface="Arial" pitchFamily="34" charset="0"/>
              </a:rPr>
              <a:t> = 111. </a:t>
            </a:r>
            <a:r>
              <a:rPr lang="en-US" sz="2000" dirty="0">
                <a:latin typeface="Arial" pitchFamily="34" charset="0"/>
                <a:ea typeface="ＭＳ Ｐゴシック" pitchFamily="34" charset="-128"/>
                <a:cs typeface="Arial" pitchFamily="34" charset="0"/>
              </a:rPr>
              <a:t>That’s the same as finding the SAT </a:t>
            </a:r>
            <a:r>
              <a:rPr lang="en-US" sz="2000" dirty="0" smtClean="0">
                <a:latin typeface="Arial" pitchFamily="34" charset="0"/>
                <a:ea typeface="ＭＳ Ｐゴシック" pitchFamily="34" charset="-128"/>
                <a:cs typeface="Arial" pitchFamily="34" charset="0"/>
              </a:rPr>
              <a:t>score </a:t>
            </a:r>
            <a:r>
              <a:rPr lang="en-US" sz="2000" i="1" dirty="0" smtClean="0">
                <a:latin typeface="Arial" pitchFamily="34" charset="0"/>
                <a:ea typeface="ＭＳ Ｐゴシック" pitchFamily="34" charset="-128"/>
                <a:cs typeface="Arial" pitchFamily="34" charset="0"/>
              </a:rPr>
              <a:t>x</a:t>
            </a:r>
            <a:r>
              <a:rPr lang="en-US" sz="2000" dirty="0" smtClean="0">
                <a:latin typeface="Arial" pitchFamily="34" charset="0"/>
                <a:ea typeface="ＭＳ Ｐゴシック" pitchFamily="34" charset="-128"/>
                <a:cs typeface="Arial" pitchFamily="34" charset="0"/>
              </a:rPr>
              <a:t> with </a:t>
            </a:r>
            <a:r>
              <a:rPr lang="en-US" sz="2000" dirty="0">
                <a:latin typeface="Arial" pitchFamily="34" charset="0"/>
                <a:ea typeface="ＭＳ Ｐゴシック" pitchFamily="34" charset="-128"/>
                <a:cs typeface="Arial" pitchFamily="34" charset="0"/>
              </a:rPr>
              <a:t>area 0.9 to its left. Most software will tell </a:t>
            </a:r>
            <a:r>
              <a:rPr lang="en-US" sz="2000" dirty="0" smtClean="0">
                <a:latin typeface="Arial" pitchFamily="34" charset="0"/>
                <a:ea typeface="ＭＳ Ｐゴシック" pitchFamily="34" charset="-128"/>
                <a:cs typeface="Arial" pitchFamily="34" charset="0"/>
              </a:rPr>
              <a:t>you </a:t>
            </a:r>
            <a:r>
              <a:rPr lang="en-US" sz="2000" i="1" dirty="0" smtClean="0">
                <a:latin typeface="Arial" pitchFamily="34" charset="0"/>
                <a:ea typeface="ＭＳ Ｐゴシック" pitchFamily="34" charset="-128"/>
                <a:cs typeface="Arial" pitchFamily="34" charset="0"/>
              </a:rPr>
              <a:t>x</a:t>
            </a:r>
            <a:r>
              <a:rPr lang="en-US" sz="2000" dirty="0" smtClean="0">
                <a:latin typeface="Arial" pitchFamily="34" charset="0"/>
                <a:ea typeface="ＭＳ Ｐゴシック" pitchFamily="34" charset="-128"/>
                <a:cs typeface="Arial" pitchFamily="34" charset="0"/>
              </a:rPr>
              <a:t> when </a:t>
            </a:r>
            <a:r>
              <a:rPr lang="en-US" sz="2000" dirty="0">
                <a:latin typeface="Arial" pitchFamily="34" charset="0"/>
                <a:ea typeface="ＭＳ Ｐゴシック" pitchFamily="34" charset="-128"/>
                <a:cs typeface="Arial" pitchFamily="34" charset="0"/>
              </a:rPr>
              <a:t>you plug in mean 504, standard deviation 111, and cumulative proportion 0.9. Here is Minitab’s output:</a:t>
            </a:r>
          </a:p>
        </p:txBody>
      </p:sp>
      <p:sp>
        <p:nvSpPr>
          <p:cNvPr id="34819" name="Rectangle 5"/>
          <p:cNvSpPr>
            <a:spLocks noChangeArrowheads="1"/>
          </p:cNvSpPr>
          <p:nvPr/>
        </p:nvSpPr>
        <p:spPr bwMode="auto">
          <a:xfrm>
            <a:off x="270923" y="544717"/>
            <a:ext cx="861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914400"/>
            <a:r>
              <a:rPr lang="en-US" sz="4000" dirty="0" smtClean="0">
                <a:solidFill>
                  <a:schemeClr val="tx2"/>
                </a:solidFill>
                <a:latin typeface="Gill Sans" charset="0"/>
                <a:cs typeface="+mj-cs"/>
              </a:rPr>
              <a:t>Finding a Value </a:t>
            </a:r>
            <a:r>
              <a:rPr lang="en-US" sz="4000" dirty="0">
                <a:solidFill>
                  <a:schemeClr val="tx2"/>
                </a:solidFill>
                <a:latin typeface="Gill Sans" charset="0"/>
                <a:cs typeface="+mj-cs"/>
              </a:rPr>
              <a:t>G</a:t>
            </a:r>
            <a:r>
              <a:rPr lang="en-US" sz="4000" dirty="0" smtClean="0">
                <a:solidFill>
                  <a:schemeClr val="tx2"/>
                </a:solidFill>
                <a:latin typeface="Gill Sans" charset="0"/>
                <a:cs typeface="+mj-cs"/>
              </a:rPr>
              <a:t>iven a Proportion</a:t>
            </a:r>
            <a:endParaRPr lang="en-US" sz="4000" dirty="0">
              <a:solidFill>
                <a:schemeClr val="tx2"/>
              </a:solidFill>
              <a:latin typeface="Gill Sans" charset="0"/>
              <a:cs typeface="+mj-cs"/>
            </a:endParaRPr>
          </a:p>
        </p:txBody>
      </p:sp>
      <p:pic>
        <p:nvPicPr>
          <p:cNvPr id="9253"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085" y="4522400"/>
            <a:ext cx="6518144" cy="2090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343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524930" y="1532997"/>
            <a:ext cx="8153400" cy="2611437"/>
          </a:xfrm>
        </p:spPr>
        <p:txBody>
          <a:bodyPr>
            <a:normAutofit fontScale="92500" lnSpcReduction="10000"/>
          </a:bodyPr>
          <a:lstStyle/>
          <a:p>
            <a:pPr eaLnBrk="1" hangingPunct="1">
              <a:lnSpc>
                <a:spcPct val="110000"/>
              </a:lnSpc>
            </a:pPr>
            <a:r>
              <a:rPr lang="en-US" dirty="0" smtClean="0">
                <a:latin typeface="Arial" pitchFamily="34" charset="0"/>
                <a:ea typeface="ＭＳ Ｐゴシック" pitchFamily="34" charset="-128"/>
                <a:cs typeface="Arial" pitchFamily="34" charset="0"/>
              </a:rPr>
              <a:t>SAT reading scores for a recent year are distributed according to a</a:t>
            </a:r>
            <a:r>
              <a:rPr lang="en-US" sz="2400" dirty="0" smtClean="0">
                <a:latin typeface="Arial" pitchFamily="34" charset="0"/>
                <a:ea typeface="ＭＳ Ｐゴシック" pitchFamily="34" charset="-128"/>
                <a:cs typeface="Arial" pitchFamily="34" charset="0"/>
              </a:rPr>
              <a:t> </a:t>
            </a:r>
            <a:r>
              <a:rPr lang="en-US" sz="2400" i="1" dirty="0" smtClean="0">
                <a:latin typeface="Arial" pitchFamily="34" charset="0"/>
                <a:ea typeface="ＭＳ Ｐゴシック" pitchFamily="34" charset="-128"/>
                <a:cs typeface="Arial" pitchFamily="34" charset="0"/>
              </a:rPr>
              <a:t>N</a:t>
            </a:r>
            <a:r>
              <a:rPr lang="en-US" sz="2400" dirty="0" smtClean="0">
                <a:latin typeface="Arial" pitchFamily="34" charset="0"/>
                <a:ea typeface="ＭＳ Ｐゴシック" pitchFamily="34" charset="-128"/>
                <a:cs typeface="Arial" pitchFamily="34" charset="0"/>
              </a:rPr>
              <a:t>(504, 111) distribution.</a:t>
            </a:r>
          </a:p>
          <a:p>
            <a:pPr>
              <a:lnSpc>
                <a:spcPct val="110000"/>
              </a:lnSpc>
            </a:pPr>
            <a:r>
              <a:rPr lang="en-US" dirty="0">
                <a:latin typeface="Arial" pitchFamily="34" charset="0"/>
                <a:ea typeface="ＭＳ Ｐゴシック" pitchFamily="34" charset="-128"/>
                <a:cs typeface="Arial" pitchFamily="34" charset="0"/>
              </a:rPr>
              <a:t>How </a:t>
            </a:r>
            <a:r>
              <a:rPr lang="en-US" dirty="0" smtClean="0">
                <a:latin typeface="Arial" pitchFamily="34" charset="0"/>
                <a:ea typeface="ＭＳ Ｐゴシック" pitchFamily="34" charset="-128"/>
                <a:cs typeface="Arial" pitchFamily="34" charset="0"/>
              </a:rPr>
              <a:t>high must a student score in order to be in the top 10% of the distribution?</a:t>
            </a:r>
          </a:p>
          <a:p>
            <a:pPr>
              <a:lnSpc>
                <a:spcPct val="110000"/>
              </a:lnSpc>
            </a:pPr>
            <a:r>
              <a:rPr lang="en-US" dirty="0" smtClean="0">
                <a:latin typeface="Arial" pitchFamily="34" charset="0"/>
                <a:ea typeface="ＭＳ Ｐゴシック" pitchFamily="34" charset="-128"/>
                <a:cs typeface="Arial" pitchFamily="34" charset="0"/>
              </a:rPr>
              <a:t>In order to use table A, equivalently, what score has cumulative proportion 0.90 </a:t>
            </a:r>
            <a:r>
              <a:rPr lang="en-US" i="1" dirty="0" smtClean="0">
                <a:latin typeface="Arial" pitchFamily="34" charset="0"/>
                <a:ea typeface="ＭＳ Ｐゴシック" pitchFamily="34" charset="-128"/>
                <a:cs typeface="Arial" pitchFamily="34" charset="0"/>
              </a:rPr>
              <a:t>below</a:t>
            </a:r>
            <a:r>
              <a:rPr lang="en-US" dirty="0" smtClean="0">
                <a:latin typeface="Arial" pitchFamily="34" charset="0"/>
                <a:ea typeface="ＭＳ Ｐゴシック" pitchFamily="34" charset="-128"/>
                <a:cs typeface="Arial" pitchFamily="34" charset="0"/>
              </a:rPr>
              <a:t> it?</a:t>
            </a:r>
            <a:endParaRPr lang="en-US" dirty="0">
              <a:latin typeface="Arial" pitchFamily="34" charset="0"/>
              <a:ea typeface="ＭＳ Ｐゴシック" pitchFamily="34" charset="-128"/>
              <a:cs typeface="Arial" pitchFamily="34" charset="0"/>
            </a:endParaRPr>
          </a:p>
          <a:p>
            <a:pPr eaLnBrk="1" hangingPunct="1">
              <a:lnSpc>
                <a:spcPct val="110000"/>
              </a:lnSpc>
            </a:pPr>
            <a:endParaRPr lang="en-US" sz="2400" dirty="0" smtClean="0">
              <a:latin typeface="Arial" pitchFamily="34" charset="0"/>
              <a:ea typeface="ＭＳ Ｐゴシック" pitchFamily="34" charset="-128"/>
              <a:cs typeface="Arial" pitchFamily="34" charset="0"/>
            </a:endParaRPr>
          </a:p>
        </p:txBody>
      </p:sp>
      <p:sp>
        <p:nvSpPr>
          <p:cNvPr id="34819" name="Rectangle 5"/>
          <p:cNvSpPr>
            <a:spLocks noChangeArrowheads="1"/>
          </p:cNvSpPr>
          <p:nvPr/>
        </p:nvSpPr>
        <p:spPr bwMode="auto">
          <a:xfrm>
            <a:off x="533400" y="502382"/>
            <a:ext cx="861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914400"/>
            <a:r>
              <a:rPr lang="en-US" sz="4000" dirty="0">
                <a:solidFill>
                  <a:srgbClr val="04617B"/>
                </a:solidFill>
                <a:latin typeface="Gill Sans" charset="0"/>
                <a:cs typeface="+mj-cs"/>
              </a:rPr>
              <a:t>Normal </a:t>
            </a:r>
            <a:r>
              <a:rPr lang="en-US" sz="4000" dirty="0" smtClean="0">
                <a:solidFill>
                  <a:srgbClr val="04617B"/>
                </a:solidFill>
                <a:latin typeface="Gill Sans" charset="0"/>
                <a:cs typeface="+mj-cs"/>
              </a:rPr>
              <a:t>Calculations</a:t>
            </a:r>
            <a:endParaRPr lang="en-US" sz="4000" dirty="0">
              <a:solidFill>
                <a:srgbClr val="04617B"/>
              </a:solidFill>
              <a:latin typeface="Gill Sans" charset="0"/>
              <a:cs typeface="+mj-cs"/>
            </a:endParaRPr>
          </a:p>
        </p:txBody>
      </p:sp>
      <p:sp>
        <p:nvSpPr>
          <p:cNvPr id="34820" name="Rectangle 4"/>
          <p:cNvSpPr txBox="1">
            <a:spLocks noChangeArrowheads="1"/>
          </p:cNvSpPr>
          <p:nvPr/>
        </p:nvSpPr>
        <p:spPr bwMode="auto">
          <a:xfrm>
            <a:off x="533400" y="2974975"/>
            <a:ext cx="77724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ts val="700"/>
              </a:spcBef>
              <a:buClr>
                <a:schemeClr val="accent2"/>
              </a:buClr>
              <a:buSzPct val="60000"/>
              <a:buFont typeface="Wingdings" pitchFamily="2" charset="2"/>
              <a:buChar char=""/>
            </a:pPr>
            <a:endParaRPr lang="en-US" dirty="0">
              <a:cs typeface="Arial" pitchFamily="34" charset="0"/>
            </a:endParaRPr>
          </a:p>
        </p:txBody>
      </p:sp>
      <p:grpSp>
        <p:nvGrpSpPr>
          <p:cNvPr id="34821" name="Group 16"/>
          <p:cNvGrpSpPr>
            <a:grpSpLocks/>
          </p:cNvGrpSpPr>
          <p:nvPr/>
        </p:nvGrpSpPr>
        <p:grpSpPr bwMode="auto">
          <a:xfrm>
            <a:off x="1577975" y="3803650"/>
            <a:ext cx="5888038" cy="2700338"/>
            <a:chOff x="1090" y="1788"/>
            <a:chExt cx="3709" cy="1701"/>
          </a:xfrm>
        </p:grpSpPr>
        <p:graphicFrame>
          <p:nvGraphicFramePr>
            <p:cNvPr id="34823" name="Object 12"/>
            <p:cNvGraphicFramePr>
              <a:graphicFrameLocks/>
            </p:cNvGraphicFramePr>
            <p:nvPr>
              <p:extLst>
                <p:ext uri="{D42A27DB-BD31-4B8C-83A1-F6EECF244321}">
                  <p14:modId xmlns:p14="http://schemas.microsoft.com/office/powerpoint/2010/main" val="264695818"/>
                </p:ext>
              </p:extLst>
            </p:nvPr>
          </p:nvGraphicFramePr>
          <p:xfrm>
            <a:off x="1090" y="1788"/>
            <a:ext cx="3709" cy="1364"/>
          </p:xfrm>
          <a:graphic>
            <a:graphicData uri="http://schemas.openxmlformats.org/presentationml/2006/ole">
              <mc:AlternateContent xmlns:mc="http://schemas.openxmlformats.org/markup-compatibility/2006">
                <mc:Choice xmlns:v="urn:schemas-microsoft-com:vml" Requires="v">
                  <p:oleObj spid="_x0000_s18458" name="Chart" r:id="rId4" imgW="6240834" imgH="3070871" progId="MSGraph.Chart.8">
                    <p:embed followColorScheme="full"/>
                  </p:oleObj>
                </mc:Choice>
                <mc:Fallback>
                  <p:oleObj name="Chart" r:id="rId4" imgW="6240834" imgH="3070871" progId="MSGraph.Chart.8">
                    <p:embed followColorScheme="full"/>
                    <p:pic>
                      <p:nvPicPr>
                        <p:cNvPr id="0" name=""/>
                        <p:cNvPicPr>
                          <a:picLocks noChangeArrowheads="1"/>
                        </p:cNvPicPr>
                        <p:nvPr/>
                      </p:nvPicPr>
                      <p:blipFill>
                        <a:blip r:embed="rId5"/>
                        <a:srcRect/>
                        <a:stretch>
                          <a:fillRect/>
                        </a:stretch>
                      </p:blipFill>
                      <p:spPr bwMode="blackWhite">
                        <a:xfrm>
                          <a:off x="1090" y="1788"/>
                          <a:ext cx="3709" cy="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 name="Rectangle 13"/>
            <p:cNvSpPr>
              <a:spLocks noChangeArrowheads="1"/>
            </p:cNvSpPr>
            <p:nvPr/>
          </p:nvSpPr>
          <p:spPr bwMode="auto">
            <a:xfrm>
              <a:off x="3513" y="2774"/>
              <a:ext cx="38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2075" tIns="46038" rIns="92075" bIns="46038">
              <a:spAutoFit/>
            </a:bodyPr>
            <a:lstStyle/>
            <a:p>
              <a:pPr>
                <a:defRPr/>
              </a:pPr>
              <a:r>
                <a:rPr lang="en-US" sz="2400" b="1" dirty="0">
                  <a:solidFill>
                    <a:schemeClr val="accent1">
                      <a:lumMod val="40000"/>
                      <a:lumOff val="60000"/>
                    </a:schemeClr>
                  </a:solidFill>
                  <a:latin typeface="Arial" charset="0"/>
                  <a:ea typeface="ＭＳ Ｐゴシック" charset="0"/>
                  <a:cs typeface="ＭＳ Ｐゴシック" charset="0"/>
                </a:rPr>
                <a:t>.10</a:t>
              </a:r>
            </a:p>
          </p:txBody>
        </p:sp>
        <p:sp>
          <p:nvSpPr>
            <p:cNvPr id="13" name="Line 14"/>
            <p:cNvSpPr>
              <a:spLocks noChangeShapeType="1"/>
            </p:cNvSpPr>
            <p:nvPr/>
          </p:nvSpPr>
          <p:spPr bwMode="auto">
            <a:xfrm>
              <a:off x="2880" y="3037"/>
              <a:ext cx="0" cy="9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4" name="Rectangle 15"/>
            <p:cNvSpPr>
              <a:spLocks noChangeArrowheads="1"/>
            </p:cNvSpPr>
            <p:nvPr/>
          </p:nvSpPr>
          <p:spPr bwMode="auto">
            <a:xfrm>
              <a:off x="2308" y="3120"/>
              <a:ext cx="1716"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92075" tIns="46038" rIns="92075" bIns="46038">
              <a:spAutoFit/>
            </a:bodyPr>
            <a:lstStyle/>
            <a:p>
              <a:pPr>
                <a:defRPr/>
              </a:pPr>
              <a:r>
                <a:rPr lang="en-US" sz="2400" dirty="0">
                  <a:latin typeface="Arial" charset="0"/>
                  <a:ea typeface="ＭＳ Ｐゴシック" charset="0"/>
                  <a:cs typeface="ＭＳ Ｐゴシック" charset="0"/>
                </a:rPr>
                <a:t> </a:t>
              </a:r>
              <a:r>
                <a:rPr lang="en-US" sz="2400" dirty="0" smtClean="0">
                  <a:latin typeface="Arial" charset="0"/>
                  <a:ea typeface="ＭＳ Ｐゴシック" charset="0"/>
                  <a:cs typeface="ＭＳ Ｐゴシック" charset="0"/>
                </a:rPr>
                <a:t>      504            ? </a:t>
              </a:r>
              <a:r>
                <a:rPr lang="en-US" sz="3200" dirty="0" smtClean="0">
                  <a:latin typeface="Arial" charset="0"/>
                  <a:ea typeface="ＭＳ Ｐゴシック" charset="0"/>
                  <a:cs typeface="ＭＳ Ｐゴシック" charset="0"/>
                </a:rPr>
                <a:t>   </a:t>
              </a:r>
              <a:endParaRPr lang="en-US" sz="2400" dirty="0">
                <a:latin typeface="Arial" charset="0"/>
                <a:ea typeface="ＭＳ Ｐゴシック" charset="0"/>
                <a:cs typeface="ＭＳ Ｐゴシック" charset="0"/>
              </a:endParaRPr>
            </a:p>
          </p:txBody>
        </p:sp>
      </p:grpSp>
      <p:sp>
        <p:nvSpPr>
          <p:cNvPr id="34822" name="Rectangle 1"/>
          <p:cNvSpPr>
            <a:spLocks noChangeArrowheads="1"/>
          </p:cNvSpPr>
          <p:nvPr/>
        </p:nvSpPr>
        <p:spPr bwMode="auto">
          <a:xfrm>
            <a:off x="5046663" y="4235450"/>
            <a:ext cx="1368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dirty="0" smtClean="0">
                <a:cs typeface="Arial" pitchFamily="34" charset="0"/>
              </a:rPr>
              <a:t>N</a:t>
            </a:r>
            <a:r>
              <a:rPr lang="en-US" dirty="0" smtClean="0">
                <a:cs typeface="Arial" pitchFamily="34" charset="0"/>
              </a:rPr>
              <a:t>(504, 111)</a:t>
            </a:r>
            <a:endParaRPr lang="en-US" dirty="0"/>
          </a:p>
        </p:txBody>
      </p:sp>
      <p:sp>
        <p:nvSpPr>
          <p:cNvPr id="15" name="Rectangle 13"/>
          <p:cNvSpPr>
            <a:spLocks noChangeArrowheads="1"/>
          </p:cNvSpPr>
          <p:nvPr/>
        </p:nvSpPr>
        <p:spPr bwMode="auto">
          <a:xfrm>
            <a:off x="4259262" y="5160168"/>
            <a:ext cx="613951"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2075" tIns="46038" rIns="92075" bIns="46038">
            <a:spAutoFit/>
          </a:bodyPr>
          <a:lstStyle/>
          <a:p>
            <a:pPr>
              <a:defRPr/>
            </a:pPr>
            <a:r>
              <a:rPr lang="en-US" sz="2400" b="1" dirty="0" smtClean="0">
                <a:solidFill>
                  <a:schemeClr val="accent1">
                    <a:lumMod val="50000"/>
                  </a:schemeClr>
                </a:solidFill>
                <a:latin typeface="Arial" charset="0"/>
                <a:ea typeface="ＭＳ Ｐゴシック" charset="0"/>
                <a:cs typeface="ＭＳ Ｐゴシック" charset="0"/>
              </a:rPr>
              <a:t>.90</a:t>
            </a:r>
            <a:endParaRPr lang="en-US" sz="2400" b="1" dirty="0">
              <a:solidFill>
                <a:schemeClr val="accent1">
                  <a:lumMod val="50000"/>
                </a:schemeClr>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0528695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279390" y="583445"/>
            <a:ext cx="861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914400"/>
            <a:r>
              <a:rPr lang="en-US" sz="4000" dirty="0">
                <a:solidFill>
                  <a:srgbClr val="04617B"/>
                </a:solidFill>
                <a:latin typeface="Gill Sans" charset="0"/>
                <a:cs typeface="+mj-cs"/>
              </a:rPr>
              <a:t>Normal </a:t>
            </a:r>
            <a:r>
              <a:rPr lang="en-US" sz="4000" dirty="0" smtClean="0">
                <a:solidFill>
                  <a:srgbClr val="04617B"/>
                </a:solidFill>
                <a:latin typeface="Gill Sans" charset="0"/>
                <a:cs typeface="+mj-cs"/>
              </a:rPr>
              <a:t>Calculations</a:t>
            </a:r>
            <a:endParaRPr lang="en-US" sz="4000" dirty="0">
              <a:solidFill>
                <a:srgbClr val="04617B"/>
              </a:solidFill>
              <a:latin typeface="Gill Sans" charset="0"/>
              <a:cs typeface="+mj-cs"/>
            </a:endParaRPr>
          </a:p>
        </p:txBody>
      </p:sp>
      <p:sp>
        <p:nvSpPr>
          <p:cNvPr id="36869" name="Rectangle 2"/>
          <p:cNvSpPr>
            <a:spLocks noChangeArrowheads="1"/>
          </p:cNvSpPr>
          <p:nvPr/>
        </p:nvSpPr>
        <p:spPr bwMode="auto">
          <a:xfrm>
            <a:off x="533399" y="2885552"/>
            <a:ext cx="32432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000" dirty="0"/>
              <a:t>Look up the closest probability (closest to 0.10) in the table.</a:t>
            </a:r>
          </a:p>
          <a:p>
            <a:pPr>
              <a:spcBef>
                <a:spcPct val="50000"/>
              </a:spcBef>
            </a:pPr>
            <a:r>
              <a:rPr lang="en-US" sz="2000" dirty="0"/>
              <a:t>Find the corresponding </a:t>
            </a:r>
            <a:r>
              <a:rPr lang="en-US" sz="2000" b="1" dirty="0">
                <a:solidFill>
                  <a:srgbClr val="FF0000"/>
                </a:solidFill>
              </a:rPr>
              <a:t>standardized score</a:t>
            </a:r>
            <a:r>
              <a:rPr lang="en-US" sz="2000" b="1" dirty="0"/>
              <a:t>.</a:t>
            </a:r>
          </a:p>
          <a:p>
            <a:pPr>
              <a:spcBef>
                <a:spcPct val="50000"/>
              </a:spcBef>
            </a:pPr>
            <a:r>
              <a:rPr lang="en-US" sz="2000" dirty="0"/>
              <a:t>The value you seek is that many standard deviations from the mean.</a:t>
            </a:r>
          </a:p>
        </p:txBody>
      </p:sp>
      <p:graphicFrame>
        <p:nvGraphicFramePr>
          <p:cNvPr id="16" name="Group 3"/>
          <p:cNvGraphicFramePr>
            <a:graphicFrameLocks noGrp="1"/>
          </p:cNvGraphicFramePr>
          <p:nvPr>
            <p:ph idx="1"/>
            <p:extLst>
              <p:ext uri="{D42A27DB-BD31-4B8C-83A1-F6EECF244321}">
                <p14:modId xmlns:p14="http://schemas.microsoft.com/office/powerpoint/2010/main" val="4115996309"/>
              </p:ext>
            </p:extLst>
          </p:nvPr>
        </p:nvGraphicFramePr>
        <p:xfrm>
          <a:off x="3856485" y="3631607"/>
          <a:ext cx="5072904" cy="2270528"/>
        </p:xfrm>
        <a:graphic>
          <a:graphicData uri="http://schemas.openxmlformats.org/drawingml/2006/table">
            <a:tbl>
              <a:tblPr>
                <a:tableStyleId>{284E427A-3D55-4303-BF80-6455036E1DE7}</a:tableStyleId>
              </a:tblPr>
              <a:tblGrid>
                <a:gridCol w="1268226"/>
                <a:gridCol w="1268226"/>
                <a:gridCol w="1268226"/>
                <a:gridCol w="1268226"/>
              </a:tblGrid>
              <a:tr h="567632">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i="1" u="none" strike="noStrike" cap="none" normalizeH="0" baseline="0" dirty="0" smtClean="0">
                          <a:ln>
                            <a:noFill/>
                          </a:ln>
                          <a:effectLst/>
                          <a:latin typeface="Arial"/>
                          <a:cs typeface="Arial"/>
                        </a:rPr>
                        <a:t>z</a:t>
                      </a:r>
                      <a:endParaRPr kumimoji="0" lang="en-US" sz="2000" b="0" i="1" u="none" strike="noStrike" cap="none" normalizeH="0" baseline="0" dirty="0">
                        <a:ln>
                          <a:noFill/>
                        </a:ln>
                        <a:solidFill>
                          <a:schemeClr val="tx1"/>
                        </a:solidFill>
                        <a:effectLst/>
                        <a:latin typeface="Arial"/>
                        <a:ea typeface="ＭＳ Ｐゴシック" charset="0"/>
                        <a:cs typeface="Arial"/>
                      </a:endParaRPr>
                    </a:p>
                  </a:txBody>
                  <a:tcPr anchor="ctr" anchorCtr="1"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u="none" strike="noStrike" cap="none" normalizeH="0" baseline="0" dirty="0">
                          <a:ln>
                            <a:noFill/>
                          </a:ln>
                          <a:effectLst/>
                          <a:latin typeface="Arial"/>
                          <a:cs typeface="Arial"/>
                        </a:rPr>
                        <a:t>.07</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anchor="ctr" anchorCtr="1"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b="0" i="0" u="none" strike="noStrike" cap="none" normalizeH="0" baseline="0" dirty="0" smtClean="0">
                          <a:ln>
                            <a:noFill/>
                          </a:ln>
                          <a:solidFill>
                            <a:schemeClr val="tx1"/>
                          </a:solidFill>
                          <a:effectLst/>
                          <a:latin typeface="Arial"/>
                          <a:ea typeface="ＭＳ Ｐゴシック" charset="0"/>
                          <a:cs typeface="Arial"/>
                        </a:rPr>
                        <a:t>.08</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anchor="ctr" anchorCtr="1"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u="none" strike="noStrike" cap="none" normalizeH="0" baseline="0">
                          <a:ln>
                            <a:noFill/>
                          </a:ln>
                          <a:effectLst/>
                          <a:latin typeface="Arial"/>
                          <a:cs typeface="Arial"/>
                        </a:rPr>
                        <a:t>.09</a:t>
                      </a:r>
                      <a:endParaRPr kumimoji="0" lang="en-US" sz="2000" b="0" i="0" u="none" strike="noStrike" cap="none" normalizeH="0" baseline="0">
                        <a:ln>
                          <a:noFill/>
                        </a:ln>
                        <a:solidFill>
                          <a:schemeClr val="tx1"/>
                        </a:solidFill>
                        <a:effectLst/>
                        <a:latin typeface="Arial"/>
                        <a:ea typeface="ＭＳ Ｐゴシック" charset="0"/>
                        <a:cs typeface="Arial"/>
                      </a:endParaRPr>
                    </a:p>
                  </a:txBody>
                  <a:tcPr anchor="ctr" anchorCtr="1" horzOverflow="overflow"/>
                </a:tc>
              </a:tr>
              <a:tr h="567632">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u="none" strike="noStrike" cap="none" normalizeH="0" baseline="0" dirty="0" smtClean="0">
                          <a:ln>
                            <a:noFill/>
                          </a:ln>
                          <a:effectLst/>
                          <a:latin typeface="Arial"/>
                          <a:cs typeface="Arial"/>
                        </a:rPr>
                        <a:t>1.1</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anchor="ctr" anchorCtr="1"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u="none" strike="noStrike" cap="none" normalizeH="0" baseline="0" dirty="0" smtClean="0">
                          <a:ln>
                            <a:noFill/>
                          </a:ln>
                          <a:effectLst/>
                          <a:latin typeface="Arial"/>
                          <a:cs typeface="Arial"/>
                        </a:rPr>
                        <a:t>.8790</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anchor="ctr" anchorCtr="1"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u="none" strike="noStrike" cap="none" normalizeH="0" baseline="0" dirty="0" smtClean="0">
                          <a:ln>
                            <a:noFill/>
                          </a:ln>
                          <a:effectLst/>
                          <a:latin typeface="Arial"/>
                          <a:cs typeface="Arial"/>
                        </a:rPr>
                        <a:t>.8810</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anchor="ctr" anchorCtr="1"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u="none" strike="noStrike" cap="none" normalizeH="0" baseline="0" dirty="0" smtClean="0">
                          <a:ln>
                            <a:noFill/>
                          </a:ln>
                          <a:effectLst/>
                          <a:latin typeface="Arial"/>
                          <a:cs typeface="Arial"/>
                        </a:rPr>
                        <a:t>.8830</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anchor="ctr" anchorCtr="1" horzOverflow="overflow"/>
                </a:tc>
              </a:tr>
              <a:tr h="567632">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b="0" i="0" u="none" strike="noStrike" cap="none" normalizeH="0" baseline="0" dirty="0" smtClean="0">
                          <a:ln>
                            <a:noFill/>
                          </a:ln>
                          <a:solidFill>
                            <a:schemeClr val="tx1"/>
                          </a:solidFill>
                          <a:effectLst/>
                          <a:latin typeface="Arial"/>
                          <a:ea typeface="ＭＳ Ｐゴシック" charset="0"/>
                          <a:cs typeface="Arial"/>
                        </a:rPr>
                        <a:t>1.2</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anchor="ctr" anchorCtr="1"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u="none" strike="noStrike" cap="none" normalizeH="0" baseline="0" dirty="0" smtClean="0">
                          <a:ln>
                            <a:noFill/>
                          </a:ln>
                          <a:effectLst/>
                          <a:latin typeface="Arial"/>
                          <a:cs typeface="Arial"/>
                        </a:rPr>
                        <a:t>.8980</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anchor="ctr" anchorCtr="1"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b="0" i="0" u="none" strike="noStrike" cap="none" normalizeH="0" baseline="0" dirty="0" smtClean="0">
                          <a:ln>
                            <a:noFill/>
                          </a:ln>
                          <a:solidFill>
                            <a:schemeClr val="tx1"/>
                          </a:solidFill>
                          <a:effectLst/>
                          <a:latin typeface="Arial"/>
                          <a:ea typeface="ＭＳ Ｐゴシック" charset="0"/>
                          <a:cs typeface="Arial"/>
                        </a:rPr>
                        <a:t>.8997</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anchor="ctr" anchorCtr="1"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u="none" strike="noStrike" cap="none" normalizeH="0" baseline="0" dirty="0" smtClean="0">
                          <a:ln>
                            <a:noFill/>
                          </a:ln>
                          <a:effectLst/>
                          <a:latin typeface="Arial"/>
                          <a:cs typeface="Arial"/>
                        </a:rPr>
                        <a:t>.8015</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anchor="ctr" anchorCtr="1" horzOverflow="overflow"/>
                </a:tc>
              </a:tr>
              <a:tr h="567632">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b="0" i="0" u="none" strike="noStrike" cap="none" normalizeH="0" baseline="0" dirty="0" smtClean="0">
                          <a:ln>
                            <a:noFill/>
                          </a:ln>
                          <a:solidFill>
                            <a:schemeClr val="tx1"/>
                          </a:solidFill>
                          <a:effectLst/>
                          <a:latin typeface="Arial"/>
                          <a:ea typeface="ＭＳ Ｐゴシック" charset="0"/>
                          <a:cs typeface="Arial"/>
                        </a:rPr>
                        <a:t>1.3</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anchor="ctr" anchorCtr="1"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u="none" strike="noStrike" cap="none" normalizeH="0" baseline="0" dirty="0" smtClean="0">
                          <a:ln>
                            <a:noFill/>
                          </a:ln>
                          <a:effectLst/>
                          <a:latin typeface="Arial"/>
                          <a:cs typeface="Arial"/>
                        </a:rPr>
                        <a:t>.8147</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anchor="ctr" anchorCtr="1"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u="none" strike="noStrike" cap="none" normalizeH="0" baseline="0" dirty="0" smtClean="0">
                          <a:ln>
                            <a:noFill/>
                          </a:ln>
                          <a:effectLst/>
                          <a:latin typeface="Arial"/>
                          <a:cs typeface="Arial"/>
                        </a:rPr>
                        <a:t>.8162</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anchor="ctr" anchorCtr="1"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charset="0"/>
                        <a:buNone/>
                        <a:tabLst/>
                      </a:pPr>
                      <a:r>
                        <a:rPr kumimoji="0" lang="en-US" sz="2000" u="none" strike="noStrike" cap="none" normalizeH="0" baseline="0" dirty="0" smtClean="0">
                          <a:ln>
                            <a:noFill/>
                          </a:ln>
                          <a:effectLst/>
                          <a:latin typeface="Arial"/>
                          <a:cs typeface="Arial"/>
                        </a:rPr>
                        <a:t>.8177</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anchor="ctr" anchorCtr="1" horzOverflow="overflow"/>
                </a:tc>
              </a:tr>
            </a:tbl>
          </a:graphicData>
        </a:graphic>
      </p:graphicFrame>
      <p:sp>
        <p:nvSpPr>
          <p:cNvPr id="4" name="Donut 3"/>
          <p:cNvSpPr>
            <a:spLocks/>
          </p:cNvSpPr>
          <p:nvPr/>
        </p:nvSpPr>
        <p:spPr bwMode="auto">
          <a:xfrm>
            <a:off x="6424613" y="4733925"/>
            <a:ext cx="1281112" cy="635000"/>
          </a:xfrm>
          <a:custGeom>
            <a:avLst/>
            <a:gdLst>
              <a:gd name="T0" fmla="*/ 0 w 1281112"/>
              <a:gd name="T1" fmla="*/ 317500 h 635000"/>
              <a:gd name="T2" fmla="*/ 640556 w 1281112"/>
              <a:gd name="T3" fmla="*/ 0 h 635000"/>
              <a:gd name="T4" fmla="*/ 1281112 w 1281112"/>
              <a:gd name="T5" fmla="*/ 317500 h 635000"/>
              <a:gd name="T6" fmla="*/ 640556 w 1281112"/>
              <a:gd name="T7" fmla="*/ 635000 h 635000"/>
              <a:gd name="T8" fmla="*/ 0 w 1281112"/>
              <a:gd name="T9" fmla="*/ 317500 h 635000"/>
              <a:gd name="T10" fmla="*/ 158750 w 1281112"/>
              <a:gd name="T11" fmla="*/ 317500 h 635000"/>
              <a:gd name="T12" fmla="*/ 640556 w 1281112"/>
              <a:gd name="T13" fmla="*/ 476250 h 635000"/>
              <a:gd name="T14" fmla="*/ 1122362 w 1281112"/>
              <a:gd name="T15" fmla="*/ 317500 h 635000"/>
              <a:gd name="T16" fmla="*/ 640556 w 1281112"/>
              <a:gd name="T17" fmla="*/ 158750 h 635000"/>
              <a:gd name="T18" fmla="*/ 158750 w 1281112"/>
              <a:gd name="T19" fmla="*/ 317500 h 635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1112" h="635000">
                <a:moveTo>
                  <a:pt x="0" y="317500"/>
                </a:moveTo>
                <a:cubicBezTo>
                  <a:pt x="0" y="142150"/>
                  <a:pt x="286787" y="0"/>
                  <a:pt x="640556" y="0"/>
                </a:cubicBezTo>
                <a:cubicBezTo>
                  <a:pt x="994325" y="0"/>
                  <a:pt x="1281112" y="142150"/>
                  <a:pt x="1281112" y="317500"/>
                </a:cubicBezTo>
                <a:cubicBezTo>
                  <a:pt x="1281112" y="492850"/>
                  <a:pt x="994325" y="635000"/>
                  <a:pt x="640556" y="635000"/>
                </a:cubicBezTo>
                <a:cubicBezTo>
                  <a:pt x="286787" y="635000"/>
                  <a:pt x="0" y="492850"/>
                  <a:pt x="0" y="317500"/>
                </a:cubicBezTo>
                <a:close/>
                <a:moveTo>
                  <a:pt x="158750" y="317500"/>
                </a:moveTo>
                <a:cubicBezTo>
                  <a:pt x="158750" y="405175"/>
                  <a:pt x="374462" y="476250"/>
                  <a:pt x="640556" y="476250"/>
                </a:cubicBezTo>
                <a:cubicBezTo>
                  <a:pt x="906650" y="476250"/>
                  <a:pt x="1122362" y="405175"/>
                  <a:pt x="1122362" y="317500"/>
                </a:cubicBezTo>
                <a:cubicBezTo>
                  <a:pt x="1122362" y="229825"/>
                  <a:pt x="906650" y="158750"/>
                  <a:pt x="640556" y="158750"/>
                </a:cubicBezTo>
                <a:cubicBezTo>
                  <a:pt x="374462" y="158750"/>
                  <a:pt x="158750" y="229825"/>
                  <a:pt x="158750" y="317500"/>
                </a:cubicBezTo>
                <a:close/>
              </a:path>
            </a:pathLst>
          </a:custGeom>
          <a:solidFill>
            <a:srgbClr val="DF584A"/>
          </a:solidFill>
          <a:ln w="6350" cap="flat" cmpd="sng">
            <a:solidFill>
              <a:schemeClr val="accent1"/>
            </a:solidFill>
            <a:prstDash val="solid"/>
            <a:round/>
            <a:headEnd/>
            <a:tailEnd/>
          </a:ln>
          <a:effectLst>
            <a:outerShdw blurRad="38100" dist="30000" dir="5400000" rotWithShape="0">
              <a:srgbClr val="000000">
                <a:alpha val="45000"/>
              </a:srgbClr>
            </a:outerShdw>
          </a:effectLst>
        </p:spPr>
        <p:txBody>
          <a:bodyPr anchor="ctr"/>
          <a:lstStyle/>
          <a:p>
            <a:endParaRPr lang="en-US"/>
          </a:p>
        </p:txBody>
      </p:sp>
      <p:sp>
        <p:nvSpPr>
          <p:cNvPr id="5" name="Left Arrow 4"/>
          <p:cNvSpPr/>
          <p:nvPr/>
        </p:nvSpPr>
        <p:spPr>
          <a:xfrm>
            <a:off x="4879771" y="4833158"/>
            <a:ext cx="1544870" cy="467876"/>
          </a:xfrm>
          <a:prstGeom prst="lef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7" name="Left Arrow 16"/>
          <p:cNvSpPr/>
          <p:nvPr/>
        </p:nvSpPr>
        <p:spPr>
          <a:xfrm rot="5400000">
            <a:off x="6713664" y="4137737"/>
            <a:ext cx="678057" cy="467876"/>
          </a:xfrm>
          <a:prstGeom prst="lef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5556250" y="6075363"/>
            <a:ext cx="14734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800" b="1" i="1" dirty="0" smtClean="0"/>
              <a:t>z</a:t>
            </a:r>
            <a:r>
              <a:rPr lang="en-US" sz="2800" b="1" dirty="0" smtClean="0"/>
              <a:t> = 1.28</a:t>
            </a:r>
            <a:endParaRPr lang="en-US" sz="2800" b="1" dirty="0"/>
          </a:p>
        </p:txBody>
      </p:sp>
      <p:grpSp>
        <p:nvGrpSpPr>
          <p:cNvPr id="18" name="Group 16"/>
          <p:cNvGrpSpPr>
            <a:grpSpLocks/>
          </p:cNvGrpSpPr>
          <p:nvPr/>
        </p:nvGrpSpPr>
        <p:grpSpPr bwMode="auto">
          <a:xfrm>
            <a:off x="5512202" y="1230314"/>
            <a:ext cx="3548857" cy="2074017"/>
            <a:chOff x="1090" y="1788"/>
            <a:chExt cx="3709" cy="1565"/>
          </a:xfrm>
        </p:grpSpPr>
        <p:graphicFrame>
          <p:nvGraphicFramePr>
            <p:cNvPr id="19" name="Object 12"/>
            <p:cNvGraphicFramePr>
              <a:graphicFrameLocks/>
            </p:cNvGraphicFramePr>
            <p:nvPr>
              <p:extLst>
                <p:ext uri="{D42A27DB-BD31-4B8C-83A1-F6EECF244321}">
                  <p14:modId xmlns:p14="http://schemas.microsoft.com/office/powerpoint/2010/main" val="2182467059"/>
                </p:ext>
              </p:extLst>
            </p:nvPr>
          </p:nvGraphicFramePr>
          <p:xfrm>
            <a:off x="1090" y="1788"/>
            <a:ext cx="3709" cy="1364"/>
          </p:xfrm>
          <a:graphic>
            <a:graphicData uri="http://schemas.openxmlformats.org/presentationml/2006/ole">
              <mc:AlternateContent xmlns:mc="http://schemas.openxmlformats.org/markup-compatibility/2006">
                <mc:Choice xmlns:v="urn:schemas-microsoft-com:vml" Requires="v">
                  <p:oleObj spid="_x0000_s10302" name="Chart" r:id="rId4" imgW="6240834" imgH="3070871" progId="MSGraph.Chart.8">
                    <p:embed followColorScheme="full"/>
                  </p:oleObj>
                </mc:Choice>
                <mc:Fallback>
                  <p:oleObj name="Chart" r:id="rId4" imgW="6240834" imgH="3070871" progId="MSGraph.Chart.8">
                    <p:embed followColorScheme="full"/>
                    <p:pic>
                      <p:nvPicPr>
                        <p:cNvPr id="0" name=""/>
                        <p:cNvPicPr>
                          <a:picLocks noChangeArrowheads="1"/>
                        </p:cNvPicPr>
                        <p:nvPr/>
                      </p:nvPicPr>
                      <p:blipFill>
                        <a:blip r:embed="rId5"/>
                        <a:srcRect/>
                        <a:stretch>
                          <a:fillRect/>
                        </a:stretch>
                      </p:blipFill>
                      <p:spPr bwMode="blackWhite">
                        <a:xfrm>
                          <a:off x="1090" y="1788"/>
                          <a:ext cx="3709" cy="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0" name="Rectangle 13"/>
            <p:cNvSpPr>
              <a:spLocks noChangeArrowheads="1"/>
            </p:cNvSpPr>
            <p:nvPr/>
          </p:nvSpPr>
          <p:spPr bwMode="auto">
            <a:xfrm>
              <a:off x="3487" y="2824"/>
              <a:ext cx="49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2075" tIns="46038" rIns="92075" bIns="46038">
              <a:spAutoFit/>
            </a:bodyPr>
            <a:lstStyle/>
            <a:p>
              <a:pPr>
                <a:defRPr/>
              </a:pPr>
              <a:r>
                <a:rPr lang="en-US" sz="1600" b="1" dirty="0">
                  <a:solidFill>
                    <a:schemeClr val="accent1">
                      <a:lumMod val="40000"/>
                      <a:lumOff val="60000"/>
                    </a:schemeClr>
                  </a:solidFill>
                  <a:latin typeface="Arial" charset="0"/>
                  <a:ea typeface="ＭＳ Ｐゴシック" charset="0"/>
                  <a:cs typeface="ＭＳ Ｐゴシック" charset="0"/>
                </a:rPr>
                <a:t>.10</a:t>
              </a:r>
            </a:p>
          </p:txBody>
        </p:sp>
        <p:sp>
          <p:nvSpPr>
            <p:cNvPr id="21" name="Line 14"/>
            <p:cNvSpPr>
              <a:spLocks noChangeShapeType="1"/>
            </p:cNvSpPr>
            <p:nvPr/>
          </p:nvSpPr>
          <p:spPr bwMode="auto">
            <a:xfrm>
              <a:off x="2880" y="3037"/>
              <a:ext cx="0" cy="9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2" name="Rectangle 15"/>
            <p:cNvSpPr>
              <a:spLocks noChangeArrowheads="1"/>
            </p:cNvSpPr>
            <p:nvPr/>
          </p:nvSpPr>
          <p:spPr bwMode="auto">
            <a:xfrm>
              <a:off x="2308" y="3120"/>
              <a:ext cx="17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92075" tIns="46038" rIns="92075" bIns="46038">
              <a:spAutoFit/>
            </a:bodyPr>
            <a:lstStyle/>
            <a:p>
              <a:pPr>
                <a:defRPr/>
              </a:pPr>
              <a:r>
                <a:rPr lang="en-US" sz="1400" dirty="0">
                  <a:latin typeface="Arial" charset="0"/>
                  <a:ea typeface="ＭＳ Ｐゴシック" charset="0"/>
                  <a:cs typeface="ＭＳ Ｐゴシック" charset="0"/>
                </a:rPr>
                <a:t> </a:t>
              </a:r>
              <a:r>
                <a:rPr lang="en-US" sz="1400" dirty="0" smtClean="0">
                  <a:latin typeface="Arial" charset="0"/>
                  <a:ea typeface="ＭＳ Ｐゴシック" charset="0"/>
                  <a:cs typeface="ＭＳ Ｐゴシック" charset="0"/>
                </a:rPr>
                <a:t>      504         ?    </a:t>
              </a:r>
              <a:endParaRPr lang="en-US" sz="1400" dirty="0">
                <a:latin typeface="Arial" charset="0"/>
                <a:ea typeface="ＭＳ Ｐゴシック" charset="0"/>
                <a:cs typeface="ＭＳ Ｐゴシック" charset="0"/>
              </a:endParaRPr>
            </a:p>
          </p:txBody>
        </p:sp>
      </p:grpSp>
      <p:sp>
        <p:nvSpPr>
          <p:cNvPr id="23" name="Rectangle 3"/>
          <p:cNvSpPr txBox="1">
            <a:spLocks noChangeArrowheads="1"/>
          </p:cNvSpPr>
          <p:nvPr/>
        </p:nvSpPr>
        <p:spPr>
          <a:xfrm>
            <a:off x="187321" y="1535125"/>
            <a:ext cx="4752975" cy="207401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lnSpc>
                <a:spcPct val="110000"/>
              </a:lnSpc>
              <a:spcAft>
                <a:spcPts val="0"/>
              </a:spcAft>
            </a:pPr>
            <a:r>
              <a:rPr lang="en-US" dirty="0" smtClean="0">
                <a:latin typeface="Arial" pitchFamily="34" charset="0"/>
                <a:ea typeface="ＭＳ Ｐゴシック" pitchFamily="34" charset="-128"/>
                <a:cs typeface="Arial" pitchFamily="34" charset="0"/>
              </a:rPr>
              <a:t>How high must a student score in order to be in the top 10% of the distribution?</a:t>
            </a:r>
          </a:p>
          <a:p>
            <a:pPr fontAlgn="auto">
              <a:lnSpc>
                <a:spcPct val="110000"/>
              </a:lnSpc>
              <a:spcAft>
                <a:spcPts val="0"/>
              </a:spcAft>
            </a:pPr>
            <a:endParaRPr lang="en-US" dirty="0" smtClean="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6525056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anim calcmode="lin" valueType="num">
                                      <p:cBhvr>
                                        <p:cTn id="32" dur="2000" fill="hold"/>
                                        <p:tgtEl>
                                          <p:spTgt spid="4"/>
                                        </p:tgtEl>
                                        <p:attrNameLst>
                                          <p:attrName>ppt_w</p:attrName>
                                        </p:attrNameLst>
                                      </p:cBhvr>
                                      <p:tavLst>
                                        <p:tav tm="0" fmla="#ppt_w*sin(2.5*pi*$)">
                                          <p:val>
                                            <p:fltVal val="0"/>
                                          </p:val>
                                        </p:tav>
                                        <p:tav tm="100000">
                                          <p:val>
                                            <p:fltVal val="1"/>
                                          </p:val>
                                        </p:tav>
                                      </p:tavLst>
                                    </p:anim>
                                    <p:anim calcmode="lin" valueType="num">
                                      <p:cBhvr>
                                        <p:cTn id="3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900" decel="100000" fill="hold"/>
                                        <p:tgtEl>
                                          <p:spTgt spid="6"/>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364060" y="548760"/>
            <a:ext cx="861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914400"/>
            <a:r>
              <a:rPr lang="en-US" sz="4000" dirty="0">
                <a:solidFill>
                  <a:schemeClr val="tx2"/>
                </a:solidFill>
                <a:latin typeface="Gill Sans" charset="0"/>
                <a:cs typeface="+mj-cs"/>
              </a:rPr>
              <a:t>Normal </a:t>
            </a:r>
            <a:r>
              <a:rPr lang="en-US" sz="4000" dirty="0" smtClean="0">
                <a:solidFill>
                  <a:schemeClr val="tx2"/>
                </a:solidFill>
                <a:latin typeface="Gill Sans" charset="0"/>
                <a:cs typeface="+mj-cs"/>
              </a:rPr>
              <a:t>Calculations</a:t>
            </a:r>
            <a:endParaRPr lang="en-US" sz="4000" dirty="0">
              <a:solidFill>
                <a:schemeClr val="tx2"/>
              </a:solidFill>
              <a:latin typeface="Gill Sans" charset="0"/>
              <a:cs typeface="+mj-cs"/>
            </a:endParaRPr>
          </a:p>
        </p:txBody>
      </p:sp>
      <p:sp>
        <p:nvSpPr>
          <p:cNvPr id="38917" name="Rectangle 2"/>
          <p:cNvSpPr>
            <a:spLocks noChangeArrowheads="1"/>
          </p:cNvSpPr>
          <p:nvPr/>
        </p:nvSpPr>
        <p:spPr bwMode="auto">
          <a:xfrm>
            <a:off x="420688" y="3332174"/>
            <a:ext cx="8499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000" dirty="0"/>
              <a:t>We need to </a:t>
            </a:r>
            <a:r>
              <a:rPr lang="en-US" altLang="en-US" sz="2000" dirty="0"/>
              <a:t>“</a:t>
            </a:r>
            <a:r>
              <a:rPr lang="en-US" altLang="ja-JP" sz="2000" dirty="0"/>
              <a:t>unstandardize</a:t>
            </a:r>
            <a:r>
              <a:rPr lang="en-US" altLang="en-US" sz="2000" dirty="0"/>
              <a:t>”</a:t>
            </a:r>
            <a:r>
              <a:rPr lang="en-US" altLang="ja-JP" sz="2000" dirty="0"/>
              <a:t> </a:t>
            </a:r>
            <a:r>
              <a:rPr lang="en-US" altLang="ja-JP" sz="2000" dirty="0" smtClean="0"/>
              <a:t>the </a:t>
            </a:r>
            <a:r>
              <a:rPr lang="en-US" altLang="ja-JP" sz="2000" i="1" dirty="0" smtClean="0"/>
              <a:t>z</a:t>
            </a:r>
            <a:r>
              <a:rPr lang="en-US" altLang="ja-JP" sz="2000" dirty="0" smtClean="0"/>
              <a:t>-score </a:t>
            </a:r>
            <a:r>
              <a:rPr lang="en-US" altLang="ja-JP" sz="2000" dirty="0"/>
              <a:t>to find the observed value (</a:t>
            </a:r>
            <a:r>
              <a:rPr lang="en-US" altLang="ja-JP" sz="2000" i="1" dirty="0"/>
              <a:t>x</a:t>
            </a:r>
            <a:r>
              <a:rPr lang="en-US" altLang="ja-JP" sz="2000" dirty="0"/>
              <a:t>):</a:t>
            </a:r>
            <a:endParaRPr lang="en-US" sz="2000" dirty="0"/>
          </a:p>
        </p:txBody>
      </p:sp>
      <p:sp>
        <p:nvSpPr>
          <p:cNvPr id="38918" name="TextBox 5"/>
          <p:cNvSpPr txBox="1">
            <a:spLocks noChangeArrowheads="1"/>
          </p:cNvSpPr>
          <p:nvPr/>
        </p:nvSpPr>
        <p:spPr bwMode="auto">
          <a:xfrm>
            <a:off x="2144713" y="2716751"/>
            <a:ext cx="15135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800" b="1" i="1" dirty="0" smtClean="0"/>
              <a:t>z</a:t>
            </a:r>
            <a:r>
              <a:rPr lang="en-US" sz="2800" b="1" dirty="0" smtClean="0"/>
              <a:t> </a:t>
            </a:r>
            <a:r>
              <a:rPr lang="en-US" sz="2800" b="1" dirty="0"/>
              <a:t>= </a:t>
            </a:r>
            <a:r>
              <a:rPr lang="en-US" sz="2800" b="1" dirty="0" smtClean="0"/>
              <a:t>1.28</a:t>
            </a:r>
            <a:endParaRPr lang="en-US" sz="2800" b="1" dirty="0"/>
          </a:p>
        </p:txBody>
      </p:sp>
      <p:grpSp>
        <p:nvGrpSpPr>
          <p:cNvPr id="19" name="Group 20"/>
          <p:cNvGrpSpPr>
            <a:grpSpLocks/>
          </p:cNvGrpSpPr>
          <p:nvPr/>
        </p:nvGrpSpPr>
        <p:grpSpPr bwMode="auto">
          <a:xfrm>
            <a:off x="1989138" y="3703118"/>
            <a:ext cx="2713037" cy="930275"/>
            <a:chOff x="720" y="1776"/>
            <a:chExt cx="2400" cy="851"/>
          </a:xfrm>
        </p:grpSpPr>
        <p:graphicFrame>
          <p:nvGraphicFramePr>
            <p:cNvPr id="38923" name="Object 8"/>
            <p:cNvGraphicFramePr>
              <a:graphicFrameLocks noChangeAspect="1"/>
            </p:cNvGraphicFramePr>
            <p:nvPr/>
          </p:nvGraphicFramePr>
          <p:xfrm>
            <a:off x="720" y="1776"/>
            <a:ext cx="1330" cy="851"/>
          </p:xfrm>
          <a:graphic>
            <a:graphicData uri="http://schemas.openxmlformats.org/presentationml/2006/ole">
              <mc:AlternateContent xmlns:mc="http://schemas.openxmlformats.org/markup-compatibility/2006">
                <mc:Choice xmlns:v="urn:schemas-microsoft-com:vml" Requires="v">
                  <p:oleObj spid="_x0000_s11435" name="Equation" r:id="rId4" imgW="558800" imgH="355600" progId="Equation.3">
                    <p:embed/>
                  </p:oleObj>
                </mc:Choice>
                <mc:Fallback>
                  <p:oleObj name="Equation" r:id="rId4" imgW="5588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White">
                        <a:xfrm>
                          <a:off x="720" y="1776"/>
                          <a:ext cx="1330" cy="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1" name="AutoShape 11"/>
            <p:cNvSpPr>
              <a:spLocks noChangeArrowheads="1"/>
            </p:cNvSpPr>
            <p:nvPr/>
          </p:nvSpPr>
          <p:spPr bwMode="auto">
            <a:xfrm>
              <a:off x="2256" y="2064"/>
              <a:ext cx="864" cy="289"/>
            </a:xfrm>
            <a:prstGeom prst="rightArrow">
              <a:avLst>
                <a:gd name="adj1" fmla="val 50000"/>
                <a:gd name="adj2" fmla="val 75003"/>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aphicFrame>
        <p:nvGraphicFramePr>
          <p:cNvPr id="22" name="Object 16"/>
          <p:cNvGraphicFramePr>
            <a:graphicFrameLocks noChangeAspect="1"/>
          </p:cNvGraphicFramePr>
          <p:nvPr>
            <p:extLst>
              <p:ext uri="{D42A27DB-BD31-4B8C-83A1-F6EECF244321}">
                <p14:modId xmlns:p14="http://schemas.microsoft.com/office/powerpoint/2010/main" val="2180559800"/>
              </p:ext>
            </p:extLst>
          </p:nvPr>
        </p:nvGraphicFramePr>
        <p:xfrm>
          <a:off x="4868863" y="3892557"/>
          <a:ext cx="2395537" cy="600075"/>
        </p:xfrm>
        <a:graphic>
          <a:graphicData uri="http://schemas.openxmlformats.org/presentationml/2006/ole">
            <mc:AlternateContent xmlns:mc="http://schemas.openxmlformats.org/markup-compatibility/2006">
              <mc:Choice xmlns:v="urn:schemas-microsoft-com:vml" Requires="v">
                <p:oleObj spid="_x0000_s11436" name="Equation" r:id="rId6" imgW="635000" imgH="152400" progId="Equation.3">
                  <p:embed/>
                </p:oleObj>
              </mc:Choice>
              <mc:Fallback>
                <p:oleObj name="Equation" r:id="rId6" imgW="635000" imgH="15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White">
                      <a:xfrm>
                        <a:off x="4868863" y="3892557"/>
                        <a:ext cx="23955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a:spLocks noChangeArrowheads="1"/>
          </p:cNvSpPr>
          <p:nvPr/>
        </p:nvSpPr>
        <p:spPr bwMode="auto">
          <a:xfrm>
            <a:off x="1831975" y="4650856"/>
            <a:ext cx="5432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buFont typeface="Monotype Sorts" charset="2"/>
              <a:buNone/>
            </a:pPr>
            <a:r>
              <a:rPr lang="en-US" sz="2600" i="1" dirty="0"/>
              <a:t>x</a:t>
            </a:r>
            <a:r>
              <a:rPr lang="en-US" sz="2600" dirty="0"/>
              <a:t> = </a:t>
            </a:r>
            <a:r>
              <a:rPr lang="en-US" sz="2600" dirty="0" smtClean="0"/>
              <a:t>504 </a:t>
            </a:r>
            <a:r>
              <a:rPr lang="en-US" sz="2600" dirty="0"/>
              <a:t>+ </a:t>
            </a:r>
            <a:r>
              <a:rPr lang="en-US" sz="2600" i="1" dirty="0" smtClean="0"/>
              <a:t>z</a:t>
            </a:r>
            <a:r>
              <a:rPr lang="en-US" sz="2600" dirty="0" smtClean="0"/>
              <a:t>(111)</a:t>
            </a:r>
            <a:endParaRPr lang="en-US" sz="2600" i="1" dirty="0"/>
          </a:p>
          <a:p>
            <a:pPr lvl="2">
              <a:buFont typeface="Monotype Sorts" charset="2"/>
              <a:buNone/>
            </a:pPr>
            <a:r>
              <a:rPr lang="en-US" sz="2600" dirty="0"/>
              <a:t>   = </a:t>
            </a:r>
            <a:r>
              <a:rPr lang="en-US" sz="2600" dirty="0" smtClean="0"/>
              <a:t>504 </a:t>
            </a:r>
            <a:r>
              <a:rPr lang="en-US" sz="2600" dirty="0"/>
              <a:t>+ </a:t>
            </a:r>
            <a:r>
              <a:rPr lang="en-US" sz="2600" dirty="0" smtClean="0"/>
              <a:t>[(1.28 </a:t>
            </a:r>
            <a:r>
              <a:rPr lang="en-US" sz="2600" dirty="0"/>
              <a:t>) </a:t>
            </a:r>
            <a:r>
              <a:rPr lang="en-US" sz="2600" b="1" dirty="0">
                <a:sym typeface="Symbol" pitchFamily="18" charset="2"/>
              </a:rPr>
              <a:t></a:t>
            </a:r>
            <a:r>
              <a:rPr lang="en-US" sz="2600" dirty="0">
                <a:sym typeface="Symbol" pitchFamily="18" charset="2"/>
              </a:rPr>
              <a:t> </a:t>
            </a:r>
            <a:r>
              <a:rPr lang="en-US" sz="2600" dirty="0" smtClean="0"/>
              <a:t>(111)] </a:t>
            </a:r>
            <a:endParaRPr lang="en-US" sz="2600" dirty="0"/>
          </a:p>
          <a:p>
            <a:pPr lvl="2">
              <a:buFont typeface="Monotype Sorts" charset="2"/>
              <a:buNone/>
            </a:pPr>
            <a:r>
              <a:rPr lang="en-US" sz="2600" dirty="0"/>
              <a:t>   = </a:t>
            </a:r>
            <a:r>
              <a:rPr lang="en-US" sz="2600" dirty="0" smtClean="0"/>
              <a:t>504 </a:t>
            </a:r>
            <a:r>
              <a:rPr lang="en-US" sz="2600" dirty="0"/>
              <a:t>+ </a:t>
            </a:r>
            <a:r>
              <a:rPr lang="en-US" sz="2600" dirty="0" smtClean="0"/>
              <a:t>(142.08) </a:t>
            </a:r>
            <a:r>
              <a:rPr lang="en-US" sz="2600" dirty="0"/>
              <a:t>= </a:t>
            </a:r>
            <a:r>
              <a:rPr lang="en-US" sz="2600" b="1" u="sng" dirty="0" smtClean="0">
                <a:solidFill>
                  <a:schemeClr val="tx2"/>
                </a:solidFill>
              </a:rPr>
              <a:t>646.08</a:t>
            </a:r>
            <a:endParaRPr lang="en-US" b="1" dirty="0">
              <a:solidFill>
                <a:schemeClr val="tx2"/>
              </a:solidFill>
            </a:endParaRPr>
          </a:p>
        </p:txBody>
      </p:sp>
      <p:sp>
        <p:nvSpPr>
          <p:cNvPr id="18" name="TextBox 17"/>
          <p:cNvSpPr txBox="1">
            <a:spLocks noChangeArrowheads="1"/>
          </p:cNvSpPr>
          <p:nvPr/>
        </p:nvSpPr>
        <p:spPr bwMode="auto">
          <a:xfrm>
            <a:off x="441854" y="5975363"/>
            <a:ext cx="860107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dirty="0"/>
              <a:t>A </a:t>
            </a:r>
            <a:r>
              <a:rPr lang="en-US" sz="2000" dirty="0" smtClean="0"/>
              <a:t>student would have to score at least 646.08 to be in the top 10% of the distribution of SAT reading scores for this particular year.</a:t>
            </a:r>
            <a:endParaRPr lang="en-US" sz="2000" dirty="0"/>
          </a:p>
          <a:p>
            <a:pPr eaLnBrk="1" hangingPunct="1"/>
            <a:endParaRPr lang="en-US" sz="1800" dirty="0"/>
          </a:p>
        </p:txBody>
      </p:sp>
      <p:sp>
        <p:nvSpPr>
          <p:cNvPr id="20" name="Rectangle 3"/>
          <p:cNvSpPr txBox="1">
            <a:spLocks noChangeArrowheads="1"/>
          </p:cNvSpPr>
          <p:nvPr/>
        </p:nvSpPr>
        <p:spPr>
          <a:xfrm>
            <a:off x="288925" y="1514156"/>
            <a:ext cx="4752975" cy="207401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lnSpc>
                <a:spcPct val="110000"/>
              </a:lnSpc>
              <a:spcAft>
                <a:spcPts val="0"/>
              </a:spcAft>
            </a:pPr>
            <a:r>
              <a:rPr lang="en-US" dirty="0" smtClean="0">
                <a:latin typeface="Arial" pitchFamily="34" charset="0"/>
                <a:ea typeface="ＭＳ Ｐゴシック" pitchFamily="34" charset="-128"/>
                <a:cs typeface="Arial" pitchFamily="34" charset="0"/>
              </a:rPr>
              <a:t>How high must a student score in order to be in the top 10% of the distribution?</a:t>
            </a:r>
          </a:p>
          <a:p>
            <a:pPr marL="68580" indent="0" fontAlgn="auto">
              <a:lnSpc>
                <a:spcPct val="110000"/>
              </a:lnSpc>
              <a:spcAft>
                <a:spcPts val="0"/>
              </a:spcAft>
              <a:buNone/>
            </a:pPr>
            <a:endParaRPr lang="en-US" dirty="0" smtClean="0">
              <a:latin typeface="Arial" pitchFamily="34" charset="0"/>
              <a:ea typeface="ＭＳ Ｐゴシック" pitchFamily="34" charset="-128"/>
              <a:cs typeface="Arial" pitchFamily="34" charset="0"/>
            </a:endParaRPr>
          </a:p>
        </p:txBody>
      </p:sp>
      <p:grpSp>
        <p:nvGrpSpPr>
          <p:cNvPr id="23" name="Group 16"/>
          <p:cNvGrpSpPr>
            <a:grpSpLocks/>
          </p:cNvGrpSpPr>
          <p:nvPr/>
        </p:nvGrpSpPr>
        <p:grpSpPr bwMode="auto">
          <a:xfrm>
            <a:off x="5118502" y="1027120"/>
            <a:ext cx="3548857" cy="2074017"/>
            <a:chOff x="1090" y="1788"/>
            <a:chExt cx="3709" cy="1565"/>
          </a:xfrm>
        </p:grpSpPr>
        <p:graphicFrame>
          <p:nvGraphicFramePr>
            <p:cNvPr id="24" name="Object 12"/>
            <p:cNvGraphicFramePr>
              <a:graphicFrameLocks/>
            </p:cNvGraphicFramePr>
            <p:nvPr>
              <p:extLst>
                <p:ext uri="{D42A27DB-BD31-4B8C-83A1-F6EECF244321}">
                  <p14:modId xmlns:p14="http://schemas.microsoft.com/office/powerpoint/2010/main" val="306757386"/>
                </p:ext>
              </p:extLst>
            </p:nvPr>
          </p:nvGraphicFramePr>
          <p:xfrm>
            <a:off x="1090" y="1788"/>
            <a:ext cx="3709" cy="1364"/>
          </p:xfrm>
          <a:graphic>
            <a:graphicData uri="http://schemas.openxmlformats.org/presentationml/2006/ole">
              <mc:AlternateContent xmlns:mc="http://schemas.openxmlformats.org/markup-compatibility/2006">
                <mc:Choice xmlns:v="urn:schemas-microsoft-com:vml" Requires="v">
                  <p:oleObj spid="_x0000_s11437" name="Chart" r:id="rId8" imgW="6240834" imgH="3070871" progId="MSGraph.Chart.8">
                    <p:embed followColorScheme="full"/>
                  </p:oleObj>
                </mc:Choice>
                <mc:Fallback>
                  <p:oleObj name="Chart" r:id="rId8" imgW="6240834" imgH="3070871" progId="MSGraph.Chart.8">
                    <p:embed followColorScheme="full"/>
                    <p:pic>
                      <p:nvPicPr>
                        <p:cNvPr id="0" name=""/>
                        <p:cNvPicPr>
                          <a:picLocks noChangeArrowheads="1"/>
                        </p:cNvPicPr>
                        <p:nvPr/>
                      </p:nvPicPr>
                      <p:blipFill>
                        <a:blip r:embed="rId9"/>
                        <a:srcRect/>
                        <a:stretch>
                          <a:fillRect/>
                        </a:stretch>
                      </p:blipFill>
                      <p:spPr bwMode="blackWhite">
                        <a:xfrm>
                          <a:off x="1090" y="1788"/>
                          <a:ext cx="3709" cy="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5" name="Rectangle 13"/>
            <p:cNvSpPr>
              <a:spLocks noChangeArrowheads="1"/>
            </p:cNvSpPr>
            <p:nvPr/>
          </p:nvSpPr>
          <p:spPr bwMode="auto">
            <a:xfrm>
              <a:off x="3487" y="2824"/>
              <a:ext cx="49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2075" tIns="46038" rIns="92075" bIns="46038">
              <a:spAutoFit/>
            </a:bodyPr>
            <a:lstStyle/>
            <a:p>
              <a:pPr>
                <a:defRPr/>
              </a:pPr>
              <a:r>
                <a:rPr lang="en-US" sz="1600" b="1" dirty="0">
                  <a:solidFill>
                    <a:schemeClr val="accent1">
                      <a:lumMod val="40000"/>
                      <a:lumOff val="60000"/>
                    </a:schemeClr>
                  </a:solidFill>
                  <a:latin typeface="Arial" charset="0"/>
                  <a:ea typeface="ＭＳ Ｐゴシック" charset="0"/>
                  <a:cs typeface="ＭＳ Ｐゴシック" charset="0"/>
                </a:rPr>
                <a:t>.10</a:t>
              </a:r>
            </a:p>
          </p:txBody>
        </p:sp>
        <p:sp>
          <p:nvSpPr>
            <p:cNvPr id="26" name="Line 14"/>
            <p:cNvSpPr>
              <a:spLocks noChangeShapeType="1"/>
            </p:cNvSpPr>
            <p:nvPr/>
          </p:nvSpPr>
          <p:spPr bwMode="auto">
            <a:xfrm>
              <a:off x="2880" y="3037"/>
              <a:ext cx="0" cy="9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7" name="Rectangle 15"/>
            <p:cNvSpPr>
              <a:spLocks noChangeArrowheads="1"/>
            </p:cNvSpPr>
            <p:nvPr/>
          </p:nvSpPr>
          <p:spPr bwMode="auto">
            <a:xfrm>
              <a:off x="2308" y="3120"/>
              <a:ext cx="17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92075" tIns="46038" rIns="92075" bIns="46038">
              <a:spAutoFit/>
            </a:bodyPr>
            <a:lstStyle/>
            <a:p>
              <a:pPr>
                <a:defRPr/>
              </a:pPr>
              <a:r>
                <a:rPr lang="en-US" sz="1400" dirty="0">
                  <a:latin typeface="Arial" charset="0"/>
                  <a:ea typeface="ＭＳ Ｐゴシック" charset="0"/>
                  <a:cs typeface="ＭＳ Ｐゴシック" charset="0"/>
                </a:rPr>
                <a:t> </a:t>
              </a:r>
              <a:r>
                <a:rPr lang="en-US" sz="1400" dirty="0" smtClean="0">
                  <a:latin typeface="Arial" charset="0"/>
                  <a:ea typeface="ＭＳ Ｐゴシック" charset="0"/>
                  <a:cs typeface="ＭＳ Ｐゴシック" charset="0"/>
                </a:rPr>
                <a:t>      504         ?    </a:t>
              </a:r>
              <a:endParaRPr lang="en-US" sz="1400" dirty="0">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34588451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900" decel="100000" fill="hold"/>
                                        <p:tgtEl>
                                          <p:spTgt spid="1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74125" y="372542"/>
            <a:ext cx="8077200" cy="1219200"/>
          </a:xfrm>
        </p:spPr>
        <p:txBody>
          <a:bodyPr/>
          <a:lstStyle/>
          <a:p>
            <a:pPr eaLnBrk="1" hangingPunct="1"/>
            <a:r>
              <a:rPr lang="en-US" sz="4000" dirty="0" smtClean="0">
                <a:latin typeface="Gill Sans" charset="0"/>
                <a:ea typeface="ＭＳ Ｐゴシック" pitchFamily="34" charset="-128"/>
              </a:rPr>
              <a:t>“Backward” Normal Calculations</a:t>
            </a:r>
          </a:p>
        </p:txBody>
      </p:sp>
      <p:sp>
        <p:nvSpPr>
          <p:cNvPr id="31747" name="Rectangle 3"/>
          <p:cNvSpPr txBox="1">
            <a:spLocks noChangeArrowheads="1"/>
          </p:cNvSpPr>
          <p:nvPr/>
        </p:nvSpPr>
        <p:spPr bwMode="auto">
          <a:xfrm>
            <a:off x="381000" y="1516063"/>
            <a:ext cx="853440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40000"/>
              </a:spcBef>
              <a:buClr>
                <a:schemeClr val="accent2"/>
              </a:buClr>
              <a:buSzPct val="60000"/>
              <a:buFont typeface="Wingdings" pitchFamily="2" charset="2"/>
              <a:buChar char=""/>
            </a:pPr>
            <a:endParaRPr lang="en-US" sz="2000" dirty="0">
              <a:solidFill>
                <a:srgbClr val="000000"/>
              </a:solidFill>
              <a:cs typeface="Arial" pitchFamily="34" charset="0"/>
            </a:endParaRPr>
          </a:p>
        </p:txBody>
      </p:sp>
      <p:sp>
        <p:nvSpPr>
          <p:cNvPr id="20" name="Rectangle 3"/>
          <p:cNvSpPr txBox="1">
            <a:spLocks noChangeArrowheads="1"/>
          </p:cNvSpPr>
          <p:nvPr/>
        </p:nvSpPr>
        <p:spPr>
          <a:xfrm>
            <a:off x="321499" y="1917155"/>
            <a:ext cx="8475369" cy="5055282"/>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fontAlgn="auto">
              <a:spcAft>
                <a:spcPts val="0"/>
              </a:spcAft>
              <a:buNone/>
            </a:pPr>
            <a:r>
              <a:rPr lang="en-US" sz="2600" b="1" cap="all" dirty="0" smtClean="0">
                <a:solidFill>
                  <a:srgbClr val="000000"/>
                </a:solidFill>
                <a:latin typeface="Arial" pitchFamily="34" charset="0"/>
                <a:ea typeface="ＭＳ Ｐゴシック" pitchFamily="34" charset="-128"/>
              </a:rPr>
              <a:t>Using Table A Given a Normal proportion</a:t>
            </a:r>
            <a:endParaRPr lang="en-US" sz="2600" b="1" cap="all" dirty="0">
              <a:solidFill>
                <a:srgbClr val="000000"/>
              </a:solidFill>
              <a:latin typeface="Arial" pitchFamily="34" charset="0"/>
              <a:ea typeface="ＭＳ Ｐゴシック" pitchFamily="34" charset="-128"/>
            </a:endParaRPr>
          </a:p>
          <a:p>
            <a:pPr fontAlgn="auto">
              <a:spcAft>
                <a:spcPts val="0"/>
              </a:spcAft>
            </a:pPr>
            <a:r>
              <a:rPr lang="en-US" sz="2600" dirty="0" smtClean="0">
                <a:solidFill>
                  <a:srgbClr val="000000"/>
                </a:solidFill>
                <a:latin typeface="Arial" pitchFamily="34" charset="0"/>
                <a:ea typeface="ＭＳ Ｐゴシック" pitchFamily="34" charset="-128"/>
              </a:rPr>
              <a:t>Step 1</a:t>
            </a:r>
            <a:r>
              <a:rPr lang="en-US" sz="2600" dirty="0">
                <a:solidFill>
                  <a:srgbClr val="000000"/>
                </a:solidFill>
                <a:latin typeface="Arial" pitchFamily="34" charset="0"/>
                <a:ea typeface="ＭＳ Ｐゴシック" pitchFamily="34" charset="-128"/>
              </a:rPr>
              <a:t>. </a:t>
            </a:r>
            <a:r>
              <a:rPr lang="en-US" sz="2600" b="1" dirty="0">
                <a:solidFill>
                  <a:srgbClr val="000000"/>
                </a:solidFill>
                <a:latin typeface="Arial" pitchFamily="34" charset="0"/>
                <a:ea typeface="ＭＳ Ｐゴシック" pitchFamily="34" charset="-128"/>
              </a:rPr>
              <a:t>State the problem</a:t>
            </a:r>
            <a:r>
              <a:rPr lang="en-US" sz="2600" dirty="0">
                <a:solidFill>
                  <a:srgbClr val="000000"/>
                </a:solidFill>
                <a:latin typeface="Arial" pitchFamily="34" charset="0"/>
                <a:ea typeface="ＭＳ Ｐゴシック" pitchFamily="34" charset="-128"/>
              </a:rPr>
              <a:t> in terms of the </a:t>
            </a:r>
            <a:r>
              <a:rPr lang="en-US" sz="2600" dirty="0" smtClean="0">
                <a:solidFill>
                  <a:srgbClr val="000000"/>
                </a:solidFill>
                <a:latin typeface="Arial" pitchFamily="34" charset="0"/>
                <a:ea typeface="ＭＳ Ｐゴシック" pitchFamily="34" charset="-128"/>
              </a:rPr>
              <a:t>given proportion. </a:t>
            </a:r>
            <a:r>
              <a:rPr lang="en-US" sz="2600" b="1" dirty="0">
                <a:solidFill>
                  <a:srgbClr val="000000"/>
                </a:solidFill>
                <a:latin typeface="Arial" pitchFamily="34" charset="0"/>
                <a:ea typeface="ＭＳ Ｐゴシック" pitchFamily="34" charset="-128"/>
              </a:rPr>
              <a:t>Draw </a:t>
            </a:r>
            <a:r>
              <a:rPr lang="en-US" sz="2600" b="1" dirty="0" smtClean="0">
                <a:solidFill>
                  <a:srgbClr val="000000"/>
                </a:solidFill>
                <a:latin typeface="Arial" pitchFamily="34" charset="0"/>
                <a:ea typeface="ＭＳ Ｐゴシック" pitchFamily="34" charset="-128"/>
              </a:rPr>
              <a:t>a picture</a:t>
            </a:r>
            <a:r>
              <a:rPr lang="en-US" sz="2600" dirty="0" smtClean="0">
                <a:solidFill>
                  <a:srgbClr val="000000"/>
                </a:solidFill>
                <a:latin typeface="Arial" pitchFamily="34" charset="0"/>
                <a:ea typeface="ＭＳ Ｐゴシック" pitchFamily="34" charset="-128"/>
              </a:rPr>
              <a:t> </a:t>
            </a:r>
            <a:r>
              <a:rPr lang="en-US" sz="2600" dirty="0">
                <a:solidFill>
                  <a:srgbClr val="000000"/>
                </a:solidFill>
                <a:latin typeface="Arial" pitchFamily="34" charset="0"/>
                <a:ea typeface="ＭＳ Ｐゴシック" pitchFamily="34" charset="-128"/>
              </a:rPr>
              <a:t>that shows </a:t>
            </a:r>
            <a:r>
              <a:rPr lang="en-US" sz="2600" dirty="0" smtClean="0">
                <a:solidFill>
                  <a:srgbClr val="000000"/>
                </a:solidFill>
                <a:latin typeface="Arial" pitchFamily="34" charset="0"/>
                <a:ea typeface="ＭＳ Ｐゴシック" pitchFamily="34" charset="-128"/>
              </a:rPr>
              <a:t>the Normal value, </a:t>
            </a:r>
            <a:r>
              <a:rPr lang="en-US" sz="2600" i="1" dirty="0">
                <a:solidFill>
                  <a:srgbClr val="000000"/>
                </a:solidFill>
                <a:latin typeface="Arial" pitchFamily="34" charset="0"/>
                <a:ea typeface="ＭＳ Ｐゴシック" pitchFamily="34" charset="-128"/>
              </a:rPr>
              <a:t>x</a:t>
            </a:r>
            <a:r>
              <a:rPr lang="en-US" sz="2600" dirty="0" smtClean="0">
                <a:solidFill>
                  <a:srgbClr val="000000"/>
                </a:solidFill>
                <a:latin typeface="Arial" pitchFamily="34" charset="0"/>
                <a:ea typeface="ＭＳ Ｐゴシック" pitchFamily="34" charset="-128"/>
              </a:rPr>
              <a:t>, you </a:t>
            </a:r>
            <a:r>
              <a:rPr lang="en-US" sz="2600" dirty="0">
                <a:solidFill>
                  <a:srgbClr val="000000"/>
                </a:solidFill>
                <a:latin typeface="Arial" pitchFamily="34" charset="0"/>
                <a:ea typeface="ＭＳ Ｐゴシック" pitchFamily="34" charset="-128"/>
              </a:rPr>
              <a:t>want in </a:t>
            </a:r>
            <a:r>
              <a:rPr lang="en-US" sz="2600" dirty="0" smtClean="0">
                <a:solidFill>
                  <a:srgbClr val="000000"/>
                </a:solidFill>
                <a:latin typeface="Arial" pitchFamily="34" charset="0"/>
                <a:ea typeface="ＭＳ Ｐゴシック" pitchFamily="34" charset="-128"/>
              </a:rPr>
              <a:t>relation to the </a:t>
            </a:r>
            <a:r>
              <a:rPr lang="en-US" sz="2600" dirty="0">
                <a:solidFill>
                  <a:srgbClr val="000000"/>
                </a:solidFill>
                <a:latin typeface="Arial" pitchFamily="34" charset="0"/>
                <a:ea typeface="ＭＳ Ｐゴシック" pitchFamily="34" charset="-128"/>
              </a:rPr>
              <a:t>cumulative </a:t>
            </a:r>
            <a:r>
              <a:rPr lang="en-US" sz="2600" dirty="0" smtClean="0">
                <a:solidFill>
                  <a:srgbClr val="000000"/>
                </a:solidFill>
                <a:latin typeface="Arial" pitchFamily="34" charset="0"/>
                <a:ea typeface="ＭＳ Ｐゴシック" pitchFamily="34" charset="-128"/>
              </a:rPr>
              <a:t>proportion.</a:t>
            </a:r>
            <a:endParaRPr lang="en-US" sz="2600" dirty="0">
              <a:solidFill>
                <a:srgbClr val="000000"/>
              </a:solidFill>
              <a:latin typeface="Arial" pitchFamily="34" charset="0"/>
              <a:ea typeface="ＭＳ Ｐゴシック" pitchFamily="34" charset="-128"/>
            </a:endParaRPr>
          </a:p>
          <a:p>
            <a:pPr fontAlgn="auto">
              <a:spcAft>
                <a:spcPts val="0"/>
              </a:spcAft>
            </a:pPr>
            <a:r>
              <a:rPr lang="en-US" sz="2600" dirty="0">
                <a:solidFill>
                  <a:srgbClr val="000000"/>
                </a:solidFill>
                <a:latin typeface="Arial" pitchFamily="34" charset="0"/>
                <a:ea typeface="ＭＳ Ｐゴシック" pitchFamily="34" charset="-128"/>
              </a:rPr>
              <a:t>Step 2. </a:t>
            </a:r>
            <a:r>
              <a:rPr lang="en-US" sz="2600" b="1" dirty="0">
                <a:solidFill>
                  <a:srgbClr val="000000"/>
                </a:solidFill>
                <a:latin typeface="Arial" pitchFamily="34" charset="0"/>
                <a:ea typeface="ＭＳ Ｐゴシック" pitchFamily="34" charset="-128"/>
              </a:rPr>
              <a:t>Use Table </a:t>
            </a:r>
            <a:r>
              <a:rPr lang="en-US" sz="2600" b="1" dirty="0" smtClean="0">
                <a:solidFill>
                  <a:srgbClr val="000000"/>
                </a:solidFill>
                <a:latin typeface="Arial" pitchFamily="34" charset="0"/>
                <a:ea typeface="ＭＳ Ｐゴシック" pitchFamily="34" charset="-128"/>
              </a:rPr>
              <a:t>A</a:t>
            </a:r>
            <a:r>
              <a:rPr lang="en-US" sz="2600" dirty="0" smtClean="0">
                <a:solidFill>
                  <a:srgbClr val="000000"/>
                </a:solidFill>
                <a:latin typeface="Arial" pitchFamily="34" charset="0"/>
                <a:ea typeface="ＭＳ Ｐゴシック" pitchFamily="34" charset="-128"/>
              </a:rPr>
              <a:t>, the </a:t>
            </a:r>
            <a:r>
              <a:rPr lang="en-US" sz="2600" dirty="0">
                <a:solidFill>
                  <a:srgbClr val="000000"/>
                </a:solidFill>
                <a:latin typeface="Arial" pitchFamily="34" charset="0"/>
                <a:ea typeface="ＭＳ Ｐゴシック" pitchFamily="34" charset="-128"/>
              </a:rPr>
              <a:t>fact that the total area under the curve is 1</a:t>
            </a:r>
            <a:r>
              <a:rPr lang="en-US" sz="2600" dirty="0" smtClean="0">
                <a:solidFill>
                  <a:srgbClr val="000000"/>
                </a:solidFill>
                <a:latin typeface="Arial" pitchFamily="34" charset="0"/>
                <a:ea typeface="ＭＳ Ｐゴシック" pitchFamily="34" charset="-128"/>
              </a:rPr>
              <a:t>, and </a:t>
            </a:r>
            <a:r>
              <a:rPr lang="en-US" sz="2600" dirty="0">
                <a:solidFill>
                  <a:srgbClr val="000000"/>
                </a:solidFill>
                <a:latin typeface="Arial" pitchFamily="34" charset="0"/>
                <a:ea typeface="ＭＳ Ｐゴシック" pitchFamily="34" charset="-128"/>
              </a:rPr>
              <a:t>the </a:t>
            </a:r>
            <a:r>
              <a:rPr lang="en-US" sz="2600" dirty="0" smtClean="0">
                <a:solidFill>
                  <a:srgbClr val="000000"/>
                </a:solidFill>
                <a:latin typeface="Arial" pitchFamily="34" charset="0"/>
                <a:ea typeface="ＭＳ Ｐゴシック" pitchFamily="34" charset="-128"/>
              </a:rPr>
              <a:t>given </a:t>
            </a:r>
            <a:r>
              <a:rPr lang="en-US" sz="2600" dirty="0">
                <a:solidFill>
                  <a:srgbClr val="000000"/>
                </a:solidFill>
                <a:latin typeface="Arial" pitchFamily="34" charset="0"/>
                <a:ea typeface="ＭＳ Ｐゴシック" pitchFamily="34" charset="-128"/>
              </a:rPr>
              <a:t>area under the standard Normal </a:t>
            </a:r>
            <a:r>
              <a:rPr lang="en-US" sz="2600" dirty="0" smtClean="0">
                <a:solidFill>
                  <a:srgbClr val="000000"/>
                </a:solidFill>
                <a:latin typeface="Arial" pitchFamily="34" charset="0"/>
                <a:ea typeface="ＭＳ Ｐゴシック" pitchFamily="34" charset="-128"/>
              </a:rPr>
              <a:t>curve</a:t>
            </a:r>
            <a:r>
              <a:rPr lang="en-US" sz="2600" dirty="0">
                <a:solidFill>
                  <a:srgbClr val="000000"/>
                </a:solidFill>
                <a:latin typeface="Arial" pitchFamily="34" charset="0"/>
                <a:ea typeface="ＭＳ Ｐゴシック" pitchFamily="34" charset="-128"/>
              </a:rPr>
              <a:t> </a:t>
            </a:r>
            <a:r>
              <a:rPr lang="en-US" sz="2600" dirty="0" smtClean="0">
                <a:solidFill>
                  <a:srgbClr val="000000"/>
                </a:solidFill>
                <a:latin typeface="Arial" pitchFamily="34" charset="0"/>
                <a:ea typeface="ＭＳ Ｐゴシック" pitchFamily="34" charset="-128"/>
              </a:rPr>
              <a:t>to find the corresponding </a:t>
            </a:r>
            <a:r>
              <a:rPr lang="en-US" sz="2600" i="1" dirty="0" smtClean="0">
                <a:solidFill>
                  <a:srgbClr val="000000"/>
                </a:solidFill>
                <a:latin typeface="Arial" pitchFamily="34" charset="0"/>
                <a:ea typeface="ＭＳ Ｐゴシック" pitchFamily="34" charset="-128"/>
              </a:rPr>
              <a:t>z</a:t>
            </a:r>
            <a:r>
              <a:rPr lang="en-US" sz="2600" dirty="0" smtClean="0">
                <a:solidFill>
                  <a:srgbClr val="000000"/>
                </a:solidFill>
                <a:latin typeface="Arial" pitchFamily="34" charset="0"/>
                <a:ea typeface="ＭＳ Ｐゴシック" pitchFamily="34" charset="-128"/>
              </a:rPr>
              <a:t>-value.</a:t>
            </a:r>
            <a:endParaRPr lang="en-US" sz="2600" dirty="0">
              <a:solidFill>
                <a:srgbClr val="000000"/>
              </a:solidFill>
              <a:latin typeface="Arial" pitchFamily="34" charset="0"/>
              <a:ea typeface="ＭＳ Ｐゴシック" pitchFamily="34" charset="-128"/>
            </a:endParaRPr>
          </a:p>
          <a:p>
            <a:pPr fontAlgn="auto">
              <a:spcAft>
                <a:spcPts val="0"/>
              </a:spcAft>
            </a:pPr>
            <a:r>
              <a:rPr lang="en-US" sz="2600" dirty="0">
                <a:solidFill>
                  <a:srgbClr val="000000"/>
                </a:solidFill>
                <a:latin typeface="Arial" pitchFamily="34" charset="0"/>
                <a:ea typeface="ＭＳ Ｐゴシック" pitchFamily="34" charset="-128"/>
              </a:rPr>
              <a:t>Step 3. </a:t>
            </a:r>
            <a:r>
              <a:rPr lang="en-US" sz="2600" b="1" dirty="0" smtClean="0">
                <a:solidFill>
                  <a:srgbClr val="000000"/>
                </a:solidFill>
                <a:latin typeface="Arial" pitchFamily="34" charset="0"/>
                <a:ea typeface="ＭＳ Ｐゴシック" pitchFamily="34" charset="-128"/>
              </a:rPr>
              <a:t>Unstandardize </a:t>
            </a:r>
            <a:r>
              <a:rPr lang="en-US" sz="2600" i="1" dirty="0" smtClean="0">
                <a:solidFill>
                  <a:srgbClr val="000000"/>
                </a:solidFill>
                <a:latin typeface="Arial" pitchFamily="34" charset="0"/>
                <a:ea typeface="ＭＳ Ｐゴシック" pitchFamily="34" charset="-128"/>
              </a:rPr>
              <a:t>z</a:t>
            </a:r>
            <a:r>
              <a:rPr lang="en-US" sz="2600" dirty="0" smtClean="0">
                <a:solidFill>
                  <a:srgbClr val="000000"/>
                </a:solidFill>
                <a:latin typeface="Arial" pitchFamily="34" charset="0"/>
                <a:ea typeface="ＭＳ Ｐゴシック" pitchFamily="34" charset="-128"/>
              </a:rPr>
              <a:t> to solve </a:t>
            </a:r>
            <a:r>
              <a:rPr lang="en-US" sz="2600" dirty="0">
                <a:solidFill>
                  <a:srgbClr val="000000"/>
                </a:solidFill>
                <a:latin typeface="Arial" pitchFamily="34" charset="0"/>
                <a:ea typeface="ＭＳ Ｐゴシック" pitchFamily="34" charset="-128"/>
              </a:rPr>
              <a:t>the problem in terms of a </a:t>
            </a:r>
            <a:r>
              <a:rPr lang="en-US" sz="2600" dirty="0" smtClean="0">
                <a:solidFill>
                  <a:srgbClr val="000000"/>
                </a:solidFill>
                <a:latin typeface="Arial" pitchFamily="34" charset="0"/>
                <a:ea typeface="ＭＳ Ｐゴシック" pitchFamily="34" charset="-128"/>
              </a:rPr>
              <a:t>non-standard </a:t>
            </a:r>
            <a:r>
              <a:rPr lang="en-US" sz="2600" dirty="0">
                <a:solidFill>
                  <a:srgbClr val="000000"/>
                </a:solidFill>
                <a:latin typeface="Arial" pitchFamily="34" charset="0"/>
                <a:ea typeface="ＭＳ Ｐゴシック" pitchFamily="34" charset="-128"/>
              </a:rPr>
              <a:t>Normal </a:t>
            </a:r>
            <a:r>
              <a:rPr lang="en-US" sz="2600" dirty="0" smtClean="0">
                <a:solidFill>
                  <a:srgbClr val="000000"/>
                </a:solidFill>
                <a:latin typeface="Arial" pitchFamily="34" charset="0"/>
                <a:ea typeface="ＭＳ Ｐゴシック" pitchFamily="34" charset="-128"/>
              </a:rPr>
              <a:t>variable </a:t>
            </a:r>
            <a:r>
              <a:rPr lang="en-US" sz="2600" i="1" dirty="0" smtClean="0">
                <a:solidFill>
                  <a:srgbClr val="000000"/>
                </a:solidFill>
                <a:latin typeface="Arial" pitchFamily="34" charset="0"/>
                <a:ea typeface="ＭＳ Ｐゴシック" pitchFamily="34" charset="-128"/>
              </a:rPr>
              <a:t>x</a:t>
            </a:r>
            <a:r>
              <a:rPr lang="en-US" sz="2600" dirty="0" smtClean="0">
                <a:solidFill>
                  <a:srgbClr val="000000"/>
                </a:solidFill>
                <a:latin typeface="Arial" pitchFamily="34" charset="0"/>
                <a:ea typeface="ＭＳ Ｐゴシック" pitchFamily="34" charset="-128"/>
              </a:rPr>
              <a:t>.</a:t>
            </a:r>
            <a:endParaRPr lang="en-US" sz="2600" dirty="0">
              <a:solidFill>
                <a:srgbClr val="000000"/>
              </a:solidFill>
              <a:latin typeface="Arial" pitchFamily="34" charset="0"/>
              <a:ea typeface="ＭＳ Ｐゴシック" pitchFamily="34" charset="-128"/>
            </a:endParaRPr>
          </a:p>
        </p:txBody>
      </p:sp>
      <p:sp>
        <p:nvSpPr>
          <p:cNvPr id="21" name="Rectangle 20"/>
          <p:cNvSpPr/>
          <p:nvPr/>
        </p:nvSpPr>
        <p:spPr>
          <a:xfrm>
            <a:off x="321499" y="1778000"/>
            <a:ext cx="8475370" cy="4588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213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5765" y="105210"/>
            <a:ext cx="7772400" cy="1219200"/>
          </a:xfrm>
        </p:spPr>
        <p:txBody>
          <a:bodyPr/>
          <a:lstStyle/>
          <a:p>
            <a:pPr eaLnBrk="1" hangingPunct="1"/>
            <a:r>
              <a:rPr lang="en-US" dirty="0" smtClean="0">
                <a:latin typeface="Gill Sans" charset="0"/>
                <a:ea typeface="ＭＳ Ｐゴシック" pitchFamily="34" charset="-128"/>
              </a:rPr>
              <a:t>Density Curves</a:t>
            </a:r>
          </a:p>
        </p:txBody>
      </p:sp>
      <p:sp>
        <p:nvSpPr>
          <p:cNvPr id="7" name="Rectangle 3"/>
          <p:cNvSpPr>
            <a:spLocks noGrp="1" noChangeArrowheads="1"/>
          </p:cNvSpPr>
          <p:nvPr>
            <p:ph sz="quarter" idx="2"/>
          </p:nvPr>
        </p:nvSpPr>
        <p:spPr>
          <a:xfrm>
            <a:off x="412110" y="1371600"/>
            <a:ext cx="8575952" cy="5486400"/>
          </a:xfrm>
        </p:spPr>
        <p:txBody>
          <a:bodyPr>
            <a:normAutofit fontScale="92500" lnSpcReduction="20000"/>
          </a:bodyPr>
          <a:lstStyle/>
          <a:p>
            <a:pPr marL="0" indent="0">
              <a:buNone/>
            </a:pPr>
            <a:r>
              <a:rPr lang="en-US" dirty="0">
                <a:solidFill>
                  <a:srgbClr val="000000"/>
                </a:solidFill>
                <a:latin typeface="Arial" pitchFamily="34" charset="0"/>
                <a:ea typeface="ＭＳ Ｐゴシック" pitchFamily="34" charset="-128"/>
              </a:rPr>
              <a:t>We now have a </a:t>
            </a:r>
            <a:r>
              <a:rPr lang="en-US" dirty="0" smtClean="0">
                <a:solidFill>
                  <a:srgbClr val="000000"/>
                </a:solidFill>
                <a:latin typeface="Arial" pitchFamily="34" charset="0"/>
                <a:ea typeface="ＭＳ Ｐゴシック" pitchFamily="34" charset="-128"/>
              </a:rPr>
              <a:t>toolbox </a:t>
            </a:r>
            <a:r>
              <a:rPr lang="en-US" dirty="0">
                <a:solidFill>
                  <a:srgbClr val="000000"/>
                </a:solidFill>
                <a:latin typeface="Arial" pitchFamily="34" charset="0"/>
                <a:ea typeface="ＭＳ Ｐゴシック" pitchFamily="34" charset="-128"/>
              </a:rPr>
              <a:t>of graphical and numerical methods for describing </a:t>
            </a:r>
            <a:r>
              <a:rPr lang="en-US" dirty="0" smtClean="0">
                <a:solidFill>
                  <a:srgbClr val="000000"/>
                </a:solidFill>
                <a:latin typeface="Arial" pitchFamily="34" charset="0"/>
                <a:ea typeface="ＭＳ Ｐゴシック" pitchFamily="34" charset="-128"/>
              </a:rPr>
              <a:t>distributions</a:t>
            </a:r>
            <a:r>
              <a:rPr lang="en-US" dirty="0">
                <a:solidFill>
                  <a:srgbClr val="000000"/>
                </a:solidFill>
                <a:latin typeface="Arial" pitchFamily="34" charset="0"/>
                <a:ea typeface="ＭＳ Ｐゴシック" pitchFamily="34" charset="-128"/>
              </a:rPr>
              <a:t>. What is more, we have a clear strategy for exploring data on a </a:t>
            </a:r>
            <a:r>
              <a:rPr lang="en-US" dirty="0" smtClean="0">
                <a:solidFill>
                  <a:srgbClr val="000000"/>
                </a:solidFill>
                <a:latin typeface="Arial" pitchFamily="34" charset="0"/>
                <a:ea typeface="ＭＳ Ｐゴシック" pitchFamily="34" charset="-128"/>
              </a:rPr>
              <a:t>single quantitative </a:t>
            </a:r>
            <a:r>
              <a:rPr lang="en-US" dirty="0">
                <a:solidFill>
                  <a:srgbClr val="000000"/>
                </a:solidFill>
                <a:latin typeface="Arial" pitchFamily="34" charset="0"/>
                <a:ea typeface="ＭＳ Ｐゴシック" pitchFamily="34" charset="-128"/>
              </a:rPr>
              <a:t>variable.</a:t>
            </a:r>
          </a:p>
          <a:p>
            <a:pPr marL="68580" indent="0">
              <a:buNone/>
            </a:pPr>
            <a:endParaRPr lang="en-US" b="1" cap="all" dirty="0" smtClean="0">
              <a:solidFill>
                <a:srgbClr val="000000"/>
              </a:solidFill>
              <a:latin typeface="Arial" pitchFamily="34" charset="0"/>
              <a:ea typeface="ＭＳ Ｐゴシック" pitchFamily="34" charset="-128"/>
            </a:endParaRPr>
          </a:p>
          <a:p>
            <a:pPr marL="68580" indent="0">
              <a:buNone/>
            </a:pPr>
            <a:r>
              <a:rPr lang="en-US" b="1" cap="all" dirty="0" smtClean="0">
                <a:solidFill>
                  <a:srgbClr val="000000"/>
                </a:solidFill>
                <a:latin typeface="Arial" pitchFamily="34" charset="0"/>
                <a:ea typeface="ＭＳ Ｐゴシック" pitchFamily="34" charset="-128"/>
              </a:rPr>
              <a:t>Exploring a distribution</a:t>
            </a:r>
          </a:p>
          <a:p>
            <a:pPr marL="514350" indent="-514350">
              <a:buFont typeface="+mj-lt"/>
              <a:buAutoNum type="arabicPeriod"/>
            </a:pPr>
            <a:r>
              <a:rPr lang="en-US" dirty="0">
                <a:solidFill>
                  <a:srgbClr val="000000"/>
                </a:solidFill>
                <a:latin typeface="Arial" pitchFamily="34" charset="0"/>
                <a:ea typeface="ＭＳ Ｐゴシック" pitchFamily="34" charset="-128"/>
              </a:rPr>
              <a:t>Always plot your data: </a:t>
            </a:r>
            <a:r>
              <a:rPr lang="en-US" dirty="0" smtClean="0">
                <a:solidFill>
                  <a:srgbClr val="000000"/>
                </a:solidFill>
                <a:latin typeface="Arial" pitchFamily="34" charset="0"/>
                <a:ea typeface="ＭＳ Ｐゴシック" pitchFamily="34" charset="-128"/>
              </a:rPr>
              <a:t>Make </a:t>
            </a:r>
            <a:r>
              <a:rPr lang="en-US" dirty="0">
                <a:solidFill>
                  <a:srgbClr val="000000"/>
                </a:solidFill>
                <a:latin typeface="Arial" pitchFamily="34" charset="0"/>
                <a:ea typeface="ＭＳ Ｐゴシック" pitchFamily="34" charset="-128"/>
              </a:rPr>
              <a:t>a </a:t>
            </a:r>
            <a:r>
              <a:rPr lang="en-US" dirty="0" smtClean="0">
                <a:solidFill>
                  <a:srgbClr val="000000"/>
                </a:solidFill>
                <a:latin typeface="Arial" pitchFamily="34" charset="0"/>
                <a:ea typeface="ＭＳ Ｐゴシック" pitchFamily="34" charset="-128"/>
              </a:rPr>
              <a:t>graph, usually a histogram or a stemplot.</a:t>
            </a:r>
            <a:endParaRPr lang="en-US" dirty="0">
              <a:solidFill>
                <a:srgbClr val="000000"/>
              </a:solidFill>
              <a:latin typeface="Arial" pitchFamily="34" charset="0"/>
              <a:ea typeface="ＭＳ Ｐゴシック" pitchFamily="34" charset="-128"/>
            </a:endParaRPr>
          </a:p>
          <a:p>
            <a:pPr marL="514350" indent="-514350">
              <a:buFont typeface="+mj-lt"/>
              <a:buAutoNum type="arabicPeriod"/>
            </a:pPr>
            <a:r>
              <a:rPr lang="en-US" dirty="0">
                <a:solidFill>
                  <a:srgbClr val="000000"/>
                </a:solidFill>
                <a:latin typeface="Arial" pitchFamily="34" charset="0"/>
                <a:ea typeface="ＭＳ Ｐゴシック" pitchFamily="34" charset="-128"/>
              </a:rPr>
              <a:t>Look for the overall pattern (shape, center, and </a:t>
            </a:r>
            <a:r>
              <a:rPr lang="en-US" dirty="0" smtClean="0">
                <a:solidFill>
                  <a:srgbClr val="000000"/>
                </a:solidFill>
                <a:latin typeface="Arial" pitchFamily="34" charset="0"/>
                <a:ea typeface="ＭＳ Ｐゴシック" pitchFamily="34" charset="-128"/>
              </a:rPr>
              <a:t>variability) </a:t>
            </a:r>
            <a:r>
              <a:rPr lang="en-US" dirty="0">
                <a:solidFill>
                  <a:srgbClr val="000000"/>
                </a:solidFill>
                <a:latin typeface="Arial" pitchFamily="34" charset="0"/>
                <a:ea typeface="ＭＳ Ｐゴシック" pitchFamily="34" charset="-128"/>
              </a:rPr>
              <a:t>and for striking </a:t>
            </a:r>
            <a:r>
              <a:rPr lang="en-US" dirty="0" smtClean="0">
                <a:solidFill>
                  <a:srgbClr val="000000"/>
                </a:solidFill>
                <a:latin typeface="Arial" pitchFamily="34" charset="0"/>
                <a:ea typeface="ＭＳ Ｐゴシック" pitchFamily="34" charset="-128"/>
              </a:rPr>
              <a:t>deviations </a:t>
            </a:r>
            <a:r>
              <a:rPr lang="en-US" dirty="0">
                <a:solidFill>
                  <a:srgbClr val="000000"/>
                </a:solidFill>
                <a:latin typeface="Arial" pitchFamily="34" charset="0"/>
                <a:ea typeface="ＭＳ Ｐゴシック" pitchFamily="34" charset="-128"/>
              </a:rPr>
              <a:t>such as outliers.</a:t>
            </a:r>
          </a:p>
          <a:p>
            <a:pPr marL="514350" indent="-514350">
              <a:buFont typeface="+mj-lt"/>
              <a:buAutoNum type="arabicPeriod"/>
            </a:pPr>
            <a:r>
              <a:rPr lang="en-US" dirty="0">
                <a:solidFill>
                  <a:srgbClr val="000000"/>
                </a:solidFill>
                <a:latin typeface="Arial" pitchFamily="34" charset="0"/>
                <a:ea typeface="ＭＳ Ｐゴシック" pitchFamily="34" charset="-128"/>
              </a:rPr>
              <a:t>Calculate a numerical summary to briefly describe center and </a:t>
            </a:r>
            <a:r>
              <a:rPr lang="en-US" dirty="0" smtClean="0">
                <a:solidFill>
                  <a:srgbClr val="000000"/>
                </a:solidFill>
                <a:latin typeface="Arial" pitchFamily="34" charset="0"/>
                <a:ea typeface="ＭＳ Ｐゴシック" pitchFamily="34" charset="-128"/>
              </a:rPr>
              <a:t>variability.</a:t>
            </a:r>
            <a:endParaRPr lang="en-US" dirty="0">
              <a:solidFill>
                <a:srgbClr val="000000"/>
              </a:solidFill>
              <a:latin typeface="Arial" pitchFamily="34" charset="0"/>
              <a:ea typeface="ＭＳ Ｐゴシック" pitchFamily="34" charset="-128"/>
            </a:endParaRPr>
          </a:p>
          <a:p>
            <a:pPr marL="0" indent="0">
              <a:buNone/>
            </a:pPr>
            <a:endParaRPr lang="en-US" dirty="0" smtClean="0">
              <a:solidFill>
                <a:srgbClr val="000000"/>
              </a:solidFill>
              <a:latin typeface="Arial" pitchFamily="34" charset="0"/>
              <a:ea typeface="ＭＳ Ｐゴシック" pitchFamily="34" charset="-128"/>
            </a:endParaRPr>
          </a:p>
          <a:p>
            <a:pPr marL="0" indent="0">
              <a:buNone/>
            </a:pPr>
            <a:r>
              <a:rPr lang="en-US" dirty="0" smtClean="0">
                <a:solidFill>
                  <a:srgbClr val="000000"/>
                </a:solidFill>
                <a:latin typeface="Arial" pitchFamily="34" charset="0"/>
                <a:ea typeface="ＭＳ Ｐゴシック" pitchFamily="34" charset="-128"/>
              </a:rPr>
              <a:t>Now we add one more step to this strategy:</a:t>
            </a:r>
          </a:p>
          <a:p>
            <a:pPr marL="514350" indent="-514350">
              <a:buFont typeface="+mj-lt"/>
              <a:buAutoNum type="arabicPeriod" startAt="4"/>
            </a:pPr>
            <a:r>
              <a:rPr lang="en-US" dirty="0" smtClean="0">
                <a:solidFill>
                  <a:srgbClr val="000000"/>
                </a:solidFill>
                <a:latin typeface="Arial" pitchFamily="34" charset="0"/>
                <a:ea typeface="ＭＳ Ｐゴシック" pitchFamily="34" charset="-128"/>
              </a:rPr>
              <a:t>Sometimes, </a:t>
            </a:r>
            <a:r>
              <a:rPr lang="en-US" dirty="0">
                <a:solidFill>
                  <a:srgbClr val="000000"/>
                </a:solidFill>
                <a:latin typeface="Arial" pitchFamily="34" charset="0"/>
                <a:ea typeface="ＭＳ Ｐゴシック" pitchFamily="34" charset="-128"/>
              </a:rPr>
              <a:t>the overall pattern of a large number of observations is so regular that we can describe it by a smooth curve</a:t>
            </a:r>
            <a:r>
              <a:rPr lang="en-US" dirty="0" smtClean="0">
                <a:solidFill>
                  <a:srgbClr val="000000"/>
                </a:solidFill>
                <a:latin typeface="Arial" pitchFamily="34" charset="0"/>
                <a:ea typeface="ＭＳ Ｐゴシック" pitchFamily="34" charset="-128"/>
              </a:rPr>
              <a:t>.</a:t>
            </a:r>
            <a:endParaRPr lang="en-US" dirty="0">
              <a:solidFill>
                <a:srgbClr val="000000"/>
              </a:solidFill>
              <a:latin typeface="Arial" pitchFamily="34" charset="0"/>
              <a:ea typeface="ＭＳ Ｐゴシック" pitchFamily="34" charset="-128"/>
            </a:endParaRPr>
          </a:p>
        </p:txBody>
      </p:sp>
      <p:sp>
        <p:nvSpPr>
          <p:cNvPr id="8" name="Rectangle 7"/>
          <p:cNvSpPr/>
          <p:nvPr/>
        </p:nvSpPr>
        <p:spPr>
          <a:xfrm>
            <a:off x="388355" y="2539930"/>
            <a:ext cx="8539586" cy="2652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4761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27985" y="340275"/>
            <a:ext cx="7772400" cy="1219200"/>
          </a:xfrm>
        </p:spPr>
        <p:txBody>
          <a:bodyPr/>
          <a:lstStyle/>
          <a:p>
            <a:pPr eaLnBrk="1" hangingPunct="1"/>
            <a:r>
              <a:rPr lang="en-US" dirty="0" smtClean="0">
                <a:latin typeface="Gill Sans" charset="0"/>
                <a:ea typeface="ＭＳ Ｐゴシック" pitchFamily="34" charset="-128"/>
              </a:rPr>
              <a:t>Density Curves</a:t>
            </a:r>
          </a:p>
        </p:txBody>
      </p:sp>
      <p:pic>
        <p:nvPicPr>
          <p:cNvPr id="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49800" y="1643063"/>
            <a:ext cx="3925888" cy="381635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21507" name="Rectangle 3"/>
          <p:cNvSpPr txBox="1">
            <a:spLocks noChangeArrowheads="1"/>
          </p:cNvSpPr>
          <p:nvPr/>
        </p:nvSpPr>
        <p:spPr bwMode="auto">
          <a:xfrm>
            <a:off x="457200" y="1854200"/>
            <a:ext cx="45720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spcBef>
                <a:spcPts val="700"/>
              </a:spcBef>
              <a:buClr>
                <a:schemeClr val="accent2"/>
              </a:buClr>
              <a:buSzPct val="60000"/>
              <a:buFont typeface="Monotype Sorts" charset="2"/>
              <a:buNone/>
            </a:pPr>
            <a:r>
              <a:rPr lang="en-US" b="1" u="sng" dirty="0">
                <a:solidFill>
                  <a:schemeClr val="accent1"/>
                </a:solidFill>
                <a:cs typeface="Arial" pitchFamily="34" charset="0"/>
              </a:rPr>
              <a:t>Example</a:t>
            </a:r>
            <a:r>
              <a:rPr lang="en-US" b="1" dirty="0">
                <a:solidFill>
                  <a:srgbClr val="727CA3"/>
                </a:solidFill>
                <a:cs typeface="Arial" pitchFamily="34" charset="0"/>
              </a:rPr>
              <a:t>:</a:t>
            </a:r>
            <a:r>
              <a:rPr lang="en-US" dirty="0">
                <a:cs typeface="Arial" pitchFamily="34" charset="0"/>
              </a:rPr>
              <a:t>  Here is a histogram of vocabulary scores of 947 seventh graders.</a:t>
            </a:r>
          </a:p>
        </p:txBody>
      </p:sp>
      <p:sp>
        <p:nvSpPr>
          <p:cNvPr id="21509" name="Rectangle 1"/>
          <p:cNvSpPr>
            <a:spLocks noChangeArrowheads="1"/>
          </p:cNvSpPr>
          <p:nvPr/>
        </p:nvSpPr>
        <p:spPr bwMode="auto">
          <a:xfrm>
            <a:off x="457200" y="3662363"/>
            <a:ext cx="4572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The smooth curve drawn over the histogram is a </a:t>
            </a:r>
            <a:r>
              <a:rPr lang="en-US" sz="2400" b="1" dirty="0">
                <a:solidFill>
                  <a:srgbClr val="FF0000"/>
                </a:solidFill>
              </a:rPr>
              <a:t>mathematical</a:t>
            </a:r>
            <a:r>
              <a:rPr lang="en-US" sz="2400" dirty="0">
                <a:solidFill>
                  <a:srgbClr val="FF0000"/>
                </a:solidFill>
              </a:rPr>
              <a:t> </a:t>
            </a:r>
            <a:r>
              <a:rPr lang="en-US" sz="2400" b="1" dirty="0">
                <a:solidFill>
                  <a:srgbClr val="FF0000"/>
                </a:solidFill>
              </a:rPr>
              <a:t>model</a:t>
            </a:r>
            <a:r>
              <a:rPr lang="en-US" sz="2400" dirty="0">
                <a:solidFill>
                  <a:srgbClr val="800000"/>
                </a:solidFill>
              </a:rPr>
              <a:t> </a:t>
            </a:r>
            <a:r>
              <a:rPr lang="en-US" sz="2400" dirty="0"/>
              <a:t>for the distribution.</a:t>
            </a:r>
          </a:p>
        </p:txBody>
      </p:sp>
    </p:spTree>
    <p:extLst>
      <p:ext uri="{BB962C8B-B14F-4D97-AF65-F5344CB8AC3E}">
        <p14:creationId xmlns:p14="http://schemas.microsoft.com/office/powerpoint/2010/main" val="27126352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15080" y="580755"/>
            <a:ext cx="7845425" cy="1047750"/>
          </a:xfrm>
        </p:spPr>
        <p:txBody>
          <a:bodyPr/>
          <a:lstStyle/>
          <a:p>
            <a:pPr eaLnBrk="1" hangingPunct="1"/>
            <a:r>
              <a:rPr lang="en-US" dirty="0" smtClean="0">
                <a:latin typeface="Gill Sans" charset="0"/>
                <a:ea typeface="ＭＳ Ｐゴシック" pitchFamily="34" charset="-128"/>
              </a:rPr>
              <a:t>Density Curves</a:t>
            </a:r>
          </a:p>
        </p:txBody>
      </p:sp>
      <p:pic>
        <p:nvPicPr>
          <p:cNvPr id="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29200" y="1643063"/>
            <a:ext cx="3925888" cy="381635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8" name="Picture 9"/>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218113" y="1643063"/>
            <a:ext cx="3925887" cy="38227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9" name="Picture 6"/>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210175" y="1639888"/>
            <a:ext cx="3933825" cy="3819525"/>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3" name="Rectangle 2"/>
          <p:cNvSpPr>
            <a:spLocks noChangeArrowheads="1"/>
          </p:cNvSpPr>
          <p:nvPr/>
        </p:nvSpPr>
        <p:spPr bwMode="auto">
          <a:xfrm>
            <a:off x="457200" y="2041358"/>
            <a:ext cx="4572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charset="2"/>
              <a:buNone/>
            </a:pPr>
            <a:r>
              <a:rPr lang="en-US" sz="2000"/>
              <a:t>The areas of the shaded bars in this histogram represent the proportion of scores in the observed data that are less than or equal to 6.0.  This proportion is equal to 0.303.</a:t>
            </a:r>
          </a:p>
        </p:txBody>
      </p:sp>
      <p:sp>
        <p:nvSpPr>
          <p:cNvPr id="4" name="Rectangle 3"/>
          <p:cNvSpPr>
            <a:spLocks noChangeArrowheads="1"/>
          </p:cNvSpPr>
          <p:nvPr/>
        </p:nvSpPr>
        <p:spPr bwMode="auto">
          <a:xfrm>
            <a:off x="457200" y="3871860"/>
            <a:ext cx="45640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charset="2"/>
              <a:buNone/>
            </a:pPr>
            <a:r>
              <a:rPr lang="en-US" sz="2000" dirty="0"/>
              <a:t>Now the area under the smooth curve to the left of 6.0 is shaded. If the scale is adjusted so </a:t>
            </a:r>
            <a:r>
              <a:rPr lang="en-US" sz="2000" dirty="0" smtClean="0"/>
              <a:t>that the </a:t>
            </a:r>
            <a:r>
              <a:rPr lang="en-US" sz="2000" dirty="0"/>
              <a:t>total area under the curve is exactly 1, then this curve is called a </a:t>
            </a:r>
            <a:r>
              <a:rPr lang="en-US" sz="2000" b="1" dirty="0">
                <a:solidFill>
                  <a:srgbClr val="FF0000"/>
                </a:solidFill>
              </a:rPr>
              <a:t>density curve</a:t>
            </a:r>
            <a:r>
              <a:rPr lang="en-US" sz="2000" b="1" dirty="0"/>
              <a:t>.</a:t>
            </a:r>
            <a:r>
              <a:rPr lang="en-US" sz="2000" dirty="0">
                <a:solidFill>
                  <a:srgbClr val="FF0000"/>
                </a:solidFill>
              </a:rPr>
              <a:t> </a:t>
            </a:r>
            <a:r>
              <a:rPr lang="en-US" sz="2000" dirty="0"/>
              <a:t>The proportion of the area to the left of 6.0 is now equal to 0.293.</a:t>
            </a:r>
          </a:p>
        </p:txBody>
      </p:sp>
    </p:spTree>
    <p:extLst>
      <p:ext uri="{BB962C8B-B14F-4D97-AF65-F5344CB8AC3E}">
        <p14:creationId xmlns:p14="http://schemas.microsoft.com/office/powerpoint/2010/main" val="4092301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9" presetClass="exit" presetSubtype="0" fill="hold" grpId="0" nodeType="withEffect">
                                  <p:stCondLst>
                                    <p:cond delay="0"/>
                                  </p:stCondLst>
                                  <p:childTnLst>
                                    <p:animEffect transition="out" filter="dissolv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520470" y="310215"/>
            <a:ext cx="7772400" cy="1219200"/>
          </a:xfrm>
        </p:spPr>
        <p:txBody>
          <a:bodyPr/>
          <a:lstStyle/>
          <a:p>
            <a:pPr eaLnBrk="1" hangingPunct="1"/>
            <a:r>
              <a:rPr lang="en-US" dirty="0" smtClean="0">
                <a:latin typeface="Gill Sans" charset="0"/>
                <a:ea typeface="ＭＳ Ｐゴシック" pitchFamily="34" charset="-128"/>
              </a:rPr>
              <a:t>Density Curves</a:t>
            </a:r>
          </a:p>
        </p:txBody>
      </p:sp>
      <p:sp>
        <p:nvSpPr>
          <p:cNvPr id="5" name="Rectangle 3"/>
          <p:cNvSpPr>
            <a:spLocks noGrp="1" noChangeArrowheads="1"/>
          </p:cNvSpPr>
          <p:nvPr>
            <p:ph idx="1"/>
          </p:nvPr>
        </p:nvSpPr>
        <p:spPr>
          <a:xfrm>
            <a:off x="457200" y="1371600"/>
            <a:ext cx="8128000" cy="5486400"/>
          </a:xfrm>
        </p:spPr>
        <p:txBody>
          <a:bodyPr>
            <a:normAutofit/>
          </a:bodyPr>
          <a:lstStyle/>
          <a:p>
            <a:pPr marL="0" indent="0">
              <a:buNone/>
              <a:defRPr/>
            </a:pPr>
            <a:endParaRPr lang="en-US" sz="2800" b="1" cap="all" dirty="0" smtClean="0">
              <a:latin typeface="Arial" pitchFamily="34" charset="0"/>
              <a:cs typeface="Arial" pitchFamily="34" charset="0"/>
            </a:endParaRPr>
          </a:p>
          <a:p>
            <a:pPr marL="0" indent="0">
              <a:buNone/>
              <a:defRPr/>
            </a:pPr>
            <a:r>
              <a:rPr lang="en-US" sz="2800" b="1" cap="all" dirty="0" smtClean="0">
                <a:latin typeface="Arial" pitchFamily="34" charset="0"/>
                <a:cs typeface="Arial" pitchFamily="34" charset="0"/>
              </a:rPr>
              <a:t>Density curve</a:t>
            </a:r>
          </a:p>
          <a:p>
            <a:pPr>
              <a:defRPr/>
            </a:pPr>
            <a:r>
              <a:rPr lang="en-US" dirty="0" smtClean="0">
                <a:latin typeface="Arial" pitchFamily="34" charset="0"/>
                <a:cs typeface="Arial" pitchFamily="34" charset="0"/>
              </a:rPr>
              <a:t>A </a:t>
            </a:r>
            <a:r>
              <a:rPr lang="en-US" b="1" dirty="0">
                <a:solidFill>
                  <a:srgbClr val="FF0000"/>
                </a:solidFill>
                <a:latin typeface="Arial" pitchFamily="34" charset="0"/>
                <a:cs typeface="Arial" pitchFamily="34" charset="0"/>
              </a:rPr>
              <a:t>density curve</a:t>
            </a:r>
            <a:r>
              <a:rPr lang="en-US" dirty="0">
                <a:solidFill>
                  <a:srgbClr val="800000"/>
                </a:solidFill>
                <a:latin typeface="Arial" pitchFamily="34" charset="0"/>
                <a:cs typeface="Arial" pitchFamily="34" charset="0"/>
              </a:rPr>
              <a:t> </a:t>
            </a:r>
            <a:r>
              <a:rPr lang="en-US" dirty="0">
                <a:latin typeface="Arial" pitchFamily="34" charset="0"/>
                <a:cs typeface="Arial" pitchFamily="34" charset="0"/>
              </a:rPr>
              <a:t>is a curve that:</a:t>
            </a:r>
          </a:p>
          <a:p>
            <a:pPr lvl="1"/>
            <a:r>
              <a:rPr lang="en-US" sz="2600" dirty="0">
                <a:solidFill>
                  <a:srgbClr val="000000"/>
                </a:solidFill>
                <a:latin typeface="Arial" pitchFamily="34" charset="0"/>
                <a:ea typeface="ＭＳ Ｐゴシック" pitchFamily="34" charset="-128"/>
                <a:cs typeface="Arial" pitchFamily="34" charset="0"/>
              </a:rPr>
              <a:t>is always on or above the horizontal </a:t>
            </a:r>
            <a:r>
              <a:rPr lang="en-US" sz="2600" dirty="0" smtClean="0">
                <a:solidFill>
                  <a:srgbClr val="000000"/>
                </a:solidFill>
                <a:latin typeface="Arial" pitchFamily="34" charset="0"/>
                <a:ea typeface="ＭＳ Ｐゴシック" pitchFamily="34" charset="-128"/>
                <a:cs typeface="Arial" pitchFamily="34" charset="0"/>
              </a:rPr>
              <a:t>axis.</a:t>
            </a:r>
            <a:endParaRPr lang="en-US" sz="2600" dirty="0">
              <a:solidFill>
                <a:srgbClr val="000000"/>
              </a:solidFill>
              <a:latin typeface="Arial" pitchFamily="34" charset="0"/>
              <a:ea typeface="ＭＳ Ｐゴシック" pitchFamily="34" charset="-128"/>
              <a:cs typeface="Arial" pitchFamily="34" charset="0"/>
            </a:endParaRPr>
          </a:p>
          <a:p>
            <a:pPr lvl="1"/>
            <a:r>
              <a:rPr lang="en-US" sz="2600" dirty="0" smtClean="0">
                <a:solidFill>
                  <a:srgbClr val="000000"/>
                </a:solidFill>
                <a:latin typeface="Arial" pitchFamily="34" charset="0"/>
                <a:ea typeface="ＭＳ Ｐゴシック" pitchFamily="34" charset="-128"/>
                <a:cs typeface="Arial" pitchFamily="34" charset="0"/>
              </a:rPr>
              <a:t>has </a:t>
            </a:r>
            <a:r>
              <a:rPr lang="en-US" sz="2600" dirty="0">
                <a:solidFill>
                  <a:srgbClr val="000000"/>
                </a:solidFill>
                <a:latin typeface="Arial" pitchFamily="34" charset="0"/>
                <a:ea typeface="ＭＳ Ｐゴシック" pitchFamily="34" charset="-128"/>
                <a:cs typeface="Arial" pitchFamily="34" charset="0"/>
              </a:rPr>
              <a:t>an area of exactly 1 underneath </a:t>
            </a:r>
            <a:r>
              <a:rPr lang="en-US" sz="2600" dirty="0" smtClean="0">
                <a:solidFill>
                  <a:srgbClr val="000000"/>
                </a:solidFill>
                <a:latin typeface="Arial" pitchFamily="34" charset="0"/>
                <a:ea typeface="ＭＳ Ｐゴシック" pitchFamily="34" charset="-128"/>
                <a:cs typeface="Arial" pitchFamily="34" charset="0"/>
              </a:rPr>
              <a:t>it.</a:t>
            </a:r>
            <a:endParaRPr lang="en-US" sz="2600" dirty="0">
              <a:latin typeface="Arial" pitchFamily="34" charset="0"/>
              <a:cs typeface="Arial" pitchFamily="34" charset="0"/>
            </a:endParaRPr>
          </a:p>
          <a:p>
            <a:pPr>
              <a:defRPr/>
            </a:pPr>
            <a:r>
              <a:rPr lang="en-US" dirty="0">
                <a:latin typeface="Arial" pitchFamily="34" charset="0"/>
                <a:cs typeface="Arial" pitchFamily="34" charset="0"/>
              </a:rPr>
              <a:t>A density curve describes the overall pattern of a distribution. The area under the curve and above any range of values on the horizontal axis is the proportion of all observations that fall in that </a:t>
            </a:r>
            <a:r>
              <a:rPr lang="en-US" dirty="0" smtClean="0">
                <a:latin typeface="Arial" pitchFamily="34" charset="0"/>
                <a:cs typeface="Arial" pitchFamily="34" charset="0"/>
              </a:rPr>
              <a:t>range.</a:t>
            </a:r>
          </a:p>
          <a:p>
            <a:pPr marL="0" indent="0">
              <a:buNone/>
              <a:defRPr/>
            </a:pPr>
            <a:endParaRPr lang="en-US" sz="1000" i="1" dirty="0" smtClean="0">
              <a:latin typeface="Arial" pitchFamily="34" charset="0"/>
              <a:cs typeface="Arial" pitchFamily="34" charset="0"/>
            </a:endParaRPr>
          </a:p>
          <a:p>
            <a:pPr marL="0" indent="0">
              <a:buNone/>
              <a:defRPr/>
            </a:pPr>
            <a:r>
              <a:rPr lang="en-US" i="1" dirty="0" smtClean="0">
                <a:latin typeface="Arial" pitchFamily="34" charset="0"/>
                <a:cs typeface="Arial" pitchFamily="34" charset="0"/>
              </a:rPr>
              <a:t>Caution:  </a:t>
            </a:r>
            <a:r>
              <a:rPr lang="en-US" dirty="0" smtClean="0">
                <a:latin typeface="Arial" pitchFamily="34" charset="0"/>
                <a:cs typeface="Arial" pitchFamily="34" charset="0"/>
              </a:rPr>
              <a:t>No set of real data is </a:t>
            </a:r>
            <a:r>
              <a:rPr lang="en-US" i="1" dirty="0" smtClean="0">
                <a:latin typeface="Arial" pitchFamily="34" charset="0"/>
                <a:cs typeface="Arial" pitchFamily="34" charset="0"/>
              </a:rPr>
              <a:t>exactly</a:t>
            </a:r>
            <a:r>
              <a:rPr lang="en-US" dirty="0" smtClean="0">
                <a:latin typeface="Arial" pitchFamily="34" charset="0"/>
                <a:cs typeface="Arial" pitchFamily="34" charset="0"/>
              </a:rPr>
              <a:t> described by a density curve!</a:t>
            </a:r>
            <a:endParaRPr lang="en-US" dirty="0">
              <a:latin typeface="Arial" pitchFamily="34" charset="0"/>
              <a:cs typeface="Arial" pitchFamily="34" charset="0"/>
            </a:endParaRPr>
          </a:p>
        </p:txBody>
      </p:sp>
      <p:sp>
        <p:nvSpPr>
          <p:cNvPr id="4" name="Rectangle 3"/>
          <p:cNvSpPr/>
          <p:nvPr/>
        </p:nvSpPr>
        <p:spPr>
          <a:xfrm>
            <a:off x="414481" y="1818530"/>
            <a:ext cx="7957752" cy="37572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0991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19"/>
          <p:cNvSpPr>
            <a:spLocks noGrp="1" noChangeArrowheads="1"/>
          </p:cNvSpPr>
          <p:nvPr>
            <p:ph type="title"/>
          </p:nvPr>
        </p:nvSpPr>
        <p:spPr>
          <a:xfrm>
            <a:off x="475610" y="593664"/>
            <a:ext cx="7772400" cy="877666"/>
          </a:xfrm>
        </p:spPr>
        <p:txBody>
          <a:bodyPr/>
          <a:lstStyle/>
          <a:p>
            <a:pPr eaLnBrk="1" hangingPunct="1"/>
            <a:r>
              <a:rPr lang="en-US" dirty="0" smtClean="0">
                <a:latin typeface="Gill Sans" charset="0"/>
                <a:ea typeface="ＭＳ Ｐゴシック" pitchFamily="34" charset="-128"/>
              </a:rPr>
              <a:t>Describing Density </a:t>
            </a:r>
            <a:r>
              <a:rPr lang="en-US" dirty="0">
                <a:latin typeface="Gill Sans" charset="0"/>
                <a:ea typeface="ＭＳ Ｐゴシック" pitchFamily="34" charset="-128"/>
              </a:rPr>
              <a:t>C</a:t>
            </a:r>
            <a:r>
              <a:rPr lang="en-US" dirty="0" smtClean="0">
                <a:latin typeface="Gill Sans" charset="0"/>
                <a:ea typeface="ＭＳ Ｐゴシック" pitchFamily="34" charset="-128"/>
              </a:rPr>
              <a:t>urves</a:t>
            </a:r>
          </a:p>
        </p:txBody>
      </p:sp>
      <p:sp>
        <p:nvSpPr>
          <p:cNvPr id="24579" name="Rectangle 3"/>
          <p:cNvSpPr>
            <a:spLocks noGrp="1" noChangeArrowheads="1"/>
          </p:cNvSpPr>
          <p:nvPr>
            <p:ph sz="half" idx="2"/>
          </p:nvPr>
        </p:nvSpPr>
        <p:spPr>
          <a:xfrm>
            <a:off x="407126" y="1743523"/>
            <a:ext cx="8295362" cy="2870449"/>
          </a:xfrm>
        </p:spPr>
        <p:txBody>
          <a:bodyPr>
            <a:normAutofit/>
          </a:bodyPr>
          <a:lstStyle/>
          <a:p>
            <a:pPr marL="0" indent="0">
              <a:buNone/>
            </a:pPr>
            <a:r>
              <a:rPr lang="en-US" sz="2000" b="1" cap="all" dirty="0" smtClean="0">
                <a:solidFill>
                  <a:srgbClr val="000000"/>
                </a:solidFill>
                <a:latin typeface="Arial" pitchFamily="34" charset="0"/>
                <a:ea typeface="ＭＳ Ｐゴシック" pitchFamily="34" charset="-128"/>
              </a:rPr>
              <a:t>Median </a:t>
            </a:r>
            <a:r>
              <a:rPr lang="en-US" sz="2000" b="1" cap="all" dirty="0">
                <a:solidFill>
                  <a:srgbClr val="000000"/>
                </a:solidFill>
                <a:latin typeface="Arial" pitchFamily="34" charset="0"/>
                <a:ea typeface="ＭＳ Ｐゴシック" pitchFamily="34" charset="-128"/>
              </a:rPr>
              <a:t>and Mean of a Density Curve</a:t>
            </a:r>
          </a:p>
          <a:p>
            <a:r>
              <a:rPr lang="en-US" sz="2000" dirty="0" smtClean="0">
                <a:solidFill>
                  <a:srgbClr val="000000"/>
                </a:solidFill>
                <a:latin typeface="Arial" pitchFamily="34" charset="0"/>
                <a:ea typeface="ＭＳ Ｐゴシック" pitchFamily="34" charset="-128"/>
              </a:rPr>
              <a:t>The </a:t>
            </a:r>
            <a:r>
              <a:rPr lang="en-US" sz="2000" b="1" dirty="0">
                <a:solidFill>
                  <a:srgbClr val="000000"/>
                </a:solidFill>
                <a:latin typeface="Arial" pitchFamily="34" charset="0"/>
                <a:ea typeface="ＭＳ Ｐゴシック" pitchFamily="34" charset="-128"/>
              </a:rPr>
              <a:t>median</a:t>
            </a:r>
            <a:r>
              <a:rPr lang="en-US" sz="2000" dirty="0">
                <a:solidFill>
                  <a:srgbClr val="000000"/>
                </a:solidFill>
                <a:latin typeface="Arial" pitchFamily="34" charset="0"/>
                <a:ea typeface="ＭＳ Ｐゴシック" pitchFamily="34" charset="-128"/>
              </a:rPr>
              <a:t> of a density curve is the equal-areas point, the point that divides the area under the curve in half.</a:t>
            </a:r>
          </a:p>
          <a:p>
            <a:r>
              <a:rPr lang="en-US" sz="2000" dirty="0">
                <a:solidFill>
                  <a:srgbClr val="000000"/>
                </a:solidFill>
                <a:latin typeface="Arial" pitchFamily="34" charset="0"/>
                <a:ea typeface="ＭＳ Ｐゴシック" pitchFamily="34" charset="-128"/>
              </a:rPr>
              <a:t>The </a:t>
            </a:r>
            <a:r>
              <a:rPr lang="en-US" sz="2000" b="1" dirty="0">
                <a:solidFill>
                  <a:srgbClr val="000000"/>
                </a:solidFill>
                <a:latin typeface="Arial" pitchFamily="34" charset="0"/>
                <a:ea typeface="ＭＳ Ｐゴシック" pitchFamily="34" charset="-128"/>
              </a:rPr>
              <a:t>mean</a:t>
            </a:r>
            <a:r>
              <a:rPr lang="en-US" sz="2000" dirty="0">
                <a:solidFill>
                  <a:srgbClr val="000000"/>
                </a:solidFill>
                <a:latin typeface="Arial" pitchFamily="34" charset="0"/>
                <a:ea typeface="ＭＳ Ｐゴシック" pitchFamily="34" charset="-128"/>
              </a:rPr>
              <a:t> of a density curve is the balance point, at which the curve would balance if made of solid material.</a:t>
            </a:r>
          </a:p>
          <a:p>
            <a:r>
              <a:rPr lang="en-US" sz="2000" dirty="0">
                <a:solidFill>
                  <a:srgbClr val="000000"/>
                </a:solidFill>
                <a:latin typeface="Arial" pitchFamily="34" charset="0"/>
                <a:ea typeface="ＭＳ Ｐゴシック" pitchFamily="34" charset="-128"/>
              </a:rPr>
              <a:t>The median and the mean are the same for a symmetric density curve. They both lie at the center of the </a:t>
            </a:r>
            <a:r>
              <a:rPr lang="en-US" sz="2000" dirty="0" smtClean="0">
                <a:solidFill>
                  <a:srgbClr val="000000"/>
                </a:solidFill>
                <a:latin typeface="Arial" pitchFamily="34" charset="0"/>
                <a:ea typeface="ＭＳ Ｐゴシック" pitchFamily="34" charset="-128"/>
              </a:rPr>
              <a:t>curve. The </a:t>
            </a:r>
            <a:r>
              <a:rPr lang="en-US" sz="2000" dirty="0">
                <a:solidFill>
                  <a:srgbClr val="000000"/>
                </a:solidFill>
                <a:latin typeface="Arial" pitchFamily="34" charset="0"/>
                <a:ea typeface="ＭＳ Ｐゴシック" pitchFamily="34" charset="-128"/>
              </a:rPr>
              <a:t>mean of a skewed curve is pulled away from the median in the direction of the long tail</a:t>
            </a:r>
            <a:r>
              <a:rPr lang="en-US" sz="2000" dirty="0" smtClean="0">
                <a:solidFill>
                  <a:srgbClr val="000000"/>
                </a:solidFill>
                <a:latin typeface="Arial" pitchFamily="34" charset="0"/>
                <a:ea typeface="ＭＳ Ｐゴシック" pitchFamily="34" charset="-128"/>
              </a:rPr>
              <a:t>.</a:t>
            </a:r>
            <a:endParaRPr lang="en-US" sz="2000" dirty="0">
              <a:solidFill>
                <a:srgbClr val="000000"/>
              </a:solidFill>
              <a:latin typeface="Arial" pitchFamily="34" charset="0"/>
              <a:ea typeface="ＭＳ Ｐゴシック" pitchFamily="34" charset="-128"/>
            </a:endParaRPr>
          </a:p>
        </p:txBody>
      </p:sp>
      <p:pic>
        <p:nvPicPr>
          <p:cNvPr id="9" name="Picture 8" descr="F2.09ab.jpg"/>
          <p:cNvPicPr>
            <a:picLocks noChangeAspect="1"/>
          </p:cNvPicPr>
          <p:nvPr/>
        </p:nvPicPr>
        <p:blipFill rotWithShape="1">
          <a:blip r:embed="rId2">
            <a:extLst>
              <a:ext uri="{28A0092B-C50C-407E-A947-70E740481C1C}">
                <a14:useLocalDpi xmlns:a14="http://schemas.microsoft.com/office/drawing/2010/main" val="0"/>
              </a:ext>
            </a:extLst>
          </a:blip>
          <a:srcRect r="53959" b="6332"/>
          <a:stretch/>
        </p:blipFill>
        <p:spPr bwMode="auto">
          <a:xfrm>
            <a:off x="1575526" y="4590709"/>
            <a:ext cx="2590800" cy="197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Slide Number Placeholder 5"/>
          <p:cNvSpPr txBox="1">
            <a:spLocks/>
          </p:cNvSpPr>
          <p:nvPr/>
        </p:nvSpPr>
        <p:spPr bwMode="auto">
          <a:xfrm>
            <a:off x="26126" y="1349966"/>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80000"/>
              </a:lnSpc>
            </a:pPr>
            <a:fld id="{3729177D-C896-4DE4-B496-D4FCE3731EC4}" type="slidenum">
              <a:rPr lang="en-US" sz="1200" b="1">
                <a:solidFill>
                  <a:srgbClr val="FFFFFF"/>
                </a:solidFill>
                <a:latin typeface="Tw Cen MT" pitchFamily="34" charset="0"/>
              </a:rPr>
              <a:pPr algn="ctr" eaLnBrk="1" hangingPunct="1">
                <a:lnSpc>
                  <a:spcPct val="80000"/>
                </a:lnSpc>
              </a:pPr>
              <a:t>7</a:t>
            </a:fld>
            <a:endParaRPr lang="en-US" sz="1200" b="1">
              <a:solidFill>
                <a:srgbClr val="FFFFFF"/>
              </a:solidFill>
              <a:latin typeface="Tw Cen MT" pitchFamily="34" charset="0"/>
            </a:endParaRPr>
          </a:p>
        </p:txBody>
      </p:sp>
      <p:pic>
        <p:nvPicPr>
          <p:cNvPr id="10" name="Picture 9" descr="F2.09ab.jpg"/>
          <p:cNvPicPr>
            <a:picLocks noChangeAspect="1"/>
          </p:cNvPicPr>
          <p:nvPr/>
        </p:nvPicPr>
        <p:blipFill rotWithShape="1">
          <a:blip r:embed="rId2">
            <a:extLst>
              <a:ext uri="{28A0092B-C50C-407E-A947-70E740481C1C}">
                <a14:useLocalDpi xmlns:a14="http://schemas.microsoft.com/office/drawing/2010/main" val="0"/>
              </a:ext>
            </a:extLst>
          </a:blip>
          <a:srcRect l="46772" r="-2558" b="6980"/>
          <a:stretch/>
        </p:blipFill>
        <p:spPr bwMode="auto">
          <a:xfrm>
            <a:off x="4623526" y="4510679"/>
            <a:ext cx="330927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14480" y="1594440"/>
            <a:ext cx="8288008" cy="5093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4440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598155" y="453000"/>
            <a:ext cx="8077200" cy="1219200"/>
          </a:xfrm>
        </p:spPr>
        <p:txBody>
          <a:bodyPr/>
          <a:lstStyle/>
          <a:p>
            <a:pPr eaLnBrk="1" hangingPunct="1">
              <a:lnSpc>
                <a:spcPct val="90000"/>
              </a:lnSpc>
            </a:pPr>
            <a:r>
              <a:rPr lang="en-US" dirty="0" smtClean="0">
                <a:latin typeface="Gill Sans" charset="0"/>
                <a:ea typeface="ＭＳ Ｐゴシック" pitchFamily="34" charset="-128"/>
              </a:rPr>
              <a:t>Density Curves</a:t>
            </a:r>
            <a:endParaRPr lang="en-US" sz="3200" dirty="0" smtClean="0">
              <a:solidFill>
                <a:srgbClr val="33CCFF"/>
              </a:solidFill>
              <a:latin typeface="Gill Sans" charset="0"/>
              <a:ea typeface="ＭＳ Ｐゴシック" pitchFamily="34" charset="-128"/>
            </a:endParaRPr>
          </a:p>
        </p:txBody>
      </p:sp>
      <p:sp>
        <p:nvSpPr>
          <p:cNvPr id="25603" name="Rectangle 3"/>
          <p:cNvSpPr txBox="1">
            <a:spLocks noChangeArrowheads="1"/>
          </p:cNvSpPr>
          <p:nvPr/>
        </p:nvSpPr>
        <p:spPr bwMode="auto">
          <a:xfrm>
            <a:off x="733425" y="4122738"/>
            <a:ext cx="7924800"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buClr>
                <a:schemeClr val="accent2"/>
              </a:buClr>
              <a:buSzPct val="60000"/>
              <a:buFont typeface="Wingdings" pitchFamily="2" charset="2"/>
              <a:buChar char=""/>
            </a:pPr>
            <a:endParaRPr lang="en-US" dirty="0">
              <a:solidFill>
                <a:schemeClr val="tx2"/>
              </a:solidFill>
              <a:cs typeface="Arial" pitchFamily="34" charset="0"/>
            </a:endParaRPr>
          </a:p>
        </p:txBody>
      </p:sp>
      <p:sp>
        <p:nvSpPr>
          <p:cNvPr id="6" name="Rectangle 3"/>
          <p:cNvSpPr txBox="1">
            <a:spLocks noChangeArrowheads="1"/>
          </p:cNvSpPr>
          <p:nvPr/>
        </p:nvSpPr>
        <p:spPr>
          <a:xfrm>
            <a:off x="440340" y="1878780"/>
            <a:ext cx="8089300" cy="3487737"/>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US" sz="3200" dirty="0" smtClean="0">
                <a:solidFill>
                  <a:srgbClr val="000000"/>
                </a:solidFill>
                <a:latin typeface="Arial" pitchFamily="34" charset="0"/>
                <a:ea typeface="ＭＳ Ｐゴシック" pitchFamily="34" charset="-128"/>
              </a:rPr>
              <a:t>The </a:t>
            </a:r>
            <a:r>
              <a:rPr lang="en-US" sz="3200" dirty="0">
                <a:solidFill>
                  <a:srgbClr val="000000"/>
                </a:solidFill>
                <a:latin typeface="Arial" pitchFamily="34" charset="0"/>
                <a:ea typeface="ＭＳ Ｐゴシック" pitchFamily="34" charset="-128"/>
              </a:rPr>
              <a:t>mean and standard deviation computed from actual observations (data) are denoted </a:t>
            </a:r>
            <a:r>
              <a:rPr lang="en-US" sz="3200" dirty="0" smtClean="0">
                <a:solidFill>
                  <a:srgbClr val="000000"/>
                </a:solidFill>
                <a:latin typeface="Arial" pitchFamily="34" charset="0"/>
                <a:ea typeface="ＭＳ Ｐゴシック" pitchFamily="34" charset="-128"/>
              </a:rPr>
              <a:t>by </a:t>
            </a:r>
            <a:r>
              <a:rPr lang="en-US" sz="3200" i="1" dirty="0" smtClean="0">
                <a:solidFill>
                  <a:srgbClr val="000000"/>
                </a:solidFill>
                <a:latin typeface="Arial" pitchFamily="34" charset="0"/>
                <a:ea typeface="ＭＳ Ｐゴシック" pitchFamily="34" charset="-128"/>
              </a:rPr>
              <a:t>x</a:t>
            </a:r>
            <a:r>
              <a:rPr lang="en-US" sz="3200" dirty="0" smtClean="0">
                <a:solidFill>
                  <a:srgbClr val="000000"/>
                </a:solidFill>
                <a:latin typeface="Arial" pitchFamily="34" charset="0"/>
                <a:ea typeface="ＭＳ Ｐゴシック" pitchFamily="34" charset="-128"/>
              </a:rPr>
              <a:t> and </a:t>
            </a:r>
            <a:r>
              <a:rPr lang="en-US" sz="3200" i="1" dirty="0">
                <a:solidFill>
                  <a:srgbClr val="000000"/>
                </a:solidFill>
                <a:latin typeface="Arial" pitchFamily="34" charset="0"/>
                <a:ea typeface="ＭＳ Ｐゴシック" pitchFamily="34" charset="-128"/>
              </a:rPr>
              <a:t>s</a:t>
            </a:r>
            <a:r>
              <a:rPr lang="en-US" sz="3200" dirty="0">
                <a:solidFill>
                  <a:srgbClr val="000000"/>
                </a:solidFill>
                <a:latin typeface="Arial" pitchFamily="34" charset="0"/>
                <a:ea typeface="ＭＳ Ｐゴシック" pitchFamily="34" charset="-128"/>
              </a:rPr>
              <a:t>, respectively.</a:t>
            </a:r>
          </a:p>
          <a:p>
            <a:pPr fontAlgn="auto">
              <a:spcAft>
                <a:spcPts val="0"/>
              </a:spcAft>
            </a:pPr>
            <a:r>
              <a:rPr lang="en-US" sz="3200" dirty="0">
                <a:solidFill>
                  <a:srgbClr val="000000"/>
                </a:solidFill>
                <a:latin typeface="Arial" pitchFamily="34" charset="0"/>
                <a:ea typeface="ＭＳ Ｐゴシック" pitchFamily="34" charset="-128"/>
              </a:rPr>
              <a:t>The mean and standard deviation of the actual distribution represented by the density curve are denoted by </a:t>
            </a:r>
            <a:r>
              <a:rPr lang="en-US" sz="3200" i="1" dirty="0">
                <a:solidFill>
                  <a:srgbClr val="000000"/>
                </a:solidFill>
                <a:latin typeface="Arial" pitchFamily="34" charset="0"/>
                <a:ea typeface="ＭＳ Ｐゴシック" pitchFamily="34" charset="-128"/>
              </a:rPr>
              <a:t>µ</a:t>
            </a:r>
            <a:r>
              <a:rPr lang="en-US" sz="3200" dirty="0">
                <a:solidFill>
                  <a:srgbClr val="000000"/>
                </a:solidFill>
                <a:latin typeface="Arial" pitchFamily="34" charset="0"/>
                <a:ea typeface="ＭＳ Ｐゴシック" pitchFamily="34" charset="-128"/>
              </a:rPr>
              <a:t> (“mu”) and </a:t>
            </a:r>
            <a:r>
              <a:rPr lang="en-US" sz="3200" i="1" dirty="0">
                <a:solidFill>
                  <a:srgbClr val="000000"/>
                </a:solidFill>
                <a:latin typeface="Arial" pitchFamily="34" charset="0"/>
                <a:ea typeface="ＭＳ Ｐゴシック" pitchFamily="34" charset="-128"/>
              </a:rPr>
              <a:t>σ</a:t>
            </a:r>
            <a:r>
              <a:rPr lang="en-US" sz="3200" dirty="0" smtClean="0">
                <a:solidFill>
                  <a:srgbClr val="000000"/>
                </a:solidFill>
                <a:latin typeface="Arial" pitchFamily="34" charset="0"/>
                <a:ea typeface="ＭＳ Ｐゴシック" pitchFamily="34" charset="-128"/>
              </a:rPr>
              <a:t> </a:t>
            </a:r>
            <a:r>
              <a:rPr lang="en-US" sz="3200" dirty="0">
                <a:solidFill>
                  <a:srgbClr val="000000"/>
                </a:solidFill>
                <a:latin typeface="Arial" pitchFamily="34" charset="0"/>
                <a:ea typeface="ＭＳ Ｐゴシック" pitchFamily="34" charset="-128"/>
              </a:rPr>
              <a:t>(“sigma”), respectively.</a:t>
            </a:r>
          </a:p>
          <a:p>
            <a:pPr fontAlgn="auto">
              <a:spcAft>
                <a:spcPts val="0"/>
              </a:spcAft>
            </a:pPr>
            <a:endParaRPr lang="en-US" sz="3200" dirty="0" smtClean="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42883031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557225" y="202905"/>
            <a:ext cx="8077200" cy="1219200"/>
          </a:xfrm>
        </p:spPr>
        <p:txBody>
          <a:bodyPr/>
          <a:lstStyle/>
          <a:p>
            <a:pPr eaLnBrk="1" hangingPunct="1"/>
            <a:r>
              <a:rPr lang="en-US" sz="4000" dirty="0" smtClean="0">
                <a:latin typeface="Gill Sans" charset="0"/>
                <a:ea typeface="ＭＳ Ｐゴシック" pitchFamily="34" charset="-128"/>
              </a:rPr>
              <a:t>Normal Distributions</a:t>
            </a:r>
          </a:p>
        </p:txBody>
      </p:sp>
      <p:sp>
        <p:nvSpPr>
          <p:cNvPr id="6" name="Rectangle 3"/>
          <p:cNvSpPr txBox="1">
            <a:spLocks noChangeArrowheads="1"/>
          </p:cNvSpPr>
          <p:nvPr/>
        </p:nvSpPr>
        <p:spPr>
          <a:xfrm>
            <a:off x="265190" y="1529416"/>
            <a:ext cx="8437298" cy="3410736"/>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US" sz="2800" dirty="0">
                <a:solidFill>
                  <a:srgbClr val="000000"/>
                </a:solidFill>
                <a:latin typeface="Arial" pitchFamily="34" charset="0"/>
                <a:ea typeface="ＭＳ Ｐゴシック" pitchFamily="34" charset="-128"/>
              </a:rPr>
              <a:t>One particularly important class of density curves are the </a:t>
            </a:r>
            <a:r>
              <a:rPr lang="en-US" sz="2800" b="1" dirty="0">
                <a:solidFill>
                  <a:srgbClr val="FF0000"/>
                </a:solidFill>
                <a:latin typeface="Arial" pitchFamily="34" charset="0"/>
                <a:ea typeface="ＭＳ Ｐゴシック" pitchFamily="34" charset="-128"/>
              </a:rPr>
              <a:t>Normal curves</a:t>
            </a:r>
            <a:r>
              <a:rPr lang="en-US" sz="2800" dirty="0">
                <a:solidFill>
                  <a:srgbClr val="000000"/>
                </a:solidFill>
                <a:latin typeface="Arial" pitchFamily="34" charset="0"/>
                <a:ea typeface="ＭＳ Ｐゴシック" pitchFamily="34" charset="-128"/>
              </a:rPr>
              <a:t>, which describe </a:t>
            </a:r>
            <a:r>
              <a:rPr lang="en-US" sz="2800" b="1" dirty="0">
                <a:solidFill>
                  <a:srgbClr val="FF0000"/>
                </a:solidFill>
                <a:latin typeface="Arial" pitchFamily="34" charset="0"/>
                <a:ea typeface="ＭＳ Ｐゴシック" pitchFamily="34" charset="-128"/>
              </a:rPr>
              <a:t>Normal distributions</a:t>
            </a:r>
            <a:r>
              <a:rPr lang="en-US" sz="2800" dirty="0">
                <a:solidFill>
                  <a:srgbClr val="000000"/>
                </a:solidFill>
                <a:latin typeface="Arial" pitchFamily="34" charset="0"/>
                <a:ea typeface="ＭＳ Ｐゴシック" pitchFamily="34" charset="-128"/>
              </a:rPr>
              <a:t>.</a:t>
            </a:r>
          </a:p>
          <a:p>
            <a:pPr fontAlgn="auto">
              <a:spcAft>
                <a:spcPts val="0"/>
              </a:spcAft>
            </a:pPr>
            <a:r>
              <a:rPr lang="en-US" sz="2800" dirty="0">
                <a:solidFill>
                  <a:srgbClr val="000000"/>
                </a:solidFill>
                <a:latin typeface="Arial" pitchFamily="34" charset="0"/>
                <a:ea typeface="ＭＳ Ｐゴシック" pitchFamily="34" charset="-128"/>
              </a:rPr>
              <a:t>All Normal curves are symmetric, single-peaked, and bell-shaped</a:t>
            </a:r>
          </a:p>
          <a:p>
            <a:pPr fontAlgn="auto">
              <a:spcAft>
                <a:spcPts val="0"/>
              </a:spcAft>
            </a:pPr>
            <a:r>
              <a:rPr lang="en-US" sz="2800" dirty="0" smtClean="0">
                <a:solidFill>
                  <a:srgbClr val="000000"/>
                </a:solidFill>
                <a:latin typeface="Arial" pitchFamily="34" charset="0"/>
                <a:ea typeface="ＭＳ Ｐゴシック" pitchFamily="34" charset="-128"/>
              </a:rPr>
              <a:t>Any specific </a:t>
            </a:r>
            <a:r>
              <a:rPr lang="en-US" sz="2800" dirty="0">
                <a:solidFill>
                  <a:srgbClr val="000000"/>
                </a:solidFill>
                <a:latin typeface="Arial" pitchFamily="34" charset="0"/>
                <a:ea typeface="ＭＳ Ｐゴシック" pitchFamily="34" charset="-128"/>
              </a:rPr>
              <a:t>Normal curve is described by giving its mean </a:t>
            </a:r>
            <a:r>
              <a:rPr lang="en-US" sz="2800" i="1" dirty="0">
                <a:solidFill>
                  <a:srgbClr val="000000"/>
                </a:solidFill>
                <a:latin typeface="Arial" pitchFamily="34" charset="0"/>
                <a:ea typeface="ＭＳ Ｐゴシック" pitchFamily="34" charset="-128"/>
              </a:rPr>
              <a:t>µ</a:t>
            </a:r>
            <a:r>
              <a:rPr lang="en-US" sz="2800" dirty="0">
                <a:solidFill>
                  <a:srgbClr val="000000"/>
                </a:solidFill>
                <a:latin typeface="Arial" pitchFamily="34" charset="0"/>
                <a:ea typeface="ＭＳ Ｐゴシック" pitchFamily="34" charset="-128"/>
              </a:rPr>
              <a:t> and standard deviation </a:t>
            </a:r>
            <a:r>
              <a:rPr lang="en-US" sz="2800" i="1" dirty="0">
                <a:solidFill>
                  <a:srgbClr val="000000"/>
                </a:solidFill>
                <a:latin typeface="Arial" pitchFamily="34" charset="0"/>
                <a:ea typeface="ＭＳ Ｐゴシック" pitchFamily="34" charset="-128"/>
              </a:rPr>
              <a:t>σ</a:t>
            </a:r>
            <a:r>
              <a:rPr lang="en-US" sz="2800" dirty="0" smtClean="0">
                <a:solidFill>
                  <a:srgbClr val="000000"/>
                </a:solidFill>
                <a:latin typeface="Arial" pitchFamily="34" charset="0"/>
                <a:ea typeface="ＭＳ Ｐゴシック" pitchFamily="34" charset="-128"/>
              </a:rPr>
              <a:t>.</a:t>
            </a:r>
            <a:endParaRPr lang="en-US" sz="2800" dirty="0">
              <a:solidFill>
                <a:srgbClr val="000000"/>
              </a:solidFill>
              <a:latin typeface="Arial" pitchFamily="34" charset="0"/>
              <a:ea typeface="ＭＳ Ｐゴシック" pitchFamily="34" charset="-128"/>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18" t="19066"/>
          <a:stretch/>
        </p:blipFill>
        <p:spPr bwMode="auto">
          <a:xfrm>
            <a:off x="232589" y="5323901"/>
            <a:ext cx="4263072" cy="1332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629" y="4782336"/>
            <a:ext cx="32670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1674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a:normAutofit fontScale="92500" lnSpcReduction="10000"/>
      </a:bodyPr>
      <a:lstStyle>
        <a:defPPr fontAlgn="auto">
          <a:spcAft>
            <a:spcPts val="0"/>
          </a:spcAft>
          <a:defRPr sz="2800" dirty="0" smtClean="0">
            <a:solidFill>
              <a:srgbClr val="000000"/>
            </a:solidFill>
            <a:latin typeface="Arial" pitchFamily="34" charset="0"/>
            <a:ea typeface="ＭＳ Ｐゴシック" pitchFamily="34"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3915</TotalTime>
  <Words>1995</Words>
  <Application>Microsoft Office PowerPoint</Application>
  <PresentationFormat>On-screen Show (4:3)</PresentationFormat>
  <Paragraphs>220</Paragraphs>
  <Slides>28</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Flow</vt:lpstr>
      <vt:lpstr>Chart</vt:lpstr>
      <vt:lpstr>Equation</vt:lpstr>
      <vt:lpstr>CHAPTER 3: The Normal Distributions</vt:lpstr>
      <vt:lpstr>In Chapter 3, We Cover …</vt:lpstr>
      <vt:lpstr>Density Curves</vt:lpstr>
      <vt:lpstr>Density Curves</vt:lpstr>
      <vt:lpstr>Density Curves</vt:lpstr>
      <vt:lpstr>Density Curves</vt:lpstr>
      <vt:lpstr>Describing Density Curves</vt:lpstr>
      <vt:lpstr>Density Curves</vt:lpstr>
      <vt:lpstr>Normal Distributions</vt:lpstr>
      <vt:lpstr>Normal Distributions</vt:lpstr>
      <vt:lpstr>Normal Distributions</vt:lpstr>
      <vt:lpstr>The 68-95-99.7 Rule</vt:lpstr>
      <vt:lpstr>Normal Distributions</vt:lpstr>
      <vt:lpstr>Standardizing</vt:lpstr>
      <vt:lpstr>Standardizing</vt:lpstr>
      <vt:lpstr>The Standard Normal Distribution</vt:lpstr>
      <vt:lpstr>Cumulative Proportions</vt:lpstr>
      <vt:lpstr>Cumulative Proportions—Example</vt:lpstr>
      <vt:lpstr>Cumulative Proportions—Example</vt:lpstr>
      <vt:lpstr>The Standard Normal Table</vt:lpstr>
      <vt:lpstr>Normal Calculations</vt:lpstr>
      <vt:lpstr>Normal Calculations</vt:lpstr>
      <vt:lpstr>PowerPoint Presentation</vt:lpstr>
      <vt:lpstr>PowerPoint Presentation</vt:lpstr>
      <vt:lpstr>PowerPoint Presentation</vt:lpstr>
      <vt:lpstr>PowerPoint Presentation</vt:lpstr>
      <vt:lpstr>PowerPoint Presentation</vt:lpstr>
      <vt:lpstr>“Backward” Normal Calculations</vt:lpstr>
    </vt:vector>
  </TitlesOfParts>
  <Company>ISD 194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  Getting Started</dc:title>
  <dc:creator>drmark.gebert@gmail.com</dc:creator>
  <cp:lastModifiedBy>Anzhi Li</cp:lastModifiedBy>
  <cp:revision>195</cp:revision>
  <dcterms:created xsi:type="dcterms:W3CDTF">2011-07-11T00:21:16Z</dcterms:created>
  <dcterms:modified xsi:type="dcterms:W3CDTF">2015-08-12T20:05:28Z</dcterms:modified>
</cp:coreProperties>
</file>