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051" r:id="rId1"/>
  </p:sldMasterIdLst>
  <p:notesMasterIdLst>
    <p:notesMasterId r:id="rId14"/>
  </p:notesMasterIdLst>
  <p:sldIdLst>
    <p:sldId id="297" r:id="rId2"/>
    <p:sldId id="334" r:id="rId3"/>
    <p:sldId id="345" r:id="rId4"/>
    <p:sldId id="336" r:id="rId5"/>
    <p:sldId id="346" r:id="rId6"/>
    <p:sldId id="337" r:id="rId7"/>
    <p:sldId id="338" r:id="rId8"/>
    <p:sldId id="339" r:id="rId9"/>
    <p:sldId id="340" r:id="rId10"/>
    <p:sldId id="341" r:id="rId11"/>
    <p:sldId id="343" r:id="rId12"/>
    <p:sldId id="347" r:id="rId13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opyeditor" initials="CE-JAM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51D25"/>
    <a:srgbClr val="EEEFD6"/>
    <a:srgbClr val="DF584A"/>
    <a:srgbClr val="F7B3BA"/>
    <a:srgbClr val="FFD7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94" autoAdjust="0"/>
    <p:restoredTop sz="94660"/>
  </p:normalViewPr>
  <p:slideViewPr>
    <p:cSldViewPr snapToGrid="0" snapToObjects="1">
      <p:cViewPr>
        <p:scale>
          <a:sx n="94" d="100"/>
          <a:sy n="94" d="100"/>
        </p:scale>
        <p:origin x="-846" y="3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D8B5C72A-7EE3-455A-95E1-A79A80A99B89}" type="datetime1">
              <a:rPr lang="en-US"/>
              <a:pPr/>
              <a:t>8/12/2015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77005B84-EFC2-4FBC-92CC-9968AC70333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20723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200" smtClean="0">
                <a:latin typeface="Calibri" pitchFamily="34" charset="0"/>
              </a:rPr>
              <a:t>Basic Practice of Statistics - 3rd Edition</a:t>
            </a:r>
          </a:p>
        </p:txBody>
      </p:sp>
      <p:sp>
        <p:nvSpPr>
          <p:cNvPr id="174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200" smtClean="0">
                <a:latin typeface="Calibri" pitchFamily="34" charset="0"/>
              </a:rPr>
              <a:t>Chapter 5</a:t>
            </a:r>
          </a:p>
        </p:txBody>
      </p:sp>
      <p:sp>
        <p:nvSpPr>
          <p:cNvPr id="174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1E4F941F-3703-4FA3-9604-6DD1AF4F6829}" type="slidenum">
              <a:rPr lang="en-US" sz="1200">
                <a:latin typeface="Calibri" pitchFamily="34" charset="0"/>
              </a:rPr>
              <a:pPr eaLnBrk="1" hangingPunct="1"/>
              <a:t>1</a:t>
            </a:fld>
            <a:endParaRPr lang="en-US" sz="1200">
              <a:latin typeface="Calibri" pitchFamily="34" charset="0"/>
            </a:endParaRPr>
          </a:p>
        </p:txBody>
      </p:sp>
      <p:sp>
        <p:nvSpPr>
          <p:cNvPr id="1741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0938" y="690563"/>
            <a:ext cx="4556125" cy="34178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F6E9B-F2AB-4DB7-9635-134902834E3D}" type="datetime1">
              <a:rPr lang="en-US" smtClean="0"/>
              <a:t>8/12/2015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0E41B-DC42-417E-A0B7-C87892EBBF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C71EC-BE1D-4976-8E6E-06F430A94A63}" type="datetime1">
              <a:rPr lang="en-US" smtClean="0"/>
              <a:t>8/12/2015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1030A-EB1B-42D9-B220-F99C6FD47E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1D7FA-44A5-4E6B-8206-E7168B77619E}" type="datetime1">
              <a:rPr lang="en-US" smtClean="0"/>
              <a:t>8/12/2015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06013-A07E-4B62-B6E9-BA87B56EB2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219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714500"/>
            <a:ext cx="3810000" cy="4152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714500"/>
            <a:ext cx="3810000" cy="20002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867150"/>
            <a:ext cx="3810000" cy="20002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5DFCE109-7060-4621-A0D7-DEA6D1D1AE24}" type="datetime1">
              <a:rPr lang="en-US" smtClean="0"/>
              <a:t>8/12/2015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EF89CCF6-56AA-4795-BFE1-7F9B2D15B41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48660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219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714500"/>
            <a:ext cx="3810000" cy="4152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4500"/>
            <a:ext cx="3810000" cy="4152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A06FBA02-1D05-4B24-BBFE-D0E4B8E5AC07}" type="datetime1">
              <a:rPr lang="en-US" smtClean="0"/>
              <a:t>8/12/2015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71BF0D06-823C-4A0C-B95B-0234A948F24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39431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1E4C1-2A53-452B-9987-3A9BBC96216E}" type="datetime1">
              <a:rPr lang="en-US" smtClean="0"/>
              <a:t>8/12/2015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E36B2-B467-4880-AB23-8F1A06B4F2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43B6A-76EA-44C8-99A6-AC851CA77DBC}" type="datetime1">
              <a:rPr lang="en-US" smtClean="0"/>
              <a:t>8/12/2015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284A2-600D-45DC-90E1-4B77835C7B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14230-0D60-45F7-8C7E-597B65BFC470}" type="datetime1">
              <a:rPr lang="en-US" smtClean="0"/>
              <a:t>8/12/2015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EBC45-FA2A-4F7D-9726-107463EE86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5FBB1-F8BF-4AE0-B411-90F306E6A106}" type="datetime1">
              <a:rPr lang="en-US" smtClean="0"/>
              <a:t>8/12/2015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C9DC8-80F5-4DB1-8B11-0234F6F87F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9CCD3-4DA5-4332-8208-7306D440D767}" type="datetime1">
              <a:rPr lang="en-US" smtClean="0"/>
              <a:t>8/12/2015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FC0E0-2D67-4F09-9805-E820004D83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00D13-45CC-438D-AE33-9D01155BF37D}" type="datetime1">
              <a:rPr lang="en-US" smtClean="0"/>
              <a:t>8/12/2015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82F01-9F1B-4D00-8A3D-B52C881BB6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291A1-D4FF-4EB4-984B-5F9916D0B952}" type="datetime1">
              <a:rPr lang="en-US" smtClean="0"/>
              <a:t>8/12/2015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A9381-81E4-45CA-81DC-B46CB546C9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71837-268C-4F35-8FDF-243342C74851}" type="datetime1">
              <a:rPr lang="en-US" smtClean="0"/>
              <a:t>8/12/2015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CF2A003-8710-4CD4-8110-33E468165A8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2E2573A-ACE1-491B-9515-AEC8A365810F}" type="datetime1">
              <a:rPr lang="en-US" smtClean="0"/>
              <a:t>8/12/2015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2C8D743-E708-45B6-8E91-6185BD036CB1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52" r:id="rId1"/>
    <p:sldLayoutId id="2147484053" r:id="rId2"/>
    <p:sldLayoutId id="2147484054" r:id="rId3"/>
    <p:sldLayoutId id="2147484055" r:id="rId4"/>
    <p:sldLayoutId id="2147484056" r:id="rId5"/>
    <p:sldLayoutId id="2147484057" r:id="rId6"/>
    <p:sldLayoutId id="2147484058" r:id="rId7"/>
    <p:sldLayoutId id="2147484059" r:id="rId8"/>
    <p:sldLayoutId id="2147484060" r:id="rId9"/>
    <p:sldLayoutId id="2147484061" r:id="rId10"/>
    <p:sldLayoutId id="2147484062" r:id="rId11"/>
    <p:sldLayoutId id="2147484063" r:id="rId12"/>
    <p:sldLayoutId id="2147484064" r:id="rId13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5.w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81625" y="2830084"/>
            <a:ext cx="4267199" cy="12446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sz="3200" b="1" cap="none" dirty="0">
                <a:latin typeface="Arial" charset="0"/>
                <a:cs typeface="Arial" charset="0"/>
              </a:rPr>
              <a:t>CHAPTER </a:t>
            </a:r>
            <a:r>
              <a:rPr lang="en-US" sz="3200" b="1" dirty="0" smtClean="0">
                <a:latin typeface="Arial" charset="0"/>
                <a:cs typeface="Arial" charset="0"/>
              </a:rPr>
              <a:t>4</a:t>
            </a:r>
            <a:r>
              <a:rPr lang="en-US" sz="3200" b="1" cap="none" dirty="0" smtClean="0">
                <a:latin typeface="Arial" charset="0"/>
                <a:cs typeface="Arial" charset="0"/>
              </a:rPr>
              <a:t>:</a:t>
            </a:r>
            <a:r>
              <a:rPr lang="en-US" sz="3200" b="1" cap="none" dirty="0">
                <a:latin typeface="Arial" charset="0"/>
                <a:cs typeface="Arial" charset="0"/>
              </a:rPr>
              <a:t/>
            </a:r>
            <a:br>
              <a:rPr lang="en-US" sz="3200" b="1" cap="none" dirty="0">
                <a:latin typeface="Arial" charset="0"/>
                <a:cs typeface="Arial" charset="0"/>
              </a:rPr>
            </a:br>
            <a:r>
              <a:rPr lang="en-US" sz="3200" b="1" dirty="0" smtClean="0">
                <a:latin typeface="Arial" charset="0"/>
                <a:cs typeface="Arial" charset="0"/>
              </a:rPr>
              <a:t>Scatterplots and Correlation</a:t>
            </a:r>
            <a:endParaRPr lang="en-US" sz="3200" b="1" cap="none" dirty="0">
              <a:latin typeface="Arial" charset="0"/>
              <a:cs typeface="Arial" charset="0"/>
            </a:endParaRPr>
          </a:p>
        </p:txBody>
      </p:sp>
      <p:sp>
        <p:nvSpPr>
          <p:cNvPr id="1638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733365" y="5691334"/>
            <a:ext cx="3309803" cy="407065"/>
          </a:xfrm>
        </p:spPr>
        <p:txBody>
          <a:bodyPr>
            <a:normAutofit fontScale="77500" lnSpcReduction="20000"/>
          </a:bodyPr>
          <a:lstStyle/>
          <a:p>
            <a:pPr algn="r" eaLnBrk="1" hangingPunct="1"/>
            <a:r>
              <a:rPr lang="en-US" b="1" dirty="0" smtClean="0">
                <a:solidFill>
                  <a:schemeClr val="bg2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Lecture PowerPoint Slides</a:t>
            </a:r>
          </a:p>
        </p:txBody>
      </p:sp>
      <p:sp>
        <p:nvSpPr>
          <p:cNvPr id="5" name="Rectangle 4"/>
          <p:cNvSpPr/>
          <p:nvPr/>
        </p:nvSpPr>
        <p:spPr>
          <a:xfrm>
            <a:off x="4744128" y="4441444"/>
            <a:ext cx="397495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727CA3"/>
                </a:solidFill>
                <a:cs typeface="Arial" pitchFamily="34" charset="0"/>
              </a:rPr>
              <a:t>Basic Practice of Statistics</a:t>
            </a:r>
            <a:endParaRPr lang="en-US" sz="2000" i="1" dirty="0">
              <a:solidFill>
                <a:srgbClr val="727CA3"/>
              </a:solidFill>
              <a:cs typeface="Arial" pitchFamily="34" charset="0"/>
            </a:endParaRPr>
          </a:p>
          <a:p>
            <a:r>
              <a:rPr lang="en-US" dirty="0" smtClean="0">
                <a:solidFill>
                  <a:srgbClr val="727CA3"/>
                </a:solidFill>
                <a:cs typeface="Arial" pitchFamily="34" charset="0"/>
              </a:rPr>
              <a:t>7</a:t>
            </a:r>
            <a:r>
              <a:rPr lang="en-US" baseline="30000" dirty="0" smtClean="0">
                <a:solidFill>
                  <a:srgbClr val="727CA3"/>
                </a:solidFill>
                <a:cs typeface="Arial" pitchFamily="34" charset="0"/>
              </a:rPr>
              <a:t>th</a:t>
            </a:r>
            <a:r>
              <a:rPr lang="en-US" dirty="0" smtClean="0">
                <a:solidFill>
                  <a:srgbClr val="727CA3"/>
                </a:solidFill>
                <a:cs typeface="Arial" pitchFamily="34" charset="0"/>
              </a:rPr>
              <a:t> Edition</a:t>
            </a:r>
            <a:endParaRPr lang="en-US" dirty="0">
              <a:solidFill>
                <a:srgbClr val="727CA3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474700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538035" y="445485"/>
            <a:ext cx="8077200" cy="1219200"/>
          </a:xfrm>
        </p:spPr>
        <p:txBody>
          <a:bodyPr>
            <a:normAutofit fontScale="9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dirty="0" smtClean="0">
                <a:latin typeface="Gill Sans" charset="0"/>
                <a:ea typeface="ＭＳ Ｐゴシック" pitchFamily="34" charset="-128"/>
              </a:rPr>
              <a:t>Measuring Linear Association</a:t>
            </a:r>
            <a:endParaRPr lang="en-US" sz="3200" dirty="0" smtClean="0">
              <a:solidFill>
                <a:srgbClr val="33CCFF"/>
              </a:solidFill>
              <a:latin typeface="Gill Sans" charset="0"/>
              <a:ea typeface="ＭＳ Ｐゴシック" pitchFamily="34" charset="-128"/>
            </a:endParaRPr>
          </a:p>
        </p:txBody>
      </p:sp>
      <p:sp>
        <p:nvSpPr>
          <p:cNvPr id="19460" name="Rectangle 3"/>
          <p:cNvSpPr txBox="1">
            <a:spLocks noChangeArrowheads="1"/>
          </p:cNvSpPr>
          <p:nvPr/>
        </p:nvSpPr>
        <p:spPr bwMode="auto">
          <a:xfrm>
            <a:off x="685800" y="4114800"/>
            <a:ext cx="8124825" cy="982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19088" indent="-319088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>
              <a:spcBef>
                <a:spcPct val="500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</a:pPr>
            <a:endParaRPr lang="en-US" sz="2000" dirty="0">
              <a:cs typeface="Arial" pitchFamily="34" charset="0"/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69167255"/>
              </p:ext>
            </p:extLst>
          </p:nvPr>
        </p:nvGraphicFramePr>
        <p:xfrm>
          <a:off x="2711465" y="5193297"/>
          <a:ext cx="3429000" cy="962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49" name="Equation" r:id="rId3" imgW="2577960" imgH="723600" progId="Equation.3">
                  <p:embed/>
                </p:oleObj>
              </mc:Choice>
              <mc:Fallback>
                <p:oleObj name="Equation" r:id="rId3" imgW="2577960" imgH="723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11465" y="5193297"/>
                        <a:ext cx="3429000" cy="962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429241" y="1864505"/>
            <a:ext cx="8185994" cy="476250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1200"/>
              </a:spcAft>
            </a:pPr>
            <a:r>
              <a:rPr lang="en-US" dirty="0" smtClean="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A </a:t>
            </a:r>
            <a:r>
              <a:rPr lang="en-US" dirty="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scatterplot </a:t>
            </a:r>
            <a:r>
              <a:rPr lang="en-US" i="1" dirty="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displays</a:t>
            </a:r>
            <a:r>
              <a:rPr lang="en-US" dirty="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 the strength, direction, and form of the relationship between two quantitative variables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.</a:t>
            </a:r>
          </a:p>
          <a:p>
            <a:pPr fontAlgn="auto">
              <a:spcAft>
                <a:spcPts val="1200"/>
              </a:spcAft>
            </a:pPr>
            <a:r>
              <a:rPr lang="en-US" dirty="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The </a:t>
            </a:r>
            <a:r>
              <a:rPr lang="en-US" b="1" dirty="0" smtClean="0">
                <a:solidFill>
                  <a:srgbClr val="FF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correlation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, </a:t>
            </a:r>
            <a:r>
              <a:rPr lang="en-US" b="1" i="1" dirty="0" smtClean="0">
                <a:solidFill>
                  <a:srgbClr val="FF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r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, </a:t>
            </a:r>
            <a:r>
              <a:rPr lang="en-US" i="1" dirty="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measures</a:t>
            </a:r>
            <a:r>
              <a:rPr lang="en-US" dirty="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 the strength of the linear relationship between two quantitative variables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.</a:t>
            </a:r>
          </a:p>
          <a:p>
            <a:pPr fontAlgn="auto">
              <a:spcAft>
                <a:spcPts val="1200"/>
              </a:spcAft>
            </a:pPr>
            <a:endParaRPr lang="en-US" sz="3000" dirty="0">
              <a:solidFill>
                <a:schemeClr val="tx1"/>
              </a:solidFill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  <a:p>
            <a:pPr marL="365760" lvl="1" indent="0" fontAlgn="auto">
              <a:spcAft>
                <a:spcPts val="1200"/>
              </a:spcAft>
              <a:buNone/>
            </a:pPr>
            <a:endParaRPr lang="en-US" sz="800" dirty="0" smtClean="0">
              <a:solidFill>
                <a:schemeClr val="tx1"/>
              </a:solidFill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  <a:p>
            <a:pPr marL="365760" lvl="1" indent="0" fontAlgn="auto">
              <a:spcAft>
                <a:spcPts val="1200"/>
              </a:spcAft>
              <a:buNone/>
            </a:pP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shorter form: </a:t>
            </a:r>
            <a:endParaRPr lang="en-US" sz="2400" dirty="0">
              <a:solidFill>
                <a:schemeClr val="tx1"/>
              </a:solidFill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29986577"/>
              </p:ext>
            </p:extLst>
          </p:nvPr>
        </p:nvGraphicFramePr>
        <p:xfrm>
          <a:off x="602725" y="3719338"/>
          <a:ext cx="7969250" cy="9407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50" name="Equation" r:id="rId5" imgW="6349680" imgH="749160" progId="Equation.3">
                  <p:embed/>
                </p:oleObj>
              </mc:Choice>
              <mc:Fallback>
                <p:oleObj name="Equation" r:id="rId5" imgW="6349680" imgH="74916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2725" y="3719338"/>
                        <a:ext cx="7969250" cy="94073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7"/>
          <p:cNvSpPr/>
          <p:nvPr/>
        </p:nvSpPr>
        <p:spPr>
          <a:xfrm>
            <a:off x="378823" y="2804426"/>
            <a:ext cx="8431802" cy="359228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2935758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8077200" cy="1219200"/>
          </a:xfrm>
        </p:spPr>
        <p:txBody>
          <a:bodyPr/>
          <a:lstStyle/>
          <a:p>
            <a:pPr eaLnBrk="1" hangingPunct="1"/>
            <a:r>
              <a:rPr lang="en-US" sz="4000" dirty="0" smtClean="0">
                <a:latin typeface="Gill Sans" charset="0"/>
                <a:ea typeface="ＭＳ Ｐゴシック" pitchFamily="34" charset="-128"/>
              </a:rPr>
              <a:t>Facts about Correlation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609601" y="1511300"/>
            <a:ext cx="7897494" cy="4762500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-273050" fontAlgn="auto">
              <a:spcAft>
                <a:spcPts val="1200"/>
              </a:spcAft>
            </a:pPr>
            <a:r>
              <a:rPr lang="en-US" sz="3000" dirty="0" smtClean="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Correlation </a:t>
            </a:r>
            <a:r>
              <a:rPr lang="en-US" sz="3000" dirty="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makes no distinction between explanatory and response 	variables.</a:t>
            </a:r>
          </a:p>
          <a:p>
            <a:pPr fontAlgn="auto">
              <a:spcAft>
                <a:spcPts val="1200"/>
              </a:spcAft>
            </a:pPr>
            <a:r>
              <a:rPr lang="en-US" sz="3000" i="1" dirty="0" smtClean="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r</a:t>
            </a:r>
            <a:r>
              <a:rPr lang="en-US" sz="3000" dirty="0" smtClean="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 has </a:t>
            </a:r>
            <a:r>
              <a:rPr lang="en-US" sz="3000" dirty="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no units and does not change when we change the units of </a:t>
            </a:r>
            <a:r>
              <a:rPr lang="en-US" sz="3000" dirty="0" smtClean="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measurement of </a:t>
            </a:r>
            <a:r>
              <a:rPr lang="en-US" sz="3000" i="1" dirty="0" smtClean="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x</a:t>
            </a:r>
            <a:r>
              <a:rPr lang="en-US" sz="3000" dirty="0" smtClean="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, </a:t>
            </a:r>
            <a:r>
              <a:rPr lang="en-US" sz="3000" i="1" dirty="0" smtClean="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y</a:t>
            </a:r>
            <a:r>
              <a:rPr lang="en-US" sz="3000" dirty="0" smtClean="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, </a:t>
            </a:r>
            <a:r>
              <a:rPr lang="en-US" sz="3000" dirty="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or both.</a:t>
            </a:r>
          </a:p>
          <a:p>
            <a:pPr fontAlgn="auto">
              <a:spcAft>
                <a:spcPts val="1200"/>
              </a:spcAft>
            </a:pPr>
            <a:r>
              <a:rPr lang="en-US" sz="3000" dirty="0" smtClean="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Positive </a:t>
            </a:r>
            <a:r>
              <a:rPr lang="en-US" sz="3000" i="1" dirty="0" smtClean="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r</a:t>
            </a:r>
            <a:r>
              <a:rPr lang="en-US" sz="3000" dirty="0" smtClean="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 </a:t>
            </a:r>
            <a:r>
              <a:rPr lang="en-US" sz="3000" dirty="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indicates positive association between the variables, and </a:t>
            </a:r>
            <a:r>
              <a:rPr lang="en-US" sz="3000" dirty="0" smtClean="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negative </a:t>
            </a:r>
            <a:r>
              <a:rPr lang="en-US" sz="3000" i="1" dirty="0" smtClean="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r</a:t>
            </a:r>
            <a:r>
              <a:rPr lang="en-US" sz="3000" dirty="0" smtClean="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 indicates </a:t>
            </a:r>
            <a:r>
              <a:rPr lang="en-US" sz="3000" dirty="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negative association.</a:t>
            </a:r>
          </a:p>
          <a:p>
            <a:pPr fontAlgn="auto">
              <a:spcAft>
                <a:spcPts val="1200"/>
              </a:spcAft>
            </a:pPr>
            <a:r>
              <a:rPr lang="en-US" sz="3000" dirty="0" smtClean="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The correlation </a:t>
            </a:r>
            <a:r>
              <a:rPr lang="en-US" sz="3000" i="1" dirty="0" smtClean="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r</a:t>
            </a:r>
            <a:r>
              <a:rPr lang="en-US" sz="3000" dirty="0" smtClean="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 is always a number between </a:t>
            </a:r>
            <a:r>
              <a:rPr lang="en-US" sz="3200" dirty="0"/>
              <a:t>–</a:t>
            </a:r>
            <a:r>
              <a:rPr lang="en-US" sz="3000" dirty="0" smtClean="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1 and 1.</a:t>
            </a:r>
            <a:endParaRPr lang="en-US" sz="3000" dirty="0">
              <a:solidFill>
                <a:schemeClr val="tx1"/>
              </a:solidFill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21840" y="1511300"/>
            <a:ext cx="8113012" cy="47625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6406165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8077200" cy="1219200"/>
          </a:xfrm>
        </p:spPr>
        <p:txBody>
          <a:bodyPr/>
          <a:lstStyle/>
          <a:p>
            <a:pPr eaLnBrk="1" hangingPunct="1"/>
            <a:r>
              <a:rPr lang="en-US" sz="4000" dirty="0" smtClean="0">
                <a:latin typeface="Gill Sans" charset="0"/>
                <a:ea typeface="ＭＳ Ｐゴシック" pitchFamily="34" charset="-128"/>
              </a:rPr>
              <a:t>Facts about Correlation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609601" y="1676630"/>
            <a:ext cx="7848600" cy="4724400"/>
          </a:xfrm>
          <a:prstGeom prst="rect">
            <a:avLst/>
          </a:prstGeom>
        </p:spPr>
        <p:txBody>
          <a:bodyPr>
            <a:normAutofit fontScale="92500" lnSpcReduction="20000"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8580" indent="0" fontAlgn="auto">
              <a:spcAft>
                <a:spcPts val="1200"/>
              </a:spcAft>
              <a:buNone/>
            </a:pPr>
            <a:r>
              <a:rPr lang="en-US" sz="3000" dirty="0" smtClean="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Cautions</a:t>
            </a:r>
            <a:r>
              <a:rPr lang="en-US" sz="3000" dirty="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:</a:t>
            </a:r>
          </a:p>
          <a:p>
            <a:pPr fontAlgn="auto">
              <a:spcAft>
                <a:spcPts val="1200"/>
              </a:spcAft>
            </a:pPr>
            <a:r>
              <a:rPr lang="en-US" sz="3000" dirty="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Correlation requires that both variables be quantitative.</a:t>
            </a:r>
          </a:p>
          <a:p>
            <a:pPr fontAlgn="auto">
              <a:spcAft>
                <a:spcPts val="1200"/>
              </a:spcAft>
            </a:pPr>
            <a:r>
              <a:rPr lang="en-US" sz="3000" dirty="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Correlation does not describe curved relationships between variables, no matter how strong the relationship is.</a:t>
            </a:r>
          </a:p>
          <a:p>
            <a:pPr fontAlgn="auto">
              <a:spcAft>
                <a:spcPts val="1200"/>
              </a:spcAft>
            </a:pPr>
            <a:r>
              <a:rPr lang="en-US" sz="3000" dirty="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Correlation is not </a:t>
            </a:r>
            <a:r>
              <a:rPr lang="en-US" sz="3000" dirty="0" smtClean="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resistant. </a:t>
            </a:r>
            <a:r>
              <a:rPr lang="en-US" sz="3000" i="1" dirty="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r</a:t>
            </a:r>
            <a:r>
              <a:rPr lang="en-US" sz="3000" dirty="0" smtClean="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 is </a:t>
            </a:r>
            <a:r>
              <a:rPr lang="en-US" sz="3000" dirty="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strongly affected by a few outlying observations.</a:t>
            </a:r>
          </a:p>
          <a:p>
            <a:pPr fontAlgn="auto">
              <a:spcAft>
                <a:spcPts val="1200"/>
              </a:spcAft>
            </a:pPr>
            <a:r>
              <a:rPr lang="en-US" sz="3000" dirty="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Correlation is</a:t>
            </a:r>
            <a:r>
              <a:rPr lang="en-US" sz="3000" b="1" i="1" dirty="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 not</a:t>
            </a:r>
            <a:r>
              <a:rPr lang="en-US" sz="3000" dirty="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 a complete summary of two-variable data.</a:t>
            </a:r>
          </a:p>
        </p:txBody>
      </p:sp>
      <p:sp>
        <p:nvSpPr>
          <p:cNvPr id="6" name="Rectangle 5"/>
          <p:cNvSpPr/>
          <p:nvPr/>
        </p:nvSpPr>
        <p:spPr>
          <a:xfrm>
            <a:off x="544385" y="1506870"/>
            <a:ext cx="7957752" cy="48641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9762448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6"/>
          <p:cNvSpPr>
            <a:spLocks noGrp="1" noChangeArrowheads="1"/>
          </p:cNvSpPr>
          <p:nvPr>
            <p:ph type="title"/>
          </p:nvPr>
        </p:nvSpPr>
        <p:spPr>
          <a:xfrm>
            <a:off x="685800" y="330777"/>
            <a:ext cx="7772400" cy="914400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Gill Sans" charset="0"/>
                <a:ea typeface="ＭＳ Ｐゴシック" pitchFamily="34" charset="-128"/>
              </a:rPr>
              <a:t>In Chapter 4, We </a:t>
            </a:r>
            <a:r>
              <a:rPr lang="en-US" dirty="0">
                <a:latin typeface="Gill Sans" charset="0"/>
                <a:ea typeface="ＭＳ Ｐゴシック" pitchFamily="34" charset="-128"/>
              </a:rPr>
              <a:t>C</a:t>
            </a:r>
            <a:r>
              <a:rPr lang="en-US" dirty="0" smtClean="0">
                <a:latin typeface="Gill Sans" charset="0"/>
                <a:ea typeface="ＭＳ Ｐゴシック" pitchFamily="34" charset="-128"/>
              </a:rPr>
              <a:t>over …</a:t>
            </a:r>
          </a:p>
        </p:txBody>
      </p:sp>
      <p:sp>
        <p:nvSpPr>
          <p:cNvPr id="12292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803400"/>
            <a:ext cx="8302625" cy="4833938"/>
          </a:xfrm>
        </p:spPr>
        <p:txBody>
          <a:bodyPr/>
          <a:lstStyle/>
          <a:p>
            <a:pPr eaLnBrk="1" hangingPunct="1">
              <a:spcAft>
                <a:spcPts val="1200"/>
              </a:spcAft>
            </a:pPr>
            <a:r>
              <a:rPr lang="en-US" sz="3000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Explanatory and response </a:t>
            </a:r>
            <a:r>
              <a:rPr lang="en-US" sz="3000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v</a:t>
            </a:r>
            <a:r>
              <a:rPr lang="en-US" sz="3000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ariables</a:t>
            </a:r>
          </a:p>
          <a:p>
            <a:pPr eaLnBrk="1" hangingPunct="1">
              <a:spcAft>
                <a:spcPts val="1200"/>
              </a:spcAft>
            </a:pPr>
            <a:r>
              <a:rPr lang="en-US" sz="3000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Displaying relationships: scatterplots</a:t>
            </a:r>
          </a:p>
          <a:p>
            <a:pPr eaLnBrk="1" hangingPunct="1">
              <a:spcAft>
                <a:spcPts val="1200"/>
              </a:spcAft>
            </a:pPr>
            <a:r>
              <a:rPr lang="en-US" sz="3000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Interpreting scatterplots</a:t>
            </a:r>
          </a:p>
          <a:p>
            <a:pPr eaLnBrk="1" hangingPunct="1">
              <a:spcAft>
                <a:spcPts val="1200"/>
              </a:spcAft>
            </a:pPr>
            <a:r>
              <a:rPr lang="en-US" sz="3000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Adding categorical </a:t>
            </a:r>
            <a:r>
              <a:rPr lang="en-US" sz="3000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v</a:t>
            </a:r>
            <a:r>
              <a:rPr lang="en-US" sz="3000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ariables to scatterplots</a:t>
            </a:r>
          </a:p>
          <a:p>
            <a:pPr eaLnBrk="1" hangingPunct="1">
              <a:spcAft>
                <a:spcPts val="1200"/>
              </a:spcAft>
            </a:pPr>
            <a:r>
              <a:rPr lang="en-US" sz="3000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Measuring </a:t>
            </a:r>
            <a:r>
              <a:rPr lang="en-US" sz="3000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l</a:t>
            </a:r>
            <a:r>
              <a:rPr lang="en-US" sz="3000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inear association: correlation</a:t>
            </a:r>
          </a:p>
          <a:p>
            <a:pPr eaLnBrk="1" hangingPunct="1">
              <a:spcAft>
                <a:spcPts val="1200"/>
              </a:spcAft>
            </a:pPr>
            <a:r>
              <a:rPr lang="en-US" sz="3000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Facts </a:t>
            </a:r>
            <a:r>
              <a:rPr lang="en-US" sz="3000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a</a:t>
            </a:r>
            <a:r>
              <a:rPr lang="en-US" sz="3000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bout correlation</a:t>
            </a:r>
          </a:p>
        </p:txBody>
      </p:sp>
    </p:spTree>
    <p:extLst>
      <p:ext uri="{BB962C8B-B14F-4D97-AF65-F5344CB8AC3E}">
        <p14:creationId xmlns:p14="http://schemas.microsoft.com/office/powerpoint/2010/main" val="3527034481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6"/>
          <p:cNvSpPr>
            <a:spLocks noGrp="1" noChangeArrowheads="1"/>
          </p:cNvSpPr>
          <p:nvPr>
            <p:ph type="title"/>
          </p:nvPr>
        </p:nvSpPr>
        <p:spPr>
          <a:xfrm>
            <a:off x="663255" y="1194968"/>
            <a:ext cx="7772400" cy="914400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Gill Sans" charset="0"/>
                <a:ea typeface="ＭＳ Ｐゴシック" pitchFamily="34" charset="-128"/>
              </a:rPr>
              <a:t>Explanatory and </a:t>
            </a:r>
            <a:r>
              <a:rPr lang="en-US" dirty="0" smtClean="0">
                <a:latin typeface="Gill Sans" charset="0"/>
                <a:ea typeface="ＭＳ Ｐゴシック" pitchFamily="34" charset="-128"/>
              </a:rPr>
              <a:t>Response </a:t>
            </a:r>
            <a:r>
              <a:rPr lang="en-US" dirty="0">
                <a:latin typeface="Gill Sans" charset="0"/>
                <a:ea typeface="ＭＳ Ｐゴシック" pitchFamily="34" charset="-128"/>
              </a:rPr>
              <a:t>V</a:t>
            </a:r>
            <a:r>
              <a:rPr lang="en-US" dirty="0" smtClean="0">
                <a:latin typeface="Gill Sans" charset="0"/>
                <a:ea typeface="ＭＳ Ｐゴシック" pitchFamily="34" charset="-128"/>
              </a:rPr>
              <a:t>ariables</a:t>
            </a:r>
            <a:endParaRPr lang="en-US" dirty="0">
              <a:latin typeface="Gill Sans" charset="0"/>
              <a:ea typeface="ＭＳ Ｐゴシック" pitchFamily="34" charset="-128"/>
            </a:endParaRPr>
          </a:p>
        </p:txBody>
      </p:sp>
      <p:sp>
        <p:nvSpPr>
          <p:cNvPr id="12292" name="Rectangle 3"/>
          <p:cNvSpPr>
            <a:spLocks noGrp="1" noChangeArrowheads="1"/>
          </p:cNvSpPr>
          <p:nvPr>
            <p:ph idx="1"/>
          </p:nvPr>
        </p:nvSpPr>
        <p:spPr>
          <a:xfrm>
            <a:off x="609601" y="2595571"/>
            <a:ext cx="7848600" cy="3288377"/>
          </a:xfrm>
        </p:spPr>
        <p:txBody>
          <a:bodyPr/>
          <a:lstStyle/>
          <a:p>
            <a:pPr marL="0" indent="0">
              <a:spcAft>
                <a:spcPts val="1200"/>
              </a:spcAft>
              <a:buNone/>
            </a:pPr>
            <a:r>
              <a:rPr lang="en-US" sz="2400" b="1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RESPONSE VARIABLE, EXPLANATORY </a:t>
            </a:r>
            <a:r>
              <a:rPr lang="en-US" sz="2400" b="1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VARIABLE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US" sz="2400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A </a:t>
            </a:r>
            <a:r>
              <a:rPr lang="en-US" sz="2400" b="1" dirty="0">
                <a:solidFill>
                  <a:srgbClr val="FF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response variable</a:t>
            </a:r>
            <a:r>
              <a:rPr lang="en-US" sz="2400" b="1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 </a:t>
            </a:r>
            <a:r>
              <a:rPr lang="en-US" sz="2400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measures an outcome of a study. An </a:t>
            </a:r>
            <a:r>
              <a:rPr lang="en-US" sz="2400" b="1" dirty="0">
                <a:solidFill>
                  <a:srgbClr val="FF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explanatory </a:t>
            </a:r>
            <a:r>
              <a:rPr lang="en-US" sz="2400" b="1" dirty="0" smtClean="0">
                <a:solidFill>
                  <a:srgbClr val="FF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variable</a:t>
            </a:r>
            <a:r>
              <a:rPr lang="en-US" sz="2400" b="1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 </a:t>
            </a:r>
            <a:r>
              <a:rPr lang="en-US" sz="2400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may </a:t>
            </a:r>
            <a:r>
              <a:rPr lang="en-US" sz="2400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explain or </a:t>
            </a:r>
            <a:r>
              <a:rPr lang="en-US" sz="2400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influence </a:t>
            </a:r>
            <a:r>
              <a:rPr lang="en-US" sz="2400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changes in a response variable.</a:t>
            </a:r>
          </a:p>
        </p:txBody>
      </p:sp>
      <p:sp>
        <p:nvSpPr>
          <p:cNvPr id="4" name="Rectangle 3"/>
          <p:cNvSpPr/>
          <p:nvPr/>
        </p:nvSpPr>
        <p:spPr>
          <a:xfrm>
            <a:off x="544385" y="2487329"/>
            <a:ext cx="7957752" cy="226940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345280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 txBox="1">
            <a:spLocks noChangeArrowheads="1"/>
          </p:cNvSpPr>
          <p:nvPr/>
        </p:nvSpPr>
        <p:spPr bwMode="auto">
          <a:xfrm>
            <a:off x="457200" y="4157663"/>
            <a:ext cx="8412163" cy="930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defTabSz="914400" eaLnBrk="1" hangingPunct="1">
              <a:spcBef>
                <a:spcPts val="700"/>
              </a:spcBef>
              <a:buClr>
                <a:schemeClr val="accent2"/>
              </a:buClr>
              <a:buSzPct val="60000"/>
              <a:buFont typeface="Monotype Sorts" charset="2"/>
              <a:buNone/>
            </a:pPr>
            <a:endParaRPr lang="en-US" sz="2000" dirty="0">
              <a:cs typeface="Arial" pitchFamily="34" charset="0"/>
            </a:endParaRPr>
          </a:p>
        </p:txBody>
      </p:sp>
      <p:sp>
        <p:nvSpPr>
          <p:cNvPr id="1434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219200"/>
          </a:xfrm>
        </p:spPr>
        <p:txBody>
          <a:bodyPr/>
          <a:lstStyle/>
          <a:p>
            <a:pPr eaLnBrk="1" hangingPunct="1"/>
            <a:r>
              <a:rPr lang="en-US" sz="4000" dirty="0" smtClean="0">
                <a:latin typeface="Gill Sans" charset="0"/>
                <a:ea typeface="ＭＳ Ｐゴシック" pitchFamily="34" charset="-128"/>
              </a:rPr>
              <a:t>Scatterplot</a:t>
            </a:r>
          </a:p>
        </p:txBody>
      </p:sp>
      <p:sp>
        <p:nvSpPr>
          <p:cNvPr id="9" name="Rectangle 3"/>
          <p:cNvSpPr>
            <a:spLocks noGrp="1" noChangeArrowheads="1"/>
          </p:cNvSpPr>
          <p:nvPr>
            <p:ph sz="quarter" idx="2"/>
          </p:nvPr>
        </p:nvSpPr>
        <p:spPr>
          <a:xfrm>
            <a:off x="384149" y="1483668"/>
            <a:ext cx="8378457" cy="4762500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20000"/>
              </a:lnSpc>
              <a:spcAft>
                <a:spcPts val="1200"/>
              </a:spcAft>
            </a:pPr>
            <a:r>
              <a:rPr lang="en-US" sz="8000" dirty="0" smtClean="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The </a:t>
            </a:r>
            <a:r>
              <a:rPr lang="en-US" sz="8000" dirty="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most useful graph for displaying the relationship between two quantitative variables is a </a:t>
            </a:r>
            <a:r>
              <a:rPr lang="en-US" sz="8000" b="1" dirty="0">
                <a:solidFill>
                  <a:srgbClr val="FF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scatterplot</a:t>
            </a:r>
            <a:r>
              <a:rPr lang="en-US" sz="8000" dirty="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. </a:t>
            </a:r>
            <a:endParaRPr lang="en-US" sz="5000" dirty="0"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  <a:p>
            <a:pPr marL="0" indent="0">
              <a:spcAft>
                <a:spcPts val="1200"/>
              </a:spcAft>
              <a:buNone/>
            </a:pPr>
            <a:r>
              <a:rPr lang="en-US" sz="8000" b="1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SCATTERPLOT</a:t>
            </a:r>
            <a:endParaRPr lang="en-US" sz="8000" b="1" dirty="0"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  <a:p>
            <a:pPr>
              <a:lnSpc>
                <a:spcPct val="120000"/>
              </a:lnSpc>
              <a:spcAft>
                <a:spcPts val="1200"/>
              </a:spcAft>
            </a:pPr>
            <a:r>
              <a:rPr lang="en-US" sz="8000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A </a:t>
            </a:r>
            <a:r>
              <a:rPr lang="en-US" sz="8000" b="1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scatterplot</a:t>
            </a:r>
            <a:r>
              <a:rPr lang="en-US" sz="8000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 shows the relationship between two quantitative variables </a:t>
            </a:r>
            <a:r>
              <a:rPr lang="en-US" sz="8000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measured on </a:t>
            </a:r>
            <a:r>
              <a:rPr lang="en-US" sz="8000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the same individuals. The values of one variable appear on the horizontal </a:t>
            </a:r>
            <a:r>
              <a:rPr lang="en-US" sz="8000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axis, and </a:t>
            </a:r>
            <a:r>
              <a:rPr lang="en-US" sz="8000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the values of the other variable appear on the vertical axis. Each individual </a:t>
            </a:r>
            <a:r>
              <a:rPr lang="en-US" sz="8000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in the </a:t>
            </a:r>
            <a:r>
              <a:rPr lang="en-US" sz="8000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data appears as the point in the plot </a:t>
            </a:r>
            <a:r>
              <a:rPr lang="en-US" sz="8000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fixed </a:t>
            </a:r>
            <a:r>
              <a:rPr lang="en-US" sz="8000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by the values of both variables for </a:t>
            </a:r>
            <a:r>
              <a:rPr lang="en-US" sz="8000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that individual</a:t>
            </a:r>
            <a:r>
              <a:rPr lang="en-US" sz="8000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.</a:t>
            </a:r>
          </a:p>
          <a:p>
            <a:pPr>
              <a:lnSpc>
                <a:spcPct val="120000"/>
              </a:lnSpc>
              <a:spcAft>
                <a:spcPts val="1200"/>
              </a:spcAft>
            </a:pPr>
            <a:r>
              <a:rPr lang="en-US" sz="8000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Always plot the explanatory variable, if there is one, on the horizontal axis (the </a:t>
            </a:r>
            <a:r>
              <a:rPr lang="en-US" sz="8000" i="1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x</a:t>
            </a:r>
            <a:r>
              <a:rPr lang="en-US" sz="8000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-axis</a:t>
            </a:r>
            <a:r>
              <a:rPr lang="en-US" sz="8000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) of a scatterplot. As a reminder, we usually call the explanatory variable </a:t>
            </a:r>
            <a:r>
              <a:rPr lang="en-US" sz="8000" i="1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x</a:t>
            </a:r>
            <a:r>
              <a:rPr lang="en-US" sz="8000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 and the </a:t>
            </a:r>
            <a:r>
              <a:rPr lang="en-US" sz="8000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response variable </a:t>
            </a:r>
            <a:r>
              <a:rPr lang="en-US" sz="8000" i="1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y</a:t>
            </a:r>
            <a:r>
              <a:rPr lang="en-US" sz="8000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. If </a:t>
            </a:r>
            <a:r>
              <a:rPr lang="en-US" sz="8000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there is no </a:t>
            </a:r>
            <a:r>
              <a:rPr lang="en-US" sz="8000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explanatory-response </a:t>
            </a:r>
            <a:r>
              <a:rPr lang="en-US" sz="8000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distinction, either </a:t>
            </a:r>
            <a:r>
              <a:rPr lang="en-US" sz="8000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variable can </a:t>
            </a:r>
            <a:r>
              <a:rPr lang="en-US" sz="8000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go on the horizontal axis.</a:t>
            </a:r>
            <a:endParaRPr lang="en-US" sz="8000" dirty="0">
              <a:solidFill>
                <a:schemeClr val="tx1"/>
              </a:solidFill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30663" y="2246858"/>
            <a:ext cx="8431944" cy="426828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37816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Rectangle 2"/>
          <p:cNvSpPr>
            <a:spLocks noGrp="1" noChangeArrowheads="1"/>
          </p:cNvSpPr>
          <p:nvPr>
            <p:ph type="title"/>
          </p:nvPr>
        </p:nvSpPr>
        <p:spPr>
          <a:xfrm>
            <a:off x="497925" y="280155"/>
            <a:ext cx="7772400" cy="1219200"/>
          </a:xfrm>
        </p:spPr>
        <p:txBody>
          <a:bodyPr/>
          <a:lstStyle/>
          <a:p>
            <a:pPr eaLnBrk="1" hangingPunct="1"/>
            <a:r>
              <a:rPr lang="en-US" sz="4000" dirty="0" smtClean="0">
                <a:latin typeface="Gill Sans" charset="0"/>
                <a:ea typeface="ＭＳ Ｐゴシック" pitchFamily="34" charset="-128"/>
              </a:rPr>
              <a:t>Scatterplot</a:t>
            </a:r>
          </a:p>
        </p:txBody>
      </p:sp>
      <p:sp>
        <p:nvSpPr>
          <p:cNvPr id="8" name="Rectangle 3"/>
          <p:cNvSpPr>
            <a:spLocks noGrp="1" noChangeArrowheads="1"/>
          </p:cNvSpPr>
          <p:nvPr>
            <p:ph sz="quarter" idx="2"/>
          </p:nvPr>
        </p:nvSpPr>
        <p:spPr>
          <a:xfrm>
            <a:off x="406695" y="1616510"/>
            <a:ext cx="8423550" cy="4762500"/>
          </a:xfrm>
        </p:spPr>
        <p:txBody>
          <a:bodyPr>
            <a:noAutofit/>
          </a:bodyPr>
          <a:lstStyle/>
          <a:p>
            <a:pPr marL="0" indent="0">
              <a:spcAft>
                <a:spcPts val="1200"/>
              </a:spcAft>
              <a:buNone/>
            </a:pP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Making the scatterplot in the context of our four-step process:</a:t>
            </a:r>
          </a:p>
          <a:p>
            <a:pPr>
              <a:spcAft>
                <a:spcPts val="1200"/>
              </a:spcAft>
            </a:pP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STATE:  The research question of interest as a statement (or query about a statement) of the association between two variables in your data.</a:t>
            </a:r>
          </a:p>
          <a:p>
            <a:pPr>
              <a:spcAft>
                <a:spcPts val="1200"/>
              </a:spcAft>
            </a:pP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PLAN:  The solution of your problem by plotting the variables according to the guidelines on the previous slide.</a:t>
            </a:r>
          </a:p>
          <a:p>
            <a:pPr>
              <a:spcAft>
                <a:spcPts val="1200"/>
              </a:spcAft>
            </a:pP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SOLVE:  Examine the scatterplot, taking note of any relationship present.</a:t>
            </a:r>
          </a:p>
          <a:p>
            <a:pPr>
              <a:spcAft>
                <a:spcPts val="1200"/>
              </a:spcAft>
            </a:pP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We will explore the CONCLUDE step later.  </a:t>
            </a:r>
            <a:endParaRPr lang="en-US" sz="2400" dirty="0">
              <a:solidFill>
                <a:schemeClr val="tx1"/>
              </a:solidFill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4643236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35065"/>
            <a:ext cx="7772400" cy="1219200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Gill Sans" charset="0"/>
                <a:ea typeface="ＭＳ Ｐゴシック" pitchFamily="34" charset="-128"/>
              </a:rPr>
              <a:t>Scatterplot</a:t>
            </a:r>
          </a:p>
        </p:txBody>
      </p:sp>
      <p:sp>
        <p:nvSpPr>
          <p:cNvPr id="15364" name="Rectangle 3"/>
          <p:cNvSpPr txBox="1">
            <a:spLocks noChangeArrowheads="1"/>
          </p:cNvSpPr>
          <p:nvPr/>
        </p:nvSpPr>
        <p:spPr bwMode="auto">
          <a:xfrm>
            <a:off x="134272" y="1487488"/>
            <a:ext cx="8585865" cy="998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461963" indent="-476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lvl="1" eaLnBrk="1" hangingPunct="1">
              <a:buFont typeface="Wingdings" pitchFamily="2" charset="2"/>
              <a:buNone/>
            </a:pPr>
            <a:r>
              <a:rPr lang="en-US" b="1" u="sng" dirty="0">
                <a:solidFill>
                  <a:schemeClr val="accent1"/>
                </a:solidFill>
                <a:cs typeface="Arial" pitchFamily="34" charset="0"/>
              </a:rPr>
              <a:t>Example</a:t>
            </a:r>
            <a:r>
              <a:rPr lang="en-US" b="1" dirty="0">
                <a:solidFill>
                  <a:srgbClr val="727CA3"/>
                </a:solidFill>
                <a:cs typeface="Arial" pitchFamily="34" charset="0"/>
              </a:rPr>
              <a:t>:</a:t>
            </a:r>
            <a:r>
              <a:rPr lang="en-US" dirty="0">
                <a:cs typeface="Arial" pitchFamily="34" charset="0"/>
              </a:rPr>
              <a:t>  </a:t>
            </a:r>
            <a:r>
              <a:rPr lang="en-US" sz="2000" dirty="0">
                <a:solidFill>
                  <a:srgbClr val="000000"/>
                </a:solidFill>
              </a:rPr>
              <a:t>Make a scatterplot of the relationship between body weight and </a:t>
            </a:r>
            <a:r>
              <a:rPr lang="en-US" sz="2000" dirty="0" smtClean="0">
                <a:solidFill>
                  <a:srgbClr val="000000"/>
                </a:solidFill>
              </a:rPr>
              <a:t>backpack </a:t>
            </a:r>
            <a:r>
              <a:rPr lang="en-US" sz="2000" dirty="0">
                <a:solidFill>
                  <a:srgbClr val="000000"/>
                </a:solidFill>
              </a:rPr>
              <a:t>weight for a group of hikers.</a:t>
            </a:r>
          </a:p>
        </p:txBody>
      </p:sp>
      <p:pic>
        <p:nvPicPr>
          <p:cNvPr id="15365" name="Picture 3" descr="F3.03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9313" y="3062288"/>
            <a:ext cx="5526087" cy="3765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1025525" y="2257425"/>
          <a:ext cx="7694613" cy="635000"/>
        </p:xfrm>
        <a:graphic>
          <a:graphicData uri="http://schemas.openxmlformats.org/drawingml/2006/table">
            <a:tbl>
              <a:tblPr/>
              <a:tblGrid>
                <a:gridCol w="2068513"/>
                <a:gridCol w="703262"/>
                <a:gridCol w="703263"/>
                <a:gridCol w="703262"/>
                <a:gridCol w="703263"/>
                <a:gridCol w="703262"/>
                <a:gridCol w="703263"/>
                <a:gridCol w="703262"/>
                <a:gridCol w="703263"/>
              </a:tblGrid>
              <a:tr h="317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Body weight (lb)</a:t>
                      </a:r>
                    </a:p>
                  </a:txBody>
                  <a:tcPr marT="45734" marB="457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120</a:t>
                      </a:r>
                    </a:p>
                  </a:txBody>
                  <a:tcPr marT="45734" marB="457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187</a:t>
                      </a:r>
                    </a:p>
                  </a:txBody>
                  <a:tcPr marT="45734" marB="457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109</a:t>
                      </a:r>
                    </a:p>
                  </a:txBody>
                  <a:tcPr marT="45734" marB="457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103</a:t>
                      </a:r>
                    </a:p>
                  </a:txBody>
                  <a:tcPr marT="45734" marB="457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131</a:t>
                      </a:r>
                    </a:p>
                  </a:txBody>
                  <a:tcPr marT="45734" marB="457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165</a:t>
                      </a:r>
                    </a:p>
                  </a:txBody>
                  <a:tcPr marT="45734" marB="457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158</a:t>
                      </a:r>
                    </a:p>
                  </a:txBody>
                  <a:tcPr marT="45734" marB="457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116</a:t>
                      </a:r>
                    </a:p>
                  </a:txBody>
                  <a:tcPr marT="45734" marB="457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Backpack weight (lb)</a:t>
                      </a:r>
                    </a:p>
                  </a:txBody>
                  <a:tcPr marT="45734" marB="457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26</a:t>
                      </a:r>
                    </a:p>
                  </a:txBody>
                  <a:tcPr marT="45734" marB="457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30</a:t>
                      </a:r>
                    </a:p>
                  </a:txBody>
                  <a:tcPr marT="45734" marB="457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26</a:t>
                      </a:r>
                    </a:p>
                  </a:txBody>
                  <a:tcPr marT="45734" marB="457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24</a:t>
                      </a:r>
                    </a:p>
                  </a:txBody>
                  <a:tcPr marT="45734" marB="457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29</a:t>
                      </a:r>
                    </a:p>
                  </a:txBody>
                  <a:tcPr marT="45734" marB="457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35</a:t>
                      </a:r>
                    </a:p>
                  </a:txBody>
                  <a:tcPr marT="45734" marB="457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31</a:t>
                      </a:r>
                    </a:p>
                  </a:txBody>
                  <a:tcPr marT="45734" marB="457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28</a:t>
                      </a:r>
                    </a:p>
                  </a:txBody>
                  <a:tcPr marT="45734" marB="457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12" name="Rectangle 11"/>
          <p:cNvSpPr/>
          <p:nvPr/>
        </p:nvSpPr>
        <p:spPr>
          <a:xfrm>
            <a:off x="2143125" y="6096000"/>
            <a:ext cx="5907088" cy="731838"/>
          </a:xfrm>
          <a:prstGeom prst="rect">
            <a:avLst/>
          </a:prstGeom>
          <a:solidFill>
            <a:srgbClr val="FEF0CB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2119313" y="3062288"/>
            <a:ext cx="774700" cy="3765550"/>
          </a:xfrm>
          <a:prstGeom prst="rect">
            <a:avLst/>
          </a:prstGeom>
          <a:solidFill>
            <a:srgbClr val="FEF0CB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Curved Right Arrow 13"/>
          <p:cNvSpPr/>
          <p:nvPr/>
        </p:nvSpPr>
        <p:spPr>
          <a:xfrm rot="20597505">
            <a:off x="1314151" y="2912578"/>
            <a:ext cx="492129" cy="2418164"/>
          </a:xfrm>
          <a:prstGeom prst="curvedRight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15" name="Curved Left Arrow 14"/>
          <p:cNvSpPr/>
          <p:nvPr/>
        </p:nvSpPr>
        <p:spPr>
          <a:xfrm rot="21099658">
            <a:off x="3778166" y="2527233"/>
            <a:ext cx="568811" cy="2597137"/>
          </a:xfrm>
          <a:prstGeom prst="curvedLeft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16" name="Curved Right Arrow 15"/>
          <p:cNvSpPr/>
          <p:nvPr/>
        </p:nvSpPr>
        <p:spPr>
          <a:xfrm rot="20227827">
            <a:off x="1413873" y="2304625"/>
            <a:ext cx="723230" cy="4822337"/>
          </a:xfrm>
          <a:prstGeom prst="curvedRight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3094038" y="2201863"/>
            <a:ext cx="709612" cy="741362"/>
          </a:xfrm>
          <a:prstGeom prst="rect">
            <a:avLst/>
          </a:prstGeom>
          <a:solidFill>
            <a:srgbClr val="D2DA7A">
              <a:alpha val="30980"/>
            </a:srgbClr>
          </a:solidFill>
          <a:ln w="10000">
            <a:solidFill>
              <a:srgbClr val="D2DA7A"/>
            </a:solidFill>
            <a:miter lim="800000"/>
            <a:headEnd/>
            <a:tailEnd/>
          </a:ln>
          <a:effectLst>
            <a:outerShdw blurRad="38100" dist="30000" dir="5400000" rotWithShape="0">
              <a:srgbClr val="808080">
                <a:alpha val="45000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967411775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>
          <a:xfrm>
            <a:off x="550530" y="287670"/>
            <a:ext cx="7772400" cy="1219200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Gill Sans" charset="0"/>
                <a:ea typeface="ＭＳ Ｐゴシック" pitchFamily="34" charset="-128"/>
              </a:rPr>
              <a:t>Interpreting Scatterplots</a:t>
            </a:r>
          </a:p>
        </p:txBody>
      </p:sp>
      <p:sp>
        <p:nvSpPr>
          <p:cNvPr id="7" name="Rectangle 3"/>
          <p:cNvSpPr>
            <a:spLocks noGrp="1" noChangeArrowheads="1"/>
          </p:cNvSpPr>
          <p:nvPr>
            <p:ph idx="1"/>
          </p:nvPr>
        </p:nvSpPr>
        <p:spPr>
          <a:xfrm>
            <a:off x="496876" y="1736750"/>
            <a:ext cx="7848600" cy="4762500"/>
          </a:xfrm>
        </p:spPr>
        <p:txBody>
          <a:bodyPr>
            <a:normAutofit fontScale="77500" lnSpcReduction="20000"/>
          </a:bodyPr>
          <a:lstStyle/>
          <a:p>
            <a:pPr>
              <a:spcAft>
                <a:spcPts val="1200"/>
              </a:spcAft>
            </a:pPr>
            <a:r>
              <a:rPr lang="en-US" sz="3000" dirty="0" smtClean="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To </a:t>
            </a:r>
            <a:r>
              <a:rPr lang="en-US" sz="3000" dirty="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interpret a scatterplot, follow the basic strategy of data analysis from Chapters 1 and 2. Look for patterns and important departures from those patterns</a:t>
            </a:r>
            <a:r>
              <a:rPr lang="en-US" sz="3000" dirty="0" smtClean="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.</a:t>
            </a:r>
          </a:p>
          <a:p>
            <a:pPr marL="0" indent="0">
              <a:spcAft>
                <a:spcPts val="1200"/>
              </a:spcAft>
              <a:buNone/>
            </a:pPr>
            <a:endParaRPr lang="en-US" sz="1000" dirty="0">
              <a:solidFill>
                <a:schemeClr val="tx1"/>
              </a:solidFill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  <a:p>
            <a:pPr marL="68580" indent="0">
              <a:spcAft>
                <a:spcPts val="1200"/>
              </a:spcAft>
              <a:buNone/>
            </a:pPr>
            <a:r>
              <a:rPr lang="en-US" sz="3000" b="1" dirty="0" smtClean="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HOW TO EXAMINE A SCATTERPLOT</a:t>
            </a:r>
            <a:endParaRPr lang="en-US" sz="3000" b="1" dirty="0">
              <a:solidFill>
                <a:schemeClr val="tx1"/>
              </a:solidFill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  <a:p>
            <a:pPr>
              <a:spcAft>
                <a:spcPts val="1200"/>
              </a:spcAft>
            </a:pPr>
            <a:r>
              <a:rPr lang="en-US" sz="3000" dirty="0" smtClean="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As </a:t>
            </a:r>
            <a:r>
              <a:rPr lang="en-US" sz="3000" dirty="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in any graph of data, look for the </a:t>
            </a:r>
            <a:r>
              <a:rPr lang="en-US" sz="3000" b="1" dirty="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overall pattern</a:t>
            </a:r>
            <a:r>
              <a:rPr lang="en-US" sz="3000" dirty="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 and for striking </a:t>
            </a:r>
            <a:r>
              <a:rPr lang="en-US" sz="3000" b="1" dirty="0" smtClean="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deviations</a:t>
            </a:r>
            <a:r>
              <a:rPr lang="en-US" sz="3000" dirty="0" smtClean="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 </a:t>
            </a:r>
            <a:r>
              <a:rPr lang="en-US" sz="3000" dirty="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from that pattern.</a:t>
            </a:r>
          </a:p>
          <a:p>
            <a:pPr>
              <a:spcAft>
                <a:spcPts val="1200"/>
              </a:spcAft>
            </a:pPr>
            <a:r>
              <a:rPr lang="en-US" sz="3000" dirty="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You can describe the overall pattern of a scatterplot by the </a:t>
            </a:r>
            <a:r>
              <a:rPr lang="en-US" sz="3000" b="1" dirty="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direction,</a:t>
            </a:r>
            <a:r>
              <a:rPr lang="en-US" sz="3000" dirty="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 </a:t>
            </a:r>
            <a:r>
              <a:rPr lang="en-US" sz="3000" b="1" dirty="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form,</a:t>
            </a:r>
            <a:r>
              <a:rPr lang="en-US" sz="3000" dirty="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 and </a:t>
            </a:r>
            <a:r>
              <a:rPr lang="en-US" sz="3000" b="1" dirty="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strength</a:t>
            </a:r>
            <a:r>
              <a:rPr lang="en-US" sz="3000" dirty="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 of the relationship.</a:t>
            </a:r>
          </a:p>
          <a:p>
            <a:pPr>
              <a:spcAft>
                <a:spcPts val="1200"/>
              </a:spcAft>
            </a:pPr>
            <a:r>
              <a:rPr lang="en-US" sz="3000" dirty="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An important kind of departure is an </a:t>
            </a:r>
            <a:r>
              <a:rPr lang="en-US" sz="3000" b="1" dirty="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outlier,</a:t>
            </a:r>
            <a:r>
              <a:rPr lang="en-US" sz="3000" dirty="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 an individual value that falls outside the overall pattern of the relationship.</a:t>
            </a:r>
          </a:p>
        </p:txBody>
      </p:sp>
      <p:sp>
        <p:nvSpPr>
          <p:cNvPr id="8" name="Rectangle 7"/>
          <p:cNvSpPr/>
          <p:nvPr/>
        </p:nvSpPr>
        <p:spPr>
          <a:xfrm>
            <a:off x="390785" y="2939576"/>
            <a:ext cx="8111352" cy="322991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4797635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65934" y="490517"/>
            <a:ext cx="7772400" cy="1219200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Gill Sans" charset="0"/>
                <a:ea typeface="ＭＳ Ｐゴシック" pitchFamily="34" charset="-128"/>
              </a:rPr>
              <a:t>Direction of Association</a:t>
            </a:r>
          </a:p>
        </p:txBody>
      </p:sp>
      <p:sp>
        <p:nvSpPr>
          <p:cNvPr id="20" name="Rectangle 3"/>
          <p:cNvSpPr>
            <a:spLocks noGrp="1" noChangeArrowheads="1"/>
          </p:cNvSpPr>
          <p:nvPr>
            <p:ph idx="1"/>
          </p:nvPr>
        </p:nvSpPr>
        <p:spPr>
          <a:xfrm>
            <a:off x="423361" y="2089955"/>
            <a:ext cx="8140049" cy="4064524"/>
          </a:xfrm>
        </p:spPr>
        <p:txBody>
          <a:bodyPr>
            <a:normAutofit/>
          </a:bodyPr>
          <a:lstStyle/>
          <a:p>
            <a:pPr marL="0" indent="0">
              <a:spcAft>
                <a:spcPts val="1200"/>
              </a:spcAft>
              <a:buNone/>
            </a:pPr>
            <a:r>
              <a:rPr lang="en-US" sz="2400" b="1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POSITIVE ASSOCIATION, NEGATIVE ASSOCIATION</a:t>
            </a:r>
          </a:p>
          <a:p>
            <a:pPr>
              <a:spcAft>
                <a:spcPts val="1200"/>
              </a:spcAft>
            </a:pP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Two variables are </a:t>
            </a:r>
            <a:r>
              <a:rPr lang="en-US" sz="2400" b="1" dirty="0" smtClean="0">
                <a:solidFill>
                  <a:srgbClr val="FF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positively </a:t>
            </a:r>
            <a:r>
              <a:rPr lang="en-US" sz="2400" b="1" dirty="0">
                <a:solidFill>
                  <a:srgbClr val="FF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associated </a:t>
            </a:r>
            <a:r>
              <a:rPr lang="en-US" sz="2400" dirty="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when above-average values of one 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tend to accompany </a:t>
            </a:r>
            <a:r>
              <a:rPr lang="en-US" sz="2400" dirty="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above-average values of the other, and below-average values also tend 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to occur </a:t>
            </a:r>
            <a:r>
              <a:rPr lang="en-US" sz="2400" dirty="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together.</a:t>
            </a:r>
          </a:p>
          <a:p>
            <a:pPr>
              <a:spcAft>
                <a:spcPts val="1200"/>
              </a:spcAft>
            </a:pPr>
            <a:r>
              <a:rPr lang="en-US" sz="2400" dirty="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Two variables are </a:t>
            </a:r>
            <a:r>
              <a:rPr lang="en-US" sz="2400" b="1" dirty="0">
                <a:solidFill>
                  <a:srgbClr val="FF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negatively associated </a:t>
            </a:r>
            <a:r>
              <a:rPr lang="en-US" sz="2400" dirty="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when above-average values of one tend 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to accompany </a:t>
            </a:r>
            <a:r>
              <a:rPr lang="en-US" sz="2400" dirty="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below-average values of the other, and vice versa.</a:t>
            </a:r>
          </a:p>
        </p:txBody>
      </p:sp>
      <p:sp>
        <p:nvSpPr>
          <p:cNvPr id="4" name="Rectangle 3"/>
          <p:cNvSpPr/>
          <p:nvPr/>
        </p:nvSpPr>
        <p:spPr>
          <a:xfrm>
            <a:off x="308119" y="1954686"/>
            <a:ext cx="8255292" cy="398185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781094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9"/>
          <p:cNvSpPr>
            <a:spLocks noGrp="1" noChangeArrowheads="1"/>
          </p:cNvSpPr>
          <p:nvPr>
            <p:ph type="title"/>
          </p:nvPr>
        </p:nvSpPr>
        <p:spPr>
          <a:xfrm>
            <a:off x="452835" y="295185"/>
            <a:ext cx="7772400" cy="12192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dirty="0" smtClean="0">
                <a:latin typeface="Gill Sans" charset="0"/>
                <a:ea typeface="ＭＳ Ｐゴシック" pitchFamily="34" charset="-128"/>
              </a:rPr>
              <a:t>Adding Categorical Variables</a:t>
            </a:r>
          </a:p>
        </p:txBody>
      </p:sp>
      <p:sp>
        <p:nvSpPr>
          <p:cNvPr id="18436" name="Rectangle 3"/>
          <p:cNvSpPr>
            <a:spLocks noGrp="1" noChangeArrowheads="1"/>
          </p:cNvSpPr>
          <p:nvPr>
            <p:ph sz="half" idx="2"/>
          </p:nvPr>
        </p:nvSpPr>
        <p:spPr>
          <a:xfrm>
            <a:off x="238215" y="1622220"/>
            <a:ext cx="8524396" cy="1166813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sz="2000" dirty="0" smtClean="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</a:rPr>
              <a:t>Consider the relationship between mean SAT verbal score and percent of high-school grads taking SAT for each state.</a:t>
            </a:r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247997" y="2516138"/>
            <a:ext cx="2951354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Font typeface="Monotype Sorts" charset="2"/>
              <a:buNone/>
            </a:pPr>
            <a:r>
              <a:rPr lang="en-US" sz="2000" dirty="0"/>
              <a:t>To add a </a:t>
            </a:r>
            <a:r>
              <a:rPr lang="en-US" sz="2000" i="1" dirty="0"/>
              <a:t>categorical variable</a:t>
            </a:r>
            <a:r>
              <a:rPr lang="en-US" sz="2000" dirty="0"/>
              <a:t>, use a different plot color or symbol for each category.</a:t>
            </a:r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4844" y="2505034"/>
            <a:ext cx="5304589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2573" y="2488725"/>
            <a:ext cx="5053781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268275" y="3915052"/>
            <a:ext cx="2931076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/>
              <a:t>Mean SAT Mathematics score and percent of high school graduates who take the test for only the </a:t>
            </a:r>
            <a:r>
              <a:rPr lang="en-US" sz="2000" dirty="0" smtClean="0"/>
              <a:t>Midwest (blue</a:t>
            </a:r>
            <a:r>
              <a:rPr lang="en-US" sz="2000" dirty="0"/>
              <a:t>) and Northeast (red) states.</a:t>
            </a:r>
          </a:p>
        </p:txBody>
      </p:sp>
    </p:spTree>
    <p:extLst>
      <p:ext uri="{BB962C8B-B14F-4D97-AF65-F5344CB8AC3E}">
        <p14:creationId xmlns:p14="http://schemas.microsoft.com/office/powerpoint/2010/main" val="3147531239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3656</TotalTime>
  <Words>678</Words>
  <Application>Microsoft Office PowerPoint</Application>
  <PresentationFormat>On-screen Show (4:3)</PresentationFormat>
  <Paragraphs>80</Paragraphs>
  <Slides>12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Flow</vt:lpstr>
      <vt:lpstr>Equation</vt:lpstr>
      <vt:lpstr>CHAPTER 4: Scatterplots and Correlation</vt:lpstr>
      <vt:lpstr>In Chapter 4, We Cover …</vt:lpstr>
      <vt:lpstr>Explanatory and Response Variables</vt:lpstr>
      <vt:lpstr>Scatterplot</vt:lpstr>
      <vt:lpstr>Scatterplot</vt:lpstr>
      <vt:lpstr>Scatterplot</vt:lpstr>
      <vt:lpstr>Interpreting Scatterplots</vt:lpstr>
      <vt:lpstr>Direction of Association</vt:lpstr>
      <vt:lpstr>Adding Categorical Variables</vt:lpstr>
      <vt:lpstr>Measuring Linear Association</vt:lpstr>
      <vt:lpstr>Facts about Correlation</vt:lpstr>
      <vt:lpstr>Facts about Correlation</vt:lpstr>
    </vt:vector>
  </TitlesOfParts>
  <Company>ISD 194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0:  Getting Started</dc:title>
  <dc:creator>drmark.gebert@gmail.com</dc:creator>
  <cp:lastModifiedBy>Anzhi Li</cp:lastModifiedBy>
  <cp:revision>165</cp:revision>
  <dcterms:created xsi:type="dcterms:W3CDTF">2011-07-11T00:21:16Z</dcterms:created>
  <dcterms:modified xsi:type="dcterms:W3CDTF">2015-08-12T20:06:16Z</dcterms:modified>
</cp:coreProperties>
</file>