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2" r:id="rId1"/>
  </p:sldMasterIdLst>
  <p:notesMasterIdLst>
    <p:notesMasterId r:id="rId21"/>
  </p:notesMasterIdLst>
  <p:sldIdLst>
    <p:sldId id="297" r:id="rId2"/>
    <p:sldId id="334" r:id="rId3"/>
    <p:sldId id="350" r:id="rId4"/>
    <p:sldId id="351" r:id="rId5"/>
    <p:sldId id="352" r:id="rId6"/>
    <p:sldId id="354" r:id="rId7"/>
    <p:sldId id="368" r:id="rId8"/>
    <p:sldId id="355" r:id="rId9"/>
    <p:sldId id="356" r:id="rId10"/>
    <p:sldId id="370" r:id="rId11"/>
    <p:sldId id="369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pyeditor" initials="CE-JA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1D25"/>
    <a:srgbClr val="EEEFD6"/>
    <a:srgbClr val="DF584A"/>
    <a:srgbClr val="F7B3BA"/>
    <a:srgbClr val="FFD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4" autoAdjust="0"/>
    <p:restoredTop sz="94660"/>
  </p:normalViewPr>
  <p:slideViewPr>
    <p:cSldViewPr snapToGrid="0" snapToObjects="1">
      <p:cViewPr>
        <p:scale>
          <a:sx n="79" d="100"/>
          <a:sy n="79" d="100"/>
        </p:scale>
        <p:origin x="-126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B5C72A-7EE3-455A-95E1-A79A80A99B89}" type="datetime1">
              <a:rPr lang="en-US"/>
              <a:pPr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7005B84-EFC2-4FBC-92CC-9968AC703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7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Basic Practice of Statistics - 3rd Edition</a:t>
            </a:r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Chapter 5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E4F941F-3703-4FA3-9604-6DD1AF4F6829}" type="slidenum">
              <a:rPr lang="en-US" sz="1200">
                <a:latin typeface="Calibri" pitchFamily="34" charset="0"/>
              </a:rPr>
              <a:pPr eaLnBrk="1" hangingPunct="1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Calibri" pitchFamily="34" charset="0"/>
              </a:rPr>
              <a:t>Basic Practice of Statistics - 3rd Edition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Calibri" pitchFamily="34" charset="0"/>
              </a:rPr>
              <a:t>Chapter 5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39B7349-C5AF-4646-B027-F6994E00D421}" type="slidenum">
              <a:rPr lang="en-US" smtClean="0">
                <a:latin typeface="Calibri" pitchFamily="34" charset="0"/>
              </a:rPr>
              <a:pPr eaLnBrk="1" hangingPunct="1"/>
              <a:t>17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Calibri" pitchFamily="34" charset="0"/>
              </a:rPr>
              <a:t>Basic Practice of Statistics - 3rd Edition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Calibri" pitchFamily="34" charset="0"/>
              </a:rPr>
              <a:t>Chapter 5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2D598B7-A691-4148-AE93-E80F3AFBFA15}" type="slidenum">
              <a:rPr lang="en-US" smtClean="0">
                <a:latin typeface="Calibri" pitchFamily="34" charset="0"/>
              </a:rPr>
              <a:pPr eaLnBrk="1" hangingPunct="1"/>
              <a:t>18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Calibri" pitchFamily="34" charset="0"/>
              </a:rPr>
              <a:t>Basic Practice of Statistics - 3rd Edition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Calibri" pitchFamily="34" charset="0"/>
              </a:rPr>
              <a:t>Chapter 5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A4BBBB6-D191-4793-99A6-7028175BA248}" type="slidenum">
              <a:rPr lang="en-US" smtClean="0">
                <a:latin typeface="Calibri" pitchFamily="34" charset="0"/>
              </a:rPr>
              <a:pPr eaLnBrk="1" hangingPunct="1"/>
              <a:t>19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3EB3-1AAB-4A85-825A-3F4BF69DD9FB}" type="datetime1">
              <a:rPr lang="en-US" smtClean="0"/>
              <a:t>8/12/2015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41B-DC42-417E-A0B7-C87892EBB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0275-078D-43C1-A580-B8D8DE1A0FCE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030A-EB1B-42D9-B220-F99C6FD47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1434-4DBF-4208-BDC5-DDA0C8DCB8D2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6013-A07E-4B62-B6E9-BA87B56EB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450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715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BC699A0-B3A1-44EA-9ABA-23C5E7FB6EB7}" type="datetime1">
              <a:rPr lang="en-US" smtClean="0"/>
              <a:t>8/12/2015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89CCF6-56AA-4795-BFE1-7F9B2D15B4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66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14500"/>
            <a:ext cx="3810000" cy="41529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1377E60-9737-4928-BC66-D1F763C3E122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0093F-9A22-4FE0-92B4-EC94233E3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4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B688-275B-4987-BE84-58366CC2D118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36B2-B467-4880-AB23-8F1A06B4F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6CE3-6E25-4F5D-AEFD-B174135D1315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84A2-600D-45DC-90E1-4B77835C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101D-BA2C-4E64-80E4-498CC53C30B9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C45-FA2A-4F7D-9726-107463EE8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D119-35DA-43C9-B4C5-80AA8790C3F1}" type="datetime1">
              <a:rPr lang="en-US" smtClean="0"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DC8-80F5-4DB1-8B11-0234F6F8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CC3C-810A-48E9-8414-35747E41D64F}" type="datetime1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C0E0-2D67-4F09-9805-E820004D8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9132-781B-412A-913A-5B22ADB44B89}" type="datetime1">
              <a:rPr lang="en-US" smtClean="0"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2F01-9F1B-4D00-8A3D-B52C881B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438D-5DFF-4568-9066-5883834F0F60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9381-81E4-45CA-81DC-B46CB546C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8D89-629B-4D4B-A9AA-0580B036C2AF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F2A003-8710-4CD4-8110-33E468165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A6F788-F845-415B-9F8E-1A8499DF855E}" type="datetime1">
              <a:rPr lang="en-US" smtClean="0"/>
              <a:t>8/12/2015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8D743-E708-45B6-8E91-6185BD036C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  <p:sldLayoutId id="2147484064" r:id="rId12"/>
    <p:sldLayoutId id="2147484065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81625" y="2830084"/>
            <a:ext cx="4267199" cy="1244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cap="none" dirty="0">
                <a:latin typeface="Arial" charset="0"/>
                <a:cs typeface="Arial" charset="0"/>
              </a:rPr>
              <a:t>CHAPTER </a:t>
            </a:r>
            <a:r>
              <a:rPr lang="en-US" sz="3200" b="1" dirty="0" smtClean="0">
                <a:latin typeface="Arial" charset="0"/>
                <a:cs typeface="Arial" charset="0"/>
              </a:rPr>
              <a:t>5</a:t>
            </a:r>
            <a:r>
              <a:rPr lang="en-US" sz="3200" b="1" cap="none" dirty="0" smtClean="0">
                <a:latin typeface="Arial" charset="0"/>
                <a:cs typeface="Arial" charset="0"/>
              </a:rPr>
              <a:t>:</a:t>
            </a:r>
            <a:r>
              <a:rPr lang="en-US" sz="3200" b="1" cap="none" dirty="0">
                <a:latin typeface="Arial" charset="0"/>
                <a:cs typeface="Arial" charset="0"/>
              </a:rPr>
              <a:t/>
            </a:r>
            <a:br>
              <a:rPr lang="en-US" sz="3200" b="1" cap="none" dirty="0">
                <a:latin typeface="Arial" charset="0"/>
                <a:cs typeface="Arial" charset="0"/>
              </a:rPr>
            </a:br>
            <a:r>
              <a:rPr lang="en-US" sz="3200" b="1" dirty="0" smtClean="0">
                <a:latin typeface="Arial" charset="0"/>
                <a:cs typeface="Arial" charset="0"/>
              </a:rPr>
              <a:t/>
            </a:r>
            <a:br>
              <a:rPr lang="en-US" sz="3200" b="1" dirty="0" smtClean="0">
                <a:latin typeface="Arial" charset="0"/>
                <a:cs typeface="Arial" charset="0"/>
              </a:rPr>
            </a:br>
            <a:r>
              <a:rPr lang="en-US" sz="3200" b="1" dirty="0" smtClean="0">
                <a:latin typeface="Arial" charset="0"/>
                <a:cs typeface="Arial" charset="0"/>
              </a:rPr>
              <a:t>Regression</a:t>
            </a:r>
            <a:endParaRPr lang="en-US" sz="3200" b="1" cap="none" dirty="0">
              <a:latin typeface="Arial" charset="0"/>
              <a:cs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3365" y="5691334"/>
            <a:ext cx="3309803" cy="407065"/>
          </a:xfrm>
        </p:spPr>
        <p:txBody>
          <a:bodyPr>
            <a:normAutofit fontScale="77500" lnSpcReduction="20000"/>
          </a:bodyPr>
          <a:lstStyle/>
          <a:p>
            <a:pPr algn="r" eaLnBrk="1" hangingPunct="1"/>
            <a:r>
              <a:rPr lang="en-US" b="1" dirty="0" smtClean="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Lecture PowerPoint Slides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744128" y="4441444"/>
            <a:ext cx="39749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27CA3"/>
                </a:solidFill>
                <a:cs typeface="Arial" pitchFamily="34" charset="0"/>
              </a:rPr>
              <a:t>Basic Practice of Statistics</a:t>
            </a:r>
            <a:endParaRPr lang="en-US" sz="2000" i="1" dirty="0">
              <a:solidFill>
                <a:srgbClr val="727CA3"/>
              </a:solidFill>
              <a:cs typeface="Arial" pitchFamily="34" charset="0"/>
            </a:endParaRPr>
          </a:p>
          <a:p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7</a:t>
            </a:r>
            <a:r>
              <a:rPr lang="en-US" baseline="30000" dirty="0" smtClean="0">
                <a:solidFill>
                  <a:srgbClr val="727CA3"/>
                </a:solidFill>
                <a:cs typeface="Arial" pitchFamily="34" charset="0"/>
              </a:rPr>
              <a:t>th</a:t>
            </a:r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 Edition</a:t>
            </a:r>
            <a:endParaRPr lang="en-US" dirty="0">
              <a:solidFill>
                <a:srgbClr val="727CA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470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smtClean="0">
                <a:latin typeface="Gill Sans" charset="0"/>
                <a:ea typeface="ＭＳ Ｐゴシック" pitchFamily="34" charset="-128"/>
              </a:rPr>
              <a:t>Residuals</a:t>
            </a:r>
          </a:p>
        </p:txBody>
      </p:sp>
      <p:sp>
        <p:nvSpPr>
          <p:cNvPr id="2" name="AutoShape 2" descr="data:image/png;base64,iVBORw0KGgoAAAANSUhEUgAAAYEAAAGBCAYAAACAWQ0kAAAe/UlEQVR4nO3d/2sbeX7Hcf0v8w+0v9XgH1xMrbWTi92wrulx5GrXLhJbSDENJOSytjFXKoIbJzlYyA+GBYOOXJseR5aG40K+zLKtHFLserk4x8mkVFLs2I6yiu21Hdnv/qAdZTQaffWM5svn+YAhxJZmPh7sz2s0X97viAAAlBXxegAAAO8QAgCgMEIAABRWEQLxeFwikUjVouu6IxvTNE3i8bgj62pHNBq13X4r4zK/ttb6ACAoqkIgGo1WvCCRSEgkEpF0Ot3RgbnB6UmbEAAQdA1DQNf1qhAwJj/zJ4d0Om37ScL8KcI8adqtw7ptO422IfIxuIzFuh3r+4yxGO+z26YxNrtxm9fXzDoAwC8ahoDd16LRqEQiEUkmk1WvNU/I1gnRGgLWdUQiEUkkEnUH3GgbxuRsHa91+9bvG1+3+7nsAqPe+qw/RzqddvS0GgA4palrAtaJrtnTINbJr9EEahxht8K6jXqTbTMhYA29ZDIpmqbZvrbW+uLxeMV7EolExf8BwC8afhIQKV0MNX+9XggYR/j1TrvUWkezp0xqbcPu1JX1fY1CwLqOaDRacVTfTAhYg0nTtIafcADAC02FQDKZrHlap2JllvP67XwSaBQC9bbhRAiIfJy0jXXbXQ+ptz7je9FotGrfAYCfOBYCdhOw0yHQaBuNzr03GwLG6ZtEImF7PaSZEDD2mde3xQJAPU2FgPW6gN3kZzcBG9cYnAqBZrZhPR9vbKvW9+zGYmzH7iKx9fpBvXP9Tj9nAQBOa+rCsPV8dq0jYOPo1/w+p08HNdqG3c9h3k6jaxXmn9HuNI71tfVuVW0UEgDgNU5Wu0jTtKpPEgDgJ4SAS4zrFwDgZ8xSLuGCMIAgIAQAQGGehMD09LQXmwUAWHgSApwrBwB/sJ2Nzbc9NnuLo/neenNl0VrrBwB4r2o2tl7QbOZedyMAzLdDGvfz2wUBIQAA/lAxG9vd1thMGeRa9XHsnrg1vg4A8F7FbFyr5HGjh56MoDB/gqhXzI0QAAB/aDoEmimFbL0mUO91AADvORYC5lM/5vo+ZtPT0xUhwa2iAOAtR04H1as+ahcefBIAAH9w5MJwvY5ktZrPAAC819YtotFotOJrxukfu1tE7cKDEAAAf2jrYTFrCIh8/BTBw2IA4L6V9bzEbj2Tc1NPZWJ+SVbW822th7IRABAwK+t5OTf1VD65+ri8/OWMLqm17ZbXRQgAQMDEbj2rCABjGb+x1PK6CAEACBjrpwBjOXPtScvrIgQAIGAm5pdsQ2B0LtXyuggBAAiY1Nq2DM3oFQFwfvZr0b990/K6CAEACKDU2raM31iSM9eeyOhcqq0AECEEAEBphAAAKIwQAACFEQIAoDBCAG1z6rF1AN4hBNAWu8fWh9p8bB2AdwgBtMXJx9YBeIcQQFucfGwdgHcIAbTFycfWAbRv9959KSwstv1+QgBtcfKxdQCtO36bl62Ll+X10E/k6MXLttdDCKBtTj22DqA1ew8eSra7X97dviNSLJ5qXYQAAATEcaEg25c+l9zAsBwurzqyTkIAsOD5B/jR/iNdcr2Dkk/clJODQ8fWSwgAJjz/AL852duXt7PXJdc7KAep546vnxAATHj+AX5ykHouud5BeTt7XU729l3ZBiEAmPD8A/zg5OBQ8ombku05K/uPdFe3RQgAJjz/AK8dLq9KbmBYdq7MyHGh4Pr2CAHAhOcf4JliUd7NfyHZ7n7Ze/CwY5slBAALnn9Apx29eCmvh34iWxcvy/Hbzt6NRggAgFeKRSksLEqmq0927933ZAiEAAB44Cj9SjZGxmQrNinF15uejYMQAIAOe794VzJdffJ+8a7XQyEEAKBTPmRysnkhJpsXYvIhk/N6OCJCCABAR+zeuy+Zrr5TlX12AyEAAC4qvt6UrdikbIyMyVH6ldfDqUIIAIBL9h48lExXnyMln91CCACAw5xq+NIJhAAAOGj/kS7ZnrOST9z07dG/GSEAAA44LhRk58qMow1fOoEQAIBTOkg9l2zPWVdLPruFEACANrnd8KUTCAEAaMPh8qrkegdl58pM4I7+zQgBAGiB0fAl1zvoesOXTiAEAKBJRy9eyusf/bUnJZ/dQggAQCPFory7fafjDV86gRAAgDqO0q9KDV9ik1Lc2vZ6OI4jBADAzg8NX7Ld/Z41fOkEQgAALD5kcrL54wnZvBDztOFLJxACAGDyfvGuZLv7fdHwpRMIAQCQUsnnN6OfycbImHz43//zejgdQwgAUN7uvfuS7e4vNXwJQNE3JxECAJR1/DYvW59dKpV8/sMfvR6OJwgBAErae/BQst39vm740gmEAAClHBcKsj15tVTyefX3Xg/Hc4QAAGXsP9Il1zso+cRNOTk49Ho4vkAIAAi9k7192fnZz0sln58vez0cXyEEAITaQeq55HoHA9nwpRMIAQChdHJwKPl/+hfJ9pyV7/VvvB6ObxECAELncHlVcgPDsnNlRo4LBa+H42uEAIDwKBbl3dwvJNvdL/u/e+z1aAKBEAAQCkcvXpZKPoeo4UsnEAIAgq1YlO/ufCmZrj7Z++q3Xo8mcGxn40gkUl40TWtthab3RqPRmq8BgNM6Sr+SjZGxUsOXkJd8dkvVbKxpmsTj8fL/4/F4U0Gg67pEIhFJJpONN0oIADilwpdJyXT1yftf/pvXQwm0itnYmMjN0um0RCIR0XW9/ooiEUkkEs1tlBAA0KYPmZxsXojJ5oWYfMjkvB5O4FXMxolEwvaoX9O0ukf4yWSypYmdEADQjt1f/VoyXX1S+LLxGQc0p+kQqHeUb7zPfD2g3qkhQgBAK4qvN2UrNikbI2NylH7l9XBCxbEQsE7sdtcIpqenK0Jienr6tOMHEHJ7X/1WMl198t0XC0qXfHaLI6eDar0vGo1WXGQub5RPAgAaOH6bl62Ll0sNX1689Ho4oeXIhWG794kQAgDas/+7x6WGL3O/4OjfZW3dIhqNRqu+Zn2fcbHYLjwIAQB2jgsF2bkyU2r4srzq9XCU0NbDYnYhICJVF4fT6bT9RgkBABbff7Mk2Z6zpZLPNHzpGMpGAPDUyd6+vJ29Xmr4knru9XCUQwgADltZz0vs1jM5N/VUJuaXZGWdYma1HDxfllzvoOz87Oc0fPEIIQA4aGU9L+emnsonVx+Xl6EZXVJr214PzVdODg4ln7gpud5B2X9UvxoB3EUIAA6K3XpWEQDGMn5jyeuh+cbRi5eSGxiW7cmrNHzxAUIAcJD1U4CxnLn2xOuhea9YlHe370i2u1/2Hjz0ejT4ASEAOGhifsk2BEbnUl4PzVNHf/hjqeFLbJKGLz5DCAAOSq1ty9CMXhEA52e/Fv3bN14PzRvFohQWFiXb3S+79+57PRrYIAQAh6XWtmX8xpKcufZERudSygbAh0xONkbG5M3oZzR88TFCAIDj3i/elWx3v7xfvOv1UNAAIQDAMcXXm7J5ISYbI2M0fAkIQgCAI3bv3Zdsd78UFhYp+hYghACAUylubctWbLJU8pmGL4FDCABo296Dh6WSz7fvcPQfUIQAgJYdFwqydfGy5AaGafgScIQAgJbsP9Il1zso+cRNSj6HACEAoCkne/ulhi+9gzR8CRFCAEBDB6nnkusdLDV8oeRzqBACAGo6OTiUt7PXJdtzloYvIUUIALB1uLwquYFh2bkyQ8nnECMEAFQqFiWfuCnZ7n4aviiAEABQdvTiZank88XLlHxWBCEAQKRYlO++WJBMVx8NXxRDCACKO0q/ko2RMdmKTVLyWUGEAKCwwsKiZLr6ZPdXv/Z6KPAIIQAo6EMmJ5sXYrJ5IUbJZ8URAnDMynpeYreeybmppzIxvyQr61xY9KP3i3cl09VHwxeICCEAh6ys5+Xc1NOK3rpDM7qk1ra9Hhp+UHy9KVuxSdkYGaPkM8oIATgidutZRQAYy/iNJa+HBhHZ+81/SKarT7678yUln1GBEIAjrJ8CjOXMtSdeD01px2/zsnXxcqnhCyWfYYMQgCMm5pdsQ2B0LuX10JRVbvgy/wVH/6iJEIAjUmvbMjSjVwTA+dmvRf/2jddDU85xoVAq+TwwTMlnNEQIwDGptW0Zv7EkZ649kdG5FAHgge/1byTbc5aGL2gaIQCEwMnevrydvS653kFKPqMlhAAQcOWGL1P/TMMXtIwQAALq5OBQ8ombkusdpOQz2kYIAAF0uPp7yQ0My/alz2n4glMhBIAgKRbl3e07ku3up+QzHEEIAAFRbvjy2SUavsAxhADgd8WiFBYWJdvdL7v37ns9GoQMIQD4mNHw5c34RRq+wBWEAOBT7xfvSra7n5LPcBUhAPhMueHLjydo+ALXEQKAj+zeuy/Z7n4pLCxS9A0dQQgAPlBu+PLpT2n4go4iBACPlUs+377D0T86jhAAPELDF/gBIQB4YP+RLrneQUo+w3OEANBB5YYvfedp+AJfIASADimXfJ69Tsln+AYhALiMhi/wM0IAcNHh8qrkBoZl58oMJZ/hS4QA4AKj4Uu25ywNX+BrhADgsHLJ54uXKfkM3yMEAKfQ8AUBRAgADjhKv5KNT38qW7FJSj4jUAgB4DR+aPiS6eqj4QsCiRAALFbW8xK79UzOTT2VifklWVm3P69fLvl8IUbJZwQWIQCYrKzn5dzUU/nk6uPyMjSjS2ptu+J1NHxBWBACgEns1rOKADCW8RtLIlIq+fxm/KJsjIxR8hmhYDsbRyKR8qJpWssrTSQSEolERNft748mBOBX1k8BxnLm2hMaviCUqmZjTdMkHo+X/x+Px1sKgmQyWQ4QQgBBMzG/VBUAn176Sh70/x0lnxFKFbOxrutVE3Q6na47odu93/yv7UYJAfhUam1bhmb0cgBc/Zvb8u2f9sr/fD7P0T9CqWI2TiQStkf9mqZJMpmsuyJzWDQKDkIAfpZa25a/TzyRf43G5L//7EeydI+yDwivpkMgkUjUX5Fp0icEEGQ0fIFKHAmBSCRS8UmhVghMT09XXHSenp4+7fgRUs3eq+8kSj5DRY6cDjJP7NYlGo3avh6opdl79Z1EwxeoytELw82+hxBAPY3u1XcSJZ+hurZuEY1Go3VvGyUEcBr17tV3Eg1fgDYfFiME4Ca7e/U/ufpYRudSzmygWJR3819Q8hkQykbAh6z36n9y9bGcn/1a9G/fnHrdNHwBKhEC8KXU2raM31iSM9eeyOhc6vQBQMlnwBYhgNA7Sr+SjZExGr4ANggBBFKzzxG8X7wrma4+Sj4DNRACCJxmniOg4QvQHEIAgdPoOYLde/cl09VXKvkMoC5CAIFT6zmCn/zjb2QrNknDF6AFhIBLvKh9owq75wiu/s1tWfuTP5d3t+9Q8hloASHgAi9q36jE/BzBp5e+kn/v/Vv5z66/lNT9//J6aEDgEAIu6GTtG1Wl1rYl8Q8LsvKnfyG//Ksroq+89npIQCARAi7oVO0bVR0XCrJzZUZyA8NyuLzq9XCAQCMEXOB67RuFHaSeS7bnLCWfAYcQAi5ws/aNqmj4AriDEHCJ47VvFHa4vCq53kHZuTLD0T/gMEIAvmU0fMn1DtLwBXAJIQBfOnrxUl7/6K8p+Qy4jBCAvxSL8u72HRq+AB1CCMA3jtKvSg1fYpNS3OLBOqATCAF474eGL9nufhq+AB1GCMBTHzI52fzxhGxeiNHwBfAAIQDPvF+8K9nufhq+AB4iBNBxxdeb8mb0M9kYGZMP//t/Xg8HUBohgI7avXdfst39pYYvlHwGPEcIoCOO3+Zl67NL8nroJ3L0hz96PRwAPyAE4Lq9Bw8l291PwxfAhwgBuOa4UJDtyaulks+rv/d6OABsEAJwxf4jXXK9g5JP3JSTg0OvhwOgBkIAjjrZ25edn/28VPL5+bLXwwHQACEAxxyknkuud5CGL0CAEAI4tZODQ8n/079ItuesfK9/4/VwALSAEMCpHC6vSm5gWHauzMhxoeD1cAC0iBBAe4pFeTf3C8l298v+7x57PRoAbSIE0LKjFy9LJZ9p+AIEHiGA5hWL8t2dLyXT1Sd7X/3W69EAcAAhgKYcpV/JxshYqeELJZ+B0CAE0FDhy6Rkuvrk/S//zeuhAHAYIYCaPmRysnkhJpsXYvIhk/N6OABcQAjA1u6vfi2Zrj4pfJn0eigAXEQIoELx9aZsxSZlY2RMjtKvvB4OAJcRAijb++q3kunqk+++WKDkM6AIQgClhi8XL5cavrx46fVwAHQQIaC4/d89LjV8mfsFR/+AgggBRR0XCrJzZabU8GV51evhnNrKel5it57JuamnMjG/JCvrPMkMNIMQUND33yxJtudsqeRzCBq+rKzn5dzUU/nk6uPyMjSjS2pt2+uhAb5HCCjkZG9f3s5eLzV8ST33ejiOid16VhEAxjJ+Y8nroQG+Rwgo4uD5suR6B2XnZz8PXcMX66cAYzlz7YnXQwN8jxAIuZODQ8knbkqud1D2H+leD8cVE/NLtiEwOpfyemiA7xECIXb04qXkBoZle/JqqBu+pNa2ZWhGrwiA87Nfi/7tG6+HBvgeIRBGxaK8u31Hst39svfgodej6YjU2raM31iSM9eeyOhcigAAmkQIhMzRH/5YavgSm6ThC4CGCIGwKBalsLAo2e5+2b133+vRAAgIQiAEPmRysjEyJm9GP6PhC4CWEAIB937xrmS7++X94l2vhwIggAiBgCq+3pTNCzHZGBmj4QuAthECAbR7775ku/ulsLBI0TcAp0IIBEhxa1u2YpOlks80fAHgAEIgIPYePCyVfL59h6N/AI4hBHzuuFCQrYuXJTcwTMMXAI7zXQgYdeF/9Dl14fcf6ZLrHZR84mYoSj4D8B/b2TgSiZQXTdOaWpGmaU2/r1YIUBe+5GRvv9TwpXcwFA1fAPhX1WysaZrE4/Hy/+PxeMMgSKfTEo1GK74WjUarvlbeaI0QoC68yEHqueR6B0sNX0JW8hmA/1TMxrquV03Q6XRaIpGI6HprZYiTyWTNyb7W11WuC39ycChvZ69LtudsqBq+APC3itk4kUjYHvVrmibJZLKlFbcTAqrWhT9cXpXcwLDsXJkJdclnAP7TdAgkEonWVhyJVJxWsn7PjnJ14YtFySduSra7P7QNXwD4myshEI1GbdczPT1dcfF4enq66jWq1IU/evGyVPL54mVKPgPwjOOng2oFQMVGVX5OoFiU775YkExXnzINXwD4l6MXhjVNa+qWUlVD4Cj9SjZGxmQrNknJZwC+0NYtotajfSMoal0DqNqogiFQWFiUTFef7P7q114PBQDK2npYzBoCxp1AdovdtQSVQuBDJiebF2KyeSFGyWcAvuO7shFh8n7xrmS6+mj4AsC3CAEXFF9vylZsUjZGxij5DMDXCAGH7f3mPyTT1Sff3fmSks8AfI8QcMjx27xsXbxcavhCyWcAAUEIOKDc8GX+C47+AQQKIXAKx4VCqeTzwDAlnwEEEiHQpu/1byTbc5aGLwACjRBo0cnevrydvS653kFKPgMIPEKgBeWGL1P/HJqGL0Y7z3NTtPMEVEQINOHk4FDyiZuS6x0MVcln2nkCIAQaOFz9veQGhmX70ueha/hCO08AhEAtxaK8u31Hst39oS35rHI7TwAlhICNcsOXzy6FuuGLqu08AXxECJgVi1JYWJRsd7/s3rvv9Whcp1w7TwBVCIEfGA1f3oxfVKrhiyrtPAHYIwSkVPI5291PyWcAylE6BMoNX348QcMXAEpSNgR2792XbHe/FBYWKfoGQFnKhUC54cunP6XhCwDlKRUC5ZLPt+9w9A8AokgI0PAFAOyFPgT2H+mS6x2k5DMA2AhtCJQbvvSdp+ELANQQyhAol3yevR6aks8A4IZQhQANX+AGei4gzEITAofLq5IbGJadKzOhK/kM79BzAWEX+BAwGr5ke86GquEL/IGeCwi7QIdAueTzxcuhLvkM79BzAWEXzBBQoOEL/IGeCwi7wIXAUfqVbHz6U9mKTSpV8hneoOcCwi44IfBDw5dMV58SDV/gH/RcQJgFIgTKJZ8vxCj5DAAO8n0I0PAFANzj2xAovt6UN+MXZWNkjJLPAOAS34ZAYWGRhi8A4DLfhgAAwH2EAAAojBAAAIURAgCgMEIAABRGCACAwggBAFAYIQAACiMEAEBhhAAAKIwQAACFEQIAoDBCAAAURggAgMIIAQBQGCEAAAojBABAYYQAACiMEAAAhRECAKAwQgAAFEYIIBRW1vMSu/VMzk09lYn5JVlZz3s9JCAQCAEE3sp6Xs5NPZVPrj4uL0MzuqTWtr0eGuB7hAACL3brWUUAGMv4jSWvhwb4nqOzcSQSKS+aptV9HTpDhdMk1k8BxnLm2hOvhwb4nmOzsaZpEo/Hy/+Px+M1g4AQ6AxVTpNMzC/ZhsDoXMrroQG+58hsrOt61cSeTqclEomIruvVGyUEOkKV0ySptW0ZmtErfsbzs1+L/u0br4cG+J4js3EikbA96tc0TZLJZPVGCYGOUOk0SWptW8ZvLMmZa09kdC5FAABNcj0EEolE9UYJgY7gNAmARjoaAtPT0xUXj6enp53YPGrgNAmARjgdFHKcJgFQDxeGAUBh3CIKAArjYTEAUBhlIwBAYYQAACiMEAAAhRECAKAwQgAAFEYIAIDCCAEAUBghAAAKIwQAQGGEAAAojBAAAIURAgCgMEIAABRGCACAwggBAFAYIQAACiMEAEBhhAAAKIwQAACFEQIAoDBCAAAURggAgMIIAQBQGCEAAAojBABAYYQAACiMEAAAhRECAKAwQgAAFEYIAIDCCAEAUBghAAAKIwQAQGGEAAAojBAIoJX1vMRuPZNzU09lYn5JVtbzXg8JQEARAgGzsp6Xc1NP5ZOrj8vL0IwuqbVtr4cGIIAIgYCJ3XpWEQDGMn5jyeuhAQggQiBgrJ8CjOXMtSdeDw1AABECATMxv2QbAqNzKa+HBiCACIGASa1ty9CMXhEA52e/Fv3bN14PDUAAEQIBlFrblvEbS3Lm2hMZnUsRAADaRggAgMICEQLT09MujSS82GetY5+1jn3WOr/ts0CEAJ8cWsc+ax37rHXss9b5bZ95Mpqenh6JRCIsLCwsLB4txicSf0VSDZFIIIbpK+yz1rHPWsc+a53f9pm/RlOD386hBQH7rHXss9axz1rnt30WiBAAALiDEAAAhRECAKAw34SApmkVV641TbN9XTOvUVEikZBIJCK6rld9j31WzbxPotFo3e+rvs/S6XTVnSXpdLrqdeyz0j5IJpO23zP+Ro3F7nXNvMZpvgiBdDpd9YcYjUarvqZpmsTj8fL/4/G4sr9sZslksvxLYw0B9lklXdcb/nGxzz4yAsC8v4zfN3MQqLzPrCFp97tl3WfN7Fe717jBFyFgx9ghBuOP18zYSXZHv6ow9ov5X+v3zFTfZ5FIRBKJRM3vs88qWf8ODebJiX32Ua1JOxqNVv3exePxigPdZl7jhsCEQCKRsD2y0DStIx+Z/Mj8h2b3R8c+q1RrQjNjn1Uyfq/MR/nGpG8csbLPPqoVAnZfTyaTFfutmde4wbchYP3Fq/eLVu/ILszMk36rIaDiPjP2h/X8tvkPj31mz7rPzNhnH7UaAuZ92cxr3ODLEIhGo1W/VPyiVbL+whACjRkX3cys1wjYZ9XM+8d8/cnAPvuIEHCAXQCI8JHTql5NEOMcIvusUq39EY1Gy5862WeVap2TNl9bYZ99xOmgU9I0reYPzMWn+uz2Bfuskt3+EKkMAfZZpVohYL4biH32EReG22R38cmOyrehNVLrj459Vsm6P4yP2+b9xj77yNg/drcyss+qcYtom8znGa2LNRl5IMVevSMv9lkl68VhHnyqzzjSZ5/Zs3uYzm7y5mExAIDvEAIAoDBCAAAURggAgMIIAQBQGCEA2DA/OwCEGSEA18Xj8Zq3ANvdathJtSZ7QgCqIATguk489dguQgCqIwTgumZCwJh0o9FoVQ0k88Nd5om53nvM27Z++jAeqKv3PWPd5teY121XjK6Zn9XuwSLrA37WB4asT+LW+yRlN25zyedOP4gE/yME4LpmQ8A8IZonS+tj9OaJ2jqJWp8yj8fjVZVVzZN3vU8C1onSum7r/5upl2NXKsA6Xmu4GPvOWorBrsOX3biNn9v8XlVr+6AaIQDXNXNNwG4ytitFbK5MafeeWhUtDXZB0uzpIOMI2/x/87aa3Xa96yD1Jma771mLjtX6eey2a/15oCZCAK5r5XSQWa0QML5m9x67+uvm00W1Tvs0Mx7rz2ENlGbq59c6tSVS3bGrme/ZVaKstV67xa/XatA5hABc52UIWCe6034SsP4c0WhUotFoy80/zMFk/Dxuh4DXd2LBnwgBuK6TIZBIJMrbspv8nA4BY/K3llJulnmdjc7Tn/Z0EBeCYYcQgOs6FQLW+ut2k6pxfcJ8h1CjbmONfo5ad/lY6bpetU7rduzG0+qFYbsQMH5u82vtxgP1EAJwndMXhs0h0KiGu7VXhXF3kPWOomauFdQKgVYaqFjHW2/CPs0tonast4hydxBECAEEmF8e6FKxly7CgxBAYPkhBGr1LQaCgt9eBJYfQqDdC8KAXxACAKCw/we7f6RlkT+qZ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png;base64,iVBORw0KGgoAAAANSUhEUgAAAYEAAAGBCAYAAACAWQ0kAAAe/UlEQVR4nO3d/2sbeX7Hcf0v8w+0v9XgH1xMrbWTi92wrulx5GrXLhJbSDENJOSytjFXKoIbJzlYyA+GBYOOXJseR5aG40K+zLKtHFLserk4x8mkVFLs2I6yiu21Hdnv/qAdZTQaffWM5svn+YAhxJZmPh7sz2s0X97viAAAlBXxegAAAO8QAgCgMEIAABRWEQLxeFwikUjVouu6IxvTNE3i8bgj62pHNBq13X4r4zK/ttb6ACAoqkIgGo1WvCCRSEgkEpF0Ot3RgbnB6UmbEAAQdA1DQNf1qhAwJj/zJ4d0Om37ScL8KcI8adqtw7ptO422IfIxuIzFuh3r+4yxGO+z26YxNrtxm9fXzDoAwC8ahoDd16LRqEQiEUkmk1WvNU/I1gnRGgLWdUQiEUkkEnUH3GgbxuRsHa91+9bvG1+3+7nsAqPe+qw/RzqddvS0GgA4palrAtaJrtnTINbJr9EEahxht8K6jXqTbTMhYA29ZDIpmqbZvrbW+uLxeMV7EolExf8BwC8afhIQKV0MNX+9XggYR/j1TrvUWkezp0xqbcPu1JX1fY1CwLqOaDRacVTfTAhYg0nTtIafcADAC02FQDKZrHlap2JllvP67XwSaBQC9bbhRAiIfJy0jXXbXQ+ptz7je9FotGrfAYCfOBYCdhOw0yHQaBuNzr03GwLG6ZtEImF7PaSZEDD2mde3xQJAPU2FgPW6gN3kZzcBG9cYnAqBZrZhPR9vbKvW9+zGYmzH7iKx9fpBvXP9Tj9nAQBOa+rCsPV8dq0jYOPo1/w+p08HNdqG3c9h3k6jaxXmn9HuNI71tfVuVW0UEgDgNU5Wu0jTtKpPEgDgJ4SAS4zrFwDgZ8xSLuGCMIAgIAQAQGGehMD09LQXmwUAWHgSApwrBwB/sJ2Nzbc9NnuLo/neenNl0VrrBwB4r2o2tl7QbOZedyMAzLdDGvfz2wUBIQAA/lAxG9vd1thMGeRa9XHsnrg1vg4A8F7FbFyr5HGjh56MoDB/gqhXzI0QAAB/aDoEmimFbL0mUO91AADvORYC5lM/5vo+ZtPT0xUhwa2iAOAtR04H1as+ahcefBIAAH9w5MJwvY5ktZrPAAC819YtotFotOJrxukfu1tE7cKDEAAAf2jrYTFrCIh8/BTBw2IA4L6V9bzEbj2Tc1NPZWJ+SVbW822th7IRABAwK+t5OTf1VD65+ri8/OWMLqm17ZbXRQgAQMDEbj2rCABjGb+x1PK6CAEACBjrpwBjOXPtScvrIgQAIGAm5pdsQ2B0LtXyuggBAAiY1Nq2DM3oFQFwfvZr0b990/K6CAEACKDU2raM31iSM9eeyOhcqq0AECEEAEBphAAAKIwQAACFEQIAoDBCAG1z6rF1AN4hBNAWu8fWh9p8bB2AdwgBtMXJx9YBeIcQQFucfGwdgHcIAbTFycfWAbRv9959KSwstv1+QgBtcfKxdQCtO36bl62Ll+X10E/k6MXLttdDCKBtTj22DqA1ew8eSra7X97dviNSLJ5qXYQAAATEcaEg25c+l9zAsBwurzqyTkIAsOD5B/jR/iNdcr2Dkk/clJODQ8fWSwgAJjz/AL852duXt7PXJdc7KAep546vnxAATHj+AX5ykHouud5BeTt7XU729l3ZBiEAmPD8A/zg5OBQ8ombku05K/uPdFe3RQgAJjz/AK8dLq9KbmBYdq7MyHGh4Pr2CAHAhOcf4JliUd7NfyHZ7n7Ze/CwY5slBAALnn9Apx29eCmvh34iWxcvy/Hbzt6NRggAgFeKRSksLEqmq0927933ZAiEAAB44Cj9SjZGxmQrNinF15uejYMQAIAOe794VzJdffJ+8a7XQyEEAKBTPmRysnkhJpsXYvIhk/N6OCJCCABAR+zeuy+Zrr5TlX12AyEAAC4qvt6UrdikbIyMyVH6ldfDqUIIAIBL9h48lExXnyMln91CCACAw5xq+NIJhAAAOGj/kS7ZnrOST9z07dG/GSEAAA44LhRk58qMow1fOoEQAIBTOkg9l2zPWVdLPruFEACANrnd8KUTCAEAaMPh8qrkegdl58pM4I7+zQgBAGiB0fAl1zvoesOXTiAEAKBJRy9eyusf/bUnJZ/dQggAQCPFory7fafjDV86gRAAgDqO0q9KDV9ik1Lc2vZ6OI4jBADAzg8NX7Ld/Z41fOkEQgAALD5kcrL54wnZvBDztOFLJxACAGDyfvGuZLv7fdHwpRMIAQCQUsnnN6OfycbImHz43//zejgdQwgAUN7uvfuS7e4vNXwJQNE3JxECAJR1/DYvW59dKpV8/sMfvR6OJwgBAErae/BQst39vm740gmEAAClHBcKsj15tVTyefX3Xg/Hc4QAAGXsP9Il1zso+cRNOTk49Ho4vkAIAAi9k7192fnZz0sln58vez0cXyEEAITaQeq55HoHA9nwpRMIAQChdHJwKPl/+hfJ9pyV7/VvvB6ObxECAELncHlVcgPDsnNlRo4LBa+H42uEAIDwKBbl3dwvJNvdL/u/e+z1aAKBEAAQCkcvXpZKPoeo4UsnEAIAgq1YlO/ufCmZrj7Z++q3Xo8mcGxn40gkUl40TWtthab3RqPRmq8BgNM6Sr+SjZGxUsOXkJd8dkvVbKxpmsTj8fL/4/F4U0Gg67pEIhFJJpONN0oIADilwpdJyXT1yftf/pvXQwm0itnYmMjN0um0RCIR0XW9/ooiEUkkEs1tlBAA0KYPmZxsXojJ5oWYfMjkvB5O4FXMxolEwvaoX9O0ukf4yWSypYmdEADQjt1f/VoyXX1S+LLxGQc0p+kQqHeUb7zPfD2g3qkhQgBAK4qvN2UrNikbI2NylH7l9XBCxbEQsE7sdtcIpqenK0Jienr6tOMHEHJ7X/1WMl198t0XC0qXfHaLI6eDar0vGo1WXGQub5RPAgAaOH6bl62Ll0sNX1689Ho4oeXIhWG794kQAgDas/+7x6WGL3O/4OjfZW3dIhqNRqu+Zn2fcbHYLjwIAQB2jgsF2bkyU2r4srzq9XCU0NbDYnYhICJVF4fT6bT9RgkBABbff7Mk2Z6zpZLPNHzpGMpGAPDUyd6+vJ29Xmr4knru9XCUQwgADltZz0vs1jM5N/VUJuaXZGWdYma1HDxfllzvoOz87Oc0fPEIIQA4aGU9L+emnsonVx+Xl6EZXVJr214PzVdODg4ln7gpud5B2X9UvxoB3EUIAA6K3XpWEQDGMn5jyeuh+cbRi5eSGxiW7cmrNHzxAUIAcJD1U4CxnLn2xOuhea9YlHe370i2u1/2Hjz0ejT4ASEAOGhifsk2BEbnUl4PzVNHf/hjqeFLbJKGLz5DCAAOSq1ty9CMXhEA52e/Fv3bN14PzRvFohQWFiXb3S+79+57PRrYIAQAh6XWtmX8xpKcufZERudSygbAh0xONkbG5M3oZzR88TFCAIDj3i/elWx3v7xfvOv1UNAAIQDAMcXXm7J5ISYbI2M0fAkIQgCAI3bv3Zdsd78UFhYp+hYghACAUylubctWbLJU8pmGL4FDCABo296Dh6WSz7fvcPQfUIQAgJYdFwqydfGy5AaGafgScIQAgJbsP9Il1zso+cRNSj6HACEAoCkne/ulhi+9gzR8CRFCAEBDB6nnkusdLDV8oeRzqBACAGo6OTiUt7PXJdtzloYvIUUIALB1uLwquYFh2bkyQ8nnECMEAFQqFiWfuCnZ7n4aviiAEABQdvTiZank88XLlHxWBCEAQKRYlO++WJBMVx8NXxRDCACKO0q/ko2RMdmKTVLyWUGEAKCwwsKiZLr6ZPdXv/Z6KPAIIQAo6EMmJ5sXYrJ5IUbJZ8URAnDMynpeYreeybmppzIxvyQr61xY9KP3i3cl09VHwxeICCEAh6ys5+Xc1NOK3rpDM7qk1ra9Hhp+UHy9KVuxSdkYGaPkM8oIATgidutZRQAYy/iNJa+HBhHZ+81/SKarT7678yUln1GBEIAjrJ8CjOXMtSdeD01px2/zsnXxcqnhCyWfYYMQgCMm5pdsQ2B0LuX10JRVbvgy/wVH/6iJEIAjUmvbMjSjVwTA+dmvRf/2jddDU85xoVAq+TwwTMlnNEQIwDGptW0Zv7EkZ649kdG5FAHgge/1byTbc5aGL2gaIQCEwMnevrydvS653kFKPqMlhAAQcOWGL1P/TMMXtIwQAALq5OBQ8ombkusdpOQz2kYIAAF0uPp7yQ0My/alz2n4glMhBIAgKRbl3e07ku3up+QzHEEIAAFRbvjy2SUavsAxhADgd8WiFBYWJdvdL7v37ns9GoQMIQD4mNHw5c34RRq+wBWEAOBT7xfvSra7n5LPcBUhAPhMueHLjydo+ALXEQKAj+zeuy/Z7n4pLCxS9A0dQQgAPlBu+PLpT2n4go4iBACPlUs+377D0T86jhAAPELDF/gBIQB4YP+RLrneQUo+w3OEANBB5YYvfedp+AJfIASADimXfJ69Tsln+AYhALiMhi/wM0IAcNHh8qrkBoZl58oMJZ/hS4QA4AKj4Uu25ywNX+BrhADgsHLJ54uXKfkM3yMEAKfQ8AUBRAgADjhKv5KNT38qW7FJSj4jUAgB4DR+aPiS6eqj4QsCiRAALFbW8xK79UzOTT2VifklWVm3P69fLvl8IUbJZwQWIQCYrKzn5dzUU/nk6uPyMjSjS2ptu+J1NHxBWBACgEns1rOKADCW8RtLIlIq+fxm/KJsjIxR8hmhYDsbRyKR8qJpWssrTSQSEolERNft748mBOBX1k8BxnLm2hMaviCUqmZjTdMkHo+X/x+Px1sKgmQyWQ4QQgBBMzG/VBUAn176Sh70/x0lnxFKFbOxrutVE3Q6na47odu93/yv7UYJAfhUam1bhmb0cgBc/Zvb8u2f9sr/fD7P0T9CqWI2TiQStkf9mqZJMpmsuyJzWDQKDkIAfpZa25a/TzyRf43G5L//7EeydI+yDwivpkMgkUjUX5Fp0icEEGQ0fIFKHAmBSCRS8UmhVghMT09XXHSenp4+7fgRUs3eq+8kSj5DRY6cDjJP7NYlGo3avh6opdl79Z1EwxeoytELw82+hxBAPY3u1XcSJZ+hurZuEY1Go3VvGyUEcBr17tV3Eg1fgDYfFiME4Ca7e/U/ufpYRudSzmygWJR3819Q8hkQykbAh6z36n9y9bGcn/1a9G/fnHrdNHwBKhEC8KXU2raM31iSM9eeyOhc6vQBQMlnwBYhgNA7Sr+SjZExGr4ANggBBFKzzxG8X7wrma4+Sj4DNRACCJxmniOg4QvQHEIAgdPoOYLde/cl09VXKvkMoC5CAIFT6zmCn/zjb2QrNknDF6AFhIBLvKh9owq75wiu/s1tWfuTP5d3t+9Q8hloASHgAi9q36jE/BzBp5e+kn/v/Vv5z66/lNT9//J6aEDgEAIu6GTtG1Wl1rYl8Q8LsvKnfyG//Ksroq+89npIQCARAi7oVO0bVR0XCrJzZUZyA8NyuLzq9XCAQCMEXOB67RuFHaSeS7bnLCWfAYcQAi5ws/aNqmj4AriDEHCJ47VvFHa4vCq53kHZuTLD0T/gMEIAvmU0fMn1DtLwBXAJIQBfOnrxUl7/6K8p+Qy4jBCAvxSL8u72HRq+AB1CCMA3jtKvSg1fYpNS3OLBOqATCAF474eGL9nufhq+AB1GCMBTHzI52fzxhGxeiNHwBfAAIQDPvF+8K9nufhq+AB4iBNBxxdeb8mb0M9kYGZMP//t/Xg8HUBohgI7avXdfst39pYYvlHwGPEcIoCOO3+Zl67NL8nroJ3L0hz96PRwAPyAE4Lq9Bw8l291PwxfAhwgBuOa4UJDtyaulks+rv/d6OABsEAJwxf4jXXK9g5JP3JSTg0OvhwOgBkIAjjrZ25edn/28VPL5+bLXwwHQACEAxxyknkuud5CGL0CAEAI4tZODQ8n/079ItuesfK9/4/VwALSAEMCpHC6vSm5gWHauzMhxoeD1cAC0iBBAe4pFeTf3C8l298v+7x57PRoAbSIE0LKjFy9LJZ9p+AIEHiGA5hWL8t2dLyXT1Sd7X/3W69EAcAAhgKYcpV/JxshYqeELJZ+B0CAE0FDhy6Rkuvrk/S//zeuhAHAYIYCaPmRysnkhJpsXYvIhk/N6OABcQAjA1u6vfi2Zrj4pfJn0eigAXEQIoELx9aZsxSZlY2RMjtKvvB4OAJcRAijb++q3kunqk+++WKDkM6AIQgClhi8XL5cavrx46fVwAHQQIaC4/d89LjV8mfsFR/+AgggBRR0XCrJzZabU8GV51evhnNrKel5it57JuamnMjG/JCvrPMkMNIMQUND33yxJtudsqeRzCBq+rKzn5dzUU/nk6uPyMjSjS2pt2+uhAb5HCCjkZG9f3s5eLzV8ST33ejiOid16VhEAxjJ+Y8nroQG+Rwgo4uD5suR6B2XnZz8PXcMX66cAYzlz7YnXQwN8jxAIuZODQ8knbkqud1D2H+leD8cVE/NLtiEwOpfyemiA7xECIXb04qXkBoZle/JqqBu+pNa2ZWhGrwiA87Nfi/7tG6+HBvgeIRBGxaK8u31Hst39svfgodej6YjU2raM31iSM9eeyOhcigAAmkQIhMzRH/5YavgSm6ThC4CGCIGwKBalsLAo2e5+2b133+vRAAgIQiAEPmRysjEyJm9GP6PhC4CWEAIB937xrmS7++X94l2vhwIggAiBgCq+3pTNCzHZGBmj4QuAthECAbR7775ku/ulsLBI0TcAp0IIBEhxa1u2YpOlks80fAHgAEIgIPYePCyVfL59h6N/AI4hBHzuuFCQrYuXJTcwTMMXAI7zXQgYdeF/9Dl14fcf6ZLrHZR84mYoSj4D8B/b2TgSiZQXTdOaWpGmaU2/r1YIUBe+5GRvv9TwpXcwFA1fAPhX1WysaZrE4/Hy/+PxeMMgSKfTEo1GK74WjUarvlbeaI0QoC68yEHqueR6B0sNX0JW8hmA/1TMxrquV03Q6XRaIpGI6HprZYiTyWTNyb7W11WuC39ycChvZ69LtudsqBq+APC3itk4kUjYHvVrmibJZLKlFbcTAqrWhT9cXpXcwLDsXJkJdclnAP7TdAgkEonWVhyJVJxWsn7PjnJ14YtFySduSra7P7QNXwD4myshEI1GbdczPT1dcfF4enq66jWq1IU/evGyVPL54mVKPgPwjOOng2oFQMVGVX5OoFiU775YkExXnzINXwD4l6MXhjVNa+qWUlVD4Cj9SjZGxmQrNknJZwC+0NYtotajfSMoal0DqNqogiFQWFiUTFef7P7q114PBQDK2npYzBoCxp1AdovdtQSVQuBDJiebF2KyeSFGyWcAvuO7shFh8n7xrmS6+mj4AsC3CAEXFF9vylZsUjZGxij5DMDXCAGH7f3mPyTT1Sff3fmSks8AfI8QcMjx27xsXbxcavhCyWcAAUEIOKDc8GX+C47+AQQKIXAKx4VCqeTzwDAlnwEEEiHQpu/1byTbc5aGLwACjRBo0cnevrydvS653kFKPgMIPEKgBeWGL1P/HJqGL0Y7z3NTtPMEVEQINOHk4FDyiZuS6x0MVcln2nkCIAQaOFz9veQGhmX70ueha/hCO08AhEAtxaK8u31Hst39oS35rHI7TwAlhICNcsOXzy6FuuGLqu08AXxECJgVi1JYWJRsd7/s3rvv9Whcp1w7TwBVCIEfGA1f3oxfVKrhiyrtPAHYIwSkVPI5291PyWcAylE6BMoNX348QcMXAEpSNgR2792XbHe/FBYWKfoGQFnKhUC54cunP6XhCwDlKRUC5ZLPt+9w9A8AokgI0PAFAOyFPgT2H+mS6x2k5DMA2AhtCJQbvvSdp+ELANQQyhAol3yevR6aks8A4IZQhQANX+AGei4gzEITAofLq5IbGJadKzOhK/kM79BzAWEX+BAwGr5ke86GquEL/IGeCwi7QIdAueTzxcuhLvkM79BzAWEXzBBQoOEL/IGeCwi7wIXAUfqVbHz6U9mKTSpV8hneoOcCwi44IfBDw5dMV58SDV/gH/RcQJgFIgTKJZ8vxCj5DAAO8n0I0PAFANzj2xAovt6UN+MXZWNkjJLPAOAS34ZAYWGRhi8A4DLfhgAAwH2EAAAojBAAAIURAgCgMEIAABRGCACAwggBAFAYIQAACiMEAEBhhAAAKIwQAACFEQIAoDBCAAAURggAgMIIAQBQGCEAAAojBABAYYQAACiMEAAAhRECAKAwQgAAFEYIIBRW1vMSu/VMzk09lYn5JVlZz3s9JCAQCAEE3sp6Xs5NPZVPrj4uL0MzuqTWtr0eGuB7hAACL3brWUUAGMv4jSWvhwb4nqOzcSQSKS+aptV9HTpDhdMk1k8BxnLm2hOvhwb4nmOzsaZpEo/Hy/+Px+M1g4AQ6AxVTpNMzC/ZhsDoXMrroQG+58hsrOt61cSeTqclEomIruvVGyUEOkKV0ySptW0ZmtErfsbzs1+L/u0br4cG+J4js3EikbA96tc0TZLJZPVGCYGOUOk0SWptW8ZvLMmZa09kdC5FAABNcj0EEolE9UYJgY7gNAmARjoaAtPT0xUXj6enp53YPGrgNAmARjgdFHKcJgFQDxeGAUBh3CIKAArjYTEAUBhlIwBAYYQAACiMEAAAhRECAKAwQgAAFEYIAIDCCAEAUBghAAAKIwQAQGGEAAAojBAAAIURAgCgMEIAABRGCACAwggBAFAYIQAACiMEAEBhhAAAKIwQAACFEQIAoDBCAAAURggAgMIIAQBQGCEAAAojBABAYYQAACiMEAAAhRECAKAwQgAAFEYIAIDCCAEAUBghAAAKIwQAQGGEAAAojBAIoJX1vMRuPZNzU09lYn5JVtbzXg8JQEARAgGzsp6Xc1NP5ZOrj8vL0IwuqbVtr4cGIIAIgYCJ3XpWEQDGMn5jyeuhAQggQiBgrJ8CjOXMtSdeDw1AABECATMxv2QbAqNzKa+HBiCACIGASa1ty9CMXhEA52e/Fv3bN14PDUAAEQIBlFrblvEbS3Lm2hMZnUsRAADaRggAgMICEQLT09MujSS82GetY5+1jn3WOr/ts0CEAJ8cWsc+ax37rHXss9b5bZ95Mpqenh6JRCIsLCwsLB4txicSf0VSDZFIIIbpK+yz1rHPWsc+a53f9pm/RlOD386hBQH7rHXss9axz1rnt30WiBAAALiDEAAAhRECAKAw34SApmkVV641TbN9XTOvUVEikZBIJCK6rld9j31WzbxPotFo3e+rvs/S6XTVnSXpdLrqdeyz0j5IJpO23zP+Ro3F7nXNvMZpvgiBdDpd9YcYjUarvqZpmsTj8fL/4/G4sr9sZslksvxLYw0B9lklXdcb/nGxzz4yAsC8v4zfN3MQqLzPrCFp97tl3WfN7Fe717jBFyFgx9ghBuOP18zYSXZHv6ow9ov5X+v3zFTfZ5FIRBKJRM3vs88qWf8ODebJiX32Ua1JOxqNVv3exePxigPdZl7jhsCEQCKRsD2y0DStIx+Z/Mj8h2b3R8c+q1RrQjNjn1Uyfq/MR/nGpG8csbLPPqoVAnZfTyaTFfutmde4wbchYP3Fq/eLVu/ILszMk36rIaDiPjP2h/X8tvkPj31mz7rPzNhnH7UaAuZ92cxr3ODLEIhGo1W/VPyiVbL+whACjRkX3cys1wjYZ9XM+8d8/cnAPvuIEHCAXQCI8JHTql5NEOMcIvusUq39EY1Gy5862WeVap2TNl9bYZ99xOmgU9I0reYPzMWn+uz2Bfuskt3+EKkMAfZZpVohYL4biH32EReG22R38cmOyrehNVLrj459Vsm6P4yP2+b9xj77yNg/drcyss+qcYtom8znGa2LNRl5IMVevSMv9lkl68VhHnyqzzjSZ5/Zs3uYzm7y5mExAIDvEAIAoDBCAAAURggAgMIIAQBQGCEA2DA/OwCEGSEA18Xj8Zq3ANvdathJtSZ7QgCqIATguk489dguQgCqIwTgumZCwJh0o9FoVQ0k88Nd5om53nvM27Z++jAeqKv3PWPd5teY121XjK6Zn9XuwSLrA37WB4asT+LW+yRlN25zyedOP4gE/yME4LpmQ8A8IZonS+tj9OaJ2jqJWp8yj8fjVZVVzZN3vU8C1onSum7r/5upl2NXKsA6Xmu4GPvOWorBrsOX3biNn9v8XlVr+6AaIQDXNXNNwG4ytitFbK5MafeeWhUtDXZB0uzpIOMI2/x/87aa3Xa96yD1Jma771mLjtX6eey2a/15oCZCAK5r5XSQWa0QML5m9x67+uvm00W1Tvs0Mx7rz2ENlGbq59c6tSVS3bGrme/ZVaKstV67xa/XatA5hABc52UIWCe6034SsP4c0WhUotFoy80/zMFk/Dxuh4DXd2LBnwgBuK6TIZBIJMrbspv8nA4BY/K3llJulnmdjc7Tn/Z0EBeCYYcQgOs6FQLW+ut2k6pxfcJ8h1CjbmONfo5ad/lY6bpetU7rduzG0+qFYbsQMH5u82vtxgP1EAJwndMXhs0h0KiGu7VXhXF3kPWOomauFdQKgVYaqFjHW2/CPs0tonast4hydxBECAEEmF8e6FKxly7CgxBAYPkhBGr1LQaCgt9eBJYfQqDdC8KAXxACAKCw/we7f6RlkT+qZQ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7" descr="data:image/png;base64,iVBORw0KGgoAAAANSUhEUgAAAYEAAAGBCAYAAACAWQ0kAAAVA0lEQVR4nO3dPW4b2ZoGYO6lklnBjW9WDRhjeHoDAwM2YK6h4TE9HREYw4ZvdjfAbbRdHQzlSIADJVQwYUOA7g7OBOqSi6WiRKqprz6SzwMUDJMUeXRAvS/rl5MCwMmajD0AAMajBABOWMoSqKqqzOfzvT5nXddlOp3u9TkBDt1aCUyn0zKZTNaWqqr2/qJVVd0byEoAIMadEqjreu0BVVXdue2pKQGAGA+WwGKxKJPJ3a1G8/l8bY1hsVjc3rdare6sUTRNc3t/P5CH1kC6JTBUCts8x6bXfGh8AKfiwRJow75/W3czURuqbZD2S2GxWKyFeDeQ+89Vyt3Q37YEukHeH3f38Q+ND+BUPFgC/U/l7W2r1Wrttul0WqbT6W0h9O/v6gdy/1P4Y0qgr19M7eO3GR/AqXhwx3A/oJumufOYdmkLpKqq29uGgroN5Pa5+oH82BKo63rj+LuPf2h8AKfi3jWBbrC3NgX3kG4oD20O2mcJ9Me6aU1gm/EBnIp7S6AN0n549repP6T/vP1NMw9tDqrr+t4SGCqTbUpg0/gATsWD+wTagO2GcLvZqBu6TdPcfrof+sTdva37/7qu116zPRqp/3rdncftY/pH+3TLpB1jvwS2GR/AqXiwBEr5Ebrd+/qHiPaPDuouD4Vufxv90Oaf/mP6z9GOsbt5Z9OawEPjAzgVKS8bAUAMJQBwwpQAwAlTAgAnLF0JzGazsYcAcDLSlcDQxeoAeBrpElcJAMRJl7hKACBOusRVAoft/PK6vPn8rTx/97W8/nRWzi+vxx4ScI90iasEDtf55XV5/u5r+emX326X/3jflOXF1dhDAzZIl7hK4HC9+fxtrQDa5dXHs7GHBmyQLnGVwOHqrwW0y7O3X8YeGrBBusRVAofr9aezwRJ4+WE59tCADdIlrhI4XMuLq/LifbO+T+C/m9J8/2PsoQEbpEtcJXDYlhdX5dXHs/Ls7Zfyn//zvwoAkkuXuEoAIE66xFUCAHHSJa4SAIiTLnGVAECcdImrBADipEtcJQAQJ13iKgGAOOkSVwkAxNk5cSeTye1SVdXOLzifz8tkMilN02x8fgBi7JS4VVWV6XR6+//pdLpTESwWi9sCUQIA49s6cZumuRPQq9Xq3kAf+vnuv4MDUgIAYbZO3Pl8Pvipv6qqslgs7v3Zblk8VBxKACDOXkpgPp/f/yKd0FcCAHk8eQlMJpO1NYVNJTCbzdZ2Os9ms22HBsAjPfnmoG6w95e6rgcfD0CMsB3D2/6MEgCIs/dDROu6vvewUSUAkMfeTxZTAgCHI13iKgGAOOkSVwkAxEmXuEoAIE66xFUCAHHSJa4SAIiTLnGVAECcdImrBADipEtcJQAQJ13iKgGAOOkSVwkAxEmXuEoAIE66xFUCAHHSJa4SAIiTLnGVAECcdImrBADipEtcJQAQJ13iKgGAOOkSVwkAxEmXuEoAIE66xFUCAHHSJa4SAIiTLnGVAECcdImrBADipEtcJQAQJ13iKgGAOOkSVwkAxEmXuEqAbM4vr8ubz9/K83dfy+tPZ+X88nrsIcHepEtcJUAm55fX5fm7r+WnX367XV68b8ry4mrsocFepEtcJUAmbz5/WyuAdnn18WzsocFepEtcJUAm/bWAdnn29svYQ4O9SJe4SoBMXn86GyyBlx+WYw8N9iJd4ioBMlleXJUX75u1Avj5199L8/2PsYcGe5EucZUA2Swvrsqrj2fl2dsv5eWHpQLgqKRLXCUAECdd4ioBgDjpElcJAMRJl7hKACBOusRVAgBx0iWuEgCIky5xlQBAnHSJqwQA4qRLXCUAECdd4ioBgDjpElcJAMRJl7hKACBOusRVAgBx0iWuEgCIky5xlQBAnHSJqwQA4qRLXCUAECdd4ioBgDjpElcJAMRJl7hKACBOusRVAgBx0iWuEgCIky5xlQBAnHSJqwQA4qRLXCUAECdd4ioBgDjpElcJAMRJl7hKACBOusRVAgBx0iWuEgCIky5xlQBAnHSJqwQA4qRLXCUAECdd4ioBgDjpElcJAMRJl7hKACBOusRVAgBxdk7cyWRyu1RVtdXPVFW19c8pAYA4OyVuVVVlOp3e/n86nT5YBKvVqtR1vXZbXdd3brsdkBIACLN14jZNcyegV6tVmUwmpWmanV50sVhsDHslABBn68Sdz+eDn/qrqiqLxWKnF1UCp+P88rq8+fytPH/3tbz+dFbOL6/HHhLQsZcSmM/nu73oZLK2Wal/H8fh/PK6PH/3tfz0y2+3y4v3TVleXI09NOBP4SVQ1/Xg88xms7Wdx7PZbOvnJKc3n7+tFUC7vPp4NvbQgD+Fbg7aVABrA7ImcDT6awHt8uztl7GHBvwpbMdwVVVbHVKqBI7H609ngyXw8sNy7KEBf9r7IaL9T/ttUWzaB3BnQErgaCwvrsqL981aAfz86++l+f7H2EMD/rT3k8X6JdAeCTS0DO1LUALHZXlxVV59PCvP3n4pLz8sFQAkky5xlQBAnHSJqwQA4qRLXCUAECdd4h5zCTh7FsgmXeIeawk4exbIKF3iHmsJOHsWyChd4h5rCTh7FsgoXeIeawk4exbIKF3iHmsJOHsWyChd4h5rCZTi7Fkgn3SJe8wlAJBNusRVAgBx0iWuEgCIky5xlQBAnHSJqwQA4qRLXCUAECdd4ioBgDjpElcJcExcOZbs0iWuEuBYuHIshyBd4ioBjoUrx3II0iWuEuBYuHIshyBd4ioBjoUrx3II0iXufSXQ7mT79/+yk438XDmWQ3AwJWAnG4fIlWPJ7mBKwE42gP07mBKwkw1g/w6mBOxkA9i/gykBO9kA9u9gSqAUO9kA9u2gSgCA/UqXuEoAIE66xFUCAHHSJa4SAIiTLnGVAECcdImrBADipEtcJQAQJ13iKgGAOOkSVwkAxEmXuEoAIE66xFUCAHHSJa4SAIiTLnGVAECcdImrBADipEtcJQAQJ13iKgGAOOkSVwkAxEmXuEoAIE66xFUCAHHSJa4SAIiTLnGVAECcdImrBADipEtcJQAQJ13iKgGAOOkSVwmwyfnldXnz+Vt5/u5ref3prJxfXo89JDh46RJXCTDk/PK6PH/3tfz0y2+3y4v3TVleXI09NDho6RJXCTDkzedvawXQLq8+no09NDho6RJXCTCkvxbQLs/efhl7aDCKfW0eTZe4SoAhrz+dDZbAyw/LsYcG4fa5eTRd4ioBhiwvrsqL983am/7nX38vzfc/xh4ahNvn5tF0iasE2GR5cVVefTwrz95+KS8/LBUAJ2ufm0fTJa4SALjfPjePpktcJQBwv31uHk2XuEoA4GH72jyaLnGVAECcdImrBADipEtcJQAQJ13iKgGAOOkSVwkAxEmXuEqAx3jKy0y7hDXHLCxxJ5PJ7VJV1b2Pg1085WWmXcKaYxeSuFVVlel0evv/6XS6sQiUALt6ystMu4Q1x+7JE7dpmjvBvlqtymQyKU3T3B2QEmBHT3mZaZew5tg9eeLO5/PBT/1VVZXFYnF3QEqAHT3lZaZdwppjN2oJzOfzuwNSAuzoKS8z7RLWHLs0JTCbzdZ2Hs9ms43P+a9//LP837/9zWKxWCz/9rfyr3/889EZbXMQwAmzYxjghDlEFOCEOVkM4ISlS1wlABAnXeIqAYA46RJXCQDESZe4SgAgTrrEVQIAcdIlrhIAiJMucZUAQJx0iasEAOKkS1wlABAnXeIqAYA46RJXCQDESZe4SgAgTrrEVQIAcdIlrhIAiJMucZUAQJx0iasEAOKkS1wlABAnXeIqAYA46RJXCQDESZe4SgAgTrrEVQIAcdIlrhIAiJMucZUAQJx0iasEAOKkS1wlABAnXeIqAYA46RJXCQDESZe4SgAgTrrEVQIAcdIlrhIAiJMucZUAQJx0iasEAOKkS1wlABAnXeIqAYA46RJXCQDESZe4SgAgTrrEVQIAcdIlrhIAiJMucZUA+3B+eV3efP5Wnr/7Wl5/Oivnl9djDwlSSpe4SmB8hx6g55fX5fm7r+WnX367XV68b8ry4mrsoUE66RJXCYzrGAL0zedva+Nvl1cfz8YeGqSTLnGVwLiOIUD7JdYuz95+GXtokE66xFUC4zqGAH396Wzwd3j5YTn20CCddImrBMZ1DAG6vLgqL943a+P/+dffS/P9j7GHBumkS1wlMK5jCdDlxVV59fGsPHv7pbz8sDy48UOUdImrBMYnQOF0pEtcJQAQJ13iKgGAOOkSVwkAxEmXuEoAIE66xFUCAHHSJa4SAIiTLnGVAECcdImrBADipEtcJQAQJ13iKgGAOOkSVwkAxEmXuEoAIE66xFUCAHHSJa4SAIiTLnGVAECcdImrBADipEtcJQAQJ13iKgGAOOkSVwkAxEmXuEoAIE66xFUCAHHSJa4SAIiTLnGVAECcdImrBADi7Jy4k8nkdqmqaqufqapq659TAgBxdkrcqqrKdDq9/f90On2wCFarVanreu22uq7v3HY7ICUAEGbrxG2a5k5Ar1arMplMStM0O73oYrHYGPZKACDO1ok7n88HP/VXVVUWi8VOL6oEAHLYSwnM5/PdXnQyWdus1L8PgBhriTufzzfuwN1XCdR1Pfg8s9ls7bVns9kuvwcAjxC6OWhTAawNyJoAQJiwHcNVVW11SKkSAIiz90NE+5/226LYtA/gzoCUAECYvZ8s1i+B9kigoWVoX4ISAIiTLnGVAECcdImrBADipEtcJQAQJ13iKgGAOOkSVwkAxEmXuEoAIE66xFUCAHHSJa4SAIiTLnGVAECcdImrBADipEtcJQAQJ13iKoGnd355Xd58/laev/taXn86K+eX12MPCRhJusRVAk/r/PK6PH/3tfz0y2+3y4v3TVleXI09NGAE6RJXCTytN5+/rRVAu7z6eDb20IARpEtcJfC0+msB7fLs7ZexhwaMIF3iKoGn9frT2WAJvPywHHtowAjSJa4SeFrLi6vy4n2zVgA///p7ab7/MfbQgBGkS1wl8PSWF1fl1cez8uztl/Lyw1IBwAlLl7hKACBOusRVAgBx0iWuEgCIky5xlQBAnHSJqwQA4qRLXCUAECdd4ioBgDjpElcJAMRJl7hKACBOusRVAgBx0iWuEgCIky5xlQBAnHSJqwQA4qRLXCUAECdd4ioBgDjpElcJAMRJl7hKgOzOL6/Lm8/fyvN3X8vrT2fl/PJ67CHBo6VLXCVAZueX1+X5u69rX8/54n1TlhdXYw8NHiVd4ioBMnvz+dtaAbTLq49nYw8NHiVd4ioBMuuvBbTLs7dfxh4aPEq6xFUCZPb609lgCbz8sBx7aPAo6RJXCZDZ8uKqvHjfrBXAz7/+Xprvf4w9NHiUdImrBMhueXFVXn08K8/efikvPywVAActXeIqAYA46RJXCQDESZe4SgAgTrrEVQIAcdIlrhIAiJMucZUAQJx0iasEAOKkS1wlABAnXeIqAYA46RJXCQDESZe4SgAgTrrEVQKP49uugMdIl7hKYHe+7eoupQjbSZe4SmB3vu1qnVKE7aVLXCWwO992tU4pwvbSJa4S2J1vu1qnFGF76RJXCezOt12tU4qwvXSJqwQex7dd/aAUYXvpElcJsA9KEbaTLnGVAECcdIm7awnMZrMnGslxMl/bM1fbM1e7yTRfB18C1hx2Y762Z662Z652k2m+8ozkT3//+9/LZDKxWCwWyxMu7dpIuhLY1WRy8L9CKPO1PXO1PXO1m0zzlWckj5Rp29ohMF/bM1fbM1e7yTRfB18CADyeEgA4YUoA4IQdRAlUVbW2V7uqqsHHbfOYUzOfz8tkMilN09y5z3z90J2Luq7vvf9U52q1Wt05wmS1Wt153KnP1WQyKYvFYvC+9u+xXYYet81j9jreJ332PVitVnf+KOu6vnNbVVVlOp3e/n86nZ7kG7BrsVjcvpH6JWC+bjRN8+Afmrn6UQDdeWrfX90iONW56hfk0PupP1/bzOnQY/YtfQkMaSeq1f4hd7WTN/QJ+BS0c9L9t39f16nO12QyKfP5fOP95upG/2+u1Q0oc3VjU2jXdX3nvTadTtc+0G7zmH07ihKYz+eDnzaqqnryVamMun94Q3+E5uvGpmDrMlc32vdR91N+G/rtp1ZzdWNTCQzdvlgs1uZsm8fs20GWQP/NeN+b775PeceqG/q7lsApzVc7D/3t3N0/QnO1rj9XXebqxq4l0J3HbR6zbwdXAnVd33mjefP90H8TKYHN2h1wXf19BObqh+68dPc3tczVDSXwhIYKoBSroV33XSuk3a5ovm5smoe6rm/XNM3VjU3bpbv7VMzVDZuDnkhVVRsnwg6pzYbmwXzdGJqHUtZLwFzd2FQC3aOBzNUNO4b3bGiH1JBTPTTtIZv+CM3Xjf48tKve3fkyVz/mZehwRnO1ziGie9bd9thf+o156iepDLnvk5j5utHfOewEqGHtJ31zddfQiXRD4e1kMQBSUQIAJ0wJAJwwJQBwwpQAwAlTAvCA7nkDcGyUAKGm0+nGQ36HDjeMtCnslQDHTAkQ6qnPfvwrlACnSAkQapsSaEO3rus71z3qntjVDeb7fqb72v21j/Ykuvvua5+7+5jucw9diG6b33XoBKP+SX39E4f6Z+PetyY1NO7uZZ8jT0giLyVAqG1LoBuI3bDsn07fDep+iPbPKp9Op3euptoN7/vWBPpB2X/u/v+3uWbO0CUD+uPtl0s7d/3LMQx9y9fQuNvfu/uzp3h9H35QAoTaZp/AUBgPXY64e3XKoZ/ZdFXL1lCRbLs5qP2E3f1/97W2fe379oPcF8xD9/UvPrbp9xl63f7vw+lQAoTaZXNQ16YSaG8b+pmh67B3Nxdt2uyzzXj6v0e/ULa5hv6mTVul3P3Wrm3uG7oi5abnHVqy7qvhaSkBQo1ZAv2g+6trAv3fo67rUtf1zl8C0i2m9vd56hIY+0gs8lAChIosgfl8fvtaQ+G37xJow79/OeVtdZ/zoe30f3VzkB3BtJQAoaJKoH8d9qFQbfdPdI8Qeuibxh76PTYd5dPXNM2d5+y/ztB4dt0xPFQC7e/dfezQeDgNSoBQ+94x3C2Bh67l3v9uivbooP4RRdvsK9hUArt8iUp/vPcF9l85RHRI/xBRRwedLiXAUchyQtepfZ8uh08JcBQylMCm7yyGzLxjOQoZSuCxO4RhTEoA4IT9P4L/oGANYQkZAAAAAElFTkSuQmC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812801" y="1311275"/>
            <a:ext cx="7975600" cy="50387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1200"/>
              </a:spcAft>
            </a:pP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residuals from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least-squares line have a special property: 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mean of the 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least-squares residuals 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is always zero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marL="68580" indent="0" fontAlgn="auto">
              <a:spcAft>
                <a:spcPts val="1200"/>
              </a:spcAft>
              <a:buNone/>
            </a:pPr>
            <a:r>
              <a:rPr lang="en-US" sz="3000" b="1" cap="all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Residual plots</a:t>
            </a:r>
          </a:p>
          <a:p>
            <a:pPr fontAlgn="auto"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residual plot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is a scatterplot of the regression residuals against the 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explanatory variable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 Residual plots help us assess how well a regression line 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fits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data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fontAlgn="auto">
              <a:spcAft>
                <a:spcPts val="1200"/>
              </a:spcAft>
            </a:pP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Look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for a “random” scatter around 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zero.</a:t>
            </a:r>
            <a:endParaRPr lang="en-US" sz="30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fontAlgn="auto">
              <a:spcAft>
                <a:spcPts val="1200"/>
              </a:spcAft>
            </a:pPr>
            <a:endParaRPr lang="en-US" sz="30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3734" y="2769325"/>
            <a:ext cx="8130630" cy="3579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018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Residual plot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952500" y="1460500"/>
            <a:ext cx="73914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Tw Cen MT" pitchFamily="34" charset="0"/>
              </a:rPr>
              <a:t>Empathy score and brain activity</a:t>
            </a:r>
            <a:endParaRPr lang="en-US" sz="2400" b="1" dirty="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2" name="AutoShape 2" descr="data:image/png;base64,iVBORw0KGgoAAAANSUhEUgAAAYEAAAGBCAYAAACAWQ0kAAAe/UlEQVR4nO3d/2sbeX7Hcf0v8w+0v9XgH1xMrbWTi92wrulx5GrXLhJbSDENJOSytjFXKoIbJzlYyA+GBYOOXJseR5aG40K+zLKtHFLserk4x8mkVFLs2I6yiu21Hdnv/qAdZTQaffWM5svn+YAhxJZmPh7sz2s0X97viAAAlBXxegAAAO8QAgCgMEIAABRWEQLxeFwikUjVouu6IxvTNE3i8bgj62pHNBq13X4r4zK/ttb6ACAoqkIgGo1WvCCRSEgkEpF0Ot3RgbnB6UmbEAAQdA1DQNf1qhAwJj/zJ4d0Om37ScL8KcI8adqtw7ptO422IfIxuIzFuh3r+4yxGO+z26YxNrtxm9fXzDoAwC8ahoDd16LRqEQiEUkmk1WvNU/I1gnRGgLWdUQiEUkkEnUH3GgbxuRsHa91+9bvG1+3+7nsAqPe+qw/RzqddvS0GgA4palrAtaJrtnTINbJr9EEahxht8K6jXqTbTMhYA29ZDIpmqbZvrbW+uLxeMV7EolExf8BwC8afhIQKV0MNX+9XggYR/j1TrvUWkezp0xqbcPu1JX1fY1CwLqOaDRacVTfTAhYg0nTtIafcADAC02FQDKZrHlap2JllvP67XwSaBQC9bbhRAiIfJy0jXXbXQ+ptz7je9FotGrfAYCfOBYCdhOw0yHQaBuNzr03GwLG6ZtEImF7PaSZEDD2mde3xQJAPU2FgPW6gN3kZzcBG9cYnAqBZrZhPR9vbKvW9+zGYmzH7iKx9fpBvXP9Tj9nAQBOa+rCsPV8dq0jYOPo1/w+p08HNdqG3c9h3k6jaxXmn9HuNI71tfVuVW0UEgDgNU5Wu0jTtKpPEgDgJ4SAS4zrFwDgZ8xSLuGCMIAgIAQAQGGehMD09LQXmwUAWHgSApwrBwB/sJ2Nzbc9NnuLo/neenNl0VrrBwB4r2o2tl7QbOZedyMAzLdDGvfz2wUBIQAA/lAxG9vd1thMGeRa9XHsnrg1vg4A8F7FbFyr5HGjh56MoDB/gqhXzI0QAAB/aDoEmimFbL0mUO91AADvORYC5lM/5vo+ZtPT0xUhwa2iAOAtR04H1as+ahcefBIAAH9w5MJwvY5ktZrPAAC819YtotFotOJrxukfu1tE7cKDEAAAf2jrYTFrCIh8/BTBw2IA4L6V9bzEbj2Tc1NPZWJ+SVbW822th7IRABAwK+t5OTf1VD65+ri8/OWMLqm17ZbXRQgAQMDEbj2rCABjGb+x1PK6CAEACBjrpwBjOXPtScvrIgQAIGAm5pdsQ2B0LtXyuggBAAiY1Nq2DM3oFQFwfvZr0b990/K6CAEACKDU2raM31iSM9eeyOhcqq0AECEEAEBphAAAKIwQAACFEQIAoDBCAG1z6rF1AN4hBNAWu8fWh9p8bB2AdwgBtMXJx9YBeIcQQFucfGwdgHcIAbTFycfWAbRv9959KSwstv1+QgBtcfKxdQCtO36bl62Ll+X10E/k6MXLttdDCKBtTj22DqA1ew8eSra7X97dviNSLJ5qXYQAAATEcaEg25c+l9zAsBwurzqyTkIAsOD5B/jR/iNdcr2Dkk/clJODQ8fWSwgAJjz/AL852duXt7PXJdc7KAep546vnxAATHj+AX5ykHouud5BeTt7XU729l3ZBiEAmPD8A/zg5OBQ8ombku05K/uPdFe3RQgAJjz/AK8dLq9KbmBYdq7MyHGh4Pr2CAHAhOcf4JliUd7NfyHZ7n7Ze/CwY5slBAALnn9Apx29eCmvh34iWxcvy/Hbzt6NRggAgFeKRSksLEqmq0927933ZAiEAAB44Cj9SjZGxmQrNinF15uejYMQAIAOe794VzJdffJ+8a7XQyEEAKBTPmRysnkhJpsXYvIhk/N6OCJCCABAR+zeuy+Zrr5TlX12AyEAAC4qvt6UrdikbIyMyVH6ldfDqUIIAIBL9h48lExXnyMln91CCACAw5xq+NIJhAAAOGj/kS7ZnrOST9z07dG/GSEAAA44LhRk58qMow1fOoEQAIBTOkg9l2zPWVdLPruFEACANrnd8KUTCAEAaMPh8qrkegdl58pM4I7+zQgBAGiB0fAl1zvoesOXTiAEAKBJRy9eyusf/bUnJZ/dQggAQCPFory7fafjDV86gRAAgDqO0q9KDV9ik1Lc2vZ6OI4jBADAzg8NX7Ld/Z41fOkEQgAALD5kcrL54wnZvBDztOFLJxACAGDyfvGuZLv7fdHwpRMIAQCQUsnnN6OfycbImHz43//zejgdQwgAUN7uvfuS7e4vNXwJQNE3JxECAJR1/DYvW59dKpV8/sMfvR6OJwgBAErae/BQst39vm740gmEAAClHBcKsj15tVTyefX3Xg/Hc4QAAGXsP9Il1zso+cRNOTk49Ho4vkAIAAi9k7192fnZz0sln58vez0cXyEEAITaQeq55HoHA9nwpRMIAQChdHJwKPl/+hfJ9pyV7/VvvB6ObxECAELncHlVcgPDsnNlRo4LBa+H42uEAIDwKBbl3dwvJNvdL/u/e+z1aAKBEAAQCkcvXpZKPoeo4UsnEAIAgq1YlO/ufCmZrj7Z++q3Xo8mcGxn40gkUl40TWtthab3RqPRmq8BgNM6Sr+SjZGxUsOXkJd8dkvVbKxpmsTj8fL/4/F4U0Gg67pEIhFJJpONN0oIADilwpdJyXT1yftf/pvXQwm0itnYmMjN0um0RCIR0XW9/ooiEUkkEs1tlBAA0KYPmZxsXojJ5oWYfMjkvB5O4FXMxolEwvaoX9O0ukf4yWSypYmdEADQjt1f/VoyXX1S+LLxGQc0p+kQqHeUb7zPfD2g3qkhQgBAK4qvN2UrNikbI2NylH7l9XBCxbEQsE7sdtcIpqenK0Jienr6tOMHEHJ7X/1WMl198t0XC0qXfHaLI6eDar0vGo1WXGQub5RPAgAaOH6bl62Ll0sNX1689Ho4oeXIhWG794kQAgDas/+7x6WGL3O/4OjfZW3dIhqNRqu+Zn2fcbHYLjwIAQB2jgsF2bkyU2r4srzq9XCU0NbDYnYhICJVF4fT6bT9RgkBABbff7Mk2Z6zpZLPNHzpGMpGAPDUyd6+vJ29Xmr4knru9XCUQwgADltZz0vs1jM5N/VUJuaXZGWdYma1HDxfllzvoOz87Oc0fPEIIQA4aGU9L+emnsonVx+Xl6EZXVJr214PzVdODg4ln7gpud5B2X9UvxoB3EUIAA6K3XpWEQDGMn5jyeuh+cbRi5eSGxiW7cmrNHzxAUIAcJD1U4CxnLn2xOuhea9YlHe370i2u1/2Hjz0ejT4ASEAOGhifsk2BEbnUl4PzVNHf/hjqeFLbJKGLz5DCAAOSq1ty9CMXhEA52e/Fv3bN14PzRvFohQWFiXb3S+79+57PRrYIAQAh6XWtmX8xpKcufZERudSygbAh0xONkbG5M3oZzR88TFCAIDj3i/elWx3v7xfvOv1UNAAIQDAMcXXm7J5ISYbI2M0fAkIQgCAI3bv3Zdsd78UFhYp+hYghACAUylubctWbLJU8pmGL4FDCABo296Dh6WSz7fvcPQfUIQAgJYdFwqydfGy5AaGafgScIQAgJbsP9Il1zso+cRNSj6HACEAoCkne/ulhi+9gzR8CRFCAEBDB6nnkusdLDV8oeRzqBACAGo6OTiUt7PXJdtzloYvIUUIALB1uLwquYFh2bkyQ8nnECMEAFQqFiWfuCnZ7n4aviiAEABQdvTiZank88XLlHxWBCEAQKRYlO++WJBMVx8NXxRDCACKO0q/ko2RMdmKTVLyWUGEAKCwwsKiZLr6ZPdXv/Z6KPAIIQAo6EMmJ5sXYrJ5IUbJZ8URAnDMynpeYreeybmppzIxvyQr61xY9KP3i3cl09VHwxeICCEAh6ys5+Xc1NOK3rpDM7qk1ra9Hhp+UHy9KVuxSdkYGaPkM8oIATgidutZRQAYy/iNJa+HBhHZ+81/SKarT7678yUln1GBEIAjrJ8CjOXMtSdeD01px2/zsnXxcqnhCyWfYYMQgCMm5pdsQ2B0LuX10JRVbvgy/wVH/6iJEIAjUmvbMjSjVwTA+dmvRf/2jddDU85xoVAq+TwwTMlnNEQIwDGptW0Zv7EkZ649kdG5FAHgge/1byTbc5aGL2gaIQCEwMnevrydvS653kFKPqMlhAAQcOWGL1P/TMMXtIwQAALq5OBQ8ombkusdpOQz2kYIAAF0uPp7yQ0My/alz2n4glMhBIAgKRbl3e07ku3up+QzHEEIAAFRbvjy2SUavsAxhADgd8WiFBYWJdvdL7v37ns9GoQMIQD4mNHw5c34RRq+wBWEAOBT7xfvSra7n5LPcBUhAPhMueHLjydo+ALXEQKAj+zeuy/Z7n4pLCxS9A0dQQgAPlBu+PLpT2n4go4iBACPlUs+377D0T86jhAAPELDF/gBIQB4YP+RLrneQUo+w3OEANBB5YYvfedp+AJfIASADimXfJ69Tsln+AYhALiMhi/wM0IAcNHh8qrkBoZl58oMJZ/hS4QA4AKj4Uu25ywNX+BrhADgsHLJ54uXKfkM3yMEAKfQ8AUBRAgADjhKv5KNT38qW7FJSj4jUAgB4DR+aPiS6eqj4QsCiRAALFbW8xK79UzOTT2VifklWVm3P69fLvl8IUbJZwQWIQCYrKzn5dzUU/nk6uPyMjSjS2ptu+J1NHxBWBACgEns1rOKADCW8RtLIlIq+fxm/KJsjIxR8hmhYDsbRyKR8qJpWssrTSQSEolERNft748mBOBX1k8BxnLm2hMaviCUqmZjTdMkHo+X/x+Px1sKgmQyWQ4QQgBBMzG/VBUAn176Sh70/x0lnxFKFbOxrutVE3Q6na47odu93/yv7UYJAfhUam1bhmb0cgBc/Zvb8u2f9sr/fD7P0T9CqWI2TiQStkf9mqZJMpmsuyJzWDQKDkIAfpZa25a/TzyRf43G5L//7EeydI+yDwivpkMgkUjUX5Fp0icEEGQ0fIFKHAmBSCRS8UmhVghMT09XXHSenp4+7fgRUs3eq+8kSj5DRY6cDjJP7NYlGo3avh6opdl79Z1EwxeoytELw82+hxBAPY3u1XcSJZ+hurZuEY1Go3VvGyUEcBr17tV3Eg1fgDYfFiME4Ca7e/U/ufpYRudSzmygWJR3819Q8hkQykbAh6z36n9y9bGcn/1a9G/fnHrdNHwBKhEC8KXU2raM31iSM9eeyOhc6vQBQMlnwBYhgNA7Sr+SjZExGr4ANggBBFKzzxG8X7wrma4+Sj4DNRACCJxmniOg4QvQHEIAgdPoOYLde/cl09VXKvkMoC5CAIFT6zmCn/zjb2QrNknDF6AFhIBLvKh9owq75wiu/s1tWfuTP5d3t+9Q8hloASHgAi9q36jE/BzBp5e+kn/v/Vv5z66/lNT9//J6aEDgEAIu6GTtG1Wl1rYl8Q8LsvKnfyG//Ksroq+89npIQCARAi7oVO0bVR0XCrJzZUZyA8NyuLzq9XCAQCMEXOB67RuFHaSeS7bnLCWfAYcQAi5ws/aNqmj4AriDEHCJ47VvFHa4vCq53kHZuTLD0T/gMEIAvmU0fMn1DtLwBXAJIQBfOnrxUl7/6K8p+Qy4jBCAvxSL8u72HRq+AB1CCMA3jtKvSg1fYpNS3OLBOqATCAF474eGL9nufhq+AB1GCMBTHzI52fzxhGxeiNHwBfAAIQDPvF+8K9nufhq+AB4iBNBxxdeb8mb0M9kYGZMP//t/Xg8HUBohgI7avXdfst39pYYvlHwGPEcIoCOO3+Zl67NL8nroJ3L0hz96PRwAPyAE4Lq9Bw8l291PwxfAhwgBuOa4UJDtyaulks+rv/d6OABsEAJwxf4jXXK9g5JP3JSTg0OvhwOgBkIAjjrZ25edn/28VPL5+bLXwwHQACEAxxyknkuud5CGL0CAEAI4tZODQ8n/079ItuesfK9/4/VwALSAEMCpHC6vSm5gWHauzMhxoeD1cAC0iBBAe4pFeTf3C8l298v+7x57PRoAbSIE0LKjFy9LJZ9p+AIEHiGA5hWL8t2dLyXT1Sd7X/3W69EAcAAhgKYcpV/JxshYqeELJZ+B0CAE0FDhy6Rkuvrk/S//zeuhAHAYIYCaPmRysnkhJpsXYvIhk/N6OABcQAjA1u6vfi2Zrj4pfJn0eigAXEQIoELx9aZsxSZlY2RMjtKvvB4OAJcRAijb++q3kunqk+++WKDkM6AIQgClhi8XL5cavrx46fVwAHQQIaC4/d89LjV8mfsFR/+AgggBRR0XCrJzZabU8GV51evhnNrKel5it57JuamnMjG/JCvrPMkMNIMQUND33yxJtudsqeRzCBq+rKzn5dzUU/nk6uPyMjSjS2pt2+uhAb5HCCjkZG9f3s5eLzV8ST33ejiOid16VhEAxjJ+Y8nroQG+Rwgo4uD5suR6B2XnZz8PXcMX66cAYzlz7YnXQwN8jxAIuZODQ8knbkqud1D2H+leD8cVE/NLtiEwOpfyemiA7xECIXb04qXkBoZle/JqqBu+pNa2ZWhGrwiA87Nfi/7tG6+HBvgeIRBGxaK8u31Hst39svfgodej6YjU2raM31iSM9eeyOhcigAAmkQIhMzRH/5YavgSm6ThC4CGCIGwKBalsLAo2e5+2b133+vRAAgIQiAEPmRysjEyJm9GP6PhC4CWEAIB937xrmS7++X94l2vhwIggAiBgCq+3pTNCzHZGBmj4QuAthECAbR7775ku/ulsLBI0TcAp0IIBEhxa1u2YpOlks80fAHgAEIgIPYePCyVfL59h6N/AI4hBHzuuFCQrYuXJTcwTMMXAI7zXQgYdeF/9Dl14fcf6ZLrHZR84mYoSj4D8B/b2TgSiZQXTdOaWpGmaU2/r1YIUBe+5GRvv9TwpXcwFA1fAPhX1WysaZrE4/Hy/+PxeMMgSKfTEo1GK74WjUarvlbeaI0QoC68yEHqueR6B0sNX0JW8hmA/1TMxrquV03Q6XRaIpGI6HprZYiTyWTNyb7W11WuC39ycChvZ69LtudsqBq+APC3itk4kUjYHvVrmibJZLKlFbcTAqrWhT9cXpXcwLDsXJkJdclnAP7TdAgkEonWVhyJVJxWsn7PjnJ14YtFySduSra7P7QNXwD4myshEI1GbdczPT1dcfF4enq66jWq1IU/evGyVPL54mVKPgPwjOOng2oFQMVGVX5OoFiU775YkExXnzINXwD4l6MXhjVNa+qWUlVD4Cj9SjZGxmQrNknJZwC+0NYtotajfSMoal0DqNqogiFQWFiUTFef7P7q114PBQDK2npYzBoCxp1AdovdtQSVQuBDJiebF2KyeSFGyWcAvuO7shFh8n7xrmS6+mj4AsC3CAEXFF9vylZsUjZGxij5DMDXCAGH7f3mPyTT1Sff3fmSks8AfI8QcMjx27xsXbxcavhCyWcAAUEIOKDc8GX+C47+AQQKIXAKx4VCqeTzwDAlnwEEEiHQpu/1byTbc5aGLwACjRBo0cnevrydvS653kFKPgMIPEKgBeWGL1P/HJqGL0Y7z3NTtPMEVEQINOHk4FDyiZuS6x0MVcln2nkCIAQaOFz9veQGhmX70ueha/hCO08AhEAtxaK8u31Hst39oS35rHI7TwAlhICNcsOXzy6FuuGLqu08AXxECJgVi1JYWJRsd7/s3rvv9Whcp1w7TwBVCIEfGA1f3oxfVKrhiyrtPAHYIwSkVPI5291PyWcAylE6BMoNX348QcMXAEpSNgR2792XbHe/FBYWKfoGQFnKhUC54cunP6XhCwDlKRUC5ZLPt+9w9A8AokgI0PAFAOyFPgT2H+mS6x2k5DMA2AhtCJQbvvSdp+ELANQQyhAol3yevR6aks8A4IZQhQANX+AGei4gzEITAofLq5IbGJadKzOhK/kM79BzAWEX+BAwGr5ke86GquEL/IGeCwi7QIdAueTzxcuhLvkM79BzAWEXzBBQoOEL/IGeCwi7wIXAUfqVbHz6U9mKTSpV8hneoOcCwi44IfBDw5dMV58SDV/gH/RcQJgFIgTKJZ8vxCj5DAAO8n0I0PAFANzj2xAovt6UN+MXZWNkjJLPAOAS34ZAYWGRhi8A4DLfhgAAwH2EAAAojBAAAIURAgCgMEIAABRGCACAwggBAFAYIQAACiMEAEBhhAAAKIwQAACFEQIAoDBCAAAURggAgMIIAQBQGCEAAAojBABAYYQAACiMEAAAhRECAKAwQgAAFEYIIBRW1vMSu/VMzk09lYn5JVlZz3s9JCAQCAEE3sp6Xs5NPZVPrj4uL0MzuqTWtr0eGuB7hAACL3brWUUAGMv4jSWvhwb4nqOzcSQSKS+aptV9HTpDhdMk1k8BxnLm2hOvhwb4nmOzsaZpEo/Hy/+Px+M1g4AQ6AxVTpNMzC/ZhsDoXMrroQG+58hsrOt61cSeTqclEomIruvVGyUEOkKV0ySptW0ZmtErfsbzs1+L/u0br4cG+J4js3EikbA96tc0TZLJZPVGCYGOUOk0SWptW8ZvLMmZa09kdC5FAABNcj0EEolE9UYJgY7gNAmARjoaAtPT0xUXj6enp53YPGrgNAmARjgdFHKcJgFQDxeGAUBh3CIKAArjYTEAUBhlIwBAYYQAACiMEAAAhRECAKAwQgAAFEYIAIDCCAEAUBghAAAKIwQAQGGEAAAojBAAAIURAgCgMEIAABRGCACAwggBAFAYIQAACiMEAEBhhAAAKIwQAACFEQIAoDBCAAAURggAgMIIAQBQGCEAAAojBABAYYQAACiMEAAAhRECAKAwQgAAFEYIAIDCCAEAUBghAAAKIwQAQGGEAAAojBAIoJX1vMRuPZNzU09lYn5JVtbzXg8JQEARAgGzsp6Xc1NP5ZOrj8vL0IwuqbVtr4cGIIAIgYCJ3XpWEQDGMn5jyeuhAQggQiBgrJ8CjOXMtSdeDw1AABECATMxv2QbAqNzKa+HBiCACIGASa1ty9CMXhEA52e/Fv3bN14PDUAAEQIBlFrblvEbS3Lm2hMZnUsRAADaRggAgMICEQLT09MujSS82GetY5+1jn3WOr/ts0CEAJ8cWsc+ax37rHXss9b5bZ95Mpqenh6JRCIsLCwsLB4txicSf0VSDZFIIIbpK+yz1rHPWsc+a53f9pm/RlOD386hBQH7rHXss9axz1rnt30WiBAAALiDEAAAhRECAKAw34SApmkVV641TbN9XTOvUVEikZBIJCK6rld9j31WzbxPotFo3e+rvs/S6XTVnSXpdLrqdeyz0j5IJpO23zP+Ro3F7nXNvMZpvgiBdDpd9YcYjUarvqZpmsTj8fL/4/G4sr9sZslksvxLYw0B9lklXdcb/nGxzz4yAsC8v4zfN3MQqLzPrCFp97tl3WfN7Fe717jBFyFgx9ghBuOP18zYSXZHv6ow9ov5X+v3zFTfZ5FIRBKJRM3vs88qWf8ODebJiX32Ua1JOxqNVv3exePxigPdZl7jhsCEQCKRsD2y0DStIx+Z/Mj8h2b3R8c+q1RrQjNjn1Uyfq/MR/nGpG8csbLPPqoVAnZfTyaTFfutmde4wbchYP3Fq/eLVu/ILszMk36rIaDiPjP2h/X8tvkPj31mz7rPzNhnH7UaAuZ92cxr3ODLEIhGo1W/VPyiVbL+whACjRkX3cys1wjYZ9XM+8d8/cnAPvuIEHCAXQCI8JHTql5NEOMcIvusUq39EY1Gy5862WeVap2TNl9bYZ99xOmgU9I0reYPzMWn+uz2Bfuskt3+EKkMAfZZpVohYL4biH32EReG22R38cmOyrehNVLrj459Vsm6P4yP2+b9xj77yNg/drcyss+qcYtom8znGa2LNRl5IMVevSMv9lkl68VhHnyqzzjSZ5/Zs3uYzm7y5mExAIDvEAIAoDBCAAAURggAgMIIAQBQGCEA2DA/OwCEGSEA18Xj8Zq3ANvdathJtSZ7QgCqIATguk489dguQgCqIwTgumZCwJh0o9FoVQ0k88Nd5om53nvM27Z++jAeqKv3PWPd5teY121XjK6Zn9XuwSLrA37WB4asT+LW+yRlN25zyedOP4gE/yME4LpmQ8A8IZonS+tj9OaJ2jqJWp8yj8fjVZVVzZN3vU8C1onSum7r/5upl2NXKsA6Xmu4GPvOWorBrsOX3biNn9v8XlVr+6AaIQDXNXNNwG4ytitFbK5MafeeWhUtDXZB0uzpIOMI2/x/87aa3Xa96yD1Jma771mLjtX6eey2a/15oCZCAK5r5XSQWa0QML5m9x67+uvm00W1Tvs0Mx7rz2ENlGbq59c6tSVS3bGrme/ZVaKstV67xa/XatA5hABc52UIWCe6034SsP4c0WhUotFoy80/zMFk/Dxuh4DXd2LBnwgBuK6TIZBIJMrbspv8nA4BY/K3llJulnmdjc7Tn/Z0EBeCYYcQgOs6FQLW+ut2k6pxfcJ8h1CjbmONfo5ad/lY6bpetU7rduzG0+qFYbsQMH5u82vtxgP1EAJwndMXhs0h0KiGu7VXhXF3kPWOomauFdQKgVYaqFjHW2/CPs0tonast4hydxBECAEEmF8e6FKxly7CgxBAYPkhBGr1LQaCgt9eBJYfQqDdC8KAXxACAKCw/we7f6RlkT+qZ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png;base64,iVBORw0KGgoAAAANSUhEUgAAAYEAAAGBCAYAAACAWQ0kAAAe/UlEQVR4nO3d/2sbeX7Hcf0v8w+0v9XgH1xMrbWTi92wrulx5GrXLhJbSDENJOSytjFXKoIbJzlYyA+GBYOOXJseR5aG40K+zLKtHFLserk4x8mkVFLs2I6yiu21Hdnv/qAdZTQaffWM5svn+YAhxJZmPh7sz2s0X97viAAAlBXxegAAAO8QAgCgMEIAABRWEQLxeFwikUjVouu6IxvTNE3i8bgj62pHNBq13X4r4zK/ttb6ACAoqkIgGo1WvCCRSEgkEpF0Ot3RgbnB6UmbEAAQdA1DQNf1qhAwJj/zJ4d0Om37ScL8KcI8adqtw7ptO422IfIxuIzFuh3r+4yxGO+z26YxNrtxm9fXzDoAwC8ahoDd16LRqEQiEUkmk1WvNU/I1gnRGgLWdUQiEUkkEnUH3GgbxuRsHa91+9bvG1+3+7nsAqPe+qw/RzqddvS0GgA4palrAtaJrtnTINbJr9EEahxht8K6jXqTbTMhYA29ZDIpmqbZvrbW+uLxeMV7EolExf8BwC8afhIQKV0MNX+9XggYR/j1TrvUWkezp0xqbcPu1JX1fY1CwLqOaDRacVTfTAhYg0nTtIafcADAC02FQDKZrHlap2JllvP67XwSaBQC9bbhRAiIfJy0jXXbXQ+ptz7je9FotGrfAYCfOBYCdhOw0yHQaBuNzr03GwLG6ZtEImF7PaSZEDD2mde3xQJAPU2FgPW6gN3kZzcBG9cYnAqBZrZhPR9vbKvW9+zGYmzH7iKx9fpBvXP9Tj9nAQBOa+rCsPV8dq0jYOPo1/w+p08HNdqG3c9h3k6jaxXmn9HuNI71tfVuVW0UEgDgNU5Wu0jTtKpPEgDgJ4SAS4zrFwDgZ8xSLuGCMIAgIAQAQGGehMD09LQXmwUAWHgSApwrBwB/sJ2Nzbc9NnuLo/neenNl0VrrBwB4r2o2tl7QbOZedyMAzLdDGvfz2wUBIQAA/lAxG9vd1thMGeRa9XHsnrg1vg4A8F7FbFyr5HGjh56MoDB/gqhXzI0QAAB/aDoEmimFbL0mUO91AADvORYC5lM/5vo+ZtPT0xUhwa2iAOAtR04H1as+ahcefBIAAH9w5MJwvY5ktZrPAAC819YtotFotOJrxukfu1tE7cKDEAAAf2jrYTFrCIh8/BTBw2IA4L6V9bzEbj2Tc1NPZWJ+SVbW822th7IRABAwK+t5OTf1VD65+ri8/OWMLqm17ZbXRQgAQMDEbj2rCABjGb+x1PK6CAEACBjrpwBjOXPtScvrIgQAIGAm5pdsQ2B0LtXyuggBAAiY1Nq2DM3oFQFwfvZr0b990/K6CAEACKDU2raM31iSM9eeyOhcqq0AECEEAEBphAAAKIwQAACFEQIAoDBCAG1z6rF1AN4hBNAWu8fWh9p8bB2AdwgBtMXJx9YBeIcQQFucfGwdgHcIAbTFycfWAbRv9959KSwstv1+QgBtcfKxdQCtO36bl62Ll+X10E/k6MXLttdDCKBtTj22DqA1ew8eSra7X97dviNSLJ5qXYQAAATEcaEg25c+l9zAsBwurzqyTkIAsOD5B/jR/iNdcr2Dkk/clJODQ8fWSwgAJjz/AL852duXt7PXJdc7KAep546vnxAATHj+AX5ykHouud5BeTt7XU729l3ZBiEAmPD8A/zg5OBQ8ombku05K/uPdFe3RQgAJjz/AK8dLq9KbmBYdq7MyHGh4Pr2CAHAhOcf4JliUd7NfyHZ7n7Ze/CwY5slBAALnn9Apx29eCmvh34iWxcvy/Hbzt6NRggAgFeKRSksLEqmq0927933ZAiEAAB44Cj9SjZGxmQrNinF15uejYMQAIAOe794VzJdffJ+8a7XQyEEAKBTPmRysnkhJpsXYvIhk/N6OCJCCABAR+zeuy+Zrr5TlX12AyEAAC4qvt6UrdikbIyMyVH6ldfDqUIIAIBL9h48lExXnyMln91CCACAw5xq+NIJhAAAOGj/kS7ZnrOST9z07dG/GSEAAA44LhRk58qMow1fOoEQAIBTOkg9l2zPWVdLPruFEACANrnd8KUTCAEAaMPh8qrkegdl58pM4I7+zQgBAGiB0fAl1zvoesOXTiAEAKBJRy9eyusf/bUnJZ/dQggAQCPFory7fafjDV86gRAAgDqO0q9KDV9ik1Lc2vZ6OI4jBADAzg8NX7Ld/Z41fOkEQgAALD5kcrL54wnZvBDztOFLJxACAGDyfvGuZLv7fdHwpRMIAQCQUsnnN6OfycbImHz43//zejgdQwgAUN7uvfuS7e4vNXwJQNE3JxECAJR1/DYvW59dKpV8/sMfvR6OJwgBAErae/BQst39vm740gmEAAClHBcKsj15tVTyefX3Xg/Hc4QAAGXsP9Il1zso+cRNOTk49Ho4vkAIAAi9k7192fnZz0sln58vez0cXyEEAITaQeq55HoHA9nwpRMIAQChdHJwKPl/+hfJ9pyV7/VvvB6ObxECAELncHlVcgPDsnNlRo4LBa+H42uEAIDwKBbl3dwvJNvdL/u/e+z1aAKBEAAQCkcvXpZKPoeo4UsnEAIAgq1YlO/ufCmZrj7Z++q3Xo8mcGxn40gkUl40TWtthab3RqPRmq8BgNM6Sr+SjZGxUsOXkJd8dkvVbKxpmsTj8fL/4/F4U0Gg67pEIhFJJpONN0oIADilwpdJyXT1yftf/pvXQwm0itnYmMjN0um0RCIR0XW9/ooiEUkkEs1tlBAA0KYPmZxsXojJ5oWYfMjkvB5O4FXMxolEwvaoX9O0ukf4yWSypYmdEADQjt1f/VoyXX1S+LLxGQc0p+kQqHeUb7zPfD2g3qkhQgBAK4qvN2UrNikbI2NylH7l9XBCxbEQsE7sdtcIpqenK0Jienr6tOMHEHJ7X/1WMl198t0XC0qXfHaLI6eDar0vGo1WXGQub5RPAgAaOH6bl62Ll0sNX1689Ho4oeXIhWG794kQAgDas/+7x6WGL3O/4OjfZW3dIhqNRqu+Zn2fcbHYLjwIAQB2jgsF2bkyU2r4srzq9XCU0NbDYnYhICJVF4fT6bT9RgkBABbff7Mk2Z6zpZLPNHzpGMpGAPDUyd6+vJ29Xmr4knru9XCUQwgADltZz0vs1jM5N/VUJuaXZGWdYma1HDxfllzvoOz87Oc0fPEIIQA4aGU9L+emnsonVx+Xl6EZXVJr214PzVdODg4ln7gpud5B2X9UvxoB3EUIAA6K3XpWEQDGMn5jyeuh+cbRi5eSGxiW7cmrNHzxAUIAcJD1U4CxnLn2xOuhea9YlHe370i2u1/2Hjz0ejT4ASEAOGhifsk2BEbnUl4PzVNHf/hjqeFLbJKGLz5DCAAOSq1ty9CMXhEA52e/Fv3bN14PzRvFohQWFiXb3S+79+57PRrYIAQAh6XWtmX8xpKcufZERudSygbAh0xONkbG5M3oZzR88TFCAIDj3i/elWx3v7xfvOv1UNAAIQDAMcXXm7J5ISYbI2M0fAkIQgCAI3bv3Zdsd78UFhYp+hYghACAUylubctWbLJU8pmGL4FDCABo296Dh6WSz7fvcPQfUIQAgJYdFwqydfGy5AaGafgScIQAgJbsP9Il1zso+cRNSj6HACEAoCkne/ulhi+9gzR8CRFCAEBDB6nnkusdLDV8oeRzqBACAGo6OTiUt7PXJdtzloYvIUUIALB1uLwquYFh2bkyQ8nnECMEAFQqFiWfuCnZ7n4aviiAEABQdvTiZank88XLlHxWBCEAQKRYlO++WJBMVx8NXxRDCACKO0q/ko2RMdmKTVLyWUGEAKCwwsKiZLr6ZPdXv/Z6KPAIIQAo6EMmJ5sXYrJ5IUbJZ8URAnDMynpeYreeybmppzIxvyQr61xY9KP3i3cl09VHwxeICCEAh6ys5+Xc1NOK3rpDM7qk1ra9Hhp+UHy9KVuxSdkYGaPkM8oIATgidutZRQAYy/iNJa+HBhHZ+81/SKarT7678yUln1GBEIAjrJ8CjOXMtSdeD01px2/zsnXxcqnhCyWfYYMQgCMm5pdsQ2B0LuX10JRVbvgy/wVH/6iJEIAjUmvbMjSjVwTA+dmvRf/2jddDU85xoVAq+TwwTMlnNEQIwDGptW0Zv7EkZ649kdG5FAHgge/1byTbc5aGL2gaIQCEwMnevrydvS653kFKPqMlhAAQcOWGL1P/TMMXtIwQAALq5OBQ8ombkusdpOQz2kYIAAF0uPp7yQ0My/alz2n4glMhBIAgKRbl3e07ku3up+QzHEEIAAFRbvjy2SUavsAxhADgd8WiFBYWJdvdL7v37ns9GoQMIQD4mNHw5c34RRq+wBWEAOBT7xfvSra7n5LPcBUhAPhMueHLjydo+ALXEQKAj+zeuy/Z7n4pLCxS9A0dQQgAPlBu+PLpT2n4go4iBACPlUs+377D0T86jhAAPELDF/gBIQB4YP+RLrneQUo+w3OEANBB5YYvfedp+AJfIASADimXfJ69Tsln+AYhALiMhi/wM0IAcNHh8qrkBoZl58oMJZ/hS4QA4AKj4Uu25ywNX+BrhADgsHLJ54uXKfkM3yMEAKfQ8AUBRAgADjhKv5KNT38qW7FJSj4jUAgB4DR+aPiS6eqj4QsCiRAALFbW8xK79UzOTT2VifklWVm3P69fLvl8IUbJZwQWIQCYrKzn5dzUU/nk6uPyMjSjS2ptu+J1NHxBWBACgEns1rOKADCW8RtLIlIq+fxm/KJsjIxR8hmhYDsbRyKR8qJpWssrTSQSEolERNft748mBOBX1k8BxnLm2hMaviCUqmZjTdMkHo+X/x+Px1sKgmQyWQ4QQgBBMzG/VBUAn176Sh70/x0lnxFKFbOxrutVE3Q6na47odu93/yv7UYJAfhUam1bhmb0cgBc/Zvb8u2f9sr/fD7P0T9CqWI2TiQStkf9mqZJMpmsuyJzWDQKDkIAfpZa25a/TzyRf43G5L//7EeydI+yDwivpkMgkUjUX5Fp0icEEGQ0fIFKHAmBSCRS8UmhVghMT09XXHSenp4+7fgRUs3eq+8kSj5DRY6cDjJP7NYlGo3avh6opdl79Z1EwxeoytELw82+hxBAPY3u1XcSJZ+hurZuEY1Go3VvGyUEcBr17tV3Eg1fgDYfFiME4Ca7e/U/ufpYRudSzmygWJR3819Q8hkQykbAh6z36n9y9bGcn/1a9G/fnHrdNHwBKhEC8KXU2raM31iSM9eeyOhc6vQBQMlnwBYhgNA7Sr+SjZExGr4ANggBBFKzzxG8X7wrma4+Sj4DNRACCJxmniOg4QvQHEIAgdPoOYLde/cl09VXKvkMoC5CAIFT6zmCn/zjb2QrNknDF6AFhIBLvKh9owq75wiu/s1tWfuTP5d3t+9Q8hloASHgAi9q36jE/BzBp5e+kn/v/Vv5z66/lNT9//J6aEDgEAIu6GTtG1Wl1rYl8Q8LsvKnfyG//Ksroq+89npIQCARAi7oVO0bVR0XCrJzZUZyA8NyuLzq9XCAQCMEXOB67RuFHaSeS7bnLCWfAYcQAi5ws/aNqmj4AriDEHCJ47VvFHa4vCq53kHZuTLD0T/gMEIAvmU0fMn1DtLwBXAJIQBfOnrxUl7/6K8p+Qy4jBCAvxSL8u72HRq+AB1CCMA3jtKvSg1fYpNS3OLBOqATCAF474eGL9nufhq+AB1GCMBTHzI52fzxhGxeiNHwBfAAIQDPvF+8K9nufhq+AB4iBNBxxdeb8mb0M9kYGZMP//t/Xg8HUBohgI7avXdfst39pYYvlHwGPEcIoCOO3+Zl67NL8nroJ3L0hz96PRwAPyAE4Lq9Bw8l291PwxfAhwgBuOa4UJDtyaulks+rv/d6OABsEAJwxf4jXXK9g5JP3JSTg0OvhwOgBkIAjjrZ25edn/28VPL5+bLXwwHQACEAxxyknkuud5CGL0CAEAI4tZODQ8n/079ItuesfK9/4/VwALSAEMCpHC6vSm5gWHauzMhxoeD1cAC0iBBAe4pFeTf3C8l298v+7x57PRoAbSIE0LKjFy9LJZ9p+AIEHiGA5hWL8t2dLyXT1Sd7X/3W69EAcAAhgKYcpV/JxshYqeELJZ+B0CAE0FDhy6Rkuvrk/S//zeuhAHAYIYCaPmRysnkhJpsXYvIhk/N6OABcQAjA1u6vfi2Zrj4pfJn0eigAXEQIoELx9aZsxSZlY2RMjtKvvB4OAJcRAijb++q3kunqk+++WKDkM6AIQgClhi8XL5cavrx46fVwAHQQIaC4/d89LjV8mfsFR/+AgggBRR0XCrJzZabU8GV51evhnNrKel5it57JuamnMjG/JCvrPMkMNIMQUND33yxJtudsqeRzCBq+rKzn5dzUU/nk6uPyMjSjS2pt2+uhAb5HCCjkZG9f3s5eLzV8ST33ejiOid16VhEAxjJ+Y8nroQG+Rwgo4uD5suR6B2XnZz8PXcMX66cAYzlz7YnXQwN8jxAIuZODQ8knbkqud1D2H+leD8cVE/NLtiEwOpfyemiA7xECIXb04qXkBoZle/JqqBu+pNa2ZWhGrwiA87Nfi/7tG6+HBvgeIRBGxaK8u31Hst39svfgodej6YjU2raM31iSM9eeyOhcigAAmkQIhMzRH/5YavgSm6ThC4CGCIGwKBalsLAo2e5+2b133+vRAAgIQiAEPmRysjEyJm9GP6PhC4CWEAIB937xrmS7++X94l2vhwIggAiBgCq+3pTNCzHZGBmj4QuAthECAbR7775ku/ulsLBI0TcAp0IIBEhxa1u2YpOlks80fAHgAEIgIPYePCyVfL59h6N/AI4hBHzuuFCQrYuXJTcwTMMXAI7zXQgYdeF/9Dl14fcf6ZLrHZR84mYoSj4D8B/b2TgSiZQXTdOaWpGmaU2/r1YIUBe+5GRvv9TwpXcwFA1fAPhX1WysaZrE4/Hy/+PxeMMgSKfTEo1GK74WjUarvlbeaI0QoC68yEHqueR6B0sNX0JW8hmA/1TMxrquV03Q6XRaIpGI6HprZYiTyWTNyb7W11WuC39ycChvZ69LtudsqBq+APC3itk4kUjYHvVrmibJZLKlFbcTAqrWhT9cXpXcwLDsXJkJdclnAP7TdAgkEonWVhyJVJxWsn7PjnJ14YtFySduSra7P7QNXwD4myshEI1GbdczPT1dcfF4enq66jWq1IU/evGyVPL54mVKPgPwjOOng2oFQMVGVX5OoFiU775YkExXnzINXwD4l6MXhjVNa+qWUlVD4Cj9SjZGxmQrNknJZwC+0NYtotajfSMoal0DqNqogiFQWFiUTFef7P7q114PBQDK2npYzBoCxp1AdovdtQSVQuBDJiebF2KyeSFGyWcAvuO7shFh8n7xrmS6+mj4AsC3CAEXFF9vylZsUjZGxij5DMDXCAGH7f3mPyTT1Sff3fmSks8AfI8QcMjx27xsXbxcavhCyWcAAUEIOKDc8GX+C47+AQQKIXAKx4VCqeTzwDAlnwEEEiHQpu/1byTbc5aGLwACjRBo0cnevrydvS653kFKPgMIPEKgBeWGL1P/HJqGL0Y7z3NTtPMEVEQINOHk4FDyiZuS6x0MVcln2nkCIAQaOFz9veQGhmX70ueha/hCO08AhEAtxaK8u31Hst39oS35rHI7TwAlhICNcsOXzy6FuuGLqu08AXxECJgVi1JYWJRsd7/s3rvv9Whcp1w7TwBVCIEfGA1f3oxfVKrhiyrtPAHYIwSkVPI5291PyWcAylE6BMoNX348QcMXAEpSNgR2792XbHe/FBYWKfoGQFnKhUC54cunP6XhCwDlKRUC5ZLPt+9w9A8AokgI0PAFAOyFPgT2H+mS6x2k5DMA2AhtCJQbvvSdp+ELANQQyhAol3yevR6aks8A4IZQhQANX+AGei4gzEITAofLq5IbGJadKzOhK/kM79BzAWEX+BAwGr5ke86GquEL/IGeCwi7QIdAueTzxcuhLvkM79BzAWEXzBBQoOEL/IGeCwi7wIXAUfqVbHz6U9mKTSpV8hneoOcCwi44IfBDw5dMV58SDV/gH/RcQJgFIgTKJZ8vxCj5DAAO8n0I0PAFANzj2xAovt6UN+MXZWNkjJLPAOAS34ZAYWGRhi8A4DLfhgAAwH2EAAAojBAAAIURAgCgMEIAABRGCACAwggBAFAYIQAACiMEAEBhhAAAKIwQAACFEQIAoDBCAAAURggAgMIIAQBQGCEAAAojBABAYYQAACiMEAAAhRECAKAwQgAAFEYIIBRW1vMSu/VMzk09lYn5JVlZz3s9JCAQCAEE3sp6Xs5NPZVPrj4uL0MzuqTWtr0eGuB7hAACL3brWUUAGMv4jSWvhwb4nqOzcSQSKS+aptV9HTpDhdMk1k8BxnLm2hOvhwb4nmOzsaZpEo/Hy/+Px+M1g4AQ6AxVTpNMzC/ZhsDoXMrroQG+58hsrOt61cSeTqclEomIruvVGyUEOkKV0ySptW0ZmtErfsbzs1+L/u0br4cG+J4js3EikbA96tc0TZLJZPVGCYGOUOk0SWptW8ZvLMmZa09kdC5FAABNcj0EEolE9UYJgY7gNAmARjoaAtPT0xUXj6enp53YPGrgNAmARjgdFHKcJgFQDxeGAUBh3CIKAArjYTEAUBhlIwBAYYQAACiMEAAAhRECAKAwQgAAFEYIAIDCCAEAUBghAAAKIwQAQGGEAAAojBAAAIURAgCgMEIAABRGCACAwggBAFAYIQAACiMEAEBhhAAAKIwQAACFEQIAoDBCAAAURggAgMIIAQBQGCEAAAojBABAYYQAACiMEAAAhRECAKAwQgAAFEYIAIDCCAEAUBghAAAKIwQAQGGEAAAojBAIoJX1vMRuPZNzU09lYn5JVtbzXg8JQEARAgGzsp6Xc1NP5ZOrj8vL0IwuqbVtr4cGIIAIgYCJ3XpWEQDGMn5jyeuhAQggQiBgrJ8CjOXMtSdeDw1AABECATMxv2QbAqNzKa+HBiCACIGASa1ty9CMXhEA52e/Fv3bN14PDUAAEQIBlFrblvEbS3Lm2hMZnUsRAADaRggAgMICEQLT09MujSS82GetY5+1jn3WOr/ts0CEAJ8cWsc+ax37rHXss9b5bZ95Mpqenh6JRCIsLCwsLB4txicSf0VSDZFIIIbpK+yz1rHPWsc+a53f9pm/RlOD386hBQH7rHXss9axz1rnt30WiBAAALiDEAAAhRECAKAw34SApmkVV641TbN9XTOvUVEikZBIJCK6rld9j31WzbxPotFo3e+rvs/S6XTVnSXpdLrqdeyz0j5IJpO23zP+Ro3F7nXNvMZpvgiBdDpd9YcYjUarvqZpmsTj8fL/4/G4sr9sZslksvxLYw0B9lklXdcb/nGxzz4yAsC8v4zfN3MQqLzPrCFp97tl3WfN7Fe717jBFyFgx9ghBuOP18zYSXZHv6ow9ov5X+v3zFTfZ5FIRBKJRM3vs88qWf8ODebJiX32Ua1JOxqNVv3exePxigPdZl7jhsCEQCKRsD2y0DStIx+Z/Mj8h2b3R8c+q1RrQjNjn1Uyfq/MR/nGpG8csbLPPqoVAnZfTyaTFfutmde4wbchYP3Fq/eLVu/ILszMk36rIaDiPjP2h/X8tvkPj31mz7rPzNhnH7UaAuZ92cxr3ODLEIhGo1W/VPyiVbL+whACjRkX3cys1wjYZ9XM+8d8/cnAPvuIEHCAXQCI8JHTql5NEOMcIvusUq39EY1Gy5862WeVap2TNl9bYZ99xOmgU9I0reYPzMWn+uz2Bfuskt3+EKkMAfZZpVohYL4biH32EReG22R38cmOyrehNVLrj459Vsm6P4yP2+b9xj77yNg/drcyss+qcYtom8znGa2LNRl5IMVevSMv9lkl68VhHnyqzzjSZ5/Zs3uYzm7y5mExAIDvEAIAoDBCAAAURggAgMIIAQBQGCEA2DA/OwCEGSEA18Xj8Zq3ANvdathJtSZ7QgCqIATguk489dguQgCqIwTgumZCwJh0o9FoVQ0k88Nd5om53nvM27Z++jAeqKv3PWPd5teY121XjK6Zn9XuwSLrA37WB4asT+LW+yRlN25zyedOP4gE/yME4LpmQ8A8IZonS+tj9OaJ2jqJWp8yj8fjVZVVzZN3vU8C1onSum7r/5upl2NXKsA6Xmu4GPvOWorBrsOX3biNn9v8XlVr+6AaIQDXNXNNwG4ytitFbK5MafeeWhUtDXZB0uzpIOMI2/x/87aa3Xa96yD1Jma771mLjtX6eey2a/15oCZCAK5r5XSQWa0QML5m9x67+uvm00W1Tvs0Mx7rz2ENlGbq59c6tSVS3bGrme/ZVaKstV67xa/XatA5hABc52UIWCe6034SsP4c0WhUotFoy80/zMFk/Dxuh4DXd2LBnwgBuK6TIZBIJMrbspv8nA4BY/K3llJulnmdjc7Tn/Z0EBeCYYcQgOs6FQLW+ut2k6pxfcJ8h1CjbmONfo5ad/lY6bpetU7rduzG0+qFYbsQMH5u82vtxgP1EAJwndMXhs0h0KiGu7VXhXF3kPWOomauFdQKgVYaqFjHW2/CPs0tonast4hydxBECAEEmF8e6FKxly7CgxBAYPkhBGr1LQaCgt9eBJYfQqDdC8KAXxACAKCw/we7f6RlkT+qZQ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4" y="2195511"/>
            <a:ext cx="3883025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7" descr="data:image/png;base64,iVBORw0KGgoAAAANSUhEUgAAAYEAAAGBCAYAAACAWQ0kAAAVA0lEQVR4nO3dPW4b2ZoGYO6lklnBjW9WDRhjeHoDAwM2YK6h4TE9HREYw4ZvdjfAbbRdHQzlSIADJVQwYUOA7g7OBOqSi6WiRKqprz6SzwMUDJMUeXRAvS/rl5MCwMmajD0AAMajBABOWMoSqKqqzOfzvT5nXddlOp3u9TkBDt1aCUyn0zKZTNaWqqr2/qJVVd0byEoAIMadEqjreu0BVVXdue2pKQGAGA+WwGKxKJPJ3a1G8/l8bY1hsVjc3rdare6sUTRNc3t/P5CH1kC6JTBUCts8x6bXfGh8AKfiwRJow75/W3czURuqbZD2S2GxWKyFeDeQ+89Vyt3Q37YEukHeH3f38Q+ND+BUPFgC/U/l7W2r1Wrttul0WqbT6W0h9O/v6gdy/1P4Y0qgr19M7eO3GR/AqXhwx3A/oJumufOYdmkLpKqq29uGgroN5Pa5+oH82BKo63rj+LuPf2h8AKfi3jWBbrC3NgX3kG4oD20O2mcJ9Me6aU1gm/EBnIp7S6AN0n549repP6T/vP1NMw9tDqrr+t4SGCqTbUpg0/gATsWD+wTagO2GcLvZqBu6TdPcfrof+sTdva37/7qu116zPRqp/3rdncftY/pH+3TLpB1jvwS2GR/AqXiwBEr5Ebrd+/qHiPaPDuouD4Vufxv90Oaf/mP6z9GOsbt5Z9OawEPjAzgVKS8bAUAMJQBwwpQAwAlTAgAnLF0JzGazsYcAcDLSlcDQxeoAeBrpElcJAMRJl7hKACBOusRVAoft/PK6vPn8rTx/97W8/nRWzi+vxx4ScI90iasEDtf55XV5/u5r+emX326X/3jflOXF1dhDAzZIl7hK4HC9+fxtrQDa5dXHs7GHBmyQLnGVwOHqrwW0y7O3X8YeGrBBusRVAofr9aezwRJ4+WE59tCADdIlrhI4XMuLq/LifbO+T+C/m9J8/2PsoQEbpEtcJXDYlhdX5dXHs/Ls7Zfyn//zvwoAkkuXuEoAIE66xFUCAHHSJa4SAIiTLnGVAECcdImrBADipEtcJQAQJ13iKgGAOOkSVwkAxNk5cSeTye1SVdXOLzifz8tkMilN02x8fgBi7JS4VVWV6XR6+//pdLpTESwWi9sCUQIA49s6cZumuRPQq9Xq3kAf+vnuv4MDUgIAYbZO3Pl8Pvipv6qqslgs7v3Zblk8VBxKACDOXkpgPp/f/yKd0FcCAHk8eQlMJpO1NYVNJTCbzdZ2Os9ms22HBsAjPfnmoG6w95e6rgcfD0CMsB3D2/6MEgCIs/dDROu6vvewUSUAkMfeTxZTAgCHI13iKgGAOOkSVwkAxEmXuEoAIE66xFUCAHHSJa4SAIiTLnGVAECcdImrBADipEtcJQAQJ13iKgGAOOkSVwkAxEmXuEoAIE66xFUCAHHSJa4SAIiTLnGVAECcdImrBADipEtcJQAQJ13iKgGAOOkSVwkAxEmXuEoAIE66xFUCAHHSJa4SAIiTLnGVAECcdImrBADipEtcJQAQJ13iKgGAOOkSVwkAxEmXuEqAbM4vr8ubz9/K83dfy+tPZ+X88nrsIcHepEtcJUAm55fX5fm7r+WnX367XV68b8ry4mrsocFepEtcJUAmbz5/WyuAdnn18WzsocFepEtcJUAm/bWAdnn29svYQ4O9SJe4SoBMXn86GyyBlx+WYw8N9iJd4ioBMlleXJUX75u1Avj5199L8/2PsYcGe5EucZUA2Swvrsqrj2fl2dsv5eWHpQLgqKRLXCUAECdd4ioBgDjpElcJAMRJl7hKACBOusRVAgBx0iWuEgCIky5xlQBAnHSJqwQA4qRLXCUAECdd4ioBgDjpElcJAMRJl7hKACBOusRVAgBx0iWuEgCIky5xlQBAnHSJqwQA4qRLXCUAECdd4ioBgDjpElcJAMRJl7hKACBOusRVAgBx0iWuEgCIky5xlQBAnHSJqwQA4qRLXCUAECdd4ioBgDjpElcJAMRJl7hKACBOusRVAgBx0iWuEgCIky5xlQBAnHSJqwQA4qRLXCUAECdd4ioBgDjpElcJAMRJl7hKACBOusRVAgBxdk7cyWRyu1RVtdXPVFW19c8pAYA4OyVuVVVlOp3e/n86nT5YBKvVqtR1vXZbXdd3brsdkBIACLN14jZNcyegV6tVmUwmpWmanV50sVhsDHslABBn68Sdz+eDn/qrqiqLxWKnF1UCp+P88rq8+fytPH/3tbz+dFbOL6/HHhLQsZcSmM/nu73oZLK2Wal/H8fh/PK6PH/3tfz0y2+3y4v3TVleXI09NOBP4SVQ1/Xg88xms7Wdx7PZbOvnJKc3n7+tFUC7vPp4NvbQgD+Fbg7aVABrA7ImcDT6awHt8uztl7GHBvwpbMdwVVVbHVKqBI7H609ngyXw8sNy7KEBf9r7IaL9T/ttUWzaB3BnQErgaCwvrsqL981aAfz86++l+f7H2EMD/rT3k8X6JdAeCTS0DO1LUALHZXlxVV59PCvP3n4pLz8sFQAkky5xlQBAnHSJqwQA4qRLXCUAECdd4h5zCTh7FsgmXeIeawk4exbIKF3iHmsJOHsWyChd4h5rCTh7FsgoXeIeawk4exbIKF3iHmsJOHsWyChd4h5rCZTi7Fkgn3SJe8wlAJBNusRVAgBx0iWuEgCIky5xlQBAnHSJqwQA4qRLXCUAECdd4ioBgDjpElcJcExcOZbs0iWuEuBYuHIshyBd4ioBjoUrx3II0iWuEuBYuHIshyBd4ioBjoUrx3II0iXufSXQ7mT79/+yk438XDmWQ3AwJWAnG4fIlWPJ7mBKwE42gP07mBKwkw1g/w6mBOxkA9i/gykBO9kA9u9gSqAUO9kA9u2gSgCA/UqXuEoAIE66xFUCAHHSJa4SAIiTLnGVAECcdImrBADipEtcJQAQJ13iKgGAOOkSVwkAxEmXuEoAIE66xFUCAHHSJa4SAIiTLnGVAECcdImrBADipEtcJQAQJ13iKgGAOOkSVwkAxEmXuEoAIE66xFUCAHHSJa4SAIiTLnGVAECcdImrBADipEtcJQAQJ13iKgGAOOkSVwmwyfnldXnz+Vt5/u5ref3prJxfXo89JDh46RJXCTDk/PK6PH/3tfz0y2+3y4v3TVleXI09NDho6RJXCTDkzedvawXQLq8+no09NDho6RJXCTCkvxbQLs/efhl7aDCKfW0eTZe4SoAhrz+dDZbAyw/LsYcG4fa5eTRd4ioBhiwvrsqL983am/7nX38vzfc/xh4ahNvn5tF0iasE2GR5cVVefTwrz95+KS8/LBUAJ2ufm0fTJa4SALjfPjePpktcJQBwv31uHk2XuEoA4GH72jyaLnGVAECcdImrBADipEtcJQAQJ13iKgGAOOkSVwkAxEmXuEqAx3jKy0y7hDXHLCxxJ5PJ7VJV1b2Pg1085WWmXcKaYxeSuFVVlel0evv/6XS6sQiUALt6ystMu4Q1x+7JE7dpmjvBvlqtymQyKU3T3B2QEmBHT3mZaZew5tg9eeLO5/PBT/1VVZXFYnF3QEqAHT3lZaZdwppjN2oJzOfzuwNSAuzoKS8z7RLWHLs0JTCbzdZ2Hs9ms43P+a9//LP837/9zWKxWCz/9rfyr3/889EZbXMQwAmzYxjghDlEFOCEOVkM4ISlS1wlABAnXeIqAYA46RJXCQDESZe4SgAgTrrEVQIAcdIlrhIAiJMucZUAQJx0iasEAOKkS1wlABAnXeIqAYA46RJXCQDESZe4SgAgTrrEVQIAcdIlrhIAiJMucZUAQJx0iasEAOKkS1wlABAnXeIqAYA46RJXCQDESZe4SgAgTrrEVQIAcdIlrhIAiJMucZUAQJx0iasEAOKkS1wlABAnXeIqAYA46RJXCQDESZe4SgAgTrrEVQIAcdIlrhIAiJMucZUAQJx0iasEAOKkS1wlABAnXeIqAYA46RJXCQDESZe4SgAgTrrEVQIAcdIlrhIAiJMucZUA+3B+eV3efP5Wnr/7Wl5/Oivnl9djDwlSSpe4SmB8hx6g55fX5fm7r+WnX367XV68b8ry4mrsoUE66RJXCYzrGAL0zedva+Nvl1cfz8YeGqSTLnGVwLiOIUD7JdYuz95+GXtokE66xFUC4zqGAH396Wzwd3j5YTn20CCddImrBMZ1DAG6vLgqL943a+P/+dffS/P9j7GHBumkS1wlMK5jCdDlxVV59fGsPHv7pbz8sDy48UOUdImrBMYnQOF0pEtcJQAQJ13iKgGAOOkSVwkAxEmXuEoAIE66xFUCAHHSJa4SAIiTLnGVAECcdImrBADipEtcJQAQJ13iKgGAOOkSVwkAxEmXuEoAIE66xFUCAHHSJa4SAIiTLnGVAECcdImrBADipEtcJQAQJ13iKgGAOOkSVwkAxEmXuEoAIE66xFUCAHHSJa4SAIiTLnGVAECcdImrBADi7Jy4k8nkdqmqaqufqapq659TAgBxdkrcqqrKdDq9/f90On2wCFarVanreu22uq7v3HY7ICUAEGbrxG2a5k5Ar1arMplMStM0O73oYrHYGPZKACDO1ok7n88HP/VXVVUWi8VOL6oEAHLYSwnM5/PdXnQyWdus1L8PgBhriTufzzfuwN1XCdR1Pfg8s9ls7bVns9kuvwcAjxC6OWhTAawNyJoAQJiwHcNVVW11SKkSAIiz90NE+5/226LYtA/gzoCUAECYvZ8s1i+B9kigoWVoX4ISAIiTLnGVAECcdImrBADipEtcJQAQJ13iKgGAOOkSVwkAxEmXuEoAIE66xFUCAHHSJa4SAIiTLnGVAECcdImrBADipEtcJQAQJ13iKoGnd355Xd58/laev/taXn86K+eX12MPCRhJusRVAk/r/PK6PH/3tfz0y2+3y4v3TVleXI09NGAE6RJXCTytN5+/rRVAu7z6eDb20IARpEtcJfC0+msB7fLs7ZexhwaMIF3iKoGn9frT2WAJvPywHHtowAjSJa4SeFrLi6vy4n2zVgA///p7ab7/MfbQgBGkS1wl8PSWF1fl1cez8uztl/Lyw1IBwAlLl7hKACBOusRVAgBx0iWuEgCIky5xlQBAnHSJqwQA4qRLXCUAECdd4ioBgDjpElcJAMRJl7hKACBOusRVAgBx0iWuEgCIky5xlQBAnHSJqwQA4qRLXCUAECdd4ioBgDjpElcJAMRJl7hKgOzOL6/Lm8/fyvN3X8vrT2fl/PJ67CHBo6VLXCVAZueX1+X5u69rX8/54n1TlhdXYw8NHiVd4ioBMnvz+dtaAbTLq49nYw8NHiVd4ioBMuuvBbTLs7dfxh4aPEq6xFUCZPb609lgCbz8sBx7aPAo6RJXCZDZ8uKqvHjfrBXAz7/+Xprvf4w9NHiUdImrBMhueXFVXn08K8/efikvPywVAActXeIqAYA46RJXCQDESZe4SgAgTrrEVQIAcdIlrhIAiJMucZUAQJx0iasEAOKkS1wlABAnXeIqAYA46RJXCQDESZe4SgAgTrrEVQKP49uugMdIl7hKYHe+7eoupQjbSZe4SmB3vu1qnVKE7aVLXCWwO992tU4pwvbSJa4S2J1vu1qnFGF76RJXCezOt12tU4qwvXSJqwQex7dd/aAUYXvpElcJsA9KEbaTLnGVAECcdIm7awnMZrMnGslxMl/bM1fbM1e7yTRfB18C1hx2Y762Z662Z652k2m+8ozkT3//+9/LZDKxWCwWyxMu7dpIuhLY1WRy8L9CKPO1PXO1PXO1m0zzlWckj5Rp29ohMF/bM1fbM1e7yTRfB18CADyeEgA4YUoA4IQdRAlUVbW2V7uqqsHHbfOYUzOfz8tkMilN09y5z3z90J2Luq7vvf9U52q1Wt05wmS1Wt153KnP1WQyKYvFYvC+9u+xXYYet81j9jreJ332PVitVnf+KOu6vnNbVVVlOp3e/n86nZ7kG7BrsVjcvpH6JWC+bjRN8+Afmrn6UQDdeWrfX90iONW56hfk0PupP1/bzOnQY/YtfQkMaSeq1f4hd7WTN/QJ+BS0c9L9t39f16nO12QyKfP5fOP95upG/2+u1Q0oc3VjU2jXdX3nvTadTtc+0G7zmH07ihKYz+eDnzaqqnryVamMun94Q3+E5uvGpmDrMlc32vdR91N+G/rtp1ZzdWNTCQzdvlgs1uZsm8fs20GWQP/NeN+b775PeceqG/q7lsApzVc7D/3t3N0/QnO1rj9XXebqxq4l0J3HbR6zbwdXAnVd33mjefP90H8TKYHN2h1wXf19BObqh+68dPc3tczVDSXwhIYKoBSroV33XSuk3a5ovm5smoe6rm/XNM3VjU3bpbv7VMzVDZuDnkhVVRsnwg6pzYbmwXzdGJqHUtZLwFzd2FQC3aOBzNUNO4b3bGiH1JBTPTTtIZv+CM3Xjf48tKve3fkyVz/mZehwRnO1ziGie9bd9thf+o156iepDLnvk5j5utHfOewEqGHtJ31zddfQiXRD4e1kMQBSUQIAJ0wJAJwwJQBwwpQAwAlTAvCA7nkDcGyUAKGm0+nGQ36HDjeMtCnslQDHTAkQ6qnPfvwrlACnSAkQapsSaEO3rus71z3qntjVDeb7fqb72v21j/Ykuvvua5+7+5jucw9diG6b33XoBKP+SX39E4f6Z+PetyY1NO7uZZ8jT0giLyVAqG1LoBuI3bDsn07fDep+iPbPKp9Op3euptoN7/vWBPpB2X/u/v+3uWbO0CUD+uPtl0s7d/3LMQx9y9fQuNvfu/uzp3h9H35QAoTaZp/AUBgPXY64e3XKoZ/ZdFXL1lCRbLs5qP2E3f1/97W2fe379oPcF8xD9/UvPrbp9xl63f7vw+lQAoTaZXNQ16YSaG8b+pmh67B3Nxdt2uyzzXj6v0e/ULa5hv6mTVul3P3Wrm3uG7oi5abnHVqy7qvhaSkBQo1ZAv2g+6trAv3fo67rUtf1zl8C0i2m9vd56hIY+0gs8lAChIosgfl8fvtaQ+G37xJow79/OeVtdZ/zoe30f3VzkB3BtJQAoaJKoH8d9qFQbfdPdI8Qeuibxh76PTYd5dPXNM2d5+y/ztB4dt0xPFQC7e/dfezQeDgNSoBQ+94x3C2Bh67l3v9uivbooP4RRdvsK9hUArt8iUp/vPcF9l85RHRI/xBRRwedLiXAUchyQtepfZ8uh08JcBQylMCm7yyGzLxjOQoZSuCxO4RhTEoA4IT9P4L/oGANYQkZAAAAAElFTkSuQmC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499" y="2378070"/>
            <a:ext cx="3695701" cy="369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7317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Influential Observations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800101" y="1450975"/>
                <a:ext cx="7975600" cy="5038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8580" indent="0" fontAlgn="auto">
                  <a:spcAft>
                    <a:spcPts val="1200"/>
                  </a:spcAft>
                  <a:buNone/>
                </a:pPr>
                <a:r>
                  <a:rPr lang="en-US" sz="3000" b="1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INFLUENTIAL OBSERVATIONS</a:t>
                </a:r>
              </a:p>
              <a:p>
                <a:pPr fontAlgn="auto">
                  <a:spcAft>
                    <a:spcPts val="1200"/>
                  </a:spcAft>
                </a:pP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An observation is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influential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for a statistical calculation if removing it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would markedly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change the result of the calculation.</a:t>
                </a:r>
              </a:p>
              <a:p>
                <a:pPr fontAlgn="auto">
                  <a:spcAft>
                    <a:spcPts val="1200"/>
                  </a:spcAft>
                </a:pP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The result of a statistical calculation may be of little practical use if it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depends strongly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on a few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influential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observations.</a:t>
                </a:r>
              </a:p>
              <a:p>
                <a:pPr fontAlgn="auto">
                  <a:spcAft>
                    <a:spcPts val="1200"/>
                  </a:spcAft>
                </a:pP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Points that are outliers in either the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or the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 </m:t>
                    </m:r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𝑦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direction of a scatterplot are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often influential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for the correlation. Points that are outliers in the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direction are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often influential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for the least-squares regression line.</a:t>
                </a: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1" y="1450975"/>
                <a:ext cx="7975600" cy="5038725"/>
              </a:xfrm>
              <a:prstGeom prst="rect">
                <a:avLst/>
              </a:prstGeom>
              <a:blipFill rotWithShape="1">
                <a:blip r:embed="rId2"/>
                <a:stretch>
                  <a:fillRect l="-458" t="-2660" r="-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60671" y="1371600"/>
            <a:ext cx="8130630" cy="48071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915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92" y="2673349"/>
            <a:ext cx="539115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Outliers and influential points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914400" y="1447800"/>
            <a:ext cx="739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w Cen MT" pitchFamily="34" charset="0"/>
              </a:rPr>
              <a:t>Empathy score and brain activity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610099" y="3382963"/>
            <a:ext cx="4168775" cy="1757363"/>
            <a:chOff x="2904" y="1785"/>
            <a:chExt cx="2626" cy="1107"/>
          </a:xfrm>
        </p:grpSpPr>
        <p:sp>
          <p:nvSpPr>
            <p:cNvPr id="25616" name="Text Box 9"/>
            <p:cNvSpPr txBox="1">
              <a:spLocks noChangeArrowheads="1"/>
            </p:cNvSpPr>
            <p:nvPr/>
          </p:nvSpPr>
          <p:spPr bwMode="auto">
            <a:xfrm>
              <a:off x="4017" y="2640"/>
              <a:ext cx="15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dirty="0">
                  <a:cs typeface="Arial" pitchFamily="34" charset="0"/>
                </a:rPr>
                <a:t>From all of the data</a:t>
              </a:r>
            </a:p>
          </p:txBody>
        </p:sp>
        <p:sp>
          <p:nvSpPr>
            <p:cNvPr id="25617" name="Line 13"/>
            <p:cNvSpPr>
              <a:spLocks noChangeShapeType="1"/>
            </p:cNvSpPr>
            <p:nvPr/>
          </p:nvSpPr>
          <p:spPr bwMode="auto">
            <a:xfrm flipH="1" flipV="1">
              <a:off x="2904" y="1785"/>
              <a:ext cx="1176" cy="999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9490" name="Text Box 18"/>
          <p:cNvSpPr txBox="1">
            <a:spLocks noChangeArrowheads="1"/>
          </p:cNvSpPr>
          <p:nvPr/>
        </p:nvSpPr>
        <p:spPr bwMode="hidden">
          <a:xfrm>
            <a:off x="6705600" y="519747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i="1" dirty="0">
                <a:solidFill>
                  <a:srgbClr val="FF0000"/>
                </a:solidFill>
                <a:cs typeface="Arial" pitchFamily="34" charset="0"/>
              </a:rPr>
              <a:t>r</a:t>
            </a:r>
            <a:r>
              <a:rPr lang="en-US" sz="2000" b="1" baseline="30000" dirty="0">
                <a:solidFill>
                  <a:srgbClr val="FF0000"/>
                </a:solidFill>
                <a:cs typeface="Arial" pitchFamily="34" charset="0"/>
              </a:rPr>
              <a:t>2</a:t>
            </a:r>
            <a:r>
              <a:rPr lang="en-US" sz="2000" b="1" dirty="0">
                <a:solidFill>
                  <a:srgbClr val="FF0000"/>
                </a:solidFill>
                <a:cs typeface="Arial" pitchFamily="34" charset="0"/>
              </a:rPr>
              <a:t> = </a:t>
            </a:r>
            <a:r>
              <a:rPr lang="en-US" sz="2000" b="1" dirty="0" smtClean="0">
                <a:solidFill>
                  <a:srgbClr val="FF0000"/>
                </a:solidFill>
                <a:cs typeface="Arial" pitchFamily="34" charset="0"/>
              </a:rPr>
              <a:t>51.5%</a:t>
            </a:r>
            <a:endParaRPr lang="en-US" sz="2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89491" name="Text Box 19"/>
          <p:cNvSpPr txBox="1">
            <a:spLocks noChangeArrowheads="1"/>
          </p:cNvSpPr>
          <p:nvPr/>
        </p:nvSpPr>
        <p:spPr bwMode="hidden">
          <a:xfrm>
            <a:off x="6705600" y="33750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i="1" dirty="0">
                <a:solidFill>
                  <a:srgbClr val="FF0000"/>
                </a:solidFill>
                <a:cs typeface="Arial" pitchFamily="34" charset="0"/>
              </a:rPr>
              <a:t>r</a:t>
            </a:r>
            <a:r>
              <a:rPr lang="en-US" sz="2000" b="1" baseline="30000" dirty="0">
                <a:solidFill>
                  <a:srgbClr val="FF0000"/>
                </a:solidFill>
                <a:cs typeface="Arial" pitchFamily="34" charset="0"/>
              </a:rPr>
              <a:t>2</a:t>
            </a:r>
            <a:r>
              <a:rPr lang="en-US" sz="2000" b="1" dirty="0">
                <a:solidFill>
                  <a:srgbClr val="FF0000"/>
                </a:solidFill>
                <a:cs typeface="Arial" pitchFamily="34" charset="0"/>
              </a:rPr>
              <a:t> = </a:t>
            </a:r>
            <a:r>
              <a:rPr lang="en-US" sz="2000" b="1" dirty="0" smtClean="0">
                <a:solidFill>
                  <a:srgbClr val="FF0000"/>
                </a:solidFill>
                <a:cs typeface="Arial" pitchFamily="34" charset="0"/>
              </a:rPr>
              <a:t>33.1</a:t>
            </a:r>
            <a:r>
              <a:rPr lang="en-US" sz="2000" b="1" dirty="0">
                <a:solidFill>
                  <a:srgbClr val="FF0000"/>
                </a:solidFill>
                <a:cs typeface="Arial" pitchFamily="34" charset="0"/>
              </a:rPr>
              <a:t>%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314950" y="2674938"/>
            <a:ext cx="3563938" cy="708025"/>
            <a:chOff x="3300" y="1271"/>
            <a:chExt cx="2245" cy="446"/>
          </a:xfrm>
        </p:grpSpPr>
        <p:sp>
          <p:nvSpPr>
            <p:cNvPr id="25613" name="Text Box 10"/>
            <p:cNvSpPr txBox="1">
              <a:spLocks noChangeArrowheads="1"/>
            </p:cNvSpPr>
            <p:nvPr/>
          </p:nvSpPr>
          <p:spPr bwMode="auto">
            <a:xfrm>
              <a:off x="3771" y="1271"/>
              <a:ext cx="177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dirty="0">
                  <a:cs typeface="Arial" pitchFamily="34" charset="0"/>
                </a:rPr>
                <a:t>After removing </a:t>
              </a:r>
              <a:r>
                <a:rPr lang="en-US" sz="2000" dirty="0" smtClean="0">
                  <a:cs typeface="Arial" pitchFamily="34" charset="0"/>
                </a:rPr>
                <a:t>observation 16</a:t>
              </a:r>
              <a:endParaRPr lang="en-US" sz="2000" dirty="0">
                <a:cs typeface="Arial" pitchFamily="34" charset="0"/>
              </a:endParaRPr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 flipH="1" flipV="1">
              <a:off x="3497" y="1396"/>
              <a:ext cx="441" cy="31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AutoShape 20"/>
            <p:cNvSpPr>
              <a:spLocks noChangeAspect="1" noChangeArrowheads="1"/>
            </p:cNvSpPr>
            <p:nvPr/>
          </p:nvSpPr>
          <p:spPr bwMode="hidden">
            <a:xfrm>
              <a:off x="3300" y="1299"/>
              <a:ext cx="197" cy="19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22 w 21600"/>
                <a:gd name="T25" fmla="*/ 3146 h 21600"/>
                <a:gd name="T26" fmla="*/ 18478 w 21600"/>
                <a:gd name="T27" fmla="*/ 1845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lnTo>
                    <a:pt x="17401" y="15493"/>
                  </a:lnTo>
                  <a:close/>
                  <a:moveTo>
                    <a:pt x="4198" y="6106"/>
                  </a:moveTo>
                  <a:cubicBezTo>
                    <a:pt x="3223" y="7477"/>
                    <a:pt x="2699" y="9117"/>
                    <a:pt x="2699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lnTo>
                    <a:pt x="4198" y="6106"/>
                  </a:lnTo>
                  <a:close/>
                </a:path>
              </a:pathLst>
            </a:custGeom>
            <a:solidFill>
              <a:schemeClr val="hlink"/>
            </a:solidFill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AutoShape 3" descr="data:image/png;base64,iVBORw0KGgoAAAANSUhEUgAAAjYAAAFRCAYAAABnr+dKAAAgAElEQVR4nO3d709b99/fcf8vvrObl5C4tEhoVELCpWkSLtSqaq4oFRVoeGyLFAkpWZoCyhLFq0hI0o2JTWhIkVy1alR16ZpV6UriKpqJMoWLqvmhOEouDARsMHGA2HDgtRt8D7UPx8YQ28c+fj6kowr/OOdtToFXPuf9+RyPAAAAXMLjdAEAAADFQrABAACuQbABAACukRVs/H6/PB7Pji0UChXlYF6vV36/vyj72g+fz2d7/L3UlfnaXPsDAADO2BFsfD5f1gsCgYA8Ho8ikUhZCyuFYgcRgg0AAJVl12ATCoV2BBvzD3rmCE8kErEd8ckc7ckMAnb7sB7bzm7HkP4KY+ZmPY71fWYt5vvsjmnWZld35v4K2QcAACiNXYON3WM+n08ej0fBYHDHazNDhvWPvDXYWPfh8XgUCATyFrzbMczAYa3Xenzr8+bjdp/LLgTl25/1c0QikaJe0gMAAPYK6rGx/vEu9BKM9Q/6bqHAHAnZC+sx8gWIQoKNNcgFg0F5vV7b1+ban9/vz3pPIBDI+hoAAJTGriM20lbDbObj+YKNORKT75JPrn0Uerkm1zHsLptZ37dbsLHuw+fzZY2+FBJsrGHL6/XuOhIFAADeXUHBJhgM5ryklLUzS5/MfkZsdgs2+Y5RjGAj/RVEzH3b9Rfl25/5nM/n2/G9AwAApVO0YGMXKoodbHY7xm69LIUGG/PSUSAQsO0vKiTYmN8zp6e4AwBQSwoKNtY+G7s/6HahwuzZKVawKeQY1v4W81i5nrOrxTyOXSOxtR8nX+9MsdcBAgAA+RXUPGztD8k1UmGOUmS+r9iXonY7ht3nyDzObr0/mZ/R7hKS9bX5pp3vFnwAAEBx0fxRQl6vd8eIDwAAKB2CTYmY/UAAAKB8+MtbIjQNAwBQfgQbAADgGo4Em76+PicOCwAAXM6RYEPvCQAAKAXbhJE5hbnQ6cqZa79k3vE71/4BAACKbUfCsDa9FrIWixlqMqc2m+vN2IUbgg0AACiFrIRhN0V5t9sUSDtvubC9c5uVe83HAQAAii0rYZj3SLLabaE5M/xkjvTkuyElwQYAAJRCwcHGelsF251ZemzyvQ4AAKDYihZsMi87Zd7PKVNfX19W8GHaNwAAKKaiXIrKd1dwu0DEiA0AACiFojQP5wo2uW4rQLABAAClsK/p3j6fL+sx89KT3XRvu0BEsAEAuMHE84S6rt7X4d676hwc18TzhNMl1bx9LdBnDTbSX6M9LNAHAKgFE88TOtx7V++fGdve/qE/pPDjuNOl1TRuqQAAwD50Xb2fFWrMrePyuNOl1TSCDQAA+2AdrTG3g2fvOF1aTSPYAACwD52D47bBpn0g7HRpNY1gAwDAPoQfx9XaH8oKNW3nflfoj3mnS6tpBBsAAPYp/DiujsvjOnj2jtoHwoSaCkCwAQAArkGwAQAArkGwAQAArkGwQdVixU8AgBXBBlXJbsXPVlb8BICaR7BBVWLFTwCAHYINqhIrfgKoFOsvp5S4cEmvh0edLgUi2KBKseInAKelHjxUrLtH0QPNSly4pPXojNMlQQQbVClW/ATgCMPQyk+/6NVHn2n6vQ+VHA1qI5l0uipkINigarHipz1miwHFt5FMKjka1EzTEb366DOt/PSLZBhOlwUbBBvARZgtBhTXenRGiQuXFD3QrFh3j1IPHjpdEnZBsAFchNliQHGkH04qduKUpuoat/pnXk45XRIKRLABXITZYsA7MAyt3h7T3NFOTTe06PXwKP0zVYhgA7gIs8WAvdtcWd3qn2lu02zrMa38+DP9M1WMYAO4CLPFgMIZs3NKBK4oWt+kWNdJpcIPnC4JRUCwAVyG2WJAfmuPnije86Wm6hq12HtRa5EXTpeEIiLYAABqwurtMc0d79rqnxka0cYiSyG4EcEGAOBam6m03lz/dqt/5tCnWr5xU5uptNNloYQINgAA1zFicS0NDila36T5jhN6G7rndEkoE4INAMA11h490cLpfkXrm7TwxXmtPX3mdEkoM4INAKDqrf4W0nx7t6IHmrV0bVhGjNW2axXBBgBQlTZTaS1/94NmD32qmQ8+1ptvvqd/BgQbAEB1MWJxLV0b1nRDi+bbu7X6W8jpklBBCDYAgKqw9vSZFr44r6m6Ri2c7tfaoydOl4QKRLABAFS0t/fGFes6qWh9k5YGvqZ/BnkRbAAAFWczldbyjZuabT2mmeY2vbn+Lf0zKAjBBgBQMTYWE3o9NKLphhbNHe3U6u0xp0tClSHYAAAct/5ySovnvtJUXaPiJ88oPfmn0yWhShFsAACOSYUfKNbdo2h9kxKBKzJm55wuCVWOYAMAKC/D0MqPP2/1zzQdUXI0qM2VVaergksQbAAAZbGRTCo5cl3TDS169cnnWrn1q2QYTpcFlyHYAABKav3llBIXLila36TYiVNKP5x0uiS4GMEGAFASqQcP/+qfuXBJ69EZp0tCDSDYAACKxzC0cutXvfrkc02/96GSI9e1kUw6XRVqCMEGAPDONpJJJUeDmmk6olcffaaVn36hfwaOINgAAPZtPTrzV/9Md49SDx46XRJqHMEGALBn6ck/FT95RlN1jVo895XWX045XRIgiWADACiUYWj19pjmjnZquqFFr4dH6Z9BxSHYAADy2lxZ3eqfaW7TbOsxLd+4Sf8MKhbBBgBgy4jFtTTw9Vb/TNdJvb037nRJwK4INgCALGuPnije8+VW/0zvRa1FXjhdElAwgg0AQJK2+meOd2m6oUVL14a1sZhwuiRgzwg2AFDDNlNpvfnm+63+mUOfavm7H7SZSjtdFrBvtgnD4/Fsb16vd287zHivz+fL+RoAgHOMWFxLg0OKHmjWfMcJvQ3dc7okoCh2JAyv1yu/37/9td/vLyjchEIheTweBYPB3Q9KsAEAR6w9eqKF0/2K1jdp4XS/1p4+c7okoKiyEoYZTjJFIhF5PB6FQqH8O/J4FAgECjsowQYAyupt6J7mO04oeqBZS4NDMmJxp0sCSiIrYQQCAdvRGa/Xm3ckJhgM7imsEGwAoPQ2U2ktf/eDZg99qpkPPtabb76nfwauV3CwyTcaY74vs78m32Upgg0AlI4Ri2vp2rCmG1o0d7xLq7/lH3EH3KRowcYaVux6bvr6+rKCT19f37vWDwD4m7XICy32XtRUXaPiPV9q7dETp0sCyq4ol6Jyvc/n82U1Im8flBEbACiat/fGFes6qWh9k5YGvqZ/BjWtKM3Ddu+TCDYAUCqbqbSWb9zUbOsxzTS3KTkapH8G0D6ne/t8vh2PWd9nNhTbBSKCDQDsz0YyqdfDo1v9M0c7tXp7jBtSAhn2tUCfXbCRtKOBOBKJ2B+UYAMAe7L+ckqL577a6p85eUbpyT+dLgmoSNxSAUBeE88T6rp6X4d776pzcFwTz7l/UDmlwg8U6+5RtL5JiQuXZMzOOV0SUNEINgBymnie0OHeu3r/zNj21tofUvgxzaklZRha+emXrf6ZpiNKjga1kUw6XRVQFQg2AHLquno/K9SYW8flcadLc6WNZFLJkeuafu9Dvfrkc63c+pX+GWCPCDYAcrKO1pjbwbN3nC7NVdZfTilx4ZKi9U2Kdfco/XDS6ZKAqkWwAZBT5+C4bbBpHwg7XZorpB9OKnbi1Hb/zPrLKadLAqoewQZATuHHcbX2h7JCTdu53xX6Y97p0qqXYWjl1q969cnnmn7vQyVHrtM/AxQRwQZAXuHHcXVcHtfBs3fUPhAm1OzTRjKp5GhQM01HNNt6TCs//UL/DFACBBsAKCFjdk6JwJXt/plU+IHTJQGuRrABgBJIT/6p+Mkzmqpr1OK5r+ifAcqEYAMAxWIYWr09prmjnZpuaNHroRH6Z4AyI9gAwDvaTKX15vq3mmlu02zrMS3fuMkNKQGHEGwAYJ+MWFxLA19v9c90ndTbeyxcCDiNYAMAe7T26IniPV9qqq5RC1+c11rkhdMlAfgbgg0AFGj1t5DmjndpuqFFS9eGZcS4ZxZQaQg2AJDHZiqtN998r5kPPtbsoU+1/N0P9M8AFYxgAwA2jFhcS4NDih5o1nx7t96G7jldEoACEGwAIMPa02da+OK8ovVNWjjdr7VHT5wuCcAeEGwAQNLb0D3Nd5xQ9ECzlgaH6J8BqhTBBkDN2kyltfzdD5o99Klmmtv05pvv6Z8BqhzBBq4y8Tyhrqv3dbj3rjoHxzXxPOF0SahAG4sJvR4a0XRDi+aOd2n19pjTJQEoEoINXGPieUKHe+/q/TNj21trf0jhx1xSwJa1yAst9l7UVF2j4j1f0j8DuBDBBq7RdfV+Vqgxt47LrAZb697eG1es66Si9U1KBK7QPwO4GMEGrmEdrTG3g2fvOF0anGAYWvnxZ822HtNMc5uSo0Ftrqw6XRWAEiPYwDU6B8dtg037QNjp0lBGG8mkXg+PbvXPHO3c6p8xDKfLAlAmBBu4RvhxXK39oaxQ03bud4X+mHe6NJTB+sspLZ77SlN1jYqdOKX05J9OlwTAAQQbuEr4cVwdl8d18OwdtQ+ECTU1IPXgoWLdPVv9MxcuaT0643RJABxEsAFQfQxDKz/9olcffaaZpiNKjga1kUw6XRWACkCwAVA1NpJJJUeua/q9D/Xqo8+0cutX+mcAZCHYAKh469EZJS5cUvRAs2LdPUo9eOh0SQAqFMEGQMVKP5xU7MSpv/pnXk45XRKACkewAVBZDEMrt37Vq08+13RDi5Ij1+mfAVAwgg2AirC5sqrkaFAzzW2abT2mlR9/pn8GwJ4RbAA4ypidUyJwRdH6pq3+mfADp0sCUMUINgAckZ78U/GTZzRV16jF3ov0zwAoCoINgLJavT2mueNdmm5o0euhEW0sJpwuCYCLEGwAlNxmKq0317/d7p9ZvnFTm6m002UBcCGCDYCSMWJxLQ18rWh9k+Y7TujtvXGnSwLgcgQbAEW39uiJFk73a6quUQtfnNfa02dOlwSgRhBsABTN6m8hzbd3a7qhRUvXhmXE4k6XBKDGEGwAvJPNVFpvvvleMx98rJkPPtbydz/QPwPAMQQbAPtixOJaujas6YYWzbd3a/W3kNMlAQDBBsDerD19poUvzita36SF0/1ae/TE6ZIAYBvBBkBB3obuab7jhKL1TVoaHKJ/BkBFItgAyGkzldbyjZuabT2mmeY2vbn+Lf0zACoawQbADhuLCb0eGtF0Q4vmjndp9faY0yUBQEEINgC2rUVeaLH3oqbqGhU/eYb+GQBVh2ADuMzE84S6rt7X4d676hwc18Tz3e/FlAo/UKy7R9H6JiUCV2TMzpWhUgAoPoIN4CITzxM63HtX758Z295a+0MKP7Zp9DUMrfz483b/THI0qM2V1fIXDQBFZJswPB7P9ub1eve800AgII/Ho1DIfl0Lgg1QGl1X72eFGnPruPzXPZo2kkm9Hh7VdEOLXn3y+Vb/jGE4WDUAFM+OhOH1euX3+7e/9vv9ewo3wWBwOxQRbIDyso7WmNvBs3e0/nJKiQuXNFXXqNiJU0o/nHS6XAAouqyEEQqFdoSOSCSSN6TYvT/zv7YHJdgAJdE5OL4j1Pzbrv+hX97vUPRAsxIXLmk9OuN0mQBQMlkJIxAI2I7OeL1eBYPBvDvKDEC7hSGCDVAa4cdxtfaH9MF/+D86e/yKQgfa9E91zZoI/DdtJJNOlwcAJVdwsAkEAvl3lBFkCDaAMzaSSf3x1X/XP9W/r9CBNg38m/+i0MSs02UBQNkUJdh4PJ6sEZ1cwaavry+rMbmvr+9d6wfKbj/TqUttPTqjxIVLih5oVqy7R6kHD50uCQAcUZRLUZlhxbr5fD7b1wPVaE/Tqcsg/XBSsROnNFXXuNU/83LKkToAoFIUtXm40PcQbFCtCplOXXKGodXbY5o72qnphha9Hh6lfwYA/mZf0719Pl/eKeAEG7hVvunUpba5sqrkaFAzzW2abT2mlR9/Zv0ZABXB6/XK4/Hs2o9bDvtaoI9gg1plN536/TNjah8Il+yYxuycEoEritY3KdZ1Uqnwg5IdC0BlMIPCbjOSK0XFB5uSH5RggyplTqfODDVt535X6I/5oh9r7dETxXu+1FRdoxZ7L2ot8qLoxwBQmQg2+0ewAfYo/DiujsvjOnj2jtoHwkUPNau3xzR3vGurf2ZoRBuLzs+6AlBehQQb8zV2q/2bV06sW2bwyPd+87HMuwlkXqkpZP9OIdgAJbKXaeGbqbTeXP92q3/m0KdavnFTm6l0GasFUEl2CzZmkIhEInm/NsOKdUSl0PebYcbn89m+P9f+nUSwAUqg0GnhRiyupcEhReubNN9xQm9D9xyqGEAlyRdszFGUzOVUMoOH+XzmCEtm8Njt/dLO4OL3++XxeOT3+3fdv9MINkAJ7DYtfO3REy2c7le0vkkLX5zX2tNnDlcMoJLkCzaBQCDn2nGBQGD7+czgkhk8dnu/lD/Y7LZ/pxFsKkwlrmqLvcs1LfxUx3/VfHu3ogeatXRtWEbMmYX9AFS2QkZscs1OthuRsRuxyTe7uZARG4JN5kEJNrYqbVVb7F/mtPBDp27rP/7jf9L//fvD+n//8pDefPM9/TMA8iq0xybzeTO0ZDb2mj0zuXps7N6f+bxdsClk/04i2FSQiljVFkURfhzX8dP/S//5H85o8u+a9L//1T/qbNdwSaaFA3Af64wluyBi9xrz+czZTPt5f75gk2//BBtkcXJVWxTP2tNnWvjivF7+XaP+55F/r3/974IlmRYOAIWwG2FxM4JNBXFiVVsUz9t744p1nVS0vklLA1/TPwPAMXajMbUQaiSCTUUp56q2KI7NVFrLN25qtvWYZprb9Ob6t/TPAICDCDYVptSr2qI4NhYTej00oumGFs0d7dTq7TGnSwIAiGAD7Mn6yyktnvtKU3WNip88o/Tkn06XBADIQLABCpAKP1Csu0fR+iYlAldkzM45XRIAwAbBBsjFMLTy489b/TNNR5QcDWpzZdXpqgAAeRBsAIuNZFLJkeuabmjRq08+18qtXyXDcLosAEABCDbA36y/nFLiwiVF65sUO3FK6YeTTpcEANgjgg1qXurBw7/6Zy5c0np0xumSAAD7RLBBbTIMrdz6Va8++VzT732o5Mh1bSSTTlcFAHhHBBvUlI1kUsnRoGaajujVR59p5adf6J8BABch2KAmrEdn/uqf6e5R6sFDp0sCAJQAwQaulp78U/GTZzRV16jFc19p/eWU0yUBAEqIYAP3MQyt3h7T3NFOTTe06PXwKP0zAGpeKBQqy80wvV6vAoGA7XPmncYjkUjJ6iHYwDU2V1a3+mea2zTbekzLN27SPwOg6vzzv/j7grZc7O7s7fP5dgQJj8ejYDCY9V67x/aKYAO8IyMW19LA11v9M10n9fbeuNMlAcC+FSPY5AoWmZwONqVCsEHVWnv0RPGeL7f6Z3ovai3ywumSAOCdlSrYZIYKn8+XNaITCARsH8vcp93jJusIUSHBxhpyzPeZ+/B6vbafbbdjEGxQdVZvj2nueJemG1q0dG1YG4sJp0sCgKIpR7CRCh+x8fl88vv9WfsIhUK2z+c7vrUGu3oyw4zX682qZbc6tj+D7ZFLjGCDvdpMpfXmm++3+mcOfarl737QZirtdFkAUHSl6LHJFSR2CzZ2l458Pt92cLF7/l2CjTXI5DtO5vNZnyHnd6aECDYolBGLa2lwSNEDzZrvOKG3oXtOlwQAJVVJIzZmg691M0dOzOcLOb61hkKCjfU4uerI+gw5vzMlRLDBbtYePdHC6X5F65u0cLpfa0+fOV0SAJRFJQWb3Zp9Sz1iY730VEjTMcEGFeVt6J7mO04oeqBZS4NDMmJxp0sCgLIqV7Cxe53dY9YemlAotKOx2HrJqNjBppA6TAQbOG4zldbydz9o9tCnmvngY7355nv6ZwDUrHIFm2AwuGOGkd1j5j6tPTumzMtEXq+3JCM2hdRhItjAMUYsrqVrw5puaNHc8S6t/razux0Aas27BptaR7BB2a1FXmix96Km6hoV7/lSa4+eOF0SAMAlCDYom7f3xhXrOqlofZOWBr6mfwYAUHQEG5TUZiqt5Rs3Ndt6TDPNbUqOBmu6f2bieUJdV+/rcO9ddQ6Oa+I5iwsCQDERbFASG8mkXg+PbvXPHO3U6u2xmr8h5cTzhA733tX7Z8a2t9b+kMKPGbkCgGIh2KCo1l9OafHcV1v9MyfPKD35p9MlVYyuq/ezQo25dVzmpp0AUCwEGxRFKvxAse4eReublLhwScbsnNMlVRzraI25HTx7x+nSAMA1CDbYP8PQyk+/bPXPNB1RcjSojWTS6aoqVufguG2waR8IO10aALgGwQZ7tpFMKjlyXdPvfahXn3yulVu/1nz/TCHCj+Nq7Q9lhZq2c78r9Me806UBgGsQbFCw9ZdTSly4pGh9k2LdPUo/nHS6pKoTfhxXx+VxHTx7R+0DYUINABQZwQa7Sj+cVOzEqe3+mfWXU06XBACALYIN7BmGVm79qleffK7p9z5UcuQ6/TMAgIpHsEGWjWRSydGgZpqOaLb1mFZ++oX+GQBA1SDYQJJkzM4pEbiy3T+TCj9wuiQAAPaMYFPj0pN/Kn7yjKbqGrV47iv6ZwAAVY1gU4sMQ6u3xzR3tFPTDS16PTRC/wwAwBUqLtiYNwk89CU3CSy2zVRab65/q5nmNs22HtPyjZs1fUNKAID72CYMj8ezvXm93oJ25PV6C35frmDDTQJLw4jFtTTw9Vb/TNdJvb3HvYkAAO60I2F4vV75/f7tr/1+/67hJhKJyOfzZT3m8/l2PLZ90BzBhpsEFtfaoyeK93ypqbpGLXxxXmuRF06XBABASWUljFAotCN0RCIReTwehUKhPe04GAzmDDC5HucmgcWx+ltIc8e7NN3QoqVrwzJijHgBAGpDVsIIBAK2ozNer1fBYHBPO95PsOEmgfu3mUrrzTffa+aDjzV76FMtf/cD/TMAgJpTcLAJBAJ727HHk3VJy/qcHW4SuHdGLK6lwSFFDzRrvr1bb0P3nC4JAADHlCTY+Hw+2/309fVlNRj39fXteA03CSzM2tNnWvjivKL1TVo43a+1R0+cLgkAAMcV/VJUrlCTdVDWsdm3t6F7mu84oeiBZi0NDtE/AwBAhqI2D3u93oKmhxNs9mYzldbydz9o9tCnmmlu05tvvqd/BgAAG/ua7m0dlTHDT66emh0HJdgUZGMxoddDI5puaNHc8S6t3h5zuiQAACravhboswYbcwaU3WbXm0OwyW8t8kKLvRc1VdeoeM+X9M8AAFCgirulQi17e29csa6TitY3KRG4Qv8MAAB7RLBxmmFo5cefNdt6TDPNbUqOBrW5sup0VQAAVCWCjUM2kkm9Hh7d6p852rnVP2MYTpcFAEBVI9iU2frLKS2e+0pTdY2KnTil9OSfTpcEAIBrEGzKJPXgoWLdPVv9MxcuaT0643RJAAC4DsGmlAxDKz/9olcffaaZpiNKjga1kUw6XRUAAK5FsCmBjWRSyZHrmn7vQ7366DOt3PqV/hlJE88T6rp6X4d776pzcFwTzxNOlwQAcBmCTRGtR2eUuHBJ0QPNinX3KPXgodMlVYyJ5wkd7r2bdYPT1v6Qwo+Z0g4AKB6CTRGkH04qduLUX/0zL6ecLqnidF29nxVqzK3j8rjTpQEAXIRgs1+GoZVbv+rVJ59ruqFFyZHr9M/kYR2tMbeDZ+84XRoAwEUINnu0ubKq5GhQM81tmm09ppUff6Z/pgCdg+O2waZ9IOx0aQAAFyHYFMiYnVMicEXR+qat/pnwA6dLqirhx3G19oeyQk3bud8V+mPe6dIAAC5CsNlFevJPxU+e0VRdoxZ7L9I/8w7Cj+PquDyug2fvqH0gTKgBABQdwSaH1dtjmjvepemGFr0eGtHGIlOTAQCodASbDJuptN5c/3a7f2b5xk1tptJOlwUAAApEsJFkxOJaGvha0fomzXec0Nt7TEEGAKAa1XSwWXv0RAun+zVV16iFL85r7ekzp0sCAADvoCaDzepvIc23d2u6oUVL14ZlxFj9FgAAN6iZYLOZSuvNN99r5oOPNfPBx1r+7gf6ZwAAcBnXBxsjFtfStWFNN7Rovr1bq7+FynZsoFJwA1IAtcK1wWbt6TMtfHFe0fomLZzu19qjJyU/JlCJuAEpgFriumDzNnRP8x0nFK1v0tLgEP0zqHncgBRALXFFsNlMpbV846ZmW49pprlNb65/S/8M8DfcgBRALanqYLOxmNDroRFNN7Ro7niXVm+PFWW/gJtwA1IAtaQqg81a5IUWey9qqq5R8ZNn6J8B8uAGpABqSVUFm1T4gWLdPYrWNykRuCJjdq7IlQHuxA1IAdSKyg82hqGVH3/e7p9Jjga1ubJauuIAAEDVqthgs5FM6vXwqKYbWvTqk8+3+mcMowzVAQCAalWxweb10IhiJ04p/XCyDBUBAAA3qNhgAwAAsFcEGwAA4BoEGwAA4BoEGwAA4BoEGwAA4BoEGwAA4BoEGwAA4BoEGwAA4BoEGwAA4BoEGwAA4BoEGwAA4BoEGwAA4BoEGwAA4BoEGwAA4BoEGwAA4BoEGwAA4BoEGwAA4BoEG6CMJp4n1HX1vg733lXn4LgmniecLgkAXIVgA5TJxPOEDvfe1ftnxra31v6Qwo/jTpcGAK5R1ITh8Xi2N6/Xm/d1QK3puno/K9SYW8flcadLAwDXKFrC8Hq98vv921/7/f6c4YZg4y5cXimMdbTG3A6eveN0aQDgGkVJGKFQaEdYiUQi8ng8CoVCOw9KsHENLq8UrnNw3DbYtA+EnS4NAFyjKAkjEAjYjs54vV4Fg8GdByXYuAaXVwoXfhxXa38o6/vUdu53hf6Yd7o0AHCNkgebQCCw86AEG9fg8srehB/H1XF5XAfP3lH7QJhQAwBFVtZg09fXl9Vg3NfXV4zDw0FcXgEAVOKYGR0AAAZrSURBVBIuReGdcHkFAFBJaB7GO+PyCgCgUjDdGwAAuAYL9AEAANfglgoAAMA1CDYAAMA1CDYAAMA1CDYAAMA1CDYAAMA1CDYAAMA1CDYAAMA1CDYAAMA1CDYAAMA1CDYAAMA1CDYAAMA1CDYAAMA1CDYAAMA1CDYAAMA1CDYAAMA1CDYAAMA1CDYAAMA1CDYAAMA1CDYAAMA1CDYAAMA1CDYAAMA1CDYAAMA1CDYAAMA1CDYAAMA1CDYAAMA1CDYAAMA1CDYAAMA1CDYAAMA1CDaQJE08T6jr6n0d7r2rzsFxTTxPOF0SAAB7RrCBJp4ndLj3rt4/M7a9tfaHFH4cd7o0AAD2hGADdV29nxVqzK3j8rjTpQEAsCcEG+wYrTG3g2fvOF0aAAB7QrCBOgfHbYNN+0DY6dIAANgTgg0UfhxXa38oK9S0nftdoT/mnS4NAIA9IdhA0la46bg8roNn76h9IEyoAQBUJYINAABwjaoJNn19fSWoBPvF+agsnI/KwvmoLJyP2lI1wYZRnsrC+agsnI/KwvmoLJyP2uLI2X7vvffk8XjY2NjY2NhqemM0qfiqJsZ6PFVTak3gfFQWzkdl4XxUFs5Hbamas02qrSycj8rC+agsnI/KwvmoLVUTbAAAAHZDsAEAAK5BsAEAAK5RUcHG6/VmdYt7vV7b1xXyGhRXIBCQx+NRKBTa8Rzno7wyv98+ny/v85yP0olEIjtmuEQikR2v43yUlsfjUTAYtH3O/L1lbnavK+Q1qC4VE2wikciOX9I+n2/HY16vV36/f/trv9/PL4sSCwaD2z/01mDD+SifUCi06y9ezkd5mKEm81yYPyeZ4YbzURrWUGn3M2E9H4WcM7vXoPpUTLCxY/5PZzJ/sWcy/0e0G0nAuzO/55n/tT6XifNROh6PR4FAIOfznI/ysf5uMmX+UeR8lEeuIOLz+Xb8vPj9/qx/LBfyGlSfqgo2gUDA9l87Xq+XhF0Cmb+E7X4hcz7KJ9cf0kycj/Ixfx4yR2PMIGP+65/zUR65go3d48FgMOucFPIaVJ+KDjbWXxz5flHk+5cs9iczyOw12HA+isv8Xlt7OjJ/KXM+ys96PjJxPspjr8Em8zwV8hpUn4o9ez6fb8cvBX5RlI/1B55g4yyzwTGTteeG81Femd/7zD40E+ejPAg2sKrIs2cXaiSGdssp371NzOvPnI/yyfW99vl826OanI/yydWHkdkHxfkoDy5Fwarigo3X6835PxXNeM6x+z5zPsrH7nstZQcbzkf55Ao2mbOgOB/lQfMwrCom2Ng149lh+qQzcv1C5nyUj/V7bQ6ZZ54Tzkd5mN97u6nDnI/yYro3rCom2GReo7Zu1kTNglfll+9fmpyP8rE2ELMgnHPMERnOR/nZLY5oF0hYoK82VUywAQAAeFcEGwAA4BoEGwAA4BoEGwAA4BoEGwAA4BoEG8ClMte4AYBaQbABCuD3+3MuR2A3xbeccgUYgg2AWkSwAQpQyauREmwA4C8EG6AAhQQbM0j4fL4d99XKXFgvM2zke0/msa2jROZCifmeM/ed+ZrMfdvdWLOQz2q3OJp14UbromfW1XfzjXjZ1W2+hsXUAOyGYAMUoNBgk/lHPjMAWJdszwwf1mBgXW3b7/fvuKt6ZiDJN2Jj/eNv3bf160LuZWS3LL21XmtgMr931lsKWJe0z1W3+bkz38t9lwDYIdgABSikx8YuYHi93h23BMm8u7Pde3LdFdpkF44KvRRljoRkfp15rEKPna+vKF/YsHvOeiPCXJ/H7rjWzwMABBugAHu5FJUpV7AxH7N7jzmKYd33bpecCqnH+jmsIcmuXqtcl9Wkv+6fZBd8cj1nd8flXPu12yq19wmAMwg2QAGcDDbWP97vOmJj/Rw+n08+n882UOWTGbbMz1PqYOP0DDQAlY9gAxSgnMEmEAhsH8vuD3qxg40ZaLxe774u62Tuc7e+l3e9FEWzMIDdEGyAApQr2JjBwPwDbhcUzH6fzJlRdn0xhQYbSTlnN1mFQqEd+7Qex66evTYP2wUb83NnvtauHgC1jWADFKDYzcOZwca6P+uohPnHP/Oyj91MqkJ6b3IFm1zhyI613nwh5F2me9uxTvdmVhQAK4IN4KBKWUQvc6YWAFQzgg3goEoINmYfDwC4Ab/NAAdVQrDZb9MwAFQigg0AAHCN/w8kQEPmmHFZv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5" descr="data:image/png;base64,iVBORw0KGgoAAAANSUhEUgAAAjYAAAFRCAYAAABnr+dKAAAgAElEQVR4nO3d709b99/fcf8vvrObl5C4tEhoVELCpWkSLtSqaq4oFRVoeGyLFAkpWZoCyhLFq0hI0o2JTWhIkVy1alR16ZpV6UriKpqJMoWLqvmhOEouDARsMHGA2HDgtRt8D7UPx8YQ28c+fj6kowr/OOdtToFXPuf9+RyPAAAAXMLjdAEAAADFQrABAACuQbABAACukRVs/H6/PB7Pji0UChXlYF6vV36/vyj72g+fz2d7/L3UlfnaXPsDAADO2BFsfD5f1gsCgYA8Ho8ikUhZCyuFYgcRgg0AAJVl12ATCoV2BBvzD3rmCE8kErEd8ckc7ckMAnb7sB7bzm7HkP4KY+ZmPY71fWYt5vvsjmnWZld35v4K2QcAACiNXYON3WM+n08ej0fBYHDHazNDhvWPvDXYWPfh8XgUCATyFrzbMczAYa3Xenzr8+bjdp/LLgTl25/1c0QikaJe0gMAAPYK6rGx/vEu9BKM9Q/6bqHAHAnZC+sx8gWIQoKNNcgFg0F5vV7b1+ban9/vz3pPIBDI+hoAAJTGriM20lbDbObj+YKNORKT75JPrn0Uerkm1zHsLptZ37dbsLHuw+fzZY2+FBJsrGHL6/XuOhIFAADeXUHBJhgM5ryklLUzS5/MfkZsdgs2+Y5RjGAj/RVEzH3b9Rfl25/5nM/n2/G9AwAApVO0YGMXKoodbHY7xm69LIUGG/PSUSAQsO0vKiTYmN8zp6e4AwBQSwoKNtY+G7s/6HahwuzZKVawKeQY1v4W81i5nrOrxTyOXSOxtR8nX+9MsdcBAgAA+RXUPGztD8k1UmGOUmS+r9iXonY7ht3nyDzObr0/mZ/R7hKS9bX5pp3vFnwAAEBx0fxRQl6vd8eIDwAAKB2CTYmY/UAAAKB8+MtbIjQNAwBQfgQbAADgGo4Em76+PicOCwAAXM6RYEPvCQAAKAXbhJE5hbnQ6cqZa79k3vE71/4BAACKbUfCsDa9FrIWixlqMqc2m+vN2IUbgg0AACiFrIRhN0V5t9sUSDtvubC9c5uVe83HAQAAii0rYZj3SLLabaE5M/xkjvTkuyElwQYAAJRCwcHGelsF251ZemzyvQ4AAKDYihZsMi87Zd7PKVNfX19W8GHaNwAAKKaiXIrKd1dwu0DEiA0AACiFojQP5wo2uW4rQLABAAClsK/p3j6fL+sx89KT3XRvu0BEsAEAuMHE84S6rt7X4d676hwc18TzhNMl1bx9LdBnDTbSX6M9LNAHAKgFE88TOtx7V++fGdve/qE/pPDjuNOl1TRuqQAAwD50Xb2fFWrMrePyuNOl1TSCDQAA+2AdrTG3g2fvOF1aTSPYAACwD52D47bBpn0g7HRpNY1gAwDAPoQfx9XaH8oKNW3nflfoj3mnS6tpBBsAAPYp/DiujsvjOnj2jtoHwoSaCkCwAQAArkGwAQAArkGwAQAArkGwQdVixU8AgBXBBlXJbsXPVlb8BICaR7BBVWLFTwCAHYINqhIrfgKoFOsvp5S4cEmvh0edLgUi2KBKseInAKelHjxUrLtH0QPNSly4pPXojNMlQQQbVClW/ATgCMPQyk+/6NVHn2n6vQ+VHA1qI5l0uipkINigarHipz1miwHFt5FMKjka1EzTEb366DOt/PSLZBhOlwUbBBvARZgtBhTXenRGiQuXFD3QrFh3j1IPHjpdEnZBsAFchNliQHGkH04qduKUpuoat/pnXk45XRIKRLABXITZYsA7MAyt3h7T3NFOTTe06PXwKP0zVYhgA7gIs8WAvdtcWd3qn2lu02zrMa38+DP9M1WMYAO4CLPFgMIZs3NKBK4oWt+kWNdJpcIPnC4JRUCwAVyG2WJAfmuPnije86Wm6hq12HtRa5EXTpeEIiLYAABqwurtMc0d79rqnxka0cYiSyG4EcEGAOBam6m03lz/dqt/5tCnWr5xU5uptNNloYQINgAA1zFicS0NDila36T5jhN6G7rndEkoE4INAMA11h490cLpfkXrm7TwxXmtPX3mdEkoM4INAKDqrf4W0nx7t6IHmrV0bVhGjNW2axXBBgBQlTZTaS1/94NmD32qmQ8+1ptvvqd/BgQbAEB1MWJxLV0b1nRDi+bbu7X6W8jpklBBCDYAgKqw9vSZFr44r6m6Ri2c7tfaoydOl4QKRLABAFS0t/fGFes6qWh9k5YGvqZ/BnkRbAAAFWczldbyjZuabT2mmeY2vbn+Lf0zKAjBBgBQMTYWE3o9NKLphhbNHe3U6u0xp0tClSHYAAAct/5ySovnvtJUXaPiJ88oPfmn0yWhShFsAACOSYUfKNbdo2h9kxKBKzJm55wuCVWOYAMAKC/D0MqPP2/1zzQdUXI0qM2VVaergksQbAAAZbGRTCo5cl3TDS169cnnWrn1q2QYTpcFlyHYAABKav3llBIXLila36TYiVNKP5x0uiS4GMEGAFASqQcP/+qfuXBJ69EZp0tCDSDYAACKxzC0cutXvfrkc02/96GSI9e1kUw6XRVqCMEGAPDONpJJJUeDmmk6olcffaaVn36hfwaOINgAAPZtPTrzV/9Md49SDx46XRJqHMEGALBn6ck/FT95RlN1jVo895XWX045XRIgiWADACiUYWj19pjmjnZquqFFr4dH6Z9BxSHYAADy2lxZ3eqfaW7TbOsxLd+4Sf8MKhbBBgBgy4jFtTTw9Vb/TNdJvb037nRJwK4INgCALGuPnije8+VW/0zvRa1FXjhdElAwgg0AQJK2+meOd2m6oUVL14a1sZhwuiRgzwg2AFDDNlNpvfnm+63+mUOfavm7H7SZSjtdFrBvtgnD4/Fsb16vd287zHivz+fL+RoAgHOMWFxLg0OKHmjWfMcJvQ3dc7okoCh2JAyv1yu/37/9td/vLyjchEIheTweBYPB3Q9KsAEAR6w9eqKF0/2K1jdp4XS/1p4+c7okoKiyEoYZTjJFIhF5PB6FQqH8O/J4FAgECjsowQYAyupt6J7mO04oeqBZS4NDMmJxp0sCSiIrYQQCAdvRGa/Xm3ckJhgM7imsEGwAoPQ2U2ktf/eDZg99qpkPPtabb76nfwauV3CwyTcaY74vs78m32Upgg0AlI4Ri2vp2rCmG1o0d7xLq7/lH3EH3KRowcYaVux6bvr6+rKCT19f37vWDwD4m7XICy32XtRUXaPiPV9q7dETp0sCyq4ol6Jyvc/n82U1Im8flBEbACiat/fGFes6qWh9k5YGvqZ/BjWtKM3Ddu+TCDYAUCqbqbSWb9zUbOsxzTS3KTkapH8G0D6ne/t8vh2PWd9nNhTbBSKCDQDsz0YyqdfDo1v9M0c7tXp7jBtSAhn2tUCfXbCRtKOBOBKJ2B+UYAMAe7L+ckqL577a6p85eUbpyT+dLgmoSNxSAUBeE88T6rp6X4d776pzcFwTz7l/UDmlwg8U6+5RtL5JiQuXZMzOOV0SUNEINgBymnie0OHeu3r/zNj21tofUvgxzaklZRha+emXrf6ZpiNKjga1kUw6XRVQFQg2AHLquno/K9SYW8flcadLc6WNZFLJkeuafu9Dvfrkc63c+pX+GWCPCDYAcrKO1pjbwbN3nC7NVdZfTilx4ZKi9U2Kdfco/XDS6ZKAqkWwAZBT5+C4bbBpHwg7XZorpB9OKnbi1Hb/zPrLKadLAqoewQZATuHHcbX2h7JCTdu53xX6Y97p0qqXYWjl1q969cnnmn7vQyVHrtM/AxQRwQZAXuHHcXVcHtfBs3fUPhAm1OzTRjKp5GhQM01HNNt6TCs//UL/DFACBBsAKCFjdk6JwJXt/plU+IHTJQGuRrABgBJIT/6p+Mkzmqpr1OK5r+ifAcqEYAMAxWIYWr09prmjnZpuaNHroRH6Z4AyI9gAwDvaTKX15vq3mmlu02zrMS3fuMkNKQGHEGwAYJ+MWFxLA19v9c90ndTbeyxcCDiNYAMAe7T26IniPV9qqq5RC1+c11rkhdMlAfgbgg0AFGj1t5DmjndpuqFFS9eGZcS4ZxZQaQg2AJDHZiqtN998r5kPPtbsoU+1/N0P9M8AFYxgAwA2jFhcS4NDih5o1nx7t96G7jldEoACEGwAIMPa02da+OK8ovVNWjjdr7VHT5wuCcAeEGwAQNLb0D3Nd5xQ9ECzlgaH6J8BqhTBBkDN2kyltfzdD5o99Klmmtv05pvv6Z8BqhzBBq4y8Tyhrqv3dbj3rjoHxzXxPOF0SahAG4sJvR4a0XRDi+aOd2n19pjTJQEoEoINXGPieUKHe+/q/TNj21trf0jhx1xSwJa1yAst9l7UVF2j4j1f0j8DuBDBBq7RdfV+Vqgxt47LrAZb697eG1es66Si9U1KBK7QPwO4GMEGrmEdrTG3g2fvOF0anGAYWvnxZ822HtNMc5uSo0Ftrqw6XRWAEiPYwDU6B8dtg037QNjp0lBGG8mkXg+PbvXPHO3c6p8xDKfLAlAmBBu4RvhxXK39oaxQ03bud4X+mHe6NJTB+sspLZ77SlN1jYqdOKX05J9OlwTAAQQbuEr4cVwdl8d18OwdtQ+ECTU1IPXgoWLdPVv9MxcuaT0643RJABxEsAFQfQxDKz/9olcffaaZpiNKjga1kUw6XRWACkCwAVA1NpJJJUeua/q9D/Xqo8+0cutX+mcAZCHYAKh469EZJS5cUvRAs2LdPUo9eOh0SQAqFMEGQMVKP5xU7MSpv/pnXk45XRKACkewAVBZDEMrt37Vq08+13RDi5Ij1+mfAVAwgg2AirC5sqrkaFAzzW2abT2mlR9/pn8GwJ4RbAA4ypidUyJwRdH6pq3+mfADp0sCUMUINgAckZ78U/GTZzRV16jF3ov0zwAoCoINgLJavT2mueNdmm5o0euhEW0sJpwuCYCLEGwAlNxmKq0317/d7p9ZvnFTm6m002UBcCGCDYCSMWJxLQ18rWh9k+Y7TujtvXGnSwLgcgQbAEW39uiJFk73a6quUQtfnNfa02dOlwSgRhBsABTN6m8hzbd3a7qhRUvXhmXE4k6XBKDGEGwAvJPNVFpvvvleMx98rJkPPtbydz/QPwPAMQQbAPtixOJaujas6YYWzbd3a/W3kNMlAQDBBsDerD19poUvzita36SF0/1ae/TE6ZIAYBvBBkBB3obuab7jhKL1TVoaHKJ/BkBFItgAyGkzldbyjZuabT2mmeY2vbn+Lf0zACoawQbADhuLCb0eGtF0Q4vmjndp9faY0yUBQEEINgC2rUVeaLH3oqbqGhU/eYb+GQBVh2ADuMzE84S6rt7X4d676hwc18Tz3e/FlAo/UKy7R9H6JiUCV2TMzpWhUgAoPoIN4CITzxM63HtX758Z295a+0MKP7Zp9DUMrfz483b/THI0qM2V1fIXDQBFZJswPB7P9ub1eve800AgII/Ho1DIfl0Lgg1QGl1X72eFGnPruPzXPZo2kkm9Hh7VdEOLXn3y+Vb/jGE4WDUAFM+OhOH1euX3+7e/9vv9ewo3wWBwOxQRbIDyso7WmNvBs3e0/nJKiQuXNFXXqNiJU0o/nHS6XAAouqyEEQqFdoSOSCSSN6TYvT/zv7YHJdgAJdE5OL4j1Pzbrv+hX97vUPRAsxIXLmk9OuN0mQBQMlkJIxAI2I7OeL1eBYPBvDvKDEC7hSGCDVAa4cdxtfaH9MF/+D86e/yKQgfa9E91zZoI/DdtJJNOlwcAJVdwsAkEAvl3lBFkCDaAMzaSSf3x1X/XP9W/r9CBNg38m/+i0MSs02UBQNkUJdh4PJ6sEZ1cwaavry+rMbmvr+9d6wfKbj/TqUttPTqjxIVLih5oVqy7R6kHD50uCQAcUZRLUZlhxbr5fD7b1wPVaE/Tqcsg/XBSsROnNFXXuNU/83LKkToAoFIUtXm40PcQbFCtCplOXXKGodXbY5o72qnphha9Hh6lfwYA/mZf0719Pl/eKeAEG7hVvunUpba5sqrkaFAzzW2abT2mlR9/Zv0ZABXB6/XK4/Hs2o9bDvtaoI9gg1plN536/TNjah8Il+yYxuycEoEritY3KdZ1Uqnwg5IdC0BlMIPCbjOSK0XFB5uSH5RggyplTqfODDVt535X6I/5oh9r7dETxXu+1FRdoxZ7L2ot8qLoxwBQmQg2+0ewAfYo/DiujsvjOnj2jtoHwkUPNau3xzR3vGurf2ZoRBuLzs+6AlBehQQb8zV2q/2bV06sW2bwyPd+87HMuwlkXqkpZP9OIdgAJbKXaeGbqbTeXP92q3/m0KdavnFTm6l0GasFUEl2CzZmkIhEInm/NsOKdUSl0PebYcbn89m+P9f+nUSwAUqg0GnhRiyupcEhReubNN9xQm9D9xyqGEAlyRdszFGUzOVUMoOH+XzmCEtm8Njt/dLO4OL3++XxeOT3+3fdv9MINkAJ7DYtfO3REy2c7le0vkkLX5zX2tNnDlcMoJLkCzaBQCDn2nGBQGD7+czgkhk8dnu/lD/Y7LZ/pxFsKkwlrmqLvcs1LfxUx3/VfHu3ogeatXRtWEbMmYX9AFS2QkZscs1OthuRsRuxyTe7uZARG4JN5kEJNrYqbVVb7F/mtPBDp27rP/7jf9L//fvD+n//8pDefPM9/TMA8iq0xybzeTO0ZDb2mj0zuXps7N6f+bxdsClk/04i2FSQiljVFkURfhzX8dP/S//5H85o8u+a9L//1T/qbNdwSaaFA3Af64wluyBi9xrz+czZTPt5f75gk2//BBtkcXJVWxTP2tNnWvjivF7+XaP+55F/r3/974IlmRYOAIWwG2FxM4JNBXFiVVsUz9t744p1nVS0vklLA1/TPwPAMXajMbUQaiSCTUUp56q2KI7NVFrLN25qtvWYZprb9Ob6t/TPAICDCDYVptSr2qI4NhYTej00oumGFs0d7dTq7TGnSwIAiGAD7Mn6yyktnvtKU3WNip88o/Tkn06XBADIQLABCpAKP1Csu0fR+iYlAldkzM45XRIAwAbBBsjFMLTy489b/TNNR5QcDWpzZdXpqgAAeRBsAIuNZFLJkeuabmjRq08+18qtXyXDcLosAEABCDbA36y/nFLiwiVF65sUO3FK6YeTTpcEANgjgg1qXurBw7/6Zy5c0np0xumSAAD7RLBBbTIMrdz6Va8++VzT732o5Mh1bSSTTlcFAHhHBBvUlI1kUsnRoGaajujVR59p5adf6J8BABch2KAmrEdn/uqf6e5R6sFDp0sCAJQAwQaulp78U/GTZzRV16jFc19p/eWU0yUBAEqIYAP3MQyt3h7T3NFOTTe06PXwKP0zAGpeKBQqy80wvV6vAoGA7XPmncYjkUjJ6iHYwDU2V1a3+mea2zTbekzLN27SPwOg6vzzv/j7grZc7O7s7fP5dgQJj8ejYDCY9V67x/aKYAO8IyMW19LA11v9M10n9fbeuNMlAcC+FSPY5AoWmZwONqVCsEHVWnv0RPGeL7f6Z3ovai3ywumSAOCdlSrYZIYKn8+XNaITCARsH8vcp93jJusIUSHBxhpyzPeZ+/B6vbafbbdjEGxQdVZvj2nueJemG1q0dG1YG4sJp0sCgKIpR7CRCh+x8fl88vv9WfsIhUK2z+c7vrUGu3oyw4zX682qZbc6tj+D7ZFLjGCDvdpMpfXmm++3+mcOfarl737QZirtdFkAUHSl6LHJFSR2CzZ2l458Pt92cLF7/l2CjTXI5DtO5vNZnyHnd6aECDYolBGLa2lwSNEDzZrvOKG3oXtOlwQAJVVJIzZmg691M0dOzOcLOb61hkKCjfU4uerI+gw5vzMlRLDBbtYePdHC6X5F65u0cLpfa0+fOV0SAJRFJQWb3Zp9Sz1iY730VEjTMcEGFeVt6J7mO04oeqBZS4NDMmJxp0sCgLIqV7Cxe53dY9YemlAotKOx2HrJqNjBppA6TAQbOG4zldbydz9o9tCnmvngY7355nv6ZwDUrHIFm2AwuGOGkd1j5j6tPTumzMtEXq+3JCM2hdRhItjAMUYsrqVrw5puaNHc8S6t/razux0Aas27BptaR7BB2a1FXmix96Km6hoV7/lSa4+eOF0SAMAlCDYom7f3xhXrOqlofZOWBr6mfwYAUHQEG5TUZiqt5Rs3Ndt6TDPNbUqOBmu6f2bieUJdV+/rcO9ddQ6Oa+I5iwsCQDERbFASG8mkXg+PbvXPHO3U6u2xmr8h5cTzhA733tX7Z8a2t9b+kMKPGbkCgGIh2KCo1l9OafHcV1v9MyfPKD35p9MlVYyuq/ezQo25dVzmpp0AUCwEGxRFKvxAse4eReublLhwScbsnNMlVRzraI25HTx7x+nSAMA1CDbYP8PQyk+/bPXPNB1RcjSojWTS6aoqVufguG2waR8IO10aALgGwQZ7tpFMKjlyXdPvfahXn3yulVu/1nz/TCHCj+Nq7Q9lhZq2c78r9Me806UBgGsQbFCw9ZdTSly4pGh9k2LdPUo/nHS6pKoTfhxXx+VxHTx7R+0DYUINABQZwQa7Sj+cVOzEqe3+mfWXU06XBACALYIN7BmGVm79qleffK7p9z5UcuQ6/TMAgIpHsEGWjWRSydGgZpqOaLb1mFZ++oX+GQBA1SDYQJJkzM4pEbiy3T+TCj9wuiQAAPaMYFPj0pN/Kn7yjKbqGrV47iv6ZwAAVY1gU4sMQ6u3xzR3tFPTDS16PTRC/wwAwBUqLtiYNwk89CU3CSy2zVRab65/q5nmNs22HtPyjZs1fUNKAID72CYMj8ezvXm93oJ25PV6C35frmDDTQJLw4jFtTTw9Vb/TNdJvb3HvYkAAO60I2F4vV75/f7tr/1+/67hJhKJyOfzZT3m8/l2PLZ90BzBhpsEFtfaoyeK93ypqbpGLXxxXmuRF06XBABASWUljFAotCN0RCIReTwehUKhPe04GAzmDDC5HucmgcWx+ltIc8e7NN3QoqVrwzJijHgBAGpDVsIIBAK2ozNer1fBYHBPO95PsOEmgfu3mUrrzTffa+aDjzV76FMtf/cD/TMAgJpTcLAJBAJ727HHk3VJy/qcHW4SuHdGLK6lwSFFDzRrvr1bb0P3nC4JAADHlCTY+Hw+2/309fVlNRj39fXteA03CSzM2tNnWvjivKL1TVo43a+1R0+cLgkAAMcV/VJUrlCTdVDWsdm3t6F7mu84oeiBZi0NDtE/AwBAhqI2D3u93oKmhxNs9mYzldbydz9o9tCnmmlu05tvvqd/BgAAG/ua7m0dlTHDT66emh0HJdgUZGMxoddDI5puaNHc8S6t3h5zuiQAACravhboswYbcwaU3WbXm0OwyW8t8kKLvRc1VdeoeM+X9M8AAFCgirulQi17e29csa6TitY3KRG4Qv8MAAB7RLBxmmFo5cefNdt6TDPNbUqOBrW5sup0VQAAVCWCjUM2kkm9Hh7d6p852rnVP2MYTpcFAEBVI9iU2frLKS2e+0pTdY2KnTil9OSfTpcEAIBrEGzKJPXgoWLdPVv9MxcuaT0643RJAAC4DsGmlAxDKz/9olcffaaZpiNKjga1kUw6XRUAAK5FsCmBjWRSyZHrmn7vQ7366DOt3PqV/hlJE88T6rp6X4d776pzcFwTzxNOlwQAcBmCTRGtR2eUuHBJ0QPNinX3KPXgodMlVYyJ5wkd7r2bdYPT1v6Qwo+Z0g4AKB6CTRGkH04qduLUX/0zL6ecLqnidF29nxVqzK3j8rjTpQEAXIRgs1+GoZVbv+rVJ59ruqFFyZHr9M/kYR2tMbeDZ+84XRoAwEUINnu0ubKq5GhQM81tmm09ppUff6Z/pgCdg+O2waZ9IOx0aQAAFyHYFMiYnVMicEXR+qat/pnwA6dLqirhx3G19oeyQk3bud8V+mPe6dIAAC5CsNlFevJPxU+e0VRdoxZ7L9I/8w7Cj+PquDyug2fvqH0gTKgBABQdwSaH1dtjmjvepemGFr0eGtHGIlOTAQCodASbDJuptN5c/3a7f2b5xk1tptJOlwUAAApEsJFkxOJaGvha0fomzXec0Nt7TEEGAKAa1XSwWXv0RAun+zVV16iFL85r7ekzp0sCAADvoCaDzepvIc23d2u6oUVL14ZlxFj9FgAAN6iZYLOZSuvNN99r5oOPNfPBx1r+7gf6ZwAAcBnXBxsjFtfStWFNN7Rovr1bq7+FynZsoFJwA1IAtcK1wWbt6TMtfHFe0fomLZzu19qjJyU/JlCJuAEpgFriumDzNnRP8x0nFK1v0tLgEP0zqHncgBRALXFFsNlMpbV846ZmW49pprlNb65/S/8M8DfcgBRALanqYLOxmNDroRFNN7Ro7niXVm+PFWW/gJtwA1IAtaQqg81a5IUWey9qqq5R8ZNn6J8B8uAGpABqSVUFm1T4gWLdPYrWNykRuCJjdq7IlQHuxA1IAdSKyg82hqGVH3/e7p9Jjga1ubJauuIAAEDVqthgs5FM6vXwqKYbWvTqk8+3+mcMowzVAQCAalWxweb10IhiJ04p/XCyDBUBAAA3qNhgAwAAsFcEGwAA4BoEGwAA4BoEGwAA4BoEGwAA4BoEGwAA4BoEGwAA4BoEGwAA4BoEGwAA4BoEGwAA4BoEGwAA4BoEGwAA4BoEGwAA4BoEGwAA4BoEGwAA4BoEGwAA4BoEGwAA4BoEG6CMJp4n1HX1vg733lXn4LgmniecLgkAXIVgA5TJxPOEDvfe1ftnxra31v6Qwo/jTpcGAK5R1ITh8Xi2N6/Xm/d1QK3puno/K9SYW8flcadLAwDXKFrC8Hq98vv921/7/f6c4YZg4y5cXimMdbTG3A6eveN0aQDgGkVJGKFQaEdYiUQi8ng8CoVCOw9KsHENLq8UrnNw3DbYtA+EnS4NAFyjKAkjEAjYjs54vV4Fg8GdByXYuAaXVwoXfhxXa38o6/vUdu53hf6Yd7o0AHCNkgebQCCw86AEG9fg8srehB/H1XF5XAfP3lH7QJhQAwBFVtZg09fXl9Vg3NfXV4zDw0FcXgEAVOKYGR0AAAZrSURBVBIuReGdcHkFAFBJaB7GO+PyCgCgUjDdGwAAuAYL9AEAANfglgoAAMA1CDYAAMA1CDYAAMA1CDYAAMA1CDYAAMA1CDYAAMA1CDYAAMA1CDYAAMA1CDYAAMA1CDYAAMA1CDYAAMA1CDYAAMA1CDYAAMA1CDYAAMA1CDYAAMA1CDYAAMA1CDYAAMA1CDYAAMA1CDYAAMA1CDYAAMA1CDYAAMA1CDYAAMA1CDYAAMA1CDYAAMA1CDYAAMA1CDYAAMA1CDYAAMA1CDYAAMA1CDaQJE08T6jr6n0d7r2rzsFxTTxPOF0SAAB7RrCBJp4ndLj3rt4/M7a9tfaHFH4cd7o0AAD2hGADdV29nxVqzK3j8rjTpQEAsCcEG+wYrTG3g2fvOF0aAAB7QrCBOgfHbYNN+0DY6dIAANgTgg0UfhxXa38oK9S0nftdoT/mnS4NAIA9IdhA0la46bg8roNn76h9IEyoAQBUJYINAABwjaoJNn19fSWoBPvF+agsnI/KwvmoLJyP2lI1wYZRnsrC+agsnI/KwvmoLJyP2uLI2X7vvffk8XjY2NjY2NhqemM0qfiqJsZ6PFVTak3gfFQWzkdl4XxUFs5Hbamas02qrSycj8rC+agsnI/KwvmoLVUTbAAAAHZDsAEAAK5BsAEAAK5RUcHG6/VmdYt7vV7b1xXyGhRXIBCQx+NRKBTa8Rzno7wyv98+ny/v85yP0olEIjtmuEQikR2v43yUlsfjUTAYtH3O/L1lbnavK+Q1qC4VE2wikciOX9I+n2/HY16vV36/f/trv9/PL4sSCwaD2z/01mDD+SifUCi06y9ezkd5mKEm81yYPyeZ4YbzURrWUGn3M2E9H4WcM7vXoPpUTLCxY/5PZzJ/sWcy/0e0G0nAuzO/55n/tT6XifNROh6PR4FAIOfznI/ysf5uMmX+UeR8lEeuIOLz+Xb8vPj9/qx/LBfyGlSfqgo2gUDA9l87Xq+XhF0Cmb+E7X4hcz7KJ9cf0kycj/Ixfx4yR2PMIGP+65/zUR65go3d48FgMOucFPIaVJ+KDjbWXxz5flHk+5cs9iczyOw12HA+isv8Xlt7OjJ/KXM+ys96PjJxPspjr8Em8zwV8hpUn4o9ez6fb8cvBX5RlI/1B55g4yyzwTGTteeG81Femd/7zD40E+ejPAg2sKrIs2cXaiSGdssp371NzOvPnI/yyfW99vl826OanI/yydWHkdkHxfkoDy5Fwarigo3X6835PxXNeM6x+z5zPsrH7nstZQcbzkf55Ao2mbOgOB/lQfMwrCom2Ng149lh+qQzcv1C5nyUj/V7bQ6ZZ54Tzkd5mN97u6nDnI/yYro3rCom2GReo7Zu1kTNglfll+9fmpyP8rE2ELMgnHPMERnOR/nZLY5oF0hYoK82VUywAQAAeFcEGwAA4BoEGwAA4BoEGwAA4BoEGwAA4BoEG8ClMte4AYBaQbABCuD3+3MuR2A3xbeccgUYgg2AWkSwAQpQyauREmwA4C8EG6AAhQQbM0j4fL4d99XKXFgvM2zke0/msa2jROZCifmeM/ed+ZrMfdvdWLOQz2q3OJp14UbromfW1XfzjXjZ1W2+hsXUAOyGYAMUoNBgk/lHPjMAWJdszwwf1mBgXW3b7/fvuKt6ZiDJN2Jj/eNv3bf160LuZWS3LL21XmtgMr931lsKWJe0z1W3+bkz38t9lwDYIdgABSikx8YuYHi93h23BMm8u7Pde3LdFdpkF44KvRRljoRkfp15rEKPna+vKF/YsHvOeiPCXJ/H7rjWzwMABBugAHu5FJUpV7AxH7N7jzmKYd33bpecCqnH+jmsIcmuXqtcl9Wkv+6fZBd8cj1nd8flXPu12yq19wmAMwg2QAGcDDbWP97vOmJj/Rw+n08+n882UOWTGbbMz1PqYOP0DDQAlY9gAxSgnMEmEAhsH8vuD3qxg40ZaLxe774u62Tuc7e+l3e9FEWzMIDdEGyAApQr2JjBwPwDbhcUzH6fzJlRdn0xhQYbSTlnN1mFQqEd+7Qex66evTYP2wUb83NnvtauHgC1jWADFKDYzcOZwca6P+uohPnHP/Oyj91MqkJ6b3IFm1zhyI613nwh5F2me9uxTvdmVhQAK4IN4KBKWUQvc6YWAFQzgg3goEoINmYfDwC4Ab/NAAdVQrDZb9MwAFQigg0AAHCN/w8kQEPmmHFZvg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409700" y="3225800"/>
            <a:ext cx="4076700" cy="1601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487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90" grpId="0"/>
      <p:bldP spid="4894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610600" cy="11191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latin typeface="Gill Sans" charset="0"/>
                <a:ea typeface="ＭＳ Ｐゴシック" pitchFamily="34" charset="-128"/>
              </a:rPr>
              <a:t>Cautions </a:t>
            </a:r>
            <a:r>
              <a:rPr lang="en-US" sz="3200" dirty="0" smtClean="0">
                <a:latin typeface="Gill Sans" charset="0"/>
                <a:ea typeface="ＭＳ Ｐゴシック" pitchFamily="34" charset="-128"/>
              </a:rPr>
              <a:t>about correlation and regression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362075"/>
            <a:ext cx="8302625" cy="52752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Correlation and regression lines describe only </a:t>
            </a:r>
            <a:r>
              <a:rPr lang="en-US" sz="3000" i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linear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relationships.</a:t>
            </a:r>
          </a:p>
          <a:p>
            <a:pPr fontAlgn="auto"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Correlation and least-squares regression lines are not </a:t>
            </a:r>
            <a:r>
              <a:rPr lang="en-US" sz="3000" i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resistant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fontAlgn="auto">
              <a:spcAft>
                <a:spcPts val="1200"/>
              </a:spcAft>
            </a:pP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Beware </a:t>
            </a:r>
            <a:r>
              <a:rPr lang="en-US" sz="3000" i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ecological correlation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, or correlation based on </a:t>
            </a:r>
            <a:r>
              <a:rPr lang="en-US" sz="3000" i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averages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rather than individuals.</a:t>
            </a:r>
            <a:endParaRPr lang="en-US" sz="30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fontAlgn="auto"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Beware of </a:t>
            </a:r>
            <a:r>
              <a:rPr lang="en-US" sz="3000" i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extrapolation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—predicting 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outside of the range of </a:t>
            </a:r>
            <a:r>
              <a:rPr lang="en-US" sz="3000" i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x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  <a:endParaRPr lang="en-US" sz="3000" i="1" dirty="0">
              <a:solidFill>
                <a:schemeClr val="tx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fontAlgn="auto"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Beware of </a:t>
            </a:r>
            <a:r>
              <a:rPr lang="en-US" sz="3000" i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lurking </a:t>
            </a:r>
            <a:r>
              <a:rPr lang="en-US" sz="3000" i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variables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—these have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 important effect on the relationship among the variables in a study, but are not included in the study.</a:t>
            </a:r>
          </a:p>
          <a:p>
            <a:pPr fontAlgn="auto"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Correlation does not imply causation!</a:t>
            </a:r>
          </a:p>
        </p:txBody>
      </p:sp>
    </p:spTree>
    <p:extLst>
      <p:ext uri="{BB962C8B-B14F-4D97-AF65-F5344CB8AC3E}">
        <p14:creationId xmlns:p14="http://schemas.microsoft.com/office/powerpoint/2010/main" val="4645919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7" y="489527"/>
            <a:ext cx="8213725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Gill Sans" charset="0"/>
                <a:ea typeface="ＭＳ Ｐゴシック" pitchFamily="34" charset="-128"/>
              </a:rPr>
              <a:t>Caution: beware of extrapolation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Sarah</a:t>
            </a:r>
            <a:r>
              <a:rPr lang="ja-JP" altLang="en-US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’</a:t>
            </a:r>
            <a:r>
              <a:rPr lang="en-US" altLang="ja-JP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 height was plotted against her age.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Can you predict her height at age 42 months?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Can you predict her height at age 30 years (360 months)?</a:t>
            </a:r>
          </a:p>
        </p:txBody>
      </p:sp>
      <p:graphicFrame>
        <p:nvGraphicFramePr>
          <p:cNvPr id="27652" name="Object 2"/>
          <p:cNvGraphicFramePr>
            <a:graphicFrameLocks noGrp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3628942976"/>
              </p:ext>
            </p:extLst>
          </p:nvPr>
        </p:nvGraphicFramePr>
        <p:xfrm>
          <a:off x="4495800" y="1714500"/>
          <a:ext cx="4108450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Chart" r:id="rId3" imgW="3810000" imgH="4152916" progId="MSGraph.Chart.8">
                  <p:embed followColorScheme="full"/>
                </p:oleObj>
              </mc:Choice>
              <mc:Fallback>
                <p:oleObj name="Chart" r:id="rId3" imgW="3810000" imgH="4152916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714500"/>
                        <a:ext cx="4108450" cy="453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6122194" y="4439444"/>
            <a:ext cx="1123950" cy="1588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flipV="1">
            <a:off x="5803900" y="2373313"/>
            <a:ext cx="2952750" cy="212725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0800000">
            <a:off x="5781675" y="3878263"/>
            <a:ext cx="903288" cy="1587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526333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53068" y="465643"/>
            <a:ext cx="7772400" cy="8477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200" dirty="0" smtClean="0">
                <a:latin typeface="Gill Sans" charset="0"/>
                <a:ea typeface="ＭＳ Ｐゴシック" pitchFamily="34" charset="-128"/>
              </a:rPr>
              <a:t>Caution: </a:t>
            </a:r>
            <a:r>
              <a:rPr lang="en-US" sz="4400" dirty="0" smtClean="0">
                <a:latin typeface="Gill Sans" charset="0"/>
                <a:ea typeface="ＭＳ Ｐゴシック" pitchFamily="34" charset="-128"/>
              </a:rPr>
              <a:t>b</a:t>
            </a:r>
            <a:r>
              <a:rPr lang="en-US" sz="4200" dirty="0" smtClean="0">
                <a:latin typeface="Gill Sans" charset="0"/>
                <a:ea typeface="ＭＳ Ｐゴシック" pitchFamily="34" charset="-128"/>
              </a:rPr>
              <a:t>eware of extrapolation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3571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11150" y="1714500"/>
                <a:ext cx="4568825" cy="4152900"/>
              </a:xfrm>
            </p:spPr>
            <p:txBody>
              <a:bodyPr>
                <a:normAutofit lnSpcReduction="10000"/>
              </a:bodyPr>
              <a:lstStyle/>
              <a:p>
                <a:pPr eaLnBrk="1" hangingPunct="1">
                  <a:spcAft>
                    <a:spcPts val="1200"/>
                  </a:spcAft>
                  <a:buFont typeface="Wingdings" pitchFamily="2" charset="2"/>
                  <a:buChar char="q"/>
                </a:pPr>
                <a:r>
                  <a:rPr lang="en-US" sz="2800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Re</a:t>
                </a:r>
                <a:r>
                  <a:rPr lang="en-US" sz="28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gression line:</a:t>
                </a:r>
                <a:br>
                  <a:rPr lang="en-US" sz="28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</a:b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 dirty="0" smtClean="0"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2800" b="1" i="1" dirty="0" smtClean="0"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𝒚</m:t>
                        </m:r>
                      </m:e>
                    </m:acc>
                  </m:oMath>
                </a14:m>
                <a:r>
                  <a:rPr lang="en-US" sz="2800" b="1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= 71.95 + .383 </a:t>
                </a:r>
                <a:r>
                  <a:rPr lang="en-US" sz="2800" b="1" i="1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x</a:t>
                </a:r>
              </a:p>
              <a:p>
                <a:pPr>
                  <a:spcAft>
                    <a:spcPts val="1200"/>
                  </a:spcAft>
                  <a:buFont typeface="Wingdings" pitchFamily="2" charset="2"/>
                  <a:buChar char="q"/>
                </a:pPr>
                <a:r>
                  <a:rPr lang="en-US" sz="28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Predicted height at age 42 months?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 dirty="0"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2800" b="1" i="1" dirty="0"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𝒚</m:t>
                        </m:r>
                      </m:e>
                    </m:acc>
                  </m:oMath>
                </a14:m>
                <a:r>
                  <a:rPr lang="en-US" sz="2800" b="1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= 88</a:t>
                </a:r>
              </a:p>
              <a:p>
                <a:pPr>
                  <a:spcAft>
                    <a:spcPts val="1200"/>
                  </a:spcAft>
                  <a:buFont typeface="Wingdings" pitchFamily="2" charset="2"/>
                  <a:buChar char="q"/>
                </a:pPr>
                <a:r>
                  <a:rPr lang="en-US" sz="28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Predicted height at age 30 years?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 dirty="0"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2800" b="1" i="1" dirty="0"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𝒚</m:t>
                        </m:r>
                      </m:e>
                    </m:acc>
                  </m:oMath>
                </a14:m>
                <a:r>
                  <a:rPr lang="en-US" sz="2800" b="1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</a:t>
                </a:r>
                <a:r>
                  <a:rPr lang="en-US" sz="2800" b="1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= 209.8</a:t>
                </a:r>
              </a:p>
              <a:p>
                <a:pPr lvl="1" eaLnBrk="1" hangingPunct="1">
                  <a:spcAft>
                    <a:spcPts val="1200"/>
                  </a:spcAft>
                  <a:buSzPct val="100000"/>
                  <a:buFont typeface="Wingdings" pitchFamily="2" charset="2"/>
                  <a:buChar char="§"/>
                </a:pPr>
                <a:r>
                  <a:rPr lang="en-US" sz="28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She is predicted to be  6</a:t>
                </a:r>
                <a:r>
                  <a:rPr lang="ja-JP" altLang="en-US" sz="28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’</a:t>
                </a:r>
                <a:r>
                  <a:rPr lang="en-US" altLang="ja-JP" sz="28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10.5</a:t>
                </a:r>
                <a:r>
                  <a:rPr lang="ja-JP" altLang="en-US" sz="28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”</a:t>
                </a:r>
                <a:r>
                  <a:rPr lang="en-US" altLang="ja-JP" sz="28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at age 30!</a:t>
                </a:r>
                <a:endParaRPr lang="en-US" sz="28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935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11150" y="1714500"/>
                <a:ext cx="4568825" cy="4152900"/>
              </a:xfrm>
              <a:blipFill rotWithShape="1">
                <a:blip r:embed="rId3"/>
                <a:stretch>
                  <a:fillRect t="-2493" r="-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676" name="Object 2"/>
          <p:cNvGraphicFramePr>
            <a:graphicFrameLocks noGrp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3886770421"/>
              </p:ext>
            </p:extLst>
          </p:nvPr>
        </p:nvGraphicFramePr>
        <p:xfrm>
          <a:off x="4648200" y="1714500"/>
          <a:ext cx="3810000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Chart" r:id="rId4" imgW="3810000" imgH="4152916" progId="MSGraph.Chart.8">
                  <p:embed followColorScheme="full"/>
                </p:oleObj>
              </mc:Choice>
              <mc:Fallback>
                <p:oleObj name="Chart" r:id="rId4" imgW="3810000" imgH="4152916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714500"/>
                        <a:ext cx="3810000" cy="415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49462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1631950"/>
            <a:ext cx="7772400" cy="9906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 b="1" smtClean="0">
                <a:solidFill>
                  <a:srgbClr val="800000"/>
                </a:solidFill>
                <a:latin typeface="Arial" pitchFamily="34" charset="0"/>
                <a:ea typeface="ＭＳ Ｐゴシック" pitchFamily="34" charset="-128"/>
              </a:rPr>
              <a:t>Example:</a:t>
            </a:r>
            <a:r>
              <a:rPr lang="en-US" sz="2800" smtClean="0">
                <a:solidFill>
                  <a:srgbClr val="33CCFF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Meditation and Aging</a:t>
            </a:r>
            <a:r>
              <a:rPr lang="en-US" sz="2800" smtClean="0">
                <a:solidFill>
                  <a:srgbClr val="33CCFF"/>
                </a:solidFill>
                <a:latin typeface="Arial" pitchFamily="34" charset="0"/>
                <a:ea typeface="ＭＳ Ｐゴシック" pitchFamily="34" charset="-128"/>
              </a:rPr>
              <a:t/>
            </a:r>
            <a:br>
              <a:rPr lang="en-US" sz="2800" smtClean="0">
                <a:solidFill>
                  <a:srgbClr val="33CCFF"/>
                </a:solidFill>
                <a:latin typeface="Arial" pitchFamily="34" charset="0"/>
                <a:ea typeface="ＭＳ Ｐゴシック" pitchFamily="34" charset="-128"/>
              </a:rPr>
            </a:br>
            <a:r>
              <a:rPr lang="en-US" sz="2800" smtClean="0">
                <a:solidFill>
                  <a:srgbClr val="33CCFF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2800" smtClean="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rPr>
              <a:t>(</a:t>
            </a:r>
            <a:r>
              <a:rPr lang="en-US" sz="2800" i="1" smtClean="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rPr>
              <a:t>Noetic Sciences Review</a:t>
            </a:r>
            <a:r>
              <a:rPr lang="en-US" sz="2800" smtClean="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rPr>
              <a:t>, Summer 1993, p. 28)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667000"/>
            <a:ext cx="8801100" cy="1905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Explanatory variable: observed meditation</a:t>
            </a:r>
            <a:br>
              <a:rPr lang="en-US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                                  practice (yes/no)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Response variable: level of age-related enzyme</a:t>
            </a:r>
          </a:p>
        </p:txBody>
      </p:sp>
      <p:sp>
        <p:nvSpPr>
          <p:cNvPr id="494596" name="Text Box 4"/>
          <p:cNvSpPr txBox="1">
            <a:spLocks noChangeArrowheads="1"/>
          </p:cNvSpPr>
          <p:nvPr/>
        </p:nvSpPr>
        <p:spPr bwMode="auto">
          <a:xfrm>
            <a:off x="641350" y="4572000"/>
            <a:ext cx="81216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800" dirty="0">
                <a:cs typeface="Arial" pitchFamily="34" charset="0"/>
              </a:rPr>
              <a:t>General concern for </a:t>
            </a:r>
            <a:r>
              <a:rPr lang="en-US" sz="2800" dirty="0" smtClean="0">
                <a:cs typeface="Arial" pitchFamily="34" charset="0"/>
              </a:rPr>
              <a:t>one’</a:t>
            </a:r>
            <a:r>
              <a:rPr lang="en-US" altLang="ja-JP" sz="2800" dirty="0" smtClean="0">
                <a:cs typeface="Arial" pitchFamily="34" charset="0"/>
              </a:rPr>
              <a:t>s well-being </a:t>
            </a:r>
            <a:r>
              <a:rPr lang="en-US" altLang="ja-JP" sz="2800" dirty="0">
                <a:cs typeface="Arial" pitchFamily="34" charset="0"/>
              </a:rPr>
              <a:t>may also be affecting the response (and the decision to try meditation).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12957" y="420324"/>
            <a:ext cx="8362335" cy="102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defTabSz="914400"/>
            <a:r>
              <a:rPr lang="en-US" sz="4000" dirty="0">
                <a:solidFill>
                  <a:schemeClr val="accent1"/>
                </a:solidFill>
                <a:latin typeface="Gill Sans" charset="0"/>
                <a:cs typeface="+mj-cs"/>
              </a:rPr>
              <a:t>Caution: b</a:t>
            </a:r>
            <a:r>
              <a:rPr lang="en-US" sz="4000" dirty="0" smtClean="0">
                <a:solidFill>
                  <a:schemeClr val="accent1"/>
                </a:solidFill>
                <a:latin typeface="Gill Sans" charset="0"/>
                <a:cs typeface="+mj-cs"/>
              </a:rPr>
              <a:t>eware </a:t>
            </a:r>
            <a:r>
              <a:rPr lang="en-US" sz="4000" dirty="0">
                <a:solidFill>
                  <a:schemeClr val="accent1"/>
                </a:solidFill>
                <a:latin typeface="Gill Sans" charset="0"/>
                <a:cs typeface="+mj-cs"/>
              </a:rPr>
              <a:t>of </a:t>
            </a:r>
            <a:r>
              <a:rPr lang="en-US" sz="4000" dirty="0" smtClean="0">
                <a:solidFill>
                  <a:schemeClr val="accent1"/>
                </a:solidFill>
                <a:latin typeface="Gill Sans" charset="0"/>
                <a:cs typeface="+mj-cs"/>
              </a:rPr>
              <a:t>lurking variables</a:t>
            </a:r>
            <a:endParaRPr lang="en-US" sz="4000" dirty="0">
              <a:solidFill>
                <a:schemeClr val="accent1"/>
              </a:solidFill>
              <a:latin typeface="Gill Sans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51621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animBg="1" autoUpdateAnimBg="0"/>
      <p:bldP spid="49459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16063"/>
            <a:ext cx="8153400" cy="2260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Even very strong correlations may </a:t>
            </a:r>
            <a:r>
              <a:rPr lang="en-US" sz="24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not 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correspond to a real causal relationship (changes in </a:t>
            </a:r>
            <a:r>
              <a:rPr lang="en-US" sz="24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x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actually </a:t>
            </a:r>
            <a:r>
              <a:rPr lang="en-US" sz="24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causing 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changes in </a:t>
            </a:r>
            <a:r>
              <a:rPr lang="en-US" sz="24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y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).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buSzPct val="100000"/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Correlation may be explained by a lurking variable</a:t>
            </a:r>
            <a:endParaRPr lang="en-US" sz="16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473825" y="270383"/>
            <a:ext cx="8555870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defTabSz="914400"/>
            <a:r>
              <a:rPr lang="en-US" sz="3800" dirty="0">
                <a:solidFill>
                  <a:schemeClr val="accent1"/>
                </a:solidFill>
                <a:latin typeface="Gill Sans" charset="0"/>
                <a:cs typeface="+mj-cs"/>
              </a:rPr>
              <a:t>Correlation </a:t>
            </a:r>
            <a:r>
              <a:rPr lang="en-US" sz="3800" dirty="0" smtClean="0">
                <a:solidFill>
                  <a:schemeClr val="accent1"/>
                </a:solidFill>
                <a:latin typeface="Gill Sans" charset="0"/>
                <a:cs typeface="+mj-cs"/>
              </a:rPr>
              <a:t>does not imply causation</a:t>
            </a:r>
            <a:endParaRPr lang="en-US" sz="3800" dirty="0">
              <a:solidFill>
                <a:schemeClr val="accent1"/>
              </a:solidFill>
              <a:latin typeface="Gill Sans" charset="0"/>
              <a:cs typeface="+mj-cs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371475" y="3530600"/>
            <a:ext cx="8458200" cy="3090863"/>
          </a:xfrm>
          <a:prstGeom prst="rect">
            <a:avLst/>
          </a:prstGeom>
          <a:solidFill>
            <a:srgbClr val="EAEDCB"/>
          </a:solidFill>
          <a:ln w="10000">
            <a:solidFill>
              <a:srgbClr val="D2DA7A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76288" indent="-3190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800000"/>
                </a:solidFill>
                <a:cs typeface="Arial" pitchFamily="34" charset="0"/>
              </a:rPr>
              <a:t>Social Relationships and Health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1"/>
                </a:solidFill>
                <a:cs typeface="Arial" pitchFamily="34" charset="0"/>
              </a:rPr>
              <a:t>House, J., Landis, K., and </a:t>
            </a:r>
            <a:r>
              <a:rPr lang="en-US" sz="2000" dirty="0" err="1" smtClean="0">
                <a:solidFill>
                  <a:schemeClr val="accent1"/>
                </a:solidFill>
                <a:cs typeface="Arial" pitchFamily="34" charset="0"/>
              </a:rPr>
              <a:t>Umberson</a:t>
            </a:r>
            <a:r>
              <a:rPr lang="en-US" sz="2000" dirty="0" smtClean="0">
                <a:solidFill>
                  <a:schemeClr val="accent1"/>
                </a:solidFill>
                <a:cs typeface="Arial" pitchFamily="34" charset="0"/>
              </a:rPr>
              <a:t>, D. </a:t>
            </a:r>
            <a:r>
              <a:rPr lang="ja-JP" altLang="en-US" sz="2000" dirty="0" smtClean="0">
                <a:solidFill>
                  <a:schemeClr val="accent1"/>
                </a:solidFill>
                <a:cs typeface="Arial" pitchFamily="34" charset="0"/>
              </a:rPr>
              <a:t>“</a:t>
            </a:r>
            <a:r>
              <a:rPr lang="en-US" altLang="ja-JP" sz="2000" dirty="0" smtClean="0">
                <a:solidFill>
                  <a:schemeClr val="accent1"/>
                </a:solidFill>
                <a:cs typeface="Arial" pitchFamily="34" charset="0"/>
              </a:rPr>
              <a:t>Social Relationships and Health,</a:t>
            </a:r>
            <a:r>
              <a:rPr lang="ja-JP" altLang="en-US" sz="2000" dirty="0" smtClean="0">
                <a:solidFill>
                  <a:schemeClr val="accent1"/>
                </a:solidFill>
                <a:cs typeface="Arial" pitchFamily="34" charset="0"/>
              </a:rPr>
              <a:t>”</a:t>
            </a:r>
            <a:r>
              <a:rPr lang="en-US" altLang="ja-JP" sz="2000" dirty="0" smtClean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en-US" altLang="ja-JP" sz="2000" i="1" dirty="0" smtClean="0">
                <a:solidFill>
                  <a:schemeClr val="accent1"/>
                </a:solidFill>
                <a:cs typeface="Arial" pitchFamily="34" charset="0"/>
              </a:rPr>
              <a:t>Science</a:t>
            </a:r>
            <a:r>
              <a:rPr lang="en-US" altLang="ja-JP" sz="2000" dirty="0" smtClean="0">
                <a:solidFill>
                  <a:schemeClr val="accent1"/>
                </a:solidFill>
                <a:cs typeface="Arial" pitchFamily="34" charset="0"/>
              </a:rPr>
              <a:t>, Vol. 241 (1988), </a:t>
            </a:r>
            <a:r>
              <a:rPr lang="en-US" altLang="ja-JP" sz="2000" dirty="0" err="1" smtClean="0">
                <a:solidFill>
                  <a:schemeClr val="accent1"/>
                </a:solidFill>
                <a:cs typeface="Arial" pitchFamily="34" charset="0"/>
              </a:rPr>
              <a:t>pp</a:t>
            </a:r>
            <a:r>
              <a:rPr lang="en-US" altLang="ja-JP" sz="2000" dirty="0" smtClean="0">
                <a:solidFill>
                  <a:schemeClr val="accent1"/>
                </a:solidFill>
                <a:cs typeface="Arial" pitchFamily="34" charset="0"/>
              </a:rPr>
              <a:t> 540-545.</a:t>
            </a:r>
            <a:endParaRPr lang="en-US" altLang="ja-JP" sz="2000" dirty="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dirty="0" smtClean="0">
                <a:cs typeface="Arial" pitchFamily="34" charset="0"/>
              </a:rPr>
              <a:t>Does lack of social relationships cause people to become ill?  </a:t>
            </a:r>
            <a:r>
              <a:rPr lang="en-US" sz="2000" i="1" dirty="0" smtClean="0">
                <a:cs typeface="Arial" pitchFamily="34" charset="0"/>
              </a:rPr>
              <a:t>(There was a strong correlation.)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000" b="1" u="sng" dirty="0" smtClean="0">
                <a:cs typeface="Arial" pitchFamily="34" charset="0"/>
              </a:rPr>
              <a:t>Or</a:t>
            </a:r>
            <a:r>
              <a:rPr lang="en-US" sz="2000" dirty="0" smtClean="0">
                <a:cs typeface="Arial" pitchFamily="34" charset="0"/>
              </a:rPr>
              <a:t>, are unhealthy people less likely to establish and maintain social relationships?  </a:t>
            </a:r>
            <a:r>
              <a:rPr lang="en-US" sz="2000" i="1" dirty="0" smtClean="0">
                <a:cs typeface="Arial" pitchFamily="34" charset="0"/>
              </a:rPr>
              <a:t>(reversed relationship)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000" b="1" u="sng" dirty="0" smtClean="0">
                <a:cs typeface="Arial" pitchFamily="34" charset="0"/>
              </a:rPr>
              <a:t>Or</a:t>
            </a:r>
            <a:r>
              <a:rPr lang="en-US" sz="2000" dirty="0" smtClean="0">
                <a:cs typeface="Arial" pitchFamily="34" charset="0"/>
              </a:rPr>
              <a:t>, is there some </a:t>
            </a:r>
            <a:r>
              <a:rPr lang="en-US" sz="2000" u="sng" dirty="0" smtClean="0">
                <a:cs typeface="Arial" pitchFamily="34" charset="0"/>
              </a:rPr>
              <a:t>other factor</a:t>
            </a:r>
            <a:r>
              <a:rPr lang="en-US" sz="2000" dirty="0" smtClean="0">
                <a:cs typeface="Arial" pitchFamily="34" charset="0"/>
              </a:rPr>
              <a:t> that predisposes people both to have lower social activity and become ill?</a:t>
            </a:r>
          </a:p>
        </p:txBody>
      </p:sp>
    </p:spTree>
    <p:extLst>
      <p:ext uri="{BB962C8B-B14F-4D97-AF65-F5344CB8AC3E}">
        <p14:creationId xmlns:p14="http://schemas.microsoft.com/office/powerpoint/2010/main" val="23896595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85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Evidence of causation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0101" y="1450975"/>
            <a:ext cx="7975600" cy="50387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properly conducted </a:t>
            </a:r>
            <a:r>
              <a:rPr lang="en-US" sz="30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experiment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may establish causation.</a:t>
            </a:r>
          </a:p>
          <a:p>
            <a:pPr marL="68580" indent="0" fontAlgn="auto">
              <a:spcAft>
                <a:spcPts val="1200"/>
              </a:spcAft>
              <a:buNone/>
            </a:pP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Other considerations when we cannot do an experiment:</a:t>
            </a:r>
          </a:p>
          <a:p>
            <a:pPr fontAlgn="auto">
              <a:spcAft>
                <a:spcPts val="1200"/>
              </a:spcAft>
            </a:pP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association is </a:t>
            </a:r>
            <a:r>
              <a:rPr lang="en-US" sz="30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strong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fontAlgn="auto">
              <a:spcAft>
                <a:spcPts val="1200"/>
              </a:spcAft>
            </a:pP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association is </a:t>
            </a:r>
            <a:r>
              <a:rPr lang="en-US" sz="30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consistent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fontAlgn="auto">
              <a:spcAft>
                <a:spcPts val="1200"/>
              </a:spcAft>
            </a:pPr>
            <a:r>
              <a:rPr lang="en-US" sz="30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Higher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doses are associated with </a:t>
            </a:r>
            <a:r>
              <a:rPr lang="en-US" sz="30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stronger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responses.</a:t>
            </a:r>
          </a:p>
          <a:p>
            <a:pPr fontAlgn="auto">
              <a:spcAft>
                <a:spcPts val="1200"/>
              </a:spcAft>
            </a:pP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Alleged cause </a:t>
            </a:r>
            <a:r>
              <a:rPr lang="en-US" sz="30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precedes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the effect </a:t>
            </a:r>
            <a:r>
              <a:rPr lang="en-US" sz="30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 time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fontAlgn="auto"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Alleged 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cause is </a:t>
            </a:r>
            <a:r>
              <a:rPr lang="en-US" sz="30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plausible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(reasonable explanation).</a:t>
            </a:r>
          </a:p>
        </p:txBody>
      </p:sp>
      <p:sp>
        <p:nvSpPr>
          <p:cNvPr id="6" name="Rectangle 5"/>
          <p:cNvSpPr/>
          <p:nvPr/>
        </p:nvSpPr>
        <p:spPr>
          <a:xfrm>
            <a:off x="544385" y="2171700"/>
            <a:ext cx="7957752" cy="431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230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3909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In chapter 5, we cover …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62075"/>
            <a:ext cx="8302625" cy="5275263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Regression lines</a:t>
            </a:r>
            <a:endParaRPr lang="en-US" sz="3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least-squares regression line</a:t>
            </a:r>
          </a:p>
          <a:p>
            <a:pPr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Using technology</a:t>
            </a:r>
            <a:endParaRPr lang="en-US" sz="3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Facts about </a:t>
            </a: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least-squares regression</a:t>
            </a:r>
            <a:endParaRPr lang="en-US" sz="3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Residuals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Influential </a:t>
            </a: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observations</a:t>
            </a:r>
            <a:endParaRPr lang="en-US" sz="3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Cautions about </a:t>
            </a: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correlation 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and </a:t>
            </a: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regression</a:t>
            </a:r>
            <a:endParaRPr lang="en-US" sz="3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Association does not imply causation</a:t>
            </a:r>
            <a:endParaRPr lang="en-US" sz="3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0344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Regression line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748088"/>
            <a:ext cx="3983038" cy="2662237"/>
          </a:xfrm>
        </p:spPr>
        <p:txBody>
          <a:bodyPr/>
          <a:lstStyle/>
          <a:p>
            <a:pPr marL="0" indent="0" eaLnBrk="1" hangingPunct="1">
              <a:buFont typeface="Monotype Sorts" charset="2"/>
              <a:buNone/>
              <a:defRPr/>
            </a:pPr>
            <a:r>
              <a:rPr lang="en-US" sz="2000" b="1" u="sng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Example</a:t>
            </a:r>
            <a:r>
              <a:rPr lang="en-US" sz="20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:</a:t>
            </a:r>
            <a:r>
              <a:rPr lang="en-US" sz="20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  Predict the gain in fat (in kg) based on the change in Non-Exercise Activity (NEA change, in calories).</a:t>
            </a:r>
          </a:p>
          <a:p>
            <a:pPr marL="400050" indent="-342900" eaLnBrk="1" hangingPunct="1">
              <a:buFont typeface="Wingdings" pitchFamily="2" charset="2"/>
              <a:buChar char="q"/>
              <a:defRPr/>
            </a:pPr>
            <a:r>
              <a:rPr lang="en-US" sz="20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If the NEA change is 400 calories, what is the expected fat gain?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3"/>
              <p:cNvSpPr>
                <a:spLocks noGrp="1" noChangeArrowheads="1"/>
              </p:cNvSpPr>
              <p:nvPr>
                <p:ph sz="quarter" idx="2"/>
              </p:nvPr>
            </p:nvSpPr>
            <p:spPr>
              <a:xfrm>
                <a:off x="512165" y="1362075"/>
                <a:ext cx="8302625" cy="2308225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30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A </a:t>
                </a:r>
                <a:r>
                  <a:rPr lang="en-US" sz="3000" dirty="0">
                    <a:solidFill>
                      <a:srgbClr val="FF0000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regression line </a:t>
                </a:r>
                <a:r>
                  <a:rPr lang="en-US" sz="3000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is a straight line that describes how a response variable </a:t>
                </a:r>
                <a:r>
                  <a:rPr lang="en-US" sz="3000" i="1" dirty="0">
                    <a:latin typeface="Times New Roman" pitchFamily="18" charset="0"/>
                    <a:ea typeface="ＭＳ Ｐゴシック" pitchFamily="34" charset="-128"/>
                    <a:cs typeface="Times New Roman" pitchFamily="18" charset="0"/>
                  </a:rPr>
                  <a:t>y</a:t>
                </a:r>
                <a:r>
                  <a:rPr lang="en-US" sz="3000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changes as an explanatory variable </a:t>
                </a:r>
                <a:r>
                  <a:rPr lang="en-US" sz="3000" i="1" dirty="0">
                    <a:latin typeface="Times New Roman" pitchFamily="18" charset="0"/>
                    <a:ea typeface="ＭＳ Ｐゴシック" pitchFamily="34" charset="-128"/>
                    <a:cs typeface="Times New Roman" pitchFamily="18" charset="0"/>
                  </a:rPr>
                  <a:t>x</a:t>
                </a:r>
                <a:r>
                  <a:rPr lang="en-US" sz="3000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</a:t>
                </a:r>
                <a:r>
                  <a:rPr lang="en-US" sz="30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changes.  We often </a:t>
                </a:r>
                <a:r>
                  <a:rPr lang="en-US" sz="3000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use a regression line to predict the value of </a:t>
                </a:r>
                <a:r>
                  <a:rPr lang="en-US" sz="3000" i="1" dirty="0">
                    <a:latin typeface="Times New Roman" pitchFamily="18" charset="0"/>
                    <a:ea typeface="ＭＳ Ｐゴシック" pitchFamily="34" charset="-128"/>
                    <a:cs typeface="Times New Roman" pitchFamily="18" charset="0"/>
                  </a:rPr>
                  <a:t>y</a:t>
                </a:r>
                <a:r>
                  <a:rPr lang="en-US" sz="3000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for a given value of </a:t>
                </a:r>
                <a:r>
                  <a:rPr lang="en-US" sz="3000" i="1" dirty="0">
                    <a:latin typeface="Times New Roman" pitchFamily="18" charset="0"/>
                    <a:ea typeface="ＭＳ Ｐゴシック" pitchFamily="34" charset="-128"/>
                    <a:cs typeface="Times New Roman" pitchFamily="18" charset="0"/>
                  </a:rPr>
                  <a:t>x</a:t>
                </a:r>
                <a:r>
                  <a:rPr lang="en-US" sz="30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. when we believe the relationship between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𝑦</m:t>
                    </m:r>
                  </m:oMath>
                </a14:m>
                <a:r>
                  <a:rPr lang="en-US" sz="30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en-US" sz="30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is linear.</a:t>
                </a:r>
                <a:endParaRPr lang="en-US" sz="300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512165" y="1362075"/>
                <a:ext cx="8302625" cy="2308225"/>
              </a:xfrm>
              <a:blipFill rotWithShape="1">
                <a:blip r:embed="rId2"/>
                <a:stretch>
                  <a:fillRect l="-1028" t="-6332" r="-2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4572000" y="3613458"/>
            <a:ext cx="4119563" cy="3077369"/>
            <a:chOff x="4572000" y="3345656"/>
            <a:chExt cx="4119563" cy="3077369"/>
          </a:xfrm>
        </p:grpSpPr>
        <p:pic>
          <p:nvPicPr>
            <p:cNvPr id="174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345656"/>
              <a:ext cx="4119563" cy="3077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" name="Straight Arrow Connector 3"/>
            <p:cNvCxnSpPr/>
            <p:nvPr/>
          </p:nvCxnSpPr>
          <p:spPr>
            <a:xfrm flipH="1">
              <a:off x="6800850" y="4178300"/>
              <a:ext cx="361950" cy="3302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264400" y="3427779"/>
              <a:ext cx="1193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This regression line describes the overall pattern of the relationship</a:t>
              </a:r>
              <a:endParaRPr lang="en-US" sz="10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544384" y="1362075"/>
            <a:ext cx="8270405" cy="22513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065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5" grpId="0" uiExpand="1" build="p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Regression 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>
              <a:xfrm>
                <a:off x="596900" y="1590675"/>
                <a:ext cx="8302625" cy="47970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8580" indent="0" fontAlgn="auto">
                  <a:spcAft>
                    <a:spcPts val="1200"/>
                  </a:spcAft>
                  <a:buNone/>
                </a:pPr>
                <a:r>
                  <a:rPr lang="en-US" sz="3000" b="1" cap="all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Review of straight lines</a:t>
                </a:r>
              </a:p>
              <a:p>
                <a:pPr fontAlgn="auto">
                  <a:spcAft>
                    <a:spcPts val="1200"/>
                  </a:spcAft>
                </a:pP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Suppose that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𝑦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is a response variable (plotted on the vertical axis) and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is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an explanatory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variable (plotted on the horizontal axis). A straight line relating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𝑦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has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an equation of the form</a:t>
                </a:r>
              </a:p>
              <a:p>
                <a:pPr marL="68580" indent="0" fontAlgn="auto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dirty="0" smtClean="0">
                          <a:solidFill>
                            <a:schemeClr val="tx1"/>
                          </a:solidFill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𝑦</m:t>
                      </m:r>
                      <m:r>
                        <a:rPr lang="en-US" sz="3000" i="1" dirty="0" smtClean="0">
                          <a:solidFill>
                            <a:schemeClr val="tx1"/>
                          </a:solidFill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=</m:t>
                      </m:r>
                      <m:r>
                        <a:rPr lang="en-US" sz="3000" i="1" dirty="0" smtClean="0">
                          <a:solidFill>
                            <a:schemeClr val="tx1"/>
                          </a:solidFill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𝑎</m:t>
                      </m:r>
                      <m:r>
                        <a:rPr lang="en-US" sz="3000" i="1" dirty="0" smtClean="0">
                          <a:solidFill>
                            <a:schemeClr val="tx1"/>
                          </a:solidFill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+</m:t>
                      </m:r>
                      <m:r>
                        <a:rPr lang="en-US" sz="3000" i="1" dirty="0" err="1">
                          <a:solidFill>
                            <a:schemeClr val="tx1"/>
                          </a:solidFill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𝑏𝑥</m:t>
                      </m:r>
                    </m:oMath>
                  </m:oMathPara>
                </a14:m>
                <a:endParaRPr lang="en-US" sz="3000" dirty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  <a:p>
                <a:pPr fontAlgn="auto">
                  <a:spcAft>
                    <a:spcPts val="1200"/>
                  </a:spcAft>
                </a:pP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 this equation,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𝑏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is the </a:t>
                </a:r>
                <a:r>
                  <a:rPr lang="en-US" sz="3000" b="1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slope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, the amount by which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𝑦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changes when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increases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by one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unit. The number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𝑎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is the </a:t>
                </a:r>
                <a:r>
                  <a:rPr lang="en-US" sz="3000" b="1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intercept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, the value of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𝑦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𝑥</m:t>
                    </m:r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 = 0</m:t>
                    </m:r>
                  </m:oMath>
                </a14:m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.</a:t>
                </a:r>
              </a:p>
              <a:p>
                <a:pPr fontAlgn="auto">
                  <a:spcAft>
                    <a:spcPts val="1200"/>
                  </a:spcAft>
                </a:pP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To </a:t>
                </a:r>
                <a:r>
                  <a:rPr lang="en-US" sz="3000" b="1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plot the line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on the scatterplot, use the equation to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find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the predicted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𝑦</m:t>
                    </m:r>
                  </m:oMath>
                </a14:m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for two values of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, one near each end of the range of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in the data. Plot a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line each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𝑦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above its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-value, and draw the line through the two points.  </a:t>
                </a:r>
                <a:endParaRPr lang="en-US" sz="3000" dirty="0" smtClean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  <a:p>
                <a:pPr fontAlgn="auto">
                  <a:spcAft>
                    <a:spcPts val="1200"/>
                  </a:spcAft>
                </a:pPr>
                <a:endParaRPr lang="en-US" sz="3000" dirty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00" y="1590675"/>
                <a:ext cx="8302625" cy="4797062"/>
              </a:xfrm>
              <a:prstGeom prst="rect">
                <a:avLst/>
              </a:prstGeom>
              <a:blipFill rotWithShape="1">
                <a:blip r:embed="rId2"/>
                <a:stretch>
                  <a:fillRect l="-294" t="-2414" r="-1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44384" y="1518831"/>
            <a:ext cx="8355141" cy="33928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642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7310"/>
            <a:ext cx="7772400" cy="1000125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The least-squares regression line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2070" y="1287435"/>
            <a:ext cx="8673735" cy="1299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fontAlgn="auto">
              <a:spcAft>
                <a:spcPts val="1200"/>
              </a:spcAft>
              <a:buNone/>
            </a:pPr>
            <a:r>
              <a:rPr lang="en-US" sz="3500" b="1" cap="all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Least-squares regression line  </a:t>
            </a:r>
            <a:endParaRPr lang="en-US" sz="3500" b="1" cap="all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fontAlgn="auto"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least-squares regression line of y on x is the line that makes the sum of 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squares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of the vertical distances of the data points from the line as small as possible.</a:t>
            </a:r>
            <a:endParaRPr lang="en-US" sz="3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440" y="1287436"/>
            <a:ext cx="8604366" cy="12990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222070" y="2743199"/>
                <a:ext cx="8673736" cy="41539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55000" lnSpcReduction="20000"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8580" indent="0" fontAlgn="auto">
                  <a:spcAft>
                    <a:spcPts val="1200"/>
                  </a:spcAft>
                  <a:buNone/>
                </a:pPr>
                <a:r>
                  <a:rPr lang="en-US" sz="3900" b="1" cap="all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Equation of the Least-squares regression line</a:t>
                </a:r>
                <a:r>
                  <a:rPr lang="en-US" sz="35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 </a:t>
                </a:r>
                <a:endParaRPr lang="en-US" sz="3500" dirty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  <a:p>
                <a:pPr fontAlgn="auto">
                  <a:spcAft>
                    <a:spcPts val="1200"/>
                  </a:spcAft>
                </a:pPr>
                <a:r>
                  <a:rPr lang="en-US" sz="35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We have data on an explanatory variable x and a response variable y for n </a:t>
                </a:r>
                <a:r>
                  <a:rPr lang="en-US" sz="35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individuals. From </a:t>
                </a:r>
                <a:r>
                  <a:rPr lang="en-US" sz="35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the data, calculate the means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5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35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5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5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35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35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and the standard deviations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5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5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𝑠</m:t>
                        </m:r>
                      </m:e>
                      <m:sub>
                        <m:r>
                          <a:rPr lang="en-US" sz="35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35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5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5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𝑠</m:t>
                        </m:r>
                      </m:e>
                      <m:sub>
                        <m:r>
                          <a:rPr lang="en-US" sz="35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35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</a:t>
                </a:r>
                <a:r>
                  <a:rPr lang="en-US" sz="35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of the </a:t>
                </a:r>
                <a:r>
                  <a:rPr lang="en-US" sz="35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two variables and their correlation r. The least-squares regression line is the </a:t>
                </a:r>
                <a:r>
                  <a:rPr lang="en-US" sz="35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line</a:t>
                </a:r>
              </a:p>
              <a:p>
                <a:pPr marL="68580" indent="0" algn="ctr" fontAlgn="auto"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500" i="1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3500" b="0" i="1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𝑦</m:t>
                        </m:r>
                      </m:e>
                    </m:acc>
                    <m:r>
                      <a:rPr lang="en-US" sz="3500" b="0" i="1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=</m:t>
                    </m:r>
                    <m:r>
                      <a:rPr lang="en-US" sz="3500" b="0" i="1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𝑎</m:t>
                    </m:r>
                    <m:r>
                      <a:rPr lang="en-US" sz="3500" b="0" i="1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+</m:t>
                    </m:r>
                    <m:r>
                      <a:rPr lang="en-US" sz="3500" b="0" i="1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𝑏𝑥</m:t>
                    </m:r>
                  </m:oMath>
                </a14:m>
                <a:r>
                  <a:rPr lang="en-US" sz="35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,</a:t>
                </a:r>
              </a:p>
              <a:p>
                <a:pPr fontAlgn="auto">
                  <a:spcAft>
                    <a:spcPts val="1200"/>
                  </a:spcAft>
                </a:pPr>
                <a:r>
                  <a:rPr lang="en-US" sz="35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with slope</a:t>
                </a:r>
              </a:p>
              <a:p>
                <a:pPr marL="68580" indent="0" algn="ctr" fontAlgn="auto"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3500" b="0" i="1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𝑏</m:t>
                    </m:r>
                    <m:r>
                      <a:rPr lang="en-US" sz="3500" b="0" i="1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=</m:t>
                    </m:r>
                    <m:r>
                      <a:rPr lang="en-US" sz="3500" b="0" i="1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𝑟</m:t>
                    </m:r>
                    <m:f>
                      <m:fPr>
                        <m:ctrlPr>
                          <a:rPr lang="en-US" sz="3500" b="0" i="1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5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5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5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5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5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5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5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,</a:t>
                </a:r>
              </a:p>
              <a:p>
                <a:pPr fontAlgn="auto">
                  <a:spcAft>
                    <a:spcPts val="1200"/>
                  </a:spcAft>
                </a:pPr>
                <a:r>
                  <a:rPr lang="en-US" sz="35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and intercept,</a:t>
                </a:r>
              </a:p>
              <a:p>
                <a:pPr marL="68580" indent="0" fontAlgn="auto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500" b="0" i="1" smtClean="0">
                          <a:solidFill>
                            <a:schemeClr val="tx1"/>
                          </a:solidFill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𝑎</m:t>
                      </m:r>
                      <m:r>
                        <a:rPr lang="en-US" sz="3500" b="0" i="1" smtClean="0">
                          <a:solidFill>
                            <a:schemeClr val="tx1"/>
                          </a:solidFill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35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</m:ctrlPr>
                        </m:accPr>
                        <m:e>
                          <m:r>
                            <a:rPr lang="en-US" sz="35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  <m:t>𝑦</m:t>
                          </m:r>
                        </m:e>
                      </m:acc>
                      <m:r>
                        <a:rPr lang="en-US" sz="3500" b="0" i="1" smtClean="0">
                          <a:solidFill>
                            <a:schemeClr val="tx1"/>
                          </a:solidFill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−</m:t>
                      </m:r>
                      <m:r>
                        <a:rPr lang="en-US" sz="3500" b="0" i="1" smtClean="0">
                          <a:solidFill>
                            <a:schemeClr val="tx1"/>
                          </a:solidFill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𝑏</m:t>
                      </m:r>
                      <m:acc>
                        <m:accPr>
                          <m:chr m:val="̅"/>
                          <m:ctrlPr>
                            <a:rPr lang="en-US" sz="35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</m:ctrlPr>
                        </m:accPr>
                        <m:e>
                          <m:r>
                            <a:rPr lang="en-US" sz="35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sz="3000" dirty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070" y="2743199"/>
                <a:ext cx="8673736" cy="4153990"/>
              </a:xfrm>
              <a:prstGeom prst="rect">
                <a:avLst/>
              </a:prstGeom>
              <a:blipFill rotWithShape="1">
                <a:blip r:embed="rId2"/>
                <a:stretch>
                  <a:fillRect t="-2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22070" y="2677884"/>
            <a:ext cx="8673735" cy="3958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146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87052"/>
            <a:ext cx="8077200" cy="12192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Gill Sans" charset="0"/>
                <a:ea typeface="ＭＳ Ｐゴシック" pitchFamily="34" charset="-128"/>
              </a:rPr>
              <a:t>Prediction via regression </a:t>
            </a:r>
            <a:r>
              <a:rPr lang="en-US" dirty="0">
                <a:latin typeface="Gill Sans" charset="0"/>
                <a:ea typeface="ＭＳ Ｐゴシック" pitchFamily="34" charset="-128"/>
              </a:rPr>
              <a:t>l</a:t>
            </a:r>
            <a:r>
              <a:rPr lang="en-US" dirty="0" smtClean="0">
                <a:latin typeface="Gill Sans" charset="0"/>
                <a:ea typeface="ＭＳ Ｐゴシック" pitchFamily="34" charset="-128"/>
              </a:rPr>
              <a:t>ine</a:t>
            </a:r>
            <a:endParaRPr lang="en-US" sz="3200" dirty="0" smtClean="0">
              <a:solidFill>
                <a:srgbClr val="33CCFF"/>
              </a:solidFill>
              <a:latin typeface="Gill Sans" charset="0"/>
              <a:ea typeface="ＭＳ Ｐゴシック" pitchFamily="34" charset="-128"/>
            </a:endParaRPr>
          </a:p>
        </p:txBody>
      </p:sp>
      <p:sp>
        <p:nvSpPr>
          <p:cNvPr id="466949" name="Rectangle 5"/>
          <p:cNvSpPr>
            <a:spLocks noChangeArrowheads="1"/>
          </p:cNvSpPr>
          <p:nvPr/>
        </p:nvSpPr>
        <p:spPr bwMode="auto">
          <a:xfrm>
            <a:off x="304800" y="6291263"/>
            <a:ext cx="85407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</a:pPr>
            <a:endParaRPr lang="en-US" dirty="0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>
              <a:xfrm>
                <a:off x="584200" y="1231900"/>
                <a:ext cx="7696199" cy="1866900"/>
              </a:xfrm>
              <a:prstGeom prst="rect">
                <a:avLst/>
              </a:prstGeom>
            </p:spPr>
            <p:txBody>
              <a:bodyPr>
                <a:normAutofit fontScale="77500" lnSpcReduction="20000"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1800"/>
                  </a:spcAft>
                </a:pP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For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the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non-exercise activity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example, the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least-squares regression line is: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/>
                </a:r>
                <a:b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</a:b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0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3000" i="1" dirty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𝑦</m:t>
                        </m:r>
                      </m:e>
                    </m:acc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= 3</m:t>
                    </m:r>
                    <m:r>
                      <a:rPr lang="en-US" sz="3000" b="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.5051−</m:t>
                    </m:r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0.</m:t>
                    </m:r>
                    <m:r>
                      <a:rPr lang="en-US" sz="3000" b="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00</m:t>
                    </m:r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34</m:t>
                    </m:r>
                    <m:r>
                      <a:rPr lang="en-US" sz="30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𝑥</m:t>
                    </m:r>
                  </m:oMath>
                </a14:m>
                <a:endParaRPr lang="en-US" sz="3000" dirty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  <a:p>
                <a:pPr fontAlgn="auto">
                  <a:spcAft>
                    <a:spcPts val="12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0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3000" i="1" dirty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𝑦</m:t>
                        </m:r>
                        <m:r>
                          <a:rPr lang="en-US" sz="30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is the predicted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fat gain (in kg)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with </a:t>
                </a:r>
                <a:r>
                  <a:rPr lang="en-US" sz="3000" i="1" dirty="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  <a:cs typeface="Times New Roman" pitchFamily="18" charset="0"/>
                  </a:rPr>
                  <a:t>x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calories of Non-Exercise Activity</a:t>
                </a:r>
                <a:endParaRPr lang="en-US" sz="3000" dirty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00" y="1231900"/>
                <a:ext cx="7696199" cy="1866900"/>
              </a:xfrm>
              <a:prstGeom prst="rect">
                <a:avLst/>
              </a:prstGeom>
              <a:blipFill rotWithShape="1">
                <a:blip r:embed="rId2"/>
                <a:stretch>
                  <a:fillRect t="-6209" b="-3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609600" y="3098800"/>
            <a:ext cx="3898901" cy="2095499"/>
          </a:xfrm>
          <a:prstGeom prst="rect">
            <a:avLst/>
          </a:prstGeom>
        </p:spPr>
        <p:txBody>
          <a:bodyPr wrap="square">
            <a:normAutofit fontScale="70000" lnSpcReduction="20000"/>
          </a:bodyPr>
          <a:lstStyle/>
          <a:p>
            <a:pPr marL="342900" indent="-274320" defTabSz="914400" fontAlgn="auto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sz="2800" dirty="0">
                <a:cs typeface="Arial" pitchFamily="34" charset="0"/>
              </a:rPr>
              <a:t>Suppose we know someone has an increase of 400 calories of NEA.  What would we predict for fat gain?</a:t>
            </a:r>
          </a:p>
          <a:p>
            <a:pPr marL="342900" indent="-274320" defTabSz="914400" fontAlgn="auto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sz="2800" dirty="0" smtClean="0">
                <a:cs typeface="Arial" pitchFamily="34" charset="0"/>
              </a:rPr>
              <a:t>For </a:t>
            </a:r>
            <a:r>
              <a:rPr lang="en-US" sz="2800" dirty="0">
                <a:cs typeface="Arial" pitchFamily="34" charset="0"/>
              </a:rPr>
              <a:t>someone with 400 calories of NEA, we would predict fat gain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8000" y="5194298"/>
                <a:ext cx="4279900" cy="94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3.5051−0.0034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400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=2.1451 </m:t>
                      </m:r>
                      <m:r>
                        <m:rPr>
                          <m:nor/>
                        </m:rPr>
                        <a:rPr lang="en-US" sz="2800" b="0" i="0" smtClean="0">
                          <a:latin typeface="Cambria Math"/>
                        </a:rPr>
                        <m:t>kg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" y="5194298"/>
                <a:ext cx="4279900" cy="9441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4572000" y="3434556"/>
            <a:ext cx="4119563" cy="3077369"/>
            <a:chOff x="4572000" y="3434556"/>
            <a:chExt cx="4119563" cy="3077369"/>
          </a:xfrm>
        </p:grpSpPr>
        <p:grpSp>
          <p:nvGrpSpPr>
            <p:cNvPr id="11" name="Group 10"/>
            <p:cNvGrpSpPr/>
            <p:nvPr/>
          </p:nvGrpSpPr>
          <p:grpSpPr>
            <a:xfrm>
              <a:off x="4572000" y="3434556"/>
              <a:ext cx="4119563" cy="3077369"/>
              <a:chOff x="4572000" y="3345656"/>
              <a:chExt cx="4119563" cy="3077369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0" y="3345656"/>
                <a:ext cx="4119563" cy="3077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5" name="Straight Connector 14"/>
              <p:cNvCxnSpPr/>
              <p:nvPr/>
            </p:nvCxnSpPr>
            <p:spPr>
              <a:xfrm flipV="1">
                <a:off x="7058025" y="4693285"/>
                <a:ext cx="0" cy="111252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556885" y="4679950"/>
                <a:ext cx="1501140" cy="13335"/>
              </a:xfrm>
              <a:prstGeom prst="line">
                <a:avLst/>
              </a:prstGeom>
              <a:ln w="19050"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Arrow Connector 16"/>
            <p:cNvCxnSpPr>
              <a:stCxn id="18" idx="0"/>
            </p:cNvCxnSpPr>
            <p:nvPr/>
          </p:nvCxnSpPr>
          <p:spPr>
            <a:xfrm flipH="1" flipV="1">
              <a:off x="5981702" y="4782185"/>
              <a:ext cx="238440" cy="24894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556884" y="5031125"/>
              <a:ext cx="132651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This is the predicted response for someone with an of 400 calories of NEA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930053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9" grpId="0" build="p" bldLvl="2" autoUpdateAnimBg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86891" y="372292"/>
            <a:ext cx="7024744" cy="7707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Gill Sans" charset="0"/>
                <a:ea typeface="ＭＳ Ｐゴシック" pitchFamily="34" charset="-128"/>
              </a:rPr>
              <a:t>Using technology</a:t>
            </a:r>
            <a:endParaRPr lang="en-US" sz="3200" dirty="0" smtClean="0">
              <a:solidFill>
                <a:srgbClr val="33CCFF"/>
              </a:solidFill>
              <a:latin typeface="Gill Sans" charset="0"/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4122" y="6125029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5.3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91" y="1058092"/>
            <a:ext cx="3521888" cy="216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974" y="1143000"/>
            <a:ext cx="451485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8" y="3644538"/>
            <a:ext cx="5104861" cy="2455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969" y="3906736"/>
            <a:ext cx="45624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63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39699"/>
            <a:ext cx="8077200" cy="110720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Facts about least-squares </a:t>
            </a:r>
            <a:r>
              <a:rPr lang="en-US" sz="4000" dirty="0">
                <a:latin typeface="Gill Sans" charset="0"/>
                <a:ea typeface="ＭＳ Ｐゴシック" pitchFamily="34" charset="-128"/>
              </a:rPr>
              <a:t>r</a:t>
            </a:r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235132" y="1246908"/>
                <a:ext cx="8752114" cy="551965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1200"/>
                  </a:spcAft>
                </a:pPr>
                <a:r>
                  <a:rPr lang="en-US" sz="30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T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he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distinction between explanatory and response variables is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essential in regression.</a:t>
                </a:r>
                <a:endParaRPr lang="en-US" sz="3000" dirty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  <a:p>
                <a:pPr fontAlgn="auto">
                  <a:spcAft>
                    <a:spcPts val="1200"/>
                  </a:spcAft>
                </a:pP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There is a close connection between correlation and the slope of the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least-squares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line. The slope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is</a:t>
                </a:r>
              </a:p>
              <a:p>
                <a:pPr marL="68580" indent="0" fontAlgn="auto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𝑏</m:t>
                      </m:r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=</m:t>
                      </m:r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𝑟</m:t>
                      </m:r>
                      <m:f>
                        <m:f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ＭＳ Ｐゴシック" pitchFamily="34" charset="-128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ＭＳ Ｐゴシック" pitchFamily="34" charset="-128"/>
                                  <a:cs typeface="Arial" pitchFamily="34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ＭＳ Ｐゴシック" pitchFamily="34" charset="-128"/>
                                  <a:cs typeface="Arial" pitchFamily="34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ＭＳ Ｐゴシック" pitchFamily="34" charset="-128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ＭＳ Ｐゴシック" pitchFamily="34" charset="-128"/>
                                  <a:cs typeface="Arial" pitchFamily="34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ＭＳ Ｐゴシック" pitchFamily="34" charset="-128"/>
                                  <a:cs typeface="Arial" pitchFamily="34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000" dirty="0" smtClean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  <a:p>
                <a:pPr lvl="1" fontAlgn="auto">
                  <a:spcAft>
                    <a:spcPts val="1200"/>
                  </a:spcAft>
                </a:pP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The </a:t>
                </a:r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slope </a:t>
                </a:r>
                <a:r>
                  <a:rPr lang="en-US" sz="2800" i="1" dirty="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  <a:cs typeface="Times New Roman" pitchFamily="18" charset="0"/>
                  </a:rPr>
                  <a:t>b</a:t>
                </a:r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and correlation </a:t>
                </a:r>
                <a:r>
                  <a:rPr lang="en-US" sz="2800" i="1" dirty="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  <a:cs typeface="Times New Roman" pitchFamily="18" charset="0"/>
                  </a:rPr>
                  <a:t>r</a:t>
                </a:r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always have the same sign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.</a:t>
                </a:r>
              </a:p>
              <a:p>
                <a:pPr lvl="1" fontAlgn="auto">
                  <a:spcAft>
                    <a:spcPts val="1200"/>
                  </a:spcAft>
                </a:pP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Along </a:t>
                </a:r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the regression line, a change of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one standard </a:t>
                </a:r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deviation in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corresponds to a change of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𝑟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standard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deviations in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𝑦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.</a:t>
                </a:r>
              </a:p>
              <a:p>
                <a:pPr fontAlgn="auto">
                  <a:spcAft>
                    <a:spcPts val="1200"/>
                  </a:spcAft>
                </a:pP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The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least-squares regression line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always passes through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000" i="1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,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0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30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) on the graph of </a:t>
                </a:r>
                <a:r>
                  <a:rPr lang="en-US" sz="3000" i="1" dirty="0" smtClean="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  <a:cs typeface="Times New Roman" pitchFamily="18" charset="0"/>
                  </a:rPr>
                  <a:t>y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against </a:t>
                </a:r>
                <a:r>
                  <a:rPr lang="en-US" sz="3000" i="1" dirty="0" smtClean="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  <a:cs typeface="Times New Roman" pitchFamily="18" charset="0"/>
                  </a:rPr>
                  <a:t>x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.</a:t>
                </a:r>
                <a:endParaRPr lang="en-US" sz="3000" dirty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  <a:p>
                <a:pPr fontAlgn="auto">
                  <a:spcAft>
                    <a:spcPts val="1200"/>
                  </a:spcAft>
                </a:pP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The square of the correlation, </a:t>
                </a:r>
                <a:r>
                  <a:rPr lang="en-US" sz="3000" i="1" dirty="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  <a:cs typeface="Times New Roman" pitchFamily="18" charset="0"/>
                  </a:rPr>
                  <a:t>r</a:t>
                </a:r>
                <a:r>
                  <a:rPr lang="en-US" sz="3000" baseline="30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2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, is the fraction of the variation in the values of y that is explained by the least-squares regression of </a:t>
                </a:r>
                <a:r>
                  <a:rPr lang="en-US" sz="3000" i="1" dirty="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  <a:cs typeface="Times New Roman" pitchFamily="18" charset="0"/>
                  </a:rPr>
                  <a:t>y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on </a:t>
                </a:r>
                <a:r>
                  <a:rPr lang="en-US" sz="3000" i="1" dirty="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  <a:cs typeface="Times New Roman" pitchFamily="18" charset="0"/>
                  </a:rPr>
                  <a:t>x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. </a:t>
                </a:r>
                <a:endParaRPr lang="en-US" sz="3000" dirty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32" y="1246908"/>
                <a:ext cx="8752114" cy="5519651"/>
              </a:xfrm>
              <a:prstGeom prst="rect">
                <a:avLst/>
              </a:prstGeom>
              <a:blipFill rotWithShape="1">
                <a:blip r:embed="rId2"/>
                <a:stretch>
                  <a:fillRect t="-2099" r="-1533" b="-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85821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Residuals</a:t>
            </a:r>
          </a:p>
        </p:txBody>
      </p:sp>
      <p:sp>
        <p:nvSpPr>
          <p:cNvPr id="2" name="AutoShape 2" descr="data:image/png;base64,iVBORw0KGgoAAAANSUhEUgAAAYEAAAGBCAYAAACAWQ0kAAAe/UlEQVR4nO3d/2sbeX7Hcf0v8w+0v9XgH1xMrbWTi92wrulx5GrXLhJbSDENJOSytjFXKoIbJzlYyA+GBYOOXJseR5aG40K+zLKtHFLserk4x8mkVFLs2I6yiu21Hdnv/qAdZTQaffWM5svn+YAhxJZmPh7sz2s0X97viAAAlBXxegAAAO8QAgCgMEIAABRWEQLxeFwikUjVouu6IxvTNE3i8bgj62pHNBq13X4r4zK/ttb6ACAoqkIgGo1WvCCRSEgkEpF0Ot3RgbnB6UmbEAAQdA1DQNf1qhAwJj/zJ4d0Om37ScL8KcI8adqtw7ptO422IfIxuIzFuh3r+4yxGO+z26YxNrtxm9fXzDoAwC8ahoDd16LRqEQiEUkmk1WvNU/I1gnRGgLWdUQiEUkkEnUH3GgbxuRsHa91+9bvG1+3+7nsAqPe+qw/RzqddvS0GgA4palrAtaJrtnTINbJr9EEahxht8K6jXqTbTMhYA29ZDIpmqbZvrbW+uLxeMV7EolExf8BwC8afhIQKV0MNX+9XggYR/j1TrvUWkezp0xqbcPu1JX1fY1CwLqOaDRacVTfTAhYg0nTtIafcADAC02FQDKZrHlap2JllvP67XwSaBQC9bbhRAiIfJy0jXXbXQ+ptz7je9FotGrfAYCfOBYCdhOw0yHQaBuNzr03GwLG6ZtEImF7PaSZEDD2mde3xQJAPU2FgPW6gN3kZzcBG9cYnAqBZrZhPR9vbKvW9+zGYmzH7iKx9fpBvXP9Tj9nAQBOa+rCsPV8dq0jYOPo1/w+p08HNdqG3c9h3k6jaxXmn9HuNI71tfVuVW0UEgDgNU5Wu0jTtKpPEgDgJ4SAS4zrFwDgZ8xSLuGCMIAgIAQAQGGehMD09LQXmwUAWHgSApwrBwB/sJ2Nzbc9NnuLo/neenNl0VrrBwB4r2o2tl7QbOZedyMAzLdDGvfz2wUBIQAA/lAxG9vd1thMGeRa9XHsnrg1vg4A8F7FbFyr5HGjh56MoDB/gqhXzI0QAAB/aDoEmimFbL0mUO91AADvORYC5lM/5vo+ZtPT0xUhwa2iAOAtR04H1as+ahcefBIAAH9w5MJwvY5ktZrPAAC819YtotFotOJrxukfu1tE7cKDEAAAf2jrYTFrCIh8/BTBw2IA4L6V9bzEbj2Tc1NPZWJ+SVbW822th7IRABAwK+t5OTf1VD65+ri8/OWMLqm17ZbXRQgAQMDEbj2rCABjGb+x1PK6CAEACBjrpwBjOXPtScvrIgQAIGAm5pdsQ2B0LtXyuggBAAiY1Nq2DM3oFQFwfvZr0b990/K6CAEACKDU2raM31iSM9eeyOhcqq0AECEEAEBphAAAKIwQAACFEQIAoDBCAG1z6rF1AN4hBNAWu8fWh9p8bB2AdwgBtMXJx9YBeIcQQFucfGwdgHcIAbTFycfWAbRv9959KSwstv1+QgBtcfKxdQCtO36bl62Ll+X10E/k6MXLttdDCKBtTj22DqA1ew8eSra7X97dviNSLJ5qXYQAAATEcaEg25c+l9zAsBwurzqyTkIAsOD5B/jR/iNdcr2Dkk/clJODQ8fWSwgAJjz/AL852duXt7PXJdc7KAep546vnxAATHj+AX5ykHouud5BeTt7XU729l3ZBiEAmPD8A/zg5OBQ8ombku05K/uPdFe3RQgAJjz/AK8dLq9KbmBYdq7MyHGh4Pr2CAHAhOcf4JliUd7NfyHZ7n7Ze/CwY5slBAALnn9Apx29eCmvh34iWxcvy/Hbzt6NRggAgFeKRSksLEqmq0927933ZAiEAAB44Cj9SjZGxmQrNinF15uejYMQAIAOe794VzJdffJ+8a7XQyEEAKBTPmRysnkhJpsXYvIhk/N6OCJCCABAR+zeuy+Zrr5TlX12AyEAAC4qvt6UrdikbIyMyVH6ldfDqUIIAIBL9h48lExXnyMln91CCACAw5xq+NIJhAAAOGj/kS7ZnrOST9z07dG/GSEAAA44LhRk58qMow1fOoEQAIBTOkg9l2zPWVdLPruFEACANrnd8KUTCAEAaMPh8qrkegdl58pM4I7+zQgBAGiB0fAl1zvoesOXTiAEAKBJRy9eyusf/bUnJZ/dQggAQCPFory7fafjDV86gRAAgDqO0q9KDV9ik1Lc2vZ6OI4jBADAzg8NX7Ld/Z41fOkEQgAALD5kcrL54wnZvBDztOFLJxACAGDyfvGuZLv7fdHwpRMIAQCQUsnnN6OfycbImHz43//zejgdQwgAUN7uvfuS7e4vNXwJQNE3JxECAJR1/DYvW59dKpV8/sMfvR6OJwgBAErae/BQst39vm740gmEAAClHBcKsj15tVTyefX3Xg/Hc4QAAGXsP9Il1zso+cRNOTk49Ho4vkAIAAi9k7192fnZz0sln58vez0cXyEEAITaQeq55HoHA9nwpRMIAQChdHJwKPl/+hfJ9pyV7/VvvB6ObxECAELncHlVcgPDsnNlRo4LBa+H42uEAIDwKBbl3dwvJNvdL/u/e+z1aAKBEAAQCkcvXpZKPoeo4UsnEAIAgq1YlO/ufCmZrj7Z++q3Xo8mcGxn40gkUl40TWtthab3RqPRmq8BgNM6Sr+SjZGxUsOXkJd8dkvVbKxpmsTj8fL/4/F4U0Gg67pEIhFJJpONN0oIADilwpdJyXT1yftf/pvXQwm0itnYmMjN0um0RCIR0XW9/ooiEUkkEs1tlBAA0KYPmZxsXojJ5oWYfMjkvB5O4FXMxolEwvaoX9O0ukf4yWSypYmdEADQjt1f/VoyXX1S+LLxGQc0p+kQqHeUb7zPfD2g3qkhQgBAK4qvN2UrNikbI2NylH7l9XBCxbEQsE7sdtcIpqenK0Jienr6tOMHEHJ7X/1WMl198t0XC0qXfHaLI6eDar0vGo1WXGQub5RPAgAaOH6bl62Ll0sNX1689Ho4oeXIhWG794kQAgDas/+7x6WGL3O/4OjfZW3dIhqNRqu+Zn2fcbHYLjwIAQB2jgsF2bkyU2r4srzq9XCU0NbDYnYhICJVF4fT6bT9RgkBABbff7Mk2Z6zpZLPNHzpGMpGAPDUyd6+vJ29Xmr4knru9XCUQwgADltZz0vs1jM5N/VUJuaXZGWdYma1HDxfllzvoOz87Oc0fPEIIQA4aGU9L+emnsonVx+Xl6EZXVJr214PzVdODg4ln7gpud5B2X9UvxoB3EUIAA6K3XpWEQDGMn5jyeuh+cbRi5eSGxiW7cmrNHzxAUIAcJD1U4CxnLn2xOuhea9YlHe370i2u1/2Hjz0ejT4ASEAOGhifsk2BEbnUl4PzVNHf/hjqeFLbJKGLz5DCAAOSq1ty9CMXhEA52e/Fv3bN14PzRvFohQWFiXb3S+79+57PRrYIAQAh6XWtmX8xpKcufZERudSygbAh0xONkbG5M3oZzR88TFCAIDj3i/elWx3v7xfvOv1UNAAIQDAMcXXm7J5ISYbI2M0fAkIQgCAI3bv3Zdsd78UFhYp+hYghACAUylubctWbLJU8pmGL4FDCABo296Dh6WSz7fvcPQfUIQAgJYdFwqydfGy5AaGafgScIQAgJbsP9Il1zso+cRNSj6HACEAoCkne/ulhi+9gzR8CRFCAEBDB6nnkusdLDV8oeRzqBACAGo6OTiUt7PXJdtzloYvIUUIALB1uLwquYFh2bkyQ8nnECMEAFQqFiWfuCnZ7n4aviiAEABQdvTiZank88XLlHxWBCEAQKRYlO++WJBMVx8NXxRDCACKO0q/ko2RMdmKTVLyWUGEAKCwwsKiZLr6ZPdXv/Z6KPAIIQAo6EMmJ5sXYrJ5IUbJZ8URAnDMynpeYreeybmppzIxvyQr61xY9KP3i3cl09VHwxeICCEAh6ys5+Xc1NOK3rpDM7qk1ra9Hhp+UHy9KVuxSdkYGaPkM8oIATgidutZRQAYy/iNJa+HBhHZ+81/SKarT7678yUln1GBEIAjrJ8CjOXMtSdeD01px2/zsnXxcqnhCyWfYYMQgCMm5pdsQ2B0LuX10JRVbvgy/wVH/6iJEIAjUmvbMjSjVwTA+dmvRf/2jddDU85xoVAq+TwwTMlnNEQIwDGptW0Zv7EkZ649kdG5FAHgge/1byTbc5aGL2gaIQCEwMnevrydvS653kFKPqMlhAAQcOWGL1P/TMMXtIwQAALq5OBQ8ombkusdpOQz2kYIAAF0uPp7yQ0My/alz2n4glMhBIAgKRbl3e07ku3up+QzHEEIAAFRbvjy2SUavsAxhADgd8WiFBYWJdvdL7v37ns9GoQMIQD4mNHw5c34RRq+wBWEAOBT7xfvSra7n5LPcBUhAPhMueHLjydo+ALXEQKAj+zeuy/Z7n4pLCxS9A0dQQgAPlBu+PLpT2n4go4iBACPlUs+377D0T86jhAAPELDF/gBIQB4YP+RLrneQUo+w3OEANBB5YYvfedp+AJfIASADimXfJ69Tsln+AYhALiMhi/wM0IAcNHh8qrkBoZl58oMJZ/hS4QA4AKj4Uu25ywNX+BrhADgsHLJ54uXKfkM3yMEAKfQ8AUBRAgADjhKv5KNT38qW7FJSj4jUAgB4DR+aPiS6eqj4QsCiRAALFbW8xK79UzOTT2VifklWVm3P69fLvl8IUbJZwQWIQCYrKzn5dzUU/nk6uPyMjSjS2ptu+J1NHxBWBACgEns1rOKADCW8RtLIlIq+fxm/KJsjIxR8hmhYDsbRyKR8qJpWssrTSQSEolERNft748mBOBX1k8BxnLm2hMaviCUqmZjTdMkHo+X/x+Px1sKgmQyWQ4QQgBBMzG/VBUAn176Sh70/x0lnxFKFbOxrutVE3Q6na47odu93/yv7UYJAfhUam1bhmb0cgBc/Zvb8u2f9sr/fD7P0T9CqWI2TiQStkf9mqZJMpmsuyJzWDQKDkIAfpZa25a/TzyRf43G5L//7EeydI+yDwivpkMgkUjUX5Fp0icEEGQ0fIFKHAmBSCRS8UmhVghMT09XXHSenp4+7fgRUs3eq+8kSj5DRY6cDjJP7NYlGo3avh6opdl79Z1EwxeoytELw82+hxBAPY3u1XcSJZ+hurZuEY1Go3VvGyUEcBr17tV3Eg1fgDYfFiME4Ca7e/U/ufpYRudSzmygWJR3819Q8hkQykbAh6z36n9y9bGcn/1a9G/fnHrdNHwBKhEC8KXU2raM31iSM9eeyOhc6vQBQMlnwBYhgNA7Sr+SjZExGr4ANggBBFKzzxG8X7wrma4+Sj4DNRACCJxmniOg4QvQHEIAgdPoOYLde/cl09VXKvkMoC5CAIFT6zmCn/zjb2QrNknDF6AFhIBLvKh9owq75wiu/s1tWfuTP5d3t+9Q8hloASHgAi9q36jE/BzBp5e+kn/v/Vv5z66/lNT9//J6aEDgEAIu6GTtG1Wl1rYl8Q8LsvKnfyG//Ksroq+89npIQCARAi7oVO0bVR0XCrJzZUZyA8NyuLzq9XCAQCMEXOB67RuFHaSeS7bnLCWfAYcQAi5ws/aNqmj4AriDEHCJ47VvFHa4vCq53kHZuTLD0T/gMEIAvmU0fMn1DtLwBXAJIQBfOnrxUl7/6K8p+Qy4jBCAvxSL8u72HRq+AB1CCMA3jtKvSg1fYpNS3OLBOqATCAF474eGL9nufhq+AB1GCMBTHzI52fzxhGxeiNHwBfAAIQDPvF+8K9nufhq+AB4iBNBxxdeb8mb0M9kYGZMP//t/Xg8HUBohgI7avXdfst39pYYvlHwGPEcIoCOO3+Zl67NL8nroJ3L0hz96PRwAPyAE4Lq9Bw8l291PwxfAhwgBuOa4UJDtyaulks+rv/d6OABsEAJwxf4jXXK9g5JP3JSTg0OvhwOgBkIAjjrZ25edn/28VPL5+bLXwwHQACEAxxyknkuud5CGL0CAEAI4tZODQ8n/079ItuesfK9/4/VwALSAEMCpHC6vSm5gWHauzMhxoeD1cAC0iBBAe4pFeTf3C8l298v+7x57PRoAbSIE0LKjFy9LJZ9p+AIEHiGA5hWL8t2dLyXT1Sd7X/3W69EAcAAhgKYcpV/JxshYqeELJZ+B0CAE0FDhy6Rkuvrk/S//zeuhAHAYIYCaPmRysnkhJpsXYvIhk/N6OABcQAjA1u6vfi2Zrj4pfJn0eigAXEQIoELx9aZsxSZlY2RMjtKvvB4OAJcRAijb++q3kunqk+++WKDkM6AIQgClhi8XL5cavrx46fVwAHQQIaC4/d89LjV8mfsFR/+AgggBRR0XCrJzZabU8GV51evhnNrKel5it57JuamnMjG/JCvrPMkMNIMQUND33yxJtudsqeRzCBq+rKzn5dzUU/nk6uPyMjSjS2pt2+uhAb5HCCjkZG9f3s5eLzV8ST33ejiOid16VhEAxjJ+Y8nroQG+Rwgo4uD5suR6B2XnZz8PXcMX66cAYzlz7YnXQwN8jxAIuZODQ8knbkqud1D2H+leD8cVE/NLtiEwOpfyemiA7xECIXb04qXkBoZle/JqqBu+pNa2ZWhGrwiA87Nfi/7tG6+HBvgeIRBGxaK8u31Hst39svfgodej6YjU2raM31iSM9eeyOhcigAAmkQIhMzRH/5YavgSm6ThC4CGCIGwKBalsLAo2e5+2b133+vRAAgIQiAEPmRysjEyJm9GP6PhC4CWEAIB937xrmS7++X94l2vhwIggAiBgCq+3pTNCzHZGBmj4QuAthECAbR7775ku/ulsLBI0TcAp0IIBEhxa1u2YpOlks80fAHgAEIgIPYePCyVfL59h6N/AI4hBHzuuFCQrYuXJTcwTMMXAI7zXQgYdeF/9Dl14fcf6ZLrHZR84mYoSj4D8B/b2TgSiZQXTdOaWpGmaU2/r1YIUBe+5GRvv9TwpXcwFA1fAPhX1WysaZrE4/Hy/+PxeMMgSKfTEo1GK74WjUarvlbeaI0QoC68yEHqueR6B0sNX0JW8hmA/1TMxrquV03Q6XRaIpGI6HprZYiTyWTNyb7W11WuC39ycChvZ69LtudsqBq+APC3itk4kUjYHvVrmibJZLKlFbcTAqrWhT9cXpXcwLDsXJkJdclnAP7TdAgkEonWVhyJVJxWsn7PjnJ14YtFySduSra7P7QNXwD4myshEI1GbdczPT1dcfF4enq66jWq1IU/evGyVPL54mVKPgPwjOOng2oFQMVGVX5OoFiU775YkExXnzINXwD4l6MXhjVNa+qWUlVD4Cj9SjZGxmQrNknJZwC+0NYtotajfSMoal0DqNqogiFQWFiUTFef7P7q114PBQDK2npYzBoCxp1AdovdtQSVQuBDJiebF2KyeSFGyWcAvuO7shFh8n7xrmS6+mj4AsC3CAEXFF9vylZsUjZGxij5DMDXCAGH7f3mPyTT1Sff3fmSks8AfI8QcMjx27xsXbxcavhCyWcAAUEIOKDc8GX+C47+AQQKIXAKx4VCqeTzwDAlnwEEEiHQpu/1byTbc5aGLwACjRBo0cnevrydvS653kFKPgMIPEKgBeWGL1P/HJqGL0Y7z3NTtPMEVEQINOHk4FDyiZuS6x0MVcln2nkCIAQaOFz9veQGhmX70ueha/hCO08AhEAtxaK8u31Hst39oS35rHI7TwAlhICNcsOXzy6FuuGLqu08AXxECJgVi1JYWJRsd7/s3rvv9Whcp1w7TwBVCIEfGA1f3oxfVKrhiyrtPAHYIwSkVPI5291PyWcAylE6BMoNX348QcMXAEpSNgR2792XbHe/FBYWKfoGQFnKhUC54cunP6XhCwDlKRUC5ZLPt+9w9A8AokgI0PAFAOyFPgT2H+mS6x2k5DMA2AhtCJQbvvSdp+ELANQQyhAol3yevR6aks8A4IZQhQANX+AGei4gzEITAofLq5IbGJadKzOhK/kM79BzAWEX+BAwGr5ke86GquEL/IGeCwi7QIdAueTzxcuhLvkM79BzAWEXzBBQoOEL/IGeCwi7wIXAUfqVbHz6U9mKTSpV8hneoOcCwi44IfBDw5dMV58SDV/gH/RcQJgFIgTKJZ8vxCj5DAAO8n0I0PAFANzj2xAovt6UN+MXZWNkjJLPAOAS34ZAYWGRhi8A4DLfhgAAwH2EAAAojBAAAIURAgCgMEIAABRGCACAwggBAFAYIQAACiMEAEBhhAAAKIwQAACFEQIAoDBCAAAURggAgMIIAQBQGCEAAAojBABAYYQAACiMEAAAhRECAKAwQgAAFEYIIBRW1vMSu/VMzk09lYn5JVlZz3s9JCAQCAEE3sp6Xs5NPZVPrj4uL0MzuqTWtr0eGuB7hAACL3brWUUAGMv4jSWvhwb4nqOzcSQSKS+aptV9HTpDhdMk1k8BxnLm2hOvhwb4nmOzsaZpEo/Hy/+Px+M1g4AQ6AxVTpNMzC/ZhsDoXMrroQG+58hsrOt61cSeTqclEomIruvVGyUEOkKV0ySptW0ZmtErfsbzs1+L/u0br4cG+J4js3EikbA96tc0TZLJZPVGCYGOUOk0SWptW8ZvLMmZa09kdC5FAABNcj0EEolE9UYJgY7gNAmARjoaAtPT0xUXj6enp53YPGrgNAmARjgdFHKcJgFQDxeGAUBh3CIKAArjYTEAUBhlIwBAYYQAACiMEAAAhRECAKAwQgAAFEYIAIDCCAEAUBghAAAKIwQAQGGEAAAojBAAAIURAgCgMEIAABRGCACAwggBAFAYIQAACiMEAEBhhAAAKIwQAACFEQIAoDBCAAAURggAgMIIAQBQGCEAAAojBABAYYQAACiMEAAAhRECAKAwQgAAFEYIAIDCCAEAUBghAAAKIwQAQGGEAAAojBAIoJX1vMRuPZNzU09lYn5JVtbzXg8JQEARAgGzsp6Xc1NP5ZOrj8vL0IwuqbVtr4cGIIAIgYCJ3XpWEQDGMn5jyeuhAQggQiBgrJ8CjOXMtSdeDw1AABECATMxv2QbAqNzKa+HBiCACIGASa1ty9CMXhEA52e/Fv3bN14PDUAAEQIBlFrblvEbS3Lm2hMZnUsRAADaRggAgMICEQLT09MujSS82GetY5+1jn3WOr/ts0CEAJ8cWsc+ax37rHXss9b5bZ95Mpqenh6JRCIsLCwsLB4txicSf0VSDZFIIIbpK+yz1rHPWsc+a53f9pm/RlOD386hBQH7rHXss9axz1rnt30WiBAAALiDEAAAhRECAKAw34SApmkVV641TbN9XTOvUVEikZBIJCK6rld9j31WzbxPotFo3e+rvs/S6XTVnSXpdLrqdeyz0j5IJpO23zP+Ro3F7nXNvMZpvgiBdDpd9YcYjUarvqZpmsTj8fL/4/G4sr9sZslksvxLYw0B9lklXdcb/nGxzz4yAsC8v4zfN3MQqLzPrCFp97tl3WfN7Fe717jBFyFgx9ghBuOP18zYSXZHv6ow9ov5X+v3zFTfZ5FIRBKJRM3vs88qWf8ODebJiX32Ua1JOxqNVv3exePxigPdZl7jhsCEQCKRsD2y0DStIx+Z/Mj8h2b3R8c+q1RrQjNjn1Uyfq/MR/nGpG8csbLPPqoVAnZfTyaTFfutmde4wbchYP3Fq/eLVu/ILszMk36rIaDiPjP2h/X8tvkPj31mz7rPzNhnH7UaAuZ92cxr3ODLEIhGo1W/VPyiVbL+whACjRkX3cys1wjYZ9XM+8d8/cnAPvuIEHCAXQCI8JHTql5NEOMcIvusUq39EY1Gy5862WeVap2TNl9bYZ99xOmgU9I0reYPzMWn+uz2Bfuskt3+EKkMAfZZpVohYL4biH32EReG22R38cmOyrehNVLrj459Vsm6P4yP2+b9xj77yNg/drcyss+qcYtom8znGa2LNRl5IMVevSMv9lkl68VhHnyqzzjSZ5/Zs3uYzm7y5mExAIDvEAIAoDBCAAAURggAgMIIAQBQGCEA2DA/OwCEGSEA18Xj8Zq3ANvdathJtSZ7QgCqIATguk489dguQgCqIwTgumZCwJh0o9FoVQ0k88Nd5om53nvM27Z++jAeqKv3PWPd5teY121XjK6Zn9XuwSLrA37WB4asT+LW+yRlN25zyedOP4gE/yME4LpmQ8A8IZonS+tj9OaJ2jqJWp8yj8fjVZVVzZN3vU8C1onSum7r/5upl2NXKsA6Xmu4GPvOWorBrsOX3biNn9v8XlVr+6AaIQDXNXNNwG4ytitFbK5MafeeWhUtDXZB0uzpIOMI2/x/87aa3Xa96yD1Jma771mLjtX6eey2a/15oCZCAK5r5XSQWa0QML5m9x67+uvm00W1Tvs0Mx7rz2ENlGbq59c6tSVS3bGrme/ZVaKstV67xa/XatA5hABc52UIWCe6034SsP4c0WhUotFoy80/zMFk/Dxuh4DXd2LBnwgBuK6TIZBIJMrbspv8nA4BY/K3llJulnmdjc7Tn/Z0EBeCYYcQgOs6FQLW+ut2k6pxfcJ8h1CjbmONfo5ad/lY6bpetU7rduzG0+qFYbsQMH5u82vtxgP1EAJwndMXhs0h0KiGu7VXhXF3kPWOomauFdQKgVYaqFjHW2/CPs0tonast4hydxBECAEEmF8e6FKxly7CgxBAYPkhBGr1LQaCgt9eBJYfQqDdC8KAXxACAKCw/we7f6RlkT+qZ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png;base64,iVBORw0KGgoAAAANSUhEUgAAAYEAAAGBCAYAAACAWQ0kAAAe/UlEQVR4nO3d/2sbeX7Hcf0v8w+0v9XgH1xMrbWTi92wrulx5GrXLhJbSDENJOSytjFXKoIbJzlYyA+GBYOOXJseR5aG40K+zLKtHFLserk4x8mkVFLs2I6yiu21Hdnv/qAdZTQaffWM5svn+YAhxJZmPh7sz2s0X97viAAAlBXxegAAAO8QAgCgMEIAABRWEQLxeFwikUjVouu6IxvTNE3i8bgj62pHNBq13X4r4zK/ttb6ACAoqkIgGo1WvCCRSEgkEpF0Ot3RgbnB6UmbEAAQdA1DQNf1qhAwJj/zJ4d0Om37ScL8KcI8adqtw7ptO422IfIxuIzFuh3r+4yxGO+z26YxNrtxm9fXzDoAwC8ahoDd16LRqEQiEUkmk1WvNU/I1gnRGgLWdUQiEUkkEnUH3GgbxuRsHa91+9bvG1+3+7nsAqPe+qw/RzqddvS0GgA4palrAtaJrtnTINbJr9EEahxht8K6jXqTbTMhYA29ZDIpmqbZvrbW+uLxeMV7EolExf8BwC8afhIQKV0MNX+9XggYR/j1TrvUWkezp0xqbcPu1JX1fY1CwLqOaDRacVTfTAhYg0nTtIafcADAC02FQDKZrHlap2JllvP67XwSaBQC9bbhRAiIfJy0jXXbXQ+ptz7je9FotGrfAYCfOBYCdhOw0yHQaBuNzr03GwLG6ZtEImF7PaSZEDD2mde3xQJAPU2FgPW6gN3kZzcBG9cYnAqBZrZhPR9vbKvW9+zGYmzH7iKx9fpBvXP9Tj9nAQBOa+rCsPV8dq0jYOPo1/w+p08HNdqG3c9h3k6jaxXmn9HuNI71tfVuVW0UEgDgNU5Wu0jTtKpPEgDgJ4SAS4zrFwDgZ8xSLuGCMIAgIAQAQGGehMD09LQXmwUAWHgSApwrBwB/sJ2Nzbc9NnuLo/neenNl0VrrBwB4r2o2tl7QbOZedyMAzLdDGvfz2wUBIQAA/lAxG9vd1thMGeRa9XHsnrg1vg4A8F7FbFyr5HGjh56MoDB/gqhXzI0QAAB/aDoEmimFbL0mUO91AADvORYC5lM/5vo+ZtPT0xUhwa2iAOAtR04H1as+ahcefBIAAH9w5MJwvY5ktZrPAAC819YtotFotOJrxukfu1tE7cKDEAAAf2jrYTFrCIh8/BTBw2IA4L6V9bzEbj2Tc1NPZWJ+SVbW822th7IRABAwK+t5OTf1VD65+ri8/OWMLqm17ZbXRQgAQMDEbj2rCABjGb+x1PK6CAEACBjrpwBjOXPtScvrIgQAIGAm5pdsQ2B0LtXyuggBAAiY1Nq2DM3oFQFwfvZr0b990/K6CAEACKDU2raM31iSM9eeyOhcqq0AECEEAEBphAAAKIwQAACFEQIAoDBCAG1z6rF1AN4hBNAWu8fWh9p8bB2AdwgBtMXJx9YBeIcQQFucfGwdgHcIAbTFycfWAbRv9959KSwstv1+QgBtcfKxdQCtO36bl62Ll+X10E/k6MXLttdDCKBtTj22DqA1ew8eSra7X97dviNSLJ5qXYQAAATEcaEg25c+l9zAsBwurzqyTkIAsOD5B/jR/iNdcr2Dkk/clJODQ8fWSwgAJjz/AL852duXt7PXJdc7KAep546vnxAATHj+AX5ykHouud5BeTt7XU729l3ZBiEAmPD8A/zg5OBQ8ombku05K/uPdFe3RQgAJjz/AK8dLq9KbmBYdq7MyHGh4Pr2CAHAhOcf4JliUd7NfyHZ7n7Ze/CwY5slBAALnn9Apx29eCmvh34iWxcvy/Hbzt6NRggAgFeKRSksLEqmq0927933ZAiEAAB44Cj9SjZGxmQrNinF15uejYMQAIAOe794VzJdffJ+8a7XQyEEAKBTPmRysnkhJpsXYvIhk/N6OCJCCABAR+zeuy+Zrr5TlX12AyEAAC4qvt6UrdikbIyMyVH6ldfDqUIIAIBL9h48lExXnyMln91CCACAw5xq+NIJhAAAOGj/kS7ZnrOST9z07dG/GSEAAA44LhRk58qMow1fOoEQAIBTOkg9l2zPWVdLPruFEACANrnd8KUTCAEAaMPh8qrkegdl58pM4I7+zQgBAGiB0fAl1zvoesOXTiAEAKBJRy9eyusf/bUnJZ/dQggAQCPFory7fafjDV86gRAAgDqO0q9KDV9ik1Lc2vZ6OI4jBADAzg8NX7Ld/Z41fOkEQgAALD5kcrL54wnZvBDztOFLJxACAGDyfvGuZLv7fdHwpRMIAQCQUsnnN6OfycbImHz43//zejgdQwgAUN7uvfuS7e4vNXwJQNE3JxECAJR1/DYvW59dKpV8/sMfvR6OJwgBAErae/BQst39vm740gmEAAClHBcKsj15tVTyefX3Xg/Hc4QAAGXsP9Il1zso+cRNOTk49Ho4vkAIAAi9k7192fnZz0sln58vez0cXyEEAITaQeq55HoHA9nwpRMIAQChdHJwKPl/+hfJ9pyV7/VvvB6ObxECAELncHlVcgPDsnNlRo4LBa+H42uEAIDwKBbl3dwvJNvdL/u/e+z1aAKBEAAQCkcvXpZKPoeo4UsnEAIAgq1YlO/ufCmZrj7Z++q3Xo8mcGxn40gkUl40TWtthab3RqPRmq8BgNM6Sr+SjZGxUsOXkJd8dkvVbKxpmsTj8fL/4/F4U0Gg67pEIhFJJpONN0oIADilwpdJyXT1yftf/pvXQwm0itnYmMjN0um0RCIR0XW9/ooiEUkkEs1tlBAA0KYPmZxsXojJ5oWYfMjkvB5O4FXMxolEwvaoX9O0ukf4yWSypYmdEADQjt1f/VoyXX1S+LLxGQc0p+kQqHeUb7zPfD2g3qkhQgBAK4qvN2UrNikbI2NylH7l9XBCxbEQsE7sdtcIpqenK0Jienr6tOMHEHJ7X/1WMl198t0XC0qXfHaLI6eDar0vGo1WXGQub5RPAgAaOH6bl62Ll0sNX1689Ho4oeXIhWG794kQAgDas/+7x6WGL3O/4OjfZW3dIhqNRqu+Zn2fcbHYLjwIAQB2jgsF2bkyU2r4srzq9XCU0NbDYnYhICJVF4fT6bT9RgkBABbff7Mk2Z6zpZLPNHzpGMpGAPDUyd6+vJ29Xmr4knru9XCUQwgADltZz0vs1jM5N/VUJuaXZGWdYma1HDxfllzvoOz87Oc0fPEIIQA4aGU9L+emnsonVx+Xl6EZXVJr214PzVdODg4ln7gpud5B2X9UvxoB3EUIAA6K3XpWEQDGMn5jyeuh+cbRi5eSGxiW7cmrNHzxAUIAcJD1U4CxnLn2xOuhea9YlHe370i2u1/2Hjz0ejT4ASEAOGhifsk2BEbnUl4PzVNHf/hjqeFLbJKGLz5DCAAOSq1ty9CMXhEA52e/Fv3bN14PzRvFohQWFiXb3S+79+57PRrYIAQAh6XWtmX8xpKcufZERudSygbAh0xONkbG5M3oZzR88TFCAIDj3i/elWx3v7xfvOv1UNAAIQDAMcXXm7J5ISYbI2M0fAkIQgCAI3bv3Zdsd78UFhYp+hYghACAUylubctWbLJU8pmGL4FDCABo296Dh6WSz7fvcPQfUIQAgJYdFwqydfGy5AaGafgScIQAgJbsP9Il1zso+cRNSj6HACEAoCkne/ulhi+9gzR8CRFCAEBDB6nnkusdLDV8oeRzqBACAGo6OTiUt7PXJdtzloYvIUUIALB1uLwquYFh2bkyQ8nnECMEAFQqFiWfuCnZ7n4aviiAEABQdvTiZank88XLlHxWBCEAQKRYlO++WJBMVx8NXxRDCACKO0q/ko2RMdmKTVLyWUGEAKCwwsKiZLr6ZPdXv/Z6KPAIIQAo6EMmJ5sXYrJ5IUbJZ8URAnDMynpeYreeybmppzIxvyQr61xY9KP3i3cl09VHwxeICCEAh6ys5+Xc1NOK3rpDM7qk1ra9Hhp+UHy9KVuxSdkYGaPkM8oIATgidutZRQAYy/iNJa+HBhHZ+81/SKarT7678yUln1GBEIAjrJ8CjOXMtSdeD01px2/zsnXxcqnhCyWfYYMQgCMm5pdsQ2B0LuX10JRVbvgy/wVH/6iJEIAjUmvbMjSjVwTA+dmvRf/2jddDU85xoVAq+TwwTMlnNEQIwDGptW0Zv7EkZ649kdG5FAHgge/1byTbc5aGL2gaIQCEwMnevrydvS653kFKPqMlhAAQcOWGL1P/TMMXtIwQAALq5OBQ8ombkusdpOQz2kYIAAF0uPp7yQ0My/alz2n4glMhBIAgKRbl3e07ku3up+QzHEEIAAFRbvjy2SUavsAxhADgd8WiFBYWJdvdL7v37ns9GoQMIQD4mNHw5c34RRq+wBWEAOBT7xfvSra7n5LPcBUhAPhMueHLjydo+ALXEQKAj+zeuy/Z7n4pLCxS9A0dQQgAPlBu+PLpT2n4go4iBACPlUs+377D0T86jhAAPELDF/gBIQB4YP+RLrneQUo+w3OEANBB5YYvfedp+AJfIASADimXfJ69Tsln+AYhALiMhi/wM0IAcNHh8qrkBoZl58oMJZ/hS4QA4AKj4Uu25ywNX+BrhADgsHLJ54uXKfkM3yMEAKfQ8AUBRAgADjhKv5KNT38qW7FJSj4jUAgB4DR+aPiS6eqj4QsCiRAALFbW8xK79UzOTT2VifklWVm3P69fLvl8IUbJZwQWIQCYrKzn5dzUU/nk6uPyMjSjS2ptu+J1NHxBWBACgEns1rOKADCW8RtLIlIq+fxm/KJsjIxR8hmhYDsbRyKR8qJpWssrTSQSEolERNft748mBOBX1k8BxnLm2hMaviCUqmZjTdMkHo+X/x+Px1sKgmQyWQ4QQgBBMzG/VBUAn176Sh70/x0lnxFKFbOxrutVE3Q6na47odu93/yv7UYJAfhUam1bhmb0cgBc/Zvb8u2f9sr/fD7P0T9CqWI2TiQStkf9mqZJMpmsuyJzWDQKDkIAfpZa25a/TzyRf43G5L//7EeydI+yDwivpkMgkUjUX5Fp0icEEGQ0fIFKHAmBSCRS8UmhVghMT09XXHSenp4+7fgRUs3eq+8kSj5DRY6cDjJP7NYlGo3avh6opdl79Z1EwxeoytELw82+hxBAPY3u1XcSJZ+hurZuEY1Go3VvGyUEcBr17tV3Eg1fgDYfFiME4Ca7e/U/ufpYRudSzmygWJR3819Q8hkQykbAh6z36n9y9bGcn/1a9G/fnHrdNHwBKhEC8KXU2raM31iSM9eeyOhc6vQBQMlnwBYhgNA7Sr+SjZExGr4ANggBBFKzzxG8X7wrma4+Sj4DNRACCJxmniOg4QvQHEIAgdPoOYLde/cl09VXKvkMoC5CAIFT6zmCn/zjb2QrNknDF6AFhIBLvKh9owq75wiu/s1tWfuTP5d3t+9Q8hloASHgAi9q36jE/BzBp5e+kn/v/Vv5z66/lNT9//J6aEDgEAIu6GTtG1Wl1rYl8Q8LsvKnfyG//Ksroq+89npIQCARAi7oVO0bVR0XCrJzZUZyA8NyuLzq9XCAQCMEXOB67RuFHaSeS7bnLCWfAYcQAi5ws/aNqmj4AriDEHCJ47VvFHa4vCq53kHZuTLD0T/gMEIAvmU0fMn1DtLwBXAJIQBfOnrxUl7/6K8p+Qy4jBCAvxSL8u72HRq+AB1CCMA3jtKvSg1fYpNS3OLBOqATCAF474eGL9nufhq+AB1GCMBTHzI52fzxhGxeiNHwBfAAIQDPvF+8K9nufhq+AB4iBNBxxdeb8mb0M9kYGZMP//t/Xg8HUBohgI7avXdfst39pYYvlHwGPEcIoCOO3+Zl67NL8nroJ3L0hz96PRwAPyAE4Lq9Bw8l291PwxfAhwgBuOa4UJDtyaulks+rv/d6OABsEAJwxf4jXXK9g5JP3JSTg0OvhwOgBkIAjjrZ25edn/28VPL5+bLXwwHQACEAxxyknkuud5CGL0CAEAI4tZODQ8n/079ItuesfK9/4/VwALSAEMCpHC6vSm5gWHauzMhxoeD1cAC0iBBAe4pFeTf3C8l298v+7x57PRoAbSIE0LKjFy9LJZ9p+AIEHiGA5hWL8t2dLyXT1Sd7X/3W69EAcAAhgKYcpV/JxshYqeELJZ+B0CAE0FDhy6Rkuvrk/S//zeuhAHAYIYCaPmRysnkhJpsXYvIhk/N6OABcQAjA1u6vfi2Zrj4pfJn0eigAXEQIoELx9aZsxSZlY2RMjtKvvB4OAJcRAijb++q3kunqk+++WKDkM6AIQgClhi8XL5cavrx46fVwAHQQIaC4/d89LjV8mfsFR/+AgggBRR0XCrJzZabU8GV51evhnNrKel5it57JuamnMjG/JCvrPMkMNIMQUND33yxJtudsqeRzCBq+rKzn5dzUU/nk6uPyMjSjS2pt2+uhAb5HCCjkZG9f3s5eLzV8ST33ejiOid16VhEAxjJ+Y8nroQG+Rwgo4uD5suR6B2XnZz8PXcMX66cAYzlz7YnXQwN8jxAIuZODQ8knbkqud1D2H+leD8cVE/NLtiEwOpfyemiA7xECIXb04qXkBoZle/JqqBu+pNa2ZWhGrwiA87Nfi/7tG6+HBvgeIRBGxaK8u31Hst39svfgodej6YjU2raM31iSM9eeyOhcigAAmkQIhMzRH/5YavgSm6ThC4CGCIGwKBalsLAo2e5+2b133+vRAAgIQiAEPmRysjEyJm9GP6PhC4CWEAIB937xrmS7++X94l2vhwIggAiBgCq+3pTNCzHZGBmj4QuAthECAbR7775ku/ulsLBI0TcAp0IIBEhxa1u2YpOlks80fAHgAEIgIPYePCyVfL59h6N/AI4hBHzuuFCQrYuXJTcwTMMXAI7zXQgYdeF/9Dl14fcf6ZLrHZR84mYoSj4D8B/b2TgSiZQXTdOaWpGmaU2/r1YIUBe+5GRvv9TwpXcwFA1fAPhX1WysaZrE4/Hy/+PxeMMgSKfTEo1GK74WjUarvlbeaI0QoC68yEHqueR6B0sNX0JW8hmA/1TMxrquV03Q6XRaIpGI6HprZYiTyWTNyb7W11WuC39ycChvZ69LtudsqBq+APC3itk4kUjYHvVrmibJZLKlFbcTAqrWhT9cXpXcwLDsXJkJdclnAP7TdAgkEonWVhyJVJxWsn7PjnJ14YtFySduSra7P7QNXwD4myshEI1GbdczPT1dcfF4enq66jWq1IU/evGyVPL54mVKPgPwjOOng2oFQMVGVX5OoFiU775YkExXnzINXwD4l6MXhjVNa+qWUlVD4Cj9SjZGxmQrNknJZwC+0NYtotajfSMoal0DqNqogiFQWFiUTFef7P7q114PBQDK2npYzBoCxp1AdovdtQSVQuBDJiebF2KyeSFGyWcAvuO7shFh8n7xrmS6+mj4AsC3CAEXFF9vylZsUjZGxij5DMDXCAGH7f3mPyTT1Sff3fmSks8AfI8QcMjx27xsXbxcavhCyWcAAUEIOKDc8GX+C47+AQQKIXAKx4VCqeTzwDAlnwEEEiHQpu/1byTbc5aGLwACjRBo0cnevrydvS653kFKPgMIPEKgBeWGL1P/HJqGL0Y7z3NTtPMEVEQINOHk4FDyiZuS6x0MVcln2nkCIAQaOFz9veQGhmX70ueha/hCO08AhEAtxaK8u31Hst39oS35rHI7TwAlhICNcsOXzy6FuuGLqu08AXxECJgVi1JYWJRsd7/s3rvv9Whcp1w7TwBVCIEfGA1f3oxfVKrhiyrtPAHYIwSkVPI5291PyWcAylE6BMoNX348QcMXAEpSNgR2792XbHe/FBYWKfoGQFnKhUC54cunP6XhCwDlKRUC5ZLPt+9w9A8AokgI0PAFAOyFPgT2H+mS6x2k5DMA2AhtCJQbvvSdp+ELANQQyhAol3yevR6aks8A4IZQhQANX+AGei4gzEITAofLq5IbGJadKzOhK/kM79BzAWEX+BAwGr5ke86GquEL/IGeCwi7QIdAueTzxcuhLvkM79BzAWEXzBBQoOEL/IGeCwi7wIXAUfqVbHz6U9mKTSpV8hneoOcCwi44IfBDw5dMV58SDV/gH/RcQJgFIgTKJZ8vxCj5DAAO8n0I0PAFANzj2xAovt6UN+MXZWNkjJLPAOAS34ZAYWGRhi8A4DLfhgAAwH2EAAAojBAAAIURAgCgMEIAABRGCACAwggBAFAYIQAACiMEAEBhhAAAKIwQAACFEQIAoDBCAAAURggAgMIIAQBQGCEAAAojBABAYYQAACiMEAAAhRECAKAwQgAAFEYIIBRW1vMSu/VMzk09lYn5JVlZz3s9JCAQCAEE3sp6Xs5NPZVPrj4uL0MzuqTWtr0eGuB7hAACL3brWUUAGMv4jSWvhwb4nqOzcSQSKS+aptV9HTpDhdMk1k8BxnLm2hOvhwb4nmOzsaZpEo/Hy/+Px+M1g4AQ6AxVTpNMzC/ZhsDoXMrroQG+58hsrOt61cSeTqclEomIruvVGyUEOkKV0ySptW0ZmtErfsbzs1+L/u0br4cG+J4js3EikbA96tc0TZLJZPVGCYGOUOk0SWptW8ZvLMmZa09kdC5FAABNcj0EEolE9UYJgY7gNAmARjoaAtPT0xUXj6enp53YPGrgNAmARjgdFHKcJgFQDxeGAUBh3CIKAArjYTEAUBhlIwBAYYQAACiMEAAAhRECAKAwQgAAFEYIAIDCCAEAUBghAAAKIwQAQGGEAAAojBAAAIURAgCgMEIAABRGCACAwggBAFAYIQAACiMEAEBhhAAAKIwQAACFEQIAoDBCAAAURggAgMIIAQBQGCEAAAojBABAYYQAACiMEAAAhRECAKAwQgAAFEYIAIDCCAEAUBghAAAKIwQAQGGEAAAojBAIoJX1vMRuPZNzU09lYn5JVtbzXg8JQEARAgGzsp6Xc1NP5ZOrj8vL0IwuqbVtr4cGIIAIgYCJ3XpWEQDGMn5jyeuhAQggQiBgrJ8CjOXMtSdeDw1AABECATMxv2QbAqNzKa+HBiCACIGASa1ty9CMXhEA52e/Fv3bN14PDUAAEQIBlFrblvEbS3Lm2hMZnUsRAADaRggAgMICEQLT09MujSS82GetY5+1jn3WOr/ts0CEAJ8cWsc+ax37rHXss9b5bZ95Mpqenh6JRCIsLCwsLB4txicSf0VSDZFIIIbpK+yz1rHPWsc+a53f9pm/RlOD386hBQH7rHXss9axz1rnt30WiBAAALiDEAAAhRECAKAw34SApmkVV641TbN9XTOvUVEikZBIJCK6rld9j31WzbxPotFo3e+rvs/S6XTVnSXpdLrqdeyz0j5IJpO23zP+Ro3F7nXNvMZpvgiBdDpd9YcYjUarvqZpmsTj8fL/4/G4sr9sZslksvxLYw0B9lklXdcb/nGxzz4yAsC8v4zfN3MQqLzPrCFp97tl3WfN7Fe717jBFyFgx9ghBuOP18zYSXZHv6ow9ov5X+v3zFTfZ5FIRBKJRM3vs88qWf8ODebJiX32Ua1JOxqNVv3exePxigPdZl7jhsCEQCKRsD2y0DStIx+Z/Mj8h2b3R8c+q1RrQjNjn1Uyfq/MR/nGpG8csbLPPqoVAnZfTyaTFfutmde4wbchYP3Fq/eLVu/ILszMk36rIaDiPjP2h/X8tvkPj31mz7rPzNhnH7UaAuZ92cxr3ODLEIhGo1W/VPyiVbL+whACjRkX3cys1wjYZ9XM+8d8/cnAPvuIEHCAXQCI8JHTql5NEOMcIvusUq39EY1Gy5862WeVap2TNl9bYZ99xOmgU9I0reYPzMWn+uz2Bfuskt3+EKkMAfZZpVohYL4biH32EReG22R38cmOyrehNVLrj459Vsm6P4yP2+b9xj77yNg/drcyss+qcYtom8znGa2LNRl5IMVevSMv9lkl68VhHnyqzzjSZ5/Zs3uYzm7y5mExAIDvEAIAoDBCAAAURggAgMIIAQBQGCEA2DA/OwCEGSEA18Xj8Zq3ANvdathJtSZ7QgCqIATguk489dguQgCqIwTgumZCwJh0o9FoVQ0k88Nd5om53nvM27Z++jAeqKv3PWPd5teY121XjK6Zn9XuwSLrA37WB4asT+LW+yRlN25zyedOP4gE/yME4LpmQ8A8IZonS+tj9OaJ2jqJWp8yj8fjVZVVzZN3vU8C1onSum7r/5upl2NXKsA6Xmu4GPvOWorBrsOX3biNn9v8XlVr+6AaIQDXNXNNwG4ytitFbK5MafeeWhUtDXZB0uzpIOMI2/x/87aa3Xa96yD1Jma771mLjtX6eey2a/15oCZCAK5r5XSQWa0QML5m9x67+uvm00W1Tvs0Mx7rz2ENlGbq59c6tSVS3bGrme/ZVaKstV67xa/XatA5hABc52UIWCe6034SsP4c0WhUotFoy80/zMFk/Dxuh4DXd2LBnwgBuK6TIZBIJMrbspv8nA4BY/K3llJulnmdjc7Tn/Z0EBeCYYcQgOs6FQLW+ut2k6pxfcJ8h1CjbmONfo5ad/lY6bpetU7rduzG0+qFYbsQMH5u82vtxgP1EAJwndMXhs0h0KiGu7VXhXF3kPWOomauFdQKgVYaqFjHW2/CPs0tonast4hydxBECAEEmF8e6FKxly7CgxBAYPkhBGr1LQaCgt9eBJYfQqDdC8KAXxACAKCw/we7f6RlkT+qZQ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7" descr="data:image/png;base64,iVBORw0KGgoAAAANSUhEUgAAAYEAAAGBCAYAAACAWQ0kAAAVA0lEQVR4nO3dPW4b2ZoGYO6lklnBjW9WDRhjeHoDAwM2YK6h4TE9HREYw4ZvdjfAbbRdHQzlSIADJVQwYUOA7g7OBOqSi6WiRKqprz6SzwMUDJMUeXRAvS/rl5MCwMmajD0AAMajBABOWMoSqKqqzOfzvT5nXddlOp3u9TkBDt1aCUyn0zKZTNaWqqr2/qJVVd0byEoAIMadEqjreu0BVVXdue2pKQGAGA+WwGKxKJPJ3a1G8/l8bY1hsVjc3rdare6sUTRNc3t/P5CH1kC6JTBUCts8x6bXfGh8AKfiwRJow75/W3czURuqbZD2S2GxWKyFeDeQ+89Vyt3Q37YEukHeH3f38Q+ND+BUPFgC/U/l7W2r1Wrttul0WqbT6W0h9O/v6gdy/1P4Y0qgr19M7eO3GR/AqXhwx3A/oJumufOYdmkLpKqq29uGgroN5Pa5+oH82BKo63rj+LuPf2h8AKfi3jWBbrC3NgX3kG4oD20O2mcJ9Me6aU1gm/EBnIp7S6AN0n549repP6T/vP1NMw9tDqrr+t4SGCqTbUpg0/gATsWD+wTagO2GcLvZqBu6TdPcfrof+sTdva37/7qu116zPRqp/3rdncftY/pH+3TLpB1jvwS2GR/AqXiwBEr5Ebrd+/qHiPaPDuouD4Vufxv90Oaf/mP6z9GOsbt5Z9OawEPjAzgVKS8bAUAMJQBwwpQAwAlTAgAnLF0JzGazsYcAcDLSlcDQxeoAeBrpElcJAMRJl7hKACBOusRVAoft/PK6vPn8rTx/97W8/nRWzi+vxx4ScI90iasEDtf55XV5/u5r+emX326X/3jflOXF1dhDAzZIl7hK4HC9+fxtrQDa5dXHs7GHBmyQLnGVwOHqrwW0y7O3X8YeGrBBusRVAofr9aezwRJ4+WE59tCADdIlrhI4XMuLq/LifbO+T+C/m9J8/2PsoQEbpEtcJXDYlhdX5dXHs/Ls7Zfyn//zvwoAkkuXuEoAIE66xFUCAHHSJa4SAIiTLnGVAECcdImrBADipEtcJQAQJ13iKgGAOOkSVwkAxNk5cSeTye1SVdXOLzifz8tkMilN02x8fgBi7JS4VVWV6XR6+//pdLpTESwWi9sCUQIA49s6cZumuRPQq9Xq3kAf+vnuv4MDUgIAYbZO3Pl8Pvipv6qqslgs7v3Zblk8VBxKACDOXkpgPp/f/yKd0FcCAHk8eQlMJpO1NYVNJTCbzdZ2Os9ms22HBsAjPfnmoG6w95e6rgcfD0CMsB3D2/6MEgCIs/dDROu6vvewUSUAkMfeTxZTAgCHI13iKgGAOOkSVwkAxEmXuEoAIE66xFUCAHHSJa4SAIiTLnGVAECcdImrBADipEtcJQAQJ13iKgGAOOkSVwkAxEmXuEoAIE66xFUCAHHSJa4SAIiTLnGVAECcdImrBADipEtcJQAQJ13iKgGAOOkSVwkAxEmXuEoAIE66xFUCAHHSJa4SAIiTLnGVAECcdImrBADipEtcJQAQJ13iKgGAOOkSVwkAxEmXuEqAbM4vr8ubz9/K83dfy+tPZ+X88nrsIcHepEtcJUAm55fX5fm7r+WnX367XV68b8ry4mrsocFepEtcJUAmbz5/WyuAdnn18WzsocFepEtcJUAm/bWAdnn29svYQ4O9SJe4SoBMXn86GyyBlx+WYw8N9iJd4ioBMlleXJUX75u1Avj5199L8/2PsYcGe5EucZUA2Swvrsqrj2fl2dsv5eWHpQLgqKRLXCUAECdd4ioBgDjpElcJAMRJl7hKACBOusRVAgBx0iWuEgCIky5xlQBAnHSJqwQA4qRLXCUAECdd4ioBgDjpElcJAMRJl7hKACBOusRVAgBx0iWuEgCIky5xlQBAnHSJqwQA4qRLXCUAECdd4ioBgDjpElcJAMRJl7hKACBOusRVAgBx0iWuEgCIky5xlQBAnHSJqwQA4qRLXCUAECdd4ioBgDjpElcJAMRJl7hKACBOusRVAgBx0iWuEgCIky5xlQBAnHSJqwQA4qRLXCUAECdd4ioBgDjpElcJAMRJl7hKACBOusRVAgBxdk7cyWRyu1RVtdXPVFW19c8pAYA4OyVuVVVlOp3e/n86nT5YBKvVqtR1vXZbXdd3brsdkBIACLN14jZNcyegV6tVmUwmpWmanV50sVhsDHslABBn68Sdz+eDn/qrqiqLxWKnF1UCp+P88rq8+fytPH/3tbz+dFbOL6/HHhLQsZcSmM/nu73oZLK2Wal/H8fh/PK6PH/3tfz0y2+3y4v3TVleXI09NOBP4SVQ1/Xg88xms7Wdx7PZbOvnJKc3n7+tFUC7vPp4NvbQgD+Fbg7aVABrA7ImcDT6awHt8uztl7GHBvwpbMdwVVVbHVKqBI7H609ngyXw8sNy7KEBf9r7IaL9T/ttUWzaB3BnQErgaCwvrsqL981aAfz86++l+f7H2EMD/rT3k8X6JdAeCTS0DO1LUALHZXlxVV59PCvP3n4pLz8sFQAkky5xlQBAnHSJqwQA4qRLXCUAECdd4h5zCTh7FsgmXeIeawk4exbIKF3iHmsJOHsWyChd4h5rCTh7FsgoXeIeawk4exbIKF3iHmsJOHsWyChd4h5rCZTi7Fkgn3SJe8wlAJBNusRVAgBx0iWuEgCIky5xlQBAnHSJqwQA4qRLXCUAECdd4ioBgDjpElcJcExcOZbs0iWuEuBYuHIshyBd4ioBjoUrx3II0iWuEuBYuHIshyBd4ioBjoUrx3II0iXufSXQ7mT79/+yk438XDmWQ3AwJWAnG4fIlWPJ7mBKwE42gP07mBKwkw1g/w6mBOxkA9i/gykBO9kA9u9gSqAUO9kA9u2gSgCA/UqXuEoAIE66xFUCAHHSJa4SAIiTLnGVAECcdImrBADipEtcJQAQJ13iKgGAOOkSVwkAxEmXuEoAIE66xFUCAHHSJa4SAIiTLnGVAECcdImrBADipEtcJQAQJ13iKgGAOOkSVwkAxEmXuEoAIE66xFUCAHHSJa4SAIiTLnGVAECcdImrBADipEtcJQAQJ13iKgGAOOkSVwmwyfnldXnz+Vt5/u5ref3prJxfXo89JDh46RJXCTDk/PK6PH/3tfz0y2+3y4v3TVleXI09NDho6RJXCTDkzedvawXQLq8+no09NDho6RJXCTCkvxbQLs/efhl7aDCKfW0eTZe4SoAhrz+dDZbAyw/LsYcG4fa5eTRd4ioBhiwvrsqL983am/7nX38vzfc/xh4ahNvn5tF0iasE2GR5cVVefTwrz95+KS8/LBUAJ2ufm0fTJa4SALjfPjePpktcJQBwv31uHk2XuEoA4GH72jyaLnGVAECcdImrBADipEtcJQAQJ13iKgGAOOkSVwkAxEmXuEqAx3jKy0y7hDXHLCxxJ5PJ7VJV1b2Pg1085WWmXcKaYxeSuFVVlel0evv/6XS6sQiUALt6ystMu4Q1x+7JE7dpmjvBvlqtymQyKU3T3B2QEmBHT3mZaZew5tg9eeLO5/PBT/1VVZXFYnF3QEqAHT3lZaZdwppjN2oJzOfzuwNSAuzoKS8z7RLWHLs0JTCbzdZ2Hs9ms43P+a9//LP837/9zWKxWCz/9rfyr3/889EZbXMQwAmzYxjghDlEFOCEOVkM4ISlS1wlABAnXeIqAYA46RJXCQDESZe4SgAgTrrEVQIAcdIlrhIAiJMucZUAQJx0iasEAOKkS1wlABAnXeIqAYA46RJXCQDESZe4SgAgTrrEVQIAcdIlrhIAiJMucZUAQJx0iasEAOKkS1wlABAnXeIqAYA46RJXCQDESZe4SgAgTrrEVQIAcdIlrhIAiJMucZUAQJx0iasEAOKkS1wlABAnXeIqAYA46RJXCQDESZe4SgAgTrrEVQIAcdIlrhIAiJMucZUAQJx0iasEAOKkS1wlABAnXeIqAYA46RJXCQDESZe4SgAgTrrEVQIAcdIlrhIAiJMucZUA+3B+eV3efP5Wnr/7Wl5/Oivnl9djDwlSSpe4SmB8hx6g55fX5fm7r+WnX367XV68b8ry4mrsoUE66RJXCYzrGAL0zedva+Nvl1cfz8YeGqSTLnGVwLiOIUD7JdYuz95+GXtokE66xFUC4zqGAH396Wzwd3j5YTn20CCddImrBMZ1DAG6vLgqL943a+P/+dffS/P9j7GHBumkS1wlMK5jCdDlxVV59fGsPHv7pbz8sDy48UOUdImrBMYnQOF0pEtcJQAQJ13iKgGAOOkSVwkAxEmXuEoAIE66xFUCAHHSJa4SAIiTLnGVAECcdImrBADipEtcJQAQJ13iKgGAOOkSVwkAxEmXuEoAIE66xFUCAHHSJa4SAIiTLnGVAECcdImrBADipEtcJQAQJ13iKgGAOOkSVwkAxEmXuEoAIE66xFUCAHHSJa4SAIiTLnGVAECcdImrBADi7Jy4k8nkdqmqaqufqapq659TAgBxdkrcqqrKdDq9/f90On2wCFarVanreu22uq7v3HY7ICUAEGbrxG2a5k5Ar1arMplMStM0O73oYrHYGPZKACDO1ok7n88HP/VXVVUWi8VOL6oEAHLYSwnM5/PdXnQyWdus1L8PgBhriTufzzfuwN1XCdR1Pfg8s9ls7bVns9kuvwcAjxC6OWhTAawNyJoAQJiwHcNVVW11SKkSAIiz90NE+5/226LYtA/gzoCUAECYvZ8s1i+B9kigoWVoX4ISAIiTLnGVAECcdImrBADipEtcJQAQJ13iKgGAOOkSVwkAxEmXuEoAIE66xFUCAHHSJa4SAIiTLnGVAECcdImrBADipEtcJQAQJ13iKoGnd355Xd58/laev/taXn86K+eX12MPCRhJusRVAk/r/PK6PH/3tfz0y2+3y4v3TVleXI09NGAE6RJXCTytN5+/rRVAu7z6eDb20IARpEtcJfC0+msB7fLs7ZexhwaMIF3iKoGn9frT2WAJvPywHHtowAjSJa4SeFrLi6vy4n2zVgA///p7ab7/MfbQgBGkS1wl8PSWF1fl1cez8uztl/Lyw1IBwAlLl7hKACBOusRVAgBx0iWuEgCIky5xlQBAnHSJqwQA4qRLXCUAECdd4ioBgDjpElcJAMRJl7hKACBOusRVAgBx0iWuEgCIky5xlQBAnHSJqwQA4qRLXCUAECdd4ioBgDjpElcJAMRJl7hKgOzOL6/Lm8/fyvN3X8vrT2fl/PJ67CHBo6VLXCVAZueX1+X5u69rX8/54n1TlhdXYw8NHiVd4ioBMnvz+dtaAbTLq49nYw8NHiVd4ioBMuuvBbTLs7dfxh4aPEq6xFUCZPb609lgCbz8sBx7aPAo6RJXCZDZ8uKqvHjfrBXAz7/+Xprvf4w9NHiUdImrBMhueXFVXn08K8/efikvPywVAActXeIqAYA46RJXCQDESZe4SgAgTrrEVQIAcdIlrhIAiJMucZUAQJx0iasEAOKkS1wlABAnXeIqAYA46RJXCQDESZe4SgAgTrrEVQKP49uugMdIl7hKYHe+7eoupQjbSZe4SmB3vu1qnVKE7aVLXCWwO992tU4pwvbSJa4S2J1vu1qnFGF76RJXCezOt12tU4qwvXSJqwQex7dd/aAUYXvpElcJsA9KEbaTLnGVAECcdIm7awnMZrMnGslxMl/bM1fbM1e7yTRfB18C1hx2Y762Z662Z652k2m+8ozkT3//+9/LZDKxWCwWyxMu7dpIuhLY1WRy8L9CKPO1PXO1PXO1m0zzlWckj5Rp29ohMF/bM1fbM1e7yTRfB18CADyeEgA4YUoA4IQdRAlUVbW2V7uqqsHHbfOYUzOfz8tkMilN09y5z3z90J2Luq7vvf9U52q1Wt05wmS1Wt153KnP1WQyKYvFYvC+9u+xXYYet81j9jreJ332PVitVnf+KOu6vnNbVVVlOp3e/n86nZ7kG7BrsVjcvpH6JWC+bjRN8+Afmrn6UQDdeWrfX90iONW56hfk0PupP1/bzOnQY/YtfQkMaSeq1f4hd7WTN/QJ+BS0c9L9t39f16nO12QyKfP5fOP95upG/2+u1Q0oc3VjU2jXdX3nvTadTtc+0G7zmH07ihKYz+eDnzaqqnryVamMun94Q3+E5uvGpmDrMlc32vdR91N+G/rtp1ZzdWNTCQzdvlgs1uZsm8fs20GWQP/NeN+b775PeceqG/q7lsApzVc7D/3t3N0/QnO1rj9XXebqxq4l0J3HbR6zbwdXAnVd33mjefP90H8TKYHN2h1wXf19BObqh+68dPc3tczVDSXwhIYKoBSroV33XSuk3a5ovm5smoe6rm/XNM3VjU3bpbv7VMzVDZuDnkhVVRsnwg6pzYbmwXzdGJqHUtZLwFzd2FQC3aOBzNUNO4b3bGiH1JBTPTTtIZv+CM3Xjf48tKve3fkyVz/mZehwRnO1ziGie9bd9thf+o156iepDLnvk5j5utHfOewEqGHtJ31zddfQiXRD4e1kMQBSUQIAJ0wJAJwwJQBwwpQAwAlTAvCA7nkDcGyUAKGm0+nGQ36HDjeMtCnslQDHTAkQ6qnPfvwrlACnSAkQapsSaEO3rus71z3qntjVDeb7fqb72v21j/Ykuvvua5+7+5jucw9diG6b33XoBKP+SX39E4f6Z+PetyY1NO7uZZ8jT0giLyVAqG1LoBuI3bDsn07fDep+iPbPKp9Op3euptoN7/vWBPpB2X/u/v+3uWbO0CUD+uPtl0s7d/3LMQx9y9fQuNvfu/uzp3h9H35QAoTaZp/AUBgPXY64e3XKoZ/ZdFXL1lCRbLs5qP2E3f1/97W2fe379oPcF8xD9/UvPrbp9xl63f7vw+lQAoTaZXNQ16YSaG8b+pmh67B3Nxdt2uyzzXj6v0e/ULa5hv6mTVul3P3Wrm3uG7oi5abnHVqy7qvhaSkBQo1ZAv2g+6trAv3fo67rUtf1zl8C0i2m9vd56hIY+0gs8lAChIosgfl8fvtaQ+G37xJow79/OeVtdZ/zoe30f3VzkB3BtJQAoaJKoH8d9qFQbfdPdI8Qeuibxh76PTYd5dPXNM2d5+y/ztB4dt0xPFQC7e/dfezQeDgNSoBQ+94x3C2Bh67l3v9uivbooP4RRdvsK9hUArt8iUp/vPcF9l85RHRI/xBRRwedLiXAUchyQtepfZ8uh08JcBQylMCm7yyGzLxjOQoZSuCxO4RhTEoA4IT9P4L/oGANYQkZAAAAAElFTkSuQmC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3"/>
              <p:cNvSpPr txBox="1">
                <a:spLocks noChangeArrowheads="1"/>
              </p:cNvSpPr>
              <p:nvPr/>
            </p:nvSpPr>
            <p:spPr>
              <a:xfrm>
                <a:off x="812801" y="1711234"/>
                <a:ext cx="7975600" cy="463876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1200"/>
                  </a:spcAft>
                </a:pP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Represent “leftover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" variation in the response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after fitting the regression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line</a:t>
                </a:r>
              </a:p>
              <a:p>
                <a:pPr marL="68580" indent="0" fontAlgn="auto">
                  <a:spcAft>
                    <a:spcPts val="1200"/>
                  </a:spcAft>
                  <a:buNone/>
                </a:pPr>
                <a:r>
                  <a:rPr lang="en-US" sz="3000" b="1" cap="all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Residuals</a:t>
                </a:r>
              </a:p>
              <a:p>
                <a:pPr fontAlgn="auto">
                  <a:spcAft>
                    <a:spcPts val="1200"/>
                  </a:spcAft>
                </a:pP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A residual is the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difference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between an observed value of the response variable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and the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value predicted by the regression line. That is, a residual is the prediction 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error that </a:t>
                </a:r>
                <a:r>
                  <a:rPr lang="en-US" sz="30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remains after we have chosen the regression line</a:t>
                </a:r>
                <a:r>
                  <a:rPr lang="en-US" sz="30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:</a:t>
                </a:r>
              </a:p>
              <a:p>
                <a:pPr marL="68580" indent="0" fontAlgn="auto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30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  <m:brk m:alnAt="7"/>
                              </m:rPr>
                              <a:rPr lang="en-US" sz="3000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r</m:t>
                            </m:r>
                            <m:r>
                              <m:rPr>
                                <m:nor/>
                              </m:rPr>
                              <a:rPr lang="en-US" sz="3000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esidual</m:t>
                            </m:r>
                          </m:e>
                          <m:e>
                            <m:r>
                              <a:rPr lang="en-US" sz="30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=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3000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observed</m:t>
                            </m:r>
                            <m:r>
                              <a:rPr lang="en-US" sz="30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 </m:t>
                            </m:r>
                            <m:r>
                              <a:rPr lang="en-US" sz="30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𝑦</m:t>
                            </m:r>
                            <m:r>
                              <a:rPr lang="en-US" sz="30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sz="3000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predicted</m:t>
                            </m:r>
                            <m:r>
                              <a:rPr lang="en-US" sz="30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 </m:t>
                            </m:r>
                            <m:r>
                              <a:rPr lang="en-US" sz="30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𝑦</m:t>
                            </m:r>
                          </m:e>
                        </m:mr>
                        <m:mr>
                          <m:e/>
                          <m:e>
                            <m:r>
                              <a:rPr lang="en-US" sz="30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=</m:t>
                            </m:r>
                          </m:e>
                          <m:e>
                            <m:r>
                              <a:rPr lang="en-US" sz="30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𝑦</m:t>
                            </m:r>
                            <m:r>
                              <a:rPr lang="en-US" sz="3000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ＭＳ Ｐゴシック" pitchFamily="34" charset="-128"/>
                                <a:cs typeface="Arial" pitchFamily="34" charset="0"/>
                              </a:rPr>
                              <m:t>−</m:t>
                            </m:r>
                            <m:acc>
                              <m:accPr>
                                <m:chr m:val="̂"/>
                                <m:ctrlPr>
                                  <a:rPr lang="en-US" sz="3000" i="1" dirty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ＭＳ Ｐゴシック" pitchFamily="34" charset="-128"/>
                                    <a:cs typeface="Arial" pitchFamily="34" charset="0"/>
                                  </a:rPr>
                                </m:ctrlPr>
                              </m:accPr>
                              <m:e>
                                <m:r>
                                  <a:rPr lang="en-US" sz="3000" i="1" dirty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ＭＳ Ｐゴシック" pitchFamily="34" charset="-128"/>
                                    <a:cs typeface="Arial" pitchFamily="34" charset="0"/>
                                  </a:rPr>
                                  <m:t>𝑦</m:t>
                                </m:r>
                              </m:e>
                            </m:acc>
                          </m:e>
                        </m:mr>
                      </m:m>
                    </m:oMath>
                  </m:oMathPara>
                </a14:m>
                <a:endParaRPr lang="en-US" sz="3000" dirty="0" smtClean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  <a:p>
                <a:pPr fontAlgn="auto">
                  <a:spcAft>
                    <a:spcPts val="1200"/>
                  </a:spcAft>
                </a:pPr>
                <a:endParaRPr lang="en-US" sz="3000" dirty="0" smtClean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01" y="1711234"/>
                <a:ext cx="7975600" cy="4638766"/>
              </a:xfrm>
              <a:prstGeom prst="rect">
                <a:avLst/>
              </a:prstGeom>
              <a:blipFill rotWithShape="1">
                <a:blip r:embed="rId2"/>
                <a:stretch>
                  <a:fillRect l="-458" t="-2102" r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673734" y="2677884"/>
            <a:ext cx="8130630" cy="3579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3996</TotalTime>
  <Words>1277</Words>
  <Application>Microsoft Office PowerPoint</Application>
  <PresentationFormat>On-screen Show (4:3)</PresentationFormat>
  <Paragraphs>123</Paragraphs>
  <Slides>19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Flow</vt:lpstr>
      <vt:lpstr>Chart</vt:lpstr>
      <vt:lpstr>CHAPTER 5:  Regression</vt:lpstr>
      <vt:lpstr>In chapter 5, we cover …</vt:lpstr>
      <vt:lpstr>Regression line</vt:lpstr>
      <vt:lpstr>Regression line</vt:lpstr>
      <vt:lpstr>The least-squares regression line</vt:lpstr>
      <vt:lpstr>Prediction via regression line</vt:lpstr>
      <vt:lpstr>Using technology</vt:lpstr>
      <vt:lpstr>Facts about least-squares regression</vt:lpstr>
      <vt:lpstr>Residuals</vt:lpstr>
      <vt:lpstr>Residuals</vt:lpstr>
      <vt:lpstr>Residual plot</vt:lpstr>
      <vt:lpstr>Influential Observations</vt:lpstr>
      <vt:lpstr>Outliers and influential points</vt:lpstr>
      <vt:lpstr>Cautions about correlation and regression</vt:lpstr>
      <vt:lpstr>Caution: beware of extrapolation</vt:lpstr>
      <vt:lpstr>Caution: beware of extrapolation</vt:lpstr>
      <vt:lpstr>Example: Meditation and Aging  (Noetic Sciences Review, Summer 1993, p. 28)</vt:lpstr>
      <vt:lpstr>PowerPoint Presentation</vt:lpstr>
      <vt:lpstr>Evidence of causation</vt:lpstr>
    </vt:vector>
  </TitlesOfParts>
  <Company>ISD 194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0:  Getting Started</dc:title>
  <dc:creator>drmark.gebert@gmail.com</dc:creator>
  <cp:lastModifiedBy>Anzhi Li</cp:lastModifiedBy>
  <cp:revision>187</cp:revision>
  <dcterms:created xsi:type="dcterms:W3CDTF">2011-07-11T00:21:16Z</dcterms:created>
  <dcterms:modified xsi:type="dcterms:W3CDTF">2015-08-12T20:07:02Z</dcterms:modified>
</cp:coreProperties>
</file>