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3" r:id="rId1"/>
  </p:sldMasterIdLst>
  <p:notesMasterIdLst>
    <p:notesMasterId r:id="rId14"/>
  </p:notesMasterIdLst>
  <p:handoutMasterIdLst>
    <p:handoutMasterId r:id="rId15"/>
  </p:handoutMasterIdLst>
  <p:sldIdLst>
    <p:sldId id="297" r:id="rId2"/>
    <p:sldId id="334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man, Jodi" initials="I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4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84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3"/>
            </a:pPr>
            <a:r>
              <a:rPr lang="en-US" dirty="0" smtClean="0"/>
              <a:t>Survey Participants by Gender/Education</a:t>
            </a:r>
            <a:endParaRPr lang="en-US" dirty="0"/>
          </a:p>
        </c:rich>
      </c:tx>
      <c:layout/>
      <c:overlay val="0"/>
      <c:spPr>
        <a:noFill/>
        <a:ln w="2538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492753623188401"/>
          <c:y val="0.38235294117647112"/>
          <c:w val="0.8"/>
          <c:h val="0.3647058823529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Super Power Preference</c:v>
                </c:pt>
              </c:strCache>
            </c:strRef>
          </c:tx>
          <c:spPr>
            <a:solidFill>
              <a:srgbClr val="4BACC6"/>
            </a:solidFill>
            <a:ln w="3174">
              <a:solidFill>
                <a:srgbClr val="339966"/>
              </a:solidFill>
              <a:prstDash val="solid"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Women no college</c:v>
                </c:pt>
                <c:pt idx="1">
                  <c:v>Women college</c:v>
                </c:pt>
                <c:pt idx="2">
                  <c:v>Men no college</c:v>
                </c:pt>
                <c:pt idx="3">
                  <c:v>Men college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19.3</c:v>
                </c:pt>
                <c:pt idx="1">
                  <c:v>29.9</c:v>
                </c:pt>
                <c:pt idx="2">
                  <c:v>12.5</c:v>
                </c:pt>
                <c:pt idx="3">
                  <c:v>38.299999999999997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04064128"/>
        <c:axId val="104066048"/>
      </c:barChart>
      <c:catAx>
        <c:axId val="104064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8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Survey Response</a:t>
                </a:r>
              </a:p>
            </c:rich>
          </c:tx>
          <c:layout/>
          <c:overlay val="0"/>
          <c:spPr>
            <a:noFill/>
            <a:ln w="2538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>
            <a:spAutoFit/>
          </a:bodyPr>
          <a:lstStyle/>
          <a:p>
            <a:pPr>
              <a:defRPr sz="1202" b="0"/>
            </a:pPr>
            <a:endParaRPr lang="en-US"/>
          </a:p>
        </c:txPr>
        <c:crossAx val="104066048"/>
        <c:crosses val="autoZero"/>
        <c:auto val="1"/>
        <c:lblAlgn val="ctr"/>
        <c:lblOffset val="100"/>
        <c:noMultiLvlLbl val="0"/>
      </c:catAx>
      <c:valAx>
        <c:axId val="104066048"/>
        <c:scaling>
          <c:orientation val="minMax"/>
        </c:scaling>
        <c:delete val="0"/>
        <c:axPos val="l"/>
        <c:majorGridlines>
          <c:spPr>
            <a:ln w="3174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8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 w="2538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098"/>
            </a:pPr>
            <a:endParaRPr lang="en-US"/>
          </a:p>
        </c:txPr>
        <c:crossAx val="104064128"/>
        <c:crosses val="autoZero"/>
        <c:crossBetween val="between"/>
      </c:valAx>
      <c:spPr>
        <a:solidFill>
          <a:srgbClr val="E9F1F5"/>
        </a:solidFill>
        <a:ln w="25389">
          <a:noFill/>
        </a:ln>
      </c:spPr>
    </c:plotArea>
    <c:plotVisOnly val="1"/>
    <c:dispBlanksAs val="gap"/>
    <c:showDLblsOverMax val="0"/>
  </c:chart>
  <c:spPr>
    <a:solidFill>
      <a:srgbClr val="FFFFFF"/>
    </a:solidFill>
    <a:ln w="3174">
      <a:solidFill>
        <a:srgbClr val="808080"/>
      </a:solidFill>
      <a:prstDash val="solid"/>
    </a:ln>
  </c:spPr>
  <c:txPr>
    <a:bodyPr/>
    <a:lstStyle/>
    <a:p>
      <a:pPr>
        <a:defRPr sz="1802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Job preference, women no college</a:t>
            </a:r>
            <a:endParaRPr lang="en-US" dirty="0"/>
          </a:p>
        </c:rich>
      </c:tx>
      <c:overlay val="0"/>
      <c:spPr>
        <a:noFill/>
        <a:ln w="2540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117117117117"/>
          <c:y val="0.40340909090909105"/>
          <c:w val="0.67267267267267328"/>
          <c:h val="0.31250000000000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 no college</c:v>
                </c:pt>
              </c:strCache>
            </c:strRef>
          </c:tx>
          <c:spPr>
            <a:solidFill>
              <a:srgbClr val="4F81BD"/>
            </a:solidFill>
            <a:ln w="3175">
              <a:solidFill>
                <a:srgbClr val="333399"/>
              </a:solidFill>
              <a:prstDash val="solid"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Job outside home</c:v>
                </c:pt>
                <c:pt idx="1">
                  <c:v>Stay home</c:v>
                </c:pt>
                <c:pt idx="2">
                  <c:v>No preference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41.5</c:v>
                </c:pt>
                <c:pt idx="1">
                  <c:v>53.3</c:v>
                </c:pt>
                <c:pt idx="2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974080"/>
        <c:axId val="108976000"/>
      </c:barChart>
      <c:catAx>
        <c:axId val="108974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6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Opinion</a:t>
                </a:r>
              </a:p>
            </c:rich>
          </c:tx>
          <c:layout>
            <c:manualLayout>
              <c:xMode val="edge"/>
              <c:yMode val="edge"/>
              <c:x val="0.3429367319651081"/>
              <c:y val="0.90966652955693972"/>
            </c:manualLayout>
          </c:layout>
          <c:overlay val="0"/>
          <c:spPr>
            <a:noFill/>
            <a:ln w="2540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995"/>
            </a:pPr>
            <a:endParaRPr lang="en-US"/>
          </a:p>
        </c:txPr>
        <c:crossAx val="108976000"/>
        <c:crosses val="autoZero"/>
        <c:auto val="1"/>
        <c:lblAlgn val="ctr"/>
        <c:lblOffset val="100"/>
        <c:noMultiLvlLbl val="0"/>
      </c:catAx>
      <c:valAx>
        <c:axId val="1089760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6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 w="2540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08974080"/>
        <c:crosses val="autoZero"/>
        <c:crossBetween val="between"/>
      </c:valAx>
      <c:spPr>
        <a:solidFill>
          <a:srgbClr val="E7E7E7"/>
        </a:solidFill>
        <a:ln w="25404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 algn="ctr" rtl="0">
              <a:defRPr lang="en-US" sz="1400" b="1" i="0" u="none" strike="noStrike" kern="1200" baseline="0" dirty="0">
                <a:solidFill>
                  <a:prstClr val="black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baseline="0" dirty="0" smtClean="0">
                <a:solidFill>
                  <a:prstClr val="black"/>
                </a:solidFill>
                <a:effectLst/>
                <a:latin typeface="+mn-lt"/>
                <a:ea typeface="+mn-ea"/>
                <a:cs typeface="+mn-cs"/>
              </a:rPr>
              <a:t>Job preference, men versus women, no college</a:t>
            </a:r>
            <a:endParaRPr lang="en-US" sz="1400" b="1" i="0" u="none" strike="noStrike" kern="1200" baseline="0" dirty="0">
              <a:solidFill>
                <a:prstClr val="black"/>
              </a:solidFill>
              <a:effectLst/>
              <a:latin typeface="+mn-lt"/>
              <a:ea typeface="+mn-ea"/>
              <a:cs typeface="+mn-cs"/>
            </a:endParaRPr>
          </a:p>
        </c:rich>
      </c:tx>
      <c:overlay val="0"/>
      <c:spPr>
        <a:noFill/>
        <a:ln w="2540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117117117117"/>
          <c:y val="0.40340909090909105"/>
          <c:w val="0.67267267267267328"/>
          <c:h val="0.31250000000000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4F81BD"/>
            </a:solidFill>
            <a:ln w="3175">
              <a:solidFill>
                <a:srgbClr val="333399"/>
              </a:solidFill>
              <a:prstDash val="solid"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Job outside home</c:v>
                </c:pt>
                <c:pt idx="1">
                  <c:v>Stay home</c:v>
                </c:pt>
                <c:pt idx="2">
                  <c:v>No preference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73</c:v>
                </c:pt>
                <c:pt idx="1">
                  <c:v>25.4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C0504D"/>
            </a:solidFill>
            <a:ln w="3175">
              <a:solidFill>
                <a:srgbClr val="865357"/>
              </a:solidFill>
              <a:prstDash val="solid"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Job outside home</c:v>
                </c:pt>
                <c:pt idx="1">
                  <c:v>Stay home</c:v>
                </c:pt>
                <c:pt idx="2">
                  <c:v>No preference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41.5</c:v>
                </c:pt>
                <c:pt idx="1">
                  <c:v>53.3</c:v>
                </c:pt>
                <c:pt idx="2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678144"/>
        <c:axId val="108700800"/>
      </c:barChart>
      <c:catAx>
        <c:axId val="108678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7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Opinion</a:t>
                </a:r>
              </a:p>
            </c:rich>
          </c:tx>
          <c:layout>
            <c:manualLayout>
              <c:xMode val="edge"/>
              <c:yMode val="edge"/>
              <c:x val="0.4367237339300416"/>
              <c:y val="0.89698172523210717"/>
            </c:manualLayout>
          </c:layout>
          <c:overlay val="0"/>
          <c:spPr>
            <a:noFill/>
            <a:ln w="2540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997"/>
            </a:pPr>
            <a:endParaRPr lang="en-US"/>
          </a:p>
        </c:txPr>
        <c:crossAx val="108700800"/>
        <c:crosses val="autoZero"/>
        <c:auto val="1"/>
        <c:lblAlgn val="ctr"/>
        <c:lblOffset val="100"/>
        <c:noMultiLvlLbl val="0"/>
      </c:catAx>
      <c:valAx>
        <c:axId val="1087008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 w="2540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08678144"/>
        <c:crosses val="autoZero"/>
        <c:crossBetween val="between"/>
      </c:valAx>
      <c:spPr>
        <a:solidFill>
          <a:srgbClr val="E7E7E7"/>
        </a:solidFill>
        <a:ln w="25404">
          <a:noFill/>
        </a:ln>
      </c:spPr>
    </c:plotArea>
    <c:legend>
      <c:legendPos val="r"/>
      <c:layout>
        <c:manualLayout>
          <c:xMode val="edge"/>
          <c:yMode val="edge"/>
          <c:x val="0.7777777777777779"/>
          <c:y val="0.60668380462724936"/>
          <c:w val="0.19645732689210949"/>
          <c:h val="0.2210796915167095"/>
        </c:manualLayout>
      </c:layout>
      <c:overlay val="0"/>
      <c:spPr>
        <a:noFill/>
        <a:ln w="25404">
          <a:noFill/>
        </a:ln>
      </c:sp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197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1395"/>
            </a:pPr>
            <a:r>
              <a:rPr lang="en-US" sz="1400" b="1" i="0" baseline="0" dirty="0" smtClean="0">
                <a:effectLst/>
              </a:rPr>
              <a:t>Job preference, men versus women, no college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16315063356806425"/>
          <c:y val="0"/>
        </c:manualLayout>
      </c:layout>
      <c:overlay val="0"/>
      <c:spPr>
        <a:noFill/>
        <a:ln w="2540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172867583388001"/>
          <c:y val="0.19622080538030004"/>
          <c:w val="0.46453229497416704"/>
          <c:h val="0.6296246108771291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Job outside home</c:v>
                </c:pt>
              </c:strCache>
            </c:strRef>
          </c:tx>
          <c:spPr>
            <a:solidFill>
              <a:srgbClr val="4F81BD"/>
            </a:solidFill>
            <a:ln w="3175">
              <a:solidFill>
                <a:srgbClr val="333399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41.5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Stay home</c:v>
                </c:pt>
              </c:strCache>
            </c:strRef>
          </c:tx>
          <c:spPr>
            <a:solidFill>
              <a:srgbClr val="C0504D"/>
            </a:solidFill>
            <a:ln w="3175">
              <a:solidFill>
                <a:srgbClr val="865357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25.4</c:v>
                </c:pt>
                <c:pt idx="1">
                  <c:v>53.3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 preference</c:v>
                </c:pt>
              </c:strCache>
            </c:strRef>
          </c:tx>
          <c:spPr>
            <a:solidFill>
              <a:srgbClr val="9BBB59"/>
            </a:solidFill>
            <a:ln w="3175">
              <a:solidFill>
                <a:srgbClr val="90713A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1.6</c:v>
                </c:pt>
                <c:pt idx="1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8723200"/>
        <c:axId val="108729472"/>
      </c:barChart>
      <c:catAx>
        <c:axId val="108723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8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Opinion</a:t>
                </a:r>
              </a:p>
            </c:rich>
          </c:tx>
          <c:layout>
            <c:manualLayout>
              <c:xMode val="edge"/>
              <c:yMode val="edge"/>
              <c:x val="0.31442477690288712"/>
              <c:y val="0.90966652955693972"/>
            </c:manualLayout>
          </c:layout>
          <c:overlay val="0"/>
          <c:spPr>
            <a:noFill/>
            <a:ln w="2540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196"/>
            </a:pPr>
            <a:endParaRPr lang="en-US"/>
          </a:p>
        </c:txPr>
        <c:crossAx val="108729472"/>
        <c:crosses val="autoZero"/>
        <c:auto val="1"/>
        <c:lblAlgn val="ctr"/>
        <c:lblOffset val="100"/>
        <c:noMultiLvlLbl val="0"/>
      </c:catAx>
      <c:valAx>
        <c:axId val="10872947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8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 w="25404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097"/>
            </a:pPr>
            <a:endParaRPr lang="en-US"/>
          </a:p>
        </c:txPr>
        <c:crossAx val="108723200"/>
        <c:crosses val="autoZero"/>
        <c:crossBetween val="between"/>
      </c:valAx>
      <c:spPr>
        <a:solidFill>
          <a:srgbClr val="E7E7E7"/>
        </a:solidFill>
        <a:ln w="25404">
          <a:noFill/>
        </a:ln>
      </c:spPr>
    </c:plotArea>
    <c:legend>
      <c:legendPos val="r"/>
      <c:layout>
        <c:manualLayout>
          <c:xMode val="edge"/>
          <c:yMode val="edge"/>
          <c:x val="0.6568663163679882"/>
          <c:y val="0.25505204254531477"/>
          <c:w val="0.29967948717948717"/>
          <c:h val="0.53727506426735216"/>
        </c:manualLayout>
      </c:layout>
      <c:overlay val="0"/>
      <c:spPr>
        <a:noFill/>
        <a:ln w="25404">
          <a:noFill/>
        </a:ln>
      </c:spPr>
      <c:txPr>
        <a:bodyPr/>
        <a:lstStyle/>
        <a:p>
          <a:pPr>
            <a:defRPr sz="1097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7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D380F-7AC8-44A6-9054-C4E71B15835A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99801-A2A3-498D-8FC5-8C5A5A550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36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B5C72A-7EE3-455A-95E1-A79A80A99B89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005B84-EFC2-4FBC-92CC-9968AC703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2838" y="701675"/>
            <a:ext cx="4632325" cy="3475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*This material is important in statistics, but it is needed later in this book only for Chapter 24. You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may omit it if you do not plan to read Chapter 24 or delay reading it until you reach Chapter 24.</a:t>
            </a:r>
          </a:p>
        </p:txBody>
      </p:sp>
    </p:spTree>
    <p:extLst>
      <p:ext uri="{BB962C8B-B14F-4D97-AF65-F5344CB8AC3E}">
        <p14:creationId xmlns:p14="http://schemas.microsoft.com/office/powerpoint/2010/main" val="365983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8D6E-E66A-4919-B8C4-794405EBF68D}" type="datetime1">
              <a:rPr lang="en-US" smtClean="0"/>
              <a:t>8/12/2015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41B-DC42-417E-A0B7-C87892EBB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016F-42FB-4D62-B82F-ABD367897C5E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030A-EB1B-42D9-B220-F99C6FD47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0DEF-62EB-4796-8557-B9F25F7F2F0B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6013-A07E-4B62-B6E9-BA87B56E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450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B5138A-2A97-4458-8FAC-7629B634CEC7}" type="datetime1">
              <a:rPr lang="en-US" smtClean="0"/>
              <a:t>8/12/2015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89CCF6-56AA-4795-BFE1-7F9B2D15B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1CCFF5-2DE3-47D6-9C41-8F2BC17CBFB1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495E41-8E06-474C-A6EF-7A137F059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2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70DA-0F07-4862-A690-0323927FD835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36B2-B467-4880-AB23-8F1A06B4F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CD0A-595D-4387-A0AB-11A251F59708}" type="datetime1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84A2-600D-45DC-90E1-4B77835C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79CE-290B-4AA7-AA83-343D3EB7E367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C45-FA2A-4F7D-9726-107463EE8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AB69-99AB-42D3-B60D-B4801F69FE77}" type="datetime1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DC8-80F5-4DB1-8B11-0234F6F8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A50-F3CC-4021-AD5D-EC3DEDE05849}" type="datetime1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C0E0-2D67-4F09-9805-E820004D8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271-0828-4A81-A1B3-62495759E2D5}" type="datetime1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2F01-9F1B-4D00-8A3D-B52C881B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4D8B-EEE5-437A-8C8C-CFF6AA9EA185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9381-81E4-45CA-81DC-B46CB546C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C987-2264-4AB9-B198-296751BBD8B3}" type="datetime1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2A003-8710-4CD4-8110-33E468165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E41169-E5A6-4C5B-8ABB-39AA49CCA40E}" type="datetime1">
              <a:rPr lang="en-US" smtClean="0"/>
              <a:t>8/12/2015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D743-E708-45B6-8E91-6185BD036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1625" y="2830084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b="1" dirty="0">
                <a:latin typeface="Arial" charset="0"/>
                <a:cs typeface="Arial" charset="0"/>
              </a:rPr>
              <a:t>6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r>
              <a:rPr lang="en-US" sz="3200" b="1" cap="none" dirty="0">
                <a:latin typeface="Arial" charset="0"/>
                <a:cs typeface="Arial" charset="0"/>
              </a:rPr>
              <a:t/>
            </a:r>
            <a:br>
              <a:rPr lang="en-US" sz="3200" b="1" cap="none" dirty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/>
            </a:r>
            <a:br>
              <a:rPr lang="en-US" sz="3200" b="1" dirty="0" smtClean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Two-Way Tables*</a:t>
            </a:r>
            <a:endParaRPr lang="en-US" sz="32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128" y="4441444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4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57852" y="301362"/>
            <a:ext cx="8077200" cy="1152698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Simpson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’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 Paradox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9472" y="1495004"/>
            <a:ext cx="7988300" cy="55245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Consider </a:t>
            </a: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survival rates for the following groups of victims who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were taken to the hospital, either by helicopter, or by road:</a:t>
            </a:r>
            <a:endParaRPr lang="en-US" sz="8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en-US" sz="2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higher percentage of </a:t>
            </a:r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those transported by helicopter died.  Does this mean that this (more costly) mode of transportation isn’t helping?</a:t>
            </a:r>
            <a:endParaRPr lang="en-US" sz="24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606605"/>
              </p:ext>
            </p:extLst>
          </p:nvPr>
        </p:nvGraphicFramePr>
        <p:xfrm>
          <a:off x="685800" y="2803597"/>
          <a:ext cx="3390900" cy="25146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28700"/>
                <a:gridCol w="1181100"/>
                <a:gridCol w="11811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Counts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Helicopter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Road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Victim died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Victim Survived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1100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  <p:graphicFrame>
        <p:nvGraphicFramePr>
          <p:cNvPr id="8" name="Group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373407"/>
              </p:ext>
            </p:extLst>
          </p:nvPr>
        </p:nvGraphicFramePr>
        <p:xfrm>
          <a:off x="4495801" y="3092683"/>
          <a:ext cx="4102100" cy="19304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78764"/>
                <a:gridCol w="1461668"/>
                <a:gridCol w="1461668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Percents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Survived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Helicopter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68%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Road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76%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7545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66619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Simpson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’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 Paradox</a:t>
            </a:r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558800" y="1374993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Monotype Sorts" charset="2"/>
              <a:buNone/>
            </a:pPr>
            <a:r>
              <a:rPr lang="en-US" sz="2400" dirty="0"/>
              <a:t>Consider the </a:t>
            </a:r>
            <a:r>
              <a:rPr lang="en-US" sz="2400" dirty="0" smtClean="0"/>
              <a:t>survival </a:t>
            </a:r>
            <a:r>
              <a:rPr lang="en-US" sz="2400" dirty="0"/>
              <a:t>rates when broken down by type of </a:t>
            </a:r>
            <a:r>
              <a:rPr lang="en-US" sz="2400" dirty="0" smtClean="0"/>
              <a:t>accident.</a:t>
            </a:r>
            <a:endParaRPr lang="en-US" sz="2400" dirty="0"/>
          </a:p>
        </p:txBody>
      </p:sp>
      <p:graphicFrame>
        <p:nvGraphicFramePr>
          <p:cNvPr id="1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74178"/>
              </p:ext>
            </p:extLst>
          </p:nvPr>
        </p:nvGraphicFramePr>
        <p:xfrm>
          <a:off x="698500" y="2612163"/>
          <a:ext cx="3390900" cy="170317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28700"/>
                <a:gridCol w="1181100"/>
                <a:gridCol w="1181100"/>
              </a:tblGrid>
              <a:tr h="5161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Counts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Helicopter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Road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95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Died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95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Survived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52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95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  <p:graphicFrame>
        <p:nvGraphicFramePr>
          <p:cNvPr id="1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55592"/>
              </p:ext>
            </p:extLst>
          </p:nvPr>
        </p:nvGraphicFramePr>
        <p:xfrm>
          <a:off x="4374701" y="2584867"/>
          <a:ext cx="4172399" cy="17966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198965"/>
                <a:gridCol w="1486717"/>
                <a:gridCol w="1486717"/>
              </a:tblGrid>
              <a:tr h="7092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Percents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Survived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5437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Helicopter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48%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52%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5437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Road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60%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  <p:sp>
        <p:nvSpPr>
          <p:cNvPr id="16" name="Text Box 86"/>
          <p:cNvSpPr txBox="1">
            <a:spLocks noChangeArrowheads="1"/>
          </p:cNvSpPr>
          <p:nvPr/>
        </p:nvSpPr>
        <p:spPr bwMode="auto">
          <a:xfrm>
            <a:off x="2836392" y="2080932"/>
            <a:ext cx="32131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Serious accidents</a:t>
            </a:r>
            <a:endParaRPr lang="en-US" sz="2400" b="1" dirty="0">
              <a:solidFill>
                <a:schemeClr val="accent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4407"/>
              </p:ext>
            </p:extLst>
          </p:nvPr>
        </p:nvGraphicFramePr>
        <p:xfrm>
          <a:off x="635000" y="5150108"/>
          <a:ext cx="3390900" cy="13771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28700"/>
                <a:gridCol w="1181100"/>
                <a:gridCol w="1181100"/>
              </a:tblGrid>
              <a:tr h="417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Counts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Helicopter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Road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19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19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Survived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319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  <p:graphicFrame>
        <p:nvGraphicFramePr>
          <p:cNvPr id="1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48363"/>
              </p:ext>
            </p:extLst>
          </p:nvPr>
        </p:nvGraphicFramePr>
        <p:xfrm>
          <a:off x="4432300" y="5021212"/>
          <a:ext cx="4114800" cy="156944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82414"/>
                <a:gridCol w="1466193"/>
                <a:gridCol w="1466193"/>
              </a:tblGrid>
              <a:tr h="7322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Percents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Survived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4185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Helicopter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  <a:tr h="4185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Road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0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80%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anchor="ctr" anchorCtr="1" horzOverflow="overflow"/>
                </a:tc>
              </a:tr>
            </a:tbl>
          </a:graphicData>
        </a:graphic>
      </p:graphicFrame>
      <p:sp>
        <p:nvSpPr>
          <p:cNvPr id="19" name="Text Box 83"/>
          <p:cNvSpPr txBox="1">
            <a:spLocks noChangeArrowheads="1"/>
          </p:cNvSpPr>
          <p:nvPr/>
        </p:nvSpPr>
        <p:spPr bwMode="auto">
          <a:xfrm>
            <a:off x="2526699" y="4525239"/>
            <a:ext cx="3966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Less-serious accidents</a:t>
            </a:r>
            <a:endParaRPr lang="en-US" sz="2400" b="1" dirty="0">
              <a:solidFill>
                <a:schemeClr val="accent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0913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06104" y="284870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Simpson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’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 Paradox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18530" y="1658205"/>
            <a:ext cx="8280400" cy="50927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  <a:tabLst>
                <a:tab pos="2519363" algn="l"/>
              </a:tabLs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Lurking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variable:  Accidents were of two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sorts—serious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(200) and less serious (1100).</a:t>
            </a:r>
          </a:p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Helicopter evacuations had a higher survival rate within both types of accidents than did road evacuations.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This is not evidence of the inefficacy of helicopter evacuation! 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This is an example of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Simpson’s paradox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When the lurking variable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(type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accident: serious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or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less serious) </a:t>
            </a:r>
            <a:r>
              <a:rPr lang="en-US" sz="360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is </a:t>
            </a:r>
            <a:r>
              <a:rPr lang="en-US" sz="36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ignored,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data seem to suggest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road evacuations are safer than helicopter.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However, when the type of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accident is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considered, the association is reversed and suggests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helicopter evacuations are, in fact, safer.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3"/>
          <p:cNvSpPr txBox="1">
            <a:spLocks noChangeArrowheads="1"/>
          </p:cNvSpPr>
          <p:nvPr/>
        </p:nvSpPr>
        <p:spPr bwMode="auto">
          <a:xfrm>
            <a:off x="355600" y="6551613"/>
            <a:ext cx="8534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258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37358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6, We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C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over 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62076"/>
            <a:ext cx="6372225" cy="26479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Marginal distributions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Conditional distributions</a:t>
            </a:r>
          </a:p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Simpson’s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paradox</a:t>
            </a:r>
          </a:p>
        </p:txBody>
      </p:sp>
    </p:spTree>
    <p:extLst>
      <p:ext uri="{BB962C8B-B14F-4D97-AF65-F5344CB8AC3E}">
        <p14:creationId xmlns:p14="http://schemas.microsoft.com/office/powerpoint/2010/main" val="3527034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7867"/>
            <a:ext cx="7772400" cy="114046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Categorical Variables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609600" y="1495380"/>
            <a:ext cx="7988300" cy="52832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sz="3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Review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Categorical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variables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place individuals into one of several groups or categories.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values of a categorical variable are labels for the different categories.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distribution of a categorical variable lists the count or percent of individuals who fall into each category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When a dataset involves two categorical variables, we begin by examining the counts or percents in various categories for one of the variables. </a:t>
            </a:r>
            <a:endParaRPr lang="en-US" sz="3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65760" lvl="1" indent="0">
              <a:spcAft>
                <a:spcPts val="1200"/>
              </a:spcAft>
              <a:buNone/>
            </a:pPr>
            <a:r>
              <a:rPr lang="en-US" sz="34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Two-way t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able </a:t>
            </a:r>
            <a:r>
              <a:rPr lang="en-US" sz="3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– </a:t>
            </a:r>
            <a:r>
              <a:rPr lang="en-US" sz="3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Describes </a:t>
            </a:r>
            <a:r>
              <a:rPr lang="en-US" sz="3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two categorical variables, organizing counts according to a </a:t>
            </a:r>
            <a:r>
              <a:rPr lang="en-US" sz="3400" i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row variable</a:t>
            </a:r>
            <a:r>
              <a:rPr lang="en-US" sz="3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a </a:t>
            </a:r>
            <a:r>
              <a:rPr lang="en-US" sz="3400" i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column variable</a:t>
            </a:r>
            <a:r>
              <a:rPr lang="en-US" sz="34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9299" y="5370776"/>
            <a:ext cx="7752837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191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5353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Two-Way </a:t>
            </a:r>
            <a:r>
              <a:rPr lang="en-US" dirty="0">
                <a:latin typeface="Gill Sans" charset="0"/>
                <a:ea typeface="ＭＳ Ｐゴシック" pitchFamily="34" charset="-128"/>
              </a:rPr>
              <a:t>T</a:t>
            </a:r>
            <a:r>
              <a:rPr lang="en-US" dirty="0" smtClean="0">
                <a:latin typeface="Gill Sans" charset="0"/>
                <a:ea typeface="ＭＳ Ｐゴシック" pitchFamily="34" charset="-128"/>
              </a:rPr>
              <a:t>able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4684976"/>
            <a:ext cx="7988300" cy="21209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What </a:t>
            </a: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are the variables described by this two-way table</a:t>
            </a:r>
            <a:r>
              <a:rPr lang="en-US" sz="3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?</a:t>
            </a:r>
            <a:endParaRPr lang="en-US" sz="3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How many young adults were surveyed?</a:t>
            </a:r>
          </a:p>
          <a:p>
            <a:pPr>
              <a:spcAft>
                <a:spcPts val="1200"/>
              </a:spcAft>
            </a:pP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72055"/>
              </p:ext>
            </p:extLst>
          </p:nvPr>
        </p:nvGraphicFramePr>
        <p:xfrm>
          <a:off x="884260" y="1876774"/>
          <a:ext cx="7378699" cy="257762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90800"/>
                <a:gridCol w="1524000"/>
                <a:gridCol w="876300"/>
                <a:gridCol w="1516575"/>
                <a:gridCol w="871024"/>
              </a:tblGrid>
              <a:tr h="474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Job outside home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Stay home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preference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324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Women, no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474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Women, with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324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Men, no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324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Men, with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299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324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9861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276180"/>
            <a:ext cx="7772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Marginal Distribution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4564"/>
            <a:ext cx="7988300" cy="5096487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marginal distribution</a:t>
            </a:r>
            <a:r>
              <a:rPr lang="en-US" sz="3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one of the categorical variables in a two-way table of counts is the distribution of values of that variable among all individuals described by the table.</a:t>
            </a:r>
          </a:p>
          <a:p>
            <a:pPr>
              <a:spcAft>
                <a:spcPts val="1200"/>
              </a:spcAft>
            </a:pPr>
            <a:r>
              <a:rPr lang="en-US" sz="36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Note: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Percents are often more informative than counts, especially when comparing groups of different sizes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17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" indent="0">
              <a:spcAft>
                <a:spcPts val="1200"/>
              </a:spcAft>
              <a:buNone/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examine a marginal distribution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65760" indent="-36576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Use the data in the table to calculate the marginal distribution (in percents) of the row or column totals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65760" indent="-36576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Make a graph to display the marginal distribution.</a:t>
            </a:r>
          </a:p>
          <a:p>
            <a:pPr>
              <a:spcAft>
                <a:spcPts val="1200"/>
              </a:spcAft>
            </a:pP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065" y="4244453"/>
            <a:ext cx="8111318" cy="21154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29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Marginal Distribution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82959"/>
              </p:ext>
            </p:extLst>
          </p:nvPr>
        </p:nvGraphicFramePr>
        <p:xfrm>
          <a:off x="431800" y="1371600"/>
          <a:ext cx="6832600" cy="2743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65400"/>
                <a:gridCol w="1117600"/>
                <a:gridCol w="927100"/>
                <a:gridCol w="1493149"/>
                <a:gridCol w="729351"/>
              </a:tblGrid>
              <a:tr h="835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Job outside home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Stay home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preference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208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Women, no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365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Women, with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208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Men, no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208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Men, with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299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208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824970"/>
              </p:ext>
            </p:extLst>
          </p:nvPr>
        </p:nvGraphicFramePr>
        <p:xfrm>
          <a:off x="720725" y="4094053"/>
          <a:ext cx="2882900" cy="240442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01775"/>
                <a:gridCol w="1381125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Response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Percent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Women, no college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195/1012= 19.3%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Women, with college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303/1012 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=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29.9%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Men, no college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126/1012 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=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12.5%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Men, with college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388/1012 </a:t>
                      </a: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=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38.3%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7371180" y="1346200"/>
            <a:ext cx="179625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cs typeface="Arial" pitchFamily="34" charset="0"/>
              </a:rPr>
              <a:t>Examine the </a:t>
            </a:r>
            <a:r>
              <a:rPr lang="en-US" sz="2000" b="1" dirty="0">
                <a:cs typeface="Arial" pitchFamily="34" charset="0"/>
              </a:rPr>
              <a:t>marginal distribution </a:t>
            </a:r>
            <a:r>
              <a:rPr lang="en-US" sz="2000" dirty="0">
                <a:cs typeface="Arial" pitchFamily="34" charset="0"/>
              </a:rPr>
              <a:t>of </a:t>
            </a:r>
            <a:r>
              <a:rPr lang="en-US" sz="2000" dirty="0" smtClean="0">
                <a:cs typeface="Arial" pitchFamily="34" charset="0"/>
              </a:rPr>
              <a:t>gender/ education.</a:t>
            </a:r>
            <a:endParaRPr lang="en-US" sz="2000" dirty="0">
              <a:cs typeface="Arial" pitchFamily="34" charset="0"/>
            </a:endParaRPr>
          </a:p>
          <a:p>
            <a:pPr eaLnBrk="1" hangingPunct="1"/>
            <a:endParaRPr lang="en-US" sz="2000" dirty="0">
              <a:cs typeface="Arial" pitchFamily="34" charset="0"/>
            </a:endParaRP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373980"/>
              </p:ext>
            </p:extLst>
          </p:nvPr>
        </p:nvGraphicFramePr>
        <p:xfrm>
          <a:off x="4038601" y="3417357"/>
          <a:ext cx="4849812" cy="331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Curved Down Arrow 24"/>
          <p:cNvSpPr>
            <a:spLocks noChangeArrowheads="1"/>
          </p:cNvSpPr>
          <p:nvPr/>
        </p:nvSpPr>
        <p:spPr bwMode="auto">
          <a:xfrm rot="10800000" flipH="1">
            <a:off x="2606500" y="6456048"/>
            <a:ext cx="1792406" cy="361382"/>
          </a:xfrm>
          <a:prstGeom prst="curvedDownArrow">
            <a:avLst>
              <a:gd name="adj1" fmla="val 24995"/>
              <a:gd name="adj2" fmla="val 50002"/>
              <a:gd name="adj3" fmla="val 28505"/>
            </a:avLst>
          </a:prstGeom>
          <a:solidFill>
            <a:srgbClr val="FADA7A"/>
          </a:solidFill>
          <a:ln w="10000">
            <a:solidFill>
              <a:srgbClr val="FADA7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6" name="Curved Down Arrow 25"/>
          <p:cNvSpPr>
            <a:spLocks noChangeArrowheads="1"/>
          </p:cNvSpPr>
          <p:nvPr/>
        </p:nvSpPr>
        <p:spPr bwMode="auto">
          <a:xfrm rot="20040719" flipH="1">
            <a:off x="2267189" y="2624620"/>
            <a:ext cx="4177681" cy="828675"/>
          </a:xfrm>
          <a:prstGeom prst="curvedDownArrow">
            <a:avLst>
              <a:gd name="adj1" fmla="val 24991"/>
              <a:gd name="adj2" fmla="val 50002"/>
              <a:gd name="adj3" fmla="val 28505"/>
            </a:avLst>
          </a:prstGeom>
          <a:solidFill>
            <a:srgbClr val="FADA7A"/>
          </a:solidFill>
          <a:ln w="10000">
            <a:solidFill>
              <a:srgbClr val="FADA7A"/>
            </a:solidFill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6929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9"/>
          <p:cNvSpPr>
            <a:spLocks noGrp="1" noChangeArrowheads="1"/>
          </p:cNvSpPr>
          <p:nvPr>
            <p:ph type="title"/>
          </p:nvPr>
        </p:nvSpPr>
        <p:spPr>
          <a:xfrm>
            <a:off x="371903" y="275232"/>
            <a:ext cx="77724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Conditional Distribution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36264" y="1562100"/>
            <a:ext cx="85344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Marginal distributions tell us nothing about the relationship between two variables.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A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</a:rPr>
              <a:t>conditional distribution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of a variable describes the values of that variable among individuals who have a specific value of another variable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pPr marL="68580" indent="0">
              <a:buNone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To examine or compare conditional distributions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:</a:t>
            </a:r>
            <a:endParaRPr lang="en-US" sz="2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  <a:p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Select the row(s) or column(s) of interest.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Use the data in the table to calculate the conditional distribution (in percents) of the row(s) or column(s).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Make a graph to display the conditional distribution.</a:t>
            </a:r>
          </a:p>
          <a:p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Use a side-by-side bar graph or segmented bar graph to compare distributions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.</a:t>
            </a:r>
            <a:endParaRPr lang="en-US" sz="2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8968" y="3539700"/>
            <a:ext cx="8561696" cy="29014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374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477927"/>
              </p:ext>
            </p:extLst>
          </p:nvPr>
        </p:nvGraphicFramePr>
        <p:xfrm>
          <a:off x="70626" y="1173278"/>
          <a:ext cx="6832600" cy="2743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65400"/>
                <a:gridCol w="1117600"/>
                <a:gridCol w="927100"/>
                <a:gridCol w="1493149"/>
                <a:gridCol w="729351"/>
              </a:tblGrid>
              <a:tr h="835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Job outside home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Stay home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preference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208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Women, no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365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Women, with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208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Men, no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208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Men, with college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299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1800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388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208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1012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4" y="203200"/>
            <a:ext cx="8077200" cy="102087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Conditional Distribution</a:t>
            </a:r>
            <a:endParaRPr lang="en-US" sz="40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334984"/>
              </p:ext>
            </p:extLst>
          </p:nvPr>
        </p:nvGraphicFramePr>
        <p:xfrm>
          <a:off x="70626" y="4198670"/>
          <a:ext cx="2355074" cy="20726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59897"/>
                <a:gridCol w="1295177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Response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Women no college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Job outside home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81/195 = 41.5%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Stay home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104/195 = 53.3%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 preference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10/195 = 5.1%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6979426" y="1396325"/>
            <a:ext cx="190739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cs typeface="Arial" pitchFamily="34" charset="0"/>
              </a:rPr>
              <a:t>Calculate the conditional distribution of </a:t>
            </a:r>
            <a:r>
              <a:rPr lang="en-US" sz="1800" dirty="0" smtClean="0">
                <a:cs typeface="Arial" pitchFamily="34" charset="0"/>
              </a:rPr>
              <a:t>job preference for women and men with no college.</a:t>
            </a:r>
            <a:endParaRPr lang="en-US" sz="1800" dirty="0">
              <a:cs typeface="Arial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113299"/>
              </p:ext>
            </p:extLst>
          </p:nvPr>
        </p:nvGraphicFramePr>
        <p:xfrm>
          <a:off x="3630612" y="4038543"/>
          <a:ext cx="4818063" cy="265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urved Down Arrow 12"/>
          <p:cNvSpPr/>
          <p:nvPr/>
        </p:nvSpPr>
        <p:spPr>
          <a:xfrm rot="18246188" flipH="1">
            <a:off x="471349" y="2287341"/>
            <a:ext cx="3277652" cy="1105966"/>
          </a:xfrm>
          <a:prstGeom prst="curvedDownArrow">
            <a:avLst>
              <a:gd name="adj1" fmla="val 25000"/>
              <a:gd name="adj2" fmla="val 50000"/>
              <a:gd name="adj3" fmla="val 2850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997773"/>
              </p:ext>
            </p:extLst>
          </p:nvPr>
        </p:nvGraphicFramePr>
        <p:xfrm>
          <a:off x="2441575" y="4199378"/>
          <a:ext cx="1130300" cy="20726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303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Men no college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92/126 = 73.0%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32/126 = 25.4%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2/126 = 1.6%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846405"/>
              </p:ext>
            </p:extLst>
          </p:nvPr>
        </p:nvGraphicFramePr>
        <p:xfrm>
          <a:off x="3630612" y="4038543"/>
          <a:ext cx="5180013" cy="2527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774256"/>
              </p:ext>
            </p:extLst>
          </p:nvPr>
        </p:nvGraphicFramePr>
        <p:xfrm>
          <a:off x="3714749" y="4061168"/>
          <a:ext cx="4867275" cy="269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Curved Down Arrow 16"/>
          <p:cNvSpPr/>
          <p:nvPr/>
        </p:nvSpPr>
        <p:spPr>
          <a:xfrm rot="10800000" flipH="1">
            <a:off x="2690812" y="6271310"/>
            <a:ext cx="2233543" cy="482486"/>
          </a:xfrm>
          <a:prstGeom prst="curvedDownArrow">
            <a:avLst>
              <a:gd name="adj1" fmla="val 25000"/>
              <a:gd name="adj2" fmla="val 50000"/>
              <a:gd name="adj3" fmla="val 2850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849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5" grpId="0">
        <p:bldAsOne/>
      </p:bldGraphic>
      <p:bldGraphic spid="1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88664" y="218363"/>
            <a:ext cx="8077200" cy="1219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Simpson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’</a:t>
            </a:r>
            <a:r>
              <a:rPr lang="en-US" sz="4000" dirty="0" smtClean="0">
                <a:latin typeface="Gill Sans" charset="0"/>
                <a:ea typeface="ＭＳ Ｐゴシック" pitchFamily="34" charset="-128"/>
              </a:rPr>
              <a:t>s Paradox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23000" y="1549596"/>
            <a:ext cx="8657229" cy="5283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When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studying the relationship between two variables, there may exist a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lurking variable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that creates a reversal in the direction of the relationship when the lurking variable is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ignored,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 opposed to the direction of the relationship when the lurking variable is considered.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lurking variable creates subgroups, and failure to take these subgroups into consideration can lead to misleading conclusions regarding the association between the two variables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6858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 association or comparison that holds for all of several groups can reverse direction when the data are combined to form a single group. This reversal is called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Simpson’s paradox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760" y="5076966"/>
            <a:ext cx="8657229" cy="13742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152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4980</TotalTime>
  <Words>1006</Words>
  <Application>Microsoft Office PowerPoint</Application>
  <PresentationFormat>On-screen Show (4:3)</PresentationFormat>
  <Paragraphs>242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CHAPTER 6:  Two-Way Tables*</vt:lpstr>
      <vt:lpstr>In Chapter 6, We Cover …</vt:lpstr>
      <vt:lpstr>Categorical Variables</vt:lpstr>
      <vt:lpstr>Two-Way Table</vt:lpstr>
      <vt:lpstr>Marginal Distribution</vt:lpstr>
      <vt:lpstr>Marginal Distribution</vt:lpstr>
      <vt:lpstr>Conditional Distribution</vt:lpstr>
      <vt:lpstr>Conditional Distribution</vt:lpstr>
      <vt:lpstr>Simpson’s Paradox</vt:lpstr>
      <vt:lpstr>Simpson’s Paradox</vt:lpstr>
      <vt:lpstr>Simpson’s Paradox</vt:lpstr>
      <vt:lpstr>Simpson’s Paradox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0:  Getting Started</dc:title>
  <dc:creator>drmark.gebert@gmail.com</dc:creator>
  <cp:lastModifiedBy>Anzhi Li</cp:lastModifiedBy>
  <cp:revision>194</cp:revision>
  <cp:lastPrinted>2013-09-29T23:45:03Z</cp:lastPrinted>
  <dcterms:created xsi:type="dcterms:W3CDTF">2011-07-11T00:21:16Z</dcterms:created>
  <dcterms:modified xsi:type="dcterms:W3CDTF">2015-08-12T20:07:46Z</dcterms:modified>
</cp:coreProperties>
</file>