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51" r:id="rId1"/>
  </p:sldMasterIdLst>
  <p:notesMasterIdLst>
    <p:notesMasterId r:id="rId14"/>
  </p:notesMasterIdLst>
  <p:sldIdLst>
    <p:sldId id="297" r:id="rId2"/>
    <p:sldId id="334" r:id="rId3"/>
    <p:sldId id="345" r:id="rId4"/>
    <p:sldId id="337" r:id="rId5"/>
    <p:sldId id="338" r:id="rId6"/>
    <p:sldId id="339" r:id="rId7"/>
    <p:sldId id="340" r:id="rId8"/>
    <p:sldId id="341" r:id="rId9"/>
    <p:sldId id="342" r:id="rId10"/>
    <p:sldId id="343" r:id="rId11"/>
    <p:sldId id="344" r:id="rId12"/>
    <p:sldId id="346" r:id="rId1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1D25"/>
    <a:srgbClr val="EEEFD6"/>
    <a:srgbClr val="DF584A"/>
    <a:srgbClr val="F7B3BA"/>
    <a:srgbClr val="FFD7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4" autoAdjust="0"/>
    <p:restoredTop sz="94660"/>
  </p:normalViewPr>
  <p:slideViewPr>
    <p:cSldViewPr snapToGrid="0" snapToObjects="1">
      <p:cViewPr>
        <p:scale>
          <a:sx n="70" d="100"/>
          <a:sy n="70" d="100"/>
        </p:scale>
        <p:origin x="-153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D8B5C72A-7EE3-455A-95E1-A79A80A99B89}" type="datetime1">
              <a:rPr lang="en-US"/>
              <a:pPr/>
              <a:t>8/12/2015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77005B84-EFC2-4FBC-92CC-9968AC7033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072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latin typeface="Calibri" pitchFamily="34" charset="0"/>
              </a:rPr>
              <a:t>Basic Practice of Statistics - 3rd Edition</a:t>
            </a:r>
          </a:p>
        </p:txBody>
      </p:sp>
      <p:sp>
        <p:nvSpPr>
          <p:cNvPr id="174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latin typeface="Calibri" pitchFamily="34" charset="0"/>
              </a:rPr>
              <a:t>Chapter 5</a:t>
            </a:r>
          </a:p>
        </p:txBody>
      </p:sp>
      <p:sp>
        <p:nvSpPr>
          <p:cNvPr id="174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1E4F941F-3703-4FA3-9604-6DD1AF4F6829}" type="slidenum">
              <a:rPr lang="en-US" sz="1200">
                <a:latin typeface="Calibri" pitchFamily="34" charset="0"/>
              </a:rPr>
              <a:pPr eaLnBrk="1" hangingPunct="1"/>
              <a:t>1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174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0563"/>
            <a:ext cx="4556125" cy="34178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5031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B15F9-2BCE-451B-BB17-D0391CC474C1}" type="datetime1">
              <a:rPr lang="en-US" smtClean="0"/>
              <a:t>8/12/2015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0E41B-DC42-417E-A0B7-C87892EBBF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198D8-A872-4FC0-9AB3-3CCC5CB0686C}" type="datetime1">
              <a:rPr lang="en-US" smtClean="0"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1030A-EB1B-42D9-B220-F99C6FD47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C5F04-4DC4-44E6-ADB6-FCC52D8CABF5}" type="datetime1">
              <a:rPr lang="en-US" smtClean="0"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06013-A07E-4B62-B6E9-BA87B56EB2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14500"/>
            <a:ext cx="3810000" cy="4152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14500"/>
            <a:ext cx="3810000" cy="20002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67150"/>
            <a:ext cx="3810000" cy="20002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4E2F5C5-2BF3-40CF-BB78-5FD98D7C9301}" type="datetime1">
              <a:rPr lang="en-US" smtClean="0"/>
              <a:t>8/12/2015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C4D4D5C-8072-4D2A-BB6E-4ADFCA06E4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0164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14500"/>
            <a:ext cx="3810000" cy="4152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4500"/>
            <a:ext cx="3810000" cy="4152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0AD8F4E-C448-41CA-9442-7C3221F868D3}" type="datetime1">
              <a:rPr lang="en-US" smtClean="0"/>
              <a:t>8/12/2015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C75882A-D316-49B8-8B3F-F8E5ED5C27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24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4E254-6163-4638-9193-F81BC4D7E64C}" type="datetime1">
              <a:rPr lang="en-US" smtClean="0"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E36B2-B467-4880-AB23-8F1A06B4F2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1F4E2-1F0E-4AD4-89E2-C48C7895F428}" type="datetime1">
              <a:rPr lang="en-US" smtClean="0"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84A2-600D-45DC-90E1-4B77835C7B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004F8-E8F0-4098-B767-441E9DCC0DC8}" type="datetime1">
              <a:rPr lang="en-US" smtClean="0"/>
              <a:t>8/12/2015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BC45-FA2A-4F7D-9726-107463EE86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CA7DF-1E62-4829-85FD-B0C459583C45}" type="datetime1">
              <a:rPr lang="en-US" smtClean="0"/>
              <a:t>8/12/2015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C9DC8-80F5-4DB1-8B11-0234F6F87F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7A595-C941-4251-BE0D-69413295E621}" type="datetime1">
              <a:rPr lang="en-US" smtClean="0"/>
              <a:t>8/12/2015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FC0E0-2D67-4F09-9805-E820004D8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72F32-2793-4A47-BEC1-16DF6754424A}" type="datetime1">
              <a:rPr lang="en-US" smtClean="0"/>
              <a:t>8/12/2015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2F01-9F1B-4D00-8A3D-B52C881BB6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601E6-91A4-4D59-B77F-3E7FFCD6F739}" type="datetime1">
              <a:rPr lang="en-US" smtClean="0"/>
              <a:t>8/12/2015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A9381-81E4-45CA-81DC-B46CB546C9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E7330-7653-43D0-AA99-586A02847DE0}" type="datetime1">
              <a:rPr lang="en-US" smtClean="0"/>
              <a:t>8/12/2015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CF2A003-8710-4CD4-8110-33E468165A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AA95F5-E20D-4D12-AEF2-1917E1540C13}" type="datetime1">
              <a:rPr lang="en-US" smtClean="0"/>
              <a:t>8/12/2015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2C8D743-E708-45B6-8E91-6185BD036CB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2" r:id="rId1"/>
    <p:sldLayoutId id="2147484053" r:id="rId2"/>
    <p:sldLayoutId id="2147484054" r:id="rId3"/>
    <p:sldLayoutId id="2147484055" r:id="rId4"/>
    <p:sldLayoutId id="2147484056" r:id="rId5"/>
    <p:sldLayoutId id="2147484057" r:id="rId6"/>
    <p:sldLayoutId id="2147484058" r:id="rId7"/>
    <p:sldLayoutId id="2147484059" r:id="rId8"/>
    <p:sldLayoutId id="2147484060" r:id="rId9"/>
    <p:sldLayoutId id="2147484061" r:id="rId10"/>
    <p:sldLayoutId id="2147484062" r:id="rId11"/>
    <p:sldLayoutId id="2147484063" r:id="rId12"/>
    <p:sldLayoutId id="2147484064" r:id="rId13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81625" y="2830084"/>
            <a:ext cx="4267199" cy="12446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200" b="1" cap="none" dirty="0">
                <a:latin typeface="Arial" charset="0"/>
                <a:cs typeface="Arial" charset="0"/>
              </a:rPr>
              <a:t>CHAPTER </a:t>
            </a:r>
            <a:r>
              <a:rPr lang="en-US" sz="3200" b="1" dirty="0">
                <a:latin typeface="Arial" charset="0"/>
                <a:cs typeface="Arial" charset="0"/>
              </a:rPr>
              <a:t>8</a:t>
            </a:r>
            <a:r>
              <a:rPr lang="en-US" sz="3200" b="1" cap="none" dirty="0" smtClean="0">
                <a:latin typeface="Arial" charset="0"/>
                <a:cs typeface="Arial" charset="0"/>
              </a:rPr>
              <a:t>:</a:t>
            </a:r>
            <a:r>
              <a:rPr lang="en-US" sz="3200" b="1" cap="none" dirty="0">
                <a:latin typeface="Arial" charset="0"/>
                <a:cs typeface="Arial" charset="0"/>
              </a:rPr>
              <a:t/>
            </a:r>
            <a:br>
              <a:rPr lang="en-US" sz="3200" b="1" cap="none" dirty="0">
                <a:latin typeface="Arial" charset="0"/>
                <a:cs typeface="Arial" charset="0"/>
              </a:rPr>
            </a:br>
            <a:r>
              <a:rPr lang="en-US" sz="3200" b="1" cap="none" dirty="0" smtClean="0">
                <a:latin typeface="Arial" charset="0"/>
                <a:cs typeface="Arial" charset="0"/>
              </a:rPr>
              <a:t>Producing Data:</a:t>
            </a:r>
            <a:r>
              <a:rPr lang="en-US" sz="3200" b="1" cap="none" smtClean="0">
                <a:latin typeface="Arial" charset="0"/>
                <a:cs typeface="Arial" charset="0"/>
              </a:rPr>
              <a:t/>
            </a:r>
            <a:br>
              <a:rPr lang="en-US" sz="3200" b="1" cap="none" smtClean="0">
                <a:latin typeface="Arial" charset="0"/>
                <a:cs typeface="Arial" charset="0"/>
              </a:rPr>
            </a:br>
            <a:r>
              <a:rPr lang="en-US" sz="3200" b="1" smtClean="0">
                <a:latin typeface="Arial" charset="0"/>
                <a:cs typeface="Arial" charset="0"/>
              </a:rPr>
              <a:t>Sampling</a:t>
            </a:r>
            <a:endParaRPr lang="en-US" sz="3200" b="1" cap="none" dirty="0">
              <a:latin typeface="Arial" charset="0"/>
              <a:cs typeface="Arial" charset="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33365" y="5691334"/>
            <a:ext cx="3309803" cy="407065"/>
          </a:xfrm>
        </p:spPr>
        <p:txBody>
          <a:bodyPr>
            <a:normAutofit fontScale="77500" lnSpcReduction="20000"/>
          </a:bodyPr>
          <a:lstStyle/>
          <a:p>
            <a:pPr algn="r" eaLnBrk="1" hangingPunct="1"/>
            <a:r>
              <a:rPr lang="en-US" b="1" dirty="0" smtClean="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Lecture PowerPoint Slides</a:t>
            </a:r>
          </a:p>
        </p:txBody>
      </p:sp>
      <p:sp>
        <p:nvSpPr>
          <p:cNvPr id="5" name="Rectangle 4"/>
          <p:cNvSpPr/>
          <p:nvPr/>
        </p:nvSpPr>
        <p:spPr>
          <a:xfrm>
            <a:off x="4744128" y="4441444"/>
            <a:ext cx="397495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727CA3"/>
                </a:solidFill>
                <a:cs typeface="Arial" pitchFamily="34" charset="0"/>
              </a:rPr>
              <a:t>Basic Practice of Statistics</a:t>
            </a:r>
            <a:endParaRPr lang="en-US" sz="2000" i="1" dirty="0">
              <a:solidFill>
                <a:srgbClr val="727CA3"/>
              </a:solidFill>
              <a:cs typeface="Arial" pitchFamily="34" charset="0"/>
            </a:endParaRPr>
          </a:p>
          <a:p>
            <a:r>
              <a:rPr lang="en-US" dirty="0" smtClean="0">
                <a:solidFill>
                  <a:srgbClr val="727CA3"/>
                </a:solidFill>
                <a:cs typeface="Arial" pitchFamily="34" charset="0"/>
              </a:rPr>
              <a:t>7</a:t>
            </a:r>
            <a:r>
              <a:rPr lang="en-US" baseline="30000" dirty="0" smtClean="0">
                <a:solidFill>
                  <a:srgbClr val="727CA3"/>
                </a:solidFill>
                <a:cs typeface="Arial" pitchFamily="34" charset="0"/>
              </a:rPr>
              <a:t>th</a:t>
            </a:r>
            <a:r>
              <a:rPr lang="en-US" dirty="0" smtClean="0">
                <a:solidFill>
                  <a:srgbClr val="727CA3"/>
                </a:solidFill>
                <a:cs typeface="Arial" pitchFamily="34" charset="0"/>
              </a:rPr>
              <a:t> Edition</a:t>
            </a:r>
            <a:endParaRPr lang="en-US" dirty="0">
              <a:solidFill>
                <a:srgbClr val="727CA3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74700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448310" y="391160"/>
            <a:ext cx="8077200" cy="11303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latin typeface="Gill Sans" charset="0"/>
                <a:ea typeface="ＭＳ Ｐゴシック" pitchFamily="34" charset="-128"/>
              </a:rPr>
              <a:t>Other Sampling </a:t>
            </a:r>
            <a:r>
              <a:rPr lang="en-US" sz="4000" dirty="0">
                <a:latin typeface="Gill Sans" charset="0"/>
                <a:ea typeface="ＭＳ Ｐゴシック" pitchFamily="34" charset="-128"/>
              </a:rPr>
              <a:t>D</a:t>
            </a:r>
            <a:r>
              <a:rPr lang="en-US" sz="4000" dirty="0" smtClean="0">
                <a:latin typeface="Gill Sans" charset="0"/>
                <a:ea typeface="ＭＳ Ｐゴシック" pitchFamily="34" charset="-128"/>
              </a:rPr>
              <a:t>esigns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22580" y="1658620"/>
            <a:ext cx="8569960" cy="487934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 basic idea of sampling is straightforward: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Take </a:t>
            </a:r>
            <a:r>
              <a:rPr lang="en-US" sz="20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an SRS from the population and use your sample results to gain information about the population.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Sometimes, </a:t>
            </a:r>
            <a:r>
              <a:rPr lang="en-US" sz="20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there are statistical advantages to using more complex sampling methods.</a:t>
            </a:r>
          </a:p>
          <a:p>
            <a:pPr fontAlgn="auto">
              <a:spcAft>
                <a:spcPts val="1800"/>
              </a:spcAft>
            </a:pPr>
            <a:r>
              <a:rPr lang="en-US" sz="20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One common alternative to an SRS involves sampling important groups (called strata) within the population separately.  These “sub-samples” are combined to form one stratified random sample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.</a:t>
            </a:r>
          </a:p>
          <a:p>
            <a:pPr marL="68580" indent="0" fontAlgn="auto">
              <a:spcAft>
                <a:spcPts val="1200"/>
              </a:spcAft>
              <a:buNone/>
            </a:pPr>
            <a:r>
              <a:rPr lang="en-US" sz="2000" b="1" cap="all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stratified random sample</a:t>
            </a:r>
          </a:p>
          <a:p>
            <a:pPr fontAlgn="auto">
              <a:spcAft>
                <a:spcPts val="600"/>
              </a:spcAft>
            </a:pPr>
            <a:r>
              <a:rPr lang="en-US" sz="20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To select a </a:t>
            </a:r>
            <a:r>
              <a:rPr lang="en-US" sz="2000" b="1" dirty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stratified random sample</a:t>
            </a:r>
            <a:r>
              <a:rPr lang="en-US" sz="20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, first classify the population into groups of similar individuals, called </a:t>
            </a:r>
            <a:r>
              <a:rPr lang="en-US" sz="2000" b="1" dirty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strata</a:t>
            </a:r>
            <a:r>
              <a:rPr lang="en-US" sz="20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. Then choose a separate SRS in each stratum and combine these SRSs to form the full sample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.</a:t>
            </a:r>
          </a:p>
          <a:p>
            <a:pPr fontAlgn="auto">
              <a:spcAft>
                <a:spcPts val="1200"/>
              </a:spcAft>
            </a:pPr>
            <a:r>
              <a:rPr lang="en-US" sz="20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Another example:  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multistage samples</a:t>
            </a:r>
            <a:endParaRPr lang="en-US" sz="2000" b="1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2580" y="4180110"/>
            <a:ext cx="8478520" cy="209495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90752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468952" y="325656"/>
            <a:ext cx="8077200" cy="12192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latin typeface="Gill Sans" charset="0"/>
                <a:ea typeface="ＭＳ Ｐゴシック" pitchFamily="34" charset="-128"/>
              </a:rPr>
              <a:t>Cautions about Sample </a:t>
            </a:r>
            <a:r>
              <a:rPr lang="en-US" sz="4000" dirty="0">
                <a:latin typeface="Gill Sans" charset="0"/>
                <a:ea typeface="ＭＳ Ｐゴシック" pitchFamily="34" charset="-128"/>
              </a:rPr>
              <a:t>S</a:t>
            </a:r>
            <a:r>
              <a:rPr lang="en-US" sz="4000" dirty="0" smtClean="0">
                <a:latin typeface="Gill Sans" charset="0"/>
                <a:ea typeface="ＭＳ Ｐゴシック" pitchFamily="34" charset="-128"/>
              </a:rPr>
              <a:t>urveys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17545" y="1783502"/>
            <a:ext cx="8594442" cy="482202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Good sampling technique includes the art of reducing all sources of error.</a:t>
            </a:r>
          </a:p>
          <a:p>
            <a:pPr fontAlgn="auto">
              <a:spcAft>
                <a:spcPts val="600"/>
              </a:spcAft>
            </a:pPr>
            <a:r>
              <a:rPr lang="en-US" b="1" dirty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Undercoverage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occurs when some groups in the population are left out of the process of choosing the sample.</a:t>
            </a:r>
          </a:p>
          <a:p>
            <a:pPr fontAlgn="auto">
              <a:spcAft>
                <a:spcPts val="600"/>
              </a:spcAft>
            </a:pPr>
            <a:r>
              <a:rPr lang="en-US" b="1" dirty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Nonresponse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occurs when an individual chosen for the sample can’t be contacted or refuses to participate.</a:t>
            </a:r>
          </a:p>
          <a:p>
            <a:pPr fontAlgn="auto"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A systematic pattern of incorrect responses in a sample survey leads to 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response bias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.</a:t>
            </a:r>
          </a:p>
          <a:p>
            <a:pPr fontAlgn="auto"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 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wording of questions</a:t>
            </a:r>
            <a:r>
              <a:rPr lang="en-US" b="1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is the most important influence on the answers given to a sample survey.</a:t>
            </a:r>
          </a:p>
        </p:txBody>
      </p:sp>
      <p:sp>
        <p:nvSpPr>
          <p:cNvPr id="7" name="Rectangle 6"/>
          <p:cNvSpPr/>
          <p:nvPr/>
        </p:nvSpPr>
        <p:spPr>
          <a:xfrm>
            <a:off x="317545" y="2620371"/>
            <a:ext cx="8594442" cy="21699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87927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537192" y="407544"/>
            <a:ext cx="8077200" cy="12192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latin typeface="Gill Sans" charset="0"/>
                <a:ea typeface="ＭＳ Ｐゴシック" pitchFamily="34" charset="-128"/>
              </a:rPr>
              <a:t>Impact of Technology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85785" y="1939691"/>
            <a:ext cx="8153400" cy="416086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Expense of personal interviews to do surveys has led most studies to technology-based data collection.</a:t>
            </a:r>
            <a:endParaRPr lang="en-US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marL="68580" indent="0" fontAlgn="auto">
              <a:spcAft>
                <a:spcPts val="1200"/>
              </a:spcAft>
              <a:buNone/>
            </a:pP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Issues</a:t>
            </a:r>
          </a:p>
          <a:p>
            <a:pPr fontAlgn="auto">
              <a:spcAft>
                <a:spcPts val="120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Random-digit dialing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has grown decreasingly useful as the proportion of homes with no landline has increased.</a:t>
            </a:r>
            <a:endParaRPr lang="en-US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fontAlgn="auto">
              <a:spcAft>
                <a:spcPts val="120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Web surveys</a:t>
            </a:r>
            <a:r>
              <a:rPr lang="en-US" b="1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are used more frequently, but are difficult to do well.</a:t>
            </a:r>
            <a:endParaRPr lang="en-US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48230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702697"/>
            <a:ext cx="7772400" cy="9144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Gill Sans" charset="0"/>
                <a:ea typeface="ＭＳ Ｐゴシック" pitchFamily="34" charset="-128"/>
              </a:rPr>
              <a:t>In Chapter 8, We </a:t>
            </a:r>
            <a:r>
              <a:rPr lang="en-US" dirty="0">
                <a:latin typeface="Gill Sans" charset="0"/>
                <a:ea typeface="ＭＳ Ｐゴシック" pitchFamily="34" charset="-128"/>
              </a:rPr>
              <a:t>C</a:t>
            </a:r>
            <a:r>
              <a:rPr lang="en-US" dirty="0" smtClean="0">
                <a:latin typeface="Gill Sans" charset="0"/>
                <a:ea typeface="ＭＳ Ｐゴシック" pitchFamily="34" charset="-128"/>
              </a:rPr>
              <a:t>over …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672152" y="1755306"/>
            <a:ext cx="7562850" cy="5010150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1200"/>
              </a:spcAft>
            </a:pPr>
            <a:r>
              <a:rPr lang="en-US" sz="36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Population </a:t>
            </a:r>
            <a:r>
              <a:rPr lang="en-US" sz="36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versus sample</a:t>
            </a:r>
            <a:endParaRPr lang="en-US" sz="3600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36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How to </a:t>
            </a:r>
            <a:r>
              <a:rPr lang="en-US" sz="36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sample badly</a:t>
            </a:r>
            <a:endParaRPr lang="en-US" sz="3600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36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Simple </a:t>
            </a:r>
            <a:r>
              <a:rPr lang="en-US" sz="36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random samples</a:t>
            </a:r>
            <a:endParaRPr lang="en-US" sz="3600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36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Inference </a:t>
            </a:r>
            <a:r>
              <a:rPr lang="en-US" sz="36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about </a:t>
            </a:r>
            <a:r>
              <a:rPr lang="en-US" sz="36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 </a:t>
            </a:r>
            <a:r>
              <a:rPr lang="en-US" sz="36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population</a:t>
            </a:r>
            <a:endParaRPr lang="en-US" sz="3600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36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Other </a:t>
            </a:r>
            <a:r>
              <a:rPr lang="en-US" sz="36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sampling designs</a:t>
            </a:r>
            <a:endParaRPr lang="en-US" sz="3600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36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Cautions </a:t>
            </a:r>
            <a:r>
              <a:rPr lang="en-US" sz="36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about sample surveys</a:t>
            </a:r>
          </a:p>
          <a:p>
            <a:pPr>
              <a:spcAft>
                <a:spcPts val="1200"/>
              </a:spcAft>
            </a:pPr>
            <a:r>
              <a:rPr lang="en-US" sz="36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 impact of technology</a:t>
            </a:r>
            <a:endParaRPr lang="en-US" sz="3600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03448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Grp="1" noChangeArrowheads="1"/>
          </p:cNvSpPr>
          <p:nvPr>
            <p:ph type="title"/>
          </p:nvPr>
        </p:nvSpPr>
        <p:spPr>
          <a:xfrm>
            <a:off x="644856" y="637089"/>
            <a:ext cx="7772400" cy="1057275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Gill Sans" charset="0"/>
                <a:ea typeface="ＭＳ Ｐゴシック" pitchFamily="34" charset="-128"/>
              </a:rPr>
              <a:t>Watch for These </a:t>
            </a:r>
            <a:r>
              <a:rPr lang="en-US" dirty="0">
                <a:latin typeface="Gill Sans" charset="0"/>
                <a:ea typeface="ＭＳ Ｐゴシック" pitchFamily="34" charset="-128"/>
              </a:rPr>
              <a:t>P</a:t>
            </a:r>
            <a:r>
              <a:rPr lang="en-US" dirty="0" smtClean="0">
                <a:latin typeface="Gill Sans" charset="0"/>
                <a:ea typeface="ＭＳ Ｐゴシック" pitchFamily="34" charset="-128"/>
              </a:rPr>
              <a:t>oints: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508376" y="1910687"/>
            <a:ext cx="8007824" cy="458565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US" sz="36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A </a:t>
            </a:r>
            <a:r>
              <a:rPr lang="en-US" sz="36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sound statistical design is necessary if we are to trust data from a sample </a:t>
            </a:r>
            <a:r>
              <a:rPr lang="en-US" sz="36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for drawing </a:t>
            </a:r>
            <a:r>
              <a:rPr lang="en-US" sz="36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sound conclusions about the </a:t>
            </a:r>
            <a:r>
              <a:rPr lang="en-US" sz="36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population.</a:t>
            </a:r>
            <a:endParaRPr lang="en-US" sz="3600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US" sz="36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In </a:t>
            </a:r>
            <a:r>
              <a:rPr lang="en-US" sz="36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sampling from large human populations, however, </a:t>
            </a:r>
            <a:r>
              <a:rPr lang="en-US" sz="36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“practical problems” can overwhelm </a:t>
            </a:r>
            <a:r>
              <a:rPr lang="en-US" sz="36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even sound </a:t>
            </a:r>
            <a:r>
              <a:rPr lang="en-US" sz="36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designs.</a:t>
            </a:r>
            <a:endParaRPr lang="en-US" sz="3600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US" sz="36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T</a:t>
            </a:r>
            <a:r>
              <a:rPr lang="en-US" sz="36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he </a:t>
            </a:r>
            <a:r>
              <a:rPr lang="en-US" sz="36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impact of technology (particularly cell phones and the Internet) is </a:t>
            </a:r>
            <a:r>
              <a:rPr lang="en-US" sz="36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making it </a:t>
            </a:r>
            <a:r>
              <a:rPr lang="en-US" sz="36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harder to produce trustworthy national data by sampling.</a:t>
            </a:r>
          </a:p>
        </p:txBody>
      </p:sp>
    </p:spTree>
    <p:extLst>
      <p:ext uri="{BB962C8B-B14F-4D97-AF65-F5344CB8AC3E}">
        <p14:creationId xmlns:p14="http://schemas.microsoft.com/office/powerpoint/2010/main" val="252789148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481081" y="384416"/>
            <a:ext cx="7772400" cy="103632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800" dirty="0" smtClean="0">
                <a:latin typeface="Gill Sans" charset="0"/>
                <a:ea typeface="ＭＳ Ｐゴシック" pitchFamily="34" charset="-128"/>
              </a:rPr>
              <a:t>Population versus Sample</a:t>
            </a:r>
          </a:p>
        </p:txBody>
      </p:sp>
      <p:sp>
        <p:nvSpPr>
          <p:cNvPr id="14" name="Rectangle 3"/>
          <p:cNvSpPr>
            <a:spLocks noGrp="1" noChangeArrowheads="1"/>
          </p:cNvSpPr>
          <p:nvPr>
            <p:ph sz="quarter" idx="2"/>
          </p:nvPr>
        </p:nvSpPr>
        <p:spPr>
          <a:xfrm>
            <a:off x="404363" y="1454408"/>
            <a:ext cx="8477795" cy="5164760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en-US" sz="18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 distinction between population and sample is basic to statistics. To make sense of any sample result, you must know what population the sample represents</a:t>
            </a:r>
            <a:r>
              <a:rPr lang="en-US" sz="18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1800" b="1" cap="all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Population, Sample, Sampling Design</a:t>
            </a:r>
            <a:endParaRPr lang="en-US" sz="1800" b="1" cap="all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18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 </a:t>
            </a:r>
            <a:r>
              <a:rPr lang="en-US" sz="1800" b="1" dirty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population</a:t>
            </a:r>
            <a:r>
              <a:rPr lang="en-US" sz="18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in a statistical study is the entire group of individuals about which we want information.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A </a:t>
            </a:r>
            <a:r>
              <a:rPr lang="en-US" sz="1800" b="1" dirty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sample</a:t>
            </a:r>
            <a:r>
              <a:rPr lang="en-US" sz="18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is the part of the population from which we actually collect information. We use information from a sample to draw conclusions about the entire population</a:t>
            </a:r>
            <a:r>
              <a:rPr lang="en-US" sz="18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.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A </a:t>
            </a:r>
            <a:r>
              <a:rPr lang="en-US" sz="1800" b="1" dirty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sampling design</a:t>
            </a:r>
            <a:r>
              <a:rPr lang="en-US" sz="1800" b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sz="18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describes exactly how to choose a sample from the population</a:t>
            </a:r>
            <a:r>
              <a:rPr lang="en-US" sz="18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.</a:t>
            </a:r>
          </a:p>
          <a:p>
            <a:pPr>
              <a:spcBef>
                <a:spcPts val="1200"/>
              </a:spcBef>
            </a:pPr>
            <a:r>
              <a:rPr lang="en-US" sz="18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 first step in planning a </a:t>
            </a:r>
            <a:r>
              <a:rPr lang="en-US" sz="1800" b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sample survey</a:t>
            </a:r>
            <a:r>
              <a:rPr lang="en-US" sz="18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is to say exactly </a:t>
            </a:r>
            <a:r>
              <a:rPr lang="en-US" sz="1800" i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what population</a:t>
            </a:r>
            <a:r>
              <a:rPr lang="en-US" sz="18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we want to </a:t>
            </a:r>
            <a:r>
              <a:rPr lang="en-US" sz="18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describe</a:t>
            </a:r>
            <a:r>
              <a:rPr lang="en-US" sz="18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.</a:t>
            </a:r>
          </a:p>
          <a:p>
            <a:r>
              <a:rPr lang="en-US" sz="18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 second step is to say exactly </a:t>
            </a:r>
            <a:r>
              <a:rPr lang="en-US" sz="1800" i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what we want to measure</a:t>
            </a:r>
            <a:r>
              <a:rPr lang="en-US" sz="18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, that is, to give </a:t>
            </a:r>
            <a:r>
              <a:rPr lang="en-US" sz="18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exact </a:t>
            </a:r>
            <a:r>
              <a:rPr lang="en-US" sz="18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definitions of our variables.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00252" y="2412929"/>
            <a:ext cx="8594970" cy="28414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21831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08376" y="272372"/>
            <a:ext cx="7772400" cy="12192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800" dirty="0" smtClean="0">
                <a:latin typeface="Gill Sans" charset="0"/>
                <a:ea typeface="ＭＳ Ｐゴシック" pitchFamily="34" charset="-128"/>
              </a:rPr>
              <a:t>How to Sample </a:t>
            </a:r>
            <a:r>
              <a:rPr lang="en-US" sz="3800" dirty="0">
                <a:latin typeface="Gill Sans" charset="0"/>
                <a:ea typeface="ＭＳ Ｐゴシック" pitchFamily="34" charset="-128"/>
              </a:rPr>
              <a:t>B</a:t>
            </a:r>
            <a:r>
              <a:rPr lang="en-US" sz="3800" dirty="0" smtClean="0">
                <a:latin typeface="Gill Sans" charset="0"/>
                <a:ea typeface="ＭＳ Ｐゴシック" pitchFamily="34" charset="-128"/>
              </a:rPr>
              <a:t>adly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440140" y="1655032"/>
            <a:ext cx="8089710" cy="5489575"/>
          </a:xfrm>
        </p:spPr>
        <p:txBody>
          <a:bodyPr>
            <a:normAutofit fontScale="62500" lnSpcReduction="20000"/>
          </a:bodyPr>
          <a:lstStyle/>
          <a:p>
            <a:pPr>
              <a:spcAft>
                <a:spcPts val="1200"/>
              </a:spcAft>
            </a:pPr>
            <a:r>
              <a:rPr lang="en-US" sz="36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A sample selected </a:t>
            </a:r>
            <a:r>
              <a:rPr lang="en-US" sz="36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by taking </a:t>
            </a:r>
            <a:r>
              <a:rPr lang="en-US" sz="36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 members of the population that are easiest to reach is called a </a:t>
            </a:r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convenience sample</a:t>
            </a:r>
            <a:r>
              <a:rPr lang="en-US" sz="36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.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3600" b="1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BIAS</a:t>
            </a:r>
          </a:p>
          <a:p>
            <a:pPr>
              <a:spcAft>
                <a:spcPts val="1200"/>
              </a:spcAft>
            </a:pPr>
            <a:r>
              <a:rPr lang="en-US" sz="36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 </a:t>
            </a:r>
            <a:r>
              <a:rPr lang="en-US" sz="36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design of a sample is </a:t>
            </a:r>
            <a:r>
              <a:rPr lang="en-US" sz="3600" b="1" dirty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biased</a:t>
            </a:r>
            <a:r>
              <a:rPr lang="en-US" sz="36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if it systematically favors certain outcomes.</a:t>
            </a:r>
          </a:p>
          <a:p>
            <a:pPr>
              <a:spcAft>
                <a:spcPts val="1200"/>
              </a:spcAft>
            </a:pPr>
            <a:r>
              <a:rPr lang="en-US" sz="36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Caution</a:t>
            </a:r>
            <a:r>
              <a:rPr lang="en-US" sz="36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: </a:t>
            </a:r>
            <a:r>
              <a:rPr lang="en-US" sz="36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People who take the trouble to respond to an open invitation are usually </a:t>
            </a:r>
            <a:r>
              <a:rPr lang="en-US" sz="3600" b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not </a:t>
            </a:r>
            <a:r>
              <a:rPr lang="en-US" sz="36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representative of any </a:t>
            </a:r>
            <a:r>
              <a:rPr lang="en-US" sz="3600" i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clearly defined population</a:t>
            </a:r>
            <a:r>
              <a:rPr lang="en-US" sz="36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.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3600" b="1" cap="all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Voluntary </a:t>
            </a:r>
            <a:r>
              <a:rPr lang="en-US" sz="3600" b="1" cap="all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response sample</a:t>
            </a:r>
          </a:p>
          <a:p>
            <a:pPr>
              <a:spcAft>
                <a:spcPts val="1200"/>
              </a:spcAft>
            </a:pPr>
            <a:r>
              <a:rPr lang="en-US" sz="36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A </a:t>
            </a:r>
            <a:r>
              <a:rPr lang="en-US" sz="3600" b="1" dirty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voluntary response sample</a:t>
            </a:r>
            <a:r>
              <a:rPr lang="en-US" sz="3600" b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sz="36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consists of people who choose themselves by responding to a general appeal. Voluntary response samples show bias because people with strong opinions </a:t>
            </a:r>
            <a:r>
              <a:rPr lang="en-US" sz="36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are </a:t>
            </a:r>
            <a:r>
              <a:rPr lang="en-US" sz="36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most likely to </a:t>
            </a:r>
            <a:r>
              <a:rPr lang="en-US" sz="36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respond.</a:t>
            </a:r>
          </a:p>
          <a:p>
            <a:pPr>
              <a:spcAft>
                <a:spcPts val="1200"/>
              </a:spcAft>
            </a:pPr>
            <a:endParaRPr lang="en-US" sz="3600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1074" y="2456597"/>
            <a:ext cx="8221607" cy="120100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31075" y="4779576"/>
            <a:ext cx="8221606" cy="182009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66883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26490" y="398060"/>
            <a:ext cx="7772400" cy="12192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dirty="0" smtClean="0">
                <a:latin typeface="Gill Sans" charset="0"/>
                <a:ea typeface="ＭＳ Ｐゴシック" pitchFamily="34" charset="-128"/>
              </a:rPr>
              <a:t>Simple Random </a:t>
            </a:r>
            <a:r>
              <a:rPr lang="en-US" sz="4000" dirty="0">
                <a:latin typeface="Gill Sans" charset="0"/>
                <a:ea typeface="ＭＳ Ｐゴシック" pitchFamily="34" charset="-128"/>
              </a:rPr>
              <a:t>S</a:t>
            </a:r>
            <a:r>
              <a:rPr lang="en-US" sz="4000" dirty="0" smtClean="0">
                <a:latin typeface="Gill Sans" charset="0"/>
                <a:ea typeface="ＭＳ Ｐゴシック" pitchFamily="34" charset="-128"/>
              </a:rPr>
              <a:t>amples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358247" y="1764216"/>
            <a:ext cx="8294431" cy="474576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en-US" b="1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Random </a:t>
            </a:r>
            <a:r>
              <a:rPr lang="en-US" b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sampling,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the use of chance to select a sample, is the central principle of statistical sampling</a:t>
            </a:r>
            <a:r>
              <a:rPr lang="en-US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>
              <a:spcAft>
                <a:spcPts val="1200"/>
              </a:spcAft>
            </a:pP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A 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simple random sample</a:t>
            </a:r>
            <a:r>
              <a:rPr lang="en-US" b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(SRS)</a:t>
            </a:r>
            <a:r>
              <a:rPr lang="en-US" b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of size </a:t>
            </a:r>
            <a:r>
              <a:rPr lang="en-US" i="1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n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consists </a:t>
            </a:r>
            <a:r>
              <a:rPr lang="en-US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of </a:t>
            </a:r>
            <a:r>
              <a:rPr lang="en-US" i="1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n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individuals from the population chosen in such a way that every set of </a:t>
            </a:r>
            <a:r>
              <a:rPr lang="en-US" i="1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n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individuals has an equal chance to be the sample actually selected.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In 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practice, people use random numbers generated by a computer or calculator to choose samples. If you don’t have technology handy, you can use a table of random </a:t>
            </a:r>
            <a:r>
              <a:rPr lang="en-US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digits.</a:t>
            </a:r>
            <a:endParaRPr lang="en-US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8247" y="2756847"/>
            <a:ext cx="8403615" cy="173518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84582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414360" y="311060"/>
            <a:ext cx="7886700" cy="12192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dirty="0" smtClean="0">
                <a:latin typeface="Gill Sans" charset="0"/>
                <a:ea typeface="ＭＳ Ｐゴシック" pitchFamily="34" charset="-128"/>
              </a:rPr>
              <a:t>How to Choose an SRS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346119" y="1565140"/>
            <a:ext cx="8511277" cy="5295899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22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A </a:t>
            </a:r>
            <a:r>
              <a:rPr lang="en-US" sz="2200" b="1" dirty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table of random digits</a:t>
            </a:r>
            <a:r>
              <a:rPr lang="en-US" sz="2200" b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sz="22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is a long string of the digits 0, 1, 2, 3, 4, 5, 6, 7, 8, 9 with these properties:</a:t>
            </a:r>
          </a:p>
          <a:p>
            <a:pPr lvl="1">
              <a:spcAft>
                <a:spcPts val="600"/>
              </a:spcAft>
            </a:pPr>
            <a:r>
              <a:rPr lang="en-US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Each </a:t>
            </a:r>
            <a:r>
              <a:rPr lang="en-US" sz="20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entry in the table is equally likely to be any of the 10 digits </a:t>
            </a:r>
            <a:r>
              <a:rPr lang="en-US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0–9</a:t>
            </a:r>
            <a:r>
              <a:rPr lang="en-US" sz="20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.</a:t>
            </a:r>
          </a:p>
          <a:p>
            <a:pPr lvl="1">
              <a:spcAft>
                <a:spcPts val="1200"/>
              </a:spcAft>
            </a:pPr>
            <a:r>
              <a:rPr lang="en-US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 </a:t>
            </a:r>
            <a:r>
              <a:rPr lang="en-US" sz="20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entries are independent of each other. That is, </a:t>
            </a:r>
            <a:r>
              <a:rPr lang="en-US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knowledge of </a:t>
            </a:r>
            <a:r>
              <a:rPr lang="en-US" sz="20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one part of the table gives no information about any other </a:t>
            </a:r>
            <a:r>
              <a:rPr lang="en-US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part.</a:t>
            </a:r>
            <a:endParaRPr lang="en-US" sz="800" dirty="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marL="6858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200" b="1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Using Table B to Choose an SRS</a:t>
            </a:r>
          </a:p>
          <a:p>
            <a:pPr>
              <a:spcAft>
                <a:spcPts val="600"/>
              </a:spcAft>
            </a:pPr>
            <a:r>
              <a:rPr lang="en-US" sz="22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Step 1: Label. Give each member of the population a numerical label of the same length.</a:t>
            </a:r>
          </a:p>
          <a:p>
            <a:pPr>
              <a:spcAft>
                <a:spcPts val="600"/>
              </a:spcAft>
            </a:pPr>
            <a:r>
              <a:rPr lang="en-US" sz="22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Step </a:t>
            </a:r>
            <a:r>
              <a:rPr lang="en-US" sz="22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2: Table. Read consecutive groups of digits of the appropriate length from Table B</a:t>
            </a:r>
            <a:r>
              <a:rPr lang="en-US" sz="22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.</a:t>
            </a:r>
            <a:endParaRPr lang="en-US" sz="2200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marL="68580" indent="0">
              <a:spcAft>
                <a:spcPts val="600"/>
              </a:spcAft>
              <a:buNone/>
            </a:pPr>
            <a:r>
              <a:rPr lang="en-US" sz="22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Your sample contains the individuals whose labels you find</a:t>
            </a:r>
            <a:r>
              <a:rPr lang="en-US" sz="22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.</a:t>
            </a:r>
            <a:endParaRPr lang="en-US" sz="2200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6119" y="3682999"/>
            <a:ext cx="8388447" cy="276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03540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9"/>
          <p:cNvSpPr>
            <a:spLocks noGrp="1" noChangeArrowheads="1"/>
          </p:cNvSpPr>
          <p:nvPr>
            <p:ph type="title"/>
          </p:nvPr>
        </p:nvSpPr>
        <p:spPr>
          <a:xfrm>
            <a:off x="685800" y="-63500"/>
            <a:ext cx="7772400" cy="12192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dirty="0" smtClean="0">
                <a:latin typeface="Gill Sans" charset="0"/>
                <a:ea typeface="ＭＳ Ｐゴシック" pitchFamily="34" charset="-128"/>
              </a:rPr>
              <a:t>SRS Example</a:t>
            </a:r>
          </a:p>
        </p:txBody>
      </p:sp>
      <p:grpSp>
        <p:nvGrpSpPr>
          <p:cNvPr id="8" name="Group 37"/>
          <p:cNvGrpSpPr>
            <a:grpSpLocks/>
          </p:cNvGrpSpPr>
          <p:nvPr/>
        </p:nvGrpSpPr>
        <p:grpSpPr bwMode="auto">
          <a:xfrm>
            <a:off x="570816" y="2582818"/>
            <a:ext cx="1785937" cy="2935287"/>
            <a:chOff x="414337" y="2730500"/>
            <a:chExt cx="1785938" cy="2936052"/>
          </a:xfrm>
        </p:grpSpPr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414337" y="2730500"/>
              <a:ext cx="1785938" cy="206429"/>
            </a:xfrm>
            <a:prstGeom prst="rect">
              <a:avLst/>
            </a:prstGeom>
            <a:solidFill>
              <a:srgbClr val="B88472"/>
            </a:solidFill>
            <a:ln w="10000">
              <a:solidFill>
                <a:srgbClr val="B88472"/>
              </a:solidFill>
              <a:miter lim="800000"/>
              <a:headEnd/>
              <a:tailEnd/>
            </a:ln>
            <a:effectLst>
              <a:outerShdw blurRad="38100" dist="30000" dir="5400000" rotWithShape="0">
                <a:srgbClr val="808080">
                  <a:alpha val="45000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2" name="5-Point Star 11"/>
            <p:cNvSpPr/>
            <p:nvPr/>
          </p:nvSpPr>
          <p:spPr>
            <a:xfrm>
              <a:off x="683419" y="4860985"/>
              <a:ext cx="761206" cy="805567"/>
            </a:xfrm>
            <a:prstGeom prst="star5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13" name="Group 39"/>
          <p:cNvGrpSpPr>
            <a:grpSpLocks/>
          </p:cNvGrpSpPr>
          <p:nvPr/>
        </p:nvGrpSpPr>
        <p:grpSpPr bwMode="auto">
          <a:xfrm>
            <a:off x="1149350" y="1825625"/>
            <a:ext cx="4699000" cy="3670300"/>
            <a:chOff x="1200547" y="1995488"/>
            <a:chExt cx="4698603" cy="3671064"/>
          </a:xfrm>
        </p:grpSpPr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4113364" y="1995488"/>
              <a:ext cx="1785786" cy="206418"/>
            </a:xfrm>
            <a:prstGeom prst="rect">
              <a:avLst/>
            </a:prstGeom>
            <a:solidFill>
              <a:srgbClr val="B88472"/>
            </a:solidFill>
            <a:ln w="10000">
              <a:solidFill>
                <a:srgbClr val="B88472"/>
              </a:solidFill>
              <a:miter lim="800000"/>
              <a:headEnd/>
              <a:tailEnd/>
            </a:ln>
            <a:effectLst>
              <a:outerShdw blurRad="38100" dist="30000" dir="5400000" rotWithShape="0">
                <a:srgbClr val="808080">
                  <a:alpha val="45000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5" name="5-Point Star 14"/>
            <p:cNvSpPr/>
            <p:nvPr/>
          </p:nvSpPr>
          <p:spPr>
            <a:xfrm>
              <a:off x="1200547" y="4860985"/>
              <a:ext cx="761206" cy="805567"/>
            </a:xfrm>
            <a:prstGeom prst="star5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16" name="Group 40"/>
          <p:cNvGrpSpPr>
            <a:grpSpLocks/>
          </p:cNvGrpSpPr>
          <p:nvPr/>
        </p:nvGrpSpPr>
        <p:grpSpPr bwMode="auto">
          <a:xfrm>
            <a:off x="2149475" y="2071688"/>
            <a:ext cx="3698875" cy="3424237"/>
            <a:chOff x="2200275" y="2241550"/>
            <a:chExt cx="3698875" cy="3425002"/>
          </a:xfrm>
        </p:grpSpPr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4113213" y="2241550"/>
              <a:ext cx="1785937" cy="206421"/>
            </a:xfrm>
            <a:prstGeom prst="rect">
              <a:avLst/>
            </a:prstGeom>
            <a:solidFill>
              <a:srgbClr val="B88472"/>
            </a:solidFill>
            <a:ln w="10000">
              <a:solidFill>
                <a:srgbClr val="B88472"/>
              </a:solidFill>
              <a:miter lim="800000"/>
              <a:headEnd/>
              <a:tailEnd/>
            </a:ln>
            <a:effectLst>
              <a:outerShdw blurRad="38100" dist="30000" dir="5400000" rotWithShape="0">
                <a:srgbClr val="808080">
                  <a:alpha val="45000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8" name="5-Point Star 17"/>
            <p:cNvSpPr/>
            <p:nvPr/>
          </p:nvSpPr>
          <p:spPr>
            <a:xfrm>
              <a:off x="2200275" y="4860985"/>
              <a:ext cx="761206" cy="805567"/>
            </a:xfrm>
            <a:prstGeom prst="star5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19" name="Group 42"/>
          <p:cNvGrpSpPr>
            <a:grpSpLocks/>
          </p:cNvGrpSpPr>
          <p:nvPr/>
        </p:nvGrpSpPr>
        <p:grpSpPr bwMode="auto">
          <a:xfrm>
            <a:off x="4062413" y="2814638"/>
            <a:ext cx="4960937" cy="2681287"/>
            <a:chOff x="4113212" y="2984500"/>
            <a:chExt cx="4961454" cy="2682052"/>
          </a:xfrm>
        </p:grpSpPr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4113212" y="2984500"/>
              <a:ext cx="1786123" cy="206434"/>
            </a:xfrm>
            <a:prstGeom prst="rect">
              <a:avLst/>
            </a:prstGeom>
            <a:solidFill>
              <a:srgbClr val="B88472"/>
            </a:solidFill>
            <a:ln w="10000">
              <a:solidFill>
                <a:srgbClr val="B88472"/>
              </a:solidFill>
              <a:miter lim="800000"/>
              <a:headEnd/>
              <a:tailEnd/>
            </a:ln>
            <a:effectLst>
              <a:outerShdw blurRad="38100" dist="30000" dir="5400000" rotWithShape="0">
                <a:srgbClr val="808080">
                  <a:alpha val="45000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21" name="5-Point Star 20"/>
            <p:cNvSpPr/>
            <p:nvPr/>
          </p:nvSpPr>
          <p:spPr>
            <a:xfrm>
              <a:off x="8313460" y="4860985"/>
              <a:ext cx="761206" cy="805567"/>
            </a:xfrm>
            <a:prstGeom prst="star5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sp>
        <p:nvSpPr>
          <p:cNvPr id="22" name="&quot;No&quot; Symbol 21"/>
          <p:cNvSpPr>
            <a:spLocks/>
          </p:cNvSpPr>
          <p:nvPr/>
        </p:nvSpPr>
        <p:spPr bwMode="auto">
          <a:xfrm>
            <a:off x="300038" y="4957763"/>
            <a:ext cx="444500" cy="442912"/>
          </a:xfrm>
          <a:custGeom>
            <a:avLst/>
            <a:gdLst>
              <a:gd name="T0" fmla="*/ 0 w 444500"/>
              <a:gd name="T1" fmla="*/ 221456 h 442912"/>
              <a:gd name="T2" fmla="*/ 222250 w 444500"/>
              <a:gd name="T3" fmla="*/ 0 h 442912"/>
              <a:gd name="T4" fmla="*/ 444500 w 444500"/>
              <a:gd name="T5" fmla="*/ 221456 h 442912"/>
              <a:gd name="T6" fmla="*/ 222250 w 444500"/>
              <a:gd name="T7" fmla="*/ 442912 h 442912"/>
              <a:gd name="T8" fmla="*/ 0 w 444500"/>
              <a:gd name="T9" fmla="*/ 221456 h 442912"/>
              <a:gd name="T10" fmla="*/ 344724 w 444500"/>
              <a:gd name="T11" fmla="*/ 287245 h 442912"/>
              <a:gd name="T12" fmla="*/ 320224 w 444500"/>
              <a:gd name="T13" fmla="*/ 123131 h 442912"/>
              <a:gd name="T14" fmla="*/ 156231 w 444500"/>
              <a:gd name="T15" fmla="*/ 99602 h 442912"/>
              <a:gd name="T16" fmla="*/ 344724 w 444500"/>
              <a:gd name="T17" fmla="*/ 287245 h 442912"/>
              <a:gd name="T18" fmla="*/ 99776 w 444500"/>
              <a:gd name="T19" fmla="*/ 155667 h 442912"/>
              <a:gd name="T20" fmla="*/ 124276 w 444500"/>
              <a:gd name="T21" fmla="*/ 319781 h 442912"/>
              <a:gd name="T22" fmla="*/ 288269 w 444500"/>
              <a:gd name="T23" fmla="*/ 343310 h 442912"/>
              <a:gd name="T24" fmla="*/ 99776 w 444500"/>
              <a:gd name="T25" fmla="*/ 155667 h 44291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444500" h="442912">
                <a:moveTo>
                  <a:pt x="0" y="221456"/>
                </a:moveTo>
                <a:cubicBezTo>
                  <a:pt x="0" y="99149"/>
                  <a:pt x="99505" y="0"/>
                  <a:pt x="222250" y="0"/>
                </a:cubicBezTo>
                <a:cubicBezTo>
                  <a:pt x="344995" y="0"/>
                  <a:pt x="444500" y="99149"/>
                  <a:pt x="444500" y="221456"/>
                </a:cubicBezTo>
                <a:cubicBezTo>
                  <a:pt x="444500" y="343763"/>
                  <a:pt x="344995" y="442912"/>
                  <a:pt x="222250" y="442912"/>
                </a:cubicBezTo>
                <a:cubicBezTo>
                  <a:pt x="99505" y="442912"/>
                  <a:pt x="0" y="343763"/>
                  <a:pt x="0" y="221456"/>
                </a:cubicBezTo>
                <a:close/>
                <a:moveTo>
                  <a:pt x="344724" y="287245"/>
                </a:moveTo>
                <a:cubicBezTo>
                  <a:pt x="374091" y="233196"/>
                  <a:pt x="364115" y="166368"/>
                  <a:pt x="320224" y="123131"/>
                </a:cubicBezTo>
                <a:cubicBezTo>
                  <a:pt x="276717" y="80273"/>
                  <a:pt x="210150" y="70722"/>
                  <a:pt x="156231" y="99602"/>
                </a:cubicBezTo>
                <a:lnTo>
                  <a:pt x="344724" y="287245"/>
                </a:lnTo>
                <a:close/>
                <a:moveTo>
                  <a:pt x="99776" y="155667"/>
                </a:moveTo>
                <a:cubicBezTo>
                  <a:pt x="70409" y="209716"/>
                  <a:pt x="80385" y="276544"/>
                  <a:pt x="124276" y="319781"/>
                </a:cubicBezTo>
                <a:cubicBezTo>
                  <a:pt x="167783" y="362639"/>
                  <a:pt x="234350" y="372190"/>
                  <a:pt x="288269" y="343310"/>
                </a:cubicBezTo>
                <a:lnTo>
                  <a:pt x="99776" y="155667"/>
                </a:lnTo>
                <a:close/>
              </a:path>
            </a:pathLst>
          </a:custGeom>
          <a:solidFill>
            <a:srgbClr val="DFCEC9"/>
          </a:solidFill>
          <a:ln w="10000" cap="flat" cmpd="sng">
            <a:solidFill>
              <a:srgbClr val="B88472"/>
            </a:solidFill>
            <a:prstDash val="solid"/>
            <a:round/>
            <a:headEnd type="none" w="med" len="med"/>
            <a:tailEnd type="none" w="med" len="med"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txBody>
          <a:bodyPr anchor="ctr"/>
          <a:lstStyle/>
          <a:p>
            <a:endParaRPr lang="en-US"/>
          </a:p>
        </p:txBody>
      </p:sp>
      <p:sp>
        <p:nvSpPr>
          <p:cNvPr id="23" name="&quot;No&quot; Symbol 22"/>
          <p:cNvSpPr>
            <a:spLocks/>
          </p:cNvSpPr>
          <p:nvPr/>
        </p:nvSpPr>
        <p:spPr bwMode="auto">
          <a:xfrm>
            <a:off x="1801813" y="4957763"/>
            <a:ext cx="442912" cy="442912"/>
          </a:xfrm>
          <a:custGeom>
            <a:avLst/>
            <a:gdLst>
              <a:gd name="T0" fmla="*/ 0 w 442912"/>
              <a:gd name="T1" fmla="*/ 221456 h 442912"/>
              <a:gd name="T2" fmla="*/ 221456 w 442912"/>
              <a:gd name="T3" fmla="*/ 0 h 442912"/>
              <a:gd name="T4" fmla="*/ 442912 w 442912"/>
              <a:gd name="T5" fmla="*/ 221456 h 442912"/>
              <a:gd name="T6" fmla="*/ 221456 w 442912"/>
              <a:gd name="T7" fmla="*/ 442912 h 442912"/>
              <a:gd name="T8" fmla="*/ 0 w 442912"/>
              <a:gd name="T9" fmla="*/ 221456 h 442912"/>
              <a:gd name="T10" fmla="*/ 343322 w 442912"/>
              <a:gd name="T11" fmla="*/ 287076 h 442912"/>
              <a:gd name="T12" fmla="*/ 319327 w 442912"/>
              <a:gd name="T13" fmla="*/ 123585 h 442912"/>
              <a:gd name="T14" fmla="*/ 155836 w 442912"/>
              <a:gd name="T15" fmla="*/ 99590 h 442912"/>
              <a:gd name="T16" fmla="*/ 343322 w 442912"/>
              <a:gd name="T17" fmla="*/ 287076 h 442912"/>
              <a:gd name="T18" fmla="*/ 99590 w 442912"/>
              <a:gd name="T19" fmla="*/ 155836 h 442912"/>
              <a:gd name="T20" fmla="*/ 123585 w 442912"/>
              <a:gd name="T21" fmla="*/ 319327 h 442912"/>
              <a:gd name="T22" fmla="*/ 287076 w 442912"/>
              <a:gd name="T23" fmla="*/ 343322 h 442912"/>
              <a:gd name="T24" fmla="*/ 99590 w 442912"/>
              <a:gd name="T25" fmla="*/ 155836 h 44291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442912" h="442912">
                <a:moveTo>
                  <a:pt x="0" y="221456"/>
                </a:moveTo>
                <a:cubicBezTo>
                  <a:pt x="0" y="99149"/>
                  <a:pt x="99149" y="0"/>
                  <a:pt x="221456" y="0"/>
                </a:cubicBezTo>
                <a:cubicBezTo>
                  <a:pt x="343763" y="0"/>
                  <a:pt x="442912" y="99149"/>
                  <a:pt x="442912" y="221456"/>
                </a:cubicBezTo>
                <a:cubicBezTo>
                  <a:pt x="442912" y="343763"/>
                  <a:pt x="343763" y="442912"/>
                  <a:pt x="221456" y="442912"/>
                </a:cubicBezTo>
                <a:cubicBezTo>
                  <a:pt x="99149" y="442912"/>
                  <a:pt x="0" y="343763"/>
                  <a:pt x="0" y="221456"/>
                </a:cubicBezTo>
                <a:close/>
                <a:moveTo>
                  <a:pt x="343322" y="287076"/>
                </a:moveTo>
                <a:cubicBezTo>
                  <a:pt x="372300" y="233259"/>
                  <a:pt x="362547" y="166806"/>
                  <a:pt x="319327" y="123585"/>
                </a:cubicBezTo>
                <a:cubicBezTo>
                  <a:pt x="276106" y="80365"/>
                  <a:pt x="209653" y="70611"/>
                  <a:pt x="155836" y="99590"/>
                </a:cubicBezTo>
                <a:lnTo>
                  <a:pt x="343322" y="287076"/>
                </a:lnTo>
                <a:close/>
                <a:moveTo>
                  <a:pt x="99590" y="155836"/>
                </a:moveTo>
                <a:cubicBezTo>
                  <a:pt x="70612" y="209653"/>
                  <a:pt x="80365" y="276106"/>
                  <a:pt x="123585" y="319327"/>
                </a:cubicBezTo>
                <a:cubicBezTo>
                  <a:pt x="166806" y="362547"/>
                  <a:pt x="233259" y="372301"/>
                  <a:pt x="287076" y="343322"/>
                </a:cubicBezTo>
                <a:lnTo>
                  <a:pt x="99590" y="155836"/>
                </a:lnTo>
                <a:close/>
              </a:path>
            </a:pathLst>
          </a:custGeom>
          <a:solidFill>
            <a:srgbClr val="DFCEC9"/>
          </a:solidFill>
          <a:ln w="10000" cap="flat" cmpd="sng">
            <a:solidFill>
              <a:srgbClr val="B88472"/>
            </a:solidFill>
            <a:prstDash val="solid"/>
            <a:round/>
            <a:headEnd type="none" w="med" len="med"/>
            <a:tailEnd type="none" w="med" len="med"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txBody>
          <a:bodyPr anchor="ctr"/>
          <a:lstStyle/>
          <a:p>
            <a:endParaRPr lang="en-US"/>
          </a:p>
        </p:txBody>
      </p:sp>
      <p:sp>
        <p:nvSpPr>
          <p:cNvPr id="24" name="&quot;No&quot; Symbol 23"/>
          <p:cNvSpPr>
            <a:spLocks/>
          </p:cNvSpPr>
          <p:nvPr/>
        </p:nvSpPr>
        <p:spPr bwMode="auto">
          <a:xfrm>
            <a:off x="2827338" y="4957763"/>
            <a:ext cx="442912" cy="442912"/>
          </a:xfrm>
          <a:custGeom>
            <a:avLst/>
            <a:gdLst>
              <a:gd name="T0" fmla="*/ 0 w 442912"/>
              <a:gd name="T1" fmla="*/ 221456 h 442912"/>
              <a:gd name="T2" fmla="*/ 221456 w 442912"/>
              <a:gd name="T3" fmla="*/ 0 h 442912"/>
              <a:gd name="T4" fmla="*/ 442912 w 442912"/>
              <a:gd name="T5" fmla="*/ 221456 h 442912"/>
              <a:gd name="T6" fmla="*/ 221456 w 442912"/>
              <a:gd name="T7" fmla="*/ 442912 h 442912"/>
              <a:gd name="T8" fmla="*/ 0 w 442912"/>
              <a:gd name="T9" fmla="*/ 221456 h 442912"/>
              <a:gd name="T10" fmla="*/ 343322 w 442912"/>
              <a:gd name="T11" fmla="*/ 287076 h 442912"/>
              <a:gd name="T12" fmla="*/ 319327 w 442912"/>
              <a:gd name="T13" fmla="*/ 123585 h 442912"/>
              <a:gd name="T14" fmla="*/ 155836 w 442912"/>
              <a:gd name="T15" fmla="*/ 99590 h 442912"/>
              <a:gd name="T16" fmla="*/ 343322 w 442912"/>
              <a:gd name="T17" fmla="*/ 287076 h 442912"/>
              <a:gd name="T18" fmla="*/ 99590 w 442912"/>
              <a:gd name="T19" fmla="*/ 155836 h 442912"/>
              <a:gd name="T20" fmla="*/ 123585 w 442912"/>
              <a:gd name="T21" fmla="*/ 319327 h 442912"/>
              <a:gd name="T22" fmla="*/ 287076 w 442912"/>
              <a:gd name="T23" fmla="*/ 343322 h 442912"/>
              <a:gd name="T24" fmla="*/ 99590 w 442912"/>
              <a:gd name="T25" fmla="*/ 155836 h 44291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442912" h="442912">
                <a:moveTo>
                  <a:pt x="0" y="221456"/>
                </a:moveTo>
                <a:cubicBezTo>
                  <a:pt x="0" y="99149"/>
                  <a:pt x="99149" y="0"/>
                  <a:pt x="221456" y="0"/>
                </a:cubicBezTo>
                <a:cubicBezTo>
                  <a:pt x="343763" y="0"/>
                  <a:pt x="442912" y="99149"/>
                  <a:pt x="442912" y="221456"/>
                </a:cubicBezTo>
                <a:cubicBezTo>
                  <a:pt x="442912" y="343763"/>
                  <a:pt x="343763" y="442912"/>
                  <a:pt x="221456" y="442912"/>
                </a:cubicBezTo>
                <a:cubicBezTo>
                  <a:pt x="99149" y="442912"/>
                  <a:pt x="0" y="343763"/>
                  <a:pt x="0" y="221456"/>
                </a:cubicBezTo>
                <a:close/>
                <a:moveTo>
                  <a:pt x="343322" y="287076"/>
                </a:moveTo>
                <a:cubicBezTo>
                  <a:pt x="372300" y="233259"/>
                  <a:pt x="362547" y="166806"/>
                  <a:pt x="319327" y="123585"/>
                </a:cubicBezTo>
                <a:cubicBezTo>
                  <a:pt x="276106" y="80365"/>
                  <a:pt x="209653" y="70611"/>
                  <a:pt x="155836" y="99590"/>
                </a:cubicBezTo>
                <a:lnTo>
                  <a:pt x="343322" y="287076"/>
                </a:lnTo>
                <a:close/>
                <a:moveTo>
                  <a:pt x="99590" y="155836"/>
                </a:moveTo>
                <a:cubicBezTo>
                  <a:pt x="70612" y="209653"/>
                  <a:pt x="80365" y="276106"/>
                  <a:pt x="123585" y="319327"/>
                </a:cubicBezTo>
                <a:cubicBezTo>
                  <a:pt x="166806" y="362547"/>
                  <a:pt x="233259" y="372301"/>
                  <a:pt x="287076" y="343322"/>
                </a:cubicBezTo>
                <a:lnTo>
                  <a:pt x="99590" y="155836"/>
                </a:lnTo>
                <a:close/>
              </a:path>
            </a:pathLst>
          </a:custGeom>
          <a:solidFill>
            <a:srgbClr val="DFCEC9"/>
          </a:solidFill>
          <a:ln w="10000" cap="flat" cmpd="sng">
            <a:solidFill>
              <a:srgbClr val="B88472"/>
            </a:solidFill>
            <a:prstDash val="solid"/>
            <a:round/>
            <a:headEnd type="none" w="med" len="med"/>
            <a:tailEnd type="none" w="med" len="med"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txBody>
          <a:bodyPr anchor="ctr"/>
          <a:lstStyle/>
          <a:p>
            <a:endParaRPr lang="en-US"/>
          </a:p>
        </p:txBody>
      </p:sp>
      <p:grpSp>
        <p:nvGrpSpPr>
          <p:cNvPr id="25" name="Group 41"/>
          <p:cNvGrpSpPr>
            <a:grpSpLocks/>
          </p:cNvGrpSpPr>
          <p:nvPr/>
        </p:nvGrpSpPr>
        <p:grpSpPr bwMode="auto">
          <a:xfrm>
            <a:off x="3854450" y="4940300"/>
            <a:ext cx="4470400" cy="460375"/>
            <a:chOff x="3905248" y="5109637"/>
            <a:chExt cx="4470404" cy="461665"/>
          </a:xfrm>
        </p:grpSpPr>
        <p:sp>
          <p:nvSpPr>
            <p:cNvPr id="26" name="&quot;No&quot; Symbol 25"/>
            <p:cNvSpPr>
              <a:spLocks/>
            </p:cNvSpPr>
            <p:nvPr/>
          </p:nvSpPr>
          <p:spPr bwMode="auto">
            <a:xfrm>
              <a:off x="3905248" y="5128740"/>
              <a:ext cx="442913" cy="442562"/>
            </a:xfrm>
            <a:custGeom>
              <a:avLst/>
              <a:gdLst>
                <a:gd name="T0" fmla="*/ 0 w 442913"/>
                <a:gd name="T1" fmla="*/ 221281 h 442562"/>
                <a:gd name="T2" fmla="*/ 221457 w 442913"/>
                <a:gd name="T3" fmla="*/ 0 h 442562"/>
                <a:gd name="T4" fmla="*/ 442914 w 442913"/>
                <a:gd name="T5" fmla="*/ 221281 h 442562"/>
                <a:gd name="T6" fmla="*/ 221457 w 442913"/>
                <a:gd name="T7" fmla="*/ 442562 h 442562"/>
                <a:gd name="T8" fmla="*/ 0 w 442913"/>
                <a:gd name="T9" fmla="*/ 221281 h 442562"/>
                <a:gd name="T10" fmla="*/ 343361 w 442913"/>
                <a:gd name="T11" fmla="*/ 286887 h 442562"/>
                <a:gd name="T12" fmla="*/ 319274 w 442913"/>
                <a:gd name="T13" fmla="*/ 123387 h 442562"/>
                <a:gd name="T14" fmla="*/ 155801 w 442913"/>
                <a:gd name="T15" fmla="*/ 99514 h 442562"/>
                <a:gd name="T16" fmla="*/ 343361 w 442913"/>
                <a:gd name="T17" fmla="*/ 286887 h 442562"/>
                <a:gd name="T18" fmla="*/ 99552 w 442913"/>
                <a:gd name="T19" fmla="*/ 155675 h 442562"/>
                <a:gd name="T20" fmla="*/ 123639 w 442913"/>
                <a:gd name="T21" fmla="*/ 319175 h 442562"/>
                <a:gd name="T22" fmla="*/ 287112 w 442913"/>
                <a:gd name="T23" fmla="*/ 343048 h 442562"/>
                <a:gd name="T24" fmla="*/ 99552 w 442913"/>
                <a:gd name="T25" fmla="*/ 155675 h 44256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42913" h="442562">
                  <a:moveTo>
                    <a:pt x="0" y="221281"/>
                  </a:moveTo>
                  <a:cubicBezTo>
                    <a:pt x="0" y="99071"/>
                    <a:pt x="99150" y="0"/>
                    <a:pt x="221457" y="0"/>
                  </a:cubicBezTo>
                  <a:cubicBezTo>
                    <a:pt x="343764" y="0"/>
                    <a:pt x="442914" y="99071"/>
                    <a:pt x="442914" y="221281"/>
                  </a:cubicBezTo>
                  <a:cubicBezTo>
                    <a:pt x="442914" y="343491"/>
                    <a:pt x="343764" y="442562"/>
                    <a:pt x="221457" y="442562"/>
                  </a:cubicBezTo>
                  <a:cubicBezTo>
                    <a:pt x="99150" y="442562"/>
                    <a:pt x="0" y="343491"/>
                    <a:pt x="0" y="221281"/>
                  </a:cubicBezTo>
                  <a:close/>
                  <a:moveTo>
                    <a:pt x="343361" y="286887"/>
                  </a:moveTo>
                  <a:cubicBezTo>
                    <a:pt x="372402" y="233061"/>
                    <a:pt x="362607" y="166577"/>
                    <a:pt x="319274" y="123387"/>
                  </a:cubicBezTo>
                  <a:cubicBezTo>
                    <a:pt x="276024" y="80281"/>
                    <a:pt x="209598" y="70580"/>
                    <a:pt x="155801" y="99514"/>
                  </a:cubicBezTo>
                  <a:lnTo>
                    <a:pt x="343361" y="286887"/>
                  </a:lnTo>
                  <a:close/>
                  <a:moveTo>
                    <a:pt x="99552" y="155675"/>
                  </a:moveTo>
                  <a:cubicBezTo>
                    <a:pt x="70511" y="209501"/>
                    <a:pt x="80306" y="275985"/>
                    <a:pt x="123639" y="319175"/>
                  </a:cubicBezTo>
                  <a:cubicBezTo>
                    <a:pt x="166889" y="362281"/>
                    <a:pt x="233315" y="371982"/>
                    <a:pt x="287112" y="343048"/>
                  </a:cubicBezTo>
                  <a:lnTo>
                    <a:pt x="99552" y="155675"/>
                  </a:lnTo>
                  <a:close/>
                </a:path>
              </a:pathLst>
            </a:custGeom>
            <a:solidFill>
              <a:srgbClr val="DFCEC9"/>
            </a:solidFill>
            <a:ln w="10000" cap="flat" cmpd="sng">
              <a:solidFill>
                <a:srgbClr val="B8847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30000" dir="5400000" rotWithShape="0">
                <a:srgbClr val="000000">
                  <a:alpha val="45000"/>
                </a:srgbClr>
              </a:outerShdw>
            </a:effec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7" name="&quot;No&quot; Symbol 26"/>
            <p:cNvSpPr>
              <a:spLocks/>
            </p:cNvSpPr>
            <p:nvPr/>
          </p:nvSpPr>
          <p:spPr bwMode="auto">
            <a:xfrm>
              <a:off x="4411661" y="5128740"/>
              <a:ext cx="442912" cy="442562"/>
            </a:xfrm>
            <a:custGeom>
              <a:avLst/>
              <a:gdLst>
                <a:gd name="T0" fmla="*/ 0 w 442912"/>
                <a:gd name="T1" fmla="*/ 221281 h 442562"/>
                <a:gd name="T2" fmla="*/ 221456 w 442912"/>
                <a:gd name="T3" fmla="*/ 0 h 442562"/>
                <a:gd name="T4" fmla="*/ 442912 w 442912"/>
                <a:gd name="T5" fmla="*/ 221281 h 442562"/>
                <a:gd name="T6" fmla="*/ 221456 w 442912"/>
                <a:gd name="T7" fmla="*/ 442562 h 442562"/>
                <a:gd name="T8" fmla="*/ 0 w 442912"/>
                <a:gd name="T9" fmla="*/ 221281 h 442562"/>
                <a:gd name="T10" fmla="*/ 343360 w 442912"/>
                <a:gd name="T11" fmla="*/ 286887 h 442562"/>
                <a:gd name="T12" fmla="*/ 319273 w 442912"/>
                <a:gd name="T13" fmla="*/ 123387 h 442562"/>
                <a:gd name="T14" fmla="*/ 155800 w 442912"/>
                <a:gd name="T15" fmla="*/ 99514 h 442562"/>
                <a:gd name="T16" fmla="*/ 343360 w 442912"/>
                <a:gd name="T17" fmla="*/ 286887 h 442562"/>
                <a:gd name="T18" fmla="*/ 99552 w 442912"/>
                <a:gd name="T19" fmla="*/ 155675 h 442562"/>
                <a:gd name="T20" fmla="*/ 123639 w 442912"/>
                <a:gd name="T21" fmla="*/ 319175 h 442562"/>
                <a:gd name="T22" fmla="*/ 287112 w 442912"/>
                <a:gd name="T23" fmla="*/ 343048 h 442562"/>
                <a:gd name="T24" fmla="*/ 99552 w 442912"/>
                <a:gd name="T25" fmla="*/ 155675 h 44256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42912" h="442562">
                  <a:moveTo>
                    <a:pt x="0" y="221281"/>
                  </a:moveTo>
                  <a:cubicBezTo>
                    <a:pt x="0" y="99071"/>
                    <a:pt x="99149" y="0"/>
                    <a:pt x="221456" y="0"/>
                  </a:cubicBezTo>
                  <a:cubicBezTo>
                    <a:pt x="343763" y="0"/>
                    <a:pt x="442912" y="99071"/>
                    <a:pt x="442912" y="221281"/>
                  </a:cubicBezTo>
                  <a:cubicBezTo>
                    <a:pt x="442912" y="343491"/>
                    <a:pt x="343763" y="442562"/>
                    <a:pt x="221456" y="442562"/>
                  </a:cubicBezTo>
                  <a:cubicBezTo>
                    <a:pt x="99149" y="442562"/>
                    <a:pt x="0" y="343491"/>
                    <a:pt x="0" y="221281"/>
                  </a:cubicBezTo>
                  <a:close/>
                  <a:moveTo>
                    <a:pt x="343360" y="286887"/>
                  </a:moveTo>
                  <a:cubicBezTo>
                    <a:pt x="372401" y="233061"/>
                    <a:pt x="362607" y="166577"/>
                    <a:pt x="319273" y="123387"/>
                  </a:cubicBezTo>
                  <a:cubicBezTo>
                    <a:pt x="276023" y="80281"/>
                    <a:pt x="209597" y="70580"/>
                    <a:pt x="155800" y="99514"/>
                  </a:cubicBezTo>
                  <a:lnTo>
                    <a:pt x="343360" y="286887"/>
                  </a:lnTo>
                  <a:close/>
                  <a:moveTo>
                    <a:pt x="99552" y="155675"/>
                  </a:moveTo>
                  <a:cubicBezTo>
                    <a:pt x="70511" y="209501"/>
                    <a:pt x="80305" y="275985"/>
                    <a:pt x="123639" y="319175"/>
                  </a:cubicBezTo>
                  <a:cubicBezTo>
                    <a:pt x="166889" y="362281"/>
                    <a:pt x="233315" y="371982"/>
                    <a:pt x="287112" y="343048"/>
                  </a:cubicBezTo>
                  <a:lnTo>
                    <a:pt x="99552" y="155675"/>
                  </a:lnTo>
                  <a:close/>
                </a:path>
              </a:pathLst>
            </a:custGeom>
            <a:solidFill>
              <a:srgbClr val="DFCEC9"/>
            </a:solidFill>
            <a:ln w="10000" cap="flat" cmpd="sng">
              <a:solidFill>
                <a:srgbClr val="B8847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30000" dir="5400000" rotWithShape="0">
                <a:srgbClr val="000000">
                  <a:alpha val="45000"/>
                </a:srgbClr>
              </a:outerShdw>
            </a:effec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8" name="&quot;No&quot; Symbol 27"/>
            <p:cNvSpPr>
              <a:spLocks/>
            </p:cNvSpPr>
            <p:nvPr/>
          </p:nvSpPr>
          <p:spPr bwMode="auto">
            <a:xfrm>
              <a:off x="5408612" y="5128740"/>
              <a:ext cx="442912" cy="442562"/>
            </a:xfrm>
            <a:custGeom>
              <a:avLst/>
              <a:gdLst>
                <a:gd name="T0" fmla="*/ 0 w 442912"/>
                <a:gd name="T1" fmla="*/ 221281 h 442562"/>
                <a:gd name="T2" fmla="*/ 221456 w 442912"/>
                <a:gd name="T3" fmla="*/ 0 h 442562"/>
                <a:gd name="T4" fmla="*/ 442912 w 442912"/>
                <a:gd name="T5" fmla="*/ 221281 h 442562"/>
                <a:gd name="T6" fmla="*/ 221456 w 442912"/>
                <a:gd name="T7" fmla="*/ 442562 h 442562"/>
                <a:gd name="T8" fmla="*/ 0 w 442912"/>
                <a:gd name="T9" fmla="*/ 221281 h 442562"/>
                <a:gd name="T10" fmla="*/ 343360 w 442912"/>
                <a:gd name="T11" fmla="*/ 286887 h 442562"/>
                <a:gd name="T12" fmla="*/ 319273 w 442912"/>
                <a:gd name="T13" fmla="*/ 123387 h 442562"/>
                <a:gd name="T14" fmla="*/ 155800 w 442912"/>
                <a:gd name="T15" fmla="*/ 99514 h 442562"/>
                <a:gd name="T16" fmla="*/ 343360 w 442912"/>
                <a:gd name="T17" fmla="*/ 286887 h 442562"/>
                <a:gd name="T18" fmla="*/ 99552 w 442912"/>
                <a:gd name="T19" fmla="*/ 155675 h 442562"/>
                <a:gd name="T20" fmla="*/ 123639 w 442912"/>
                <a:gd name="T21" fmla="*/ 319175 h 442562"/>
                <a:gd name="T22" fmla="*/ 287112 w 442912"/>
                <a:gd name="T23" fmla="*/ 343048 h 442562"/>
                <a:gd name="T24" fmla="*/ 99552 w 442912"/>
                <a:gd name="T25" fmla="*/ 155675 h 44256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42912" h="442562">
                  <a:moveTo>
                    <a:pt x="0" y="221281"/>
                  </a:moveTo>
                  <a:cubicBezTo>
                    <a:pt x="0" y="99071"/>
                    <a:pt x="99149" y="0"/>
                    <a:pt x="221456" y="0"/>
                  </a:cubicBezTo>
                  <a:cubicBezTo>
                    <a:pt x="343763" y="0"/>
                    <a:pt x="442912" y="99071"/>
                    <a:pt x="442912" y="221281"/>
                  </a:cubicBezTo>
                  <a:cubicBezTo>
                    <a:pt x="442912" y="343491"/>
                    <a:pt x="343763" y="442562"/>
                    <a:pt x="221456" y="442562"/>
                  </a:cubicBezTo>
                  <a:cubicBezTo>
                    <a:pt x="99149" y="442562"/>
                    <a:pt x="0" y="343491"/>
                    <a:pt x="0" y="221281"/>
                  </a:cubicBezTo>
                  <a:close/>
                  <a:moveTo>
                    <a:pt x="343360" y="286887"/>
                  </a:moveTo>
                  <a:cubicBezTo>
                    <a:pt x="372401" y="233061"/>
                    <a:pt x="362607" y="166577"/>
                    <a:pt x="319273" y="123387"/>
                  </a:cubicBezTo>
                  <a:cubicBezTo>
                    <a:pt x="276023" y="80281"/>
                    <a:pt x="209597" y="70580"/>
                    <a:pt x="155800" y="99514"/>
                  </a:cubicBezTo>
                  <a:lnTo>
                    <a:pt x="343360" y="286887"/>
                  </a:lnTo>
                  <a:close/>
                  <a:moveTo>
                    <a:pt x="99552" y="155675"/>
                  </a:moveTo>
                  <a:cubicBezTo>
                    <a:pt x="70511" y="209501"/>
                    <a:pt x="80305" y="275985"/>
                    <a:pt x="123639" y="319175"/>
                  </a:cubicBezTo>
                  <a:cubicBezTo>
                    <a:pt x="166889" y="362281"/>
                    <a:pt x="233315" y="371982"/>
                    <a:pt x="287112" y="343048"/>
                  </a:cubicBezTo>
                  <a:lnTo>
                    <a:pt x="99552" y="155675"/>
                  </a:lnTo>
                  <a:close/>
                </a:path>
              </a:pathLst>
            </a:custGeom>
            <a:solidFill>
              <a:srgbClr val="DFCEC9"/>
            </a:solidFill>
            <a:ln w="10000" cap="flat" cmpd="sng">
              <a:solidFill>
                <a:srgbClr val="B8847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30000" dir="5400000" rotWithShape="0">
                <a:srgbClr val="000000">
                  <a:alpha val="45000"/>
                </a:srgbClr>
              </a:outerShdw>
            </a:effec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9" name="&quot;No&quot; Symbol 28"/>
            <p:cNvSpPr>
              <a:spLocks/>
            </p:cNvSpPr>
            <p:nvPr/>
          </p:nvSpPr>
          <p:spPr bwMode="auto">
            <a:xfrm>
              <a:off x="6405563" y="5128740"/>
              <a:ext cx="442912" cy="442562"/>
            </a:xfrm>
            <a:custGeom>
              <a:avLst/>
              <a:gdLst>
                <a:gd name="T0" fmla="*/ 0 w 442912"/>
                <a:gd name="T1" fmla="*/ 221281 h 442562"/>
                <a:gd name="T2" fmla="*/ 221456 w 442912"/>
                <a:gd name="T3" fmla="*/ 0 h 442562"/>
                <a:gd name="T4" fmla="*/ 442912 w 442912"/>
                <a:gd name="T5" fmla="*/ 221281 h 442562"/>
                <a:gd name="T6" fmla="*/ 221456 w 442912"/>
                <a:gd name="T7" fmla="*/ 442562 h 442562"/>
                <a:gd name="T8" fmla="*/ 0 w 442912"/>
                <a:gd name="T9" fmla="*/ 221281 h 442562"/>
                <a:gd name="T10" fmla="*/ 343360 w 442912"/>
                <a:gd name="T11" fmla="*/ 286887 h 442562"/>
                <a:gd name="T12" fmla="*/ 319273 w 442912"/>
                <a:gd name="T13" fmla="*/ 123387 h 442562"/>
                <a:gd name="T14" fmla="*/ 155800 w 442912"/>
                <a:gd name="T15" fmla="*/ 99514 h 442562"/>
                <a:gd name="T16" fmla="*/ 343360 w 442912"/>
                <a:gd name="T17" fmla="*/ 286887 h 442562"/>
                <a:gd name="T18" fmla="*/ 99552 w 442912"/>
                <a:gd name="T19" fmla="*/ 155675 h 442562"/>
                <a:gd name="T20" fmla="*/ 123639 w 442912"/>
                <a:gd name="T21" fmla="*/ 319175 h 442562"/>
                <a:gd name="T22" fmla="*/ 287112 w 442912"/>
                <a:gd name="T23" fmla="*/ 343048 h 442562"/>
                <a:gd name="T24" fmla="*/ 99552 w 442912"/>
                <a:gd name="T25" fmla="*/ 155675 h 44256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42912" h="442562">
                  <a:moveTo>
                    <a:pt x="0" y="221281"/>
                  </a:moveTo>
                  <a:cubicBezTo>
                    <a:pt x="0" y="99071"/>
                    <a:pt x="99149" y="0"/>
                    <a:pt x="221456" y="0"/>
                  </a:cubicBezTo>
                  <a:cubicBezTo>
                    <a:pt x="343763" y="0"/>
                    <a:pt x="442912" y="99071"/>
                    <a:pt x="442912" y="221281"/>
                  </a:cubicBezTo>
                  <a:cubicBezTo>
                    <a:pt x="442912" y="343491"/>
                    <a:pt x="343763" y="442562"/>
                    <a:pt x="221456" y="442562"/>
                  </a:cubicBezTo>
                  <a:cubicBezTo>
                    <a:pt x="99149" y="442562"/>
                    <a:pt x="0" y="343491"/>
                    <a:pt x="0" y="221281"/>
                  </a:cubicBezTo>
                  <a:close/>
                  <a:moveTo>
                    <a:pt x="343360" y="286887"/>
                  </a:moveTo>
                  <a:cubicBezTo>
                    <a:pt x="372401" y="233061"/>
                    <a:pt x="362607" y="166577"/>
                    <a:pt x="319273" y="123387"/>
                  </a:cubicBezTo>
                  <a:cubicBezTo>
                    <a:pt x="276023" y="80281"/>
                    <a:pt x="209597" y="70580"/>
                    <a:pt x="155800" y="99514"/>
                  </a:cubicBezTo>
                  <a:lnTo>
                    <a:pt x="343360" y="286887"/>
                  </a:lnTo>
                  <a:close/>
                  <a:moveTo>
                    <a:pt x="99552" y="155675"/>
                  </a:moveTo>
                  <a:cubicBezTo>
                    <a:pt x="70511" y="209501"/>
                    <a:pt x="80305" y="275985"/>
                    <a:pt x="123639" y="319175"/>
                  </a:cubicBezTo>
                  <a:cubicBezTo>
                    <a:pt x="166889" y="362281"/>
                    <a:pt x="233315" y="371982"/>
                    <a:pt x="287112" y="343048"/>
                  </a:cubicBezTo>
                  <a:lnTo>
                    <a:pt x="99552" y="155675"/>
                  </a:lnTo>
                  <a:close/>
                </a:path>
              </a:pathLst>
            </a:custGeom>
            <a:solidFill>
              <a:srgbClr val="DFCEC9"/>
            </a:solidFill>
            <a:ln w="10000" cap="flat" cmpd="sng">
              <a:solidFill>
                <a:srgbClr val="B8847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30000" dir="5400000" rotWithShape="0">
                <a:srgbClr val="000000">
                  <a:alpha val="45000"/>
                </a:srgbClr>
              </a:outerShdw>
            </a:effec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0" name="&quot;No&quot; Symbol 29"/>
            <p:cNvSpPr>
              <a:spLocks/>
            </p:cNvSpPr>
            <p:nvPr/>
          </p:nvSpPr>
          <p:spPr bwMode="auto">
            <a:xfrm>
              <a:off x="5899150" y="5128740"/>
              <a:ext cx="442913" cy="442562"/>
            </a:xfrm>
            <a:custGeom>
              <a:avLst/>
              <a:gdLst>
                <a:gd name="T0" fmla="*/ 0 w 442913"/>
                <a:gd name="T1" fmla="*/ 221281 h 442562"/>
                <a:gd name="T2" fmla="*/ 221457 w 442913"/>
                <a:gd name="T3" fmla="*/ 0 h 442562"/>
                <a:gd name="T4" fmla="*/ 442914 w 442913"/>
                <a:gd name="T5" fmla="*/ 221281 h 442562"/>
                <a:gd name="T6" fmla="*/ 221457 w 442913"/>
                <a:gd name="T7" fmla="*/ 442562 h 442562"/>
                <a:gd name="T8" fmla="*/ 0 w 442913"/>
                <a:gd name="T9" fmla="*/ 221281 h 442562"/>
                <a:gd name="T10" fmla="*/ 343361 w 442913"/>
                <a:gd name="T11" fmla="*/ 286887 h 442562"/>
                <a:gd name="T12" fmla="*/ 319274 w 442913"/>
                <a:gd name="T13" fmla="*/ 123387 h 442562"/>
                <a:gd name="T14" fmla="*/ 155801 w 442913"/>
                <a:gd name="T15" fmla="*/ 99514 h 442562"/>
                <a:gd name="T16" fmla="*/ 343361 w 442913"/>
                <a:gd name="T17" fmla="*/ 286887 h 442562"/>
                <a:gd name="T18" fmla="*/ 99552 w 442913"/>
                <a:gd name="T19" fmla="*/ 155675 h 442562"/>
                <a:gd name="T20" fmla="*/ 123639 w 442913"/>
                <a:gd name="T21" fmla="*/ 319175 h 442562"/>
                <a:gd name="T22" fmla="*/ 287112 w 442913"/>
                <a:gd name="T23" fmla="*/ 343048 h 442562"/>
                <a:gd name="T24" fmla="*/ 99552 w 442913"/>
                <a:gd name="T25" fmla="*/ 155675 h 44256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42913" h="442562">
                  <a:moveTo>
                    <a:pt x="0" y="221281"/>
                  </a:moveTo>
                  <a:cubicBezTo>
                    <a:pt x="0" y="99071"/>
                    <a:pt x="99150" y="0"/>
                    <a:pt x="221457" y="0"/>
                  </a:cubicBezTo>
                  <a:cubicBezTo>
                    <a:pt x="343764" y="0"/>
                    <a:pt x="442914" y="99071"/>
                    <a:pt x="442914" y="221281"/>
                  </a:cubicBezTo>
                  <a:cubicBezTo>
                    <a:pt x="442914" y="343491"/>
                    <a:pt x="343764" y="442562"/>
                    <a:pt x="221457" y="442562"/>
                  </a:cubicBezTo>
                  <a:cubicBezTo>
                    <a:pt x="99150" y="442562"/>
                    <a:pt x="0" y="343491"/>
                    <a:pt x="0" y="221281"/>
                  </a:cubicBezTo>
                  <a:close/>
                  <a:moveTo>
                    <a:pt x="343361" y="286887"/>
                  </a:moveTo>
                  <a:cubicBezTo>
                    <a:pt x="372402" y="233061"/>
                    <a:pt x="362607" y="166577"/>
                    <a:pt x="319274" y="123387"/>
                  </a:cubicBezTo>
                  <a:cubicBezTo>
                    <a:pt x="276024" y="80281"/>
                    <a:pt x="209598" y="70580"/>
                    <a:pt x="155801" y="99514"/>
                  </a:cubicBezTo>
                  <a:lnTo>
                    <a:pt x="343361" y="286887"/>
                  </a:lnTo>
                  <a:close/>
                  <a:moveTo>
                    <a:pt x="99552" y="155675"/>
                  </a:moveTo>
                  <a:cubicBezTo>
                    <a:pt x="70511" y="209501"/>
                    <a:pt x="80306" y="275985"/>
                    <a:pt x="123639" y="319175"/>
                  </a:cubicBezTo>
                  <a:cubicBezTo>
                    <a:pt x="166889" y="362281"/>
                    <a:pt x="233315" y="371982"/>
                    <a:pt x="287112" y="343048"/>
                  </a:cubicBezTo>
                  <a:lnTo>
                    <a:pt x="99552" y="155675"/>
                  </a:lnTo>
                  <a:close/>
                </a:path>
              </a:pathLst>
            </a:custGeom>
            <a:solidFill>
              <a:srgbClr val="DFCEC9"/>
            </a:solidFill>
            <a:ln w="10000" cap="flat" cmpd="sng">
              <a:solidFill>
                <a:srgbClr val="B8847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30000" dir="5400000" rotWithShape="0">
                <a:srgbClr val="000000">
                  <a:alpha val="45000"/>
                </a:srgbClr>
              </a:outerShdw>
            </a:effec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1" name="&quot;No&quot; Symbol 30"/>
            <p:cNvSpPr>
              <a:spLocks/>
            </p:cNvSpPr>
            <p:nvPr/>
          </p:nvSpPr>
          <p:spPr bwMode="auto">
            <a:xfrm>
              <a:off x="6911976" y="5109637"/>
              <a:ext cx="442913" cy="442562"/>
            </a:xfrm>
            <a:custGeom>
              <a:avLst/>
              <a:gdLst>
                <a:gd name="T0" fmla="*/ 0 w 442913"/>
                <a:gd name="T1" fmla="*/ 221281 h 442562"/>
                <a:gd name="T2" fmla="*/ 221457 w 442913"/>
                <a:gd name="T3" fmla="*/ 0 h 442562"/>
                <a:gd name="T4" fmla="*/ 442914 w 442913"/>
                <a:gd name="T5" fmla="*/ 221281 h 442562"/>
                <a:gd name="T6" fmla="*/ 221457 w 442913"/>
                <a:gd name="T7" fmla="*/ 442562 h 442562"/>
                <a:gd name="T8" fmla="*/ 0 w 442913"/>
                <a:gd name="T9" fmla="*/ 221281 h 442562"/>
                <a:gd name="T10" fmla="*/ 343361 w 442913"/>
                <a:gd name="T11" fmla="*/ 286887 h 442562"/>
                <a:gd name="T12" fmla="*/ 319274 w 442913"/>
                <a:gd name="T13" fmla="*/ 123387 h 442562"/>
                <a:gd name="T14" fmla="*/ 155801 w 442913"/>
                <a:gd name="T15" fmla="*/ 99514 h 442562"/>
                <a:gd name="T16" fmla="*/ 343361 w 442913"/>
                <a:gd name="T17" fmla="*/ 286887 h 442562"/>
                <a:gd name="T18" fmla="*/ 99552 w 442913"/>
                <a:gd name="T19" fmla="*/ 155675 h 442562"/>
                <a:gd name="T20" fmla="*/ 123639 w 442913"/>
                <a:gd name="T21" fmla="*/ 319175 h 442562"/>
                <a:gd name="T22" fmla="*/ 287112 w 442913"/>
                <a:gd name="T23" fmla="*/ 343048 h 442562"/>
                <a:gd name="T24" fmla="*/ 99552 w 442913"/>
                <a:gd name="T25" fmla="*/ 155675 h 44256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42913" h="442562">
                  <a:moveTo>
                    <a:pt x="0" y="221281"/>
                  </a:moveTo>
                  <a:cubicBezTo>
                    <a:pt x="0" y="99071"/>
                    <a:pt x="99150" y="0"/>
                    <a:pt x="221457" y="0"/>
                  </a:cubicBezTo>
                  <a:cubicBezTo>
                    <a:pt x="343764" y="0"/>
                    <a:pt x="442914" y="99071"/>
                    <a:pt x="442914" y="221281"/>
                  </a:cubicBezTo>
                  <a:cubicBezTo>
                    <a:pt x="442914" y="343491"/>
                    <a:pt x="343764" y="442562"/>
                    <a:pt x="221457" y="442562"/>
                  </a:cubicBezTo>
                  <a:cubicBezTo>
                    <a:pt x="99150" y="442562"/>
                    <a:pt x="0" y="343491"/>
                    <a:pt x="0" y="221281"/>
                  </a:cubicBezTo>
                  <a:close/>
                  <a:moveTo>
                    <a:pt x="343361" y="286887"/>
                  </a:moveTo>
                  <a:cubicBezTo>
                    <a:pt x="372402" y="233061"/>
                    <a:pt x="362607" y="166577"/>
                    <a:pt x="319274" y="123387"/>
                  </a:cubicBezTo>
                  <a:cubicBezTo>
                    <a:pt x="276024" y="80281"/>
                    <a:pt x="209598" y="70580"/>
                    <a:pt x="155801" y="99514"/>
                  </a:cubicBezTo>
                  <a:lnTo>
                    <a:pt x="343361" y="286887"/>
                  </a:lnTo>
                  <a:close/>
                  <a:moveTo>
                    <a:pt x="99552" y="155675"/>
                  </a:moveTo>
                  <a:cubicBezTo>
                    <a:pt x="70511" y="209501"/>
                    <a:pt x="80306" y="275985"/>
                    <a:pt x="123639" y="319175"/>
                  </a:cubicBezTo>
                  <a:cubicBezTo>
                    <a:pt x="166889" y="362281"/>
                    <a:pt x="233315" y="371982"/>
                    <a:pt x="287112" y="343048"/>
                  </a:cubicBezTo>
                  <a:lnTo>
                    <a:pt x="99552" y="155675"/>
                  </a:lnTo>
                  <a:close/>
                </a:path>
              </a:pathLst>
            </a:custGeom>
            <a:solidFill>
              <a:srgbClr val="DFCEC9"/>
            </a:solidFill>
            <a:ln w="10000" cap="flat" cmpd="sng">
              <a:solidFill>
                <a:srgbClr val="B8847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30000" dir="5400000" rotWithShape="0">
                <a:srgbClr val="000000">
                  <a:alpha val="45000"/>
                </a:srgbClr>
              </a:outerShdw>
            </a:effec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2" name="&quot;No&quot; Symbol 31"/>
            <p:cNvSpPr>
              <a:spLocks/>
            </p:cNvSpPr>
            <p:nvPr/>
          </p:nvSpPr>
          <p:spPr bwMode="auto">
            <a:xfrm>
              <a:off x="7450139" y="5128740"/>
              <a:ext cx="442912" cy="442562"/>
            </a:xfrm>
            <a:custGeom>
              <a:avLst/>
              <a:gdLst>
                <a:gd name="T0" fmla="*/ 0 w 442912"/>
                <a:gd name="T1" fmla="*/ 221281 h 442562"/>
                <a:gd name="T2" fmla="*/ 221456 w 442912"/>
                <a:gd name="T3" fmla="*/ 0 h 442562"/>
                <a:gd name="T4" fmla="*/ 442912 w 442912"/>
                <a:gd name="T5" fmla="*/ 221281 h 442562"/>
                <a:gd name="T6" fmla="*/ 221456 w 442912"/>
                <a:gd name="T7" fmla="*/ 442562 h 442562"/>
                <a:gd name="T8" fmla="*/ 0 w 442912"/>
                <a:gd name="T9" fmla="*/ 221281 h 442562"/>
                <a:gd name="T10" fmla="*/ 343360 w 442912"/>
                <a:gd name="T11" fmla="*/ 286887 h 442562"/>
                <a:gd name="T12" fmla="*/ 319273 w 442912"/>
                <a:gd name="T13" fmla="*/ 123387 h 442562"/>
                <a:gd name="T14" fmla="*/ 155800 w 442912"/>
                <a:gd name="T15" fmla="*/ 99514 h 442562"/>
                <a:gd name="T16" fmla="*/ 343360 w 442912"/>
                <a:gd name="T17" fmla="*/ 286887 h 442562"/>
                <a:gd name="T18" fmla="*/ 99552 w 442912"/>
                <a:gd name="T19" fmla="*/ 155675 h 442562"/>
                <a:gd name="T20" fmla="*/ 123639 w 442912"/>
                <a:gd name="T21" fmla="*/ 319175 h 442562"/>
                <a:gd name="T22" fmla="*/ 287112 w 442912"/>
                <a:gd name="T23" fmla="*/ 343048 h 442562"/>
                <a:gd name="T24" fmla="*/ 99552 w 442912"/>
                <a:gd name="T25" fmla="*/ 155675 h 44256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42912" h="442562">
                  <a:moveTo>
                    <a:pt x="0" y="221281"/>
                  </a:moveTo>
                  <a:cubicBezTo>
                    <a:pt x="0" y="99071"/>
                    <a:pt x="99149" y="0"/>
                    <a:pt x="221456" y="0"/>
                  </a:cubicBezTo>
                  <a:cubicBezTo>
                    <a:pt x="343763" y="0"/>
                    <a:pt x="442912" y="99071"/>
                    <a:pt x="442912" y="221281"/>
                  </a:cubicBezTo>
                  <a:cubicBezTo>
                    <a:pt x="442912" y="343491"/>
                    <a:pt x="343763" y="442562"/>
                    <a:pt x="221456" y="442562"/>
                  </a:cubicBezTo>
                  <a:cubicBezTo>
                    <a:pt x="99149" y="442562"/>
                    <a:pt x="0" y="343491"/>
                    <a:pt x="0" y="221281"/>
                  </a:cubicBezTo>
                  <a:close/>
                  <a:moveTo>
                    <a:pt x="343360" y="286887"/>
                  </a:moveTo>
                  <a:cubicBezTo>
                    <a:pt x="372401" y="233061"/>
                    <a:pt x="362607" y="166577"/>
                    <a:pt x="319273" y="123387"/>
                  </a:cubicBezTo>
                  <a:cubicBezTo>
                    <a:pt x="276023" y="80281"/>
                    <a:pt x="209597" y="70580"/>
                    <a:pt x="155800" y="99514"/>
                  </a:cubicBezTo>
                  <a:lnTo>
                    <a:pt x="343360" y="286887"/>
                  </a:lnTo>
                  <a:close/>
                  <a:moveTo>
                    <a:pt x="99552" y="155675"/>
                  </a:moveTo>
                  <a:cubicBezTo>
                    <a:pt x="70511" y="209501"/>
                    <a:pt x="80305" y="275985"/>
                    <a:pt x="123639" y="319175"/>
                  </a:cubicBezTo>
                  <a:cubicBezTo>
                    <a:pt x="166889" y="362281"/>
                    <a:pt x="233315" y="371982"/>
                    <a:pt x="287112" y="343048"/>
                  </a:cubicBezTo>
                  <a:lnTo>
                    <a:pt x="99552" y="155675"/>
                  </a:lnTo>
                  <a:close/>
                </a:path>
              </a:pathLst>
            </a:custGeom>
            <a:solidFill>
              <a:srgbClr val="DFCEC9"/>
            </a:solidFill>
            <a:ln w="10000" cap="flat" cmpd="sng">
              <a:solidFill>
                <a:srgbClr val="B8847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30000" dir="5400000" rotWithShape="0">
                <a:srgbClr val="000000">
                  <a:alpha val="45000"/>
                </a:srgbClr>
              </a:outerShdw>
            </a:effec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3" name="&quot;No&quot; Symbol 32"/>
            <p:cNvSpPr>
              <a:spLocks/>
            </p:cNvSpPr>
            <p:nvPr/>
          </p:nvSpPr>
          <p:spPr bwMode="auto">
            <a:xfrm>
              <a:off x="7932740" y="5109637"/>
              <a:ext cx="442912" cy="442562"/>
            </a:xfrm>
            <a:custGeom>
              <a:avLst/>
              <a:gdLst>
                <a:gd name="T0" fmla="*/ 0 w 442912"/>
                <a:gd name="T1" fmla="*/ 221281 h 442562"/>
                <a:gd name="T2" fmla="*/ 221456 w 442912"/>
                <a:gd name="T3" fmla="*/ 0 h 442562"/>
                <a:gd name="T4" fmla="*/ 442912 w 442912"/>
                <a:gd name="T5" fmla="*/ 221281 h 442562"/>
                <a:gd name="T6" fmla="*/ 221456 w 442912"/>
                <a:gd name="T7" fmla="*/ 442562 h 442562"/>
                <a:gd name="T8" fmla="*/ 0 w 442912"/>
                <a:gd name="T9" fmla="*/ 221281 h 442562"/>
                <a:gd name="T10" fmla="*/ 343360 w 442912"/>
                <a:gd name="T11" fmla="*/ 286887 h 442562"/>
                <a:gd name="T12" fmla="*/ 319273 w 442912"/>
                <a:gd name="T13" fmla="*/ 123387 h 442562"/>
                <a:gd name="T14" fmla="*/ 155800 w 442912"/>
                <a:gd name="T15" fmla="*/ 99514 h 442562"/>
                <a:gd name="T16" fmla="*/ 343360 w 442912"/>
                <a:gd name="T17" fmla="*/ 286887 h 442562"/>
                <a:gd name="T18" fmla="*/ 99552 w 442912"/>
                <a:gd name="T19" fmla="*/ 155675 h 442562"/>
                <a:gd name="T20" fmla="*/ 123639 w 442912"/>
                <a:gd name="T21" fmla="*/ 319175 h 442562"/>
                <a:gd name="T22" fmla="*/ 287112 w 442912"/>
                <a:gd name="T23" fmla="*/ 343048 h 442562"/>
                <a:gd name="T24" fmla="*/ 99552 w 442912"/>
                <a:gd name="T25" fmla="*/ 155675 h 44256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42912" h="442562">
                  <a:moveTo>
                    <a:pt x="0" y="221281"/>
                  </a:moveTo>
                  <a:cubicBezTo>
                    <a:pt x="0" y="99071"/>
                    <a:pt x="99149" y="0"/>
                    <a:pt x="221456" y="0"/>
                  </a:cubicBezTo>
                  <a:cubicBezTo>
                    <a:pt x="343763" y="0"/>
                    <a:pt x="442912" y="99071"/>
                    <a:pt x="442912" y="221281"/>
                  </a:cubicBezTo>
                  <a:cubicBezTo>
                    <a:pt x="442912" y="343491"/>
                    <a:pt x="343763" y="442562"/>
                    <a:pt x="221456" y="442562"/>
                  </a:cubicBezTo>
                  <a:cubicBezTo>
                    <a:pt x="99149" y="442562"/>
                    <a:pt x="0" y="343491"/>
                    <a:pt x="0" y="221281"/>
                  </a:cubicBezTo>
                  <a:close/>
                  <a:moveTo>
                    <a:pt x="343360" y="286887"/>
                  </a:moveTo>
                  <a:cubicBezTo>
                    <a:pt x="372401" y="233061"/>
                    <a:pt x="362607" y="166577"/>
                    <a:pt x="319273" y="123387"/>
                  </a:cubicBezTo>
                  <a:cubicBezTo>
                    <a:pt x="276023" y="80281"/>
                    <a:pt x="209597" y="70580"/>
                    <a:pt x="155800" y="99514"/>
                  </a:cubicBezTo>
                  <a:lnTo>
                    <a:pt x="343360" y="286887"/>
                  </a:lnTo>
                  <a:close/>
                  <a:moveTo>
                    <a:pt x="99552" y="155675"/>
                  </a:moveTo>
                  <a:cubicBezTo>
                    <a:pt x="70511" y="209501"/>
                    <a:pt x="80305" y="275985"/>
                    <a:pt x="123639" y="319175"/>
                  </a:cubicBezTo>
                  <a:cubicBezTo>
                    <a:pt x="166889" y="362281"/>
                    <a:pt x="233315" y="371982"/>
                    <a:pt x="287112" y="343048"/>
                  </a:cubicBezTo>
                  <a:lnTo>
                    <a:pt x="99552" y="155675"/>
                  </a:lnTo>
                  <a:close/>
                </a:path>
              </a:pathLst>
            </a:custGeom>
            <a:solidFill>
              <a:srgbClr val="DFCEC9"/>
            </a:solidFill>
            <a:ln w="10000" cap="flat" cmpd="sng">
              <a:solidFill>
                <a:srgbClr val="B8847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30000" dir="5400000" rotWithShape="0">
                <a:srgbClr val="000000">
                  <a:alpha val="45000"/>
                </a:srgbClr>
              </a:outerShdw>
            </a:effectLst>
          </p:spPr>
          <p:txBody>
            <a:bodyPr anchor="ctr"/>
            <a:lstStyle/>
            <a:p>
              <a:endParaRPr lang="en-US"/>
            </a:p>
          </p:txBody>
        </p:sp>
      </p:grpSp>
      <p:sp>
        <p:nvSpPr>
          <p:cNvPr id="24586" name="Rectangle 11"/>
          <p:cNvSpPr>
            <a:spLocks noChangeArrowheads="1"/>
          </p:cNvSpPr>
          <p:nvPr/>
        </p:nvSpPr>
        <p:spPr bwMode="auto">
          <a:xfrm>
            <a:off x="668620" y="1550943"/>
            <a:ext cx="75819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600" dirty="0"/>
              <a:t>01 Aloha Kai 		08 Captiva 		15 Palm Tree 		22 Sea Shell</a:t>
            </a:r>
          </a:p>
          <a:p>
            <a:r>
              <a:rPr lang="en-US" sz="1600" dirty="0"/>
              <a:t>02 Anchor Down 	09 Casa del Mar 	16 Radisson 		23 Silver Beach</a:t>
            </a:r>
          </a:p>
          <a:p>
            <a:r>
              <a:rPr lang="en-US" sz="1600" dirty="0"/>
              <a:t>03 Banana Bay 	10 Coconuts 		17 Ramada 		24 Sunset Beach</a:t>
            </a:r>
          </a:p>
          <a:p>
            <a:r>
              <a:rPr lang="en-US" sz="1600" dirty="0"/>
              <a:t>04 Banyan Tree 	11 Diplomat 		18 Sandpiper 		25 </a:t>
            </a:r>
            <a:r>
              <a:rPr lang="en-US" sz="1600" dirty="0" err="1"/>
              <a:t>Tradewinds</a:t>
            </a:r>
            <a:endParaRPr lang="en-US" sz="1600" dirty="0"/>
          </a:p>
          <a:p>
            <a:r>
              <a:rPr lang="en-US" sz="1600" dirty="0"/>
              <a:t>05 Beach Castle 	12 Holiday Inn 		19 Sea Castle 		26 Tropical Breeze</a:t>
            </a:r>
          </a:p>
          <a:p>
            <a:r>
              <a:rPr lang="en-US" sz="1600" dirty="0"/>
              <a:t>06 Best Western 	13 Lime Tree 		20 Sea Club 		27 Tropical Shores</a:t>
            </a:r>
          </a:p>
          <a:p>
            <a:r>
              <a:rPr lang="en-US" sz="1600" dirty="0"/>
              <a:t>07 Cabana 		14 Outrigger 		21 Sea Grape 		28 Veranda</a:t>
            </a: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649288" y="3455639"/>
            <a:ext cx="7391400" cy="400050"/>
          </a:xfrm>
          <a:prstGeom prst="rect">
            <a:avLst/>
          </a:prstGeom>
          <a:solidFill>
            <a:srgbClr val="D1C9C7"/>
          </a:solidFill>
          <a:ln w="10000">
            <a:solidFill>
              <a:srgbClr val="8E736A"/>
            </a:solidFill>
            <a:miter lim="800000"/>
            <a:headEnd/>
            <a:tailEnd/>
          </a:ln>
          <a:effectLst>
            <a:outerShdw blurRad="38100" dist="30000" dir="5400000" rotWithShape="0">
              <a:srgbClr val="808080">
                <a:alpha val="45000"/>
              </a:srgb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69051	 64817	 87174	 09517</a:t>
            </a:r>
            <a:r>
              <a:rPr lang="en-US" b="1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000" b="1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	84534 	06489 	87201 	97245</a:t>
            </a:r>
            <a:endParaRPr lang="en-US" sz="2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250825" y="4935538"/>
            <a:ext cx="87725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b="1" dirty="0"/>
              <a:t>69  05  16  48  17  87  17  40  95  17  84  53  40  64  89  87  20</a:t>
            </a:r>
            <a:endParaRPr lang="en-US" sz="2400" dirty="0"/>
          </a:p>
        </p:txBody>
      </p:sp>
      <p:sp>
        <p:nvSpPr>
          <p:cNvPr id="38" name="Down Arrow 37"/>
          <p:cNvSpPr>
            <a:spLocks noChangeArrowheads="1"/>
          </p:cNvSpPr>
          <p:nvPr/>
        </p:nvSpPr>
        <p:spPr bwMode="auto">
          <a:xfrm>
            <a:off x="4062413" y="3903663"/>
            <a:ext cx="741362" cy="809625"/>
          </a:xfrm>
          <a:prstGeom prst="downArrow">
            <a:avLst>
              <a:gd name="adj1" fmla="val 50000"/>
              <a:gd name="adj2" fmla="val 49998"/>
            </a:avLst>
          </a:prstGeom>
          <a:solidFill>
            <a:srgbClr val="D1C9C7"/>
          </a:solidFill>
          <a:ln w="10000">
            <a:solidFill>
              <a:srgbClr val="8E736A"/>
            </a:solidFill>
            <a:miter lim="800000"/>
            <a:headEnd/>
            <a:tailEnd/>
          </a:ln>
          <a:effectLst>
            <a:outerShdw blurRad="38100" dist="30000" dir="5400000" rotWithShape="0">
              <a:srgbClr val="808080">
                <a:alpha val="4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dk1"/>
              </a:solidFill>
              <a:latin typeface="+mn-lt"/>
              <a:ea typeface="+mn-ea"/>
            </a:endParaRPr>
          </a:p>
        </p:txBody>
      </p:sp>
      <p:sp>
        <p:nvSpPr>
          <p:cNvPr id="39" name="Down Arrow 38"/>
          <p:cNvSpPr>
            <a:spLocks noChangeArrowheads="1"/>
          </p:cNvSpPr>
          <p:nvPr/>
        </p:nvSpPr>
        <p:spPr bwMode="auto">
          <a:xfrm>
            <a:off x="779463" y="3903663"/>
            <a:ext cx="741362" cy="809625"/>
          </a:xfrm>
          <a:prstGeom prst="downArrow">
            <a:avLst>
              <a:gd name="adj1" fmla="val 50000"/>
              <a:gd name="adj2" fmla="val 49998"/>
            </a:avLst>
          </a:prstGeom>
          <a:solidFill>
            <a:srgbClr val="D1C9C7"/>
          </a:solidFill>
          <a:ln w="10000">
            <a:solidFill>
              <a:srgbClr val="8E736A"/>
            </a:solidFill>
            <a:miter lim="800000"/>
            <a:headEnd/>
            <a:tailEnd/>
          </a:ln>
          <a:effectLst>
            <a:outerShdw blurRad="38100" dist="30000" dir="5400000" rotWithShape="0">
              <a:srgbClr val="808080">
                <a:alpha val="4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dk1"/>
              </a:solidFill>
              <a:latin typeface="+mn-lt"/>
              <a:ea typeface="+mn-ea"/>
            </a:endParaRPr>
          </a:p>
        </p:txBody>
      </p:sp>
      <p:sp>
        <p:nvSpPr>
          <p:cNvPr id="40" name="Down Arrow 39"/>
          <p:cNvSpPr>
            <a:spLocks noChangeArrowheads="1"/>
          </p:cNvSpPr>
          <p:nvPr/>
        </p:nvSpPr>
        <p:spPr bwMode="auto">
          <a:xfrm>
            <a:off x="7140575" y="3903663"/>
            <a:ext cx="741363" cy="809625"/>
          </a:xfrm>
          <a:prstGeom prst="downArrow">
            <a:avLst>
              <a:gd name="adj1" fmla="val 50000"/>
              <a:gd name="adj2" fmla="val 49998"/>
            </a:avLst>
          </a:prstGeom>
          <a:solidFill>
            <a:srgbClr val="D1C9C7"/>
          </a:solidFill>
          <a:ln w="10000">
            <a:solidFill>
              <a:srgbClr val="8E736A"/>
            </a:solidFill>
            <a:miter lim="800000"/>
            <a:headEnd/>
            <a:tailEnd/>
          </a:ln>
          <a:effectLst>
            <a:outerShdw blurRad="38100" dist="30000" dir="5400000" rotWithShape="0">
              <a:srgbClr val="808080">
                <a:alpha val="4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dk1"/>
              </a:solidFill>
              <a:latin typeface="+mn-lt"/>
              <a:ea typeface="+mn-ea"/>
            </a:endParaRPr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506413" y="5691188"/>
            <a:ext cx="80851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 b="1" dirty="0"/>
              <a:t>Our SRS of </a:t>
            </a:r>
            <a:r>
              <a:rPr lang="en-US" sz="2000" b="1" dirty="0" smtClean="0"/>
              <a:t>four </a:t>
            </a:r>
            <a:r>
              <a:rPr lang="en-US" sz="2000" b="1" dirty="0"/>
              <a:t>hotels for the editors to contact </a:t>
            </a:r>
            <a:r>
              <a:rPr lang="en-US" sz="2000" b="1" dirty="0" smtClean="0"/>
              <a:t>is </a:t>
            </a:r>
            <a:r>
              <a:rPr lang="en-US" sz="2000" b="1" dirty="0"/>
              <a:t>05 Beach Castle, 16 Radisson, 17 Ramada, and 20 Sea Club.</a:t>
            </a:r>
            <a:endParaRPr lang="en-US" sz="2000" dirty="0"/>
          </a:p>
        </p:txBody>
      </p:sp>
      <p:sp>
        <p:nvSpPr>
          <p:cNvPr id="24593" name="TextBox 2"/>
          <p:cNvSpPr txBox="1">
            <a:spLocks noChangeArrowheads="1"/>
          </p:cNvSpPr>
          <p:nvPr/>
        </p:nvSpPr>
        <p:spPr bwMode="auto">
          <a:xfrm>
            <a:off x="558800" y="1144588"/>
            <a:ext cx="662232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800" dirty="0"/>
              <a:t>Use the random digits provided to select an SRS of </a:t>
            </a:r>
            <a:r>
              <a:rPr lang="en-US" sz="1800" dirty="0" smtClean="0"/>
              <a:t>four </a:t>
            </a:r>
            <a:r>
              <a:rPr lang="en-US" sz="1800" dirty="0"/>
              <a:t>hotels.</a:t>
            </a:r>
          </a:p>
        </p:txBody>
      </p:sp>
    </p:spTree>
    <p:extLst>
      <p:ext uri="{BB962C8B-B14F-4D97-AF65-F5344CB8AC3E}">
        <p14:creationId xmlns:p14="http://schemas.microsoft.com/office/powerpoint/2010/main" val="220264802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37" grpId="0"/>
      <p:bldP spid="38" grpId="0" animBg="1"/>
      <p:bldP spid="39" grpId="0" animBg="1"/>
      <p:bldP spid="40" grpId="0" animBg="1"/>
      <p:bldP spid="4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506411" y="304800"/>
            <a:ext cx="8077200" cy="1219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4000" dirty="0" smtClean="0">
                <a:latin typeface="Gill Sans" charset="0"/>
                <a:ea typeface="ＭＳ Ｐゴシック" pitchFamily="34" charset="-128"/>
              </a:rPr>
              <a:t>Inference about the Population</a:t>
            </a:r>
            <a:endParaRPr lang="en-US" sz="4000" dirty="0" smtClean="0">
              <a:solidFill>
                <a:srgbClr val="33CCFF"/>
              </a:solidFill>
              <a:latin typeface="Gill Sans" charset="0"/>
              <a:ea typeface="ＭＳ Ｐゴシック" pitchFamily="34" charset="-128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56870" y="1658621"/>
            <a:ext cx="8432800" cy="491363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600"/>
              </a:spcAft>
            </a:pPr>
            <a:r>
              <a:rPr lang="en-US" sz="22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 purpose of a sample is to give us information about a larger population. 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</a:pPr>
            <a:r>
              <a:rPr lang="en-US" sz="22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 process of drawing conclusions about a population on the basis of sample data is called </a:t>
            </a:r>
            <a:r>
              <a:rPr lang="en-US" sz="2200" b="1" dirty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inference</a:t>
            </a:r>
            <a:r>
              <a:rPr lang="en-US" sz="22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Why </a:t>
            </a:r>
            <a:r>
              <a:rPr lang="en-US" sz="22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should we rely on random sampling?</a:t>
            </a:r>
          </a:p>
          <a:p>
            <a:pPr marL="525780" indent="-457200" fontAlgn="auto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2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To eliminate bias in selecting samples from the list of available individuals.</a:t>
            </a:r>
          </a:p>
          <a:p>
            <a:pPr marL="525780" indent="-457200" fontAlgn="auto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2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 laws of probability allow trustworthy inference about the population.</a:t>
            </a:r>
          </a:p>
          <a:p>
            <a:pPr lvl="1" fontAlgn="auto"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Results from random samples come with a </a:t>
            </a:r>
            <a:r>
              <a:rPr lang="en-US" sz="2000" b="1" dirty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margin of error</a:t>
            </a:r>
            <a:r>
              <a:rPr lang="en-US" sz="2000" b="1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that sets bounds on the size of the likely error.</a:t>
            </a:r>
          </a:p>
          <a:p>
            <a:pPr lvl="1" fontAlgn="auto"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Larger random samples give better information about the population than smaller samples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.</a:t>
            </a:r>
            <a:endParaRPr lang="en-US" sz="2000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24847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4288</TotalTime>
  <Words>1019</Words>
  <Application>Microsoft Office PowerPoint</Application>
  <PresentationFormat>On-screen Show (4:3)</PresentationFormat>
  <Paragraphs>83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CHAPTER 8: Producing Data: Sampling</vt:lpstr>
      <vt:lpstr>In Chapter 8, We Cover …</vt:lpstr>
      <vt:lpstr>Watch for These Points:</vt:lpstr>
      <vt:lpstr>Population versus Sample</vt:lpstr>
      <vt:lpstr>How to Sample Badly</vt:lpstr>
      <vt:lpstr>Simple Random Samples</vt:lpstr>
      <vt:lpstr>How to Choose an SRS</vt:lpstr>
      <vt:lpstr>SRS Example</vt:lpstr>
      <vt:lpstr>Inference about the Population</vt:lpstr>
      <vt:lpstr>Other Sampling Designs</vt:lpstr>
      <vt:lpstr>Cautions about Sample Surveys</vt:lpstr>
      <vt:lpstr>Impact of Technology</vt:lpstr>
    </vt:vector>
  </TitlesOfParts>
  <Company>ISD 194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0:  Getting Started</dc:title>
  <dc:creator>drmark.gebert@gmail.com</dc:creator>
  <cp:lastModifiedBy>Anzhi Li</cp:lastModifiedBy>
  <cp:revision>218</cp:revision>
  <dcterms:created xsi:type="dcterms:W3CDTF">2011-07-11T00:21:16Z</dcterms:created>
  <dcterms:modified xsi:type="dcterms:W3CDTF">2015-08-12T20:10:05Z</dcterms:modified>
</cp:coreProperties>
</file>