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97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7" r:id="rId10"/>
    <p:sldId id="348" r:id="rId11"/>
    <p:sldId id="342" r:id="rId12"/>
    <p:sldId id="343" r:id="rId13"/>
    <p:sldId id="345" r:id="rId14"/>
    <p:sldId id="344" r:id="rId15"/>
    <p:sldId id="349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pyeditor" initials="CE-JA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1D25"/>
    <a:srgbClr val="EEEFD6"/>
    <a:srgbClr val="DF584A"/>
    <a:srgbClr val="F7B3BA"/>
    <a:srgbClr val="FFD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4" autoAdjust="0"/>
    <p:restoredTop sz="94660"/>
  </p:normalViewPr>
  <p:slideViewPr>
    <p:cSldViewPr snapToGrid="0" snapToObjects="1">
      <p:cViewPr>
        <p:scale>
          <a:sx n="79" d="100"/>
          <a:sy n="79" d="100"/>
        </p:scale>
        <p:origin x="-126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8B5C72A-7EE3-455A-95E1-A79A80A99B89}" type="datetime1">
              <a:rPr lang="en-US"/>
              <a:pPr/>
              <a:t>8/12/2015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7005B84-EFC2-4FBC-92CC-9968AC7033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07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latin typeface="Calibri" pitchFamily="34" charset="0"/>
              </a:rPr>
              <a:t>Basic Practice of Statistics - 3rd Edition</a:t>
            </a:r>
          </a:p>
        </p:txBody>
      </p:sp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latin typeface="Calibri" pitchFamily="34" charset="0"/>
              </a:rPr>
              <a:t>Chapter 5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E4F941F-3703-4FA3-9604-6DD1AF4F6829}" type="slidenum">
              <a:rPr lang="en-US" sz="1200">
                <a:latin typeface="Calibri" pitchFamily="34" charset="0"/>
              </a:rPr>
              <a:pPr eaLnBrk="1" hangingPunct="1"/>
              <a:t>1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0563"/>
            <a:ext cx="4556125" cy="34178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A81D-C78D-450C-9EBE-9ADE298776FE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E41B-DC42-417E-A0B7-C87892EBBF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558B-2A2C-4F26-84DA-409D3AA0ED48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1030A-EB1B-42D9-B220-F99C6FD47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0E8E-EE7F-4257-8C52-21AC6B530A68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06013-A07E-4B62-B6E9-BA87B56EB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4500"/>
            <a:ext cx="3810000" cy="2000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67150"/>
            <a:ext cx="3810000" cy="2000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96C4CBE-3B50-4EA4-8650-FFE95FF5C6DB}" type="datetime1">
              <a:rPr lang="en-US" smtClean="0"/>
              <a:pPr>
                <a:defRPr/>
              </a:pPr>
              <a:t>8/12/2015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33FD3C-8135-4460-B839-6E0C8D6576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155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3810000" cy="415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50AD9C-9C89-4CF8-91B8-C93D015BDDBE}" type="datetime1">
              <a:rPr lang="en-US" smtClean="0"/>
              <a:pPr>
                <a:defRPr/>
              </a:pPr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B789B7-27D1-4834-B1A5-7EB3F66DFF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52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D986-715B-492F-A88A-ADCA63C99DD1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36B2-B467-4880-AB23-8F1A06B4F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51F3-C0DC-4F6E-972B-FB72102B6F7C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84A2-600D-45DC-90E1-4B77835C7B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17489-323B-4076-8CCA-D936C951A2C7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BC45-FA2A-4F7D-9726-107463EE8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9A4F8-4486-42CE-862C-D204A3BBA336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9DC8-80F5-4DB1-8B11-0234F6F87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E629C-5F2B-4021-8A44-729F9E1C164F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C0E0-2D67-4F09-9805-E820004D83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001D-B846-4E26-B586-7689A1A14CC2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2F01-9F1B-4D00-8A3D-B52C881B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0FDC-BE47-4C7D-AE54-FC37F533DF3E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A9381-81E4-45CA-81DC-B46CB546C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2471-EB84-40E6-AAAC-03E8C6C755FC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F2A003-8710-4CD4-8110-33E468165A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E51AFF-50ED-477A-9187-6F2BF8E08864}" type="datetime1">
              <a:rPr lang="en-US" smtClean="0"/>
              <a:pPr/>
              <a:t>8/12/2015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C8D743-E708-45B6-8E91-6185BD036C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81625" y="2830084"/>
            <a:ext cx="4267199" cy="1244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cap="none" dirty="0">
                <a:latin typeface="Arial" charset="0"/>
                <a:cs typeface="Arial" charset="0"/>
              </a:rPr>
              <a:t>CHAPTER </a:t>
            </a:r>
            <a:r>
              <a:rPr lang="en-US" sz="3200" b="1" dirty="0">
                <a:latin typeface="Arial" charset="0"/>
                <a:cs typeface="Arial" charset="0"/>
              </a:rPr>
              <a:t>9</a:t>
            </a:r>
            <a:r>
              <a:rPr lang="en-US" sz="3200" b="1" cap="none" dirty="0" smtClean="0">
                <a:latin typeface="Arial" charset="0"/>
                <a:cs typeface="Arial" charset="0"/>
              </a:rPr>
              <a:t>:</a:t>
            </a:r>
            <a:r>
              <a:rPr lang="en-US" sz="3200" b="1" cap="none" dirty="0">
                <a:latin typeface="Arial" charset="0"/>
                <a:cs typeface="Arial" charset="0"/>
              </a:rPr>
              <a:t/>
            </a:r>
            <a:br>
              <a:rPr lang="en-US" sz="3200" b="1" cap="none" dirty="0">
                <a:latin typeface="Arial" charset="0"/>
                <a:cs typeface="Arial" charset="0"/>
              </a:rPr>
            </a:br>
            <a:r>
              <a:rPr lang="en-US" sz="3200" b="1" cap="none" dirty="0" smtClean="0">
                <a:latin typeface="Arial" charset="0"/>
                <a:cs typeface="Arial" charset="0"/>
              </a:rPr>
              <a:t>Producing Data—</a:t>
            </a:r>
            <a:br>
              <a:rPr lang="en-US" sz="3200" b="1" cap="none" dirty="0" smtClean="0">
                <a:latin typeface="Arial" charset="0"/>
                <a:cs typeface="Arial" charset="0"/>
              </a:rPr>
            </a:br>
            <a:r>
              <a:rPr lang="en-US" sz="3200" b="1" dirty="0" smtClean="0">
                <a:latin typeface="Arial" charset="0"/>
                <a:cs typeface="Arial" charset="0"/>
              </a:rPr>
              <a:t>Experiments</a:t>
            </a:r>
            <a:endParaRPr lang="en-US" sz="3200" b="1" cap="none" dirty="0">
              <a:latin typeface="Arial" charset="0"/>
              <a:cs typeface="Arial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33365" y="5691334"/>
            <a:ext cx="3309803" cy="407065"/>
          </a:xfrm>
        </p:spPr>
        <p:txBody>
          <a:bodyPr>
            <a:normAutofit fontScale="77500" lnSpcReduction="20000"/>
          </a:bodyPr>
          <a:lstStyle/>
          <a:p>
            <a:pPr algn="r" eaLnBrk="1" hangingPunct="1"/>
            <a:r>
              <a:rPr lang="en-US" b="1" dirty="0" smtClean="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Lecture PowerPoint Slides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744128" y="4441444"/>
            <a:ext cx="39749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727CA3"/>
                </a:solidFill>
                <a:cs typeface="Arial" pitchFamily="34" charset="0"/>
              </a:rPr>
              <a:t>Basic Practice of Statistics</a:t>
            </a:r>
            <a:endParaRPr lang="en-US" sz="2000" i="1" dirty="0">
              <a:solidFill>
                <a:srgbClr val="727CA3"/>
              </a:solidFill>
              <a:cs typeface="Arial" pitchFamily="34" charset="0"/>
            </a:endParaRPr>
          </a:p>
          <a:p>
            <a:r>
              <a:rPr lang="en-US" dirty="0" smtClean="0">
                <a:solidFill>
                  <a:srgbClr val="727CA3"/>
                </a:solidFill>
                <a:cs typeface="Arial" pitchFamily="34" charset="0"/>
              </a:rPr>
              <a:t>7</a:t>
            </a:r>
            <a:r>
              <a:rPr lang="en-US" baseline="30000" dirty="0" smtClean="0">
                <a:solidFill>
                  <a:srgbClr val="727CA3"/>
                </a:solidFill>
                <a:cs typeface="Arial" pitchFamily="34" charset="0"/>
              </a:rPr>
              <a:t>th</a:t>
            </a:r>
            <a:r>
              <a:rPr lang="en-US" dirty="0" smtClean="0">
                <a:solidFill>
                  <a:srgbClr val="727CA3"/>
                </a:solidFill>
                <a:cs typeface="Arial" pitchFamily="34" charset="0"/>
              </a:rPr>
              <a:t> Edition</a:t>
            </a:r>
            <a:endParaRPr lang="en-US" dirty="0">
              <a:solidFill>
                <a:srgbClr val="727CA3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7470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809891" y="373122"/>
            <a:ext cx="8216543" cy="1081087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 smtClean="0">
                <a:latin typeface="Gill Sans" charset="0"/>
                <a:ea typeface="ＭＳ Ｐゴシック" pitchFamily="34" charset="-128"/>
              </a:rPr>
              <a:t>The logic of randomized </a:t>
            </a:r>
            <a:r>
              <a:rPr lang="en-US" altLang="en-US" sz="3600" dirty="0">
                <a:latin typeface="Gill Sans" charset="0"/>
                <a:ea typeface="ＭＳ Ｐゴシック" pitchFamily="34" charset="-128"/>
              </a:rPr>
              <a:t>c</a:t>
            </a:r>
            <a:r>
              <a:rPr lang="en-US" altLang="en-US" sz="3600" dirty="0" smtClean="0">
                <a:latin typeface="Gill Sans" charset="0"/>
                <a:ea typeface="ＭＳ Ｐゴシック" pitchFamily="34" charset="-128"/>
              </a:rPr>
              <a:t>omparative experiments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8462" y="1475373"/>
            <a:ext cx="8234362" cy="5359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1200"/>
              </a:spcAft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Random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assignment of subjects forms groups that should be similar in all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respects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before the treatments are applied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 fontAlgn="auto">
              <a:spcAft>
                <a:spcPts val="1200"/>
              </a:spcAft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comparative experiment with randomization ensures that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influences other than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experimental treatments operate equally on all groups.</a:t>
            </a:r>
          </a:p>
          <a:p>
            <a:pPr fontAlgn="auto">
              <a:spcAft>
                <a:spcPts val="1200"/>
              </a:spcAft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Therefore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,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differences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 average response must be due either to the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treatments or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to the play of chance in the random assignment of subjects to the treatments.</a:t>
            </a:r>
            <a:endParaRPr lang="en-US" sz="3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1280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8462" y="1562100"/>
            <a:ext cx="8588784" cy="517833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fontAlgn="auto">
              <a:spcAft>
                <a:spcPts val="120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PRINCIPLES OF EXPERIMENTAL DESIGN</a:t>
            </a:r>
          </a:p>
          <a:p>
            <a:pPr marL="68580" indent="0" fontAlgn="auto">
              <a:spcAft>
                <a:spcPts val="12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basic principles of statistical design of experiments are</a:t>
            </a:r>
          </a:p>
          <a:p>
            <a:pPr marL="525780" indent="-457200" fontAlgn="auto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Control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effects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of lurking variables on the response, most simply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by comparing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two or more treatments.</a:t>
            </a:r>
          </a:p>
          <a:p>
            <a:pPr marL="525780" indent="-457200" fontAlgn="auto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Randomize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– use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chance to assign subjects to treatments.</a:t>
            </a:r>
          </a:p>
          <a:p>
            <a:pPr marL="525780" indent="-457200" fontAlgn="auto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Replication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– use enough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subjects in each group to reduce chance variation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 the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results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 marL="68580" indent="0" fontAlgn="auto">
              <a:spcAft>
                <a:spcPts val="1200"/>
              </a:spcAft>
              <a:buNone/>
            </a:pPr>
            <a:r>
              <a:rPr lang="en-US" sz="2000" b="1" cap="all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Statistical Significance</a:t>
            </a:r>
          </a:p>
          <a:p>
            <a:pPr fontAlgn="auto">
              <a:spcAft>
                <a:spcPts val="1200"/>
              </a:spcAft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observed effect so large that it would rarely occur by chance is called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statistically significant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  <a:endParaRPr lang="en-US" sz="20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fontAlgn="auto">
              <a:spcAft>
                <a:spcPts val="1200"/>
              </a:spcAft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 statistically significant association in data from a well-designed experiment </a:t>
            </a:r>
            <a:r>
              <a:rPr lang="en-US" sz="2000" b="1" i="1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does imply causation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 fontAlgn="auto"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8000" y="1562101"/>
            <a:ext cx="8387806" cy="31013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75216" y="299135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 smtClean="0">
                <a:latin typeface="Gill Sans" charset="0"/>
                <a:ea typeface="ＭＳ Ｐゴシック" pitchFamily="34" charset="-128"/>
              </a:rPr>
              <a:t>The logic of randomized </a:t>
            </a:r>
            <a:r>
              <a:rPr lang="en-US" altLang="en-US" sz="3600" dirty="0">
                <a:latin typeface="Gill Sans" charset="0"/>
                <a:ea typeface="ＭＳ Ｐゴシック" pitchFamily="34" charset="-128"/>
              </a:rPr>
              <a:t>c</a:t>
            </a:r>
            <a:r>
              <a:rPr lang="en-US" altLang="en-US" sz="3600" dirty="0" smtClean="0">
                <a:latin typeface="Gill Sans" charset="0"/>
                <a:ea typeface="ＭＳ Ｐゴシック" pitchFamily="34" charset="-128"/>
              </a:rPr>
              <a:t>omparative experiments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508000" y="4788662"/>
            <a:ext cx="8387806" cy="12986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142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9063"/>
            <a:ext cx="8077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latin typeface="Gill Sans" charset="0"/>
                <a:ea typeface="ＭＳ Ｐゴシック" pitchFamily="34" charset="-128"/>
              </a:rPr>
              <a:t>Cautions about </a:t>
            </a:r>
            <a:r>
              <a:rPr lang="en-US" altLang="en-US" sz="4000" dirty="0">
                <a:latin typeface="Gill Sans" charset="0"/>
                <a:ea typeface="ＭＳ Ｐゴシック" pitchFamily="34" charset="-128"/>
              </a:rPr>
              <a:t>e</a:t>
            </a:r>
            <a:r>
              <a:rPr lang="en-US" altLang="en-US" sz="4000" dirty="0" smtClean="0">
                <a:latin typeface="Gill Sans" charset="0"/>
                <a:ea typeface="ＭＳ Ｐゴシック" pitchFamily="34" charset="-128"/>
              </a:rPr>
              <a:t>xperimentation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8462" y="1854200"/>
            <a:ext cx="8234362" cy="5359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logic of a randomized comparative experiment depends on our ability to treat all the subjects the same in every way except for the actual treatments being compared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 marL="68580" indent="0" fontAlgn="auto">
              <a:spcAft>
                <a:spcPts val="1200"/>
              </a:spcAft>
              <a:buNone/>
            </a:pPr>
            <a:r>
              <a:rPr lang="en-US" b="1" cap="all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double-blind </a:t>
            </a:r>
            <a:r>
              <a:rPr lang="en-US" b="1" cap="all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experiments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endPara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fontAlgn="auto"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 a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double-blind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experiment, neither the subjects nor those who interact with them and measure the response variable know which treatment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each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subject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is receiving.</a:t>
            </a:r>
          </a:p>
          <a:p>
            <a:pPr fontAlgn="auto"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Even these have been criticized for</a:t>
            </a:r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lack of realism</a:t>
            </a:r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1740" y="3490033"/>
            <a:ext cx="8311084" cy="19310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621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9063"/>
            <a:ext cx="8077200" cy="1219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Gill Sans" charset="0"/>
                <a:ea typeface="ＭＳ Ｐゴシック" pitchFamily="34" charset="-128"/>
              </a:rPr>
              <a:t>Matched pairs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8462" y="1447800"/>
            <a:ext cx="8234362" cy="49403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idea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of this experimental design is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to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create or use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matching pairs of similar experimental units for comparing two treatments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fontAlgn="auto"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matched-pairs design</a:t>
            </a: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is a randomized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experimental design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which</a:t>
            </a:r>
            <a:r>
              <a:rPr lang="en-US" dirty="0">
                <a:solidFill>
                  <a:schemeClr val="tx1"/>
                </a:solidFill>
              </a:rPr>
              <a:t>—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within each matching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pair of similar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subjects</a:t>
            </a:r>
            <a:r>
              <a:rPr lang="en-US" dirty="0">
                <a:solidFill>
                  <a:schemeClr val="tx1"/>
                </a:solidFill>
              </a:rPr>
              <a:t>—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chance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is used to determine which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subject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gets each treatment.</a:t>
            </a:r>
          </a:p>
          <a:p>
            <a:pPr fontAlgn="auto"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Sometimes, a “pair” in a matched-pairs design consists of a single unit that receives both treatments. Since the order of the treatments can influence the response, chance is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then used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to determine which treatment is applied first for each unit.</a:t>
            </a:r>
          </a:p>
          <a:p>
            <a:pPr fontAlgn="auto">
              <a:spcAft>
                <a:spcPts val="1200"/>
              </a:spcAft>
            </a:pPr>
            <a:endParaRPr lang="en-US" sz="2000" dirty="0" err="1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0440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46548"/>
            <a:ext cx="8077200" cy="1219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Gill Sans" charset="0"/>
                <a:ea typeface="ＭＳ Ｐゴシック" pitchFamily="34" charset="-128"/>
              </a:rPr>
              <a:t>Block design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35131" y="1092200"/>
            <a:ext cx="8739051" cy="565308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1200"/>
              </a:spcAft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Matched pairs are one kind of block design, with each pair forming a block.</a:t>
            </a:r>
          </a:p>
          <a:p>
            <a:pPr marL="68580" indent="0" fontAlgn="auto">
              <a:spcAft>
                <a:spcPts val="1200"/>
              </a:spcAft>
              <a:buNone/>
            </a:pPr>
            <a:r>
              <a:rPr lang="en-US" sz="2200" b="1" cap="all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Block design</a:t>
            </a:r>
          </a:p>
          <a:p>
            <a:pPr fontAlgn="auto">
              <a:spcAft>
                <a:spcPts val="1200"/>
              </a:spcAft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 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block</a:t>
            </a: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is a group of 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individuals </a:t>
            </a: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that are known before the experiment to be similar in some way that is expected to affect the response to the treatments. </a:t>
            </a:r>
          </a:p>
          <a:p>
            <a:pPr fontAlgn="auto">
              <a:spcAft>
                <a:spcPts val="1200"/>
              </a:spcAft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 a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block design</a:t>
            </a: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, the random assignment of experimental units to treatments is carried out separately within each block. </a:t>
            </a:r>
          </a:p>
          <a:p>
            <a:pPr fontAlgn="auto">
              <a:spcAft>
                <a:spcPts val="1200"/>
              </a:spcAft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Form blocks based on the most important unavoidable sources of variability (lurking variables) among the experimental units.</a:t>
            </a:r>
          </a:p>
          <a:p>
            <a:pPr fontAlgn="auto">
              <a:spcAft>
                <a:spcPts val="1200"/>
              </a:spcAft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Randomization will average out the effects of the remaining lurking variables and allow an unbiased comparison of the treatments.</a:t>
            </a:r>
          </a:p>
        </p:txBody>
      </p:sp>
      <p:sp>
        <p:nvSpPr>
          <p:cNvPr id="9" name="Rectangle 8"/>
          <p:cNvSpPr/>
          <p:nvPr/>
        </p:nvSpPr>
        <p:spPr>
          <a:xfrm>
            <a:off x="261257" y="1894116"/>
            <a:ext cx="8739051" cy="2717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565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9063"/>
            <a:ext cx="8077200" cy="1219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Gill Sans" charset="0"/>
                <a:ea typeface="ＭＳ Ｐゴシック" pitchFamily="34" charset="-128"/>
              </a:rPr>
              <a:t>Blocked design—illustration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1711326"/>
            <a:ext cx="8212137" cy="423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3329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765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Gill Sans" charset="0"/>
                <a:ea typeface="ＭＳ Ｐゴシック" pitchFamily="34" charset="-128"/>
              </a:rPr>
              <a:t>In Chapter 9, we cover …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04925"/>
            <a:ext cx="7562850" cy="501015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Observation versus experiment</a:t>
            </a:r>
          </a:p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Subjects, factors, treatments</a:t>
            </a:r>
          </a:p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How to experiment badly</a:t>
            </a:r>
          </a:p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Randomized comparative experiments</a:t>
            </a:r>
          </a:p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logic of randomized comparative experiments</a:t>
            </a:r>
          </a:p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Cautions about experimentation</a:t>
            </a:r>
          </a:p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Matched pairs and other block designs</a:t>
            </a:r>
          </a:p>
        </p:txBody>
      </p:sp>
    </p:spTree>
    <p:extLst>
      <p:ext uri="{BB962C8B-B14F-4D97-AF65-F5344CB8AC3E}">
        <p14:creationId xmlns:p14="http://schemas.microsoft.com/office/powerpoint/2010/main" val="35270344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 txBox="1">
            <a:spLocks noChangeArrowheads="1"/>
          </p:cNvSpPr>
          <p:nvPr/>
        </p:nvSpPr>
        <p:spPr bwMode="auto">
          <a:xfrm>
            <a:off x="385762" y="6572250"/>
            <a:ext cx="8412163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108585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lvl="1" defTabSz="914400"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n-US" altLang="en-US" sz="2000" dirty="0">
              <a:cs typeface="Arial" pitchFamily="34" charset="0"/>
            </a:endParaRPr>
          </a:p>
          <a:p>
            <a:pPr defTabSz="914400"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Monotype Sorts" charset="2"/>
              <a:buNone/>
            </a:pPr>
            <a:endParaRPr lang="en-US" altLang="en-US" sz="2000" dirty="0">
              <a:cs typeface="Arial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Gill Sans" charset="0"/>
                <a:ea typeface="ＭＳ Ｐゴシック" pitchFamily="34" charset="-128"/>
              </a:rPr>
              <a:t>Observation versus experiment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685800" y="1304925"/>
            <a:ext cx="7562850" cy="5010150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 contrast to observational studies, experiments don’t just observe individuals or ask them questions. They actively impose some treatment in order to measure the response</a:t>
            </a:r>
            <a:r>
              <a:rPr lang="en-US" sz="3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An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observational study</a:t>
            </a: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observes individuals and measures variables of interest but does not attempt to influence the responses. The </a:t>
            </a:r>
            <a:r>
              <a:rPr lang="en-US" sz="3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purpose of an observational study </a:t>
            </a: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is to describe some group or situation</a:t>
            </a:r>
            <a:r>
              <a:rPr lang="en-US" sz="3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An</a:t>
            </a:r>
            <a:r>
              <a:rPr lang="en-US" sz="36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experiment</a:t>
            </a:r>
            <a:r>
              <a:rPr lang="en-US" sz="3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, </a:t>
            </a: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on the other hand, deliberately imposes some treatment on </a:t>
            </a:r>
            <a:r>
              <a:rPr lang="en-US" sz="3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individuals </a:t>
            </a: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to observe their responses. The purpose of an experiment is to study </a:t>
            </a:r>
            <a:r>
              <a:rPr lang="en-US" sz="3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whether the </a:t>
            </a: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treatment causes a change in the response</a:t>
            </a:r>
            <a:r>
              <a:rPr lang="en-US" sz="36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When our goal is to understand cause and effect, experiments are the only source of fully convincing data. </a:t>
            </a:r>
          </a:p>
          <a:p>
            <a:pPr>
              <a:spcAft>
                <a:spcPts val="1200"/>
              </a:spcAft>
            </a:pPr>
            <a:r>
              <a:rPr lang="en-US" sz="36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distinction between observational study and experiment is one of the most important in statistics.</a:t>
            </a:r>
          </a:p>
        </p:txBody>
      </p:sp>
      <p:sp>
        <p:nvSpPr>
          <p:cNvPr id="7" name="Rectangle 6"/>
          <p:cNvSpPr/>
          <p:nvPr/>
        </p:nvSpPr>
        <p:spPr>
          <a:xfrm>
            <a:off x="590378" y="2184399"/>
            <a:ext cx="7607472" cy="23745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806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Gill Sans" charset="0"/>
                <a:ea typeface="ＭＳ Ｐゴシック" pitchFamily="34" charset="-128"/>
              </a:rPr>
              <a:t>Confounding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370240"/>
            <a:ext cx="8144691" cy="50101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lurking variable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is a variable that is not among the explanatory or response variables in a study but that may influence the response variable.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cap="all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Confounding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Two variables (explanatory variables or lurking variables) are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confounded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when their effects 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on a response variable cannot be distinguished from each other</a:t>
            </a:r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Observational 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studies of the effect of one variable on another often fail because of confounding between the explanatory variable and one or more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lurking variables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Well-designed 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experiments take steps to avoid confounding.</a:t>
            </a:r>
          </a:p>
        </p:txBody>
      </p:sp>
      <p:sp>
        <p:nvSpPr>
          <p:cNvPr id="8" name="Rectangle 7"/>
          <p:cNvSpPr/>
          <p:nvPr/>
        </p:nvSpPr>
        <p:spPr>
          <a:xfrm>
            <a:off x="542107" y="2603865"/>
            <a:ext cx="8327572" cy="16676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499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741"/>
            <a:ext cx="7772400" cy="9636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latin typeface="Gill Sans" charset="0"/>
                <a:ea typeface="ＭＳ Ｐゴシック" pitchFamily="34" charset="-128"/>
              </a:rPr>
              <a:t>Subjects, factors, treatments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91887" y="1304925"/>
            <a:ext cx="8334102" cy="501015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An experiment is a statistical study in which we actually do something (a </a:t>
            </a:r>
            <a:r>
              <a:rPr lang="en-US" sz="24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treatment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) to people, animals, or objects </a:t>
            </a:r>
            <a:r>
              <a:rPr lang="en-US" sz="2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to 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observe the </a:t>
            </a:r>
            <a:r>
              <a:rPr lang="en-US" sz="24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response</a:t>
            </a:r>
            <a:r>
              <a:rPr lang="en-US" sz="24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 Here is the basic vocabulary of experiments.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cap="all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Subjects, factors, treatments</a:t>
            </a:r>
            <a:endParaRPr lang="en-US" sz="2400" b="1" cap="all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individuals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studied in an experiment are often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called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subjects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, particularly when they are people. </a:t>
            </a:r>
            <a:endParaRPr lang="en-US" sz="2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explanatory variables in an experiment are often called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factors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treatment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is any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specific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experimental condition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applied to the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subjects.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If an experiment has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more than one factor,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 treatment is a combination of specific values of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each factor. </a:t>
            </a:r>
            <a:endParaRPr lang="en-US" sz="24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Aft>
                <a:spcPts val="1200"/>
              </a:spcAft>
            </a:pPr>
            <a:endParaRPr lang="en-US" sz="2400" dirty="0">
              <a:solidFill>
                <a:srgbClr val="FF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1887" y="2873829"/>
            <a:ext cx="8334102" cy="36184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700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381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Gill Sans" charset="0"/>
                <a:ea typeface="ＭＳ Ｐゴシック" pitchFamily="34" charset="-128"/>
              </a:rPr>
              <a:t>How to experiment badly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04925"/>
            <a:ext cx="7937500" cy="501015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en-US" sz="3600" i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Experiments don’t guarantee good data.</a:t>
            </a:r>
            <a:endParaRPr lang="en-US" sz="3600" i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Good designs are essential for effective experiments, just as they are for sampling.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Example:  A college 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regularly offers a review course to prepare students for the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GMAT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 This year,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it will offer only 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 online version of the course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  <a:endParaRPr lang="en-US" sz="36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Students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Online 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Course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  <a:sym typeface="Wingdings" panose="05000000000000000000" pitchFamily="2" charset="2"/>
              </a:rPr>
              <a:t>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GMAT Scores</a:t>
            </a:r>
            <a:endParaRPr lang="en-US" sz="36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Suppose the results were 10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% higher than the long-time average for those who took the </a:t>
            </a:r>
            <a:r>
              <a:rPr lang="en-US" sz="3600" i="1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classroom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review course. </a:t>
            </a:r>
          </a:p>
          <a:p>
            <a:pPr>
              <a:spcAft>
                <a:spcPts val="1200"/>
              </a:spcAft>
            </a:pP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Can we conclude that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online course 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is more </a:t>
            </a:r>
            <a:r>
              <a:rPr lang="en-US" sz="3600" b="1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effective?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2641599"/>
            <a:ext cx="7835900" cy="36734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185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9"/>
          <p:cNvSpPr>
            <a:spLocks noGrp="1" noChangeArrowheads="1"/>
          </p:cNvSpPr>
          <p:nvPr>
            <p:ph type="title"/>
          </p:nvPr>
        </p:nvSpPr>
        <p:spPr>
          <a:xfrm>
            <a:off x="406400" y="254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Gill Sans" charset="0"/>
                <a:ea typeface="ＭＳ Ｐゴシック" pitchFamily="34" charset="-128"/>
              </a:rPr>
              <a:t>How to experiment badly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85800" y="1275895"/>
            <a:ext cx="7937500" cy="501015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Many laboratory experiments use a design like the one in the online GMAT course example: </a:t>
            </a: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68580" indent="0">
              <a:spcAft>
                <a:spcPts val="1200"/>
              </a:spcAft>
              <a:buNone/>
            </a:pPr>
            <a:endPara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Aft>
                <a:spcPts val="1200"/>
              </a:spcAft>
            </a:pPr>
            <a:endParaRPr lang="en-US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 the laboratory environment, simple designs often work well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Field experiments and experiments with animals or people deal with more variable conditions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i="1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Outside the laboratory, badly designed experiments often yield worthless results because of  confounding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  <a:endParaRPr lang="en-US" i="1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798513" y="2501900"/>
            <a:ext cx="2071687" cy="660400"/>
          </a:xfrm>
          <a:prstGeom prst="rect">
            <a:avLst/>
          </a:prstGeom>
          <a:solidFill>
            <a:schemeClr val="accent1"/>
          </a:solidFill>
          <a:ln w="10000">
            <a:solidFill>
              <a:schemeClr val="accent1"/>
            </a:solidFill>
            <a:miter lim="800000"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000000"/>
                </a:solidFill>
                <a:latin typeface="+mn-lt"/>
                <a:ea typeface="+mn-ea"/>
              </a:rPr>
              <a:t>Subjects</a:t>
            </a:r>
            <a:endParaRPr lang="en-US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42" name="Striped Right Arrow 41"/>
          <p:cNvSpPr>
            <a:spLocks/>
          </p:cNvSpPr>
          <p:nvPr/>
        </p:nvSpPr>
        <p:spPr bwMode="auto">
          <a:xfrm>
            <a:off x="2933700" y="2603500"/>
            <a:ext cx="1143000" cy="444500"/>
          </a:xfrm>
          <a:custGeom>
            <a:avLst/>
            <a:gdLst>
              <a:gd name="T0" fmla="*/ 0 w 1143000"/>
              <a:gd name="T1" fmla="*/ 111125 h 444500"/>
              <a:gd name="T2" fmla="*/ 13891 w 1143000"/>
              <a:gd name="T3" fmla="*/ 111125 h 444500"/>
              <a:gd name="T4" fmla="*/ 13891 w 1143000"/>
              <a:gd name="T5" fmla="*/ 333375 h 444500"/>
              <a:gd name="T6" fmla="*/ 0 w 1143000"/>
              <a:gd name="T7" fmla="*/ 333375 h 444500"/>
              <a:gd name="T8" fmla="*/ 0 w 1143000"/>
              <a:gd name="T9" fmla="*/ 111125 h 444500"/>
              <a:gd name="T10" fmla="*/ 27781 w 1143000"/>
              <a:gd name="T11" fmla="*/ 111125 h 444500"/>
              <a:gd name="T12" fmla="*/ 55563 w 1143000"/>
              <a:gd name="T13" fmla="*/ 111125 h 444500"/>
              <a:gd name="T14" fmla="*/ 55563 w 1143000"/>
              <a:gd name="T15" fmla="*/ 333375 h 444500"/>
              <a:gd name="T16" fmla="*/ 27781 w 1143000"/>
              <a:gd name="T17" fmla="*/ 333375 h 444500"/>
              <a:gd name="T18" fmla="*/ 27781 w 1143000"/>
              <a:gd name="T19" fmla="*/ 111125 h 444500"/>
              <a:gd name="T20" fmla="*/ 69453 w 1143000"/>
              <a:gd name="T21" fmla="*/ 111125 h 444500"/>
              <a:gd name="T22" fmla="*/ 920750 w 1143000"/>
              <a:gd name="T23" fmla="*/ 111125 h 444500"/>
              <a:gd name="T24" fmla="*/ 920750 w 1143000"/>
              <a:gd name="T25" fmla="*/ 0 h 444500"/>
              <a:gd name="T26" fmla="*/ 1143000 w 1143000"/>
              <a:gd name="T27" fmla="*/ 222250 h 444500"/>
              <a:gd name="T28" fmla="*/ 920750 w 1143000"/>
              <a:gd name="T29" fmla="*/ 444500 h 444500"/>
              <a:gd name="T30" fmla="*/ 920750 w 1143000"/>
              <a:gd name="T31" fmla="*/ 333375 h 444500"/>
              <a:gd name="T32" fmla="*/ 69453 w 1143000"/>
              <a:gd name="T33" fmla="*/ 333375 h 444500"/>
              <a:gd name="T34" fmla="*/ 69453 w 1143000"/>
              <a:gd name="T35" fmla="*/ 111125 h 4445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143000" h="444500">
                <a:moveTo>
                  <a:pt x="0" y="111125"/>
                </a:moveTo>
                <a:lnTo>
                  <a:pt x="13891" y="111125"/>
                </a:lnTo>
                <a:lnTo>
                  <a:pt x="13891" y="333375"/>
                </a:lnTo>
                <a:lnTo>
                  <a:pt x="0" y="333375"/>
                </a:lnTo>
                <a:lnTo>
                  <a:pt x="0" y="111125"/>
                </a:lnTo>
                <a:close/>
                <a:moveTo>
                  <a:pt x="27781" y="111125"/>
                </a:moveTo>
                <a:lnTo>
                  <a:pt x="55563" y="111125"/>
                </a:lnTo>
                <a:lnTo>
                  <a:pt x="55563" y="333375"/>
                </a:lnTo>
                <a:lnTo>
                  <a:pt x="27781" y="333375"/>
                </a:lnTo>
                <a:lnTo>
                  <a:pt x="27781" y="111125"/>
                </a:lnTo>
                <a:close/>
                <a:moveTo>
                  <a:pt x="69453" y="111125"/>
                </a:moveTo>
                <a:lnTo>
                  <a:pt x="920750" y="111125"/>
                </a:lnTo>
                <a:lnTo>
                  <a:pt x="920750" y="0"/>
                </a:lnTo>
                <a:lnTo>
                  <a:pt x="1143000" y="222250"/>
                </a:lnTo>
                <a:lnTo>
                  <a:pt x="920750" y="444500"/>
                </a:lnTo>
                <a:lnTo>
                  <a:pt x="920750" y="333375"/>
                </a:lnTo>
                <a:lnTo>
                  <a:pt x="69453" y="333375"/>
                </a:lnTo>
                <a:lnTo>
                  <a:pt x="69453" y="111125"/>
                </a:lnTo>
                <a:close/>
              </a:path>
            </a:pathLst>
          </a:custGeom>
          <a:solidFill>
            <a:srgbClr val="B88472"/>
          </a:solidFill>
          <a:ln w="10000" cap="flat" cmpd="sng">
            <a:solidFill>
              <a:srgbClr val="B88472"/>
            </a:solidFill>
            <a:prstDash val="solid"/>
            <a:round/>
            <a:headEnd/>
            <a:tailEnd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43" name="Striped Right Arrow 42"/>
          <p:cNvSpPr>
            <a:spLocks/>
          </p:cNvSpPr>
          <p:nvPr/>
        </p:nvSpPr>
        <p:spPr bwMode="auto">
          <a:xfrm>
            <a:off x="5689600" y="2603500"/>
            <a:ext cx="1143000" cy="444500"/>
          </a:xfrm>
          <a:custGeom>
            <a:avLst/>
            <a:gdLst>
              <a:gd name="T0" fmla="*/ 0 w 1143000"/>
              <a:gd name="T1" fmla="*/ 111125 h 444500"/>
              <a:gd name="T2" fmla="*/ 13891 w 1143000"/>
              <a:gd name="T3" fmla="*/ 111125 h 444500"/>
              <a:gd name="T4" fmla="*/ 13891 w 1143000"/>
              <a:gd name="T5" fmla="*/ 333375 h 444500"/>
              <a:gd name="T6" fmla="*/ 0 w 1143000"/>
              <a:gd name="T7" fmla="*/ 333375 h 444500"/>
              <a:gd name="T8" fmla="*/ 0 w 1143000"/>
              <a:gd name="T9" fmla="*/ 111125 h 444500"/>
              <a:gd name="T10" fmla="*/ 27781 w 1143000"/>
              <a:gd name="T11" fmla="*/ 111125 h 444500"/>
              <a:gd name="T12" fmla="*/ 55563 w 1143000"/>
              <a:gd name="T13" fmla="*/ 111125 h 444500"/>
              <a:gd name="T14" fmla="*/ 55563 w 1143000"/>
              <a:gd name="T15" fmla="*/ 333375 h 444500"/>
              <a:gd name="T16" fmla="*/ 27781 w 1143000"/>
              <a:gd name="T17" fmla="*/ 333375 h 444500"/>
              <a:gd name="T18" fmla="*/ 27781 w 1143000"/>
              <a:gd name="T19" fmla="*/ 111125 h 444500"/>
              <a:gd name="T20" fmla="*/ 69453 w 1143000"/>
              <a:gd name="T21" fmla="*/ 111125 h 444500"/>
              <a:gd name="T22" fmla="*/ 920750 w 1143000"/>
              <a:gd name="T23" fmla="*/ 111125 h 444500"/>
              <a:gd name="T24" fmla="*/ 920750 w 1143000"/>
              <a:gd name="T25" fmla="*/ 0 h 444500"/>
              <a:gd name="T26" fmla="*/ 1143000 w 1143000"/>
              <a:gd name="T27" fmla="*/ 222250 h 444500"/>
              <a:gd name="T28" fmla="*/ 920750 w 1143000"/>
              <a:gd name="T29" fmla="*/ 444500 h 444500"/>
              <a:gd name="T30" fmla="*/ 920750 w 1143000"/>
              <a:gd name="T31" fmla="*/ 333375 h 444500"/>
              <a:gd name="T32" fmla="*/ 69453 w 1143000"/>
              <a:gd name="T33" fmla="*/ 333375 h 444500"/>
              <a:gd name="T34" fmla="*/ 69453 w 1143000"/>
              <a:gd name="T35" fmla="*/ 111125 h 4445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143000" h="444500">
                <a:moveTo>
                  <a:pt x="0" y="111125"/>
                </a:moveTo>
                <a:lnTo>
                  <a:pt x="13891" y="111125"/>
                </a:lnTo>
                <a:lnTo>
                  <a:pt x="13891" y="333375"/>
                </a:lnTo>
                <a:lnTo>
                  <a:pt x="0" y="333375"/>
                </a:lnTo>
                <a:lnTo>
                  <a:pt x="0" y="111125"/>
                </a:lnTo>
                <a:close/>
                <a:moveTo>
                  <a:pt x="27781" y="111125"/>
                </a:moveTo>
                <a:lnTo>
                  <a:pt x="55563" y="111125"/>
                </a:lnTo>
                <a:lnTo>
                  <a:pt x="55563" y="333375"/>
                </a:lnTo>
                <a:lnTo>
                  <a:pt x="27781" y="333375"/>
                </a:lnTo>
                <a:lnTo>
                  <a:pt x="27781" y="111125"/>
                </a:lnTo>
                <a:close/>
                <a:moveTo>
                  <a:pt x="69453" y="111125"/>
                </a:moveTo>
                <a:lnTo>
                  <a:pt x="920750" y="111125"/>
                </a:lnTo>
                <a:lnTo>
                  <a:pt x="920750" y="0"/>
                </a:lnTo>
                <a:lnTo>
                  <a:pt x="1143000" y="222250"/>
                </a:lnTo>
                <a:lnTo>
                  <a:pt x="920750" y="444500"/>
                </a:lnTo>
                <a:lnTo>
                  <a:pt x="920750" y="333375"/>
                </a:lnTo>
                <a:lnTo>
                  <a:pt x="69453" y="333375"/>
                </a:lnTo>
                <a:lnTo>
                  <a:pt x="69453" y="111125"/>
                </a:lnTo>
                <a:close/>
              </a:path>
            </a:pathLst>
          </a:custGeom>
          <a:solidFill>
            <a:srgbClr val="B88472"/>
          </a:solidFill>
          <a:ln w="10000" cap="flat" cmpd="sng">
            <a:solidFill>
              <a:srgbClr val="B88472"/>
            </a:solidFill>
            <a:prstDash val="solid"/>
            <a:round/>
            <a:headEnd/>
            <a:tailEnd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140200" y="2501900"/>
            <a:ext cx="1435100" cy="660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Treatment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992938" y="2501900"/>
            <a:ext cx="1630362" cy="660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Measure Response</a:t>
            </a:r>
          </a:p>
        </p:txBody>
      </p:sp>
    </p:spTree>
    <p:extLst>
      <p:ext uri="{BB962C8B-B14F-4D97-AF65-F5344CB8AC3E}">
        <p14:creationId xmlns:p14="http://schemas.microsoft.com/office/powerpoint/2010/main" val="15305768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1638" y="152400"/>
            <a:ext cx="8589962" cy="1047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4000" dirty="0" smtClean="0">
                <a:latin typeface="Gill Sans" charset="0"/>
                <a:ea typeface="ＭＳ Ｐゴシック" pitchFamily="34" charset="-128"/>
              </a:rPr>
              <a:t>Randomized comparative experiments</a:t>
            </a:r>
            <a:endParaRPr lang="en-US" altLang="en-US" sz="2800" dirty="0" smtClean="0">
              <a:solidFill>
                <a:srgbClr val="33CCFF"/>
              </a:solidFill>
              <a:latin typeface="Gill Sans" charset="0"/>
              <a:ea typeface="ＭＳ Ｐゴシック" pitchFamily="34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406525"/>
            <a:ext cx="7937500" cy="5451475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remedy for confounding is to perform a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comparative experiment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in which some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individuals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receive one treatment and similar units receive another.  Most well-designed experiments compare two or more treatments.</a:t>
            </a:r>
          </a:p>
          <a:p>
            <a:pPr fontAlgn="auto"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Some experiments may include a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control group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that receives an inactive treatment or an existing baseline treatment. 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68580" indent="0" fontAlgn="auto">
              <a:spcAft>
                <a:spcPts val="1200"/>
              </a:spcAft>
              <a:buNone/>
            </a:pPr>
            <a:r>
              <a:rPr lang="en-US" sz="2800" b="1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RANDOMIZED COMPARATIVE EXPERIMENT</a:t>
            </a:r>
          </a:p>
          <a:p>
            <a:pPr fontAlgn="auto"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An experiment that uses both comparison of two or more treatments and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random assignment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of subjects to treatments is a 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randomized comparative experiment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4422124"/>
            <a:ext cx="7835900" cy="21423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474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8938" y="127000"/>
            <a:ext cx="8589962" cy="1047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4000" dirty="0" smtClean="0">
                <a:latin typeface="Gill Sans" charset="0"/>
                <a:ea typeface="ＭＳ Ｐゴシック" pitchFamily="34" charset="-128"/>
              </a:rPr>
              <a:t>Randomized comparative experiments</a:t>
            </a:r>
            <a:endParaRPr lang="en-US" altLang="en-US" sz="2800" dirty="0" smtClean="0">
              <a:solidFill>
                <a:srgbClr val="33CCFF"/>
              </a:solidFill>
              <a:latin typeface="Gill Sans" charset="0"/>
              <a:ea typeface="ＭＳ Ｐゴシック" pitchFamily="3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8938" y="1174751"/>
            <a:ext cx="8234362" cy="389255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Comparison </a:t>
            </a: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alone isn’t enough. If the treatments are given to groups that differ greatly, bias will result.  The solution to the problem of bias is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random assignment</a:t>
            </a:r>
            <a:r>
              <a:rPr lang="en-US" sz="22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 an experiment, </a:t>
            </a:r>
            <a:r>
              <a:rPr lang="en-US" sz="2200" dirty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random assignment</a:t>
            </a: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 means that 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individuals </a:t>
            </a: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are assigned to treatments at random, that is, using some sort of chance process. </a:t>
            </a:r>
            <a:endParaRPr lang="en-US" sz="2200" dirty="0" smtClean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marL="6858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COMPLETELY RANDOMIZED DESIGN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In a completely randomized experimental design, all the subjects are allocated 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at random </a:t>
            </a:r>
            <a:r>
              <a:rPr lang="en-US" sz="220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among all the treatments.</a:t>
            </a:r>
            <a:endParaRPr lang="en-US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5" name="Rounded Rectangle 24"/>
          <p:cNvSpPr>
            <a:spLocks noChangeArrowheads="1"/>
          </p:cNvSpPr>
          <p:nvPr/>
        </p:nvSpPr>
        <p:spPr bwMode="auto">
          <a:xfrm>
            <a:off x="391812" y="5299474"/>
            <a:ext cx="1516928" cy="5764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0000">
            <a:solidFill>
              <a:schemeClr val="accent1"/>
            </a:solidFill>
            <a:round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  <a:latin typeface="+mn-lt"/>
                <a:ea typeface="+mn-ea"/>
              </a:rPr>
              <a:t>Experimental Units</a:t>
            </a:r>
          </a:p>
        </p:txBody>
      </p:sp>
      <p:grpSp>
        <p:nvGrpSpPr>
          <p:cNvPr id="26" name="Group 20"/>
          <p:cNvGrpSpPr>
            <a:grpSpLocks/>
          </p:cNvGrpSpPr>
          <p:nvPr/>
        </p:nvGrpSpPr>
        <p:grpSpPr bwMode="auto">
          <a:xfrm>
            <a:off x="1755473" y="5267196"/>
            <a:ext cx="2140310" cy="627765"/>
            <a:chOff x="1701800" y="4337050"/>
            <a:chExt cx="2114432" cy="1009650"/>
          </a:xfrm>
        </p:grpSpPr>
        <p:sp>
          <p:nvSpPr>
            <p:cNvPr id="27" name="Explosion 1 26"/>
            <p:cNvSpPr>
              <a:spLocks noChangeArrowheads="1"/>
            </p:cNvSpPr>
            <p:nvPr/>
          </p:nvSpPr>
          <p:spPr bwMode="auto">
            <a:xfrm>
              <a:off x="1955799" y="4337050"/>
              <a:ext cx="1860433" cy="1009650"/>
            </a:xfrm>
            <a:prstGeom prst="irregularSeal1">
              <a:avLst/>
            </a:prstGeom>
            <a:solidFill>
              <a:srgbClr val="B88472"/>
            </a:solidFill>
            <a:ln w="10000">
              <a:solidFill>
                <a:srgbClr val="B88472"/>
              </a:solidFill>
              <a:miter lim="800000"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+mn-lt"/>
                  <a:ea typeface="+mn-ea"/>
                </a:rPr>
                <a:t>Random Assignment</a:t>
              </a:r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1701800" y="4689475"/>
              <a:ext cx="508000" cy="301625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9" name="Group 21"/>
          <p:cNvGrpSpPr>
            <a:grpSpLocks/>
          </p:cNvGrpSpPr>
          <p:nvPr/>
        </p:nvGrpSpPr>
        <p:grpSpPr bwMode="auto">
          <a:xfrm>
            <a:off x="3360533" y="4719401"/>
            <a:ext cx="1550243" cy="1889218"/>
            <a:chOff x="3226589" y="3413125"/>
            <a:chExt cx="1440661" cy="3038475"/>
          </a:xfrm>
        </p:grpSpPr>
        <p:sp>
          <p:nvSpPr>
            <p:cNvPr id="30" name="Rounded Rectangle 29"/>
            <p:cNvSpPr>
              <a:spLocks noChangeArrowheads="1"/>
            </p:cNvSpPr>
            <p:nvPr/>
          </p:nvSpPr>
          <p:spPr bwMode="auto">
            <a:xfrm>
              <a:off x="3702049" y="3413125"/>
              <a:ext cx="952501" cy="7493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0000">
              <a:solidFill>
                <a:schemeClr val="accent1"/>
              </a:solidFill>
              <a:round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+mn-lt"/>
                  <a:ea typeface="+mn-ea"/>
                </a:rPr>
                <a:t>Group 1</a:t>
              </a:r>
            </a:p>
          </p:txBody>
        </p:sp>
        <p:sp>
          <p:nvSpPr>
            <p:cNvPr id="31" name="Rounded Rectangle 30"/>
            <p:cNvSpPr>
              <a:spLocks noChangeArrowheads="1"/>
            </p:cNvSpPr>
            <p:nvPr/>
          </p:nvSpPr>
          <p:spPr bwMode="auto">
            <a:xfrm>
              <a:off x="3714749" y="5702300"/>
              <a:ext cx="952501" cy="7493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0000">
              <a:solidFill>
                <a:schemeClr val="accent1"/>
              </a:solidFill>
              <a:round/>
              <a:headEnd/>
              <a:tailEnd/>
            </a:ln>
            <a:effectLst>
              <a:outerShdw blurRad="38100" dist="30000" dir="5400000" rotWithShape="0">
                <a:srgbClr val="808080">
                  <a:alpha val="4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+mn-lt"/>
                  <a:ea typeface="+mn-ea"/>
                </a:rPr>
                <a:t>Group 2</a:t>
              </a:r>
            </a:p>
          </p:txBody>
        </p:sp>
        <p:sp>
          <p:nvSpPr>
            <p:cNvPr id="32" name="Right Arrow 31"/>
            <p:cNvSpPr/>
            <p:nvPr/>
          </p:nvSpPr>
          <p:spPr>
            <a:xfrm rot="19323191">
              <a:off x="3226589" y="3925207"/>
              <a:ext cx="505623" cy="254648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ight Arrow 32"/>
            <p:cNvSpPr/>
            <p:nvPr/>
          </p:nvSpPr>
          <p:spPr>
            <a:xfrm rot="2827266">
              <a:off x="2940077" y="5517054"/>
              <a:ext cx="954679" cy="97269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4" name="Group 22"/>
          <p:cNvGrpSpPr>
            <a:grpSpLocks/>
          </p:cNvGrpSpPr>
          <p:nvPr/>
        </p:nvGrpSpPr>
        <p:grpSpPr bwMode="auto">
          <a:xfrm>
            <a:off x="4786620" y="4695926"/>
            <a:ext cx="1961073" cy="1915868"/>
            <a:chOff x="4718050" y="3372724"/>
            <a:chExt cx="1822450" cy="3081360"/>
          </a:xfrm>
        </p:grpSpPr>
        <p:sp>
          <p:nvSpPr>
            <p:cNvPr id="35" name="Right Arrow 34"/>
            <p:cNvSpPr/>
            <p:nvPr/>
          </p:nvSpPr>
          <p:spPr>
            <a:xfrm>
              <a:off x="4718050" y="3628311"/>
              <a:ext cx="692150" cy="238125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Right Arrow 35"/>
            <p:cNvSpPr/>
            <p:nvPr/>
          </p:nvSpPr>
          <p:spPr>
            <a:xfrm>
              <a:off x="4718050" y="5960371"/>
              <a:ext cx="692150" cy="238125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5422900" y="3372724"/>
              <a:ext cx="1117600" cy="74930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0000"/>
                  </a:solidFill>
                </a:rPr>
                <a:t>Treatment 1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5422900" y="5704784"/>
              <a:ext cx="1117600" cy="749300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0000"/>
                  </a:solidFill>
                </a:rPr>
                <a:t>Treatment 2</a:t>
              </a:r>
            </a:p>
          </p:txBody>
        </p:sp>
      </p:grpSp>
      <p:grpSp>
        <p:nvGrpSpPr>
          <p:cNvPr id="39" name="Group 23"/>
          <p:cNvGrpSpPr>
            <a:grpSpLocks/>
          </p:cNvGrpSpPr>
          <p:nvPr/>
        </p:nvGrpSpPr>
        <p:grpSpPr bwMode="auto">
          <a:xfrm>
            <a:off x="6493507" y="5103041"/>
            <a:ext cx="2155917" cy="1071200"/>
            <a:chOff x="6466734" y="4197787"/>
            <a:chExt cx="2004166" cy="1722273"/>
          </a:xfrm>
        </p:grpSpPr>
        <p:sp>
          <p:nvSpPr>
            <p:cNvPr id="40" name="Right Arrow 39"/>
            <p:cNvSpPr/>
            <p:nvPr/>
          </p:nvSpPr>
          <p:spPr>
            <a:xfrm rot="18948850">
              <a:off x="6466734" y="5687929"/>
              <a:ext cx="830236" cy="232131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Right Arrow 40"/>
            <p:cNvSpPr/>
            <p:nvPr/>
          </p:nvSpPr>
          <p:spPr>
            <a:xfrm rot="2079388">
              <a:off x="6614132" y="4197787"/>
              <a:ext cx="639203" cy="195810"/>
            </a:xfrm>
            <a:prstGeom prst="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Folded Corner 41"/>
            <p:cNvSpPr/>
            <p:nvPr/>
          </p:nvSpPr>
          <p:spPr>
            <a:xfrm>
              <a:off x="7226300" y="4244539"/>
              <a:ext cx="1244600" cy="1577283"/>
            </a:xfrm>
            <a:prstGeom prst="foldedCorner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rgbClr val="000000"/>
                  </a:solidFill>
                </a:rPr>
                <a:t>Compare Results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388938" y="3280286"/>
            <a:ext cx="7835900" cy="12002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370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5732</TotalTime>
  <Words>1173</Words>
  <Application>Microsoft Office PowerPoint</Application>
  <PresentationFormat>On-screen Show (4:3)</PresentationFormat>
  <Paragraphs>97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CHAPTER 9: Producing Data— Experiments</vt:lpstr>
      <vt:lpstr>In Chapter 9, we cover …</vt:lpstr>
      <vt:lpstr>Observation versus experiment</vt:lpstr>
      <vt:lpstr>Confounding</vt:lpstr>
      <vt:lpstr>Subjects, factors, treatments</vt:lpstr>
      <vt:lpstr>How to experiment badly</vt:lpstr>
      <vt:lpstr>How to experiment badly</vt:lpstr>
      <vt:lpstr>Randomized comparative experiments</vt:lpstr>
      <vt:lpstr>Randomized comparative experiments</vt:lpstr>
      <vt:lpstr>The logic of randomized comparative experiments</vt:lpstr>
      <vt:lpstr>The logic of randomized comparative experiments</vt:lpstr>
      <vt:lpstr>Cautions about experimentation</vt:lpstr>
      <vt:lpstr>Matched pairs</vt:lpstr>
      <vt:lpstr>Block design</vt:lpstr>
      <vt:lpstr>Blocked design—illustration</vt:lpstr>
    </vt:vector>
  </TitlesOfParts>
  <Company>ISD 194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0:  Getting Started</dc:title>
  <dc:creator>drmark.gebert@gmail.com</dc:creator>
  <cp:lastModifiedBy>Anzhi Li</cp:lastModifiedBy>
  <cp:revision>229</cp:revision>
  <dcterms:created xsi:type="dcterms:W3CDTF">2014-09-12T19:00:53Z</dcterms:created>
  <dcterms:modified xsi:type="dcterms:W3CDTF">2015-08-12T20:10:45Z</dcterms:modified>
</cp:coreProperties>
</file>