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7" r:id="rId2"/>
    <p:sldId id="334" r:id="rId3"/>
    <p:sldId id="337" r:id="rId4"/>
    <p:sldId id="338" r:id="rId5"/>
    <p:sldId id="339" r:id="rId6"/>
    <p:sldId id="340" r:id="rId7"/>
    <p:sldId id="341" r:id="rId8"/>
    <p:sldId id="350" r:id="rId9"/>
    <p:sldId id="342" r:id="rId10"/>
    <p:sldId id="343" r:id="rId11"/>
    <p:sldId id="344" r:id="rId12"/>
    <p:sldId id="345" r:id="rId13"/>
    <p:sldId id="346" r:id="rId14"/>
    <p:sldId id="34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pyeditor" initials="CE-JAM" lastIdx="2" clrIdx="0"/>
  <p:cmAuthor id="1" name="John Doe" initials="C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D25"/>
    <a:srgbClr val="EEEFD6"/>
    <a:srgbClr val="DF584A"/>
    <a:srgbClr val="F7B3BA"/>
    <a:srgbClr val="FFD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 autoAdjust="0"/>
    <p:restoredTop sz="94660"/>
  </p:normalViewPr>
  <p:slideViewPr>
    <p:cSldViewPr snapToGrid="0" snapToObjects="1">
      <p:cViewPr>
        <p:scale>
          <a:sx n="79" d="100"/>
          <a:sy n="79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B5C72A-7EE3-455A-95E1-A79A80A99B89}" type="datetime1">
              <a:rPr lang="en-US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005B84-EFC2-4FBC-92CC-9968AC703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Basic Practice of Statistics - 3rd Edition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Chapter 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4F941F-3703-4FA3-9604-6DD1AF4F6829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may wish to point out that some otherwise perfectly rational people do not have personal probabilities</a:t>
            </a:r>
            <a:r>
              <a:rPr lang="en-US" baseline="0" dirty="0" smtClean="0"/>
              <a:t> obeying rules 1–4.  Example:  gambling decisions, including playing the lottery.  The advanced probability topic that takes this into account is the Bayesian notion of a “utility function.”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5B84-EFC2-4FBC-92CC-9968AC7033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E41B-DC42-417E-A0B7-C87892EBB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030A-EB1B-42D9-B220-F99C6FD47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6013-A07E-4B62-B6E9-BA87B56E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BPS - 5th Ed.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2575B3-5524-41E7-A4DE-6222B80EF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3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46BD6F-FDDC-44B9-A1BE-DA09765D1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4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36B2-B467-4880-AB23-8F1A06B4F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84A2-600D-45DC-90E1-4B77835C7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C45-FA2A-4F7D-9726-107463EE8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9DC8-80F5-4DB1-8B11-0234F6F8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C0E0-2D67-4F09-9805-E820004D8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2F01-9F1B-4D00-8A3D-B52C881BB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9381-81E4-45CA-81DC-B46CB546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2A003-8710-4CD4-8110-33E468165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8D743-E708-45B6-8E91-6185BD036C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1625" y="2830084"/>
            <a:ext cx="4267199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latin typeface="Arial" charset="0"/>
                <a:cs typeface="Arial" charset="0"/>
              </a:rPr>
              <a:t>CHAPTER </a:t>
            </a:r>
            <a:r>
              <a:rPr lang="en-US" sz="3200" b="1" dirty="0" smtClean="0">
                <a:latin typeface="Arial" charset="0"/>
                <a:cs typeface="Arial" charset="0"/>
              </a:rPr>
              <a:t>12</a:t>
            </a:r>
            <a:r>
              <a:rPr lang="en-US" sz="3200" b="1" cap="none" dirty="0" smtClean="0">
                <a:latin typeface="Arial" charset="0"/>
                <a:cs typeface="Arial" charset="0"/>
              </a:rPr>
              <a:t>:</a:t>
            </a:r>
            <a:r>
              <a:rPr lang="en-US" sz="3200" b="1" cap="none" dirty="0">
                <a:latin typeface="Arial" charset="0"/>
                <a:cs typeface="Arial" charset="0"/>
              </a:rPr>
              <a:t/>
            </a:r>
            <a:br>
              <a:rPr lang="en-US" sz="3200" b="1" cap="none" dirty="0">
                <a:latin typeface="Arial" charset="0"/>
                <a:cs typeface="Arial" charset="0"/>
              </a:rPr>
            </a:br>
            <a:r>
              <a:rPr lang="en-US" sz="3200" b="1" dirty="0" smtClean="0">
                <a:latin typeface="Arial" charset="0"/>
                <a:cs typeface="Arial" charset="0"/>
              </a:rPr>
              <a:t>Introducing Probability</a:t>
            </a:r>
            <a:endParaRPr lang="en-US" sz="3200" b="1" cap="none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5691334"/>
            <a:ext cx="3309803" cy="407065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Lecture PowerPoint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128" y="4441444"/>
            <a:ext cx="397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27CA3"/>
                </a:solidFill>
                <a:cs typeface="Arial" pitchFamily="34" charset="0"/>
              </a:rPr>
              <a:t>Basic Practice of Statistics</a:t>
            </a:r>
            <a:endParaRPr lang="en-US" sz="2000" i="1" dirty="0">
              <a:solidFill>
                <a:srgbClr val="727CA3"/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7</a:t>
            </a:r>
            <a:r>
              <a:rPr lang="en-US" baseline="30000" dirty="0" smtClean="0">
                <a:solidFill>
                  <a:srgbClr val="727CA3"/>
                </a:solidFill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 Edition</a:t>
            </a:r>
            <a:endParaRPr lang="en-US" dirty="0">
              <a:solidFill>
                <a:srgbClr val="727CA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152400"/>
            <a:ext cx="8205649" cy="1047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Finite and discrete probability </a:t>
            </a:r>
            <a:r>
              <a:rPr lang="en-US" altLang="en-US" sz="4000" dirty="0">
                <a:latin typeface="Gill Sans" charset="0"/>
                <a:ea typeface="ＭＳ Ｐゴシック" pitchFamily="34" charset="-128"/>
              </a:rPr>
              <a:t>m</a:t>
            </a: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odels</a:t>
            </a:r>
            <a:endParaRPr lang="en-US" altLang="en-US" sz="28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31924"/>
            <a:ext cx="7562850" cy="5197475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way to assign probabilities to events is to assign a probability to every individual outcome, then add these probabilities to find the probability of any event. This idea works well when there are only a finite (fixed and limited) number of outcomes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b="1" cap="all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Finite </a:t>
            </a:r>
            <a:r>
              <a:rPr lang="en-US" sz="3600" b="1" cap="all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 model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probability model with a finite sample space is called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finite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assign probabilities in a finite model, list the probabilities of all the individual outcomes. These probabilities must be numbers between 0 and 1 that add to exactly 1. The probability of any event is the sum of the probabilities of the outcomes making up the event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Discrete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probability models include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finite models as well as sample 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spaces that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 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infinite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equivalent to the set of all positive integers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sz="36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Benford’s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law probability model was </a:t>
            </a:r>
            <a:r>
              <a:rPr lang="en-US" sz="36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finite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829" y="2901729"/>
            <a:ext cx="7660821" cy="2325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4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63819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Continuous probability models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248194" y="1275168"/>
            <a:ext cx="8686800" cy="307476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Suppose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want to choose a number at random between 0 and 1, allowing any number between 0 and 1 as the outcome.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cannot assign probabilities to each individual value because there is an infinite interval of possible values.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600" b="1" cap="all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continuous probability model</a:t>
            </a:r>
            <a:endParaRPr lang="en-US" sz="3600" b="1" cap="all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continuous probability model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assigns probabilities as areas under a density curve. The area under the curve and above any range of values is the probability of an outcome in that range.</a:t>
            </a:r>
            <a:endParaRPr lang="en-US" sz="3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83043" y="4951412"/>
            <a:ext cx="2765378" cy="1906588"/>
            <a:chOff x="2625" y="1776"/>
            <a:chExt cx="2176" cy="1680"/>
          </a:xfrm>
        </p:grpSpPr>
        <p:pic>
          <p:nvPicPr>
            <p:cNvPr id="276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b="11440"/>
            <a:stretch>
              <a:fillRect/>
            </a:stretch>
          </p:blipFill>
          <p:spPr bwMode="auto">
            <a:xfrm>
              <a:off x="3216" y="1776"/>
              <a:ext cx="1585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928" b="11440"/>
            <a:stretch>
              <a:fillRect/>
            </a:stretch>
          </p:blipFill>
          <p:spPr bwMode="auto">
            <a:xfrm>
              <a:off x="2625" y="1776"/>
              <a:ext cx="62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80086" y="4295756"/>
            <a:ext cx="1479550" cy="646112"/>
          </a:xfrm>
          <a:prstGeom prst="rect">
            <a:avLst/>
          </a:prstGeom>
          <a:solidFill>
            <a:srgbClr val="EAEDCB"/>
          </a:solidFill>
          <a:ln w="10000">
            <a:solidFill>
              <a:srgbClr val="D2DA7A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800000"/>
                </a:solidFill>
                <a:latin typeface="+mn-lt"/>
                <a:ea typeface="+mn-ea"/>
              </a:rPr>
              <a:t>Uniform</a:t>
            </a:r>
          </a:p>
          <a:p>
            <a:pPr algn="ctr">
              <a:defRPr/>
            </a:pPr>
            <a:r>
              <a:rPr lang="en-US" b="1" dirty="0">
                <a:solidFill>
                  <a:srgbClr val="800000"/>
                </a:solidFill>
                <a:latin typeface="+mn-lt"/>
                <a:ea typeface="+mn-ea"/>
              </a:rPr>
              <a:t>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143689" y="4156574"/>
                <a:ext cx="5094512" cy="2662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Example</a:t>
                </a:r>
                <a:r>
                  <a:rPr lang="en-US" sz="4000" dirty="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: Find the probability of getting a random number that is less than or equal to 0.5 OR greater than 0.8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.</a:t>
                </a:r>
                <a:endParaRPr lang="en-US" sz="4000" b="1" dirty="0" smtClean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  <m:t>𝑋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≤0.5 </m:t>
                        </m:r>
                        <m:r>
                          <m:rPr>
                            <m:nor/>
                          </m:rPr>
                          <a:rPr lang="en-US" sz="4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or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𝑋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&gt;0.8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=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  <m:t>𝑋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≤0.5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𝑃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  <a:ea typeface="ＭＳ Ｐゴシック" pitchFamily="34" charset="-128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𝑋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&gt;0.8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=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0.5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+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ea typeface="ＭＳ Ｐゴシック" pitchFamily="34" charset="-128"/>
                        <a:cs typeface="Arial" pitchFamily="34" charset="0"/>
                      </a:rPr>
                      <m:t>0.2=0.7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600" b="1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mc:Choice>
        <mc:Fallback xmlns="" xmlns:mv="urn:schemas-microsoft-com:mac:vml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9" y="4156574"/>
                <a:ext cx="5094512" cy="2662237"/>
              </a:xfrm>
              <a:prstGeom prst="rect">
                <a:avLst/>
              </a:prstGeom>
              <a:blipFill rotWithShape="1">
                <a:blip r:embed="rId3"/>
                <a:stretch>
                  <a:fillRect t="-1144" r="-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8194" y="2677159"/>
            <a:ext cx="8686803" cy="1531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9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063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Normal probability models</a:t>
            </a:r>
          </a:p>
        </p:txBody>
      </p:sp>
      <p:sp>
        <p:nvSpPr>
          <p:cNvPr id="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87383" y="1431924"/>
            <a:ext cx="8569234" cy="5426076"/>
          </a:xfrm>
          <a:blipFill rotWithShape="1">
            <a:blip r:embed="rId2"/>
            <a:stretch>
              <a:fillRect l="-569" t="-1236" r="-1636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2018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559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Random variables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53546"/>
            <a:ext cx="8077200" cy="471487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cap="all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variable</a:t>
            </a:r>
            <a:endParaRPr lang="en-US" b="1" cap="all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variable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a variable whose value is a numerical outcome of a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phenomenon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 distribution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a random variable </a:t>
            </a:r>
            <a:r>
              <a:rPr lang="en-US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tells us what values </a:t>
            </a:r>
            <a:r>
              <a:rPr lang="en-US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can take 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how to assign probabilities to those values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variables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that have a finite 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list of possible outcomes are called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discrete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variables that can take on any value in an interval,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 probabilities 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given as areas under a density curve, are called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continuous</a:t>
            </a: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326" y="1353546"/>
            <a:ext cx="8279674" cy="3009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4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title"/>
          </p:nvPr>
        </p:nvSpPr>
        <p:spPr>
          <a:xfrm>
            <a:off x="406400" y="330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Personal probability*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14488"/>
            <a:ext cx="8001000" cy="5054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cap="all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Personal </a:t>
            </a:r>
            <a:r>
              <a:rPr lang="en-US" altLang="en-US" sz="2800" b="1" cap="all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</a:t>
            </a:r>
          </a:p>
          <a:p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personal probability</a:t>
            </a:r>
            <a:r>
              <a:rPr lang="en-US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an outcome is a number between 0 and 1 that </a:t>
            </a:r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expresses an individual’s </a:t>
            </a:r>
            <a:r>
              <a:rPr lang="en-US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judgment of how likely the outcome is.</a:t>
            </a:r>
            <a:endParaRPr lang="en-US" alt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be legitimate, must obey Rules 1–4 of probability.</a:t>
            </a:r>
          </a:p>
          <a:p>
            <a:pPr eaLnBrk="1" hangingPunct="1"/>
            <a:r>
              <a:rPr lang="en-US"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May not match another individual’s personal probability of an event.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926" y="1609497"/>
            <a:ext cx="8279674" cy="2322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6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pitchFamily="34" charset="-128"/>
              </a:rPr>
              <a:t>In Chapter 12, we cover …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04925"/>
            <a:ext cx="7562850" cy="501015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idea of probability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search for randomness*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 models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 rules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Finite and discrete probability models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Continuous probability models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variables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Personal probability*</a:t>
            </a:r>
          </a:p>
        </p:txBody>
      </p:sp>
    </p:spTree>
    <p:extLst>
      <p:ext uri="{BB962C8B-B14F-4D97-AF65-F5344CB8AC3E}">
        <p14:creationId xmlns:p14="http://schemas.microsoft.com/office/powerpoint/2010/main" val="352703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52" y="26565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The idea of probability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17351" y="1304925"/>
            <a:ext cx="8413140" cy="3031944"/>
          </a:xfrm>
        </p:spPr>
        <p:txBody>
          <a:bodyPr>
            <a:normAutofit fontScale="55000" lnSpcReduction="20000"/>
          </a:bodyPr>
          <a:lstStyle/>
          <a:p>
            <a:pPr marL="6858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Chance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behavior is unpredictable in the short run, but has a regular and predictable pattern in the long run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cap="all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Randomness and probability </a:t>
            </a:r>
            <a:endParaRPr lang="en-US" sz="3600" b="1" cap="all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 call a phenomenon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if individual outcomes are uncertain but there is nonetheless a regular distribution of outcomes in a large number of repetitions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any outcome of a random phenomenon is the proportion of 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times the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outcome would occur in a very long series of repetitions.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47712" y="4403644"/>
            <a:ext cx="7500938" cy="2116137"/>
            <a:chOff x="635000" y="4590370"/>
            <a:chExt cx="7500938" cy="2216830"/>
          </a:xfrm>
        </p:grpSpPr>
        <p:pic>
          <p:nvPicPr>
            <p:cNvPr id="20486" name="Picture 7" descr="P5.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260" y="4590370"/>
              <a:ext cx="1339100" cy="2015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5" descr="F5.01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4590370"/>
              <a:ext cx="2781300" cy="2216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6" descr="F5.0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360" y="4590370"/>
              <a:ext cx="3298578" cy="220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37602" y="1997888"/>
            <a:ext cx="8353699" cy="220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17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Search for randomness*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04925"/>
            <a:ext cx="7562850" cy="50101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Computer programs, including applets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Random number table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Physical means, such as tossing coins or rolling dice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“Chaos theory”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Quantum mechanics</a:t>
            </a:r>
            <a:endParaRPr lang="en-US" sz="36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20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Probability models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31924"/>
            <a:ext cx="7562850" cy="519747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Descriptions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chance behavior contain two parts: a list of possible outcomes and a probability for each outcome. </a:t>
            </a:r>
            <a:endParaRPr lang="en-US" sz="3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600" b="1" cap="all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 models</a:t>
            </a:r>
            <a:endParaRPr lang="en-US" sz="3600" b="1" cap="all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sample space 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a random phenomenon is the set of all possible outcomes.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event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an outcome or a set of outcomes of a random phenomenon. That is, 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 event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a subset of the sample space.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probability model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a mathematical description of a random phenomenon </a:t>
            </a:r>
            <a:r>
              <a:rPr lang="en-US" sz="3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consisting 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 two parts: a sample space </a:t>
            </a:r>
            <a:r>
              <a:rPr lang="en-US" sz="3600" i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sz="36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a way of assigning probabilities to events.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601" y="2539995"/>
            <a:ext cx="8353699" cy="4089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5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Probability models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65100" y="3136900"/>
            <a:ext cx="2654300" cy="3530600"/>
            <a:chOff x="165100" y="3136900"/>
            <a:chExt cx="2654300" cy="3530600"/>
          </a:xfrm>
        </p:grpSpPr>
        <p:sp>
          <p:nvSpPr>
            <p:cNvPr id="8" name="Cloud 7"/>
            <p:cNvSpPr>
              <a:spLocks/>
            </p:cNvSpPr>
            <p:nvPr/>
          </p:nvSpPr>
          <p:spPr bwMode="auto">
            <a:xfrm>
              <a:off x="330200" y="5202238"/>
              <a:ext cx="2489200" cy="1465262"/>
            </a:xfrm>
            <a:custGeom>
              <a:avLst/>
              <a:gdLst>
                <a:gd name="T0" fmla="*/ 897796820 w 43200"/>
                <a:gd name="T1" fmla="*/ 1021443671 h 43200"/>
                <a:gd name="T2" fmla="*/ 413220510 w 43200"/>
                <a:gd name="T3" fmla="*/ 990343892 h 43200"/>
                <a:gd name="T4" fmla="*/ 1325366819 w 43200"/>
                <a:gd name="T5" fmla="*/ 1361782247 h 43200"/>
                <a:gd name="T6" fmla="*/ 1113401240 w 43200"/>
                <a:gd name="T7" fmla="*/ 1376649331 h 43200"/>
                <a:gd name="T8" fmla="*/ 2147483647 w 43200"/>
                <a:gd name="T9" fmla="*/ 1525318103 h 43200"/>
                <a:gd name="T10" fmla="*/ 2147483647 w 43200"/>
                <a:gd name="T11" fmla="*/ 1457421559 h 43200"/>
                <a:gd name="T12" fmla="*/ 2147483647 w 43200"/>
                <a:gd name="T13" fmla="*/ 1356007045 h 43200"/>
                <a:gd name="T14" fmla="*/ 2147483647 w 43200"/>
                <a:gd name="T15" fmla="*/ 1430497879 h 43200"/>
                <a:gd name="T16" fmla="*/ 2147483647 w 43200"/>
                <a:gd name="T17" fmla="*/ 895680132 h 43200"/>
                <a:gd name="T18" fmla="*/ 2147483647 w 43200"/>
                <a:gd name="T19" fmla="*/ 1174132044 h 43200"/>
                <a:gd name="T20" fmla="*/ 2147483647 w 43200"/>
                <a:gd name="T21" fmla="*/ 599123755 h 43200"/>
                <a:gd name="T22" fmla="*/ 2147483647 w 43200"/>
                <a:gd name="T23" fmla="*/ 703542090 h 43200"/>
                <a:gd name="T24" fmla="*/ 2147483647 w 43200"/>
                <a:gd name="T25" fmla="*/ 211726526 h 43200"/>
                <a:gd name="T26" fmla="*/ 2147483647 w 43200"/>
                <a:gd name="T27" fmla="*/ 261048093 h 43200"/>
                <a:gd name="T28" fmla="*/ 2147483647 w 43200"/>
                <a:gd name="T29" fmla="*/ 154209261 h 43200"/>
                <a:gd name="T30" fmla="*/ 2147483647 w 43200"/>
                <a:gd name="T31" fmla="*/ 91307937 h 43200"/>
                <a:gd name="T32" fmla="*/ 2147483647 w 43200"/>
                <a:gd name="T33" fmla="*/ 184177023 h 43200"/>
                <a:gd name="T34" fmla="*/ 2147483647 w 43200"/>
                <a:gd name="T35" fmla="*/ 129938484 h 43200"/>
                <a:gd name="T36" fmla="*/ 2147483647 w 43200"/>
                <a:gd name="T37" fmla="*/ 202595502 h 43200"/>
                <a:gd name="T38" fmla="*/ 2147483647 w 43200"/>
                <a:gd name="T39" fmla="*/ 255194677 h 43200"/>
                <a:gd name="T40" fmla="*/ 789518118 w 43200"/>
                <a:gd name="T41" fmla="*/ 616097322 h 43200"/>
                <a:gd name="T42" fmla="*/ 746091143 w 43200"/>
                <a:gd name="T43" fmla="*/ 560726767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200"/>
                <a:gd name="T67" fmla="*/ 0 h 43200"/>
                <a:gd name="T68" fmla="*/ 43200 w 43200"/>
                <a:gd name="T69" fmla="*/ 43200 h 432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solidFill>
              <a:srgbClr val="D2DA7A"/>
            </a:solidFill>
            <a:ln w="10000">
              <a:solidFill>
                <a:srgbClr val="D2DA7A"/>
              </a:solidFill>
              <a:miter lim="800000"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latin typeface="+mn-lt"/>
                  <a:ea typeface="+mn-ea"/>
                </a:rPr>
                <a:t>Sample Space</a:t>
              </a:r>
            </a:p>
            <a:p>
              <a:pPr algn="ctr">
                <a:defRPr/>
              </a:pPr>
              <a:r>
                <a:rPr lang="en-US" sz="2000" b="1" dirty="0">
                  <a:latin typeface="+mn-lt"/>
                  <a:ea typeface="+mn-ea"/>
                </a:rPr>
                <a:t>36 Outcomes</a:t>
              </a:r>
            </a:p>
          </p:txBody>
        </p:sp>
        <p:sp>
          <p:nvSpPr>
            <p:cNvPr id="10" name="Curved Right Arrow 9"/>
            <p:cNvSpPr>
              <a:spLocks noChangeArrowheads="1"/>
            </p:cNvSpPr>
            <p:nvPr/>
          </p:nvSpPr>
          <p:spPr bwMode="auto">
            <a:xfrm>
              <a:off x="165100" y="3136900"/>
              <a:ext cx="685800" cy="2489200"/>
            </a:xfrm>
            <a:prstGeom prst="curvedRightArrow">
              <a:avLst>
                <a:gd name="adj1" fmla="val 25004"/>
                <a:gd name="adj2" fmla="val 50008"/>
                <a:gd name="adj3" fmla="val 25000"/>
              </a:avLst>
            </a:prstGeom>
            <a:solidFill>
              <a:srgbClr val="B88472"/>
            </a:solidFill>
            <a:ln w="10000">
              <a:solidFill>
                <a:srgbClr val="B88472"/>
              </a:solidFill>
              <a:miter lim="800000"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1" name="Cloud 10"/>
          <p:cNvSpPr>
            <a:spLocks/>
          </p:cNvSpPr>
          <p:nvPr/>
        </p:nvSpPr>
        <p:spPr bwMode="auto">
          <a:xfrm>
            <a:off x="2834390" y="5294313"/>
            <a:ext cx="5461885" cy="1465262"/>
          </a:xfrm>
          <a:custGeom>
            <a:avLst/>
            <a:gdLst>
              <a:gd name="T0" fmla="*/ 2147483647 w 43200"/>
              <a:gd name="T1" fmla="*/ 1021443671 h 43200"/>
              <a:gd name="T2" fmla="*/ 2147483647 w 43200"/>
              <a:gd name="T3" fmla="*/ 990343892 h 43200"/>
              <a:gd name="T4" fmla="*/ 2147483647 w 43200"/>
              <a:gd name="T5" fmla="*/ 1361782247 h 43200"/>
              <a:gd name="T6" fmla="*/ 2147483647 w 43200"/>
              <a:gd name="T7" fmla="*/ 1376649331 h 43200"/>
              <a:gd name="T8" fmla="*/ 2147483647 w 43200"/>
              <a:gd name="T9" fmla="*/ 1525318103 h 43200"/>
              <a:gd name="T10" fmla="*/ 2147483647 w 43200"/>
              <a:gd name="T11" fmla="*/ 1457421559 h 43200"/>
              <a:gd name="T12" fmla="*/ 2147483647 w 43200"/>
              <a:gd name="T13" fmla="*/ 1356007045 h 43200"/>
              <a:gd name="T14" fmla="*/ 2147483647 w 43200"/>
              <a:gd name="T15" fmla="*/ 1430497879 h 43200"/>
              <a:gd name="T16" fmla="*/ 2147483647 w 43200"/>
              <a:gd name="T17" fmla="*/ 895680132 h 43200"/>
              <a:gd name="T18" fmla="*/ 2147483647 w 43200"/>
              <a:gd name="T19" fmla="*/ 1174132044 h 43200"/>
              <a:gd name="T20" fmla="*/ 2147483647 w 43200"/>
              <a:gd name="T21" fmla="*/ 599123755 h 43200"/>
              <a:gd name="T22" fmla="*/ 2147483647 w 43200"/>
              <a:gd name="T23" fmla="*/ 703542090 h 43200"/>
              <a:gd name="T24" fmla="*/ 2147483647 w 43200"/>
              <a:gd name="T25" fmla="*/ 211726526 h 43200"/>
              <a:gd name="T26" fmla="*/ 2147483647 w 43200"/>
              <a:gd name="T27" fmla="*/ 261048093 h 43200"/>
              <a:gd name="T28" fmla="*/ 2147483647 w 43200"/>
              <a:gd name="T29" fmla="*/ 154209261 h 43200"/>
              <a:gd name="T30" fmla="*/ 2147483647 w 43200"/>
              <a:gd name="T31" fmla="*/ 91307937 h 43200"/>
              <a:gd name="T32" fmla="*/ 2147483647 w 43200"/>
              <a:gd name="T33" fmla="*/ 184177023 h 43200"/>
              <a:gd name="T34" fmla="*/ 2147483647 w 43200"/>
              <a:gd name="T35" fmla="*/ 129938484 h 43200"/>
              <a:gd name="T36" fmla="*/ 2147483647 w 43200"/>
              <a:gd name="T37" fmla="*/ 202595502 h 43200"/>
              <a:gd name="T38" fmla="*/ 2147483647 w 43200"/>
              <a:gd name="T39" fmla="*/ 255194677 h 43200"/>
              <a:gd name="T40" fmla="*/ 2147483647 w 43200"/>
              <a:gd name="T41" fmla="*/ 616097322 h 43200"/>
              <a:gd name="T42" fmla="*/ 2147483647 w 43200"/>
              <a:gd name="T43" fmla="*/ 56072676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accent2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Since the dice are fair, each outcome is equally likely.</a:t>
            </a:r>
          </a:p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Each outcome has probability 1/36.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376644" y="1489937"/>
            <a:ext cx="84121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chemeClr val="accent1"/>
                </a:solidFill>
              </a:rPr>
              <a:t>Example</a:t>
            </a:r>
            <a:r>
              <a:rPr lang="en-US" altLang="en-US" sz="2000" b="1" dirty="0">
                <a:solidFill>
                  <a:schemeClr val="accent1"/>
                </a:solidFill>
              </a:rPr>
              <a:t>: </a:t>
            </a:r>
            <a:r>
              <a:rPr lang="en-US" altLang="en-US" sz="2000" dirty="0">
                <a:solidFill>
                  <a:srgbClr val="000000"/>
                </a:solidFill>
              </a:rPr>
              <a:t>Give a probability model for the chance process of rolling two fair, six-sided dice―one that</a:t>
            </a:r>
            <a:r>
              <a:rPr lang="ja-JP" altLang="en-US" sz="2000" dirty="0">
                <a:solidFill>
                  <a:srgbClr val="000000"/>
                </a:solidFill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</a:rPr>
              <a:t>s red and one that</a:t>
            </a:r>
            <a:r>
              <a:rPr lang="ja-JP" altLang="en-US" sz="2000" dirty="0">
                <a:solidFill>
                  <a:srgbClr val="000000"/>
                </a:solidFill>
              </a:rPr>
              <a:t>’</a:t>
            </a:r>
            <a:r>
              <a:rPr lang="en-US" altLang="ja-JP" sz="2000" dirty="0">
                <a:solidFill>
                  <a:srgbClr val="000000"/>
                </a:solidFill>
              </a:rPr>
              <a:t>s green.</a:t>
            </a:r>
            <a:endParaRPr lang="en-US" altLang="ja-JP" sz="2000" b="1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CFC"/>
              </a:clrFrom>
              <a:clrTo>
                <a:srgbClr val="E9E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335213"/>
            <a:ext cx="74485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43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7133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Probability rules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85799" y="1334981"/>
            <a:ext cx="8236131" cy="5197475"/>
          </a:xfrm>
        </p:spPr>
        <p:txBody>
          <a:bodyPr>
            <a:noAutofit/>
          </a:bodyPr>
          <a:lstStyle/>
          <a:p>
            <a:pPr marL="640080" indent="-457200">
              <a:spcAft>
                <a:spcPts val="1200"/>
              </a:spcAft>
              <a:buFont typeface="+mj-lt"/>
              <a:buAutoNum type="arabicPeriod"/>
              <a:tabLst>
                <a:tab pos="231775" algn="l"/>
              </a:tabLst>
            </a:pPr>
            <a:r>
              <a:rPr lang="en-US" sz="2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Any probability is a number between 0 and 1. </a:t>
            </a:r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Any proportion is a number between 0 and 1, so any probability is also a number between 0 and 1.</a:t>
            </a:r>
          </a:p>
          <a:p>
            <a:pPr marL="64008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 possible outcomes together must have probability 1.</a:t>
            </a:r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Because some outcome must occur on every trial, the sum of the probabilities for all possible outcomes must be exactly 1.</a:t>
            </a:r>
          </a:p>
          <a:p>
            <a:pPr marL="64008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If two events have no outcomes in common</a:t>
            </a:r>
            <a:r>
              <a:rPr lang="en-US" sz="2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the probability that one or the other occurs is the sum of their individual probabilities.</a:t>
            </a:r>
          </a:p>
          <a:p>
            <a:pPr marL="64008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2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probability that an event does not occur is 1 minus the probability that the event does occur.</a:t>
            </a:r>
            <a:r>
              <a:rPr lang="en-US" sz="2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The probability that an event occurs and the probability that it does not occur always add to 100%, or 1.</a:t>
            </a:r>
          </a:p>
        </p:txBody>
      </p:sp>
    </p:spTree>
    <p:extLst>
      <p:ext uri="{BB962C8B-B14F-4D97-AF65-F5344CB8AC3E}">
        <p14:creationId xmlns:p14="http://schemas.microsoft.com/office/powerpoint/2010/main" val="92100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ill Sans" charset="0"/>
                <a:ea typeface="ＭＳ Ｐゴシック" pitchFamily="34" charset="-128"/>
              </a:rPr>
              <a:t>Probability rules</a:t>
            </a:r>
          </a:p>
        </p:txBody>
      </p:sp>
      <p:sp>
        <p:nvSpPr>
          <p:cNvPr id="6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2"/>
          </p:nvPr>
        </p:nvSpPr>
        <p:spPr>
          <a:xfrm>
            <a:off x="326571" y="1431924"/>
            <a:ext cx="8438606" cy="5197475"/>
          </a:xfrm>
          <a:blipFill rotWithShape="1">
            <a:blip r:embed="rId2"/>
            <a:stretch>
              <a:fillRect l="-939" t="-587" r="-434" b="-469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847" y="1902096"/>
            <a:ext cx="8484330" cy="4727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4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33939" y="-8344"/>
            <a:ext cx="8589962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Probability rules—example</a:t>
            </a:r>
            <a:endParaRPr lang="en-US" altLang="en-US" sz="2800" dirty="0" smtClean="0">
              <a:solidFill>
                <a:srgbClr val="33CCFF"/>
              </a:solidFill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381000" y="1320800"/>
            <a:ext cx="8277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First digits </a:t>
            </a:r>
            <a:r>
              <a:rPr lang="en-US" altLang="en-US" sz="2000" dirty="0">
                <a:solidFill>
                  <a:srgbClr val="000000"/>
                </a:solidFill>
              </a:rPr>
              <a:t>of numbers in legitimate </a:t>
            </a:r>
            <a:r>
              <a:rPr lang="en-US" altLang="en-US" sz="2000" dirty="0" smtClean="0">
                <a:solidFill>
                  <a:srgbClr val="000000"/>
                </a:solidFill>
              </a:rPr>
              <a:t>financial records </a:t>
            </a:r>
            <a:r>
              <a:rPr lang="en-US" altLang="en-US" sz="2000" dirty="0">
                <a:solidFill>
                  <a:srgbClr val="000000"/>
                </a:solidFill>
              </a:rPr>
              <a:t>often follow a model known </a:t>
            </a:r>
            <a:r>
              <a:rPr lang="en-US" altLang="en-US" sz="2000" dirty="0" smtClean="0">
                <a:solidFill>
                  <a:srgbClr val="000000"/>
                </a:solidFill>
              </a:rPr>
              <a:t>as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Benford’s</a:t>
            </a:r>
            <a:r>
              <a:rPr lang="en-US" altLang="en-US" sz="2000" dirty="0" smtClean="0">
                <a:solidFill>
                  <a:srgbClr val="000000"/>
                </a:solidFill>
              </a:rPr>
              <a:t> law.  Call the first </a:t>
            </a:r>
            <a:r>
              <a:rPr lang="en-US" altLang="en-US" sz="2000" dirty="0">
                <a:solidFill>
                  <a:srgbClr val="000000"/>
                </a:solidFill>
              </a:rPr>
              <a:t>digit of a randomly chosen record </a:t>
            </a:r>
            <a:r>
              <a:rPr lang="en-US" alt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solidFill>
                  <a:srgbClr val="000000"/>
                </a:solidFill>
              </a:rPr>
              <a:t>—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Benford’s</a:t>
            </a:r>
            <a:r>
              <a:rPr lang="en-US" altLang="en-US" sz="2000" dirty="0" smtClean="0">
                <a:solidFill>
                  <a:srgbClr val="000000"/>
                </a:solidFill>
              </a:rPr>
              <a:t> law </a:t>
            </a:r>
            <a:r>
              <a:rPr lang="en-US" altLang="en-US" sz="2000" dirty="0">
                <a:solidFill>
                  <a:srgbClr val="000000"/>
                </a:solidFill>
              </a:rPr>
              <a:t>gives this probability model for </a:t>
            </a:r>
            <a:r>
              <a:rPr lang="en-US" alt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solidFill>
                  <a:srgbClr val="000000"/>
                </a:solidFill>
              </a:rPr>
              <a:t>: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18702"/>
              </p:ext>
            </p:extLst>
          </p:nvPr>
        </p:nvGraphicFramePr>
        <p:xfrm>
          <a:off x="495302" y="2428693"/>
          <a:ext cx="8162922" cy="1041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21739"/>
                <a:gridCol w="782254"/>
                <a:gridCol w="782254"/>
                <a:gridCol w="783151"/>
                <a:gridCol w="782254"/>
                <a:gridCol w="782254"/>
                <a:gridCol w="782254"/>
                <a:gridCol w="782254"/>
                <a:gridCol w="782254"/>
                <a:gridCol w="78225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First digit,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Probability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0.176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0.097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0.046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82675" y="4016375"/>
            <a:ext cx="6451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0"/>
              </a:spcAft>
              <a:buFontTx/>
              <a:buAutoNum type="alphaLcParenBoth"/>
            </a:pPr>
            <a:r>
              <a:rPr lang="en-US" altLang="en-US" sz="1800" dirty="0"/>
              <a:t>Show that this is a legitimate probability model.</a:t>
            </a:r>
          </a:p>
          <a:p>
            <a:pPr eaLnBrk="1" hangingPunct="1">
              <a:spcAft>
                <a:spcPts val="2400"/>
              </a:spcAft>
              <a:buFontTx/>
              <a:buAutoNum type="alphaLcParenBoth"/>
            </a:pPr>
            <a:r>
              <a:rPr lang="en-US" altLang="en-US" sz="1800" dirty="0"/>
              <a:t>Find the probability that the </a:t>
            </a:r>
            <a:r>
              <a:rPr lang="en-US" altLang="en-US" sz="1800" dirty="0" smtClean="0"/>
              <a:t>first digit for the chosen number </a:t>
            </a:r>
            <a:r>
              <a:rPr lang="en-US" altLang="en-US" sz="1800" dirty="0"/>
              <a:t>is not </a:t>
            </a:r>
            <a:r>
              <a:rPr lang="en-US" altLang="en-US" sz="1800" dirty="0" smtClean="0"/>
              <a:t>a 9.</a:t>
            </a:r>
            <a:endParaRPr lang="en-US" altLang="en-US" sz="1800" dirty="0"/>
          </a:p>
          <a:p>
            <a:pPr eaLnBrk="1" hangingPunct="1">
              <a:spcAft>
                <a:spcPts val="2400"/>
              </a:spcAft>
            </a:pPr>
            <a:r>
              <a:rPr lang="en-US" altLang="en-US" sz="1800" dirty="0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81138" y="4411663"/>
            <a:ext cx="5518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0"/>
              </a:spcAft>
            </a:pPr>
            <a:r>
              <a:rPr lang="en-US" altLang="en-US" sz="1800" b="1" dirty="0"/>
              <a:t>Each probability is between 0 and 1 and            </a:t>
            </a:r>
            <a:r>
              <a:rPr lang="en-US" altLang="en-US" sz="1800" b="1" dirty="0" smtClean="0"/>
              <a:t>0.301 + 0.176 + … + 0.046 </a:t>
            </a:r>
            <a:r>
              <a:rPr lang="en-US" altLang="en-US" sz="1800" b="1" dirty="0"/>
              <a:t>= 1 </a:t>
            </a:r>
          </a:p>
          <a:p>
            <a:pPr eaLnBrk="1" hangingPunct="1"/>
            <a:r>
              <a:rPr lang="en-US" altLang="en-US" sz="1800" b="1" i="1" dirty="0"/>
              <a:t>P</a:t>
            </a:r>
            <a:r>
              <a:rPr lang="en-US" altLang="en-US" sz="1800" b="1" dirty="0"/>
              <a:t>(not </a:t>
            </a:r>
            <a:r>
              <a:rPr lang="en-US" altLang="en-US" sz="1800" b="1" dirty="0" smtClean="0"/>
              <a:t>9) </a:t>
            </a:r>
            <a:r>
              <a:rPr lang="en-US" altLang="en-US" sz="1800" b="1" dirty="0"/>
              <a:t>= 1 – </a:t>
            </a:r>
            <a:r>
              <a:rPr lang="en-US" altLang="en-US" sz="1800" b="1" i="1" dirty="0" smtClean="0"/>
              <a:t>P</a:t>
            </a:r>
            <a:r>
              <a:rPr lang="en-US" altLang="en-US" sz="1800" b="1" dirty="0" smtClean="0"/>
              <a:t>(9)</a:t>
            </a:r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              </a:t>
            </a:r>
            <a:r>
              <a:rPr lang="en-US" altLang="en-US" sz="1800" b="1" dirty="0" smtClean="0"/>
              <a:t> = </a:t>
            </a:r>
            <a:r>
              <a:rPr lang="en-US" altLang="en-US" sz="1800" b="1" dirty="0"/>
              <a:t>1 – </a:t>
            </a:r>
            <a:r>
              <a:rPr lang="en-US" altLang="en-US" sz="1800" b="1" dirty="0" smtClean="0"/>
              <a:t>0.046 </a:t>
            </a:r>
            <a:r>
              <a:rPr lang="en-US" altLang="en-US" sz="1800" b="1" dirty="0"/>
              <a:t>= </a:t>
            </a:r>
            <a:r>
              <a:rPr lang="en-US" altLang="en-US" sz="1800" b="1" dirty="0" smtClean="0"/>
              <a:t>0.954 </a:t>
            </a:r>
            <a:endParaRPr lang="en-US" altLang="en-US" sz="1800" b="1" dirty="0"/>
          </a:p>
          <a:p>
            <a:pPr eaLnBrk="1" hangingPunct="1">
              <a:spcAft>
                <a:spcPts val="2400"/>
              </a:spcAft>
            </a:pP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41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4439</TotalTime>
  <Words>1042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CHAPTER 12: Introducing Probability</vt:lpstr>
      <vt:lpstr>In Chapter 12, we cover …</vt:lpstr>
      <vt:lpstr>The idea of probability</vt:lpstr>
      <vt:lpstr>Search for randomness*</vt:lpstr>
      <vt:lpstr>Probability models</vt:lpstr>
      <vt:lpstr>Probability models</vt:lpstr>
      <vt:lpstr>Probability rules</vt:lpstr>
      <vt:lpstr>Probability rules</vt:lpstr>
      <vt:lpstr>Probability rules—example</vt:lpstr>
      <vt:lpstr>Finite and discrete probability models</vt:lpstr>
      <vt:lpstr>Continuous probability models</vt:lpstr>
      <vt:lpstr>Normal probability models</vt:lpstr>
      <vt:lpstr>Random variables</vt:lpstr>
      <vt:lpstr>Personal probability*</vt:lpstr>
    </vt:vector>
  </TitlesOfParts>
  <Company>ISD 194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0:  Getting Started</dc:title>
  <dc:creator>drmark.gebert@gmail.com</dc:creator>
  <cp:lastModifiedBy>Anzhi Li</cp:lastModifiedBy>
  <cp:revision>244</cp:revision>
  <dcterms:created xsi:type="dcterms:W3CDTF">2014-09-14T00:02:22Z</dcterms:created>
  <dcterms:modified xsi:type="dcterms:W3CDTF">2015-08-12T20:13:11Z</dcterms:modified>
</cp:coreProperties>
</file>