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51" r:id="rId1"/>
  </p:sldMasterIdLst>
  <p:notesMasterIdLst>
    <p:notesMasterId r:id="rId13"/>
  </p:notesMasterIdLst>
  <p:sldIdLst>
    <p:sldId id="297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3" r:id="rId10"/>
    <p:sldId id="341" r:id="rId11"/>
    <p:sldId id="342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pyeditor" initials="CE-JA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1D25"/>
    <a:srgbClr val="EEEFD6"/>
    <a:srgbClr val="DF584A"/>
    <a:srgbClr val="F7B3BA"/>
    <a:srgbClr val="FFD7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33" autoAdjust="0"/>
    <p:restoredTop sz="94660"/>
  </p:normalViewPr>
  <p:slideViewPr>
    <p:cSldViewPr snapToGrid="0" snapToObjects="1">
      <p:cViewPr>
        <p:scale>
          <a:sx n="79" d="100"/>
          <a:sy n="79" d="100"/>
        </p:scale>
        <p:origin x="-105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8B5C72A-7EE3-455A-95E1-A79A80A99B89}" type="datetime1">
              <a:rPr lang="en-US"/>
              <a:pPr/>
              <a:t>8/12/2015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7005B84-EFC2-4FBC-92CC-9968AC703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Basic Practice of Statistics - 3rd Edition</a:t>
            </a:r>
          </a:p>
        </p:txBody>
      </p:sp>
      <p:sp>
        <p:nvSpPr>
          <p:cNvPr id="174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smtClean="0">
                <a:latin typeface="Calibri" pitchFamily="34" charset="0"/>
              </a:rPr>
              <a:t>Chapter 5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E4F941F-3703-4FA3-9604-6DD1AF4F6829}" type="slidenum">
              <a:rPr lang="en-US" sz="1200">
                <a:latin typeface="Calibri" pitchFamily="34" charset="0"/>
              </a:rPr>
              <a:pPr eaLnBrk="1" hangingPunct="1"/>
              <a:t>1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0563"/>
            <a:ext cx="4556125" cy="34178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290D0329-2D1E-41B2-BE3E-1845657E0529}" type="slidenum">
              <a:rPr lang="en-US" altLang="en-US" sz="1200">
                <a:latin typeface="Calibri" pitchFamily="34" charset="0"/>
              </a:rPr>
              <a:pPr eaLnBrk="1" hangingPunct="1"/>
              <a:t>6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E41B-DC42-417E-A0B7-C87892EBBF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1030A-EB1B-42D9-B220-F99C6FD47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06013-A07E-4B62-B6E9-BA87B56EB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450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7150"/>
            <a:ext cx="3810000" cy="2000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BPS - 5th Ed.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CDBE2F-DD31-4615-B8FF-684E2E20A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59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Chapter 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43F219-1F11-48B6-BB6D-BDC8245F8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7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E36B2-B467-4880-AB23-8F1A06B4F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284A2-600D-45DC-90E1-4B77835C7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BC45-FA2A-4F7D-9726-107463EE86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9DC8-80F5-4DB1-8B11-0234F6F87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FC0E0-2D67-4F09-9805-E820004D8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2F01-9F1B-4D00-8A3D-B52C881BB6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A9381-81E4-45CA-81DC-B46CB546C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F2A003-8710-4CD4-8110-33E468165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BPS - 5th Ed.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C8D743-E708-45B6-8E91-6185BD036C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81625" y="2830084"/>
            <a:ext cx="4267199" cy="1244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cap="none" dirty="0">
                <a:latin typeface="Arial" charset="0"/>
                <a:cs typeface="Arial" charset="0"/>
              </a:rPr>
              <a:t>CHAPTER </a:t>
            </a:r>
            <a:r>
              <a:rPr lang="en-US" sz="3200" b="1" dirty="0" smtClean="0">
                <a:latin typeface="Arial" charset="0"/>
                <a:cs typeface="Arial" charset="0"/>
              </a:rPr>
              <a:t>13</a:t>
            </a:r>
            <a:r>
              <a:rPr lang="en-US" sz="3200" b="1" cap="none" dirty="0" smtClean="0">
                <a:latin typeface="Arial" charset="0"/>
                <a:cs typeface="Arial" charset="0"/>
              </a:rPr>
              <a:t>:</a:t>
            </a:r>
            <a:r>
              <a:rPr lang="en-US" sz="3200" b="1" cap="none" dirty="0">
                <a:latin typeface="Arial" charset="0"/>
                <a:cs typeface="Arial" charset="0"/>
              </a:rPr>
              <a:t/>
            </a:r>
            <a:br>
              <a:rPr lang="en-US" sz="3200" b="1" cap="none" dirty="0">
                <a:latin typeface="Arial" charset="0"/>
                <a:cs typeface="Arial" charset="0"/>
              </a:rPr>
            </a:br>
            <a:r>
              <a:rPr lang="en-US" sz="3200" b="1" dirty="0" smtClean="0">
                <a:latin typeface="Arial" charset="0"/>
                <a:cs typeface="Arial" charset="0"/>
              </a:rPr>
              <a:t>General Rules of Probability</a:t>
            </a:r>
            <a:endParaRPr lang="en-US" sz="3200" b="1" cap="none" dirty="0">
              <a:latin typeface="Arial" charset="0"/>
              <a:cs typeface="Arial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33365" y="5691334"/>
            <a:ext cx="3309803" cy="407065"/>
          </a:xfrm>
        </p:spPr>
        <p:txBody>
          <a:bodyPr>
            <a:normAutofit fontScale="77500" lnSpcReduction="20000"/>
          </a:bodyPr>
          <a:lstStyle/>
          <a:p>
            <a:pPr algn="r" eaLnBrk="1" hangingPunct="1"/>
            <a:r>
              <a:rPr lang="en-US" b="1" dirty="0" smtClean="0">
                <a:solidFill>
                  <a:schemeClr val="bg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Lecture PowerPoint Slides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4128" y="4441444"/>
            <a:ext cx="39749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27CA3"/>
                </a:solidFill>
                <a:cs typeface="Arial" pitchFamily="34" charset="0"/>
              </a:rPr>
              <a:t>Basic Practice of Statistics</a:t>
            </a:r>
            <a:endParaRPr lang="en-US" sz="2000" i="1" dirty="0">
              <a:solidFill>
                <a:srgbClr val="727CA3"/>
              </a:solidFill>
              <a:cs typeface="Arial" pitchFamily="34" charset="0"/>
            </a:endParaRPr>
          </a:p>
          <a:p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7</a:t>
            </a:r>
            <a:r>
              <a:rPr lang="en-US" baseline="30000" dirty="0" smtClean="0">
                <a:solidFill>
                  <a:srgbClr val="727CA3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srgbClr val="727CA3"/>
                </a:solidFill>
                <a:cs typeface="Arial" pitchFamily="34" charset="0"/>
              </a:rPr>
              <a:t> Edition</a:t>
            </a:r>
            <a:endParaRPr lang="en-US" dirty="0">
              <a:solidFill>
                <a:srgbClr val="727CA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7470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152400"/>
            <a:ext cx="8589962" cy="99752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Tree diagrams</a:t>
            </a:r>
            <a:endParaRPr lang="en-US" altLang="en-US" sz="28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pic>
        <p:nvPicPr>
          <p:cNvPr id="17" name="Picture 16" descr="F5.0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CEA"/>
              </a:clrFrom>
              <a:clrTo>
                <a:srgbClr val="FFFC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950" y="2637424"/>
            <a:ext cx="4515572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00086" y="1371599"/>
            <a:ext cx="7875878" cy="149629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 learned how to describe the sample space </a:t>
            </a:r>
            <a:r>
              <a:rPr lang="en-US" sz="3600" i="1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a chance process in Chapter 10.  Another way to model chance behavior that involves a sequence of outcomes is to construct a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tree diagram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14350" y="2867892"/>
            <a:ext cx="3825875" cy="1925780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Consider flipping a coin twice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sz="36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fontAlgn="auto">
              <a:spcAft>
                <a:spcPts val="1200"/>
              </a:spcAft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What is the probability of getting two heads?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14350" y="4502732"/>
            <a:ext cx="4238625" cy="192578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4400" u="sng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Sample Space:</a:t>
            </a:r>
          </a:p>
          <a:p>
            <a:pPr marL="365760" lvl="1" indent="0" fontAlgn="auto">
              <a:spcAft>
                <a:spcPts val="1200"/>
              </a:spcAft>
              <a:buNone/>
            </a:pP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HH   HT   TH   TT</a:t>
            </a:r>
          </a:p>
          <a:p>
            <a:pPr fontAlgn="auto">
              <a:spcAft>
                <a:spcPts val="1200"/>
              </a:spcAft>
            </a:pPr>
            <a:endParaRPr lang="en-US" sz="3600" dirty="0">
              <a:solidFill>
                <a:schemeClr val="tx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marL="365760" lvl="1" indent="0" fontAlgn="auto">
              <a:spcAft>
                <a:spcPts val="1200"/>
              </a:spcAft>
              <a:buNone/>
            </a:pPr>
            <a:r>
              <a:rPr lang="en-US" sz="34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So, P(two heads) = P(HH) = 1/4</a:t>
            </a:r>
          </a:p>
        </p:txBody>
      </p:sp>
    </p:spTree>
    <p:extLst>
      <p:ext uri="{BB962C8B-B14F-4D97-AF65-F5344CB8AC3E}">
        <p14:creationId xmlns:p14="http://schemas.microsoft.com/office/powerpoint/2010/main" val="36229314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906712"/>
            <a:ext cx="3667125" cy="371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6306" y="152400"/>
            <a:ext cx="8589962" cy="8035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Example</a:t>
            </a:r>
            <a:endParaRPr lang="en-US" altLang="en-US" sz="28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10" name="Curved Right Arrow 9"/>
          <p:cNvSpPr/>
          <p:nvPr/>
        </p:nvSpPr>
        <p:spPr bwMode="auto">
          <a:xfrm rot="20709273">
            <a:off x="47869" y="1873363"/>
            <a:ext cx="789474" cy="2344701"/>
          </a:xfrm>
          <a:prstGeom prst="curv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9349" y="948363"/>
            <a:ext cx="81620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Let’s </a:t>
            </a:r>
            <a:r>
              <a:rPr lang="en-US" dirty="0"/>
              <a:t>look only at adult Internet users, age 18 and </a:t>
            </a:r>
            <a:r>
              <a:rPr lang="en-US" dirty="0" smtClean="0"/>
              <a:t>over. About </a:t>
            </a:r>
            <a:r>
              <a:rPr lang="en-US" dirty="0"/>
              <a:t>27% of adult Internet users are 18 to 29 years old, another </a:t>
            </a:r>
            <a:r>
              <a:rPr lang="en-US" dirty="0" smtClean="0"/>
              <a:t>45% are </a:t>
            </a:r>
            <a:r>
              <a:rPr lang="en-US" dirty="0"/>
              <a:t>30 to 49 years old, and the remaining 28% are 50 and over. The </a:t>
            </a:r>
            <a:r>
              <a:rPr lang="en-US" dirty="0" smtClean="0"/>
              <a:t>Pew Internet </a:t>
            </a:r>
            <a:r>
              <a:rPr lang="en-US" dirty="0"/>
              <a:t>and American Life Project </a:t>
            </a:r>
            <a:r>
              <a:rPr lang="en-US" dirty="0" smtClean="0"/>
              <a:t>finds </a:t>
            </a:r>
            <a:r>
              <a:rPr lang="en-US" dirty="0"/>
              <a:t>that 70% of Internet users </a:t>
            </a:r>
            <a:r>
              <a:rPr lang="en-US" dirty="0" smtClean="0"/>
              <a:t>aged 18 </a:t>
            </a:r>
            <a:r>
              <a:rPr lang="en-US" dirty="0"/>
              <a:t>to 29 have visited a video sharing site, along with 51% of those </a:t>
            </a:r>
            <a:r>
              <a:rPr lang="en-US" dirty="0" smtClean="0"/>
              <a:t>aged 30 </a:t>
            </a:r>
            <a:r>
              <a:rPr lang="en-US" dirty="0"/>
              <a:t>to 49 and 26% of those 50 or </a:t>
            </a:r>
            <a:r>
              <a:rPr lang="en-US" dirty="0" smtClean="0"/>
              <a:t>older.</a:t>
            </a:r>
          </a:p>
          <a:p>
            <a:r>
              <a:rPr lang="en-US" b="1" dirty="0" smtClean="0"/>
              <a:t>What </a:t>
            </a:r>
            <a:r>
              <a:rPr lang="en-US" b="1" dirty="0"/>
              <a:t>percent of all adult </a:t>
            </a:r>
            <a:r>
              <a:rPr lang="en-US" b="1" dirty="0" smtClean="0"/>
              <a:t>Internet users </a:t>
            </a:r>
            <a:r>
              <a:rPr lang="en-US" b="1" dirty="0"/>
              <a:t>visit video sharing sites?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16350" y="2992582"/>
                <a:ext cx="4954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18 </m:t>
                        </m:r>
                        <m:r>
                          <m:rPr>
                            <m:nor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to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29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=0.27</m:t>
                    </m:r>
                  </m:oMath>
                </a14:m>
                <a:r>
                  <a:rPr lang="en-US" dirty="0" smtClean="0"/>
                  <a:t>,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/>
                          </a:rPr>
                          <m:t>video</m:t>
                        </m:r>
                        <m:r>
                          <a:rPr lang="en-US" b="0" i="1" dirty="0" smtClean="0">
                            <a:latin typeface="Cambria Math"/>
                          </a:rPr>
                          <m:t>|18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latin typeface="Cambria Math"/>
                          </a:rPr>
                          <m:t>to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29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=0.70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350" y="2992582"/>
                <a:ext cx="4954241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own Arrow 3"/>
          <p:cNvSpPr/>
          <p:nvPr/>
        </p:nvSpPr>
        <p:spPr>
          <a:xfrm>
            <a:off x="5763491" y="3361914"/>
            <a:ext cx="415636" cy="267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352056" y="3641375"/>
                <a:ext cx="3267626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18 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/>
                              <a:ea typeface="Cambria Math"/>
                            </a:rPr>
                            <m:t>to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 29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and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>
                              <a:latin typeface="Cambria Math"/>
                            </a:rPr>
                            <m:t>video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18 </m:t>
                        </m:r>
                        <m:r>
                          <m:rPr>
                            <m:nor/>
                          </m:rPr>
                          <a:rPr lang="en-US">
                            <a:latin typeface="Cambria Math"/>
                            <a:ea typeface="Cambria Math"/>
                          </a:rPr>
                          <m:t>to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 29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dirty="0">
                            <a:latin typeface="Cambria Math"/>
                          </a:rPr>
                          <m:t>video</m:t>
                        </m:r>
                        <m:r>
                          <a:rPr lang="en-US" i="1" dirty="0">
                            <a:latin typeface="Cambria Math"/>
                          </a:rPr>
                          <m:t>|18 </m:t>
                        </m:r>
                        <m:r>
                          <m:rPr>
                            <m:nor/>
                          </m:rPr>
                          <a:rPr lang="en-US" i="0" dirty="0">
                            <a:latin typeface="Cambria Math"/>
                          </a:rPr>
                          <m:t>to</m:t>
                        </m:r>
                        <m:r>
                          <a:rPr lang="en-US" i="1" dirty="0">
                            <a:latin typeface="Cambria Math"/>
                          </a:rPr>
                          <m:t> 29</m:t>
                        </m:r>
                      </m:e>
                    </m:d>
                  </m:oMath>
                </a14:m>
                <a:r>
                  <a:rPr lang="en-US" dirty="0" smtClean="0"/>
                  <a:t>=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0.27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0.7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=0.1890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56" y="3641375"/>
                <a:ext cx="3267626" cy="9233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Down Arrow 16"/>
          <p:cNvSpPr/>
          <p:nvPr/>
        </p:nvSpPr>
        <p:spPr>
          <a:xfrm>
            <a:off x="5776636" y="4548484"/>
            <a:ext cx="415636" cy="2679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65201" y="4827945"/>
                <a:ext cx="3087448" cy="12610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dirty="0">
                              <a:latin typeface="Cambria Math"/>
                            </a:rPr>
                            <m:t>video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eqArr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18 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to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29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Cambria Math"/>
                                </a:rPr>
                                <m:t>video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latin typeface="Cambria Math"/>
                                </a:rPr>
                                <m:t>or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30 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latin typeface="Cambria Math"/>
                                </a:rPr>
                                <m:t>to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 4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Cambria Math"/>
                                </a:rPr>
                                <m:t>video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latin typeface="Cambria Math"/>
                                </a:rPr>
                                <m:t>or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/>
                                </a:rPr>
                                <m:t>50 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latin typeface="Cambria Math"/>
                                </a:rPr>
                                <m:t>&amp;</m:t>
                              </m:r>
                              <m:r>
                                <a:rPr lang="en-US" b="0" i="1" dirty="0" smtClean="0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dirty="0" smtClean="0">
                                  <a:latin typeface="Cambria Math"/>
                                </a:rPr>
                                <m:t>up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and</m:t>
                              </m:r>
                              <m:r>
                                <m:rPr>
                                  <m:nor/>
                                </m:rPr>
                                <a:rPr lang="en-US"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dirty="0">
                                  <a:latin typeface="Cambria Math"/>
                                </a:rPr>
                                <m:t>video</m:t>
                              </m:r>
                            </m:e>
                          </m:eqAr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201" y="4827945"/>
                <a:ext cx="3087448" cy="12610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436132" y="6086473"/>
                <a:ext cx="5485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0.27</m:t>
                        </m:r>
                      </m:e>
                    </m:d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0.70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0.45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0.51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+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0.28</m:t>
                        </m:r>
                      </m:e>
                    </m:d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0.26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=0.491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132" y="6086473"/>
                <a:ext cx="548598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73001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 animBg="1"/>
      <p:bldP spid="5" grpId="0"/>
      <p:bldP spid="17" grpId="0" animBg="1"/>
      <p:bldP spid="18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7650"/>
            <a:ext cx="7772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Gill Sans" charset="0"/>
                <a:ea typeface="ＭＳ Ｐゴシック" pitchFamily="34" charset="-128"/>
              </a:rPr>
              <a:t>In chapter 13, we cover …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04925"/>
            <a:ext cx="7562850" cy="5010150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Independence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and the multiplication rule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general addition rule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Conditional probability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general multiplication rule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Independence again</a:t>
            </a:r>
          </a:p>
          <a:p>
            <a:pPr>
              <a:spcAft>
                <a:spcPts val="1200"/>
              </a:spcAft>
            </a:pP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Tree diagrams</a:t>
            </a:r>
          </a:p>
        </p:txBody>
      </p:sp>
    </p:spTree>
    <p:extLst>
      <p:ext uri="{BB962C8B-B14F-4D97-AF65-F5344CB8AC3E}">
        <p14:creationId xmlns:p14="http://schemas.microsoft.com/office/powerpoint/2010/main" val="35270344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 txBox="1">
            <a:spLocks noChangeArrowheads="1"/>
          </p:cNvSpPr>
          <p:nvPr/>
        </p:nvSpPr>
        <p:spPr bwMode="auto">
          <a:xfrm>
            <a:off x="457199" y="1691814"/>
            <a:ext cx="8412163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Everything in this chapter follows from the four rules we learned in Chapter </a:t>
            </a:r>
            <a:r>
              <a:rPr lang="en-US" altLang="en-US" dirty="0" smtClean="0">
                <a:solidFill>
                  <a:srgbClr val="000000"/>
                </a:solidFill>
              </a:rPr>
              <a:t>12:</a:t>
            </a:r>
            <a:endParaRPr lang="en-US" altLang="en-US" dirty="0">
              <a:cs typeface="Arial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Probability rules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7213" y="2676525"/>
            <a:ext cx="7900987" cy="3077766"/>
          </a:xfrm>
          <a:prstGeom prst="rect">
            <a:avLst/>
          </a:prstGeom>
          <a:noFill/>
          <a:ln w="10000">
            <a:noFill/>
            <a:miter lim="800000"/>
            <a:headEnd/>
            <a:tailEnd/>
          </a:ln>
          <a:effectLst>
            <a:outerShdw blurRad="38100" dist="30000" dir="5400000" rotWithShape="0">
              <a:srgbClr val="808080">
                <a:alpha val="45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en-US" b="1" dirty="0">
                <a:cs typeface="Arial" pitchFamily="34" charset="0"/>
              </a:rPr>
              <a:t>Rule 1</a:t>
            </a:r>
            <a:r>
              <a:rPr lang="en-US" altLang="en-US" dirty="0">
                <a:cs typeface="Arial" pitchFamily="34" charset="0"/>
              </a:rPr>
              <a:t>. </a:t>
            </a:r>
            <a:r>
              <a:rPr lang="en-US" altLang="en-US" dirty="0" smtClean="0">
                <a:cs typeface="Arial" pitchFamily="34" charset="0"/>
              </a:rPr>
              <a:t>For </a:t>
            </a:r>
            <a:r>
              <a:rPr lang="en-US" altLang="en-US" dirty="0">
                <a:cs typeface="Arial" pitchFamily="34" charset="0"/>
              </a:rPr>
              <a:t>any event </a:t>
            </a:r>
            <a:r>
              <a:rPr lang="en-US" altLang="en-US" i="1" dirty="0" smtClean="0">
                <a:cs typeface="Arial" pitchFamily="34" charset="0"/>
              </a:rPr>
              <a:t>A</a:t>
            </a:r>
            <a:r>
              <a:rPr lang="en-US" altLang="en-US" dirty="0" smtClean="0">
                <a:cs typeface="Arial" pitchFamily="34" charset="0"/>
              </a:rPr>
              <a:t>,  </a:t>
            </a:r>
            <a:r>
              <a:rPr lang="en-US" altLang="en-US" dirty="0">
                <a:cs typeface="Arial" pitchFamily="34" charset="0"/>
              </a:rPr>
              <a:t>0 ≤ P(</a:t>
            </a:r>
            <a:r>
              <a:rPr lang="en-US" altLang="en-US" i="1" dirty="0">
                <a:cs typeface="Arial" pitchFamily="34" charset="0"/>
              </a:rPr>
              <a:t>A</a:t>
            </a:r>
            <a:r>
              <a:rPr lang="en-US" altLang="en-US" dirty="0">
                <a:cs typeface="Arial" pitchFamily="34" charset="0"/>
              </a:rPr>
              <a:t>) ≤ 1.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b="1" dirty="0">
                <a:cs typeface="Arial" pitchFamily="34" charset="0"/>
              </a:rPr>
              <a:t>Rule 2</a:t>
            </a:r>
            <a:r>
              <a:rPr lang="en-US" altLang="en-US" dirty="0">
                <a:cs typeface="Arial" pitchFamily="34" charset="0"/>
              </a:rPr>
              <a:t>. If S is the sample </a:t>
            </a:r>
            <a:r>
              <a:rPr lang="en-US" altLang="en-US" dirty="0" smtClean="0">
                <a:cs typeface="Arial" pitchFamily="34" charset="0"/>
              </a:rPr>
              <a:t>space, </a:t>
            </a:r>
            <a:r>
              <a:rPr lang="en-US" altLang="en-US" i="1" dirty="0" smtClean="0">
                <a:cs typeface="Arial" pitchFamily="34" charset="0"/>
              </a:rPr>
              <a:t>P</a:t>
            </a:r>
            <a:r>
              <a:rPr lang="en-US" altLang="en-US" dirty="0" smtClean="0">
                <a:cs typeface="Arial" pitchFamily="34" charset="0"/>
              </a:rPr>
              <a:t>(</a:t>
            </a:r>
            <a:r>
              <a:rPr lang="en-US" altLang="en-US" i="1" dirty="0" smtClean="0">
                <a:cs typeface="Arial" pitchFamily="34" charset="0"/>
              </a:rPr>
              <a:t>S</a:t>
            </a:r>
            <a:r>
              <a:rPr lang="en-US" altLang="en-US" dirty="0">
                <a:cs typeface="Arial" pitchFamily="34" charset="0"/>
              </a:rPr>
              <a:t>) = 1.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b="1" dirty="0">
                <a:cs typeface="Arial" pitchFamily="34" charset="0"/>
              </a:rPr>
              <a:t>Rule 3</a:t>
            </a:r>
            <a:r>
              <a:rPr lang="en-US" altLang="en-US" dirty="0">
                <a:cs typeface="Arial" pitchFamily="34" charset="0"/>
              </a:rPr>
              <a:t>. </a:t>
            </a:r>
            <a:r>
              <a:rPr lang="en-US" altLang="en-US" dirty="0" smtClean="0">
                <a:solidFill>
                  <a:srgbClr val="FF0000"/>
                </a:solidFill>
                <a:cs typeface="Arial" pitchFamily="34" charset="0"/>
              </a:rPr>
              <a:t>Addition rule</a:t>
            </a:r>
            <a:r>
              <a:rPr lang="en-US" altLang="en-US" dirty="0" smtClean="0">
                <a:cs typeface="Arial" pitchFamily="34" charset="0"/>
              </a:rPr>
              <a:t>:  If </a:t>
            </a:r>
            <a:r>
              <a:rPr lang="en-US" altLang="en-US" i="1" dirty="0">
                <a:cs typeface="Arial" pitchFamily="34" charset="0"/>
              </a:rPr>
              <a:t>A</a:t>
            </a:r>
            <a:r>
              <a:rPr lang="en-US" altLang="en-US" dirty="0">
                <a:cs typeface="Arial" pitchFamily="34" charset="0"/>
              </a:rPr>
              <a:t> and </a:t>
            </a:r>
            <a:r>
              <a:rPr lang="en-US" altLang="en-US" i="1" dirty="0">
                <a:cs typeface="Arial" pitchFamily="34" charset="0"/>
              </a:rPr>
              <a:t>B</a:t>
            </a:r>
            <a:r>
              <a:rPr lang="en-US" altLang="en-US" dirty="0">
                <a:cs typeface="Arial" pitchFamily="34" charset="0"/>
              </a:rPr>
              <a:t> are </a:t>
            </a:r>
            <a:r>
              <a:rPr lang="en-US" altLang="en-US" dirty="0" smtClean="0">
                <a:solidFill>
                  <a:srgbClr val="FF0000"/>
                </a:solidFill>
                <a:cs typeface="Arial" pitchFamily="34" charset="0"/>
              </a:rPr>
              <a:t>disjoint events</a:t>
            </a:r>
            <a:r>
              <a:rPr lang="en-US" altLang="en-US" dirty="0" smtClean="0">
                <a:cs typeface="Arial" pitchFamily="34" charset="0"/>
              </a:rPr>
              <a:t>,</a:t>
            </a:r>
          </a:p>
          <a:p>
            <a:pPr lvl="3" eaLnBrk="1" hangingPunct="1">
              <a:spcAft>
                <a:spcPts val="1200"/>
              </a:spcAft>
            </a:pPr>
            <a:r>
              <a:rPr lang="en-US" altLang="en-US" i="1" dirty="0" smtClean="0">
                <a:cs typeface="Arial" pitchFamily="34" charset="0"/>
              </a:rPr>
              <a:t>P</a:t>
            </a:r>
            <a:r>
              <a:rPr lang="en-US" altLang="en-US" dirty="0" smtClean="0">
                <a:cs typeface="Arial" pitchFamily="34" charset="0"/>
              </a:rPr>
              <a:t>(</a:t>
            </a:r>
            <a:r>
              <a:rPr lang="en-US" altLang="en-US" i="1" dirty="0" smtClean="0">
                <a:cs typeface="Arial" pitchFamily="34" charset="0"/>
              </a:rPr>
              <a:t>A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or </a:t>
            </a:r>
            <a:r>
              <a:rPr lang="en-US" altLang="en-US" i="1" dirty="0">
                <a:cs typeface="Arial" pitchFamily="34" charset="0"/>
              </a:rPr>
              <a:t>B</a:t>
            </a:r>
            <a:r>
              <a:rPr lang="en-US" altLang="en-US" dirty="0">
                <a:cs typeface="Arial" pitchFamily="34" charset="0"/>
              </a:rPr>
              <a:t>) = </a:t>
            </a:r>
            <a:r>
              <a:rPr lang="en-US" altLang="en-US" i="1" dirty="0">
                <a:cs typeface="Arial" pitchFamily="34" charset="0"/>
              </a:rPr>
              <a:t>P</a:t>
            </a:r>
            <a:r>
              <a:rPr lang="en-US" altLang="en-US" dirty="0">
                <a:cs typeface="Arial" pitchFamily="34" charset="0"/>
              </a:rPr>
              <a:t>(</a:t>
            </a:r>
            <a:r>
              <a:rPr lang="en-US" altLang="en-US" i="1" dirty="0">
                <a:cs typeface="Arial" pitchFamily="34" charset="0"/>
              </a:rPr>
              <a:t>A</a:t>
            </a:r>
            <a:r>
              <a:rPr lang="en-US" altLang="en-US" dirty="0">
                <a:cs typeface="Arial" pitchFamily="34" charset="0"/>
              </a:rPr>
              <a:t>) + </a:t>
            </a:r>
            <a:r>
              <a:rPr lang="en-US" altLang="en-US" i="1" dirty="0">
                <a:cs typeface="Arial" pitchFamily="34" charset="0"/>
              </a:rPr>
              <a:t>P</a:t>
            </a:r>
            <a:r>
              <a:rPr lang="en-US" altLang="en-US" dirty="0">
                <a:cs typeface="Arial" pitchFamily="34" charset="0"/>
              </a:rPr>
              <a:t>(</a:t>
            </a:r>
            <a:r>
              <a:rPr lang="en-US" altLang="en-US" i="1" dirty="0">
                <a:cs typeface="Arial" pitchFamily="34" charset="0"/>
              </a:rPr>
              <a:t>B</a:t>
            </a:r>
            <a:r>
              <a:rPr lang="en-US" altLang="en-US" dirty="0" smtClean="0">
                <a:cs typeface="Arial" pitchFamily="34" charset="0"/>
              </a:rPr>
              <a:t>).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b="1" dirty="0" smtClean="0">
                <a:cs typeface="Arial" pitchFamily="34" charset="0"/>
              </a:rPr>
              <a:t>Rule </a:t>
            </a:r>
            <a:r>
              <a:rPr lang="en-US" altLang="en-US" b="1" dirty="0">
                <a:cs typeface="Arial" pitchFamily="34" charset="0"/>
              </a:rPr>
              <a:t>4</a:t>
            </a:r>
            <a:r>
              <a:rPr lang="en-US" altLang="en-US" dirty="0">
                <a:cs typeface="Arial" pitchFamily="34" charset="0"/>
              </a:rPr>
              <a:t>. For any event </a:t>
            </a:r>
            <a:r>
              <a:rPr lang="en-US" altLang="en-US" i="1" dirty="0">
                <a:cs typeface="Arial" pitchFamily="34" charset="0"/>
              </a:rPr>
              <a:t>A</a:t>
            </a:r>
            <a:r>
              <a:rPr lang="en-US" altLang="en-US" dirty="0">
                <a:cs typeface="Arial" pitchFamily="34" charset="0"/>
              </a:rPr>
              <a:t>, </a:t>
            </a:r>
            <a:endParaRPr lang="en-US" altLang="en-US" dirty="0" smtClean="0">
              <a:cs typeface="Arial" pitchFamily="34" charset="0"/>
            </a:endParaRPr>
          </a:p>
          <a:p>
            <a:pPr lvl="3" eaLnBrk="1" hangingPunct="1">
              <a:spcAft>
                <a:spcPts val="1200"/>
              </a:spcAft>
            </a:pPr>
            <a:r>
              <a:rPr lang="en-US" altLang="en-US" i="1" dirty="0" smtClean="0">
                <a:cs typeface="Arial" pitchFamily="34" charset="0"/>
              </a:rPr>
              <a:t>P</a:t>
            </a:r>
            <a:r>
              <a:rPr lang="en-US" altLang="en-US" dirty="0" smtClean="0">
                <a:cs typeface="Arial" pitchFamily="34" charset="0"/>
              </a:rPr>
              <a:t>(</a:t>
            </a:r>
            <a:r>
              <a:rPr lang="en-US" altLang="en-US" i="1" dirty="0" smtClean="0">
                <a:cs typeface="Arial" pitchFamily="34" charset="0"/>
              </a:rPr>
              <a:t>A</a:t>
            </a:r>
            <a:r>
              <a:rPr lang="en-US" altLang="en-US" dirty="0" smtClean="0">
                <a:cs typeface="Arial" pitchFamily="34" charset="0"/>
              </a:rPr>
              <a:t> </a:t>
            </a:r>
            <a:r>
              <a:rPr lang="en-US" altLang="en-US" dirty="0">
                <a:cs typeface="Arial" pitchFamily="34" charset="0"/>
              </a:rPr>
              <a:t>does not occur) = 1 – </a:t>
            </a:r>
            <a:r>
              <a:rPr lang="en-US" altLang="en-US" i="1" dirty="0">
                <a:cs typeface="Arial" pitchFamily="34" charset="0"/>
              </a:rPr>
              <a:t>P</a:t>
            </a:r>
            <a:r>
              <a:rPr lang="en-US" altLang="en-US" dirty="0">
                <a:cs typeface="Arial" pitchFamily="34" charset="0"/>
              </a:rPr>
              <a:t>(</a:t>
            </a:r>
            <a:r>
              <a:rPr lang="en-US" altLang="en-US" i="1" dirty="0">
                <a:cs typeface="Arial" pitchFamily="34" charset="0"/>
              </a:rPr>
              <a:t>A</a:t>
            </a:r>
            <a:r>
              <a:rPr lang="en-US" altLang="en-US" dirty="0">
                <a:cs typeface="Arial" pitchFamily="34" charset="0"/>
              </a:rPr>
              <a:t>).</a:t>
            </a:r>
          </a:p>
        </p:txBody>
      </p:sp>
      <p:sp>
        <p:nvSpPr>
          <p:cNvPr id="6" name="Rectangle 5"/>
          <p:cNvSpPr/>
          <p:nvPr/>
        </p:nvSpPr>
        <p:spPr>
          <a:xfrm>
            <a:off x="557213" y="2676525"/>
            <a:ext cx="7367587" cy="33541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323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Venn diagrams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500741" y="1370241"/>
            <a:ext cx="8447313" cy="2022475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Sometimes 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it is helpful to draw a picture to display relations among several events. A picture that shows the sample space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as a rectangular area and events as areas within </a:t>
            </a:r>
            <a:r>
              <a:rPr lang="en-US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S</a:t>
            </a:r>
            <a:r>
              <a:rPr lang="en-US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is called a </a:t>
            </a:r>
            <a:r>
              <a:rPr lang="en-US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Venn diagram</a:t>
            </a:r>
            <a:r>
              <a:rPr lang="en-US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pic>
        <p:nvPicPr>
          <p:cNvPr id="215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74" y="4420837"/>
            <a:ext cx="3409950" cy="241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635" y="4570433"/>
            <a:ext cx="3153839" cy="221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>
              <a:xfrm>
                <a:off x="413654" y="3084740"/>
                <a:ext cx="8447313" cy="1944461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rmAutofit fontScale="55000" lnSpcReduction="2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fontAlgn="auto">
                  <a:spcAft>
                    <a:spcPts val="12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Two disjoint events: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:endParaRPr lang="en-US" sz="3600" dirty="0" smtClean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:endParaRPr lang="en-US" sz="36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:endParaRPr lang="en-US" sz="3600" dirty="0" smtClean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44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Two events that are not disjoint, and the event {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𝐴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44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} consisting of the outcomes they have in common:</a:t>
                </a:r>
              </a:p>
              <a:p>
                <a:pPr fontAlgn="auto">
                  <a:spcAft>
                    <a:spcPts val="1200"/>
                  </a:spcAft>
                </a:pPr>
                <a:endParaRPr lang="en-US" sz="36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4" y="3084740"/>
                <a:ext cx="8447313" cy="1944461"/>
              </a:xfrm>
              <a:prstGeom prst="rect">
                <a:avLst/>
              </a:prstGeom>
              <a:blipFill rotWithShape="1">
                <a:blip r:embed="rId4"/>
                <a:stretch>
                  <a:fillRect t="-5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52821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473" y="-7781"/>
            <a:ext cx="9144000" cy="138430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800" dirty="0" smtClean="0">
                <a:latin typeface="Gill Sans" charset="0"/>
                <a:ea typeface="ＭＳ Ｐゴシック" pitchFamily="34" charset="-128"/>
              </a:rPr>
              <a:t>Multiplication rule for independent </a:t>
            </a:r>
            <a:r>
              <a:rPr lang="en-US" altLang="en-US" sz="3800" dirty="0">
                <a:latin typeface="Gill Sans" charset="0"/>
                <a:ea typeface="ＭＳ Ｐゴシック" pitchFamily="34" charset="-128"/>
              </a:rPr>
              <a:t>e</a:t>
            </a:r>
            <a:r>
              <a:rPr lang="en-US" altLang="en-US" sz="3800" dirty="0" smtClean="0">
                <a:latin typeface="Gill Sans" charset="0"/>
                <a:ea typeface="ＭＳ Ｐゴシック" pitchFamily="34" charset="-128"/>
              </a:rPr>
              <a:t>vents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70025"/>
            <a:ext cx="8212394" cy="5010150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If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events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do not influence each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other; that is, if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knowledge about one does not change the probability of the 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other; then the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events are said to be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independent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of each other</a:t>
            </a: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68580" indent="0">
              <a:spcAft>
                <a:spcPts val="1200"/>
              </a:spcAft>
              <a:buNone/>
            </a:pPr>
            <a:r>
              <a:rPr lang="en-US" sz="3600" b="1" cap="all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Multiplication Rule for Independent Events</a:t>
            </a:r>
          </a:p>
          <a:p>
            <a:pPr>
              <a:spcAft>
                <a:spcPts val="1200"/>
              </a:spcAft>
            </a:pPr>
            <a:r>
              <a:rPr lang="en-US" sz="3600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Two 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events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are </a:t>
            </a:r>
            <a:r>
              <a:rPr lang="en-US" sz="3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independent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if knowing that one occurs does not change the probability that the other occurs. If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3600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</a:t>
            </a:r>
            <a:r>
              <a:rPr lang="en-US" sz="36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are independent:</a:t>
            </a:r>
          </a:p>
          <a:p>
            <a:pPr marL="68580" indent="0" algn="ctr">
              <a:spcAft>
                <a:spcPts val="1200"/>
              </a:spcAft>
              <a:buNone/>
            </a:pP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and 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 = 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A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 </a:t>
            </a: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  <a:sym typeface="Symbol"/>
              </a:rPr>
              <a:t></a:t>
            </a: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</a:t>
            </a:r>
            <a:r>
              <a:rPr lang="en-US" sz="36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</a:t>
            </a:r>
            <a:r>
              <a:rPr lang="en-US" sz="3600" b="1" i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B</a:t>
            </a:r>
            <a:r>
              <a:rPr lang="en-US" sz="3600" b="1" dirty="0" smtClean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  <a:endParaRPr lang="en-US" sz="3600" b="1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8711" y="2934933"/>
            <a:ext cx="8332839" cy="31893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740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dirty="0">
                <a:latin typeface="Gill Sans" charset="0"/>
                <a:ea typeface="ＭＳ Ｐゴシック" pitchFamily="34" charset="-128"/>
              </a:rPr>
              <a:t>g</a:t>
            </a:r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eneral addition rule</a:t>
            </a:r>
          </a:p>
        </p:txBody>
      </p:sp>
      <p:grpSp>
        <p:nvGrpSpPr>
          <p:cNvPr id="23555" name="Group 8"/>
          <p:cNvGrpSpPr>
            <a:grpSpLocks/>
          </p:cNvGrpSpPr>
          <p:nvPr/>
        </p:nvGrpSpPr>
        <p:grpSpPr bwMode="auto">
          <a:xfrm>
            <a:off x="250724" y="3543300"/>
            <a:ext cx="3959870" cy="2869389"/>
            <a:chOff x="1890" y="-877"/>
            <a:chExt cx="2544" cy="1954"/>
          </a:xfrm>
        </p:grpSpPr>
        <p:pic>
          <p:nvPicPr>
            <p:cNvPr id="2355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1169"/>
            <a:stretch>
              <a:fillRect/>
            </a:stretch>
          </p:blipFill>
          <p:spPr bwMode="auto">
            <a:xfrm>
              <a:off x="1890" y="-877"/>
              <a:ext cx="2544" cy="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4434" y="-836"/>
              <a:ext cx="0" cy="1872"/>
            </a:xfrm>
            <a:prstGeom prst="line">
              <a:avLst/>
            </a:prstGeom>
            <a:noFill/>
            <a:ln w="28575">
              <a:solidFill>
                <a:srgbClr val="4D4D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130" y="3385940"/>
            <a:ext cx="4397153" cy="303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0" y="1562101"/>
            <a:ext cx="9143999" cy="2387193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2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96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We know if A and B are disjoint events, </a:t>
            </a:r>
          </a:p>
          <a:p>
            <a:pPr marL="68580" indent="0" algn="ctr" fontAlgn="auto">
              <a:spcAft>
                <a:spcPts val="1200"/>
              </a:spcAft>
              <a:buNone/>
            </a:pP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 = 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 + 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9600" i="1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96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sz="9600" dirty="0" smtClean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1200"/>
              </a:spcAft>
            </a:pPr>
            <a:endParaRPr lang="en-US" sz="4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1200"/>
              </a:spcAft>
            </a:pPr>
            <a:endParaRPr lang="en-US" sz="4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fontAlgn="auto">
              <a:spcAft>
                <a:spcPts val="1200"/>
              </a:spcAft>
            </a:pPr>
            <a:endParaRPr lang="en-US" sz="40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8580" indent="0" fontAlgn="auto">
              <a:spcAft>
                <a:spcPts val="1200"/>
              </a:spcAft>
              <a:buNone/>
            </a:pPr>
            <a:r>
              <a:rPr lang="en-US" sz="9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Addition Rule for </a:t>
            </a:r>
            <a:r>
              <a:rPr lang="en-US" sz="9600" i="1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Any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Two Events</a:t>
            </a:r>
          </a:p>
          <a:p>
            <a:pPr fontAlgn="auto">
              <a:spcAft>
                <a:spcPts val="1200"/>
              </a:spcAft>
            </a:pPr>
            <a:r>
              <a:rPr lang="en-US" sz="9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any two events A and B:</a:t>
            </a:r>
          </a:p>
          <a:p>
            <a:pPr marL="68580" indent="0" algn="ctr" fontAlgn="auto">
              <a:spcAft>
                <a:spcPts val="1200"/>
              </a:spcAft>
              <a:buNone/>
            </a:pPr>
            <a:r>
              <a:rPr lang="en-US" altLang="en-US" sz="8000" b="1" i="1" dirty="0">
                <a:solidFill>
                  <a:schemeClr val="tx1"/>
                </a:solidFill>
              </a:rPr>
              <a:t>P</a:t>
            </a:r>
            <a:r>
              <a:rPr lang="en-US" altLang="en-US" sz="8000" b="1" dirty="0">
                <a:solidFill>
                  <a:schemeClr val="tx1"/>
                </a:solidFill>
              </a:rPr>
              <a:t>(</a:t>
            </a:r>
            <a:r>
              <a:rPr lang="en-US" altLang="en-US" sz="8000" b="1" i="1" dirty="0">
                <a:solidFill>
                  <a:schemeClr val="tx1"/>
                </a:solidFill>
              </a:rPr>
              <a:t>A</a:t>
            </a:r>
            <a:r>
              <a:rPr lang="en-US" altLang="en-US" sz="8000" b="1" dirty="0">
                <a:solidFill>
                  <a:schemeClr val="tx1"/>
                </a:solidFill>
              </a:rPr>
              <a:t> or </a:t>
            </a:r>
            <a:r>
              <a:rPr lang="en-US" altLang="en-US" sz="8000" b="1" i="1" dirty="0">
                <a:solidFill>
                  <a:schemeClr val="tx1"/>
                </a:solidFill>
              </a:rPr>
              <a:t>B</a:t>
            </a:r>
            <a:r>
              <a:rPr lang="en-US" altLang="en-US" sz="8000" b="1" dirty="0">
                <a:solidFill>
                  <a:schemeClr val="tx1"/>
                </a:solidFill>
              </a:rPr>
              <a:t>) = </a:t>
            </a:r>
            <a:r>
              <a:rPr lang="en-US" altLang="en-US" sz="8000" b="1" i="1" dirty="0">
                <a:solidFill>
                  <a:schemeClr val="tx1"/>
                </a:solidFill>
              </a:rPr>
              <a:t>P</a:t>
            </a:r>
            <a:r>
              <a:rPr lang="en-US" altLang="en-US" sz="8000" b="1" dirty="0">
                <a:solidFill>
                  <a:schemeClr val="tx1"/>
                </a:solidFill>
              </a:rPr>
              <a:t>(</a:t>
            </a:r>
            <a:r>
              <a:rPr lang="en-US" altLang="en-US" sz="8000" b="1" i="1" dirty="0">
                <a:solidFill>
                  <a:schemeClr val="tx1"/>
                </a:solidFill>
              </a:rPr>
              <a:t>A</a:t>
            </a:r>
            <a:r>
              <a:rPr lang="en-US" altLang="en-US" sz="8000" b="1" dirty="0">
                <a:solidFill>
                  <a:schemeClr val="tx1"/>
                </a:solidFill>
              </a:rPr>
              <a:t>) </a:t>
            </a:r>
            <a:r>
              <a:rPr lang="en-US" altLang="en-US" sz="8000" b="1" dirty="0">
                <a:solidFill>
                  <a:schemeClr val="tx1"/>
                </a:solidFill>
                <a:sym typeface="Symbol" pitchFamily="18" charset="2"/>
              </a:rPr>
              <a:t>+ </a:t>
            </a:r>
            <a:r>
              <a:rPr lang="en-US" altLang="en-US" sz="8000" b="1" i="1" dirty="0">
                <a:solidFill>
                  <a:schemeClr val="tx1"/>
                </a:solidFill>
              </a:rPr>
              <a:t>P</a:t>
            </a:r>
            <a:r>
              <a:rPr lang="en-US" altLang="en-US" sz="8000" b="1" dirty="0">
                <a:solidFill>
                  <a:schemeClr val="tx1"/>
                </a:solidFill>
              </a:rPr>
              <a:t>(</a:t>
            </a:r>
            <a:r>
              <a:rPr lang="en-US" altLang="en-US" sz="8000" b="1" i="1" dirty="0">
                <a:solidFill>
                  <a:schemeClr val="tx1"/>
                </a:solidFill>
              </a:rPr>
              <a:t>B</a:t>
            </a:r>
            <a:r>
              <a:rPr lang="en-US" altLang="en-US" sz="8000" b="1" dirty="0">
                <a:solidFill>
                  <a:schemeClr val="tx1"/>
                </a:solidFill>
              </a:rPr>
              <a:t>) – </a:t>
            </a:r>
            <a:r>
              <a:rPr lang="en-US" altLang="en-US" sz="8000" b="1" i="1" dirty="0">
                <a:solidFill>
                  <a:schemeClr val="tx1"/>
                </a:solidFill>
              </a:rPr>
              <a:t>P</a:t>
            </a:r>
            <a:r>
              <a:rPr lang="en-US" altLang="en-US" sz="8000" b="1" dirty="0">
                <a:solidFill>
                  <a:schemeClr val="tx1"/>
                </a:solidFill>
              </a:rPr>
              <a:t>(</a:t>
            </a:r>
            <a:r>
              <a:rPr lang="en-US" altLang="en-US" sz="8000" b="1" i="1" dirty="0">
                <a:solidFill>
                  <a:schemeClr val="tx1"/>
                </a:solidFill>
              </a:rPr>
              <a:t>A</a:t>
            </a:r>
            <a:r>
              <a:rPr lang="en-US" altLang="en-US" sz="8000" b="1" dirty="0">
                <a:solidFill>
                  <a:schemeClr val="tx1"/>
                </a:solidFill>
              </a:rPr>
              <a:t> and </a:t>
            </a:r>
            <a:r>
              <a:rPr lang="en-US" altLang="en-US" sz="8000" b="1" i="1" dirty="0">
                <a:solidFill>
                  <a:schemeClr val="tx1"/>
                </a:solidFill>
              </a:rPr>
              <a:t>B</a:t>
            </a:r>
            <a:r>
              <a:rPr lang="en-US" altLang="en-US" sz="8000" b="1" dirty="0">
                <a:solidFill>
                  <a:schemeClr val="tx1"/>
                </a:solidFill>
              </a:rPr>
              <a:t>)</a:t>
            </a:r>
          </a:p>
          <a:p>
            <a:pPr fontAlgn="auto">
              <a:spcAft>
                <a:spcPts val="1200"/>
              </a:spcAft>
            </a:pPr>
            <a:endParaRPr lang="en-US" sz="36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37130" y="1473200"/>
            <a:ext cx="4544638" cy="4952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41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9"/>
          <p:cNvSpPr>
            <a:spLocks noGrp="1" noChangeArrowheads="1"/>
          </p:cNvSpPr>
          <p:nvPr>
            <p:ph type="title"/>
          </p:nvPr>
        </p:nvSpPr>
        <p:spPr>
          <a:xfrm>
            <a:off x="476250" y="85725"/>
            <a:ext cx="77724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Gill Sans" charset="0"/>
                <a:ea typeface="ＭＳ Ｐゴシック" pitchFamily="34" charset="-128"/>
              </a:rPr>
              <a:t>Conditional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/>
              <p:cNvSpPr>
                <a:spLocks noGrp="1" noChangeArrowheads="1"/>
              </p:cNvSpPr>
              <p:nvPr>
                <p:ph sz="half" idx="2"/>
              </p:nvPr>
            </p:nvSpPr>
            <p:spPr>
              <a:xfrm>
                <a:off x="309717" y="1304925"/>
                <a:ext cx="8509818" cy="5420340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probability we assign to an event can change if we know that some other event has occurred. This idea is the key to many applications of probability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  <a:endParaRPr lang="en-US" sz="36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When we are trying to find the probability that one event will 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happen, </a:t>
                </a:r>
                <a:r>
                  <a:rPr lang="en-US" sz="3600" i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given the information that the other </a:t>
                </a:r>
                <a:r>
                  <a:rPr lang="en-US" sz="3600" i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event is already known to have occurred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we are trying to determine a </a:t>
                </a:r>
                <a:r>
                  <a:rPr lang="en-US" sz="3600" dirty="0">
                    <a:solidFill>
                      <a:srgbClr val="FF0000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conditional probability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sz="3600" b="1" cap="all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conditional probability</a:t>
                </a:r>
                <a:endParaRPr lang="en-US" sz="3600" cap="all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When </a:t>
                </a:r>
                <a:r>
                  <a:rPr lang="en-US" sz="3600" i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(</a:t>
                </a:r>
                <a:r>
                  <a:rPr lang="en-US" sz="3600" i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) &gt; 0, 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3600" b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conditional </a:t>
                </a:r>
                <a:r>
                  <a:rPr lang="en-US" sz="3600" b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probability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of </a:t>
                </a:r>
                <a:r>
                  <a:rPr lang="en-US" sz="3600" i="1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</a:t>
                </a:r>
                <a:r>
                  <a:rPr lang="en-US" sz="3600" dirty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given </a:t>
                </a:r>
                <a:r>
                  <a:rPr lang="en-US" sz="3600" i="1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</a:t>
                </a:r>
                <a:r>
                  <a:rPr lang="en-US" sz="3600" dirty="0" smtClean="0"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is:</a:t>
                </a:r>
                <a:endParaRPr lang="en-US" sz="36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marL="6858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𝐵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|</m:t>
                          </m:r>
                          <m: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𝐴</m:t>
                          </m:r>
                        </m:e>
                      </m:d>
                      <m:r>
                        <a:rPr lang="en-US" sz="3600" b="0" i="1" smtClean="0"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𝐴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3600" b="0" i="0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and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3600" b="0" i="1" smtClean="0"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</m:ctrlPr>
                            </m:dPr>
                            <m:e>
                              <m:r>
                                <a:rPr lang="en-US" sz="3600" b="0" i="1" smtClean="0">
                                  <a:latin typeface="Cambria Math"/>
                                  <a:ea typeface="ＭＳ Ｐゴシック" pitchFamily="34" charset="-128"/>
                                  <a:cs typeface="Arial" pitchFamily="34" charset="0"/>
                                </a:rPr>
                                <m:t>𝐴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600" dirty="0"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09717" y="1304925"/>
                <a:ext cx="8509818" cy="5420340"/>
              </a:xfrm>
              <a:blipFill rotWithShape="1">
                <a:blip r:embed="rId2"/>
                <a:stretch>
                  <a:fillRect l="-1218" t="-2250" r="-6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309717" y="3834581"/>
            <a:ext cx="8642553" cy="23892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598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73928" y="58015"/>
            <a:ext cx="8589962" cy="121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g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eneral multiplication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r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ule</a:t>
            </a:r>
            <a:endParaRPr lang="en-US" altLang="en-US" sz="40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32920" y="1430594"/>
            <a:ext cx="7988407" cy="5219587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1200"/>
              </a:spcAft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definition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conditional probability reminds us that in principle all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probabilities, including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conditional probabilities, can be found from the assignment of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probabilities to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events that describes a random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phenomenon.</a:t>
            </a:r>
          </a:p>
          <a:p>
            <a:pPr fontAlgn="auto">
              <a:spcAft>
                <a:spcPts val="1200"/>
              </a:spcAft>
            </a:pP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More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often, however,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conditional probabilities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are part of the information given to us in a probability model.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definition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of conditional probability then turns into a rule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finding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the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probability that </a:t>
            </a:r>
            <a:r>
              <a:rPr lang="en-US" sz="3600" dirty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both of two events </a:t>
            </a:r>
            <a:r>
              <a:rPr lang="en-US" sz="36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occur.</a:t>
            </a:r>
          </a:p>
        </p:txBody>
      </p:sp>
    </p:spTree>
    <p:extLst>
      <p:ext uri="{BB962C8B-B14F-4D97-AF65-F5344CB8AC3E}">
        <p14:creationId xmlns:p14="http://schemas.microsoft.com/office/powerpoint/2010/main" val="1223002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373928" y="58015"/>
            <a:ext cx="8589962" cy="1219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The </a:t>
            </a:r>
            <a:r>
              <a:rPr lang="en-US" altLang="en-US" sz="4000" dirty="0">
                <a:latin typeface="Gill Sans" charset="0"/>
                <a:ea typeface="ＭＳ Ｐゴシック" pitchFamily="34" charset="-128"/>
              </a:rPr>
              <a:t>g</a:t>
            </a:r>
            <a:r>
              <a:rPr lang="en-US" altLang="en-US" sz="4000" dirty="0" smtClean="0">
                <a:latin typeface="Gill Sans" charset="0"/>
                <a:ea typeface="ＭＳ Ｐゴシック" pitchFamily="34" charset="-128"/>
              </a:rPr>
              <a:t>eneral multiplication rule, independence again</a:t>
            </a:r>
            <a:endParaRPr lang="en-US" altLang="en-US" sz="4000" dirty="0" smtClean="0">
              <a:solidFill>
                <a:srgbClr val="33CCFF"/>
              </a:solidFill>
              <a:latin typeface="Gill Sans" charset="0"/>
              <a:ea typeface="ＭＳ Ｐゴシック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"/>
              <p:cNvSpPr txBox="1">
                <a:spLocks noChangeArrowheads="1"/>
              </p:cNvSpPr>
              <p:nvPr/>
            </p:nvSpPr>
            <p:spPr>
              <a:xfrm>
                <a:off x="373928" y="1277214"/>
                <a:ext cx="8589962" cy="5372967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>
                <a:lvl1pPr marL="34290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2471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32588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6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517904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1719072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19202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121408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76000"/>
                  <a:buFont typeface="Wingdings 2" pitchFamily="18" charset="2"/>
                  <a:buChar char="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2800" b="1" cap="all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Multiplication </a:t>
                </a:r>
                <a:r>
                  <a:rPr lang="en-US" sz="2800" b="1" cap="all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Rule for Any Two Events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The 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probability that both of two events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and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happen together can be found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by</a:t>
                </a: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𝐴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800" b="0" i="0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and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 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𝐵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𝐴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/>
                          <a:ea typeface="ＭＳ Ｐゴシック" pitchFamily="34" charset="-128"/>
                          <a:cs typeface="Arial" pitchFamily="34" charset="0"/>
                        </a:rPr>
                        <m:t>𝑃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𝐵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|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ＭＳ Ｐゴシック" pitchFamily="34" charset="-128"/>
                              <a:cs typeface="Arial" pitchFamily="34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US" sz="28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fontAlgn="auto">
                  <a:spcAft>
                    <a:spcPts val="1200"/>
                  </a:spcAft>
                </a:pP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Here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P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(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|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) is the conditional probability that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B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occurs, given the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information that </a:t>
                </a:r>
                <a:r>
                  <a:rPr lang="en-US" sz="2800" i="1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occurs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.</a:t>
                </a:r>
              </a:p>
              <a:p>
                <a:pPr fontAlgn="auto">
                  <a:spcAft>
                    <a:spcPts val="1200"/>
                  </a:spcAft>
                </a:pPr>
                <a:endParaRPr lang="en-US" sz="2800" dirty="0" smtClean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endParaRPr>
              </a:p>
              <a:p>
                <a:pPr marL="68580" indent="0" fontAlgn="auto">
                  <a:spcAft>
                    <a:spcPts val="1200"/>
                  </a:spcAft>
                  <a:buNone/>
                </a:pPr>
                <a:r>
                  <a:rPr lang="en-US" sz="2800" b="1" cap="all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Independent events</a:t>
                </a:r>
              </a:p>
              <a:p>
                <a:pPr fontAlgn="auto">
                  <a:spcAft>
                    <a:spcPts val="1200"/>
                  </a:spcAft>
                </a:pP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Note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𝐴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𝐵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are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independent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𝑃</m:t>
                    </m:r>
                    <m:d>
                      <m:d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𝐵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|</m:t>
                        </m:r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𝐴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=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𝐵</m:t>
                        </m:r>
                      </m:e>
                    </m:d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 (if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 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𝐴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,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𝑃</m:t>
                    </m:r>
                    <m:d>
                      <m:d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ea typeface="ＭＳ Ｐゴシック" pitchFamily="34" charset="-128"/>
                            <a:cs typeface="Arial" pitchFamily="34" charset="0"/>
                          </a:rPr>
                          <m:t>𝐵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ＭＳ Ｐゴシック" pitchFamily="34" charset="-128"/>
                        <a:cs typeface="Arial" pitchFamily="34" charset="0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itchFamily="34" charset="0"/>
                    <a:ea typeface="ＭＳ Ｐゴシック" pitchFamily="34" charset="-128"/>
                    <a:cs typeface="Arial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9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928" y="1277214"/>
                <a:ext cx="8589962" cy="5372967"/>
              </a:xfrm>
              <a:prstGeom prst="rect">
                <a:avLst/>
              </a:prstGeom>
              <a:blipFill rotWithShape="1">
                <a:blip r:embed="rId2"/>
                <a:stretch>
                  <a:fillRect l="-639" t="-1930" b="-2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459660" y="1259038"/>
            <a:ext cx="8504230" cy="32687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832" y="5014452"/>
            <a:ext cx="8504230" cy="1615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925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4525</TotalTime>
  <Words>884</Words>
  <Application>Microsoft Office PowerPoint</Application>
  <PresentationFormat>On-screen Show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CHAPTER 13: General Rules of Probability</vt:lpstr>
      <vt:lpstr>In chapter 13, we cover …</vt:lpstr>
      <vt:lpstr>Probability rules</vt:lpstr>
      <vt:lpstr>Venn diagrams</vt:lpstr>
      <vt:lpstr>Multiplication rule for independent events</vt:lpstr>
      <vt:lpstr>The general addition rule</vt:lpstr>
      <vt:lpstr>Conditional probability</vt:lpstr>
      <vt:lpstr>The general multiplication rule</vt:lpstr>
      <vt:lpstr>The general multiplication rule, independence again</vt:lpstr>
      <vt:lpstr>Tree diagrams</vt:lpstr>
      <vt:lpstr>Example</vt:lpstr>
    </vt:vector>
  </TitlesOfParts>
  <Company>ISD 194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0:  Getting Started</dc:title>
  <dc:creator>drmark.gebert@gmail.com</dc:creator>
  <cp:lastModifiedBy>Anzhi Li</cp:lastModifiedBy>
  <cp:revision>254</cp:revision>
  <dcterms:created xsi:type="dcterms:W3CDTF">2011-07-11T00:21:16Z</dcterms:created>
  <dcterms:modified xsi:type="dcterms:W3CDTF">2015-08-12T20:14:08Z</dcterms:modified>
</cp:coreProperties>
</file>