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1"/>
  </p:sldMasterIdLst>
  <p:notesMasterIdLst>
    <p:notesMasterId r:id="rId14"/>
  </p:notesMasterIdLst>
  <p:sldIdLst>
    <p:sldId id="293" r:id="rId2"/>
    <p:sldId id="258" r:id="rId3"/>
    <p:sldId id="294" r:id="rId4"/>
    <p:sldId id="295" r:id="rId5"/>
    <p:sldId id="296" r:id="rId6"/>
    <p:sldId id="297" r:id="rId7"/>
    <p:sldId id="262" r:id="rId8"/>
    <p:sldId id="298" r:id="rId9"/>
    <p:sldId id="299" r:id="rId10"/>
    <p:sldId id="301" r:id="rId11"/>
    <p:sldId id="291" r:id="rId12"/>
    <p:sldId id="30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EF0CB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w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D4875E-38F4-4179-ABE6-A73D1CA59471}" type="datetime1">
              <a:rPr lang="en-US" altLang="en-US"/>
              <a:pPr/>
              <a:t>8/12/2015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C7C5E67-4826-4461-BB07-E9E6F5D70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235-5881-4A0D-A1B8-30AF4A6204E7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C8D-2AE9-424E-B904-3921B59563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4ADD-F490-4BD3-9C71-70ACEDC257DD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3D9-5BF6-4B9E-9724-7E12A04C7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7D84-FF30-4D17-B7C9-C07F9A709131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5F2B-E495-4A2A-B769-D19875CBF6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BPS - 5th 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A389B3-4C60-468E-9B99-A0C35B797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97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BPS - 5th 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3651BA-73BA-4068-A50E-6C9A1C56A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1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6A8C-29D8-405C-96EA-F81C0C186CE4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AC72-8303-4DBB-A7F5-890B1154B5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7349-FA4C-49F8-95DD-3922D216E822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2C0C-95BF-4227-897B-A2001DA514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790-5CDE-458D-AD74-C77CB3667944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66D-A6BB-462B-9831-F820B34CAA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E74A-00CA-4A92-90D0-843233CCBAF5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241-2C59-4EDE-82CF-147613CE04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0CE-B775-4270-B421-A9A9E04E067C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8F25-AF29-455A-9358-B7DC6EDE6A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F9D5-5B4C-4140-A27F-C381F7F3AC1F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CA1-DD8E-4B0A-8C23-98BC46F24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32C-9FC7-4166-A668-B60A5014E05F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5191-A5AE-4A23-8584-EB334F6FC8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768E-CEC7-4CA8-A575-01F753C1EC5D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970055-701E-4D1F-9740-386005FAC7E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7B27F9-E293-4FCA-9A07-27C49BF20ABC}" type="datetime1">
              <a:rPr lang="en-US" altLang="en-US" smtClean="0"/>
              <a:pPr/>
              <a:t>8/12/2015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1F999-2368-432B-BA68-A061B79D5D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1625" y="2830084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b="1" dirty="0" smtClean="0">
                <a:latin typeface="Arial" charset="0"/>
                <a:cs typeface="Arial" charset="0"/>
              </a:rPr>
              <a:t>15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r>
              <a:rPr lang="en-US" sz="3200" b="1" cap="none" dirty="0">
                <a:latin typeface="Arial" charset="0"/>
                <a:cs typeface="Arial" charset="0"/>
              </a:rPr>
              <a:t/>
            </a:r>
            <a:br>
              <a:rPr lang="en-US" sz="3200" b="1" cap="none" dirty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Sampling</a:t>
            </a:r>
            <a:r>
              <a:rPr lang="en-US" sz="3200" b="1" dirty="0" smtClean="0">
                <a:latin typeface="Arial" charset="0"/>
                <a:cs typeface="Arial" charset="0"/>
              </a:rPr>
              <a:t> Distributions</a:t>
            </a:r>
            <a:endParaRPr lang="en-US" sz="32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30" y="11487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The central 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limit theorem</a:t>
            </a:r>
          </a:p>
        </p:txBody>
      </p:sp>
      <p:pic>
        <p:nvPicPr>
          <p:cNvPr id="6" name="Picture 5" descr="Screen shot 2010-11-04 at 7.17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 bwMode="auto">
          <a:xfrm>
            <a:off x="77835" y="1796048"/>
            <a:ext cx="2544344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0-11-04 at 7.17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r="53591"/>
          <a:stretch/>
        </p:blipFill>
        <p:spPr bwMode="auto">
          <a:xfrm>
            <a:off x="2622179" y="1796048"/>
            <a:ext cx="1717391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0-11-04 at 7.17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5"/>
          <a:stretch/>
        </p:blipFill>
        <p:spPr bwMode="auto">
          <a:xfrm>
            <a:off x="4339570" y="1796048"/>
            <a:ext cx="4723749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36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063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Central limit theorem:  example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441F330-C0BD-4831-919A-9BF14018461D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76400" y="1530350"/>
            <a:ext cx="72024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1400">
                <a:solidFill>
                  <a:srgbClr val="000000"/>
                </a:solidFill>
              </a:rPr>
              <a:t>Based on service records from the past year, the time (in hours) that a technician requires to complete preventative maintenance on an air conditioner follows the distribution that is strongly right-skewed, and whose most likely outcomes are close to 0. The mean time is </a:t>
            </a:r>
            <a:r>
              <a:rPr lang="en-US" altLang="en-US" sz="1400" i="1">
                <a:solidFill>
                  <a:srgbClr val="000000"/>
                </a:solidFill>
              </a:rPr>
              <a:t>µ </a:t>
            </a:r>
            <a:r>
              <a:rPr lang="en-US" altLang="en-US" sz="1400">
                <a:solidFill>
                  <a:srgbClr val="000000"/>
                </a:solidFill>
              </a:rPr>
              <a:t>= 1 hour and the standard deviation is </a:t>
            </a:r>
            <a:r>
              <a:rPr lang="en-US" altLang="en-US" sz="1400" i="1">
                <a:solidFill>
                  <a:srgbClr val="000000"/>
                </a:solidFill>
              </a:rPr>
              <a:t>σ</a:t>
            </a:r>
            <a:r>
              <a:rPr lang="en-US" altLang="en-US" sz="1400">
                <a:solidFill>
                  <a:srgbClr val="000000"/>
                </a:solidFill>
              </a:rPr>
              <a:t> = 1.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73063" y="2663825"/>
            <a:ext cx="838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Your company will service an SRS of 70 air conditioners. You have budgeted 1.1 hours per unit.  Will this be enough? 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519238" y="4046538"/>
          <a:ext cx="8540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3" imgW="672808" imgH="228501" progId="Equation.3">
                  <p:embed/>
                </p:oleObj>
              </mc:Choice>
              <mc:Fallback>
                <p:oleObj name="Equation" r:id="rId3" imgW="672808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4046538"/>
                        <a:ext cx="85407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9575" y="3248025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The central limit theorem states that the sampling distribution of the mean time spent working on the 70 units has: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2670175" y="3900488"/>
          <a:ext cx="1824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5" imgW="1435100" imgH="381000" progId="Equation.3">
                  <p:embed/>
                </p:oleObj>
              </mc:Choice>
              <mc:Fallback>
                <p:oleObj name="Equation" r:id="rId5" imgW="1435100" imgH="38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3900488"/>
                        <a:ext cx="18240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Box 17"/>
          <p:cNvSpPr txBox="1">
            <a:spLocks noChangeArrowheads="1"/>
          </p:cNvSpPr>
          <p:nvPr/>
        </p:nvSpPr>
        <p:spPr bwMode="auto">
          <a:xfrm>
            <a:off x="4538663" y="63785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0729" name="Picture 20" descr="Screen shot 2010-11-04 at 7.05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25600"/>
            <a:ext cx="1454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3063" y="4383088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The sampling distribution of the mean time spent working is approximately </a:t>
            </a:r>
            <a:r>
              <a:rPr lang="en-US" altLang="en-US" sz="1600" i="1"/>
              <a:t>N</a:t>
            </a:r>
            <a:r>
              <a:rPr lang="en-US" altLang="en-US" sz="1600"/>
              <a:t>(1, 0.12) since </a:t>
            </a:r>
            <a:r>
              <a:rPr lang="en-US" altLang="en-US" sz="1600" i="1"/>
              <a:t>n </a:t>
            </a:r>
            <a:r>
              <a:rPr lang="en-US" altLang="en-US" sz="1600"/>
              <a:t>= 70 ≥ 30.</a:t>
            </a:r>
            <a:endParaRPr lang="en-US" altLang="en-US" sz="1600" i="1"/>
          </a:p>
        </p:txBody>
      </p:sp>
      <p:pic>
        <p:nvPicPr>
          <p:cNvPr id="27" name="Picture 26" descr="Screen shot 2010-11-04 at 7.10.3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67288"/>
            <a:ext cx="3424238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4200525" y="5216525"/>
          <a:ext cx="13239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9" imgW="1041400" imgH="355600" progId="Equation.3">
                  <p:embed/>
                </p:oleObj>
              </mc:Choice>
              <mc:Fallback>
                <p:oleObj name="Equation" r:id="rId9" imgW="10414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5216525"/>
                        <a:ext cx="13239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5867400" y="5207000"/>
          <a:ext cx="19065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11" imgW="1498600" imgH="355600" progId="Equation.3">
                  <p:embed/>
                </p:oleObj>
              </mc:Choice>
              <mc:Fallback>
                <p:oleObj name="Equation" r:id="rId11" imgW="14986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07000"/>
                        <a:ext cx="19065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014788" y="5916613"/>
            <a:ext cx="4430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If you budget 1.1 hours per unit, there is a 20% chance the technicians will not complete the work within the budgeted time.</a:t>
            </a:r>
            <a:endParaRPr lang="en-US" altLang="en-US" sz="1600" i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0821" y="560113"/>
            <a:ext cx="8589962" cy="79641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Sampling distributions</a:t>
            </a:r>
            <a:br>
              <a:rPr lang="en-US" altLang="en-US" sz="4000" dirty="0" smtClean="0">
                <a:latin typeface="Gill Sans" charset="0"/>
                <a:ea typeface="ＭＳ Ｐゴシック" pitchFamily="34" charset="-128"/>
              </a:rPr>
            </a:b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and statistical significance</a:t>
            </a:r>
            <a:endParaRPr lang="en-US" altLang="en-US" sz="28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024" y="1356526"/>
            <a:ext cx="8885324" cy="53982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have looked carefully at the sampling distribution of a sample mean.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any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statistic we can calculate from a sample will have a sampling distribution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sampling distribution of a sample statistic is determined by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 sample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statistic we are interested in, the distribution of the population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values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which the sample statistic is computed, and the method by which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are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selected from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sampling distribution allows us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probability of observing any particular value of the sample statistic 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such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from the population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4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title"/>
          </p:nvPr>
        </p:nvSpPr>
        <p:spPr>
          <a:xfrm>
            <a:off x="278296" y="785191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latin typeface="Gill Sans" charset="0"/>
                <a:ea typeface="ＭＳ Ｐゴシック" pitchFamily="34" charset="-128"/>
              </a:rPr>
              <a:t>In chapter 15, we cover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803400"/>
                <a:ext cx="8302625" cy="4833938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Parameters and statistics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Statistical estimation and the Law of Large Numbers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Sampling distributions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3000" i="1" smtClean="0"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altLang="en-US" sz="3000" b="0" i="1" smtClean="0"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en-US" sz="300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The Central Limit Theorem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en-US" altLang="en-US" sz="30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Sampling distributions and statistical significance 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03400"/>
                <a:ext cx="8302625" cy="4833938"/>
              </a:xfrm>
              <a:blipFill rotWithShape="1">
                <a:blip r:embed="rId2"/>
                <a:stretch>
                  <a:fillRect l="-1175" t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22B5773-41E1-45E0-9019-87D1D3DDDA84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7685" y="-183215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Parameters and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035986"/>
                <a:ext cx="8579224" cy="582201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we begin to use sample data to draw conclusions about a wider population, we must be clear about whether a number describes a sample or a population.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STATISTIC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number that describes the population. In practice, the value of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parameter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known because we can rarely examine the entire population.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statistic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number that can be computed from the sample data without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making use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of any unknown parameters. In practice, we often use a statistic to estimate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 unknown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Remember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tatistics come from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amples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arameters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come from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opulations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µ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(the Greek letter mu) for the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mean of the population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standard deviation of the population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(“x-bar”)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the sample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standard deviation of the sample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35986"/>
                <a:ext cx="8579224" cy="5822014"/>
              </a:xfrm>
              <a:blipFill rotWithShape="1">
                <a:blip r:embed="rId2"/>
                <a:stretch>
                  <a:fillRect l="-569" t="-524" r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40714" y="2072648"/>
            <a:ext cx="8568816" cy="2481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6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95" y="255841"/>
            <a:ext cx="8780928" cy="83874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Statistical estimation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86804" y="4604129"/>
            <a:ext cx="3154362" cy="1719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lt1"/>
                </a:solidFill>
                <a:latin typeface="+mn-lt"/>
                <a:ea typeface="+mn-ea"/>
                <a:cs typeface="Arial"/>
              </a:rPr>
              <a:t>Population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432966" y="5043866"/>
            <a:ext cx="2108200" cy="850900"/>
          </a:xfrm>
          <a:prstGeom prst="ellipse">
            <a:avLst/>
          </a:prstGeom>
          <a:solidFill>
            <a:srgbClr val="D2DA7A"/>
          </a:solidFill>
          <a:ln w="10000">
            <a:solidFill>
              <a:srgbClr val="D2DA7A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lt1"/>
                </a:solidFill>
                <a:latin typeface="+mn-lt"/>
                <a:ea typeface="+mn-ea"/>
                <a:cs typeface="Arial"/>
              </a:rPr>
              <a:t>Sample</a:t>
            </a:r>
          </a:p>
        </p:txBody>
      </p:sp>
      <p:sp>
        <p:nvSpPr>
          <p:cNvPr id="12" name="Curved Down Arrow 11"/>
          <p:cNvSpPr>
            <a:spLocks noChangeArrowheads="1"/>
          </p:cNvSpPr>
          <p:nvPr/>
        </p:nvSpPr>
        <p:spPr bwMode="auto">
          <a:xfrm rot="21276732">
            <a:off x="2988048" y="4414236"/>
            <a:ext cx="3252538" cy="565388"/>
          </a:xfrm>
          <a:prstGeom prst="curvedDownArrow">
            <a:avLst>
              <a:gd name="adj1" fmla="val 24992"/>
              <a:gd name="adj2" fmla="val 49999"/>
              <a:gd name="adj3" fmla="val 25000"/>
            </a:avLst>
          </a:prstGeom>
          <a:solidFill>
            <a:srgbClr val="FADA7A"/>
          </a:solidFill>
          <a:ln w="10000">
            <a:solidFill>
              <a:srgbClr val="FA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12522" y="4777064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cs typeface="Arial" pitchFamily="34" charset="0"/>
              </a:rPr>
              <a:t>Collect data </a:t>
            </a:r>
            <a:r>
              <a:rPr lang="en-US" altLang="en-US" sz="2000" dirty="0">
                <a:cs typeface="Arial" pitchFamily="34" charset="0"/>
              </a:rPr>
              <a:t>from a representative </a:t>
            </a:r>
            <a:r>
              <a:rPr lang="en-US" altLang="en-US" sz="2000" b="1" dirty="0">
                <a:cs typeface="Arial" pitchFamily="34" charset="0"/>
              </a:rPr>
              <a:t>Sample</a:t>
            </a:r>
            <a:r>
              <a:rPr lang="en-US" altLang="en-US" sz="2000" dirty="0">
                <a:cs typeface="Arial" pitchFamily="34" charset="0"/>
              </a:rPr>
              <a:t>...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56098" y="6019384"/>
            <a:ext cx="292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cs typeface="Arial" pitchFamily="34" charset="0"/>
              </a:rPr>
              <a:t>Make an </a:t>
            </a:r>
            <a:r>
              <a:rPr lang="en-US" altLang="en-US" sz="2000" b="1" dirty="0">
                <a:cs typeface="Arial" pitchFamily="34" charset="0"/>
              </a:rPr>
              <a:t>Inference </a:t>
            </a:r>
            <a:r>
              <a:rPr lang="en-US" altLang="en-US" sz="2000" dirty="0">
                <a:cs typeface="Arial" pitchFamily="34" charset="0"/>
              </a:rPr>
              <a:t>about the </a:t>
            </a:r>
            <a:r>
              <a:rPr lang="en-US" altLang="en-US" sz="2000" b="1" dirty="0">
                <a:cs typeface="Arial" pitchFamily="34" charset="0"/>
              </a:rPr>
              <a:t>Population</a:t>
            </a:r>
            <a:r>
              <a:rPr lang="en-US" altLang="en-US" sz="2000" dirty="0">
                <a:cs typeface="Arial" pitchFamily="34" charset="0"/>
              </a:rPr>
              <a:t>.</a:t>
            </a:r>
          </a:p>
        </p:txBody>
      </p:sp>
      <p:sp>
        <p:nvSpPr>
          <p:cNvPr id="15" name="Curved Down Arrow 14"/>
          <p:cNvSpPr>
            <a:spLocks noChangeArrowheads="1"/>
          </p:cNvSpPr>
          <p:nvPr/>
        </p:nvSpPr>
        <p:spPr bwMode="auto">
          <a:xfrm rot="8313282">
            <a:off x="6453443" y="5833658"/>
            <a:ext cx="2229106" cy="760171"/>
          </a:xfrm>
          <a:prstGeom prst="curvedDownArrow">
            <a:avLst>
              <a:gd name="adj1" fmla="val 24991"/>
              <a:gd name="adj2" fmla="val 50000"/>
              <a:gd name="adj3" fmla="val 25000"/>
            </a:avLst>
          </a:prstGeom>
          <a:solidFill>
            <a:srgbClr val="FADA7A"/>
          </a:solidFill>
          <a:ln w="10000">
            <a:solidFill>
              <a:srgbClr val="FA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Arial"/>
            </a:endParaRPr>
          </a:p>
        </p:txBody>
      </p:sp>
      <p:sp>
        <p:nvSpPr>
          <p:cNvPr id="16" name="Curved Down Arrow 15"/>
          <p:cNvSpPr>
            <a:spLocks noChangeArrowheads="1"/>
          </p:cNvSpPr>
          <p:nvPr/>
        </p:nvSpPr>
        <p:spPr bwMode="auto">
          <a:xfrm rot="-9338745">
            <a:off x="757918" y="6008617"/>
            <a:ext cx="3215174" cy="432180"/>
          </a:xfrm>
          <a:prstGeom prst="curvedDownArrow">
            <a:avLst>
              <a:gd name="adj1" fmla="val 25000"/>
              <a:gd name="adj2" fmla="val 49999"/>
              <a:gd name="adj3" fmla="val 25000"/>
            </a:avLst>
          </a:prstGeom>
          <a:solidFill>
            <a:srgbClr val="FADA7A"/>
          </a:solidFill>
          <a:ln w="10000">
            <a:solidFill>
              <a:srgbClr val="FA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Arial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1707" y="1094585"/>
            <a:ext cx="8780927" cy="3504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process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statistical inference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involves using information from a sample to draw conclusions about a wider population.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Different random samples yield different statistics. We need to be able to describe 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sampling distribution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possible statistic values in order to perform statistical inference.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can think of a statistic as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random variable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because it takes numerical values that describe the outcomes of the random sampling process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Therefore, we can examine its probability distribution using what we learned in earlier chapters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0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035986"/>
                <a:ext cx="8552330" cy="562030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rarely exactly right and varies from sample to sample, why is it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nonetheless a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reasonable estimate of the population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is one answer: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keep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 taking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larger and larger samples, the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guaranteed to get closer and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closer to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μ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32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Law of large numbers</a:t>
                </a:r>
                <a:endParaRPr lang="en-US" sz="3200" b="1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observations at random from any population with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finite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As the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 of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observations drawn increases,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observed values tends to get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closer and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closer to the mean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35986"/>
                <a:ext cx="8552330" cy="5620308"/>
              </a:xfrm>
              <a:blipFill rotWithShape="1">
                <a:blip r:embed="rId2"/>
                <a:stretch>
                  <a:fillRect l="-1283" t="-868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0032" y="3659394"/>
            <a:ext cx="8568816" cy="2660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89646"/>
            <a:ext cx="7772400" cy="1219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altLang="en-US" smtClean="0">
                <a:latin typeface="Gill Sans" charset="0"/>
                <a:ea typeface="ＭＳ Ｐゴシック" pitchFamily="34" charset="-128"/>
              </a:rPr>
              <a:t>The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3174116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9"/>
          <p:cNvSpPr>
            <a:spLocks noGrp="1" noChangeArrowheads="1"/>
          </p:cNvSpPr>
          <p:nvPr>
            <p:ph type="title"/>
          </p:nvPr>
        </p:nvSpPr>
        <p:spPr>
          <a:xfrm>
            <a:off x="376084" y="-9832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Sampling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339916" y="1209368"/>
                <a:ext cx="8346884" cy="5501151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law of large numbers assures us that if we measure enough subjects, the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eventually get very close to the unknown parameter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took every one of the possible samples of a certain size, calculated the sample mean for each, and graphed all of those values, we’d have a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 distribution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distribution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variable is the distribution of values of the variable among all individuals in the population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 distribution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statistic is the distribution of values taken by the statistic in all possible samples of the same size from the same population.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careful: The population distribution describes the individuals that make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up 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population. A sampling distribution describes how a statistic varies 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many samples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the population.</a:t>
                </a: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9916" y="1209368"/>
                <a:ext cx="8346884" cy="5501151"/>
              </a:xfrm>
              <a:blipFill rotWithShape="1">
                <a:blip r:embed="rId2"/>
                <a:stretch>
                  <a:fillRect l="-511" t="-443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01443" y="3397315"/>
            <a:ext cx="8082117" cy="2005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11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85725"/>
            <a:ext cx="8589962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Population distributions versus</a:t>
            </a:r>
            <a:br>
              <a:rPr lang="en-US" altLang="en-US" sz="4000" dirty="0" smtClean="0">
                <a:latin typeface="Gill Sans" charset="0"/>
                <a:ea typeface="ＭＳ Ｐゴシック" pitchFamily="34" charset="-128"/>
              </a:rPr>
            </a:b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sampling 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d</a:t>
            </a: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istributions</a:t>
            </a:r>
            <a:endParaRPr lang="en-US" altLang="en-US" sz="28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6C95DB5-0253-4DF0-AB54-E504536FBBD0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533400" y="1643063"/>
            <a:ext cx="827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960438" y="2351088"/>
            <a:ext cx="72945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There are actually three distinct distributions involved when we sample repeatedly and measure a variable of interest.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E81F30"/>
              </a:buClr>
              <a:buFont typeface="Arial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The </a:t>
            </a:r>
            <a:r>
              <a:rPr lang="en-US" altLang="en-US" sz="2000" b="1">
                <a:solidFill>
                  <a:srgbClr val="000000"/>
                </a:solidFill>
              </a:rPr>
              <a:t>population distribution </a:t>
            </a:r>
            <a:r>
              <a:rPr lang="en-US" altLang="en-US" sz="2000">
                <a:solidFill>
                  <a:srgbClr val="000000"/>
                </a:solidFill>
              </a:rPr>
              <a:t>gives the values of the variable for all the individuals in the population.</a:t>
            </a:r>
          </a:p>
          <a:p>
            <a:pPr eaLnBrk="1" hangingPunct="1">
              <a:buClr>
                <a:srgbClr val="E81F30"/>
              </a:buClr>
              <a:buFont typeface="Arial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E81F30"/>
              </a:buClr>
              <a:buFont typeface="Arial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The </a:t>
            </a:r>
            <a:r>
              <a:rPr lang="en-US" altLang="en-US" sz="2000" b="1">
                <a:solidFill>
                  <a:srgbClr val="000000"/>
                </a:solidFill>
              </a:rPr>
              <a:t>distribution of sample data </a:t>
            </a:r>
            <a:r>
              <a:rPr lang="en-US" altLang="en-US" sz="2000">
                <a:solidFill>
                  <a:srgbClr val="000000"/>
                </a:solidFill>
              </a:rPr>
              <a:t>shows the values of the variable for all the individuals in the sample.</a:t>
            </a:r>
          </a:p>
          <a:p>
            <a:pPr eaLnBrk="1" hangingPunct="1">
              <a:buClr>
                <a:srgbClr val="E81F30"/>
              </a:buClr>
              <a:buFont typeface="Arial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E81F30"/>
              </a:buClr>
              <a:buFont typeface="Arial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The </a:t>
            </a:r>
            <a:r>
              <a:rPr lang="en-US" altLang="en-US" sz="2000" b="1">
                <a:solidFill>
                  <a:srgbClr val="000000"/>
                </a:solidFill>
              </a:rPr>
              <a:t>sampling distribution</a:t>
            </a:r>
            <a:r>
              <a:rPr lang="en-US" altLang="en-US" sz="2000">
                <a:solidFill>
                  <a:srgbClr val="000000"/>
                </a:solidFill>
              </a:rPr>
              <a:t> shows the statistic values from all the possible samples of the same size from the population. 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5703888" y="62277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0" name="Picture 9" descr="Screen shot 2010-11-04 at 2.1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82738"/>
            <a:ext cx="7708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16386" y="349625"/>
                <a:ext cx="8589962" cy="7964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4000" dirty="0" smtClean="0">
                    <a:latin typeface="Gill Sans" charset="0"/>
                    <a:ea typeface="ＭＳ Ｐゴシック" pitchFamily="34" charset="-128"/>
                  </a:rPr>
                  <a:t>The </a:t>
                </a:r>
                <a:r>
                  <a:rPr lang="en-US" altLang="en-US" sz="4000" dirty="0">
                    <a:latin typeface="Gill Sans" charset="0"/>
                    <a:ea typeface="ＭＳ Ｐゴシック" pitchFamily="34" charset="-128"/>
                  </a:rPr>
                  <a:t>sampling distribution of 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altLang="en-US" sz="4000" b="0" i="1" smtClean="0">
                            <a:latin typeface="Cambria Math"/>
                            <a:ea typeface="ＭＳ Ｐゴシック" pitchFamily="34" charset="-128"/>
                          </a:rPr>
                          <m:t>𝑥</m:t>
                        </m:r>
                      </m:e>
                    </m:acc>
                  </m:oMath>
                </a14:m>
                <a:endParaRPr lang="en-US" altLang="en-US" sz="2800" dirty="0" smtClean="0">
                  <a:solidFill>
                    <a:srgbClr val="33CCFF"/>
                  </a:solidFill>
                  <a:latin typeface="Gill Sans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6386" y="349625"/>
                <a:ext cx="8589962" cy="796413"/>
              </a:xfrm>
              <a:blipFill rotWithShape="1">
                <a:blip r:embed="rId2"/>
                <a:stretch>
                  <a:fillRect l="-3549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21024" y="1356526"/>
                <a:ext cx="8885324" cy="5398231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we choose many SRSs from a population, the sampling distribution of the sample mean is centered at the population mean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µ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is less spread out than the population distribution. Here are the facts.</a:t>
                </a:r>
              </a:p>
              <a:p>
                <a:pPr marL="68580" indent="0">
                  <a:spcAft>
                    <a:spcPts val="1200"/>
                  </a:spcAft>
                  <a:buNone/>
                </a:pP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AND STANDARD DEVIATION OF A SAMPLE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mean of an SRS of size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drawn from a large population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mean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mean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standard deviation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say the statistic</a:t>
                </a:r>
                <a:r>
                  <a:rPr lang="en-US" sz="36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an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unbiased estimator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parameter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Because it’s standard deviation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averages are less variable than individual observations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results of large samples are less variable than the results of small samples.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SAMPLING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OF A SAMPLE MEAN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individual observations have the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distribution, then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an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SRS of size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the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sz="36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distribution.</a:t>
                </a:r>
              </a:p>
            </p:txBody>
          </p:sp>
        </mc:Choice>
        <mc:Fallback xmlns="">
          <p:sp>
            <p:nvSpPr>
              <p:cNvPr id="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21024" y="1356526"/>
                <a:ext cx="8885324" cy="5398231"/>
              </a:xfrm>
              <a:blipFill rotWithShape="1">
                <a:blip r:embed="rId3"/>
                <a:stretch>
                  <a:fillRect l="-755" t="-452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1024" y="2371882"/>
            <a:ext cx="8885324" cy="1500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613" y="5307811"/>
            <a:ext cx="8885324" cy="1254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6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  <p:bldP spid="19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30" y="11487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The central 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396672" y="1219198"/>
                <a:ext cx="8164513" cy="5366657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 population distributions are not Normal. What is the shape of the sampling distribution of sample means when the population distribution isn’t Normal?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remarkable fact that as the sample size increases, the distribution of sample means changes its shape: it looks less like that of the population and more like a Normal distribution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 LIMIT THEOREM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any population with mean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finite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deviation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 limit theorem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says that when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large, the sampling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of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approximately Normal: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approximately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type m:val="skw"/>
                            <m:ctrlP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dirty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 limit theorem allows us to use Normal probability calculations to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 questions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about sample means from many observations even when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 distribution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Normal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6672" y="1219198"/>
                <a:ext cx="8164513" cy="5366657"/>
              </a:xfrm>
              <a:blipFill rotWithShape="1">
                <a:blip r:embed="rId2"/>
                <a:stretch>
                  <a:fillRect l="-747" t="-455" r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067" y="3156155"/>
            <a:ext cx="8166228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6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3474</TotalTime>
  <Words>1277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Equation</vt:lpstr>
      <vt:lpstr>CHAPTER 15: Sampling Distributions</vt:lpstr>
      <vt:lpstr>In chapter 15, we cover …</vt:lpstr>
      <vt:lpstr>Parameters and statistics</vt:lpstr>
      <vt:lpstr>Statistical estimation</vt:lpstr>
      <vt:lpstr>PowerPoint Presentation</vt:lpstr>
      <vt:lpstr>Sampling distributions</vt:lpstr>
      <vt:lpstr>Population distributions versus sampling distributions</vt:lpstr>
      <vt:lpstr>The sampling distribution of  x ̅</vt:lpstr>
      <vt:lpstr>The central limit theorem</vt:lpstr>
      <vt:lpstr>The central limit theorem</vt:lpstr>
      <vt:lpstr>Central limit theorem:  example</vt:lpstr>
      <vt:lpstr>Sampling distributions and statistical significance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Regression</dc:title>
  <dc:creator>Jason Molesky</dc:creator>
  <cp:lastModifiedBy>Anzhi Li</cp:lastModifiedBy>
  <cp:revision>204</cp:revision>
  <dcterms:created xsi:type="dcterms:W3CDTF">2011-07-11T00:21:16Z</dcterms:created>
  <dcterms:modified xsi:type="dcterms:W3CDTF">2015-08-12T20:16:12Z</dcterms:modified>
</cp:coreProperties>
</file>