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3" r:id="rId1"/>
  </p:sldMasterIdLst>
  <p:notesMasterIdLst>
    <p:notesMasterId r:id="rId13"/>
  </p:notesMasterIdLst>
  <p:sldIdLst>
    <p:sldId id="294" r:id="rId2"/>
    <p:sldId id="258" r:id="rId3"/>
    <p:sldId id="259" r:id="rId4"/>
    <p:sldId id="261" r:id="rId5"/>
    <p:sldId id="290" r:id="rId6"/>
    <p:sldId id="295" r:id="rId7"/>
    <p:sldId id="296" r:id="rId8"/>
    <p:sldId id="297" r:id="rId9"/>
    <p:sldId id="298" r:id="rId10"/>
    <p:sldId id="299" r:id="rId11"/>
    <p:sldId id="293"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0CB"/>
    <a:srgbClr val="EEEFD6"/>
    <a:srgbClr val="DF584A"/>
    <a:srgbClr val="F7B3BA"/>
    <a:srgbClr val="FFD7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9" d="100"/>
          <a:sy n="79" d="100"/>
        </p:scale>
        <p:origin x="-126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9A97F6C-E653-4C2E-AED0-7B5C2EA5D1DE}" type="datetime1">
              <a:rPr lang="en-US" altLang="en-US"/>
              <a:pPr/>
              <a:t>8/12/2015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0629EAE-07DB-4FFB-86C8-F9137FF58F9C}" type="slidenum">
              <a:rPr lang="en-US" altLang="en-US"/>
              <a:pPr/>
              <a:t>‹#›</a:t>
            </a:fld>
            <a:endParaRPr lang="en-US" altLang="en-US"/>
          </a:p>
        </p:txBody>
      </p:sp>
    </p:spTree>
    <p:extLst>
      <p:ext uri="{BB962C8B-B14F-4D97-AF65-F5344CB8AC3E}">
        <p14:creationId xmlns:p14="http://schemas.microsoft.com/office/powerpoint/2010/main" val="314421380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1200" smtClean="0">
                <a:latin typeface="Calibri" pitchFamily="34" charset="0"/>
              </a:rPr>
              <a:t>Basic Practice of Statistics - 3rd Edition</a:t>
            </a:r>
          </a:p>
        </p:txBody>
      </p:sp>
      <p:sp>
        <p:nvSpPr>
          <p:cNvPr id="17410"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1200" smtClean="0">
                <a:latin typeface="Calibri" pitchFamily="34" charset="0"/>
              </a:rPr>
              <a:t>Chapter 5</a:t>
            </a:r>
          </a:p>
        </p:txBody>
      </p:sp>
      <p:sp>
        <p:nvSpPr>
          <p:cNvPr id="1741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4F941F-3703-4FA3-9604-6DD1AF4F6829}" type="slidenum">
              <a:rPr lang="en-US" sz="1200">
                <a:latin typeface="Calibri" pitchFamily="34" charset="0"/>
              </a:rPr>
              <a:pPr eaLnBrk="1" hangingPunct="1"/>
              <a:t>1</a:t>
            </a:fld>
            <a:endParaRPr lang="en-US" sz="1200">
              <a:latin typeface="Calibri" pitchFamily="34" charset="0"/>
            </a:endParaRPr>
          </a:p>
        </p:txBody>
      </p:sp>
      <p:sp>
        <p:nvSpPr>
          <p:cNvPr id="17412"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D737D0-DD8F-47D5-B07B-0D3BA0662479}" type="datetime1">
              <a:rPr lang="en-US" altLang="en-US" smtClean="0"/>
              <a:pPr/>
              <a:t>8/12/2015</a:t>
            </a:fld>
            <a:endParaRPr lang="en-US" alt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fld id="{3A2FDCE2-C41C-49FA-A4D0-666994850290}"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FC5B36-F0EA-4A50-BE08-056260157010}" type="datetime1">
              <a:rPr lang="en-US" altLang="en-US" smtClean="0"/>
              <a:pPr/>
              <a:t>8/12/2015</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A9BE2AC-3169-4BBF-8925-7108081D7E3F}"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90D328-5DF6-467D-8D57-2DB53863F2C1}" type="datetime1">
              <a:rPr lang="en-US" altLang="en-US" smtClean="0"/>
              <a:pPr/>
              <a:t>8/12/2015</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D51D2C7-A073-4C17-B074-18C266765B78}"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14500"/>
            <a:ext cx="3810000"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4500"/>
            <a:ext cx="3810000" cy="2000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67150"/>
            <a:ext cx="3810000" cy="2000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fontAlgn="auto">
              <a:spcBef>
                <a:spcPts val="0"/>
              </a:spcBef>
              <a:spcAft>
                <a:spcPts val="0"/>
              </a:spcAft>
              <a:defRPr>
                <a:latin typeface="+mn-lt"/>
                <a:ea typeface="+mn-ea"/>
                <a:cs typeface="+mn-cs"/>
              </a:defRPr>
            </a:lvl1pPr>
          </a:lstStyle>
          <a:p>
            <a:pPr>
              <a:defRPr/>
            </a:pPr>
            <a:r>
              <a:rPr lang="en-US"/>
              <a:t>BPS - 5th Ed.</a:t>
            </a: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r>
              <a:rPr lang="en-US"/>
              <a:t>Chapter 5</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F59D829A-3BCD-4B34-A26F-719BDEFE6592}" type="slidenum">
              <a:rPr lang="en-US" altLang="en-US"/>
              <a:pPr/>
              <a:t>‹#›</a:t>
            </a:fld>
            <a:endParaRPr lang="en-US" altLang="en-US"/>
          </a:p>
        </p:txBody>
      </p:sp>
    </p:spTree>
    <p:extLst>
      <p:ext uri="{BB962C8B-B14F-4D97-AF65-F5344CB8AC3E}">
        <p14:creationId xmlns:p14="http://schemas.microsoft.com/office/powerpoint/2010/main" val="397913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5AB8F7-A361-4384-9A96-7AA07FCCD17C}" type="datetime1">
              <a:rPr lang="en-US" altLang="en-US" smtClean="0"/>
              <a:pPr/>
              <a:t>8/12/2015</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EA03AE2-F3DD-4F06-9372-4058C49E30FB}"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919A5A-17BC-4FFD-8E7A-563A46868A9B}" type="datetime1">
              <a:rPr lang="en-US" altLang="en-US" smtClean="0"/>
              <a:pPr/>
              <a:t>8/12/2015</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7FD8B1D-6AAD-48D8-89CB-F5788EE07853}"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78BC3F-FB58-4BDB-BFAD-B44AF79072EC}" type="datetime1">
              <a:rPr lang="en-US" altLang="en-US" smtClean="0"/>
              <a:pPr/>
              <a:t>8/12/2015</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87013DE-8003-4FD8-8DF6-ABF7C8EFB176}"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DE8F57-33B1-4B0F-984F-5D339C56DEB2}" type="datetime1">
              <a:rPr lang="en-US" altLang="en-US" smtClean="0"/>
              <a:pPr/>
              <a:t>8/12/2015</a:t>
            </a:fld>
            <a:endParaRPr lang="en-US" alt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95E306A-E62F-4382-8C95-6E04AF735667}"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C0518C-6A84-46F7-A5EE-0A67CB893133}" type="datetime1">
              <a:rPr lang="en-US" altLang="en-US" smtClean="0"/>
              <a:pPr/>
              <a:t>8/12/2015</a:t>
            </a:fld>
            <a:endParaRPr lang="en-US"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F4FD256-C822-4EE8-9B4E-0CA84EC069E9}"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70C6C-7C7B-445A-BB79-1593ABA2A3A1}" type="datetime1">
              <a:rPr lang="en-US" altLang="en-US" smtClean="0"/>
              <a:pPr/>
              <a:t>8/12/2015</a:t>
            </a:fld>
            <a:endParaRPr lang="en-US" alt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2BA6AF7-9DB7-427A-B061-CC518BE9612E}"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988C14-FA8A-4206-A783-A2C8643A38F3}" type="datetime1">
              <a:rPr lang="en-US" altLang="en-US" smtClean="0"/>
              <a:pPr/>
              <a:t>8/12/2015</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0B4E7F1-5BD7-487E-8021-5252696733B4}"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8BDCAF-A9E2-4C1C-A9FF-988ED1E0EDC6}" type="datetime1">
              <a:rPr lang="en-US" altLang="en-US" smtClean="0"/>
              <a:pPr/>
              <a:t>8/12/2015</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D4D829-D89A-4E5B-8EC7-1732A5A6D709}"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D7163F-2D09-47B2-9333-DABCEA921F25}" type="datetime1">
              <a:rPr lang="en-US" altLang="en-US" smtClean="0"/>
              <a:pPr/>
              <a:t>8/12/2015</a:t>
            </a:fld>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74DCD6-5121-4C14-A194-A5437D14532F}"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 id="2147484225"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4581625" y="2830084"/>
            <a:ext cx="4267199" cy="1244600"/>
          </a:xfrm>
        </p:spPr>
        <p:txBody>
          <a:bodyPr>
            <a:noAutofit/>
          </a:bodyPr>
          <a:lstStyle/>
          <a:p>
            <a:pPr>
              <a:defRPr/>
            </a:pPr>
            <a:r>
              <a:rPr lang="en-US" sz="3200" b="1" cap="none" dirty="0">
                <a:latin typeface="Arial" charset="0"/>
                <a:cs typeface="Arial" charset="0"/>
              </a:rPr>
              <a:t>CHAPTER </a:t>
            </a:r>
            <a:r>
              <a:rPr lang="en-US" sz="3200" b="1" dirty="0" smtClean="0">
                <a:latin typeface="Arial" charset="0"/>
                <a:cs typeface="Arial" charset="0"/>
              </a:rPr>
              <a:t>16</a:t>
            </a:r>
            <a:r>
              <a:rPr lang="en-US" sz="3200" b="1" cap="none" dirty="0" smtClean="0">
                <a:latin typeface="Arial" charset="0"/>
                <a:cs typeface="Arial" charset="0"/>
              </a:rPr>
              <a:t>:</a:t>
            </a:r>
            <a:r>
              <a:rPr lang="en-US" sz="3200" b="1" cap="none" dirty="0">
                <a:latin typeface="Arial" charset="0"/>
                <a:cs typeface="Arial" charset="0"/>
              </a:rPr>
              <a:t/>
            </a:r>
            <a:br>
              <a:rPr lang="en-US" sz="3200" b="1" cap="none" dirty="0">
                <a:latin typeface="Arial" charset="0"/>
                <a:cs typeface="Arial" charset="0"/>
              </a:rPr>
            </a:br>
            <a:r>
              <a:rPr lang="en-US" sz="3200" dirty="0">
                <a:latin typeface="Arial" charset="0"/>
                <a:cs typeface="Arial" charset="0"/>
              </a:rPr>
              <a:t>Confidence Intervals:</a:t>
            </a:r>
            <a:br>
              <a:rPr lang="en-US" sz="3200" dirty="0">
                <a:latin typeface="Arial" charset="0"/>
                <a:cs typeface="Arial" charset="0"/>
              </a:rPr>
            </a:br>
            <a:r>
              <a:rPr lang="en-US" sz="3200" dirty="0">
                <a:latin typeface="Arial" charset="0"/>
                <a:cs typeface="Arial" charset="0"/>
              </a:rPr>
              <a:t>The Basics</a:t>
            </a:r>
            <a:endParaRPr lang="en-US" sz="3200" b="1" cap="none" dirty="0">
              <a:latin typeface="Arial" charset="0"/>
              <a:cs typeface="Arial" charset="0"/>
            </a:endParaRPr>
          </a:p>
        </p:txBody>
      </p:sp>
      <p:sp>
        <p:nvSpPr>
          <p:cNvPr id="16386" name="Rectangle 3"/>
          <p:cNvSpPr>
            <a:spLocks noGrp="1" noChangeArrowheads="1"/>
          </p:cNvSpPr>
          <p:nvPr>
            <p:ph type="subTitle" idx="1"/>
          </p:nvPr>
        </p:nvSpPr>
        <p:spPr>
          <a:xfrm>
            <a:off x="4733365" y="5691334"/>
            <a:ext cx="3309803" cy="407065"/>
          </a:xfrm>
        </p:spPr>
        <p:txBody>
          <a:bodyPr>
            <a:normAutofit fontScale="77500" lnSpcReduction="20000"/>
          </a:bodyPr>
          <a:lstStyle/>
          <a:p>
            <a:pPr algn="r" eaLnBrk="1" hangingPunct="1"/>
            <a:r>
              <a:rPr lang="en-US" b="1" dirty="0" smtClean="0">
                <a:solidFill>
                  <a:schemeClr val="bg2"/>
                </a:solidFill>
                <a:latin typeface="Arial" pitchFamily="34" charset="0"/>
                <a:ea typeface="ＭＳ Ｐゴシック" pitchFamily="34" charset="-128"/>
                <a:cs typeface="Arial" pitchFamily="34" charset="0"/>
              </a:rPr>
              <a:t>Lecture PowerPoint Slides</a:t>
            </a:r>
          </a:p>
        </p:txBody>
      </p:sp>
      <p:sp>
        <p:nvSpPr>
          <p:cNvPr id="5" name="Rectangle 4"/>
          <p:cNvSpPr/>
          <p:nvPr/>
        </p:nvSpPr>
        <p:spPr>
          <a:xfrm>
            <a:off x="4744128" y="4441444"/>
            <a:ext cx="3974950" cy="1107996"/>
          </a:xfrm>
          <a:prstGeom prst="rect">
            <a:avLst/>
          </a:prstGeom>
        </p:spPr>
        <p:txBody>
          <a:bodyPr wrap="square">
            <a:spAutoFit/>
          </a:bodyPr>
          <a:lstStyle/>
          <a:p>
            <a:r>
              <a:rPr lang="en-US" sz="2400" b="1" dirty="0" smtClean="0">
                <a:solidFill>
                  <a:srgbClr val="727CA3"/>
                </a:solidFill>
                <a:cs typeface="Arial" pitchFamily="34" charset="0"/>
              </a:rPr>
              <a:t>Basic Practice of Statistics</a:t>
            </a:r>
            <a:endParaRPr lang="en-US" sz="2000" i="1" dirty="0">
              <a:solidFill>
                <a:srgbClr val="727CA3"/>
              </a:solidFill>
              <a:cs typeface="Arial" pitchFamily="34" charset="0"/>
            </a:endParaRPr>
          </a:p>
          <a:p>
            <a:r>
              <a:rPr lang="en-US" dirty="0" smtClean="0">
                <a:solidFill>
                  <a:srgbClr val="727CA3"/>
                </a:solidFill>
                <a:cs typeface="Arial" pitchFamily="34" charset="0"/>
              </a:rPr>
              <a:t>7</a:t>
            </a:r>
            <a:r>
              <a:rPr lang="en-US" baseline="30000" dirty="0" smtClean="0">
                <a:solidFill>
                  <a:srgbClr val="727CA3"/>
                </a:solidFill>
                <a:cs typeface="Arial" pitchFamily="34" charset="0"/>
              </a:rPr>
              <a:t>th</a:t>
            </a:r>
            <a:r>
              <a:rPr lang="en-US" dirty="0" smtClean="0">
                <a:solidFill>
                  <a:srgbClr val="727CA3"/>
                </a:solidFill>
                <a:cs typeface="Arial" pitchFamily="34" charset="0"/>
              </a:rPr>
              <a:t> Edition</a:t>
            </a:r>
            <a:endParaRPr lang="en-US" dirty="0">
              <a:solidFill>
                <a:srgbClr val="727CA3"/>
              </a:solidFill>
              <a:cs typeface="Arial" pitchFamily="34" charset="0"/>
            </a:endParaRPr>
          </a:p>
        </p:txBody>
      </p:sp>
    </p:spTree>
    <p:extLst>
      <p:ext uri="{BB962C8B-B14F-4D97-AF65-F5344CB8AC3E}">
        <p14:creationId xmlns:p14="http://schemas.microsoft.com/office/powerpoint/2010/main" val="58017631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03412" y="-180880"/>
            <a:ext cx="8479398" cy="1219200"/>
          </a:xfrm>
        </p:spPr>
        <p:txBody>
          <a:bodyPr>
            <a:normAutofit/>
          </a:bodyPr>
          <a:lstStyle/>
          <a:p>
            <a:r>
              <a:rPr lang="en-US" altLang="en-US" sz="3200" dirty="0">
                <a:latin typeface="Gill Sans" charset="0"/>
                <a:ea typeface="ＭＳ Ｐゴシック" pitchFamily="34" charset="-128"/>
              </a:rPr>
              <a:t>Confidence </a:t>
            </a:r>
            <a:r>
              <a:rPr lang="en-US" altLang="en-US" sz="3200" dirty="0" smtClean="0">
                <a:latin typeface="Gill Sans" charset="0"/>
                <a:ea typeface="ＭＳ Ｐゴシック" pitchFamily="34" charset="-128"/>
              </a:rPr>
              <a:t>intervals</a:t>
            </a:r>
            <a:r>
              <a:rPr lang="en-US" altLang="en-US" sz="3200" dirty="0">
                <a:latin typeface="Gill Sans" charset="0"/>
                <a:ea typeface="ＭＳ Ｐゴシック" pitchFamily="34" charset="-128"/>
              </a:rPr>
              <a:t>: </a:t>
            </a:r>
            <a:r>
              <a:rPr lang="en-US" altLang="en-US" sz="3200" dirty="0" smtClean="0">
                <a:latin typeface="Gill Sans" charset="0"/>
                <a:ea typeface="ＭＳ Ｐゴシック" pitchFamily="34" charset="-128"/>
              </a:rPr>
              <a:t>the four-step process</a:t>
            </a:r>
            <a:endParaRPr lang="en-US" altLang="en-US" sz="3200" dirty="0">
              <a:latin typeface="Gill Sans" charset="0"/>
              <a:ea typeface="ＭＳ Ｐゴシック" pitchFamily="34" charset="-128"/>
            </a:endParaRPr>
          </a:p>
        </p:txBody>
      </p:sp>
      <p:sp>
        <p:nvSpPr>
          <p:cNvPr id="215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80000"/>
              </a:lnSpc>
            </a:pPr>
            <a:fld id="{F1DCD76B-DE25-44F5-9D18-B8654C8E1D2C}" type="slidenum">
              <a:rPr lang="en-US" altLang="en-US" sz="1200">
                <a:solidFill>
                  <a:srgbClr val="FFFFFF"/>
                </a:solidFill>
                <a:latin typeface="Tw Cen MT" pitchFamily="34" charset="0"/>
              </a:rPr>
              <a:pPr eaLnBrk="1" hangingPunct="1">
                <a:lnSpc>
                  <a:spcPct val="80000"/>
                </a:lnSpc>
              </a:pPr>
              <a:t>10</a:t>
            </a:fld>
            <a:endParaRPr lang="en-US" altLang="en-US" sz="1200">
              <a:solidFill>
                <a:srgbClr val="FFFFFF"/>
              </a:solidFill>
              <a:latin typeface="Tw Cen MT" pitchFamily="34" charset="0"/>
            </a:endParaRPr>
          </a:p>
        </p:txBody>
      </p:sp>
      <p:sp>
        <p:nvSpPr>
          <p:cNvPr id="7" name="Rectangle 3"/>
          <p:cNvSpPr>
            <a:spLocks noGrp="1" noChangeArrowheads="1"/>
          </p:cNvSpPr>
          <p:nvPr>
            <p:ph sz="quarter" idx="1"/>
          </p:nvPr>
        </p:nvSpPr>
        <p:spPr>
          <a:xfrm>
            <a:off x="290139" y="1105555"/>
            <a:ext cx="8579224" cy="5752445"/>
          </a:xfrm>
        </p:spPr>
        <p:txBody>
          <a:bodyPr>
            <a:normAutofit fontScale="70000" lnSpcReduction="20000"/>
          </a:bodyPr>
          <a:lstStyle/>
          <a:p>
            <a:pPr>
              <a:lnSpc>
                <a:spcPct val="120000"/>
              </a:lnSpc>
              <a:spcBef>
                <a:spcPts val="0"/>
              </a:spcBef>
              <a:spcAft>
                <a:spcPts val="1200"/>
              </a:spcAft>
            </a:pPr>
            <a:r>
              <a:rPr lang="en-US" sz="3200" dirty="0" smtClean="0">
                <a:latin typeface="Arial" panose="020B0604020202020204" pitchFamily="34" charset="0"/>
                <a:cs typeface="Arial" panose="020B0604020202020204" pitchFamily="34" charset="0"/>
              </a:rPr>
              <a:t>The steps in finding a confidence interval mirror the overall four-step process for organizing statistical problems.</a:t>
            </a:r>
          </a:p>
          <a:p>
            <a:pPr marL="0" indent="0">
              <a:lnSpc>
                <a:spcPct val="120000"/>
              </a:lnSpc>
              <a:spcBef>
                <a:spcPts val="0"/>
              </a:spcBef>
              <a:spcAft>
                <a:spcPts val="600"/>
              </a:spcAft>
              <a:buNone/>
            </a:pPr>
            <a:r>
              <a:rPr lang="en-US" sz="3200" b="1" cap="all" dirty="0">
                <a:latin typeface="Arial" panose="020B0604020202020204" pitchFamily="34" charset="0"/>
                <a:cs typeface="Arial" panose="020B0604020202020204" pitchFamily="34" charset="0"/>
              </a:rPr>
              <a:t>Confidence Intervals: The Four-Step Process</a:t>
            </a:r>
          </a:p>
          <a:p>
            <a:pPr>
              <a:lnSpc>
                <a:spcPct val="120000"/>
              </a:lnSpc>
              <a:spcBef>
                <a:spcPts val="0"/>
              </a:spcBef>
              <a:spcAft>
                <a:spcPts val="600"/>
              </a:spcAft>
            </a:pPr>
            <a:r>
              <a:rPr lang="en-US" sz="3200" b="1" dirty="0" smtClean="0">
                <a:latin typeface="Arial" panose="020B0604020202020204" pitchFamily="34" charset="0"/>
                <a:cs typeface="Arial" panose="020B0604020202020204" pitchFamily="34" charset="0"/>
              </a:rPr>
              <a:t>State</a:t>
            </a:r>
            <a:r>
              <a:rPr lang="en-US" sz="3200" dirty="0">
                <a:latin typeface="Arial" panose="020B0604020202020204" pitchFamily="34" charset="0"/>
                <a:cs typeface="Arial" panose="020B0604020202020204" pitchFamily="34" charset="0"/>
              </a:rPr>
              <a:t>: What is the practical question that requires estimating a parameter?</a:t>
            </a:r>
          </a:p>
          <a:p>
            <a:pPr>
              <a:lnSpc>
                <a:spcPct val="120000"/>
              </a:lnSpc>
              <a:spcBef>
                <a:spcPts val="0"/>
              </a:spcBef>
              <a:spcAft>
                <a:spcPts val="600"/>
              </a:spcAft>
            </a:pPr>
            <a:r>
              <a:rPr lang="en-US" sz="3200" b="1" dirty="0">
                <a:latin typeface="Arial" panose="020B0604020202020204" pitchFamily="34" charset="0"/>
                <a:cs typeface="Arial" panose="020B0604020202020204" pitchFamily="34" charset="0"/>
              </a:rPr>
              <a:t>Plan</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Identify </a:t>
            </a:r>
            <a:r>
              <a:rPr lang="en-US" sz="3200" dirty="0">
                <a:latin typeface="Arial" panose="020B0604020202020204" pitchFamily="34" charset="0"/>
                <a:cs typeface="Arial" panose="020B0604020202020204" pitchFamily="34" charset="0"/>
              </a:rPr>
              <a:t>the parameter, choose a level of confidence, and select the type of confidence interval that fits your situation.</a:t>
            </a:r>
          </a:p>
          <a:p>
            <a:pPr>
              <a:lnSpc>
                <a:spcPct val="120000"/>
              </a:lnSpc>
              <a:spcBef>
                <a:spcPts val="0"/>
              </a:spcBef>
              <a:spcAft>
                <a:spcPts val="600"/>
              </a:spcAft>
            </a:pPr>
            <a:r>
              <a:rPr lang="en-US" sz="3200" b="1" dirty="0">
                <a:latin typeface="Arial" panose="020B0604020202020204" pitchFamily="34" charset="0"/>
                <a:cs typeface="Arial" panose="020B0604020202020204" pitchFamily="34" charset="0"/>
              </a:rPr>
              <a:t>Solve</a:t>
            </a:r>
            <a:r>
              <a:rPr lang="en-US" sz="3200" dirty="0">
                <a:latin typeface="Arial" panose="020B0604020202020204" pitchFamily="34" charset="0"/>
                <a:cs typeface="Arial" panose="020B0604020202020204" pitchFamily="34" charset="0"/>
              </a:rPr>
              <a:t>: Carry out the work in two phases:</a:t>
            </a:r>
          </a:p>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	1. Check the conditions for the interval that you plan to use.</a:t>
            </a:r>
          </a:p>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	2. Calculate the confidence interval.</a:t>
            </a:r>
          </a:p>
          <a:p>
            <a:pPr>
              <a:lnSpc>
                <a:spcPct val="120000"/>
              </a:lnSpc>
              <a:spcBef>
                <a:spcPts val="0"/>
              </a:spcBef>
              <a:spcAft>
                <a:spcPts val="600"/>
              </a:spcAft>
            </a:pPr>
            <a:r>
              <a:rPr lang="en-US" sz="3200" b="1" dirty="0" smtClean="0">
                <a:latin typeface="Arial" panose="020B0604020202020204" pitchFamily="34" charset="0"/>
                <a:cs typeface="Arial" panose="020B0604020202020204" pitchFamily="34" charset="0"/>
              </a:rPr>
              <a:t>Conclude</a:t>
            </a:r>
            <a:r>
              <a:rPr lang="en-US" sz="3200" dirty="0" smtClean="0">
                <a:latin typeface="Arial" panose="020B0604020202020204" pitchFamily="34" charset="0"/>
                <a:cs typeface="Arial" panose="020B0604020202020204" pitchFamily="34" charset="0"/>
              </a:rPr>
              <a:t>: Return to the practical question to describe your results in this setting.</a:t>
            </a:r>
            <a:endParaRPr lang="en-US" sz="3200" dirty="0">
              <a:latin typeface="Arial" panose="020B0604020202020204" pitchFamily="34" charset="0"/>
              <a:cs typeface="Arial" panose="020B0604020202020204" pitchFamily="34" charset="0"/>
            </a:endParaRPr>
          </a:p>
        </p:txBody>
      </p:sp>
      <p:sp>
        <p:nvSpPr>
          <p:cNvPr id="8" name="Rectangle 7"/>
          <p:cNvSpPr/>
          <p:nvPr/>
        </p:nvSpPr>
        <p:spPr>
          <a:xfrm>
            <a:off x="169115" y="1882589"/>
            <a:ext cx="8719391" cy="4087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92358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75889" y="-114787"/>
            <a:ext cx="8589962" cy="1219200"/>
          </a:xfrm>
        </p:spPr>
        <p:txBody>
          <a:bodyPr/>
          <a:lstStyle/>
          <a:p>
            <a:pPr eaLnBrk="1" hangingPunct="1">
              <a:lnSpc>
                <a:spcPct val="90000"/>
              </a:lnSpc>
            </a:pPr>
            <a:r>
              <a:rPr lang="en-US" altLang="en-US" sz="3600" dirty="0" smtClean="0">
                <a:latin typeface="Gill Sans" charset="0"/>
                <a:ea typeface="ＭＳ Ｐゴシック" pitchFamily="34" charset="-128"/>
              </a:rPr>
              <a:t>How confidence </a:t>
            </a:r>
            <a:r>
              <a:rPr lang="en-US" altLang="en-US" sz="3600" dirty="0">
                <a:latin typeface="Gill Sans" charset="0"/>
                <a:ea typeface="ＭＳ Ｐゴシック" pitchFamily="34" charset="-128"/>
              </a:rPr>
              <a:t>i</a:t>
            </a:r>
            <a:r>
              <a:rPr lang="en-US" altLang="en-US" sz="3600" dirty="0" smtClean="0">
                <a:latin typeface="Gill Sans" charset="0"/>
                <a:ea typeface="ＭＳ Ｐゴシック" pitchFamily="34" charset="-128"/>
              </a:rPr>
              <a:t>ntervals </a:t>
            </a:r>
            <a:r>
              <a:rPr lang="en-US" altLang="en-US" sz="3600" dirty="0">
                <a:latin typeface="Gill Sans" charset="0"/>
                <a:ea typeface="ＭＳ Ｐゴシック" pitchFamily="34" charset="-128"/>
              </a:rPr>
              <a:t>b</a:t>
            </a:r>
            <a:r>
              <a:rPr lang="en-US" altLang="en-US" sz="3600" dirty="0" smtClean="0">
                <a:latin typeface="Gill Sans" charset="0"/>
                <a:ea typeface="ＭＳ Ｐゴシック" pitchFamily="34" charset="-128"/>
              </a:rPr>
              <a:t>ehave</a:t>
            </a:r>
            <a:endParaRPr lang="en-US" altLang="en-US" sz="2400" dirty="0" smtClean="0">
              <a:solidFill>
                <a:srgbClr val="33CCFF"/>
              </a:solidFill>
              <a:latin typeface="Gill Sans" charset="0"/>
              <a:ea typeface="ＭＳ Ｐゴシック" pitchFamily="34" charset="-128"/>
            </a:endParaRPr>
          </a:p>
        </p:txBody>
      </p:sp>
      <mc:AlternateContent xmlns:mc="http://schemas.openxmlformats.org/markup-compatibility/2006" xmlns:a14="http://schemas.microsoft.com/office/drawing/2010/main">
        <mc:Choice Requires="a14">
          <p:sp>
            <p:nvSpPr>
              <p:cNvPr id="4" name="Rectangle 3"/>
              <p:cNvSpPr txBox="1">
                <a:spLocks noChangeArrowheads="1"/>
              </p:cNvSpPr>
              <p:nvPr/>
            </p:nvSpPr>
            <p:spPr>
              <a:xfrm>
                <a:off x="81417" y="1127745"/>
                <a:ext cx="9004312" cy="5752445"/>
              </a:xfrm>
              <a:prstGeom prst="rect">
                <a:avLst/>
              </a:prstGeom>
            </p:spPr>
            <p:txBody>
              <a:bodyPr vert="horz">
                <a:normAutofit fontScale="6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914400" fontAlgn="auto">
                  <a:lnSpc>
                    <a:spcPct val="120000"/>
                  </a:lnSpc>
                  <a:spcBef>
                    <a:spcPts val="0"/>
                  </a:spcBef>
                  <a:spcAft>
                    <a:spcPts val="600"/>
                  </a:spcAft>
                </a:pPr>
                <a:r>
                  <a:rPr lang="en-US" sz="3200" dirty="0">
                    <a:latin typeface="Arial" panose="020B0604020202020204" pitchFamily="34" charset="0"/>
                    <a:cs typeface="Arial" panose="020B0604020202020204" pitchFamily="34" charset="0"/>
                  </a:rPr>
                  <a:t>The 𝑧 confidence interval for the mean of a Normal population illustrates several important properties that are shared by all confidence intervals in common use: the user chooses the confidence level and the margin of error follows; we would like high confidence and a small margin of error; high confidence suggests our method almost always gives correct answers; and a small margin of error suggests we have pinned down the parameter precisely.</a:t>
                </a:r>
              </a:p>
              <a:p>
                <a:pPr defTabSz="914400" fontAlgn="auto">
                  <a:lnSpc>
                    <a:spcPct val="120000"/>
                  </a:lnSpc>
                  <a:spcBef>
                    <a:spcPts val="0"/>
                  </a:spcBef>
                  <a:spcAft>
                    <a:spcPts val="600"/>
                  </a:spcAft>
                </a:pPr>
                <a:r>
                  <a:rPr lang="en-US" sz="3200" b="1" dirty="0">
                    <a:latin typeface="Arial" panose="020B0604020202020204" pitchFamily="34" charset="0"/>
                    <a:cs typeface="Arial" panose="020B0604020202020204" pitchFamily="34" charset="0"/>
                  </a:rPr>
                  <a:t>How do we get a small margin of error?</a:t>
                </a:r>
              </a:p>
              <a:p>
                <a:pPr marL="0" defTabSz="914400" fontAlgn="auto">
                  <a:lnSpc>
                    <a:spcPct val="120000"/>
                  </a:lnSpc>
                  <a:spcBef>
                    <a:spcPts val="0"/>
                  </a:spcBef>
                  <a:spcAft>
                    <a:spcPts val="0"/>
                  </a:spcAft>
                </a:pPr>
                <a:r>
                  <a:rPr lang="en-US" sz="3200" dirty="0">
                    <a:latin typeface="Arial" panose="020B0604020202020204" pitchFamily="34" charset="0"/>
                    <a:cs typeface="Arial" panose="020B0604020202020204" pitchFamily="34" charset="0"/>
                  </a:rPr>
                  <a:t>The margin of error for the z confidence interval is:</a:t>
                </a:r>
              </a:p>
              <a:p>
                <a:pPr marL="0" lvl="1" indent="0">
                  <a:lnSpc>
                    <a:spcPct val="120000"/>
                  </a:lnSpc>
                  <a:spcBef>
                    <a:spcPts val="0"/>
                  </a:spcBef>
                  <a:spcAft>
                    <a:spcPts val="0"/>
                  </a:spcAft>
                  <a:buNone/>
                </a:pPr>
                <a14:m>
                  <m:oMathPara xmlns:m="http://schemas.openxmlformats.org/officeDocument/2006/math">
                    <m:oMathParaPr>
                      <m:jc m:val="centerGroup"/>
                    </m:oMathParaPr>
                    <m:oMath xmlns:m="http://schemas.openxmlformats.org/officeDocument/2006/math">
                      <m:sSup>
                        <m:sSupPr>
                          <m:ctrlPr>
                            <a:rPr lang="en-US" sz="3000" i="1">
                              <a:latin typeface="Cambria Math"/>
                              <a:cs typeface="Arial" panose="020B0604020202020204" pitchFamily="34" charset="0"/>
                            </a:rPr>
                          </m:ctrlPr>
                        </m:sSupPr>
                        <m:e>
                          <m:r>
                            <a:rPr lang="en-US" sz="3000" i="1">
                              <a:latin typeface="Cambria Math"/>
                              <a:cs typeface="Arial" panose="020B0604020202020204" pitchFamily="34" charset="0"/>
                            </a:rPr>
                            <m:t>𝑧</m:t>
                          </m:r>
                        </m:e>
                        <m:sup>
                          <m:r>
                            <a:rPr lang="en-US" sz="3000" i="1">
                              <a:latin typeface="Cambria Math"/>
                              <a:cs typeface="Arial" panose="020B0604020202020204" pitchFamily="34" charset="0"/>
                            </a:rPr>
                            <m:t>∗</m:t>
                          </m:r>
                        </m:sup>
                      </m:sSup>
                      <m:f>
                        <m:fPr>
                          <m:ctrlPr>
                            <a:rPr lang="en-US" sz="3000" i="1">
                              <a:latin typeface="Cambria Math"/>
                              <a:cs typeface="Arial" panose="020B0604020202020204" pitchFamily="34" charset="0"/>
                            </a:rPr>
                          </m:ctrlPr>
                        </m:fPr>
                        <m:num>
                          <m:r>
                            <a:rPr lang="en-US" sz="3000" i="1">
                              <a:latin typeface="Cambria Math"/>
                              <a:ea typeface="Cambria Math"/>
                              <a:cs typeface="Arial" panose="020B0604020202020204" pitchFamily="34" charset="0"/>
                            </a:rPr>
                            <m:t>𝜎</m:t>
                          </m:r>
                        </m:num>
                        <m:den>
                          <m:rad>
                            <m:radPr>
                              <m:degHide m:val="on"/>
                              <m:ctrlPr>
                                <a:rPr lang="en-US" sz="3000" i="1">
                                  <a:latin typeface="Cambria Math"/>
                                  <a:cs typeface="Arial" panose="020B0604020202020204" pitchFamily="34" charset="0"/>
                                </a:rPr>
                              </m:ctrlPr>
                            </m:radPr>
                            <m:deg/>
                            <m:e>
                              <m:r>
                                <a:rPr lang="en-US" sz="3000" i="1">
                                  <a:latin typeface="Cambria Math"/>
                                  <a:cs typeface="Arial" panose="020B0604020202020204" pitchFamily="34" charset="0"/>
                                </a:rPr>
                                <m:t>𝑛</m:t>
                              </m:r>
                            </m:e>
                          </m:rad>
                        </m:den>
                      </m:f>
                    </m:oMath>
                  </m:oMathPara>
                </a14:m>
                <a:endParaRPr lang="en-US" sz="3000" dirty="0">
                  <a:latin typeface="Arial" panose="020B0604020202020204" pitchFamily="34" charset="0"/>
                  <a:cs typeface="Arial" panose="020B0604020202020204" pitchFamily="34" charset="0"/>
                </a:endParaRPr>
              </a:p>
              <a:p>
                <a:pPr defTabSz="914400" fontAlgn="auto">
                  <a:lnSpc>
                    <a:spcPct val="120000"/>
                  </a:lnSpc>
                  <a:spcBef>
                    <a:spcPts val="0"/>
                  </a:spcBef>
                  <a:spcAft>
                    <a:spcPts val="600"/>
                  </a:spcAft>
                </a:pPr>
                <a:r>
                  <a:rPr lang="en-US" sz="3200" dirty="0">
                    <a:latin typeface="Arial" panose="020B0604020202020204" pitchFamily="34" charset="0"/>
                    <a:cs typeface="Arial" panose="020B0604020202020204" pitchFamily="34" charset="0"/>
                  </a:rPr>
                  <a:t>The margin of error gets smaller when:</a:t>
                </a:r>
              </a:p>
              <a:p>
                <a:pPr lvl="1" defTabSz="914400" fontAlgn="auto">
                  <a:lnSpc>
                    <a:spcPct val="120000"/>
                  </a:lnSpc>
                  <a:spcBef>
                    <a:spcPts val="0"/>
                  </a:spcBef>
                  <a:spcAft>
                    <a:spcPts val="600"/>
                  </a:spcAft>
                </a:pPr>
                <a14:m>
                  <m:oMath xmlns:m="http://schemas.openxmlformats.org/officeDocument/2006/math">
                    <m:sSup>
                      <m:sSupPr>
                        <m:ctrlPr>
                          <a:rPr lang="en-US" sz="3000" i="1">
                            <a:latin typeface="Cambria Math"/>
                            <a:cs typeface="Arial" panose="020B0604020202020204" pitchFamily="34" charset="0"/>
                          </a:rPr>
                        </m:ctrlPr>
                      </m:sSupPr>
                      <m:e>
                        <m:r>
                          <a:rPr lang="en-US" sz="3000" i="1">
                            <a:latin typeface="Cambria Math"/>
                            <a:cs typeface="Arial" panose="020B0604020202020204" pitchFamily="34" charset="0"/>
                          </a:rPr>
                          <m:t>𝑧</m:t>
                        </m:r>
                      </m:e>
                      <m:sup>
                        <m:r>
                          <a:rPr lang="en-US" sz="3000" i="1">
                            <a:latin typeface="Cambria Math"/>
                            <a:cs typeface="Arial" panose="020B0604020202020204" pitchFamily="34" charset="0"/>
                          </a:rPr>
                          <m:t>∗</m:t>
                        </m:r>
                      </m:sup>
                    </m:sSup>
                  </m:oMath>
                </a14:m>
                <a:r>
                  <a:rPr lang="en-US" sz="3000" dirty="0">
                    <a:latin typeface="Arial" panose="020B0604020202020204" pitchFamily="34" charset="0"/>
                    <a:cs typeface="Arial" panose="020B0604020202020204" pitchFamily="34" charset="0"/>
                  </a:rPr>
                  <a:t> gets smaller (the same as a lower confidence level 𝐶)</a:t>
                </a:r>
              </a:p>
              <a:p>
                <a:pPr lvl="1" defTabSz="914400" fontAlgn="auto">
                  <a:lnSpc>
                    <a:spcPct val="120000"/>
                  </a:lnSpc>
                  <a:spcBef>
                    <a:spcPts val="0"/>
                  </a:spcBef>
                  <a:spcAft>
                    <a:spcPts val="600"/>
                  </a:spcAft>
                </a:pPr>
                <a:r>
                  <a:rPr lang="en-US" sz="3000" dirty="0">
                    <a:latin typeface="Arial" panose="020B0604020202020204" pitchFamily="34" charset="0"/>
                    <a:cs typeface="Arial" panose="020B0604020202020204" pitchFamily="34" charset="0"/>
                  </a:rPr>
                  <a:t>𝜎 is smaller. It is easier to pin down </a:t>
                </a:r>
                <a:r>
                  <a:rPr lang="en-US" sz="3000" i="1" dirty="0">
                    <a:latin typeface="Arial" panose="020B0604020202020204" pitchFamily="34" charset="0"/>
                    <a:cs typeface="Arial" panose="020B0604020202020204" pitchFamily="34" charset="0"/>
                  </a:rPr>
                  <a:t>µ</a:t>
                </a:r>
                <a:r>
                  <a:rPr lang="en-US" sz="3000" dirty="0">
                    <a:latin typeface="Arial" panose="020B0604020202020204" pitchFamily="34" charset="0"/>
                    <a:cs typeface="Arial" panose="020B0604020202020204" pitchFamily="34" charset="0"/>
                  </a:rPr>
                  <a:t> when 𝜎 is smaller.</a:t>
                </a:r>
              </a:p>
              <a:p>
                <a:pPr lvl="1" defTabSz="914400" fontAlgn="auto">
                  <a:lnSpc>
                    <a:spcPct val="120000"/>
                  </a:lnSpc>
                  <a:spcBef>
                    <a:spcPts val="0"/>
                  </a:spcBef>
                  <a:spcAft>
                    <a:spcPts val="600"/>
                  </a:spcAft>
                </a:pPr>
                <a:r>
                  <a:rPr lang="en-US" sz="3000" dirty="0">
                    <a:latin typeface="Arial" panose="020B0604020202020204" pitchFamily="34" charset="0"/>
                    <a:cs typeface="Arial" panose="020B0604020202020204" pitchFamily="34" charset="0"/>
                  </a:rPr>
                  <a:t>𝑛 gets larger. Since 𝑛 is under the square root sign, we must take four times as many observations to cut the margin of error in half.</a:t>
                </a:r>
              </a:p>
            </p:txBody>
          </p:sp>
        </mc:Choice>
        <mc:Fallback xmlns="">
          <p:sp>
            <p:nvSpPr>
              <p:cNvPr id="4" name="Rectangle 3"/>
              <p:cNvSpPr txBox="1">
                <a:spLocks noRot="1" noChangeAspect="1" noMove="1" noResize="1" noEditPoints="1" noAdjustHandles="1" noChangeArrowheads="1" noChangeShapeType="1" noTextEdit="1"/>
              </p:cNvSpPr>
              <p:nvPr/>
            </p:nvSpPr>
            <p:spPr>
              <a:xfrm>
                <a:off x="81417" y="1127745"/>
                <a:ext cx="9004312" cy="5752445"/>
              </a:xfrm>
              <a:prstGeom prst="rect">
                <a:avLst/>
              </a:prstGeom>
              <a:blipFill rotWithShape="1">
                <a:blip r:embed="rId2"/>
                <a:stretch>
                  <a:fillRect l="-406" t="-530" r="-880"/>
                </a:stretch>
              </a:blipFill>
            </p:spPr>
            <p:txBody>
              <a:bodyPr/>
              <a:lstStyle/>
              <a:p>
                <a:r>
                  <a:rPr lang="en-US">
                    <a:noFill/>
                  </a:rPr>
                  <a:t> </a:t>
                </a:r>
              </a:p>
            </p:txBody>
          </p:sp>
        </mc:Fallback>
      </mc:AlternateContent>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6"/>
          <p:cNvSpPr>
            <a:spLocks noGrp="1" noChangeArrowheads="1"/>
          </p:cNvSpPr>
          <p:nvPr>
            <p:ph type="title"/>
          </p:nvPr>
        </p:nvSpPr>
        <p:spPr>
          <a:xfrm>
            <a:off x="337935" y="536709"/>
            <a:ext cx="7772400" cy="914400"/>
          </a:xfrm>
        </p:spPr>
        <p:txBody>
          <a:bodyPr>
            <a:normAutofit/>
          </a:bodyPr>
          <a:lstStyle/>
          <a:p>
            <a:pPr eaLnBrk="1" hangingPunct="1"/>
            <a:r>
              <a:rPr lang="en-US" altLang="en-US" sz="4000" dirty="0" smtClean="0">
                <a:latin typeface="Gill Sans" charset="0"/>
                <a:ea typeface="ＭＳ Ｐゴシック" pitchFamily="34" charset="-128"/>
              </a:rPr>
              <a:t>In chapter 16, we cover …</a:t>
            </a:r>
          </a:p>
        </p:txBody>
      </p:sp>
      <p:sp>
        <p:nvSpPr>
          <p:cNvPr id="18435" name="Rectangle 3"/>
          <p:cNvSpPr>
            <a:spLocks noGrp="1" noChangeArrowheads="1"/>
          </p:cNvSpPr>
          <p:nvPr>
            <p:ph idx="1"/>
          </p:nvPr>
        </p:nvSpPr>
        <p:spPr>
          <a:xfrm>
            <a:off x="609600" y="1803400"/>
            <a:ext cx="8302625" cy="4833938"/>
          </a:xfrm>
        </p:spPr>
        <p:txBody>
          <a:bodyPr/>
          <a:lstStyle/>
          <a:p>
            <a:pPr eaLnBrk="1" hangingPunct="1">
              <a:spcAft>
                <a:spcPts val="1200"/>
              </a:spcAft>
            </a:pPr>
            <a:r>
              <a:rPr lang="en-US" altLang="en-US" sz="3000" dirty="0" smtClean="0">
                <a:latin typeface="Arial" pitchFamily="34" charset="0"/>
                <a:ea typeface="ＭＳ Ｐゴシック" pitchFamily="34" charset="-128"/>
                <a:cs typeface="Arial" pitchFamily="34" charset="0"/>
              </a:rPr>
              <a:t>The reasoning of statistical </a:t>
            </a:r>
            <a:r>
              <a:rPr lang="en-US" altLang="en-US" sz="3000" dirty="0">
                <a:latin typeface="Arial" pitchFamily="34" charset="0"/>
                <a:ea typeface="ＭＳ Ｐゴシック" pitchFamily="34" charset="-128"/>
                <a:cs typeface="Arial" pitchFamily="34" charset="0"/>
              </a:rPr>
              <a:t>e</a:t>
            </a:r>
            <a:r>
              <a:rPr lang="en-US" altLang="en-US" sz="3000" dirty="0" smtClean="0">
                <a:latin typeface="Arial" pitchFamily="34" charset="0"/>
                <a:ea typeface="ＭＳ Ｐゴシック" pitchFamily="34" charset="-128"/>
                <a:cs typeface="Arial" pitchFamily="34" charset="0"/>
              </a:rPr>
              <a:t>stimation</a:t>
            </a:r>
          </a:p>
          <a:p>
            <a:pPr eaLnBrk="1" hangingPunct="1">
              <a:spcAft>
                <a:spcPts val="1200"/>
              </a:spcAft>
            </a:pPr>
            <a:r>
              <a:rPr lang="en-US" altLang="en-US" sz="3000" dirty="0" smtClean="0">
                <a:latin typeface="Arial" pitchFamily="34" charset="0"/>
                <a:ea typeface="ＭＳ Ｐゴシック" pitchFamily="34" charset="-128"/>
                <a:cs typeface="Arial" pitchFamily="34" charset="0"/>
              </a:rPr>
              <a:t>Margin of error and confidence </a:t>
            </a:r>
            <a:r>
              <a:rPr lang="en-US" altLang="en-US" sz="3000" dirty="0">
                <a:latin typeface="Arial" pitchFamily="34" charset="0"/>
                <a:ea typeface="ＭＳ Ｐゴシック" pitchFamily="34" charset="-128"/>
                <a:cs typeface="Arial" pitchFamily="34" charset="0"/>
              </a:rPr>
              <a:t>l</a:t>
            </a:r>
            <a:r>
              <a:rPr lang="en-US" altLang="en-US" sz="3000" dirty="0" smtClean="0">
                <a:latin typeface="Arial" pitchFamily="34" charset="0"/>
                <a:ea typeface="ＭＳ Ｐゴシック" pitchFamily="34" charset="-128"/>
                <a:cs typeface="Arial" pitchFamily="34" charset="0"/>
              </a:rPr>
              <a:t>evel</a:t>
            </a:r>
          </a:p>
          <a:p>
            <a:pPr eaLnBrk="1" hangingPunct="1">
              <a:spcAft>
                <a:spcPts val="1200"/>
              </a:spcAft>
            </a:pPr>
            <a:r>
              <a:rPr lang="en-US" altLang="en-US" sz="3000" dirty="0" smtClean="0">
                <a:latin typeface="Arial" pitchFamily="34" charset="0"/>
                <a:ea typeface="ＭＳ Ｐゴシック" pitchFamily="34" charset="-128"/>
                <a:cs typeface="Arial" pitchFamily="34" charset="0"/>
              </a:rPr>
              <a:t>Confidence intervals for a population </a:t>
            </a:r>
            <a:r>
              <a:rPr lang="en-US" altLang="en-US" sz="3000" dirty="0">
                <a:latin typeface="Arial" pitchFamily="34" charset="0"/>
                <a:ea typeface="ＭＳ Ｐゴシック" pitchFamily="34" charset="-128"/>
                <a:cs typeface="Arial" pitchFamily="34" charset="0"/>
              </a:rPr>
              <a:t>m</a:t>
            </a:r>
            <a:r>
              <a:rPr lang="en-US" altLang="en-US" sz="3000" dirty="0" smtClean="0">
                <a:latin typeface="Arial" pitchFamily="34" charset="0"/>
                <a:ea typeface="ＭＳ Ｐゴシック" pitchFamily="34" charset="-128"/>
                <a:cs typeface="Arial" pitchFamily="34" charset="0"/>
              </a:rPr>
              <a:t>ean</a:t>
            </a:r>
          </a:p>
          <a:p>
            <a:pPr eaLnBrk="1" hangingPunct="1">
              <a:spcAft>
                <a:spcPts val="1200"/>
              </a:spcAft>
            </a:pPr>
            <a:r>
              <a:rPr lang="en-US" altLang="en-US" sz="3000" dirty="0" smtClean="0">
                <a:latin typeface="Arial" pitchFamily="34" charset="0"/>
                <a:ea typeface="ＭＳ Ｐゴシック" pitchFamily="34" charset="-128"/>
                <a:cs typeface="Arial" pitchFamily="34" charset="0"/>
              </a:rPr>
              <a:t>How confidence </a:t>
            </a:r>
            <a:r>
              <a:rPr lang="en-US" altLang="en-US" sz="3000" dirty="0">
                <a:latin typeface="Arial" pitchFamily="34" charset="0"/>
                <a:ea typeface="ＭＳ Ｐゴシック" pitchFamily="34" charset="-128"/>
                <a:cs typeface="Arial" pitchFamily="34" charset="0"/>
              </a:rPr>
              <a:t>i</a:t>
            </a:r>
            <a:r>
              <a:rPr lang="en-US" altLang="en-US" sz="3000" dirty="0" smtClean="0">
                <a:latin typeface="Arial" pitchFamily="34" charset="0"/>
                <a:ea typeface="ＭＳ Ｐゴシック" pitchFamily="34" charset="-128"/>
                <a:cs typeface="Arial" pitchFamily="34" charset="0"/>
              </a:rPr>
              <a:t>ntervals </a:t>
            </a:r>
            <a:r>
              <a:rPr lang="en-US" altLang="en-US" sz="3000" dirty="0">
                <a:latin typeface="Arial" pitchFamily="34" charset="0"/>
                <a:ea typeface="ＭＳ Ｐゴシック" pitchFamily="34" charset="-128"/>
                <a:cs typeface="Arial" pitchFamily="34" charset="0"/>
              </a:rPr>
              <a:t>b</a:t>
            </a:r>
            <a:r>
              <a:rPr lang="en-US" altLang="en-US" sz="3000" dirty="0" smtClean="0">
                <a:latin typeface="Arial" pitchFamily="34" charset="0"/>
                <a:ea typeface="ＭＳ Ｐゴシック" pitchFamily="34" charset="-128"/>
                <a:cs typeface="Arial" pitchFamily="34" charset="0"/>
              </a:rPr>
              <a:t>ehave</a:t>
            </a:r>
          </a:p>
        </p:txBody>
      </p:sp>
      <p:sp>
        <p:nvSpPr>
          <p:cNvPr id="184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80000"/>
              </a:lnSpc>
            </a:pPr>
            <a:fld id="{2BEEB5D4-9AFA-4BA6-B157-F44FCD6C805C}" type="slidenum">
              <a:rPr lang="en-US" altLang="en-US" sz="1200">
                <a:solidFill>
                  <a:srgbClr val="FFFFFF"/>
                </a:solidFill>
                <a:latin typeface="Tw Cen MT" pitchFamily="34" charset="0"/>
              </a:rPr>
              <a:pPr eaLnBrk="1" hangingPunct="1">
                <a:lnSpc>
                  <a:spcPct val="80000"/>
                </a:lnSpc>
              </a:pPr>
              <a:t>2</a:t>
            </a:fld>
            <a:endParaRPr lang="en-US" altLang="en-US" sz="1200">
              <a:solidFill>
                <a:srgbClr val="FFFFFF"/>
              </a:solidFill>
              <a:latin typeface="Tw Cen MT" pitchFamily="34" charset="0"/>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219200"/>
          </a:xfrm>
        </p:spPr>
        <p:txBody>
          <a:bodyPr/>
          <a:lstStyle/>
          <a:p>
            <a:pPr eaLnBrk="1" hangingPunct="1"/>
            <a:r>
              <a:rPr lang="en-US" altLang="en-US" sz="4000" dirty="0" smtClean="0">
                <a:latin typeface="Gill Sans" charset="0"/>
                <a:ea typeface="ＭＳ Ｐゴシック" pitchFamily="34" charset="-128"/>
              </a:rPr>
              <a:t>Statistical inference</a:t>
            </a:r>
          </a:p>
        </p:txBody>
      </p:sp>
      <p:sp>
        <p:nvSpPr>
          <p:cNvPr id="20491" name="Slide Number Placeholder 5"/>
          <p:cNvSpPr>
            <a:spLocks noGrp="1"/>
          </p:cNvSpPr>
          <p:nvPr>
            <p:ph type="sldNum" sz="quarter" idx="12"/>
          </p:nvPr>
        </p:nvSpPr>
        <p:spPr bwMode="auto">
          <a:xfrm>
            <a:off x="0" y="1271588"/>
            <a:ext cx="5334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80000"/>
              </a:lnSpc>
            </a:pPr>
            <a:fld id="{F8F4E774-6951-4350-AC95-688F9DDB407A}" type="slidenum">
              <a:rPr lang="en-US" altLang="en-US" sz="1200">
                <a:solidFill>
                  <a:srgbClr val="FFFFFF"/>
                </a:solidFill>
                <a:latin typeface="Tw Cen MT" pitchFamily="34" charset="0"/>
              </a:rPr>
              <a:pPr eaLnBrk="1" hangingPunct="1">
                <a:lnSpc>
                  <a:spcPct val="80000"/>
                </a:lnSpc>
              </a:pPr>
              <a:t>3</a:t>
            </a:fld>
            <a:endParaRPr lang="en-US" altLang="en-US" sz="1200">
              <a:solidFill>
                <a:srgbClr val="FFFFFF"/>
              </a:solidFill>
              <a:latin typeface="Tw Cen MT" pitchFamily="34" charset="0"/>
            </a:endParaRPr>
          </a:p>
        </p:txBody>
      </p:sp>
      <p:sp>
        <p:nvSpPr>
          <p:cNvPr id="15" name="Rounded Rectangle 14"/>
          <p:cNvSpPr>
            <a:spLocks noChangeArrowheads="1"/>
          </p:cNvSpPr>
          <p:nvPr/>
        </p:nvSpPr>
        <p:spPr bwMode="auto">
          <a:xfrm>
            <a:off x="457200" y="3897313"/>
            <a:ext cx="3954463" cy="1860550"/>
          </a:xfrm>
          <a:prstGeom prst="roundRect">
            <a:avLst>
              <a:gd name="adj" fmla="val 16667"/>
            </a:avLst>
          </a:prstGeom>
          <a:solidFill>
            <a:schemeClr val="accent1"/>
          </a:solidFill>
          <a:ln w="10000">
            <a:solidFill>
              <a:schemeClr val="accent1"/>
            </a:solidFill>
            <a:round/>
            <a:headEnd/>
            <a:tailEnd/>
          </a:ln>
          <a:effectLst>
            <a:outerShdw blurRad="38100" dist="30000" dir="5400000" rotWithShape="0">
              <a:srgbClr val="808080">
                <a:alpha val="45000"/>
              </a:srgbClr>
            </a:outerShdw>
          </a:effectLst>
        </p:spPr>
        <p:txBody>
          <a:bodyPr/>
          <a:lstStyle/>
          <a:p>
            <a:pPr fontAlgn="auto">
              <a:spcBef>
                <a:spcPts val="0"/>
              </a:spcBef>
              <a:spcAft>
                <a:spcPts val="0"/>
              </a:spcAft>
              <a:defRPr/>
            </a:pPr>
            <a:r>
              <a:rPr lang="en-US" sz="2800" b="1" dirty="0">
                <a:solidFill>
                  <a:schemeClr val="lt1"/>
                </a:solidFill>
                <a:latin typeface="+mn-lt"/>
                <a:ea typeface="+mn-ea"/>
                <a:cs typeface="Arial"/>
              </a:rPr>
              <a:t>Population</a:t>
            </a:r>
          </a:p>
        </p:txBody>
      </p:sp>
      <p:sp>
        <p:nvSpPr>
          <p:cNvPr id="16" name="Oval 15"/>
          <p:cNvSpPr>
            <a:spLocks noChangeArrowheads="1"/>
          </p:cNvSpPr>
          <p:nvPr/>
        </p:nvSpPr>
        <p:spPr bwMode="auto">
          <a:xfrm>
            <a:off x="2195513" y="4297363"/>
            <a:ext cx="2114550" cy="1284287"/>
          </a:xfrm>
          <a:prstGeom prst="ellipse">
            <a:avLst/>
          </a:prstGeom>
          <a:solidFill>
            <a:srgbClr val="D2DA7A"/>
          </a:solidFill>
          <a:ln w="10000">
            <a:solidFill>
              <a:srgbClr val="D2DA7A"/>
            </a:solidFill>
            <a:round/>
            <a:headEnd/>
            <a:tailEnd/>
          </a:ln>
          <a:effectLst>
            <a:outerShdw blurRad="38100" dist="30000" dir="5400000" rotWithShape="0">
              <a:srgbClr val="808080">
                <a:alpha val="45000"/>
              </a:srgbClr>
            </a:outerShdw>
          </a:effectLst>
        </p:spPr>
        <p:txBody>
          <a:bodyPr/>
          <a:lstStyle/>
          <a:p>
            <a:pPr algn="ctr" fontAlgn="auto">
              <a:spcBef>
                <a:spcPts val="0"/>
              </a:spcBef>
              <a:spcAft>
                <a:spcPts val="0"/>
              </a:spcAft>
              <a:defRPr/>
            </a:pPr>
            <a:r>
              <a:rPr lang="en-US" sz="2800" b="1" dirty="0">
                <a:solidFill>
                  <a:schemeClr val="lt1"/>
                </a:solidFill>
                <a:latin typeface="+mn-lt"/>
                <a:ea typeface="+mn-ea"/>
                <a:cs typeface="Arial"/>
              </a:rPr>
              <a:t>Sample</a:t>
            </a:r>
          </a:p>
        </p:txBody>
      </p:sp>
      <p:sp>
        <p:nvSpPr>
          <p:cNvPr id="17" name="Curved Down Arrow 16"/>
          <p:cNvSpPr/>
          <p:nvPr/>
        </p:nvSpPr>
        <p:spPr>
          <a:xfrm rot="21041449">
            <a:off x="3819047" y="3947093"/>
            <a:ext cx="3314313" cy="715007"/>
          </a:xfrm>
          <a:prstGeom prst="curvedDownArrow">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18" name="TextBox 17"/>
          <p:cNvSpPr txBox="1">
            <a:spLocks noChangeArrowheads="1"/>
          </p:cNvSpPr>
          <p:nvPr/>
        </p:nvSpPr>
        <p:spPr bwMode="auto">
          <a:xfrm>
            <a:off x="6003925" y="4368800"/>
            <a:ext cx="3086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2000" b="1" dirty="0">
                <a:cs typeface="Arial" pitchFamily="34" charset="0"/>
              </a:rPr>
              <a:t>Collect data </a:t>
            </a:r>
            <a:r>
              <a:rPr lang="en-US" altLang="en-US" sz="2000" dirty="0">
                <a:cs typeface="Arial" pitchFamily="34" charset="0"/>
              </a:rPr>
              <a:t>from a representative </a:t>
            </a:r>
            <a:r>
              <a:rPr lang="en-US" altLang="en-US" sz="2000" b="1" dirty="0">
                <a:cs typeface="Arial" pitchFamily="34" charset="0"/>
              </a:rPr>
              <a:t>Sample</a:t>
            </a:r>
            <a:r>
              <a:rPr lang="en-US" altLang="en-US" sz="2000" dirty="0">
                <a:cs typeface="Arial" pitchFamily="34" charset="0"/>
              </a:rPr>
              <a:t>...</a:t>
            </a:r>
          </a:p>
        </p:txBody>
      </p:sp>
      <p:sp>
        <p:nvSpPr>
          <p:cNvPr id="20" name="TextBox 19"/>
          <p:cNvSpPr txBox="1">
            <a:spLocks noChangeArrowheads="1"/>
          </p:cNvSpPr>
          <p:nvPr/>
        </p:nvSpPr>
        <p:spPr bwMode="auto">
          <a:xfrm>
            <a:off x="4741863" y="5502275"/>
            <a:ext cx="2925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2000">
                <a:cs typeface="Arial" pitchFamily="34" charset="0"/>
              </a:rPr>
              <a:t>Make an </a:t>
            </a:r>
            <a:r>
              <a:rPr lang="en-US" altLang="en-US" sz="2000" b="1">
                <a:cs typeface="Arial" pitchFamily="34" charset="0"/>
              </a:rPr>
              <a:t>Inference </a:t>
            </a:r>
            <a:r>
              <a:rPr lang="en-US" altLang="en-US" sz="2000">
                <a:cs typeface="Arial" pitchFamily="34" charset="0"/>
              </a:rPr>
              <a:t>about the </a:t>
            </a:r>
            <a:r>
              <a:rPr lang="en-US" altLang="en-US" sz="2000" b="1">
                <a:cs typeface="Arial" pitchFamily="34" charset="0"/>
              </a:rPr>
              <a:t>Population</a:t>
            </a:r>
            <a:r>
              <a:rPr lang="en-US" altLang="en-US" sz="2000">
                <a:cs typeface="Arial" pitchFamily="34" charset="0"/>
              </a:rPr>
              <a:t>.</a:t>
            </a:r>
          </a:p>
        </p:txBody>
      </p:sp>
      <p:sp>
        <p:nvSpPr>
          <p:cNvPr id="21" name="Curved Down Arrow 20"/>
          <p:cNvSpPr/>
          <p:nvPr/>
        </p:nvSpPr>
        <p:spPr>
          <a:xfrm rot="7411148">
            <a:off x="7181898" y="5546328"/>
            <a:ext cx="1545323" cy="860063"/>
          </a:xfrm>
          <a:prstGeom prst="curvedDownArrow">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3" name="Curved Down Arrow 22"/>
          <p:cNvSpPr/>
          <p:nvPr/>
        </p:nvSpPr>
        <p:spPr>
          <a:xfrm rot="11573746">
            <a:off x="1051831" y="5776298"/>
            <a:ext cx="4031668" cy="690109"/>
          </a:xfrm>
          <a:prstGeom prst="curvedDownArrow">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13" name="Rectangle 3"/>
          <p:cNvSpPr>
            <a:spLocks noGrp="1" noChangeArrowheads="1"/>
          </p:cNvSpPr>
          <p:nvPr>
            <p:ph sz="quarter" idx="1"/>
          </p:nvPr>
        </p:nvSpPr>
        <p:spPr>
          <a:xfrm>
            <a:off x="290139" y="1351409"/>
            <a:ext cx="8579224" cy="2506732"/>
          </a:xfrm>
        </p:spPr>
        <p:txBody>
          <a:bodyPr>
            <a:normAutofit fontScale="62500" lnSpcReduction="20000"/>
          </a:bodyPr>
          <a:lstStyle/>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After we have selected a sample, we know the responses of the individuals in the sample. However, the reason for taking the sample is to infer from that data some conclusion about the wider population represented by the sample.</a:t>
            </a:r>
          </a:p>
          <a:p>
            <a:pPr marL="0" indent="0">
              <a:lnSpc>
                <a:spcPct val="120000"/>
              </a:lnSpc>
              <a:spcBef>
                <a:spcPts val="0"/>
              </a:spcBef>
              <a:buNone/>
            </a:pPr>
            <a:r>
              <a:rPr lang="en-US" sz="3200" b="1" cap="all" dirty="0">
                <a:latin typeface="Arial" panose="020B0604020202020204" pitchFamily="34" charset="0"/>
                <a:cs typeface="Arial" panose="020B0604020202020204" pitchFamily="34" charset="0"/>
              </a:rPr>
              <a:t>Statistical Inference</a:t>
            </a:r>
          </a:p>
          <a:p>
            <a:pPr>
              <a:lnSpc>
                <a:spcPct val="120000"/>
              </a:lnSpc>
              <a:spcBef>
                <a:spcPts val="0"/>
              </a:spcBef>
            </a:pPr>
            <a:r>
              <a:rPr lang="en-US" sz="3200" dirty="0">
                <a:latin typeface="Arial" panose="020B0604020202020204" pitchFamily="34" charset="0"/>
                <a:cs typeface="Arial" panose="020B0604020202020204" pitchFamily="34" charset="0"/>
              </a:rPr>
              <a:t>Statistical inference provides methods for drawing conclusions about a population from sample data.</a:t>
            </a:r>
          </a:p>
        </p:txBody>
      </p:sp>
      <p:sp>
        <p:nvSpPr>
          <p:cNvPr id="14" name="Rectangle 13"/>
          <p:cNvSpPr/>
          <p:nvPr/>
        </p:nvSpPr>
        <p:spPr>
          <a:xfrm>
            <a:off x="290139" y="2608729"/>
            <a:ext cx="8719391" cy="10750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2000"/>
                                        <p:tgtEl>
                                          <p:spTgt spid="18"/>
                                        </p:tgtEl>
                                      </p:cBhvr>
                                    </p:animEffect>
                                  </p:childTnLst>
                                </p:cTn>
                              </p:par>
                              <p:par>
                                <p:cTn id="27" presetID="10"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10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0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2530"/>
            <a:ext cx="7772400" cy="1219200"/>
          </a:xfrm>
        </p:spPr>
        <p:txBody>
          <a:bodyPr>
            <a:normAutofit/>
          </a:bodyPr>
          <a:lstStyle/>
          <a:p>
            <a:pPr eaLnBrk="1" hangingPunct="1"/>
            <a:r>
              <a:rPr lang="en-US" altLang="en-US" sz="3600" dirty="0" smtClean="0">
                <a:latin typeface="Gill Sans" charset="0"/>
                <a:ea typeface="ＭＳ Ｐゴシック" pitchFamily="34" charset="-128"/>
              </a:rPr>
              <a:t>Simple conditions</a:t>
            </a:r>
            <a:br>
              <a:rPr lang="en-US" altLang="en-US" sz="3600" dirty="0" smtClean="0">
                <a:latin typeface="Gill Sans" charset="0"/>
                <a:ea typeface="ＭＳ Ｐゴシック" pitchFamily="34" charset="-128"/>
              </a:rPr>
            </a:br>
            <a:r>
              <a:rPr lang="en-US" altLang="en-US" sz="3600" dirty="0" smtClean="0">
                <a:latin typeface="Gill Sans" charset="0"/>
                <a:ea typeface="ＭＳ Ｐゴシック" pitchFamily="34" charset="-128"/>
              </a:rPr>
              <a:t>for inference</a:t>
            </a:r>
            <a:r>
              <a:rPr lang="en-US" altLang="en-US" sz="3600" dirty="0">
                <a:latin typeface="Gill Sans" charset="0"/>
                <a:ea typeface="ＭＳ Ｐゴシック" pitchFamily="34" charset="-128"/>
              </a:rPr>
              <a:t> a</a:t>
            </a:r>
            <a:r>
              <a:rPr lang="en-US" altLang="en-US" sz="3600" dirty="0" smtClean="0">
                <a:latin typeface="Gill Sans" charset="0"/>
                <a:ea typeface="ＭＳ Ｐゴシック" pitchFamily="34" charset="-128"/>
              </a:rPr>
              <a:t>bout a mean</a:t>
            </a:r>
          </a:p>
        </p:txBody>
      </p:sp>
      <p:sp>
        <p:nvSpPr>
          <p:cNvPr id="215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80000"/>
              </a:lnSpc>
            </a:pPr>
            <a:fld id="{F1DCD76B-DE25-44F5-9D18-B8654C8E1D2C}" type="slidenum">
              <a:rPr lang="en-US" altLang="en-US" sz="1200">
                <a:solidFill>
                  <a:srgbClr val="FFFFFF"/>
                </a:solidFill>
                <a:latin typeface="Tw Cen MT" pitchFamily="34" charset="0"/>
              </a:rPr>
              <a:pPr eaLnBrk="1" hangingPunct="1">
                <a:lnSpc>
                  <a:spcPct val="80000"/>
                </a:lnSpc>
              </a:pPr>
              <a:t>4</a:t>
            </a:fld>
            <a:endParaRPr lang="en-US" altLang="en-US" sz="1200">
              <a:solidFill>
                <a:srgbClr val="FFFFFF"/>
              </a:solidFill>
              <a:latin typeface="Tw Cen MT" pitchFamily="34" charset="0"/>
            </a:endParaRPr>
          </a:p>
        </p:txBody>
      </p:sp>
      <mc:AlternateContent xmlns:mc="http://schemas.openxmlformats.org/markup-compatibility/2006" xmlns:a14="http://schemas.microsoft.com/office/drawing/2010/main">
        <mc:Choice Requires="a14">
          <p:sp>
            <p:nvSpPr>
              <p:cNvPr id="7" name="Rectangle 3"/>
              <p:cNvSpPr>
                <a:spLocks noGrp="1" noChangeArrowheads="1"/>
              </p:cNvSpPr>
              <p:nvPr>
                <p:ph sz="quarter" idx="1"/>
              </p:nvPr>
            </p:nvSpPr>
            <p:spPr>
              <a:xfrm>
                <a:off x="290139" y="1637017"/>
                <a:ext cx="8579224" cy="5220983"/>
              </a:xfrm>
            </p:spPr>
            <p:txBody>
              <a:bodyPr>
                <a:normAutofit fontScale="70000" lnSpcReduction="20000"/>
              </a:bodyPr>
              <a:lstStyle/>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This chapter presents the basic reasoning of statistical inference. We start with a setting that is too simple to be realistic.</a:t>
                </a:r>
              </a:p>
              <a:p>
                <a:pPr marL="0" indent="0">
                  <a:lnSpc>
                    <a:spcPct val="120000"/>
                  </a:lnSpc>
                  <a:spcBef>
                    <a:spcPts val="0"/>
                  </a:spcBef>
                  <a:buNone/>
                </a:pPr>
                <a:r>
                  <a:rPr lang="en-US" sz="3200" b="1" cap="all" dirty="0">
                    <a:latin typeface="Arial" panose="020B0604020202020204" pitchFamily="34" charset="0"/>
                    <a:cs typeface="Arial" panose="020B0604020202020204" pitchFamily="34" charset="0"/>
                  </a:rPr>
                  <a:t>Simple Conditions for Inference About a Mean</a:t>
                </a:r>
              </a:p>
              <a:p>
                <a:pPr marL="514350" indent="-514350">
                  <a:lnSpc>
                    <a:spcPct val="120000"/>
                  </a:lnSpc>
                  <a:spcBef>
                    <a:spcPts val="0"/>
                  </a:spcBef>
                  <a:buFont typeface="+mj-lt"/>
                  <a:buAutoNum type="arabicPeriod"/>
                </a:pPr>
                <a:r>
                  <a:rPr lang="en-US" sz="3200" dirty="0">
                    <a:latin typeface="Arial" panose="020B0604020202020204" pitchFamily="34" charset="0"/>
                    <a:cs typeface="Arial" panose="020B0604020202020204" pitchFamily="34" charset="0"/>
                  </a:rPr>
                  <a:t>We have an SRS from the population of interest. There is no nonresponse or other practical difficulty. The population is large compared to the size of the sample.</a:t>
                </a:r>
              </a:p>
              <a:p>
                <a:pPr marL="514350" indent="-514350">
                  <a:lnSpc>
                    <a:spcPct val="120000"/>
                  </a:lnSpc>
                  <a:spcBef>
                    <a:spcPts val="0"/>
                  </a:spcBef>
                  <a:buFont typeface="+mj-lt"/>
                  <a:buAutoNum type="arabicPeriod"/>
                </a:pPr>
                <a:r>
                  <a:rPr lang="en-US" sz="3200" dirty="0">
                    <a:latin typeface="Arial" panose="020B0604020202020204" pitchFamily="34" charset="0"/>
                    <a:cs typeface="Arial" panose="020B0604020202020204" pitchFamily="34" charset="0"/>
                  </a:rPr>
                  <a:t>The variable we measure has an exactly Normal distribution </a:t>
                </a:r>
                <a14:m>
                  <m:oMath xmlns:m="http://schemas.openxmlformats.org/officeDocument/2006/math">
                    <m:r>
                      <a:rPr lang="en-US" sz="3200" i="1" dirty="0" smtClean="0">
                        <a:latin typeface="Cambria Math"/>
                        <a:cs typeface="Arial" panose="020B0604020202020204" pitchFamily="34" charset="0"/>
                      </a:rPr>
                      <m:t>𝑁</m:t>
                    </m:r>
                    <m:r>
                      <a:rPr lang="en-US" sz="3200" i="1" dirty="0" smtClean="0">
                        <a:latin typeface="Cambria Math"/>
                        <a:cs typeface="Arial" panose="020B0604020202020204" pitchFamily="34" charset="0"/>
                      </a:rPr>
                      <m:t>(</m:t>
                    </m:r>
                    <m:r>
                      <a:rPr lang="en-US" sz="3200" i="1" dirty="0" err="1">
                        <a:latin typeface="Cambria Math"/>
                        <a:cs typeface="Arial" panose="020B0604020202020204" pitchFamily="34" charset="0"/>
                      </a:rPr>
                      <m:t>𝜇</m:t>
                    </m:r>
                    <m:r>
                      <a:rPr lang="en-US" sz="3200" i="1" dirty="0" err="1">
                        <a:latin typeface="Cambria Math"/>
                        <a:cs typeface="Arial" panose="020B0604020202020204" pitchFamily="34" charset="0"/>
                      </a:rPr>
                      <m:t>,</m:t>
                    </m:r>
                    <m:r>
                      <a:rPr lang="en-US" sz="3200" i="1" dirty="0" err="1">
                        <a:latin typeface="Cambria Math"/>
                        <a:cs typeface="Arial" panose="020B0604020202020204" pitchFamily="34" charset="0"/>
                      </a:rPr>
                      <m:t>𝜎</m:t>
                    </m:r>
                    <m:r>
                      <a:rPr lang="en-US" sz="3200" i="1" dirty="0">
                        <a:latin typeface="Cambria Math"/>
                        <a:cs typeface="Arial" panose="020B0604020202020204" pitchFamily="34" charset="0"/>
                      </a:rPr>
                      <m:t>)</m:t>
                    </m:r>
                  </m:oMath>
                </a14:m>
                <a:r>
                  <a:rPr lang="en-US" sz="3200" dirty="0">
                    <a:latin typeface="Arial" panose="020B0604020202020204" pitchFamily="34" charset="0"/>
                    <a:cs typeface="Arial" panose="020B0604020202020204" pitchFamily="34" charset="0"/>
                  </a:rPr>
                  <a:t> in the population.</a:t>
                </a:r>
              </a:p>
              <a:p>
                <a:pPr marL="514350" indent="-514350">
                  <a:lnSpc>
                    <a:spcPct val="120000"/>
                  </a:lnSpc>
                  <a:spcBef>
                    <a:spcPts val="0"/>
                  </a:spcBef>
                  <a:spcAft>
                    <a:spcPts val="1200"/>
                  </a:spcAft>
                  <a:buFont typeface="+mj-lt"/>
                  <a:buAutoNum type="arabicPeriod"/>
                </a:pPr>
                <a:r>
                  <a:rPr lang="en-US" sz="3200" dirty="0">
                    <a:latin typeface="Arial" panose="020B0604020202020204" pitchFamily="34" charset="0"/>
                    <a:cs typeface="Arial" panose="020B0604020202020204" pitchFamily="34" charset="0"/>
                  </a:rPr>
                  <a:t>We don’t know the population mean </a:t>
                </a:r>
                <a:r>
                  <a:rPr lang="en-US" sz="3100" i="1" dirty="0">
                    <a:latin typeface="Cambria Math"/>
                    <a:cs typeface="Arial" panose="020B0604020202020204" pitchFamily="34" charset="0"/>
                  </a:rPr>
                  <a:t>μ</a:t>
                </a:r>
                <a:r>
                  <a:rPr lang="en-US" sz="3200" dirty="0">
                    <a:latin typeface="Arial" panose="020B0604020202020204" pitchFamily="34" charset="0"/>
                    <a:cs typeface="Arial" panose="020B0604020202020204" pitchFamily="34" charset="0"/>
                  </a:rPr>
                  <a:t>, but we do know the population standard deviation </a:t>
                </a:r>
                <a:r>
                  <a:rPr lang="en-US" sz="3100" i="1" dirty="0">
                    <a:latin typeface="Cambria Math"/>
                    <a:cs typeface="Arial" panose="020B0604020202020204" pitchFamily="34" charset="0"/>
                  </a:rPr>
                  <a:t>σ</a:t>
                </a:r>
                <a:r>
                  <a:rPr lang="en-US" sz="3200" dirty="0" smtClean="0">
                    <a:latin typeface="Arial" panose="020B0604020202020204" pitchFamily="34" charset="0"/>
                    <a:cs typeface="Arial" panose="020B0604020202020204" pitchFamily="34" charset="0"/>
                  </a:rPr>
                  <a:t>.</a:t>
                </a:r>
              </a:p>
              <a:p>
                <a:pPr>
                  <a:lnSpc>
                    <a:spcPct val="120000"/>
                  </a:lnSpc>
                  <a:spcBef>
                    <a:spcPts val="0"/>
                  </a:spcBef>
                </a:pPr>
                <a:r>
                  <a:rPr lang="en-US" sz="3200" b="1" i="1" dirty="0">
                    <a:latin typeface="Arial" panose="020B0604020202020204" pitchFamily="34" charset="0"/>
                    <a:cs typeface="Arial" panose="020B0604020202020204" pitchFamily="34" charset="0"/>
                  </a:rPr>
                  <a:t>Note</a:t>
                </a:r>
                <a:r>
                  <a:rPr lang="en-US" sz="3200" dirty="0">
                    <a:latin typeface="Arial" panose="020B0604020202020204" pitchFamily="34" charset="0"/>
                    <a:cs typeface="Arial" panose="020B0604020202020204" pitchFamily="34" charset="0"/>
                  </a:rPr>
                  <a:t>: The conditions that we have a perfect SRS, that the population is exactly Normal, and that we know the population standard deviation </a:t>
                </a:r>
                <a:r>
                  <a:rPr lang="en-US" sz="3200" b="1" i="1" dirty="0">
                    <a:latin typeface="Arial" panose="020B0604020202020204" pitchFamily="34" charset="0"/>
                    <a:cs typeface="Arial" panose="020B0604020202020204" pitchFamily="34" charset="0"/>
                  </a:rPr>
                  <a:t>are all unrealistic</a:t>
                </a:r>
                <a:r>
                  <a:rPr lang="en-US" sz="3200" dirty="0">
                    <a:latin typeface="Arial" panose="020B0604020202020204" pitchFamily="34" charset="0"/>
                    <a:cs typeface="Arial" panose="020B0604020202020204" pitchFamily="34" charset="0"/>
                  </a:rPr>
                  <a:t>. </a:t>
                </a:r>
              </a:p>
              <a:p>
                <a:pPr>
                  <a:lnSpc>
                    <a:spcPct val="120000"/>
                  </a:lnSpc>
                  <a:spcBef>
                    <a:spcPts val="0"/>
                  </a:spcBef>
                </a:pPr>
                <a:endParaRPr lang="en-US" sz="3200" dirty="0">
                  <a:latin typeface="Arial" panose="020B0604020202020204" pitchFamily="34" charset="0"/>
                  <a:cs typeface="Arial" panose="020B0604020202020204" pitchFamily="34" charset="0"/>
                </a:endParaRPr>
              </a:p>
            </p:txBody>
          </p:sp>
        </mc:Choice>
        <mc:Fallback xmlns="">
          <p:sp>
            <p:nvSpPr>
              <p:cNvPr id="7" name="Rectangle 3"/>
              <p:cNvSpPr>
                <a:spLocks noGrp="1" noRot="1" noChangeAspect="1" noMove="1" noResize="1" noEditPoints="1" noAdjustHandles="1" noChangeArrowheads="1" noChangeShapeType="1" noTextEdit="1"/>
              </p:cNvSpPr>
              <p:nvPr>
                <p:ph sz="quarter" idx="1"/>
              </p:nvPr>
            </p:nvSpPr>
            <p:spPr>
              <a:xfrm>
                <a:off x="290139" y="1637017"/>
                <a:ext cx="8579224" cy="5220983"/>
              </a:xfrm>
              <a:blipFill rotWithShape="1">
                <a:blip r:embed="rId2"/>
                <a:stretch>
                  <a:fillRect l="-924" t="-584" r="-1137"/>
                </a:stretch>
              </a:blipFill>
            </p:spPr>
            <p:txBody>
              <a:bodyPr/>
              <a:lstStyle/>
              <a:p>
                <a:r>
                  <a:rPr lang="en-US">
                    <a:noFill/>
                  </a:rPr>
                  <a:t> </a:t>
                </a:r>
              </a:p>
            </p:txBody>
          </p:sp>
        </mc:Fallback>
      </mc:AlternateContent>
      <p:sp>
        <p:nvSpPr>
          <p:cNvPr id="8" name="Rectangle 7"/>
          <p:cNvSpPr/>
          <p:nvPr/>
        </p:nvSpPr>
        <p:spPr>
          <a:xfrm>
            <a:off x="236351" y="2366683"/>
            <a:ext cx="8719391" cy="28238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3500"/>
            <a:ext cx="8316913" cy="1219200"/>
          </a:xfrm>
        </p:spPr>
        <p:txBody>
          <a:bodyPr>
            <a:normAutofit fontScale="90000"/>
          </a:bodyPr>
          <a:lstStyle/>
          <a:p>
            <a:pPr eaLnBrk="1" hangingPunct="1"/>
            <a:r>
              <a:rPr lang="en-US" altLang="en-US" sz="4000" dirty="0" smtClean="0">
                <a:latin typeface="Gill Sans" charset="0"/>
                <a:ea typeface="ＭＳ Ｐゴシック" pitchFamily="34" charset="-128"/>
              </a:rPr>
              <a:t>The reasoning of statistical </a:t>
            </a:r>
            <a:r>
              <a:rPr lang="en-US" altLang="en-US" sz="4000" dirty="0">
                <a:latin typeface="Gill Sans" charset="0"/>
                <a:ea typeface="ＭＳ Ｐゴシック" pitchFamily="34" charset="-128"/>
              </a:rPr>
              <a:t>e</a:t>
            </a:r>
            <a:r>
              <a:rPr lang="en-US" altLang="en-US" sz="4000" dirty="0" smtClean="0">
                <a:latin typeface="Gill Sans" charset="0"/>
                <a:ea typeface="ＭＳ Ｐゴシック" pitchFamily="34" charset="-128"/>
              </a:rPr>
              <a:t>stimation</a:t>
            </a:r>
          </a:p>
        </p:txBody>
      </p:sp>
      <p:sp>
        <p:nvSpPr>
          <p:cNvPr id="22532" name="TextBox 17"/>
          <p:cNvSpPr txBox="1">
            <a:spLocks noChangeArrowheads="1"/>
          </p:cNvSpPr>
          <p:nvPr/>
        </p:nvSpPr>
        <p:spPr bwMode="auto">
          <a:xfrm>
            <a:off x="1135063" y="68516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800"/>
          </a:p>
        </p:txBody>
      </p:sp>
      <mc:AlternateContent xmlns:mc="http://schemas.openxmlformats.org/markup-compatibility/2006" xmlns:a14="http://schemas.microsoft.com/office/drawing/2010/main">
        <mc:Choice Requires="a14">
          <p:sp>
            <p:nvSpPr>
              <p:cNvPr id="9" name="Rectangle 3"/>
              <p:cNvSpPr>
                <a:spLocks noGrp="1" noChangeArrowheads="1"/>
              </p:cNvSpPr>
              <p:nvPr>
                <p:ph sz="quarter" idx="1"/>
              </p:nvPr>
            </p:nvSpPr>
            <p:spPr>
              <a:xfrm>
                <a:off x="290139" y="1438835"/>
                <a:ext cx="8579224" cy="5419165"/>
              </a:xfrm>
            </p:spPr>
            <p:txBody>
              <a:bodyPr>
                <a:normAutofit fontScale="85000" lnSpcReduction="20000"/>
              </a:bodyPr>
              <a:lstStyle/>
              <a:p>
                <a:pPr>
                  <a:lnSpc>
                    <a:spcPct val="120000"/>
                  </a:lnSpc>
                  <a:spcBef>
                    <a:spcPts val="0"/>
                  </a:spcBef>
                  <a:spcAft>
                    <a:spcPts val="600"/>
                  </a:spcAft>
                </a:pPr>
                <a:r>
                  <a:rPr lang="en-US" sz="3200" dirty="0" smtClean="0">
                    <a:latin typeface="Arial" panose="020B0604020202020204" pitchFamily="34" charset="0"/>
                    <a:cs typeface="Arial" panose="020B0604020202020204" pitchFamily="34" charset="0"/>
                  </a:rPr>
                  <a:t>An NHANES report gives data for 654 women aged 20 to 29 years.  The mean </a:t>
                </a:r>
                <a:r>
                  <a:rPr lang="en-US" sz="3200" dirty="0">
                    <a:latin typeface="Arial" panose="020B0604020202020204" pitchFamily="34" charset="0"/>
                    <a:cs typeface="Arial" panose="020B0604020202020204" pitchFamily="34" charset="0"/>
                  </a:rPr>
                  <a:t>BMI of these 654 women was </a:t>
                </a:r>
                <a14:m>
                  <m:oMath xmlns:m="http://schemas.openxmlformats.org/officeDocument/2006/math">
                    <m:acc>
                      <m:accPr>
                        <m:chr m:val="̅"/>
                        <m:ctrlPr>
                          <a:rPr lang="en-US" sz="3200" i="1" dirty="0" smtClean="0">
                            <a:latin typeface="Cambria Math"/>
                            <a:cs typeface="Arial" panose="020B0604020202020204" pitchFamily="34" charset="0"/>
                          </a:rPr>
                        </m:ctrlPr>
                      </m:accPr>
                      <m:e>
                        <m:r>
                          <a:rPr lang="en-US" sz="3200" b="0" i="1" dirty="0" smtClean="0">
                            <a:latin typeface="Cambria Math"/>
                            <a:cs typeface="Arial" panose="020B0604020202020204" pitchFamily="34" charset="0"/>
                          </a:rPr>
                          <m:t>𝑥</m:t>
                        </m:r>
                      </m:e>
                    </m:acc>
                    <m:r>
                      <a:rPr lang="en-US" sz="3200" b="0" i="1" dirty="0" smtClean="0">
                        <a:latin typeface="Cambria Math"/>
                        <a:cs typeface="Arial" panose="020B0604020202020204" pitchFamily="34" charset="0"/>
                      </a:rPr>
                      <m:t>=</m:t>
                    </m:r>
                    <m:r>
                      <a:rPr lang="en-US" sz="3200" i="1" dirty="0">
                        <a:latin typeface="Cambria Math"/>
                        <a:cs typeface="Arial" panose="020B0604020202020204" pitchFamily="34" charset="0"/>
                      </a:rPr>
                      <m:t>26</m:t>
                    </m:r>
                    <m:r>
                      <a:rPr lang="en-US" sz="3200" b="0" i="1" dirty="0" smtClean="0">
                        <a:latin typeface="Cambria Math"/>
                        <a:cs typeface="Arial" panose="020B0604020202020204" pitchFamily="34" charset="0"/>
                      </a:rPr>
                      <m:t>.</m:t>
                    </m:r>
                    <m:r>
                      <a:rPr lang="en-US" sz="3200" i="1" dirty="0">
                        <a:latin typeface="Cambria Math"/>
                        <a:cs typeface="Arial" panose="020B0604020202020204" pitchFamily="34" charset="0"/>
                      </a:rPr>
                      <m:t>8</m:t>
                    </m:r>
                  </m:oMath>
                </a14:m>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On the basis of this </a:t>
                </a:r>
                <a:r>
                  <a:rPr lang="en-US" sz="3200" dirty="0" smtClean="0">
                    <a:latin typeface="Arial" panose="020B0604020202020204" pitchFamily="34" charset="0"/>
                    <a:cs typeface="Arial" panose="020B0604020202020204" pitchFamily="34" charset="0"/>
                  </a:rPr>
                  <a:t>sample, we </a:t>
                </a:r>
                <a:r>
                  <a:rPr lang="en-US" sz="3200" dirty="0">
                    <a:latin typeface="Arial" panose="020B0604020202020204" pitchFamily="34" charset="0"/>
                    <a:cs typeface="Arial" panose="020B0604020202020204" pitchFamily="34" charset="0"/>
                  </a:rPr>
                  <a:t>want to estimate the mean BMI </a:t>
                </a:r>
                <a14:m>
                  <m:oMath xmlns:m="http://schemas.openxmlformats.org/officeDocument/2006/math">
                    <m:r>
                      <a:rPr lang="en-US" sz="3200" i="1" dirty="0" smtClean="0">
                        <a:latin typeface="Cambria Math"/>
                        <a:ea typeface="Cambria Math"/>
                        <a:cs typeface="Arial" panose="020B0604020202020204" pitchFamily="34" charset="0"/>
                      </a:rPr>
                      <m:t>𝜇</m:t>
                    </m:r>
                  </m:oMath>
                </a14:m>
                <a:r>
                  <a:rPr lang="en-US" sz="3200" dirty="0">
                    <a:latin typeface="Arial" panose="020B0604020202020204" pitchFamily="34" charset="0"/>
                    <a:cs typeface="Arial" panose="020B0604020202020204" pitchFamily="34" charset="0"/>
                  </a:rPr>
                  <a:t> in the population of all 20.6 </a:t>
                </a:r>
                <a:r>
                  <a:rPr lang="en-US" sz="3200" dirty="0" smtClean="0">
                    <a:latin typeface="Arial" panose="020B0604020202020204" pitchFamily="34" charset="0"/>
                    <a:cs typeface="Arial" panose="020B0604020202020204" pitchFamily="34" charset="0"/>
                  </a:rPr>
                  <a:t>million women </a:t>
                </a:r>
                <a:r>
                  <a:rPr lang="en-US" sz="3200" dirty="0">
                    <a:latin typeface="Arial" panose="020B0604020202020204" pitchFamily="34" charset="0"/>
                    <a:cs typeface="Arial" panose="020B0604020202020204" pitchFamily="34" charset="0"/>
                  </a:rPr>
                  <a:t>in this age </a:t>
                </a:r>
                <a:r>
                  <a:rPr lang="en-US" sz="3200" dirty="0" smtClean="0">
                    <a:latin typeface="Arial" panose="020B0604020202020204" pitchFamily="34" charset="0"/>
                    <a:cs typeface="Arial" panose="020B0604020202020204" pitchFamily="34" charset="0"/>
                  </a:rPr>
                  <a:t>group. To </a:t>
                </a:r>
                <a:r>
                  <a:rPr lang="en-US" sz="3200" dirty="0">
                    <a:latin typeface="Arial" panose="020B0604020202020204" pitchFamily="34" charset="0"/>
                    <a:cs typeface="Arial" panose="020B0604020202020204" pitchFamily="34" charset="0"/>
                  </a:rPr>
                  <a:t>match </a:t>
                </a:r>
                <a:r>
                  <a:rPr lang="en-US" sz="3200" dirty="0" smtClean="0">
                    <a:latin typeface="Arial" panose="020B0604020202020204" pitchFamily="34" charset="0"/>
                    <a:cs typeface="Arial" panose="020B0604020202020204" pitchFamily="34" charset="0"/>
                  </a:rPr>
                  <a:t>the “simple conditions,” we </a:t>
                </a:r>
                <a:r>
                  <a:rPr lang="en-US" sz="3200" dirty="0">
                    <a:latin typeface="Arial" panose="020B0604020202020204" pitchFamily="34" charset="0"/>
                    <a:cs typeface="Arial" panose="020B0604020202020204" pitchFamily="34" charset="0"/>
                  </a:rPr>
                  <a:t>will treat the NHANES sample </a:t>
                </a:r>
                <a:r>
                  <a:rPr lang="en-US" sz="3200" dirty="0" smtClean="0">
                    <a:latin typeface="Arial" panose="020B0604020202020204" pitchFamily="34" charset="0"/>
                    <a:cs typeface="Arial" panose="020B0604020202020204" pitchFamily="34" charset="0"/>
                  </a:rPr>
                  <a:t>as an </a:t>
                </a:r>
                <a:r>
                  <a:rPr lang="en-US" sz="3200" dirty="0">
                    <a:latin typeface="Arial" panose="020B0604020202020204" pitchFamily="34" charset="0"/>
                    <a:cs typeface="Arial" panose="020B0604020202020204" pitchFamily="34" charset="0"/>
                  </a:rPr>
                  <a:t>SRS from a Normal population with known standard </a:t>
                </a:r>
                <a:r>
                  <a:rPr lang="en-US" sz="3200" dirty="0" smtClean="0">
                    <a:latin typeface="Arial" panose="020B0604020202020204" pitchFamily="34" charset="0"/>
                    <a:cs typeface="Arial" panose="020B0604020202020204" pitchFamily="34" charset="0"/>
                  </a:rPr>
                  <a:t>deviation </a:t>
                </a:r>
                <a14:m>
                  <m:oMath xmlns:m="http://schemas.openxmlformats.org/officeDocument/2006/math">
                    <m:r>
                      <a:rPr lang="en-US" sz="3200" i="1" smtClean="0">
                        <a:latin typeface="Cambria Math"/>
                        <a:ea typeface="Cambria Math"/>
                        <a:cs typeface="Arial" panose="020B0604020202020204" pitchFamily="34" charset="0"/>
                      </a:rPr>
                      <m:t>𝜎</m:t>
                    </m:r>
                    <m:r>
                      <a:rPr lang="en-US" sz="3200" b="0" i="1" smtClean="0">
                        <a:latin typeface="Cambria Math"/>
                        <a:ea typeface="Cambria Math"/>
                        <a:cs typeface="Arial" panose="020B0604020202020204" pitchFamily="34" charset="0"/>
                      </a:rPr>
                      <m:t>=7.5</m:t>
                    </m:r>
                  </m:oMath>
                </a14:m>
                <a:r>
                  <a:rPr lang="en-US" sz="3200" dirty="0" smtClean="0">
                    <a:latin typeface="Arial" panose="020B0604020202020204" pitchFamily="34" charset="0"/>
                    <a:cs typeface="Arial" panose="020B0604020202020204" pitchFamily="34" charset="0"/>
                  </a:rPr>
                  <a:t>.</a:t>
                </a:r>
              </a:p>
              <a:p>
                <a:pPr marL="514350" indent="-514350">
                  <a:lnSpc>
                    <a:spcPct val="120000"/>
                  </a:lnSpc>
                  <a:spcBef>
                    <a:spcPts val="0"/>
                  </a:spcBef>
                  <a:spcAft>
                    <a:spcPts val="600"/>
                  </a:spcAft>
                  <a:buFont typeface="+mj-lt"/>
                  <a:buAutoNum type="arabicPeriod"/>
                </a:pPr>
                <a:r>
                  <a:rPr lang="en-US" sz="3200" dirty="0">
                    <a:latin typeface="Arial" panose="020B0604020202020204" pitchFamily="34" charset="0"/>
                    <a:cs typeface="Arial" panose="020B0604020202020204" pitchFamily="34" charset="0"/>
                  </a:rPr>
                  <a:t>To estimate the unknown population mean BMI </a:t>
                </a:r>
                <a14:m>
                  <m:oMath xmlns:m="http://schemas.openxmlformats.org/officeDocument/2006/math">
                    <m:r>
                      <a:rPr lang="en-US" sz="3200" i="1" dirty="0">
                        <a:latin typeface="Cambria Math"/>
                        <a:ea typeface="Cambria Math"/>
                        <a:cs typeface="Arial" panose="020B0604020202020204" pitchFamily="34" charset="0"/>
                      </a:rPr>
                      <m:t>𝜇</m:t>
                    </m:r>
                  </m:oMath>
                </a14:m>
                <a:r>
                  <a:rPr lang="en-US" sz="3200" dirty="0">
                    <a:latin typeface="Arial" panose="020B0604020202020204" pitchFamily="34" charset="0"/>
                    <a:cs typeface="Arial" panose="020B0604020202020204" pitchFamily="34" charset="0"/>
                  </a:rPr>
                  <a:t>, use the mean </a:t>
                </a:r>
                <a14:m>
                  <m:oMath xmlns:m="http://schemas.openxmlformats.org/officeDocument/2006/math">
                    <m:acc>
                      <m:accPr>
                        <m:chr m:val="̅"/>
                        <m:ctrlPr>
                          <a:rPr lang="en-US" sz="3200" i="1" dirty="0">
                            <a:latin typeface="Cambria Math"/>
                            <a:cs typeface="Arial" panose="020B0604020202020204" pitchFamily="34" charset="0"/>
                          </a:rPr>
                        </m:ctrlPr>
                      </m:accPr>
                      <m:e>
                        <m:r>
                          <a:rPr lang="en-US" sz="3200" i="1" dirty="0">
                            <a:latin typeface="Cambria Math"/>
                            <a:cs typeface="Arial" panose="020B0604020202020204" pitchFamily="34" charset="0"/>
                          </a:rPr>
                          <m:t>𝑥</m:t>
                        </m:r>
                      </m:e>
                    </m:acc>
                    <m:r>
                      <a:rPr lang="en-US" sz="3200" i="1" dirty="0">
                        <a:latin typeface="Cambria Math"/>
                        <a:cs typeface="Arial" panose="020B0604020202020204" pitchFamily="34" charset="0"/>
                      </a:rPr>
                      <m:t>=26.8</m:t>
                    </m:r>
                  </m:oMath>
                </a14:m>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of the </a:t>
                </a:r>
                <a:r>
                  <a:rPr lang="en-US" sz="3200" dirty="0">
                    <a:latin typeface="Arial" panose="020B0604020202020204" pitchFamily="34" charset="0"/>
                    <a:cs typeface="Arial" panose="020B0604020202020204" pitchFamily="34" charset="0"/>
                  </a:rPr>
                  <a:t>random sample. We don't expect </a:t>
                </a:r>
                <a14:m>
                  <m:oMath xmlns:m="http://schemas.openxmlformats.org/officeDocument/2006/math">
                    <m:acc>
                      <m:accPr>
                        <m:chr m:val="̅"/>
                        <m:ctrlPr>
                          <a:rPr lang="en-US" sz="3200" i="1" dirty="0">
                            <a:latin typeface="Cambria Math"/>
                            <a:cs typeface="Arial" panose="020B0604020202020204" pitchFamily="34" charset="0"/>
                          </a:rPr>
                        </m:ctrlPr>
                      </m:accPr>
                      <m:e>
                        <m:r>
                          <a:rPr lang="en-US" sz="3200" i="1" dirty="0">
                            <a:latin typeface="Cambria Math"/>
                            <a:cs typeface="Arial" panose="020B0604020202020204" pitchFamily="34" charset="0"/>
                          </a:rPr>
                          <m:t>𝑥</m:t>
                        </m:r>
                      </m:e>
                    </m:acc>
                  </m:oMath>
                </a14:m>
                <a:r>
                  <a:rPr lang="en-US" sz="3200" dirty="0">
                    <a:latin typeface="Arial" panose="020B0604020202020204" pitchFamily="34" charset="0"/>
                    <a:cs typeface="Arial" panose="020B0604020202020204" pitchFamily="34" charset="0"/>
                  </a:rPr>
                  <a:t> to be exactly equal to </a:t>
                </a:r>
                <a:r>
                  <a:rPr lang="en-US" sz="3200" i="1" dirty="0" smtClean="0">
                    <a:latin typeface="Symbol" panose="05050102010706020507" pitchFamily="18" charset="2"/>
                    <a:cs typeface="Arial" panose="020B0604020202020204" pitchFamily="34" charset="0"/>
                  </a:rPr>
                  <a:t>m</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so we want </a:t>
                </a:r>
                <a:r>
                  <a:rPr lang="en-US" sz="3200" dirty="0" smtClean="0">
                    <a:latin typeface="Arial" panose="020B0604020202020204" pitchFamily="34" charset="0"/>
                    <a:cs typeface="Arial" panose="020B0604020202020204" pitchFamily="34" charset="0"/>
                  </a:rPr>
                  <a:t>to say </a:t>
                </a:r>
                <a:r>
                  <a:rPr lang="en-US" sz="3200" dirty="0">
                    <a:latin typeface="Arial" panose="020B0604020202020204" pitchFamily="34" charset="0"/>
                    <a:cs typeface="Arial" panose="020B0604020202020204" pitchFamily="34" charset="0"/>
                  </a:rPr>
                  <a:t>how accurate this estimate is</a:t>
                </a:r>
                <a:r>
                  <a:rPr lang="en-US" sz="3200" dirty="0" smtClean="0">
                    <a:latin typeface="Arial" panose="020B0604020202020204" pitchFamily="34" charset="0"/>
                    <a:cs typeface="Arial" panose="020B0604020202020204" pitchFamily="34" charset="0"/>
                  </a:rPr>
                  <a:t>.</a:t>
                </a:r>
              </a:p>
            </p:txBody>
          </p:sp>
        </mc:Choice>
        <mc:Fallback xmlns="">
          <p:sp>
            <p:nvSpPr>
              <p:cNvPr id="9" name="Rectangle 3"/>
              <p:cNvSpPr>
                <a:spLocks noGrp="1" noRot="1" noChangeAspect="1" noMove="1" noResize="1" noEditPoints="1" noAdjustHandles="1" noChangeArrowheads="1" noChangeShapeType="1" noTextEdit="1"/>
              </p:cNvSpPr>
              <p:nvPr>
                <p:ph sz="quarter" idx="1"/>
              </p:nvPr>
            </p:nvSpPr>
            <p:spPr>
              <a:xfrm>
                <a:off x="290139" y="1438835"/>
                <a:ext cx="8579224" cy="5419165"/>
              </a:xfrm>
              <a:blipFill rotWithShape="1">
                <a:blip r:embed="rId2"/>
                <a:stretch>
                  <a:fillRect l="-1066" t="-900"/>
                </a:stretch>
              </a:blipFill>
            </p:spPr>
            <p:txBody>
              <a:bodyPr/>
              <a:lstStyle/>
              <a:p>
                <a:r>
                  <a:rPr lang="en-US">
                    <a:noFill/>
                  </a:rPr>
                  <a:t> </a:t>
                </a:r>
              </a:p>
            </p:txBody>
          </p:sp>
        </mc:Fallback>
      </mc:AlternateContent>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9964" y="-3735"/>
            <a:ext cx="8316913" cy="1219200"/>
          </a:xfrm>
        </p:spPr>
        <p:txBody>
          <a:bodyPr>
            <a:normAutofit/>
          </a:bodyPr>
          <a:lstStyle/>
          <a:p>
            <a:pPr eaLnBrk="1" hangingPunct="1"/>
            <a:r>
              <a:rPr lang="en-US" altLang="en-US" sz="3200" dirty="0" smtClean="0">
                <a:latin typeface="Gill Sans" charset="0"/>
                <a:ea typeface="ＭＳ Ｐゴシック" pitchFamily="34" charset="-128"/>
              </a:rPr>
              <a:t>The reasoning of statistical estimation, cont’d</a:t>
            </a:r>
          </a:p>
        </p:txBody>
      </p:sp>
      <p:sp>
        <p:nvSpPr>
          <p:cNvPr id="22532" name="TextBox 17"/>
          <p:cNvSpPr txBox="1">
            <a:spLocks noChangeArrowheads="1"/>
          </p:cNvSpPr>
          <p:nvPr/>
        </p:nvSpPr>
        <p:spPr bwMode="auto">
          <a:xfrm>
            <a:off x="1135063" y="68516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800"/>
          </a:p>
        </p:txBody>
      </p:sp>
      <mc:AlternateContent xmlns:mc="http://schemas.openxmlformats.org/markup-compatibility/2006" xmlns:a14="http://schemas.microsoft.com/office/drawing/2010/main">
        <mc:Choice Requires="a14">
          <p:sp>
            <p:nvSpPr>
              <p:cNvPr id="9" name="Rectangle 3"/>
              <p:cNvSpPr>
                <a:spLocks noGrp="1" noChangeArrowheads="1"/>
              </p:cNvSpPr>
              <p:nvPr>
                <p:ph sz="quarter" idx="1"/>
              </p:nvPr>
            </p:nvSpPr>
            <p:spPr>
              <a:xfrm>
                <a:off x="290139" y="1438835"/>
                <a:ext cx="8579224" cy="5419165"/>
              </a:xfrm>
            </p:spPr>
            <p:txBody>
              <a:bodyPr>
                <a:normAutofit fontScale="77500" lnSpcReduction="20000"/>
              </a:bodyPr>
              <a:lstStyle/>
              <a:p>
                <a:pPr marL="514350" indent="-514350">
                  <a:lnSpc>
                    <a:spcPct val="120000"/>
                  </a:lnSpc>
                  <a:spcBef>
                    <a:spcPts val="0"/>
                  </a:spcBef>
                  <a:spcAft>
                    <a:spcPts val="600"/>
                  </a:spcAft>
                  <a:buFont typeface="+mj-lt"/>
                  <a:buAutoNum type="arabicPeriod" startAt="2"/>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average BMI </a:t>
                </a:r>
                <a14:m>
                  <m:oMath xmlns:m="http://schemas.openxmlformats.org/officeDocument/2006/math">
                    <m:acc>
                      <m:accPr>
                        <m:chr m:val="̅"/>
                        <m:ctrlPr>
                          <a:rPr lang="en-US" sz="3200" i="1" dirty="0" smtClean="0">
                            <a:latin typeface="Cambria Math"/>
                            <a:cs typeface="Arial" panose="020B0604020202020204" pitchFamily="34" charset="0"/>
                          </a:rPr>
                        </m:ctrlPr>
                      </m:accPr>
                      <m:e>
                        <m:r>
                          <a:rPr lang="en-US" sz="3200" b="0" i="1" dirty="0" smtClean="0">
                            <a:latin typeface="Cambria Math"/>
                            <a:cs typeface="Arial" panose="020B0604020202020204" pitchFamily="34" charset="0"/>
                          </a:rPr>
                          <m:t>𝑥</m:t>
                        </m:r>
                      </m:e>
                    </m:acc>
                  </m:oMath>
                </a14:m>
                <a:r>
                  <a:rPr lang="en-US" sz="3200" dirty="0" smtClean="0">
                    <a:latin typeface="Arial" panose="020B0604020202020204" pitchFamily="34" charset="0"/>
                    <a:cs typeface="Arial" panose="020B0604020202020204" pitchFamily="34" charset="0"/>
                  </a:rPr>
                  <a:t> of </a:t>
                </a:r>
                <a:r>
                  <a:rPr lang="en-US" sz="3200" dirty="0">
                    <a:latin typeface="Arial" panose="020B0604020202020204" pitchFamily="34" charset="0"/>
                    <a:cs typeface="Arial" panose="020B0604020202020204" pitchFamily="34" charset="0"/>
                  </a:rPr>
                  <a:t>an SRS of 654 young women has standard </a:t>
                </a:r>
                <a:r>
                  <a:rPr lang="en-US" sz="3200" dirty="0" smtClean="0">
                    <a:latin typeface="Arial" panose="020B0604020202020204" pitchFamily="34" charset="0"/>
                    <a:cs typeface="Arial" panose="020B0604020202020204" pitchFamily="34" charset="0"/>
                  </a:rPr>
                  <a:t>deviation </a:t>
                </a:r>
                <a14:m>
                  <m:oMath xmlns:m="http://schemas.openxmlformats.org/officeDocument/2006/math">
                    <m:f>
                      <m:fPr>
                        <m:type m:val="lin"/>
                        <m:ctrlPr>
                          <a:rPr lang="en-US" sz="3200" i="1" smtClean="0">
                            <a:latin typeface="Cambria Math"/>
                            <a:cs typeface="Arial" panose="020B0604020202020204" pitchFamily="34" charset="0"/>
                          </a:rPr>
                        </m:ctrlPr>
                      </m:fPr>
                      <m:num>
                        <m:r>
                          <a:rPr lang="en-US" sz="3200" i="1" smtClean="0">
                            <a:latin typeface="Cambria Math"/>
                            <a:ea typeface="Cambria Math"/>
                            <a:cs typeface="Arial" panose="020B0604020202020204" pitchFamily="34" charset="0"/>
                          </a:rPr>
                          <m:t>𝜎</m:t>
                        </m:r>
                      </m:num>
                      <m:den>
                        <m:rad>
                          <m:radPr>
                            <m:degHide m:val="on"/>
                            <m:ctrlPr>
                              <a:rPr lang="en-US" sz="3200" i="1" smtClean="0">
                                <a:latin typeface="Cambria Math"/>
                                <a:cs typeface="Arial" panose="020B0604020202020204" pitchFamily="34" charset="0"/>
                              </a:rPr>
                            </m:ctrlPr>
                          </m:radPr>
                          <m:deg/>
                          <m:e>
                            <m:r>
                              <a:rPr lang="en-US" sz="3200" b="0" i="1" smtClean="0">
                                <a:latin typeface="Cambria Math"/>
                                <a:cs typeface="Arial" panose="020B0604020202020204" pitchFamily="34" charset="0"/>
                              </a:rPr>
                              <m:t>𝑛</m:t>
                            </m:r>
                          </m:e>
                        </m:rad>
                      </m:den>
                    </m:f>
                    <m:r>
                      <a:rPr lang="en-US" sz="3200" b="0" i="1" smtClean="0">
                        <a:latin typeface="Cambria Math"/>
                        <a:cs typeface="Arial" panose="020B0604020202020204" pitchFamily="34" charset="0"/>
                      </a:rPr>
                      <m:t>=</m:t>
                    </m:r>
                    <m:f>
                      <m:fPr>
                        <m:type m:val="lin"/>
                        <m:ctrlPr>
                          <a:rPr lang="en-US" sz="3200" i="1">
                            <a:latin typeface="Cambria Math"/>
                            <a:cs typeface="Arial" panose="020B0604020202020204" pitchFamily="34" charset="0"/>
                          </a:rPr>
                        </m:ctrlPr>
                      </m:fPr>
                      <m:num>
                        <m:r>
                          <a:rPr lang="en-US" sz="3200" b="0" i="1" smtClean="0">
                            <a:latin typeface="Cambria Math"/>
                            <a:cs typeface="Arial" panose="020B0604020202020204" pitchFamily="34" charset="0"/>
                          </a:rPr>
                          <m:t>7.5</m:t>
                        </m:r>
                      </m:num>
                      <m:den>
                        <m:rad>
                          <m:radPr>
                            <m:degHide m:val="on"/>
                            <m:ctrlPr>
                              <a:rPr lang="en-US" sz="3200" i="1">
                                <a:latin typeface="Cambria Math"/>
                                <a:cs typeface="Arial" panose="020B0604020202020204" pitchFamily="34" charset="0"/>
                              </a:rPr>
                            </m:ctrlPr>
                          </m:radPr>
                          <m:deg/>
                          <m:e>
                            <m:r>
                              <a:rPr lang="en-US" sz="3200" b="0" i="1" smtClean="0">
                                <a:latin typeface="Cambria Math"/>
                                <a:cs typeface="Arial" panose="020B0604020202020204" pitchFamily="34" charset="0"/>
                              </a:rPr>
                              <m:t>654</m:t>
                            </m:r>
                          </m:e>
                        </m:rad>
                        <m:r>
                          <a:rPr lang="en-US" sz="3200" b="0" i="1" smtClean="0">
                            <a:latin typeface="Cambria Math"/>
                            <a:cs typeface="Arial" panose="020B0604020202020204" pitchFamily="34" charset="0"/>
                          </a:rPr>
                          <m:t>=0.3</m:t>
                        </m:r>
                      </m:den>
                    </m:f>
                  </m:oMath>
                </a14:m>
                <a:r>
                  <a:rPr lang="en-US" sz="3200" dirty="0" smtClean="0">
                    <a:latin typeface="Arial" panose="020B0604020202020204" pitchFamily="34" charset="0"/>
                    <a:cs typeface="Arial" panose="020B0604020202020204" pitchFamily="34" charset="0"/>
                  </a:rPr>
                  <a:t>, rounded.</a:t>
                </a:r>
              </a:p>
              <a:p>
                <a:pPr marL="514350" indent="-514350">
                  <a:lnSpc>
                    <a:spcPct val="120000"/>
                  </a:lnSpc>
                  <a:spcBef>
                    <a:spcPts val="0"/>
                  </a:spcBef>
                  <a:spcAft>
                    <a:spcPts val="600"/>
                  </a:spcAft>
                  <a:buFont typeface="+mj-lt"/>
                  <a:buAutoNum type="arabicPeriod" startAt="2"/>
                </a:pPr>
                <a:r>
                  <a:rPr lang="en-US" sz="3200" dirty="0" smtClean="0">
                    <a:latin typeface="Arial" panose="020B0604020202020204" pitchFamily="34" charset="0"/>
                    <a:cs typeface="Arial" panose="020B0604020202020204" pitchFamily="34" charset="0"/>
                  </a:rPr>
                  <a:t>The “95” part of the 68 – 95 – 99.7 rule for Normal distributions says that </a:t>
                </a:r>
                <a14:m>
                  <m:oMath xmlns:m="http://schemas.openxmlformats.org/officeDocument/2006/math">
                    <m:acc>
                      <m:accPr>
                        <m:chr m:val="̅"/>
                        <m:ctrlPr>
                          <a:rPr lang="en-US" sz="3200" i="1" smtClean="0">
                            <a:latin typeface="Cambria Math"/>
                            <a:cs typeface="Arial" panose="020B0604020202020204" pitchFamily="34" charset="0"/>
                          </a:rPr>
                        </m:ctrlPr>
                      </m:accPr>
                      <m:e>
                        <m:r>
                          <a:rPr lang="en-US" sz="3200" b="0" i="1" smtClean="0">
                            <a:latin typeface="Cambria Math"/>
                            <a:cs typeface="Arial" panose="020B0604020202020204" pitchFamily="34" charset="0"/>
                          </a:rPr>
                          <m:t>𝑥</m:t>
                        </m:r>
                      </m:e>
                    </m:acc>
                  </m:oMath>
                </a14:m>
                <a:r>
                  <a:rPr lang="en-US" sz="3200" dirty="0" smtClean="0">
                    <a:latin typeface="Arial" panose="020B0604020202020204" pitchFamily="34" charset="0"/>
                    <a:cs typeface="Arial" panose="020B0604020202020204" pitchFamily="34" charset="0"/>
                  </a:rPr>
                  <a:t> is within 0.6 (two standard deviations) of its mean, </a:t>
                </a:r>
                <a:r>
                  <a:rPr lang="en-US" sz="3200" i="1" dirty="0" smtClean="0">
                    <a:latin typeface="Symbol" panose="05050102010706020507" pitchFamily="18" charset="2"/>
                    <a:cs typeface="Arial" panose="020B0604020202020204" pitchFamily="34" charset="0"/>
                  </a:rPr>
                  <a:t>m</a:t>
                </a:r>
                <a:r>
                  <a:rPr lang="en-US" sz="3200" dirty="0" smtClean="0">
                    <a:latin typeface="Arial" panose="020B0604020202020204" pitchFamily="34" charset="0"/>
                    <a:cs typeface="Arial" panose="020B0604020202020204" pitchFamily="34" charset="0"/>
                  </a:rPr>
                  <a:t>, in 95% of all samples.  So if we construct the interval </a:t>
                </a:r>
                <a14:m>
                  <m:oMath xmlns:m="http://schemas.openxmlformats.org/officeDocument/2006/math">
                    <m:d>
                      <m:dPr>
                        <m:begChr m:val="["/>
                        <m:endChr m:val="]"/>
                        <m:ctrlPr>
                          <a:rPr lang="en-US" sz="3200" i="1" smtClean="0">
                            <a:latin typeface="Cambria Math"/>
                            <a:cs typeface="Arial" panose="020B0604020202020204" pitchFamily="34" charset="0"/>
                          </a:rPr>
                        </m:ctrlPr>
                      </m:dPr>
                      <m:e>
                        <m:acc>
                          <m:accPr>
                            <m:chr m:val="̅"/>
                            <m:ctrlPr>
                              <a:rPr lang="en-US" sz="3200" i="1" smtClean="0">
                                <a:latin typeface="Cambria Math"/>
                                <a:cs typeface="Arial" panose="020B0604020202020204" pitchFamily="34" charset="0"/>
                              </a:rPr>
                            </m:ctrlPr>
                          </m:accPr>
                          <m:e>
                            <m:r>
                              <a:rPr lang="en-US" sz="3200" b="0" i="1" smtClean="0">
                                <a:latin typeface="Cambria Math"/>
                                <a:cs typeface="Arial" panose="020B0604020202020204" pitchFamily="34" charset="0"/>
                              </a:rPr>
                              <m:t>𝑥</m:t>
                            </m:r>
                          </m:e>
                        </m:acc>
                        <m:r>
                          <a:rPr lang="en-US" sz="3200" b="0" i="1" smtClean="0">
                            <a:latin typeface="Cambria Math"/>
                            <a:cs typeface="Arial" panose="020B0604020202020204" pitchFamily="34" charset="0"/>
                          </a:rPr>
                          <m:t>−0.6,</m:t>
                        </m:r>
                        <m:acc>
                          <m:accPr>
                            <m:chr m:val="̅"/>
                            <m:ctrlPr>
                              <a:rPr lang="en-US" sz="3200" i="1">
                                <a:latin typeface="Cambria Math"/>
                                <a:cs typeface="Arial" panose="020B0604020202020204" pitchFamily="34" charset="0"/>
                              </a:rPr>
                            </m:ctrlPr>
                          </m:accPr>
                          <m:e>
                            <m:r>
                              <a:rPr lang="en-US" sz="3200" i="1">
                                <a:latin typeface="Cambria Math"/>
                                <a:cs typeface="Arial" panose="020B0604020202020204" pitchFamily="34" charset="0"/>
                              </a:rPr>
                              <m:t>𝑥</m:t>
                            </m:r>
                          </m:e>
                        </m:acc>
                        <m:r>
                          <a:rPr lang="en-US" sz="3200" b="0" i="1" smtClean="0">
                            <a:latin typeface="Cambria Math"/>
                            <a:cs typeface="Arial" panose="020B0604020202020204" pitchFamily="34" charset="0"/>
                          </a:rPr>
                          <m:t>+</m:t>
                        </m:r>
                        <m:r>
                          <a:rPr lang="en-US" sz="3200" i="1">
                            <a:latin typeface="Cambria Math"/>
                            <a:cs typeface="Arial" panose="020B0604020202020204" pitchFamily="34" charset="0"/>
                          </a:rPr>
                          <m:t>0.6</m:t>
                        </m:r>
                      </m:e>
                    </m:d>
                  </m:oMath>
                </a14:m>
                <a:r>
                  <a:rPr lang="en-US" sz="3200" dirty="0" smtClean="0">
                    <a:latin typeface="Arial" panose="020B0604020202020204" pitchFamily="34" charset="0"/>
                    <a:cs typeface="Arial" panose="020B0604020202020204" pitchFamily="34" charset="0"/>
                  </a:rPr>
                  <a:t>, and estimate that </a:t>
                </a:r>
                <a:r>
                  <a:rPr lang="en-US" sz="3200" i="1" dirty="0" smtClean="0">
                    <a:latin typeface="Symbol" panose="05050102010706020507" pitchFamily="18" charset="2"/>
                    <a:cs typeface="Arial" panose="020B0604020202020204" pitchFamily="34" charset="0"/>
                  </a:rPr>
                  <a:t>m</a:t>
                </a:r>
                <a:r>
                  <a:rPr lang="en-US" sz="3200" dirty="0" smtClean="0">
                    <a:latin typeface="Arial" panose="020B0604020202020204" pitchFamily="34" charset="0"/>
                    <a:cs typeface="Arial" panose="020B0604020202020204" pitchFamily="34" charset="0"/>
                  </a:rPr>
                  <a:t> lies in the interval, we will be correct 95% of the time.</a:t>
                </a:r>
              </a:p>
              <a:p>
                <a:pPr marL="514350" indent="-514350">
                  <a:lnSpc>
                    <a:spcPct val="120000"/>
                  </a:lnSpc>
                  <a:spcBef>
                    <a:spcPts val="0"/>
                  </a:spcBef>
                  <a:spcAft>
                    <a:spcPts val="600"/>
                  </a:spcAft>
                  <a:buFont typeface="+mj-lt"/>
                  <a:buAutoNum type="arabicPeriod" startAt="2"/>
                </a:pPr>
                <a:r>
                  <a:rPr lang="en-US" sz="3200" dirty="0" smtClean="0">
                    <a:latin typeface="Arial" panose="020B0604020202020204" pitchFamily="34" charset="0"/>
                    <a:cs typeface="Arial" panose="020B0604020202020204" pitchFamily="34" charset="0"/>
                  </a:rPr>
                  <a:t>Adding and subtracting 0.6 from our sample mean of 26.8, we get the interval [26.2, 27.4]—</a:t>
                </a:r>
                <a:r>
                  <a:rPr lang="en-US" sz="3200" dirty="0">
                    <a:latin typeface="Arial" panose="020B0604020202020204" pitchFamily="34" charset="0"/>
                    <a:cs typeface="Arial" panose="020B0604020202020204" pitchFamily="34" charset="0"/>
                  </a:rPr>
                  <a:t>for this we say that we are</a:t>
                </a:r>
                <a:r>
                  <a:rPr lang="en-US" sz="3200" i="1" dirty="0">
                    <a:latin typeface="Arial" panose="020B0604020202020204" pitchFamily="34" charset="0"/>
                    <a:cs typeface="Arial" panose="020B0604020202020204" pitchFamily="34" charset="0"/>
                  </a:rPr>
                  <a:t> 95% </a:t>
                </a:r>
                <a:r>
                  <a:rPr lang="en-US" sz="3200" i="1" dirty="0" smtClean="0">
                    <a:latin typeface="Arial" panose="020B0604020202020204" pitchFamily="34" charset="0"/>
                    <a:cs typeface="Arial" panose="020B0604020202020204" pitchFamily="34" charset="0"/>
                  </a:rPr>
                  <a:t>confident</a:t>
                </a:r>
                <a:r>
                  <a:rPr lang="en-US" sz="3200" dirty="0" smtClean="0">
                    <a:latin typeface="Arial" panose="020B0604020202020204" pitchFamily="34" charset="0"/>
                    <a:cs typeface="Arial" panose="020B0604020202020204" pitchFamily="34" charset="0"/>
                  </a:rPr>
                  <a:t> that </a:t>
                </a:r>
                <a:r>
                  <a:rPr lang="en-US" sz="3200" dirty="0">
                    <a:latin typeface="Arial" panose="020B0604020202020204" pitchFamily="34" charset="0"/>
                    <a:cs typeface="Arial" panose="020B0604020202020204" pitchFamily="34" charset="0"/>
                  </a:rPr>
                  <a:t>the mean </a:t>
                </a:r>
                <a:r>
                  <a:rPr lang="en-US" sz="3200" dirty="0" smtClean="0">
                    <a:latin typeface="Arial" panose="020B0604020202020204" pitchFamily="34" charset="0"/>
                    <a:cs typeface="Arial" panose="020B0604020202020204" pitchFamily="34" charset="0"/>
                  </a:rPr>
                  <a:t>BMI, </a:t>
                </a:r>
                <a:r>
                  <a:rPr lang="en-US" sz="3200" i="1" dirty="0" smtClean="0">
                    <a:latin typeface="Symbol" panose="05050102010706020507" pitchFamily="18" charset="2"/>
                    <a:cs typeface="Arial" panose="020B0604020202020204" pitchFamily="34" charset="0"/>
                  </a:rPr>
                  <a:t>m</a:t>
                </a:r>
                <a:r>
                  <a:rPr lang="en-US" sz="3200" dirty="0" smtClean="0">
                    <a:latin typeface="Arial" panose="020B0604020202020204" pitchFamily="34" charset="0"/>
                    <a:cs typeface="Arial" panose="020B0604020202020204" pitchFamily="34" charset="0"/>
                  </a:rPr>
                  <a:t>, of </a:t>
                </a:r>
                <a:r>
                  <a:rPr lang="en-US" sz="3200" dirty="0">
                    <a:latin typeface="Arial" panose="020B0604020202020204" pitchFamily="34" charset="0"/>
                    <a:cs typeface="Arial" panose="020B0604020202020204" pitchFamily="34" charset="0"/>
                  </a:rPr>
                  <a:t>all young women is some value in that interval, </a:t>
                </a:r>
                <a:r>
                  <a:rPr lang="en-US" sz="3200" dirty="0" smtClean="0">
                    <a:latin typeface="Arial" panose="020B0604020202020204" pitchFamily="34" charset="0"/>
                    <a:cs typeface="Arial" panose="020B0604020202020204" pitchFamily="34" charset="0"/>
                  </a:rPr>
                  <a:t>no lower </a:t>
                </a:r>
                <a:r>
                  <a:rPr lang="en-US" sz="3200" dirty="0">
                    <a:latin typeface="Arial" panose="020B0604020202020204" pitchFamily="34" charset="0"/>
                    <a:cs typeface="Arial" panose="020B0604020202020204" pitchFamily="34" charset="0"/>
                  </a:rPr>
                  <a:t>than 26.2 and no higher than 27.4.</a:t>
                </a:r>
              </a:p>
            </p:txBody>
          </p:sp>
        </mc:Choice>
        <mc:Fallback xmlns="">
          <p:sp>
            <p:nvSpPr>
              <p:cNvPr id="9" name="Rectangle 3"/>
              <p:cNvSpPr>
                <a:spLocks noGrp="1" noRot="1" noChangeAspect="1" noMove="1" noResize="1" noEditPoints="1" noAdjustHandles="1" noChangeArrowheads="1" noChangeShapeType="1" noTextEdit="1"/>
              </p:cNvSpPr>
              <p:nvPr>
                <p:ph sz="quarter" idx="1"/>
              </p:nvPr>
            </p:nvSpPr>
            <p:spPr>
              <a:xfrm>
                <a:off x="290139" y="1438835"/>
                <a:ext cx="8579224" cy="5419165"/>
              </a:xfrm>
              <a:blipFill rotWithShape="1">
                <a:blip r:embed="rId2"/>
                <a:stretch>
                  <a:fillRect l="-924" t="-787" r="-2061"/>
                </a:stretch>
              </a:blipFill>
            </p:spPr>
            <p:txBody>
              <a:bodyPr/>
              <a:lstStyle/>
              <a:p>
                <a:r>
                  <a:rPr lang="en-US">
                    <a:noFill/>
                  </a:rPr>
                  <a:t> </a:t>
                </a:r>
              </a:p>
            </p:txBody>
          </p:sp>
        </mc:Fallback>
      </mc:AlternateContent>
    </p:spTree>
    <p:extLst>
      <p:ext uri="{BB962C8B-B14F-4D97-AF65-F5344CB8AC3E}">
        <p14:creationId xmlns:p14="http://schemas.microsoft.com/office/powerpoint/2010/main" val="30880315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13645"/>
            <a:ext cx="7772400" cy="1219200"/>
          </a:xfrm>
        </p:spPr>
        <p:txBody>
          <a:bodyPr>
            <a:normAutofit/>
          </a:bodyPr>
          <a:lstStyle/>
          <a:p>
            <a:r>
              <a:rPr lang="en-US" altLang="en-US" sz="3600" dirty="0">
                <a:latin typeface="Gill Sans" charset="0"/>
                <a:ea typeface="ＭＳ Ｐゴシック" pitchFamily="34" charset="-128"/>
              </a:rPr>
              <a:t>Confidence </a:t>
            </a:r>
            <a:r>
              <a:rPr lang="en-US" altLang="en-US" sz="3600" dirty="0" smtClean="0">
                <a:latin typeface="Gill Sans" charset="0"/>
                <a:ea typeface="ＭＳ Ｐゴシック" pitchFamily="34" charset="-128"/>
              </a:rPr>
              <a:t>interval</a:t>
            </a:r>
          </a:p>
        </p:txBody>
      </p:sp>
      <p:sp>
        <p:nvSpPr>
          <p:cNvPr id="215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80000"/>
              </a:lnSpc>
            </a:pPr>
            <a:fld id="{F1DCD76B-DE25-44F5-9D18-B8654C8E1D2C}" type="slidenum">
              <a:rPr lang="en-US" altLang="en-US" sz="1200">
                <a:solidFill>
                  <a:srgbClr val="FFFFFF"/>
                </a:solidFill>
                <a:latin typeface="Tw Cen MT" pitchFamily="34" charset="0"/>
              </a:rPr>
              <a:pPr eaLnBrk="1" hangingPunct="1">
                <a:lnSpc>
                  <a:spcPct val="80000"/>
                </a:lnSpc>
              </a:pPr>
              <a:t>7</a:t>
            </a:fld>
            <a:endParaRPr lang="en-US" altLang="en-US" sz="1200">
              <a:solidFill>
                <a:srgbClr val="FFFFFF"/>
              </a:solidFill>
              <a:latin typeface="Tw Cen MT" pitchFamily="34" charset="0"/>
            </a:endParaRPr>
          </a:p>
        </p:txBody>
      </p:sp>
      <mc:AlternateContent xmlns:mc="http://schemas.openxmlformats.org/markup-compatibility/2006" xmlns:a14="http://schemas.microsoft.com/office/drawing/2010/main">
        <mc:Choice Requires="a14">
          <p:sp>
            <p:nvSpPr>
              <p:cNvPr id="7" name="Rectangle 3"/>
              <p:cNvSpPr>
                <a:spLocks noGrp="1" noChangeArrowheads="1"/>
              </p:cNvSpPr>
              <p:nvPr>
                <p:ph sz="quarter" idx="1"/>
              </p:nvPr>
            </p:nvSpPr>
            <p:spPr>
              <a:xfrm>
                <a:off x="290139" y="1105555"/>
                <a:ext cx="8579224" cy="5752445"/>
              </a:xfrm>
            </p:spPr>
            <p:txBody>
              <a:bodyPr>
                <a:normAutofit fontScale="70000" lnSpcReduction="20000"/>
              </a:bodyPr>
              <a:lstStyle/>
              <a:p>
                <a:pPr>
                  <a:lnSpc>
                    <a:spcPct val="120000"/>
                  </a:lnSpc>
                  <a:spcBef>
                    <a:spcPts val="0"/>
                  </a:spcBef>
                  <a:spcAft>
                    <a:spcPts val="600"/>
                  </a:spcAft>
                </a:pPr>
                <a:r>
                  <a:rPr lang="en-US" sz="3200" dirty="0" smtClean="0">
                    <a:latin typeface="Arial" panose="020B0604020202020204" pitchFamily="34" charset="0"/>
                    <a:cs typeface="Arial" panose="020B0604020202020204" pitchFamily="34" charset="0"/>
                  </a:rPr>
                  <a:t>In our previous example, the </a:t>
                </a:r>
                <a:r>
                  <a:rPr lang="en-US" sz="3200" dirty="0">
                    <a:latin typeface="Arial" panose="020B0604020202020204" pitchFamily="34" charset="0"/>
                    <a:cs typeface="Arial" panose="020B0604020202020204" pitchFamily="34" charset="0"/>
                  </a:rPr>
                  <a:t>95% </a:t>
                </a:r>
                <a:r>
                  <a:rPr lang="en-US" sz="3200" dirty="0" smtClean="0">
                    <a:latin typeface="Arial" panose="020B0604020202020204" pitchFamily="34" charset="0"/>
                    <a:cs typeface="Arial" panose="020B0604020202020204" pitchFamily="34" charset="0"/>
                  </a:rPr>
                  <a:t>confidence </a:t>
                </a:r>
                <a:r>
                  <a:rPr lang="en-US" sz="3200" dirty="0">
                    <a:latin typeface="Arial" panose="020B0604020202020204" pitchFamily="34" charset="0"/>
                    <a:cs typeface="Arial" panose="020B0604020202020204" pitchFamily="34" charset="0"/>
                  </a:rPr>
                  <a:t>interval </a:t>
                </a:r>
                <a:r>
                  <a:rPr lang="en-US" sz="3200" dirty="0" smtClean="0">
                    <a:latin typeface="Arial" panose="020B0604020202020204" pitchFamily="34" charset="0"/>
                    <a:cs typeface="Arial" panose="020B0604020202020204" pitchFamily="34" charset="0"/>
                  </a:rPr>
                  <a:t>was </a:t>
                </a:r>
                <a14:m>
                  <m:oMath xmlns:m="http://schemas.openxmlformats.org/officeDocument/2006/math">
                    <m:acc>
                      <m:accPr>
                        <m:chr m:val="̅"/>
                        <m:ctrlPr>
                          <a:rPr lang="en-US" sz="3200" i="1" smtClean="0">
                            <a:latin typeface="Cambria Math"/>
                            <a:cs typeface="Arial" panose="020B0604020202020204" pitchFamily="34" charset="0"/>
                          </a:rPr>
                        </m:ctrlPr>
                      </m:accPr>
                      <m:e>
                        <m:r>
                          <a:rPr lang="en-US" sz="3200" b="0" i="1" smtClean="0">
                            <a:latin typeface="Cambria Math"/>
                            <a:cs typeface="Arial" panose="020B0604020202020204" pitchFamily="34" charset="0"/>
                          </a:rPr>
                          <m:t>𝑥</m:t>
                        </m:r>
                      </m:e>
                    </m:acc>
                    <m:r>
                      <a:rPr lang="en-US" sz="3200" i="1" smtClean="0">
                        <a:latin typeface="Cambria Math"/>
                        <a:ea typeface="Cambria Math"/>
                        <a:cs typeface="Arial" panose="020B0604020202020204" pitchFamily="34" charset="0"/>
                      </a:rPr>
                      <m:t>±</m:t>
                    </m:r>
                    <m:r>
                      <a:rPr lang="en-US" sz="3200" b="0" i="1" smtClean="0">
                        <a:latin typeface="Cambria Math"/>
                        <a:ea typeface="Cambria Math"/>
                        <a:cs typeface="Arial" panose="020B0604020202020204" pitchFamily="34" charset="0"/>
                      </a:rPr>
                      <m:t>0.6</m:t>
                    </m:r>
                  </m:oMath>
                </a14:m>
                <a:r>
                  <a:rPr lang="en-US" sz="3200" dirty="0" smtClean="0">
                    <a:latin typeface="Arial" panose="020B0604020202020204" pitchFamily="34" charset="0"/>
                    <a:cs typeface="Arial" panose="020B0604020202020204" pitchFamily="34" charset="0"/>
                  </a:rPr>
                  <a:t>.</a:t>
                </a:r>
              </a:p>
              <a:p>
                <a:pPr>
                  <a:lnSpc>
                    <a:spcPct val="120000"/>
                  </a:lnSpc>
                  <a:spcBef>
                    <a:spcPts val="0"/>
                  </a:spcBef>
                  <a:spcAft>
                    <a:spcPts val="600"/>
                  </a:spcAft>
                </a:pPr>
                <a:r>
                  <a:rPr lang="en-US" sz="3200" dirty="0" smtClean="0">
                    <a:latin typeface="Arial" panose="020B0604020202020204" pitchFamily="34" charset="0"/>
                    <a:cs typeface="Arial" panose="020B0604020202020204" pitchFamily="34" charset="0"/>
                  </a:rPr>
                  <a:t>Most confidence </a:t>
                </a:r>
                <a:r>
                  <a:rPr lang="en-US" sz="3200" dirty="0">
                    <a:latin typeface="Arial" panose="020B0604020202020204" pitchFamily="34" charset="0"/>
                    <a:cs typeface="Arial" panose="020B0604020202020204" pitchFamily="34" charset="0"/>
                  </a:rPr>
                  <a:t>intervals we construct will have a form similar to this</a:t>
                </a:r>
                <a:r>
                  <a:rPr lang="en-US" sz="3200" dirty="0" smtClean="0">
                    <a:latin typeface="Arial" panose="020B0604020202020204" pitchFamily="34" charset="0"/>
                    <a:cs typeface="Arial" panose="020B0604020202020204" pitchFamily="34" charset="0"/>
                  </a:rPr>
                  <a:t>:</a:t>
                </a:r>
              </a:p>
              <a:p>
                <a:pPr marL="0" indent="0">
                  <a:lnSpc>
                    <a:spcPct val="120000"/>
                  </a:lnSpc>
                  <a:spcBef>
                    <a:spcPts val="0"/>
                  </a:spcBef>
                  <a:spcAft>
                    <a:spcPts val="600"/>
                  </a:spcAft>
                  <a:buNone/>
                </a:pPr>
                <a14:m>
                  <m:oMathPara xmlns:m="http://schemas.openxmlformats.org/officeDocument/2006/math">
                    <m:oMathParaPr>
                      <m:jc m:val="centerGroup"/>
                    </m:oMathParaPr>
                    <m:oMath xmlns:m="http://schemas.openxmlformats.org/officeDocument/2006/math">
                      <m:r>
                        <m:rPr>
                          <m:nor/>
                        </m:rPr>
                        <a:rPr lang="en-US" sz="3200" b="0" i="0" smtClean="0">
                          <a:latin typeface="Cambria Math"/>
                          <a:cs typeface="Arial" panose="020B0604020202020204" pitchFamily="34" charset="0"/>
                        </a:rPr>
                        <m:t>estimate</m:t>
                      </m:r>
                      <m:r>
                        <a:rPr lang="en-US" sz="3200" b="0" i="1" smtClean="0">
                          <a:latin typeface="Cambria Math"/>
                          <a:ea typeface="Cambria Math"/>
                          <a:cs typeface="Arial" panose="020B0604020202020204" pitchFamily="34" charset="0"/>
                        </a:rPr>
                        <m:t>±</m:t>
                      </m:r>
                      <m:r>
                        <m:rPr>
                          <m:nor/>
                        </m:rPr>
                        <a:rPr lang="en-US" sz="3200" b="0" i="0" smtClean="0">
                          <a:latin typeface="Cambria Math"/>
                          <a:ea typeface="Cambria Math"/>
                          <a:cs typeface="Arial" panose="020B0604020202020204" pitchFamily="34" charset="0"/>
                        </a:rPr>
                        <m:t>margin</m:t>
                      </m:r>
                      <m:r>
                        <m:rPr>
                          <m:nor/>
                        </m:rPr>
                        <a:rPr lang="en-US" sz="3200" b="0" i="0" smtClean="0">
                          <a:latin typeface="Cambria Math"/>
                          <a:ea typeface="Cambria Math"/>
                          <a:cs typeface="Arial" panose="020B0604020202020204" pitchFamily="34" charset="0"/>
                        </a:rPr>
                        <m:t> </m:t>
                      </m:r>
                      <m:r>
                        <m:rPr>
                          <m:nor/>
                        </m:rPr>
                        <a:rPr lang="en-US" sz="3200" b="0" i="0" smtClean="0">
                          <a:latin typeface="Cambria Math"/>
                          <a:ea typeface="Cambria Math"/>
                          <a:cs typeface="Arial" panose="020B0604020202020204" pitchFamily="34" charset="0"/>
                        </a:rPr>
                        <m:t>of</m:t>
                      </m:r>
                      <m:r>
                        <m:rPr>
                          <m:nor/>
                        </m:rPr>
                        <a:rPr lang="en-US" sz="3200" b="0" i="0" smtClean="0">
                          <a:latin typeface="Cambria Math"/>
                          <a:ea typeface="Cambria Math"/>
                          <a:cs typeface="Arial" panose="020B0604020202020204" pitchFamily="34" charset="0"/>
                        </a:rPr>
                        <m:t> </m:t>
                      </m:r>
                      <m:r>
                        <m:rPr>
                          <m:nor/>
                        </m:rPr>
                        <a:rPr lang="en-US" sz="3200" b="0" i="0" smtClean="0">
                          <a:latin typeface="Cambria Math"/>
                          <a:ea typeface="Cambria Math"/>
                          <a:cs typeface="Arial" panose="020B0604020202020204" pitchFamily="34" charset="0"/>
                        </a:rPr>
                        <m:t>error</m:t>
                      </m:r>
                    </m:oMath>
                  </m:oMathPara>
                </a14:m>
                <a:endParaRPr lang="en-US" sz="3200" dirty="0" smtClean="0">
                  <a:latin typeface="Arial" panose="020B0604020202020204" pitchFamily="34" charset="0"/>
                  <a:cs typeface="Arial" panose="020B0604020202020204" pitchFamily="34" charset="0"/>
                </a:endParaRPr>
              </a:p>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margin of error</a:t>
                </a:r>
                <a:r>
                  <a:rPr lang="en-US" sz="3200" dirty="0">
                    <a:latin typeface="Arial" panose="020B0604020202020204" pitchFamily="34" charset="0"/>
                    <a:cs typeface="Arial" panose="020B0604020202020204" pitchFamily="34" charset="0"/>
                  </a:rPr>
                  <a:t> </a:t>
                </a:r>
                <a14:m>
                  <m:oMath xmlns:m="http://schemas.openxmlformats.org/officeDocument/2006/math">
                    <m:r>
                      <a:rPr lang="en-US" sz="3200" i="1" dirty="0" smtClean="0">
                        <a:latin typeface="Cambria Math"/>
                        <a:ea typeface="Cambria Math"/>
                        <a:cs typeface="Arial" panose="020B0604020202020204" pitchFamily="34" charset="0"/>
                      </a:rPr>
                      <m:t>±</m:t>
                    </m:r>
                    <m:r>
                      <a:rPr lang="en-US" sz="3200" i="1" dirty="0" smtClean="0">
                        <a:latin typeface="Cambria Math"/>
                        <a:cs typeface="Arial" panose="020B0604020202020204" pitchFamily="34" charset="0"/>
                      </a:rPr>
                      <m:t>0</m:t>
                    </m:r>
                    <m:r>
                      <a:rPr lang="en-US" sz="3200" b="0" i="1" dirty="0" smtClean="0">
                        <a:latin typeface="Cambria Math"/>
                        <a:cs typeface="Arial" panose="020B0604020202020204" pitchFamily="34" charset="0"/>
                      </a:rPr>
                      <m:t>.</m:t>
                    </m:r>
                    <m:r>
                      <a:rPr lang="en-US" sz="3200" i="1" dirty="0" smtClean="0">
                        <a:latin typeface="Cambria Math"/>
                        <a:cs typeface="Arial" panose="020B0604020202020204" pitchFamily="34" charset="0"/>
                      </a:rPr>
                      <m:t>6</m:t>
                    </m:r>
                  </m:oMath>
                </a14:m>
                <a:r>
                  <a:rPr lang="en-US" sz="3200" dirty="0">
                    <a:latin typeface="Arial" panose="020B0604020202020204" pitchFamily="34" charset="0"/>
                    <a:cs typeface="Arial" panose="020B0604020202020204" pitchFamily="34" charset="0"/>
                  </a:rPr>
                  <a:t> shows how accurate we believe our guess is, </a:t>
                </a:r>
                <a:r>
                  <a:rPr lang="en-US" sz="3200" dirty="0" smtClean="0">
                    <a:latin typeface="Arial" panose="020B0604020202020204" pitchFamily="34" charset="0"/>
                    <a:cs typeface="Arial" panose="020B0604020202020204" pitchFamily="34" charset="0"/>
                  </a:rPr>
                  <a:t>margin based </a:t>
                </a:r>
                <a:r>
                  <a:rPr lang="en-US" sz="3200" dirty="0">
                    <a:latin typeface="Arial" panose="020B0604020202020204" pitchFamily="34" charset="0"/>
                    <a:cs typeface="Arial" panose="020B0604020202020204" pitchFamily="34" charset="0"/>
                  </a:rPr>
                  <a:t>on the variability of the estimate</a:t>
                </a:r>
                <a:r>
                  <a:rPr lang="en-US" sz="3200" dirty="0" smtClean="0">
                    <a:latin typeface="Arial" panose="020B0604020202020204" pitchFamily="34" charset="0"/>
                    <a:cs typeface="Arial" panose="020B0604020202020204" pitchFamily="34" charset="0"/>
                  </a:rPr>
                  <a:t>.</a:t>
                </a:r>
              </a:p>
              <a:p>
                <a:pPr marL="0" indent="0">
                  <a:lnSpc>
                    <a:spcPct val="120000"/>
                  </a:lnSpc>
                  <a:spcBef>
                    <a:spcPts val="0"/>
                  </a:spcBef>
                  <a:spcAft>
                    <a:spcPts val="600"/>
                  </a:spcAft>
                  <a:buNone/>
                </a:pPr>
                <a:r>
                  <a:rPr lang="en-US" sz="3200" b="1" cap="all" dirty="0">
                    <a:latin typeface="Arial" panose="020B0604020202020204" pitchFamily="34" charset="0"/>
                    <a:cs typeface="Arial" panose="020B0604020202020204" pitchFamily="34" charset="0"/>
                  </a:rPr>
                  <a:t>Confidence Interval</a:t>
                </a:r>
              </a:p>
              <a:p>
                <a:pPr>
                  <a:lnSpc>
                    <a:spcPct val="120000"/>
                  </a:lnSpc>
                  <a:spcBef>
                    <a:spcPts val="0"/>
                  </a:spcBef>
                  <a:spcAft>
                    <a:spcPts val="600"/>
                  </a:spcAft>
                </a:pPr>
                <a:r>
                  <a:rPr lang="en-US" sz="3200" dirty="0">
                    <a:solidFill>
                      <a:srgbClr val="FF0000"/>
                    </a:solidFill>
                    <a:latin typeface="Arial" panose="020B0604020202020204" pitchFamily="34" charset="0"/>
                    <a:cs typeface="Arial" panose="020B0604020202020204" pitchFamily="34" charset="0"/>
                  </a:rPr>
                  <a:t>A level </a:t>
                </a:r>
                <a:r>
                  <a:rPr lang="en-US" sz="3200" i="1" dirty="0">
                    <a:solidFill>
                      <a:srgbClr val="FF0000"/>
                    </a:solidFill>
                    <a:latin typeface="Arial" panose="020B0604020202020204" pitchFamily="34" charset="0"/>
                    <a:cs typeface="Arial" panose="020B0604020202020204" pitchFamily="34" charset="0"/>
                  </a:rPr>
                  <a:t>C</a:t>
                </a:r>
                <a:r>
                  <a:rPr lang="en-US" sz="3200" dirty="0">
                    <a:solidFill>
                      <a:srgbClr val="FF0000"/>
                    </a:solidFill>
                    <a:latin typeface="Arial" panose="020B0604020202020204" pitchFamily="34" charset="0"/>
                    <a:cs typeface="Arial" panose="020B0604020202020204" pitchFamily="34" charset="0"/>
                  </a:rPr>
                  <a:t> confidence interval</a:t>
                </a:r>
                <a:r>
                  <a:rPr lang="en-US" sz="3200" dirty="0">
                    <a:latin typeface="Arial" panose="020B0604020202020204" pitchFamily="34" charset="0"/>
                    <a:cs typeface="Arial" panose="020B0604020202020204" pitchFamily="34" charset="0"/>
                  </a:rPr>
                  <a:t> for a parameter has two parts:</a:t>
                </a:r>
              </a:p>
              <a:p>
                <a:pPr lvl="1">
                  <a:lnSpc>
                    <a:spcPct val="120000"/>
                  </a:lnSpc>
                  <a:spcBef>
                    <a:spcPts val="0"/>
                  </a:spcBef>
                  <a:spcAft>
                    <a:spcPts val="600"/>
                  </a:spcAft>
                </a:pPr>
                <a:r>
                  <a:rPr lang="en-US" sz="3000" dirty="0">
                    <a:latin typeface="Arial" panose="020B0604020202020204" pitchFamily="34" charset="0"/>
                    <a:cs typeface="Arial" panose="020B0604020202020204" pitchFamily="34" charset="0"/>
                  </a:rPr>
                  <a:t> An interval calculated from the data, which has the form:</a:t>
                </a:r>
              </a:p>
              <a:p>
                <a:pPr marL="365760" lvl="1" indent="0">
                  <a:lnSpc>
                    <a:spcPct val="120000"/>
                  </a:lnSpc>
                  <a:spcBef>
                    <a:spcPts val="0"/>
                  </a:spcBef>
                  <a:spcAft>
                    <a:spcPts val="600"/>
                  </a:spcAft>
                  <a:buNone/>
                </a:pPr>
                <a14:m>
                  <m:oMathPara xmlns:m="http://schemas.openxmlformats.org/officeDocument/2006/math">
                    <m:oMathParaPr>
                      <m:jc m:val="centerGroup"/>
                    </m:oMathParaPr>
                    <m:oMath xmlns:m="http://schemas.openxmlformats.org/officeDocument/2006/math">
                      <m:r>
                        <m:rPr>
                          <m:nor/>
                        </m:rPr>
                        <a:rPr lang="en-US" sz="3000">
                          <a:latin typeface="Cambria Math"/>
                          <a:cs typeface="Arial" panose="020B0604020202020204" pitchFamily="34" charset="0"/>
                        </a:rPr>
                        <m:t>estimate</m:t>
                      </m:r>
                      <m:r>
                        <a:rPr lang="en-US" sz="3000" i="1">
                          <a:latin typeface="Cambria Math"/>
                          <a:ea typeface="Cambria Math"/>
                          <a:cs typeface="Arial" panose="020B0604020202020204" pitchFamily="34" charset="0"/>
                        </a:rPr>
                        <m:t>±</m:t>
                      </m:r>
                      <m:r>
                        <m:rPr>
                          <m:nor/>
                        </m:rPr>
                        <a:rPr lang="en-US" sz="3000">
                          <a:latin typeface="Cambria Math"/>
                          <a:ea typeface="Cambria Math"/>
                          <a:cs typeface="Arial" panose="020B0604020202020204" pitchFamily="34" charset="0"/>
                        </a:rPr>
                        <m:t>margin</m:t>
                      </m:r>
                      <m:r>
                        <m:rPr>
                          <m:nor/>
                        </m:rPr>
                        <a:rPr lang="en-US" sz="3000">
                          <a:latin typeface="Cambria Math"/>
                          <a:ea typeface="Cambria Math"/>
                          <a:cs typeface="Arial" panose="020B0604020202020204" pitchFamily="34" charset="0"/>
                        </a:rPr>
                        <m:t> </m:t>
                      </m:r>
                      <m:r>
                        <m:rPr>
                          <m:nor/>
                        </m:rPr>
                        <a:rPr lang="en-US" sz="3000">
                          <a:latin typeface="Cambria Math"/>
                          <a:ea typeface="Cambria Math"/>
                          <a:cs typeface="Arial" panose="020B0604020202020204" pitchFamily="34" charset="0"/>
                        </a:rPr>
                        <m:t>of</m:t>
                      </m:r>
                      <m:r>
                        <m:rPr>
                          <m:nor/>
                        </m:rPr>
                        <a:rPr lang="en-US" sz="3000">
                          <a:latin typeface="Cambria Math"/>
                          <a:ea typeface="Cambria Math"/>
                          <a:cs typeface="Arial" panose="020B0604020202020204" pitchFamily="34" charset="0"/>
                        </a:rPr>
                        <m:t> </m:t>
                      </m:r>
                      <m:r>
                        <m:rPr>
                          <m:nor/>
                        </m:rPr>
                        <a:rPr lang="en-US" sz="3000">
                          <a:latin typeface="Cambria Math"/>
                          <a:ea typeface="Cambria Math"/>
                          <a:cs typeface="Arial" panose="020B0604020202020204" pitchFamily="34" charset="0"/>
                        </a:rPr>
                        <m:t>error</m:t>
                      </m:r>
                    </m:oMath>
                  </m:oMathPara>
                </a14:m>
                <a:endParaRPr lang="en-US" sz="3000" dirty="0">
                  <a:latin typeface="Arial" panose="020B0604020202020204" pitchFamily="34" charset="0"/>
                  <a:cs typeface="Arial" panose="020B0604020202020204" pitchFamily="34" charset="0"/>
                </a:endParaRPr>
              </a:p>
              <a:p>
                <a:pPr lvl="1">
                  <a:lnSpc>
                    <a:spcPct val="120000"/>
                  </a:lnSpc>
                  <a:spcBef>
                    <a:spcPts val="0"/>
                  </a:spcBef>
                  <a:spcAft>
                    <a:spcPts val="600"/>
                  </a:spcAft>
                </a:pPr>
                <a:r>
                  <a:rPr lang="en-US" sz="3000" dirty="0">
                    <a:latin typeface="Arial" panose="020B0604020202020204" pitchFamily="34" charset="0"/>
                    <a:cs typeface="Arial" panose="020B0604020202020204" pitchFamily="34" charset="0"/>
                  </a:rPr>
                  <a:t>A </a:t>
                </a:r>
                <a:r>
                  <a:rPr lang="en-US" sz="3000" dirty="0">
                    <a:solidFill>
                      <a:srgbClr val="FF0000"/>
                    </a:solidFill>
                    <a:latin typeface="Arial" panose="020B0604020202020204" pitchFamily="34" charset="0"/>
                    <a:cs typeface="Arial" panose="020B0604020202020204" pitchFamily="34" charset="0"/>
                  </a:rPr>
                  <a:t>confidence level </a:t>
                </a:r>
                <a:r>
                  <a:rPr lang="en-US" sz="3000" i="1" dirty="0">
                    <a:solidFill>
                      <a:srgbClr val="FF0000"/>
                    </a:solidFill>
                    <a:latin typeface="Arial" panose="020B0604020202020204" pitchFamily="34" charset="0"/>
                    <a:cs typeface="Arial" panose="020B0604020202020204" pitchFamily="34" charset="0"/>
                  </a:rPr>
                  <a:t>C</a:t>
                </a:r>
                <a:r>
                  <a:rPr lang="en-US" sz="3000" dirty="0">
                    <a:latin typeface="Arial" panose="020B0604020202020204" pitchFamily="34" charset="0"/>
                    <a:cs typeface="Arial" panose="020B0604020202020204" pitchFamily="34" charset="0"/>
                  </a:rPr>
                  <a:t>, which gives the probability that the interval will capture the true parameter value in repeated samples. That is, the confidence level is the success rate for the method</a:t>
                </a:r>
                <a:r>
                  <a:rPr lang="en-US" sz="3000" dirty="0" smtClean="0">
                    <a:latin typeface="Arial" panose="020B0604020202020204" pitchFamily="34" charset="0"/>
                    <a:cs typeface="Arial" panose="020B0604020202020204" pitchFamily="34" charset="0"/>
                  </a:rPr>
                  <a:t>.</a:t>
                </a:r>
                <a:endParaRPr lang="en-US" sz="3000" dirty="0">
                  <a:latin typeface="Arial" panose="020B0604020202020204" pitchFamily="34" charset="0"/>
                  <a:cs typeface="Arial" panose="020B0604020202020204" pitchFamily="34" charset="0"/>
                </a:endParaRPr>
              </a:p>
            </p:txBody>
          </p:sp>
        </mc:Choice>
        <mc:Fallback xmlns="">
          <p:sp>
            <p:nvSpPr>
              <p:cNvPr id="7" name="Rectangle 3"/>
              <p:cNvSpPr>
                <a:spLocks noGrp="1" noRot="1" noChangeAspect="1" noMove="1" noResize="1" noEditPoints="1" noAdjustHandles="1" noChangeArrowheads="1" noChangeShapeType="1" noTextEdit="1"/>
              </p:cNvSpPr>
              <p:nvPr>
                <p:ph sz="quarter" idx="1"/>
              </p:nvPr>
            </p:nvSpPr>
            <p:spPr>
              <a:xfrm>
                <a:off x="290139" y="1105555"/>
                <a:ext cx="8579224" cy="5752445"/>
              </a:xfrm>
              <a:blipFill rotWithShape="1">
                <a:blip r:embed="rId2"/>
                <a:stretch>
                  <a:fillRect l="-924" t="-530" r="-711"/>
                </a:stretch>
              </a:blipFill>
            </p:spPr>
            <p:txBody>
              <a:bodyPr/>
              <a:lstStyle/>
              <a:p>
                <a:r>
                  <a:rPr lang="en-US">
                    <a:noFill/>
                  </a:rPr>
                  <a:t> </a:t>
                </a:r>
              </a:p>
            </p:txBody>
          </p:sp>
        </mc:Fallback>
      </mc:AlternateContent>
      <p:sp>
        <p:nvSpPr>
          <p:cNvPr id="8" name="Rectangle 7"/>
          <p:cNvSpPr/>
          <p:nvPr/>
        </p:nvSpPr>
        <p:spPr>
          <a:xfrm>
            <a:off x="169115" y="3899647"/>
            <a:ext cx="8719391" cy="27700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40986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13645"/>
            <a:ext cx="7772400" cy="1219200"/>
          </a:xfrm>
        </p:spPr>
        <p:txBody>
          <a:bodyPr>
            <a:normAutofit/>
          </a:bodyPr>
          <a:lstStyle/>
          <a:p>
            <a:r>
              <a:rPr lang="en-US" altLang="en-US" sz="3600" dirty="0">
                <a:latin typeface="Gill Sans" charset="0"/>
                <a:ea typeface="ＭＳ Ｐゴシック" pitchFamily="34" charset="-128"/>
              </a:rPr>
              <a:t>Confidence </a:t>
            </a:r>
            <a:r>
              <a:rPr lang="en-US" altLang="en-US" sz="3600" dirty="0" smtClean="0">
                <a:latin typeface="Gill Sans" charset="0"/>
                <a:ea typeface="ＭＳ Ｐゴシック" pitchFamily="34" charset="-128"/>
              </a:rPr>
              <a:t>level</a:t>
            </a:r>
          </a:p>
        </p:txBody>
      </p:sp>
      <p:sp>
        <p:nvSpPr>
          <p:cNvPr id="215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80000"/>
              </a:lnSpc>
            </a:pPr>
            <a:fld id="{F1DCD76B-DE25-44F5-9D18-B8654C8E1D2C}" type="slidenum">
              <a:rPr lang="en-US" altLang="en-US" sz="1200">
                <a:solidFill>
                  <a:srgbClr val="FFFFFF"/>
                </a:solidFill>
                <a:latin typeface="Tw Cen MT" pitchFamily="34" charset="0"/>
              </a:rPr>
              <a:pPr eaLnBrk="1" hangingPunct="1">
                <a:lnSpc>
                  <a:spcPct val="80000"/>
                </a:lnSpc>
              </a:pPr>
              <a:t>8</a:t>
            </a:fld>
            <a:endParaRPr lang="en-US" altLang="en-US" sz="1200">
              <a:solidFill>
                <a:srgbClr val="FFFFFF"/>
              </a:solidFill>
              <a:latin typeface="Tw Cen MT" pitchFamily="34" charset="0"/>
            </a:endParaRPr>
          </a:p>
        </p:txBody>
      </p:sp>
      <mc:AlternateContent xmlns:mc="http://schemas.openxmlformats.org/markup-compatibility/2006" xmlns:a14="http://schemas.microsoft.com/office/drawing/2010/main">
        <mc:Choice Requires="a14">
          <p:sp>
            <p:nvSpPr>
              <p:cNvPr id="7" name="Rectangle 3"/>
              <p:cNvSpPr>
                <a:spLocks noGrp="1" noChangeArrowheads="1"/>
              </p:cNvSpPr>
              <p:nvPr>
                <p:ph sz="quarter" idx="1"/>
              </p:nvPr>
            </p:nvSpPr>
            <p:spPr>
              <a:xfrm>
                <a:off x="290139" y="1105555"/>
                <a:ext cx="8579224" cy="5752445"/>
              </a:xfrm>
            </p:spPr>
            <p:txBody>
              <a:bodyPr>
                <a:normAutofit fontScale="70000" lnSpcReduction="20000"/>
              </a:bodyPr>
              <a:lstStyle/>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The confidence level is the overall capture rate if the method is used many times. The sample mean will vary from sample to sample, but when we use the method </a:t>
                </a:r>
                <a14:m>
                  <m:oMath xmlns:m="http://schemas.openxmlformats.org/officeDocument/2006/math">
                    <m:r>
                      <m:rPr>
                        <m:nor/>
                      </m:rPr>
                      <a:rPr lang="en-US" sz="3200">
                        <a:latin typeface="Cambria Math"/>
                        <a:cs typeface="Arial" panose="020B0604020202020204" pitchFamily="34" charset="0"/>
                      </a:rPr>
                      <m:t>estimate</m:t>
                    </m:r>
                    <m:r>
                      <a:rPr lang="en-US" sz="3200" i="1">
                        <a:latin typeface="Cambria Math"/>
                        <a:ea typeface="Cambria Math"/>
                        <a:cs typeface="Arial" panose="020B0604020202020204" pitchFamily="34" charset="0"/>
                      </a:rPr>
                      <m:t>±</m:t>
                    </m:r>
                    <m:r>
                      <m:rPr>
                        <m:nor/>
                      </m:rPr>
                      <a:rPr lang="en-US" sz="3200">
                        <a:latin typeface="Cambria Math"/>
                        <a:ea typeface="Cambria Math"/>
                        <a:cs typeface="Arial" panose="020B0604020202020204" pitchFamily="34" charset="0"/>
                      </a:rPr>
                      <m:t>margin</m:t>
                    </m:r>
                    <m:r>
                      <m:rPr>
                        <m:nor/>
                      </m:rPr>
                      <a:rPr lang="en-US" sz="3200">
                        <a:latin typeface="Cambria Math"/>
                        <a:ea typeface="Cambria Math"/>
                        <a:cs typeface="Arial" panose="020B0604020202020204" pitchFamily="34" charset="0"/>
                      </a:rPr>
                      <m:t> </m:t>
                    </m:r>
                    <m:r>
                      <m:rPr>
                        <m:nor/>
                      </m:rPr>
                      <a:rPr lang="en-US" sz="3200">
                        <a:latin typeface="Cambria Math"/>
                        <a:ea typeface="Cambria Math"/>
                        <a:cs typeface="Arial" panose="020B0604020202020204" pitchFamily="34" charset="0"/>
                      </a:rPr>
                      <m:t>of</m:t>
                    </m:r>
                    <m:r>
                      <m:rPr>
                        <m:nor/>
                      </m:rPr>
                      <a:rPr lang="en-US" sz="3200">
                        <a:latin typeface="Cambria Math"/>
                        <a:ea typeface="Cambria Math"/>
                        <a:cs typeface="Arial" panose="020B0604020202020204" pitchFamily="34" charset="0"/>
                      </a:rPr>
                      <m:t> </m:t>
                    </m:r>
                    <m:r>
                      <m:rPr>
                        <m:nor/>
                      </m:rPr>
                      <a:rPr lang="en-US" sz="3200">
                        <a:latin typeface="Cambria Math"/>
                        <a:ea typeface="Cambria Math"/>
                        <a:cs typeface="Arial" panose="020B0604020202020204" pitchFamily="34" charset="0"/>
                      </a:rPr>
                      <m:t>error</m:t>
                    </m:r>
                  </m:oMath>
                </a14:m>
                <a:r>
                  <a:rPr lang="en-US" sz="3200" dirty="0">
                    <a:latin typeface="Arial" panose="020B0604020202020204" pitchFamily="34" charset="0"/>
                    <a:cs typeface="Arial" panose="020B0604020202020204" pitchFamily="34" charset="0"/>
                  </a:rPr>
                  <a:t> to get an interval based on each sample, </a:t>
                </a:r>
                <a:r>
                  <a:rPr lang="en-US" sz="3200" i="1" dirty="0">
                    <a:latin typeface="Arial" panose="020B0604020202020204" pitchFamily="34" charset="0"/>
                    <a:cs typeface="Arial" panose="020B0604020202020204" pitchFamily="34" charset="0"/>
                  </a:rPr>
                  <a:t>C</a:t>
                </a:r>
                <a:r>
                  <a:rPr lang="en-US" sz="3200" dirty="0">
                    <a:latin typeface="Arial" panose="020B0604020202020204" pitchFamily="34" charset="0"/>
                    <a:cs typeface="Arial" panose="020B0604020202020204" pitchFamily="34" charset="0"/>
                  </a:rPr>
                  <a:t>% of these intervals capture the unknown population mean</a:t>
                </a:r>
                <a:r>
                  <a:rPr lang="en-US" sz="3200" i="1" dirty="0">
                    <a:latin typeface="Arial" panose="020B0604020202020204" pitchFamily="34" charset="0"/>
                    <a:cs typeface="Arial" panose="020B0604020202020204" pitchFamily="34" charset="0"/>
                  </a:rPr>
                  <a:t> µ</a:t>
                </a:r>
                <a:r>
                  <a:rPr lang="en-US" sz="3200" dirty="0">
                    <a:latin typeface="Arial" panose="020B0604020202020204" pitchFamily="34" charset="0"/>
                    <a:cs typeface="Arial" panose="020B0604020202020204" pitchFamily="34" charset="0"/>
                  </a:rPr>
                  <a:t>.</a:t>
                </a:r>
              </a:p>
              <a:p>
                <a:pPr marL="0" indent="0">
                  <a:lnSpc>
                    <a:spcPct val="120000"/>
                  </a:lnSpc>
                  <a:spcBef>
                    <a:spcPts val="0"/>
                  </a:spcBef>
                  <a:spcAft>
                    <a:spcPts val="600"/>
                  </a:spcAft>
                  <a:buNone/>
                </a:pPr>
                <a:r>
                  <a:rPr lang="en-US" sz="3200" b="1" dirty="0">
                    <a:latin typeface="Arial" panose="020B0604020202020204" pitchFamily="34" charset="0"/>
                    <a:cs typeface="Arial" panose="020B0604020202020204" pitchFamily="34" charset="0"/>
                  </a:rPr>
                  <a:t>INTERPRETING A CONFIDENCE LEVEL</a:t>
                </a:r>
              </a:p>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The </a:t>
                </a:r>
                <a:r>
                  <a:rPr lang="en-US" sz="3200" dirty="0" smtClean="0">
                    <a:latin typeface="Arial" panose="020B0604020202020204" pitchFamily="34" charset="0"/>
                    <a:cs typeface="Arial" panose="020B0604020202020204" pitchFamily="34" charset="0"/>
                  </a:rPr>
                  <a:t>confidence </a:t>
                </a:r>
                <a:r>
                  <a:rPr lang="en-US" sz="3200" dirty="0">
                    <a:latin typeface="Arial" panose="020B0604020202020204" pitchFamily="34" charset="0"/>
                    <a:cs typeface="Arial" panose="020B0604020202020204" pitchFamily="34" charset="0"/>
                  </a:rPr>
                  <a:t>level is the success rate of the method that produces the interval. </a:t>
                </a:r>
                <a:r>
                  <a:rPr lang="en-US" sz="3200" dirty="0" smtClean="0">
                    <a:latin typeface="Arial" panose="020B0604020202020204" pitchFamily="34" charset="0"/>
                    <a:cs typeface="Arial" panose="020B0604020202020204" pitchFamily="34" charset="0"/>
                  </a:rPr>
                  <a:t>We don't </a:t>
                </a:r>
                <a:r>
                  <a:rPr lang="en-US" sz="3200" dirty="0">
                    <a:latin typeface="Arial" panose="020B0604020202020204" pitchFamily="34" charset="0"/>
                    <a:cs typeface="Arial" panose="020B0604020202020204" pitchFamily="34" charset="0"/>
                  </a:rPr>
                  <a:t>know whether the 95% </a:t>
                </a:r>
                <a:r>
                  <a:rPr lang="en-US" sz="3200" dirty="0" smtClean="0">
                    <a:latin typeface="Arial" panose="020B0604020202020204" pitchFamily="34" charset="0"/>
                    <a:cs typeface="Arial" panose="020B0604020202020204" pitchFamily="34" charset="0"/>
                  </a:rPr>
                  <a:t>confidence </a:t>
                </a:r>
                <a:r>
                  <a:rPr lang="en-US" sz="3200" dirty="0">
                    <a:latin typeface="Arial" panose="020B0604020202020204" pitchFamily="34" charset="0"/>
                    <a:cs typeface="Arial" panose="020B0604020202020204" pitchFamily="34" charset="0"/>
                  </a:rPr>
                  <a:t>interval from a particular sample is one </a:t>
                </a:r>
                <a:r>
                  <a:rPr lang="en-US" sz="3200" dirty="0" smtClean="0">
                    <a:latin typeface="Arial" panose="020B0604020202020204" pitchFamily="34" charset="0"/>
                    <a:cs typeface="Arial" panose="020B0604020202020204" pitchFamily="34" charset="0"/>
                  </a:rPr>
                  <a:t>of the </a:t>
                </a:r>
                <a:r>
                  <a:rPr lang="en-US" sz="3200" dirty="0">
                    <a:latin typeface="Arial" panose="020B0604020202020204" pitchFamily="34" charset="0"/>
                    <a:cs typeface="Arial" panose="020B0604020202020204" pitchFamily="34" charset="0"/>
                  </a:rPr>
                  <a:t>95% that capture </a:t>
                </a:r>
                <a14:m>
                  <m:oMath xmlns:m="http://schemas.openxmlformats.org/officeDocument/2006/math">
                    <m:r>
                      <a:rPr lang="en-US" sz="3200" i="1" dirty="0" smtClean="0">
                        <a:latin typeface="Cambria Math"/>
                        <a:ea typeface="Cambria Math"/>
                        <a:cs typeface="Arial" panose="020B0604020202020204" pitchFamily="34" charset="0"/>
                      </a:rPr>
                      <m:t>𝜇</m:t>
                    </m:r>
                  </m:oMath>
                </a14:m>
                <a:r>
                  <a:rPr lang="en-US" sz="3200" dirty="0">
                    <a:latin typeface="Arial" panose="020B0604020202020204" pitchFamily="34" charset="0"/>
                    <a:cs typeface="Arial" panose="020B0604020202020204" pitchFamily="34" charset="0"/>
                  </a:rPr>
                  <a:t> or one of the unlucky 5% that miss.</a:t>
                </a:r>
              </a:p>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To say that we are </a:t>
                </a:r>
                <a:r>
                  <a:rPr lang="en-US" sz="3200" b="1" dirty="0">
                    <a:latin typeface="Arial" panose="020B0604020202020204" pitchFamily="34" charset="0"/>
                    <a:cs typeface="Arial" panose="020B0604020202020204" pitchFamily="34" charset="0"/>
                  </a:rPr>
                  <a:t>95% </a:t>
                </a:r>
                <a:r>
                  <a:rPr lang="en-US" sz="3200" b="1" dirty="0" smtClean="0">
                    <a:latin typeface="Arial" panose="020B0604020202020204" pitchFamily="34" charset="0"/>
                    <a:cs typeface="Arial" panose="020B0604020202020204" pitchFamily="34" charset="0"/>
                  </a:rPr>
                  <a:t>confident</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that the unknown </a:t>
                </a:r>
                <a14:m>
                  <m:oMath xmlns:m="http://schemas.openxmlformats.org/officeDocument/2006/math">
                    <m:r>
                      <a:rPr lang="en-US" sz="3200" i="1" dirty="0" smtClean="0">
                        <a:latin typeface="Cambria Math"/>
                        <a:ea typeface="Cambria Math"/>
                        <a:cs typeface="Arial" panose="020B0604020202020204" pitchFamily="34" charset="0"/>
                      </a:rPr>
                      <m:t>𝜇</m:t>
                    </m:r>
                  </m:oMath>
                </a14:m>
                <a:r>
                  <a:rPr lang="en-US" sz="3200" dirty="0">
                    <a:latin typeface="Arial" panose="020B0604020202020204" pitchFamily="34" charset="0"/>
                    <a:cs typeface="Arial" panose="020B0604020202020204" pitchFamily="34" charset="0"/>
                  </a:rPr>
                  <a:t> lies between 26.2 and </a:t>
                </a:r>
                <a:r>
                  <a:rPr lang="en-US" sz="3200" dirty="0" smtClean="0">
                    <a:latin typeface="Arial" panose="020B0604020202020204" pitchFamily="34" charset="0"/>
                    <a:cs typeface="Arial" panose="020B0604020202020204" pitchFamily="34" charset="0"/>
                  </a:rPr>
                  <a:t>27.4 is </a:t>
                </a:r>
                <a:r>
                  <a:rPr lang="en-US" sz="3200" dirty="0">
                    <a:latin typeface="Arial" panose="020B0604020202020204" pitchFamily="34" charset="0"/>
                    <a:cs typeface="Arial" panose="020B0604020202020204" pitchFamily="34" charset="0"/>
                  </a:rPr>
                  <a:t>shorthand for </a:t>
                </a:r>
                <a:r>
                  <a:rPr lang="en-US" sz="3200" b="1" dirty="0" smtClean="0">
                    <a:latin typeface="Arial" panose="020B0604020202020204" pitchFamily="34" charset="0"/>
                    <a:cs typeface="Arial" panose="020B0604020202020204" pitchFamily="34" charset="0"/>
                  </a:rPr>
                  <a:t>“We </a:t>
                </a:r>
                <a:r>
                  <a:rPr lang="en-US" sz="3200" b="1" dirty="0">
                    <a:latin typeface="Arial" panose="020B0604020202020204" pitchFamily="34" charset="0"/>
                    <a:cs typeface="Arial" panose="020B0604020202020204" pitchFamily="34" charset="0"/>
                  </a:rPr>
                  <a:t>got these numbers using a method that gives </a:t>
                </a:r>
                <a:r>
                  <a:rPr lang="en-US" sz="3200" b="1" dirty="0" smtClean="0">
                    <a:latin typeface="Arial" panose="020B0604020202020204" pitchFamily="34" charset="0"/>
                    <a:cs typeface="Arial" panose="020B0604020202020204" pitchFamily="34" charset="0"/>
                  </a:rPr>
                  <a:t>correct results </a:t>
                </a:r>
                <a:r>
                  <a:rPr lang="en-US" sz="3200" b="1" dirty="0">
                    <a:latin typeface="Arial" panose="020B0604020202020204" pitchFamily="34" charset="0"/>
                    <a:cs typeface="Arial" panose="020B0604020202020204" pitchFamily="34" charset="0"/>
                  </a:rPr>
                  <a:t>95% of the time</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mc:Choice>
        <mc:Fallback xmlns="">
          <p:sp>
            <p:nvSpPr>
              <p:cNvPr id="7" name="Rectangle 3"/>
              <p:cNvSpPr>
                <a:spLocks noGrp="1" noRot="1" noChangeAspect="1" noMove="1" noResize="1" noEditPoints="1" noAdjustHandles="1" noChangeArrowheads="1" noChangeShapeType="1" noTextEdit="1"/>
              </p:cNvSpPr>
              <p:nvPr>
                <p:ph sz="quarter" idx="1"/>
              </p:nvPr>
            </p:nvSpPr>
            <p:spPr>
              <a:xfrm>
                <a:off x="290139" y="1105555"/>
                <a:ext cx="8579224" cy="5752445"/>
              </a:xfrm>
              <a:blipFill rotWithShape="1">
                <a:blip r:embed="rId2"/>
                <a:stretch>
                  <a:fillRect l="-924" t="-530" r="-1208"/>
                </a:stretch>
              </a:blipFill>
            </p:spPr>
            <p:txBody>
              <a:bodyPr/>
              <a:lstStyle/>
              <a:p>
                <a:r>
                  <a:rPr lang="en-US">
                    <a:noFill/>
                  </a:rPr>
                  <a:t> </a:t>
                </a:r>
              </a:p>
            </p:txBody>
          </p:sp>
        </mc:Fallback>
      </mc:AlternateContent>
      <p:sp>
        <p:nvSpPr>
          <p:cNvPr id="8" name="Rectangle 7"/>
          <p:cNvSpPr/>
          <p:nvPr/>
        </p:nvSpPr>
        <p:spPr>
          <a:xfrm>
            <a:off x="169115" y="2850781"/>
            <a:ext cx="8719391" cy="31062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04216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90139" y="-248116"/>
            <a:ext cx="7772400" cy="1219200"/>
          </a:xfrm>
        </p:spPr>
        <p:txBody>
          <a:bodyPr>
            <a:normAutofit/>
          </a:bodyPr>
          <a:lstStyle/>
          <a:p>
            <a:r>
              <a:rPr lang="en-US" altLang="en-US" sz="3200" dirty="0">
                <a:latin typeface="Gill Sans" charset="0"/>
                <a:ea typeface="ＭＳ Ｐゴシック" pitchFamily="34" charset="-128"/>
              </a:rPr>
              <a:t>Confidence </a:t>
            </a:r>
            <a:r>
              <a:rPr lang="en-US" altLang="en-US" sz="3200" dirty="0" smtClean="0">
                <a:latin typeface="Gill Sans" charset="0"/>
                <a:ea typeface="ＭＳ Ｐゴシック" pitchFamily="34" charset="-128"/>
              </a:rPr>
              <a:t>intervals for </a:t>
            </a:r>
            <a:r>
              <a:rPr lang="en-US" altLang="en-US" sz="3200" dirty="0">
                <a:latin typeface="Gill Sans" charset="0"/>
                <a:ea typeface="ＭＳ Ｐゴシック" pitchFamily="34" charset="-128"/>
              </a:rPr>
              <a:t>a population mean</a:t>
            </a:r>
          </a:p>
        </p:txBody>
      </p:sp>
      <p:sp>
        <p:nvSpPr>
          <p:cNvPr id="215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80000"/>
              </a:lnSpc>
            </a:pPr>
            <a:fld id="{F1DCD76B-DE25-44F5-9D18-B8654C8E1D2C}" type="slidenum">
              <a:rPr lang="en-US" altLang="en-US" sz="1200">
                <a:solidFill>
                  <a:srgbClr val="FFFFFF"/>
                </a:solidFill>
                <a:latin typeface="Tw Cen MT" pitchFamily="34" charset="0"/>
              </a:rPr>
              <a:pPr eaLnBrk="1" hangingPunct="1">
                <a:lnSpc>
                  <a:spcPct val="80000"/>
                </a:lnSpc>
              </a:pPr>
              <a:t>9</a:t>
            </a:fld>
            <a:endParaRPr lang="en-US" altLang="en-US" sz="1200">
              <a:solidFill>
                <a:srgbClr val="FFFFFF"/>
              </a:solidFill>
              <a:latin typeface="Tw Cen MT" pitchFamily="34" charset="0"/>
            </a:endParaRPr>
          </a:p>
        </p:txBody>
      </p:sp>
      <mc:AlternateContent xmlns:mc="http://schemas.openxmlformats.org/markup-compatibility/2006" xmlns:a14="http://schemas.microsoft.com/office/drawing/2010/main">
        <mc:Choice Requires="a14">
          <p:sp>
            <p:nvSpPr>
              <p:cNvPr id="7" name="Rectangle 3"/>
              <p:cNvSpPr>
                <a:spLocks noGrp="1" noChangeArrowheads="1"/>
              </p:cNvSpPr>
              <p:nvPr>
                <p:ph sz="quarter" idx="1"/>
              </p:nvPr>
            </p:nvSpPr>
            <p:spPr>
              <a:xfrm>
                <a:off x="290139" y="1105555"/>
                <a:ext cx="8579224" cy="5752445"/>
              </a:xfrm>
            </p:spPr>
            <p:txBody>
              <a:bodyPr>
                <a:normAutofit fontScale="62500" lnSpcReduction="20000"/>
              </a:bodyPr>
              <a:lstStyle/>
              <a:p>
                <a:pPr>
                  <a:lnSpc>
                    <a:spcPct val="120000"/>
                  </a:lnSpc>
                  <a:spcBef>
                    <a:spcPts val="0"/>
                  </a:spcBef>
                  <a:spcAft>
                    <a:spcPts val="600"/>
                  </a:spcAft>
                </a:pPr>
                <a:r>
                  <a:rPr lang="en-US" sz="3200" dirty="0" smtClean="0">
                    <a:latin typeface="Arial" panose="020B0604020202020204" pitchFamily="34" charset="0"/>
                    <a:cs typeface="Arial" panose="020B0604020202020204" pitchFamily="34" charset="0"/>
                  </a:rPr>
                  <a:t>In our NHANES example, wanting “95% confidence” dictated going out </a:t>
                </a:r>
                <a:r>
                  <a:rPr lang="en-US" sz="3200" i="1" dirty="0" smtClean="0">
                    <a:latin typeface="Arial" panose="020B0604020202020204" pitchFamily="34" charset="0"/>
                    <a:cs typeface="Arial" panose="020B0604020202020204" pitchFamily="34" charset="0"/>
                  </a:rPr>
                  <a:t>two</a:t>
                </a:r>
                <a:r>
                  <a:rPr lang="en-US" sz="3200" dirty="0" smtClean="0">
                    <a:latin typeface="Arial" panose="020B0604020202020204" pitchFamily="34" charset="0"/>
                    <a:cs typeface="Arial" panose="020B0604020202020204" pitchFamily="34" charset="0"/>
                  </a:rPr>
                  <a:t> standard deviations in both directions from the mean—if we change our confidence level </a:t>
                </a:r>
                <a:r>
                  <a:rPr lang="en-US" sz="3200" i="1" dirty="0" smtClean="0">
                    <a:latin typeface="Arial" panose="020B0604020202020204" pitchFamily="34" charset="0"/>
                    <a:cs typeface="Arial" panose="020B0604020202020204" pitchFamily="34" charset="0"/>
                  </a:rPr>
                  <a:t>C</a:t>
                </a:r>
                <a:r>
                  <a:rPr lang="en-US" sz="3200" dirty="0" smtClean="0">
                    <a:latin typeface="Arial" panose="020B0604020202020204" pitchFamily="34" charset="0"/>
                    <a:cs typeface="Arial" panose="020B0604020202020204" pitchFamily="34" charset="0"/>
                  </a:rPr>
                  <a:t>, we will change the number of standard deviations.  The text includes a table with the most common multiples:</a:t>
                </a:r>
              </a:p>
              <a:p>
                <a:pPr>
                  <a:lnSpc>
                    <a:spcPct val="120000"/>
                  </a:lnSpc>
                  <a:spcBef>
                    <a:spcPts val="0"/>
                  </a:spcBef>
                  <a:spcAft>
                    <a:spcPts val="600"/>
                  </a:spcAft>
                </a:pPr>
                <a:endParaRPr lang="en-US" sz="3200" dirty="0">
                  <a:latin typeface="Arial" panose="020B0604020202020204" pitchFamily="34" charset="0"/>
                  <a:cs typeface="Arial" panose="020B0604020202020204" pitchFamily="34" charset="0"/>
                </a:endParaRPr>
              </a:p>
              <a:p>
                <a:pPr>
                  <a:lnSpc>
                    <a:spcPct val="120000"/>
                  </a:lnSpc>
                  <a:spcBef>
                    <a:spcPts val="0"/>
                  </a:spcBef>
                  <a:spcAft>
                    <a:spcPts val="600"/>
                  </a:spcAft>
                </a:pPr>
                <a:endParaRPr lang="en-US" sz="3200" dirty="0" smtClean="0">
                  <a:latin typeface="Arial" panose="020B0604020202020204" pitchFamily="34" charset="0"/>
                  <a:cs typeface="Arial" panose="020B0604020202020204" pitchFamily="34" charset="0"/>
                </a:endParaRPr>
              </a:p>
              <a:p>
                <a:pPr>
                  <a:lnSpc>
                    <a:spcPct val="120000"/>
                  </a:lnSpc>
                  <a:spcBef>
                    <a:spcPts val="0"/>
                  </a:spcBef>
                  <a:spcAft>
                    <a:spcPts val="600"/>
                  </a:spcAft>
                </a:pPr>
                <a:r>
                  <a:rPr lang="en-US" sz="3200" dirty="0" smtClean="0">
                    <a:latin typeface="Arial" panose="020B0604020202020204" pitchFamily="34" charset="0"/>
                    <a:cs typeface="Arial" panose="020B0604020202020204" pitchFamily="34" charset="0"/>
                  </a:rPr>
                  <a:t>Once we have these, we may build any level </a:t>
                </a:r>
                <a:r>
                  <a:rPr lang="en-US" sz="3200" i="1" dirty="0" smtClean="0">
                    <a:latin typeface="Arial" panose="020B0604020202020204" pitchFamily="34" charset="0"/>
                    <a:cs typeface="Arial" panose="020B0604020202020204" pitchFamily="34" charset="0"/>
                  </a:rPr>
                  <a:t>C</a:t>
                </a:r>
                <a:r>
                  <a:rPr lang="en-US" sz="3200" dirty="0" smtClean="0">
                    <a:latin typeface="Arial" panose="020B0604020202020204" pitchFamily="34" charset="0"/>
                    <a:cs typeface="Arial" panose="020B0604020202020204" pitchFamily="34" charset="0"/>
                  </a:rPr>
                  <a:t> confidence interval we wish.</a:t>
                </a:r>
                <a:endParaRPr lang="en-US" sz="3200" dirty="0">
                  <a:latin typeface="Arial" panose="020B0604020202020204" pitchFamily="34" charset="0"/>
                  <a:cs typeface="Arial" panose="020B0604020202020204" pitchFamily="34" charset="0"/>
                </a:endParaRPr>
              </a:p>
              <a:p>
                <a:pPr marL="0" indent="0">
                  <a:lnSpc>
                    <a:spcPct val="120000"/>
                  </a:lnSpc>
                  <a:spcBef>
                    <a:spcPts val="0"/>
                  </a:spcBef>
                  <a:spcAft>
                    <a:spcPts val="600"/>
                  </a:spcAft>
                  <a:buNone/>
                </a:pPr>
                <a:r>
                  <a:rPr lang="en-US" sz="3200" b="1" dirty="0" smtClean="0">
                    <a:latin typeface="Arial" panose="020B0604020202020204" pitchFamily="34" charset="0"/>
                    <a:cs typeface="Arial" panose="020B0604020202020204" pitchFamily="34" charset="0"/>
                  </a:rPr>
                  <a:t>CONFIDENCE </a:t>
                </a:r>
                <a:r>
                  <a:rPr lang="en-US" sz="3200" b="1" dirty="0">
                    <a:latin typeface="Arial" panose="020B0604020202020204" pitchFamily="34" charset="0"/>
                    <a:cs typeface="Arial" panose="020B0604020202020204" pitchFamily="34" charset="0"/>
                  </a:rPr>
                  <a:t>INTERVAL FOR THE MEAN OF A </a:t>
                </a:r>
                <a:r>
                  <a:rPr lang="en-US" sz="3200" b="1" dirty="0" smtClean="0">
                    <a:latin typeface="Arial" panose="020B0604020202020204" pitchFamily="34" charset="0"/>
                    <a:cs typeface="Arial" panose="020B0604020202020204" pitchFamily="34" charset="0"/>
                  </a:rPr>
                  <a:t>NORMAL POPULATION</a:t>
                </a:r>
                <a:endParaRPr lang="en-US" sz="3200" b="1" dirty="0">
                  <a:latin typeface="Arial" panose="020B0604020202020204" pitchFamily="34" charset="0"/>
                  <a:cs typeface="Arial" panose="020B0604020202020204" pitchFamily="34" charset="0"/>
                </a:endParaRPr>
              </a:p>
              <a:p>
                <a:pPr>
                  <a:lnSpc>
                    <a:spcPct val="120000"/>
                  </a:lnSpc>
                  <a:spcBef>
                    <a:spcPts val="0"/>
                  </a:spcBef>
                  <a:spcAft>
                    <a:spcPts val="600"/>
                  </a:spcAft>
                </a:pPr>
                <a:r>
                  <a:rPr lang="en-US" sz="3200" dirty="0">
                    <a:latin typeface="Arial" panose="020B0604020202020204" pitchFamily="34" charset="0"/>
                    <a:cs typeface="Arial" panose="020B0604020202020204" pitchFamily="34" charset="0"/>
                  </a:rPr>
                  <a:t>Draw an SRS of size </a:t>
                </a:r>
                <a14:m>
                  <m:oMath xmlns:m="http://schemas.openxmlformats.org/officeDocument/2006/math">
                    <m:r>
                      <a:rPr lang="en-US" sz="3200" i="1" dirty="0" smtClean="0">
                        <a:latin typeface="Cambria Math"/>
                        <a:cs typeface="Arial" panose="020B0604020202020204" pitchFamily="34" charset="0"/>
                      </a:rPr>
                      <m:t>𝑛</m:t>
                    </m:r>
                  </m:oMath>
                </a14:m>
                <a:r>
                  <a:rPr lang="en-US" sz="3200" dirty="0">
                    <a:latin typeface="Arial" panose="020B0604020202020204" pitchFamily="34" charset="0"/>
                    <a:cs typeface="Arial" panose="020B0604020202020204" pitchFamily="34" charset="0"/>
                  </a:rPr>
                  <a:t> from a Normal population having unknown mean </a:t>
                </a:r>
                <a14:m>
                  <m:oMath xmlns:m="http://schemas.openxmlformats.org/officeDocument/2006/math">
                    <m:r>
                      <a:rPr lang="en-US" sz="3200" i="1" dirty="0" smtClean="0">
                        <a:latin typeface="Cambria Math"/>
                        <a:ea typeface="Cambria Math"/>
                        <a:cs typeface="Arial" panose="020B0604020202020204" pitchFamily="34" charset="0"/>
                      </a:rPr>
                      <m:t>𝜇</m:t>
                    </m:r>
                  </m:oMath>
                </a14:m>
                <a:r>
                  <a:rPr lang="en-US" sz="3200" dirty="0">
                    <a:latin typeface="Arial" panose="020B0604020202020204" pitchFamily="34" charset="0"/>
                    <a:cs typeface="Arial" panose="020B0604020202020204" pitchFamily="34" charset="0"/>
                  </a:rPr>
                  <a:t> and </a:t>
                </a:r>
                <a:r>
                  <a:rPr lang="en-US" sz="3200" dirty="0" smtClean="0">
                    <a:latin typeface="Arial" panose="020B0604020202020204" pitchFamily="34" charset="0"/>
                    <a:cs typeface="Arial" panose="020B0604020202020204" pitchFamily="34" charset="0"/>
                  </a:rPr>
                  <a:t>known standard </a:t>
                </a:r>
                <a:r>
                  <a:rPr lang="en-US" sz="3200" dirty="0">
                    <a:latin typeface="Arial" panose="020B0604020202020204" pitchFamily="34" charset="0"/>
                    <a:cs typeface="Arial" panose="020B0604020202020204" pitchFamily="34" charset="0"/>
                  </a:rPr>
                  <a:t>deviation</a:t>
                </a:r>
                <a14:m>
                  <m:oMath xmlns:m="http://schemas.openxmlformats.org/officeDocument/2006/math">
                    <m:r>
                      <a:rPr lang="en-US" sz="3200" i="1" dirty="0" smtClean="0">
                        <a:latin typeface="Cambria Math"/>
                        <a:cs typeface="Arial" panose="020B0604020202020204" pitchFamily="34" charset="0"/>
                      </a:rPr>
                      <m:t> </m:t>
                    </m:r>
                    <m:r>
                      <a:rPr lang="en-US" sz="3200" i="1" dirty="0" smtClean="0">
                        <a:latin typeface="Cambria Math"/>
                        <a:ea typeface="Cambria Math"/>
                        <a:cs typeface="Arial" panose="020B0604020202020204" pitchFamily="34" charset="0"/>
                      </a:rPr>
                      <m:t>𝜎</m:t>
                    </m:r>
                  </m:oMath>
                </a14:m>
                <a:r>
                  <a:rPr lang="en-US" sz="3200" dirty="0">
                    <a:latin typeface="Arial" panose="020B0604020202020204" pitchFamily="34" charset="0"/>
                    <a:cs typeface="Arial" panose="020B0604020202020204" pitchFamily="34" charset="0"/>
                  </a:rPr>
                  <a:t>. A </a:t>
                </a:r>
                <a:r>
                  <a:rPr lang="en-US" sz="3200" dirty="0" smtClean="0">
                    <a:solidFill>
                      <a:srgbClr val="FF0000"/>
                    </a:solidFill>
                    <a:latin typeface="Arial" panose="020B0604020202020204" pitchFamily="34" charset="0"/>
                    <a:cs typeface="Arial" panose="020B0604020202020204" pitchFamily="34" charset="0"/>
                  </a:rPr>
                  <a:t>level </a:t>
                </a:r>
                <a:r>
                  <a:rPr lang="en-US" sz="3200" i="1" dirty="0">
                    <a:solidFill>
                      <a:srgbClr val="FF0000"/>
                    </a:solidFill>
                    <a:latin typeface="Arial" panose="020B0604020202020204" pitchFamily="34" charset="0"/>
                    <a:cs typeface="Arial" panose="020B0604020202020204" pitchFamily="34" charset="0"/>
                  </a:rPr>
                  <a:t>C</a:t>
                </a:r>
                <a:r>
                  <a:rPr lang="en-US" sz="3200" dirty="0">
                    <a:solidFill>
                      <a:srgbClr val="FF0000"/>
                    </a:solidFill>
                    <a:latin typeface="Arial" panose="020B0604020202020204" pitchFamily="34" charset="0"/>
                    <a:cs typeface="Arial" panose="020B0604020202020204" pitchFamily="34" charset="0"/>
                  </a:rPr>
                  <a:t> </a:t>
                </a:r>
                <a:r>
                  <a:rPr lang="en-US" sz="3200" dirty="0" smtClean="0">
                    <a:solidFill>
                      <a:srgbClr val="FF0000"/>
                    </a:solidFill>
                    <a:latin typeface="Arial" panose="020B0604020202020204" pitchFamily="34" charset="0"/>
                    <a:cs typeface="Arial" panose="020B0604020202020204" pitchFamily="34" charset="0"/>
                  </a:rPr>
                  <a:t>confidence </a:t>
                </a:r>
                <a:r>
                  <a:rPr lang="en-US" sz="3200" dirty="0">
                    <a:solidFill>
                      <a:srgbClr val="FF0000"/>
                    </a:solidFill>
                    <a:latin typeface="Arial" panose="020B0604020202020204" pitchFamily="34" charset="0"/>
                    <a:cs typeface="Arial" panose="020B0604020202020204" pitchFamily="34" charset="0"/>
                  </a:rPr>
                  <a:t>interval for</a:t>
                </a:r>
                <a14:m>
                  <m:oMath xmlns:m="http://schemas.openxmlformats.org/officeDocument/2006/math">
                    <m:r>
                      <a:rPr lang="en-US" sz="3200" i="1" dirty="0" smtClean="0">
                        <a:solidFill>
                          <a:srgbClr val="FF0000"/>
                        </a:solidFill>
                        <a:latin typeface="Cambria Math"/>
                        <a:cs typeface="Arial" panose="020B0604020202020204" pitchFamily="34" charset="0"/>
                      </a:rPr>
                      <m:t> </m:t>
                    </m:r>
                    <m:r>
                      <a:rPr lang="en-US" sz="3200" i="1" dirty="0" smtClean="0">
                        <a:solidFill>
                          <a:srgbClr val="FF0000"/>
                        </a:solidFill>
                        <a:latin typeface="Cambria Math"/>
                        <a:ea typeface="Cambria Math"/>
                        <a:cs typeface="Arial" panose="020B0604020202020204" pitchFamily="34" charset="0"/>
                      </a:rPr>
                      <m:t>𝜇</m:t>
                    </m:r>
                  </m:oMath>
                </a14:m>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is</a:t>
                </a:r>
              </a:p>
              <a:p>
                <a:pPr marL="0" indent="0">
                  <a:lnSpc>
                    <a:spcPct val="120000"/>
                  </a:lnSpc>
                  <a:spcBef>
                    <a:spcPts val="0"/>
                  </a:spcBef>
                  <a:spcAft>
                    <a:spcPts val="600"/>
                  </a:spcAft>
                  <a:buNone/>
                </a:pPr>
                <a14:m>
                  <m:oMathPara xmlns:m="http://schemas.openxmlformats.org/officeDocument/2006/math">
                    <m:oMathParaPr>
                      <m:jc m:val="centerGroup"/>
                    </m:oMathParaPr>
                    <m:oMath xmlns:m="http://schemas.openxmlformats.org/officeDocument/2006/math">
                      <m:acc>
                        <m:accPr>
                          <m:chr m:val="̅"/>
                          <m:ctrlPr>
                            <a:rPr lang="en-US" sz="3200" i="1" smtClean="0">
                              <a:latin typeface="Cambria Math"/>
                              <a:cs typeface="Arial" panose="020B0604020202020204" pitchFamily="34" charset="0"/>
                            </a:rPr>
                          </m:ctrlPr>
                        </m:accPr>
                        <m:e>
                          <m:r>
                            <a:rPr lang="en-US" sz="3200" b="0" i="1" smtClean="0">
                              <a:latin typeface="Cambria Math"/>
                              <a:cs typeface="Arial" panose="020B0604020202020204" pitchFamily="34" charset="0"/>
                            </a:rPr>
                            <m:t>𝑥</m:t>
                          </m:r>
                        </m:e>
                      </m:acc>
                      <m:r>
                        <a:rPr lang="en-US" sz="3200" i="1" smtClean="0">
                          <a:latin typeface="Cambria Math"/>
                          <a:ea typeface="Cambria Math"/>
                          <a:cs typeface="Arial" panose="020B0604020202020204" pitchFamily="34" charset="0"/>
                        </a:rPr>
                        <m:t>±</m:t>
                      </m:r>
                      <m:sSup>
                        <m:sSupPr>
                          <m:ctrlPr>
                            <a:rPr lang="en-US" sz="3200" i="1" smtClean="0">
                              <a:latin typeface="Cambria Math"/>
                              <a:ea typeface="Cambria Math"/>
                              <a:cs typeface="Arial" panose="020B0604020202020204" pitchFamily="34" charset="0"/>
                            </a:rPr>
                          </m:ctrlPr>
                        </m:sSupPr>
                        <m:e>
                          <m:r>
                            <a:rPr lang="en-US" sz="3200" b="0" i="1" smtClean="0">
                              <a:latin typeface="Cambria Math"/>
                              <a:ea typeface="Cambria Math"/>
                              <a:cs typeface="Arial" panose="020B0604020202020204" pitchFamily="34" charset="0"/>
                            </a:rPr>
                            <m:t>𝑧</m:t>
                          </m:r>
                        </m:e>
                        <m:sup>
                          <m:r>
                            <a:rPr lang="en-US" sz="3200" b="0" i="1" smtClean="0">
                              <a:latin typeface="Cambria Math"/>
                              <a:ea typeface="Cambria Math"/>
                              <a:cs typeface="Arial" panose="020B0604020202020204" pitchFamily="34" charset="0"/>
                            </a:rPr>
                            <m:t>∗</m:t>
                          </m:r>
                        </m:sup>
                      </m:sSup>
                      <m:f>
                        <m:fPr>
                          <m:ctrlPr>
                            <a:rPr lang="en-US" sz="3200" i="1" smtClean="0">
                              <a:latin typeface="Cambria Math"/>
                              <a:ea typeface="Cambria Math"/>
                              <a:cs typeface="Arial" panose="020B0604020202020204" pitchFamily="34" charset="0"/>
                            </a:rPr>
                          </m:ctrlPr>
                        </m:fPr>
                        <m:num>
                          <m:r>
                            <a:rPr lang="en-US" sz="3200" i="1" smtClean="0">
                              <a:latin typeface="Cambria Math"/>
                              <a:ea typeface="Cambria Math"/>
                              <a:cs typeface="Arial" panose="020B0604020202020204" pitchFamily="34" charset="0"/>
                            </a:rPr>
                            <m:t>𝜎</m:t>
                          </m:r>
                        </m:num>
                        <m:den>
                          <m:rad>
                            <m:radPr>
                              <m:degHide m:val="on"/>
                              <m:ctrlPr>
                                <a:rPr lang="en-US" sz="3200" i="1" smtClean="0">
                                  <a:latin typeface="Cambria Math"/>
                                  <a:ea typeface="Cambria Math"/>
                                  <a:cs typeface="Arial" panose="020B0604020202020204" pitchFamily="34" charset="0"/>
                                </a:rPr>
                              </m:ctrlPr>
                            </m:radPr>
                            <m:deg/>
                            <m:e>
                              <m:r>
                                <a:rPr lang="en-US" sz="3200" b="0" i="1" smtClean="0">
                                  <a:latin typeface="Cambria Math"/>
                                  <a:ea typeface="Cambria Math"/>
                                  <a:cs typeface="Arial" panose="020B0604020202020204" pitchFamily="34" charset="0"/>
                                </a:rPr>
                                <m:t>𝑛</m:t>
                              </m:r>
                            </m:e>
                          </m:rad>
                        </m:den>
                      </m:f>
                    </m:oMath>
                  </m:oMathPara>
                </a14:m>
                <a:endParaRPr lang="en-US" sz="3200" dirty="0">
                  <a:latin typeface="Arial" panose="020B0604020202020204" pitchFamily="34" charset="0"/>
                  <a:cs typeface="Arial" panose="020B0604020202020204" pitchFamily="34" charset="0"/>
                </a:endParaRPr>
              </a:p>
              <a:p>
                <a:pPr>
                  <a:lnSpc>
                    <a:spcPct val="120000"/>
                  </a:lnSpc>
                  <a:spcBef>
                    <a:spcPts val="0"/>
                  </a:spcBef>
                  <a:spcAft>
                    <a:spcPts val="600"/>
                  </a:spcAft>
                </a:pPr>
                <a:r>
                  <a:rPr lang="en-US" sz="3200" dirty="0" smtClean="0">
                    <a:latin typeface="Arial" panose="020B0604020202020204" pitchFamily="34" charset="0"/>
                    <a:cs typeface="Arial" panose="020B0604020202020204" pitchFamily="34" charset="0"/>
                  </a:rPr>
                  <a:t>Some examples of critical values, </a:t>
                </a:r>
                <a14:m>
                  <m:oMath xmlns:m="http://schemas.openxmlformats.org/officeDocument/2006/math">
                    <m:sSup>
                      <m:sSupPr>
                        <m:ctrlPr>
                          <a:rPr lang="en-US" sz="3200" i="1">
                            <a:latin typeface="Cambria Math"/>
                            <a:ea typeface="Cambria Math"/>
                            <a:cs typeface="Arial" panose="020B0604020202020204" pitchFamily="34" charset="0"/>
                          </a:rPr>
                        </m:ctrlPr>
                      </m:sSupPr>
                      <m:e>
                        <m:r>
                          <a:rPr lang="en-US" sz="3200" i="1">
                            <a:latin typeface="Cambria Math"/>
                            <a:ea typeface="Cambria Math"/>
                            <a:cs typeface="Arial" panose="020B0604020202020204" pitchFamily="34" charset="0"/>
                          </a:rPr>
                          <m:t>𝑧</m:t>
                        </m:r>
                      </m:e>
                      <m:sup>
                        <m:r>
                          <a:rPr lang="en-US" sz="3200" i="1">
                            <a:latin typeface="Cambria Math"/>
                            <a:ea typeface="Cambria Math"/>
                            <a:cs typeface="Arial" panose="020B0604020202020204" pitchFamily="34" charset="0"/>
                          </a:rPr>
                          <m:t>∗</m:t>
                        </m:r>
                      </m:sup>
                    </m:sSup>
                  </m:oMath>
                </a14:m>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corresponding </a:t>
                </a:r>
                <a:r>
                  <a:rPr lang="en-US" sz="3200" dirty="0">
                    <a:latin typeface="Arial" panose="020B0604020202020204" pitchFamily="34" charset="0"/>
                    <a:cs typeface="Arial" panose="020B0604020202020204" pitchFamily="34" charset="0"/>
                  </a:rPr>
                  <a:t>to the </a:t>
                </a:r>
                <a:r>
                  <a:rPr lang="en-US" sz="3200" dirty="0" smtClean="0">
                    <a:latin typeface="Arial" panose="020B0604020202020204" pitchFamily="34" charset="0"/>
                    <a:cs typeface="Arial" panose="020B0604020202020204" pitchFamily="34" charset="0"/>
                  </a:rPr>
                  <a:t>confidence </a:t>
                </a:r>
                <a:r>
                  <a:rPr lang="en-US" sz="3200" dirty="0">
                    <a:latin typeface="Arial" panose="020B0604020202020204" pitchFamily="34" charset="0"/>
                    <a:cs typeface="Arial" panose="020B0604020202020204" pitchFamily="34" charset="0"/>
                  </a:rPr>
                  <a:t>level </a:t>
                </a:r>
                <a:r>
                  <a:rPr lang="en-US" sz="3200" i="1" dirty="0">
                    <a:latin typeface="Arial" panose="020B0604020202020204" pitchFamily="34" charset="0"/>
                    <a:cs typeface="Arial" panose="020B0604020202020204" pitchFamily="34" charset="0"/>
                  </a:rPr>
                  <a:t>C</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are given above.</a:t>
                </a:r>
                <a:endParaRPr lang="en-US" sz="3200" b="1" dirty="0">
                  <a:latin typeface="Arial" panose="020B0604020202020204" pitchFamily="34" charset="0"/>
                  <a:cs typeface="Arial" panose="020B0604020202020204" pitchFamily="34" charset="0"/>
                </a:endParaRPr>
              </a:p>
            </p:txBody>
          </p:sp>
        </mc:Choice>
        <mc:Fallback xmlns="">
          <p:sp>
            <p:nvSpPr>
              <p:cNvPr id="7" name="Rectangle 3"/>
              <p:cNvSpPr>
                <a:spLocks noGrp="1" noRot="1" noChangeAspect="1" noMove="1" noResize="1" noEditPoints="1" noAdjustHandles="1" noChangeArrowheads="1" noChangeShapeType="1" noTextEdit="1"/>
              </p:cNvSpPr>
              <p:nvPr>
                <p:ph sz="quarter" idx="1"/>
              </p:nvPr>
            </p:nvSpPr>
            <p:spPr>
              <a:xfrm>
                <a:off x="290139" y="1105555"/>
                <a:ext cx="8579224" cy="5752445"/>
              </a:xfrm>
              <a:blipFill rotWithShape="1">
                <a:blip r:embed="rId2"/>
                <a:stretch>
                  <a:fillRect l="-782" t="-424" r="-1279"/>
                </a:stretch>
              </a:blipFill>
            </p:spPr>
            <p:txBody>
              <a:bodyPr/>
              <a:lstStyle/>
              <a:p>
                <a:r>
                  <a:rPr lang="en-US">
                    <a:noFill/>
                  </a:rPr>
                  <a:t> </a:t>
                </a:r>
              </a:p>
            </p:txBody>
          </p:sp>
        </mc:Fallback>
      </mc:AlternateContent>
      <p:sp>
        <p:nvSpPr>
          <p:cNvPr id="8" name="Rectangle 7"/>
          <p:cNvSpPr/>
          <p:nvPr/>
        </p:nvSpPr>
        <p:spPr>
          <a:xfrm>
            <a:off x="169115" y="3845858"/>
            <a:ext cx="8719391" cy="28507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098279199"/>
              </p:ext>
            </p:extLst>
          </p:nvPr>
        </p:nvGraphicFramePr>
        <p:xfrm>
          <a:off x="1855694" y="2479941"/>
          <a:ext cx="4996928" cy="741680"/>
        </p:xfrm>
        <a:graphic>
          <a:graphicData uri="http://schemas.openxmlformats.org/drawingml/2006/table">
            <a:tbl>
              <a:tblPr firstRow="1" bandRow="1">
                <a:tableStyleId>{5C22544A-7EE6-4342-B048-85BDC9FD1C3A}</a:tableStyleId>
              </a:tblPr>
              <a:tblGrid>
                <a:gridCol w="2528048"/>
                <a:gridCol w="822960"/>
                <a:gridCol w="822960"/>
                <a:gridCol w="822960"/>
              </a:tblGrid>
              <a:tr h="370840">
                <a:tc>
                  <a:txBody>
                    <a:bodyPr/>
                    <a:lstStyle/>
                    <a:p>
                      <a:r>
                        <a:rPr lang="en-US" dirty="0" smtClean="0"/>
                        <a:t>Confidence level C</a:t>
                      </a:r>
                      <a:endParaRPr lang="en-US" dirty="0"/>
                    </a:p>
                  </a:txBody>
                  <a:tcPr/>
                </a:tc>
                <a:tc>
                  <a:txBody>
                    <a:bodyPr/>
                    <a:lstStyle/>
                    <a:p>
                      <a:r>
                        <a:rPr lang="en-US" dirty="0" smtClean="0"/>
                        <a:t>90%</a:t>
                      </a:r>
                      <a:endParaRPr lang="en-US" dirty="0"/>
                    </a:p>
                  </a:txBody>
                  <a:tcPr/>
                </a:tc>
                <a:tc>
                  <a:txBody>
                    <a:bodyPr/>
                    <a:lstStyle/>
                    <a:p>
                      <a:r>
                        <a:rPr lang="en-US" dirty="0" smtClean="0"/>
                        <a:t>95%</a:t>
                      </a:r>
                      <a:endParaRPr lang="en-US" dirty="0"/>
                    </a:p>
                  </a:txBody>
                  <a:tcPr/>
                </a:tc>
                <a:tc>
                  <a:txBody>
                    <a:bodyPr/>
                    <a:lstStyle/>
                    <a:p>
                      <a:r>
                        <a:rPr lang="en-US" dirty="0" smtClean="0"/>
                        <a:t>99%</a:t>
                      </a:r>
                      <a:endParaRPr lang="en-US" dirty="0"/>
                    </a:p>
                  </a:txBody>
                  <a:tcPr/>
                </a:tc>
              </a:tr>
              <a:tr h="370840">
                <a:tc>
                  <a:txBody>
                    <a:bodyPr/>
                    <a:lstStyle/>
                    <a:p>
                      <a:r>
                        <a:rPr lang="en-US" dirty="0" smtClean="0"/>
                        <a:t>Critical value z*</a:t>
                      </a:r>
                      <a:endParaRPr lang="en-US" dirty="0"/>
                    </a:p>
                  </a:txBody>
                  <a:tcPr/>
                </a:tc>
                <a:tc>
                  <a:txBody>
                    <a:bodyPr/>
                    <a:lstStyle/>
                    <a:p>
                      <a:r>
                        <a:rPr lang="en-US" dirty="0" smtClean="0"/>
                        <a:t>1.645</a:t>
                      </a:r>
                      <a:endParaRPr lang="en-US" dirty="0"/>
                    </a:p>
                  </a:txBody>
                  <a:tcPr/>
                </a:tc>
                <a:tc>
                  <a:txBody>
                    <a:bodyPr/>
                    <a:lstStyle/>
                    <a:p>
                      <a:r>
                        <a:rPr lang="en-US" dirty="0" smtClean="0"/>
                        <a:t>1.960</a:t>
                      </a:r>
                      <a:endParaRPr lang="en-US" dirty="0"/>
                    </a:p>
                  </a:txBody>
                  <a:tcPr/>
                </a:tc>
                <a:tc>
                  <a:txBody>
                    <a:bodyPr/>
                    <a:lstStyle/>
                    <a:p>
                      <a:r>
                        <a:rPr lang="en-US" dirty="0" smtClean="0"/>
                        <a:t>2.576</a:t>
                      </a:r>
                      <a:endParaRPr lang="en-US" dirty="0"/>
                    </a:p>
                  </a:txBody>
                  <a:tcPr/>
                </a:tc>
              </a:tr>
            </a:tbl>
          </a:graphicData>
        </a:graphic>
      </p:graphicFrame>
    </p:spTree>
    <p:extLst>
      <p:ext uri="{BB962C8B-B14F-4D97-AF65-F5344CB8AC3E}">
        <p14:creationId xmlns:p14="http://schemas.microsoft.com/office/powerpoint/2010/main" val="36142430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4769</TotalTime>
  <Words>1254</Words>
  <Application>Microsoft Office PowerPoint</Application>
  <PresentationFormat>On-screen Show (4:3)</PresentationFormat>
  <Paragraphs>91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CHAPTER 16: Confidence Intervals: The Basics</vt:lpstr>
      <vt:lpstr>In chapter 16, we cover …</vt:lpstr>
      <vt:lpstr>Statistical inference</vt:lpstr>
      <vt:lpstr>Simple conditions for inference about a mean</vt:lpstr>
      <vt:lpstr>The reasoning of statistical estimation</vt:lpstr>
      <vt:lpstr>The reasoning of statistical estimation, cont’d</vt:lpstr>
      <vt:lpstr>Confidence interval</vt:lpstr>
      <vt:lpstr>Confidence level</vt:lpstr>
      <vt:lpstr>Confidence intervals for a population mean</vt:lpstr>
      <vt:lpstr>Confidence intervals: the four-step process</vt:lpstr>
      <vt:lpstr>How confidence intervals behave</vt:lpstr>
    </vt:vector>
  </TitlesOfParts>
  <Company>ISD 194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Regression</dc:title>
  <dc:creator>Jason Molesky</dc:creator>
  <cp:lastModifiedBy>Anzhi Li</cp:lastModifiedBy>
  <cp:revision>248</cp:revision>
  <dcterms:created xsi:type="dcterms:W3CDTF">2011-07-11T00:21:16Z</dcterms:created>
  <dcterms:modified xsi:type="dcterms:W3CDTF">2015-08-12T20:17:03Z</dcterms:modified>
</cp:coreProperties>
</file>