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</p:sldMasterIdLst>
  <p:notesMasterIdLst>
    <p:notesMasterId r:id="rId18"/>
  </p:notesMasterIdLst>
  <p:sldIdLst>
    <p:sldId id="297" r:id="rId2"/>
    <p:sldId id="334" r:id="rId3"/>
    <p:sldId id="335" r:id="rId4"/>
    <p:sldId id="336" r:id="rId5"/>
    <p:sldId id="352" r:id="rId6"/>
    <p:sldId id="337" r:id="rId7"/>
    <p:sldId id="338" r:id="rId8"/>
    <p:sldId id="339" r:id="rId9"/>
    <p:sldId id="340" r:id="rId10"/>
    <p:sldId id="342" r:id="rId11"/>
    <p:sldId id="349" r:id="rId12"/>
    <p:sldId id="344" r:id="rId13"/>
    <p:sldId id="350" r:id="rId14"/>
    <p:sldId id="348" r:id="rId15"/>
    <p:sldId id="353" r:id="rId16"/>
    <p:sldId id="35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pyeditor" initials="CE-J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D25"/>
    <a:srgbClr val="EEEFD6"/>
    <a:srgbClr val="DF584A"/>
    <a:srgbClr val="F7B3BA"/>
    <a:srgbClr val="FFD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94633" autoAdjust="0"/>
  </p:normalViewPr>
  <p:slideViewPr>
    <p:cSldViewPr snapToGrid="0" snapToObjects="1">
      <p:cViewPr>
        <p:scale>
          <a:sx n="79" d="100"/>
          <a:sy n="79" d="100"/>
        </p:scale>
        <p:origin x="-10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B5C72A-7EE3-455A-95E1-A79A80A99B89}" type="datetime1">
              <a:rPr lang="en-US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7005B84-EFC2-4FBC-92CC-9968AC703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7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Basic Practice of Statistics - 3rd Edition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Chapter 5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4F941F-3703-4FA3-9604-6DD1AF4F6829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5B84-EFC2-4FBC-92CC-9968AC7033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17.01 would </a:t>
            </a:r>
            <a:r>
              <a:rPr lang="en-US" baseline="0" smtClean="0"/>
              <a:t>be useful here!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5B84-EFC2-4FBC-92CC-9968AC7033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93BF13-ED70-4520-BB53-39AE5A0187D4}" type="slidenum">
              <a:rPr lang="en-US" altLang="en-US" sz="1200">
                <a:latin typeface="Calibri" pitchFamily="34" charset="0"/>
              </a:rPr>
              <a:pPr eaLnBrk="1" hangingPunct="1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E41B-DC42-417E-A0B7-C87892EBB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030A-EB1B-42D9-B220-F99C6FD47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6013-A07E-4B62-B6E9-BA87B56E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BPS - 5th Ed.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900C0B-47BA-4DF8-AFC5-6E1F977B6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9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088D3F-4B24-4027-BCD1-1486F9464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07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36B2-B467-4880-AB23-8F1A06B4F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84A2-600D-45DC-90E1-4B77835C7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C45-FA2A-4F7D-9726-107463EE8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9DC8-80F5-4DB1-8B11-0234F6F8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C0E0-2D67-4F09-9805-E820004D8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2F01-9F1B-4D00-8A3D-B52C881BB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9381-81E4-45CA-81DC-B46CB546C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2A003-8710-4CD4-8110-33E468165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8D743-E708-45B6-8E91-6185BD036C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7381" y="2889076"/>
            <a:ext cx="4267199" cy="124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none" dirty="0">
                <a:latin typeface="Arial" charset="0"/>
                <a:cs typeface="Arial" charset="0"/>
              </a:rPr>
              <a:t>CHAPTER </a:t>
            </a:r>
            <a:r>
              <a:rPr lang="en-US" sz="3200" b="1" dirty="0" smtClean="0">
                <a:latin typeface="Arial" charset="0"/>
                <a:cs typeface="Arial" charset="0"/>
              </a:rPr>
              <a:t>17</a:t>
            </a:r>
            <a:r>
              <a:rPr lang="en-US" sz="3200" b="1" cap="none" dirty="0" smtClean="0">
                <a:latin typeface="Arial" charset="0"/>
                <a:cs typeface="Arial" charset="0"/>
              </a:rPr>
              <a:t>:</a:t>
            </a:r>
            <a:br>
              <a:rPr lang="en-US" sz="3200" b="1" cap="none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Tests of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Significance: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The Basics</a:t>
            </a:r>
            <a:endParaRPr lang="en-US" sz="2800" b="1" cap="none" dirty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5691334"/>
            <a:ext cx="3309803" cy="407065"/>
          </a:xfrm>
        </p:spPr>
        <p:txBody>
          <a:bodyPr>
            <a:normAutofit fontScale="77500" lnSpcReduction="20000"/>
          </a:bodyPr>
          <a:lstStyle/>
          <a:p>
            <a:pPr algn="r" eaLnBrk="1" hangingPunct="1"/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Lecture PowerPoint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4128" y="4441444"/>
            <a:ext cx="397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27CA3"/>
                </a:solidFill>
                <a:cs typeface="Arial" pitchFamily="34" charset="0"/>
              </a:rPr>
              <a:t>Basic Practice of Statistics</a:t>
            </a:r>
            <a:endParaRPr lang="en-US" sz="2000" i="1" dirty="0">
              <a:solidFill>
                <a:srgbClr val="727CA3"/>
              </a:solidFill>
              <a:cs typeface="Arial" pitchFamily="34" charset="0"/>
            </a:endParaRPr>
          </a:p>
          <a:p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7</a:t>
            </a:r>
            <a:r>
              <a:rPr lang="en-US" baseline="30000" dirty="0" smtClean="0">
                <a:solidFill>
                  <a:srgbClr val="727CA3"/>
                </a:solidFill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 Edition</a:t>
            </a:r>
            <a:endParaRPr lang="en-US" dirty="0">
              <a:solidFill>
                <a:srgbClr val="727CA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47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108156"/>
            <a:ext cx="8589962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Tests of significance</a:t>
            </a:r>
            <a:endParaRPr lang="en-US" altLang="en-US" sz="3600" dirty="0"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01445" y="1347898"/>
            <a:ext cx="8001519" cy="543636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TESTS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OF SIGNIFICANCE: THE FOUR-STEP PROCESS</a:t>
            </a: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What is the practical question that requires a statistical test?</a:t>
            </a: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Identify the parameter, state null and alternative hypotheses, and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the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type of test that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fits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your situation.</a:t>
            </a: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Carry out the test in three phases:</a:t>
            </a:r>
          </a:p>
          <a:p>
            <a:pPr marL="36576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Check the conditions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the test you plan to use.</a:t>
            </a:r>
          </a:p>
          <a:p>
            <a:pPr marL="36576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Calculate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test statistic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Find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Return to the practical question to describe your results in this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944" y="1347898"/>
            <a:ext cx="7846144" cy="4890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21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119042"/>
            <a:ext cx="8589962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Tests for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a population 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mean</a:t>
            </a:r>
            <a:endParaRPr lang="en-US" altLang="en-US" sz="3600" dirty="0"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1445" y="1347898"/>
                <a:ext cx="8001519" cy="5436367"/>
              </a:xfrm>
            </p:spPr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sz="2300" b="1" i="1" cap="sm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3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TEST FOR A </a:t>
                </a:r>
                <a:r>
                  <a:rPr lang="en-US" sz="2300" b="1" cap="all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POPulaTION</a:t>
                </a:r>
                <a:r>
                  <a:rPr lang="en-US" sz="23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mean</a:t>
                </a:r>
                <a:endParaRPr lang="en-US" sz="2300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SRS of size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 Normal population that has unknown mean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known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standard deviation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To test the null hypothesis that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specified value,</a:t>
                </a:r>
              </a:p>
              <a:p>
                <a:pPr marL="0" indent="0" algn="ctr">
                  <a:buNone/>
                </a:pP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3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300" i="1" dirty="0" smtClean="0">
                        <a:latin typeface="Cambria Math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3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300" i="1" baseline="-25000" dirty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one-sample 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test statistic.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3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terms of a variable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having the standard Normal distribution, the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approximate 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test of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3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against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445" y="1347898"/>
                <a:ext cx="8001519" cy="5436367"/>
              </a:xfrm>
              <a:blipFill rotWithShape="1">
                <a:blip r:embed="rId2"/>
                <a:stretch>
                  <a:fillRect l="-685" t="-1457" r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6944" y="1347897"/>
            <a:ext cx="7846144" cy="5436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52376" r="18103" b="33893"/>
          <a:stretch/>
        </p:blipFill>
        <p:spPr bwMode="auto">
          <a:xfrm>
            <a:off x="4756873" y="5121776"/>
            <a:ext cx="2725023" cy="15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66628" r="18103" b="19121"/>
          <a:stretch/>
        </p:blipFill>
        <p:spPr bwMode="auto">
          <a:xfrm>
            <a:off x="4756872" y="5121776"/>
            <a:ext cx="2625584" cy="15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83298" r="18103" b="4064"/>
          <a:stretch/>
        </p:blipFill>
        <p:spPr bwMode="auto">
          <a:xfrm>
            <a:off x="4756873" y="5318477"/>
            <a:ext cx="2584104" cy="134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392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6143" y="206824"/>
            <a:ext cx="8356600" cy="7075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Example</a:t>
            </a:r>
            <a:endParaRPr lang="en-US" altLang="en-US" sz="24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62232" y="988660"/>
                <a:ext cx="8849033" cy="5869340"/>
              </a:xfrm>
            </p:spPr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Executives’ blood pressures</a:t>
                </a:r>
                <a:endParaRPr lang="en-US" sz="2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NCHS reports that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systolic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blood pressure for males 35 to 44 years of age has mean 128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standard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deviation 15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The medical director of a company finds, for the 72 executives in this age group, that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acc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=126.07</m:t>
                      </m:r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this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evidence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that the company's executives have a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different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mean systolic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blood pressure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the general population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342900" indent="-342900"/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: Take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be the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mean among all executives. We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want to test the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hypotheses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3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=128</m:t>
                      </m:r>
                    </m:oMath>
                  </m:oMathPara>
                </a14:m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300" i="1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3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sz="23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2300" i="1">
                          <a:latin typeface="Cambria Math"/>
                          <a:cs typeface="Arial" panose="020B0604020202020204" pitchFamily="34" charset="0"/>
                        </a:rPr>
                        <m:t>128</m:t>
                      </m:r>
                    </m:oMath>
                  </m:oMathPara>
                </a14:m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34340" lvl="1" indent="0">
                  <a:buNone/>
                </a:pP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alternative is two-sided because the medical director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not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have a particular direction in mind before examining the data.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988660"/>
                <a:ext cx="8849033" cy="5869340"/>
              </a:xfrm>
              <a:blipFill rotWithShape="1">
                <a:blip r:embed="rId2"/>
                <a:stretch>
                  <a:fillRect l="-758" t="-1350" r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95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6143" y="206824"/>
            <a:ext cx="8356600" cy="7075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Example, cont’d.</a:t>
            </a:r>
            <a:endParaRPr lang="en-US" altLang="en-US" sz="24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4465" y="988660"/>
                <a:ext cx="8672051" cy="5436367"/>
              </a:xfrm>
            </p:spPr>
            <p:txBody>
              <a:bodyPr>
                <a:normAutofit fontScale="92500"/>
              </a:bodyPr>
              <a:lstStyle/>
              <a:p>
                <a:pPr marL="68580" indent="0">
                  <a:buNone/>
                </a:pPr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Executives’ blood 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pressures, cont’d.</a:t>
                </a:r>
                <a:endParaRPr lang="en-US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As part of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“simple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conditions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,”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we are willing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assume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executives' systolic blood pressures follow a Normal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standard deviation</a:t>
                </a:r>
                <a14:m>
                  <m:oMath xmlns:m="http://schemas.openxmlformats.org/officeDocument/2006/math">
                    <m:r>
                      <a:rPr lang="en-US" sz="2300" b="0" i="0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Software can now calculate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you. Going ahead by hand, the </a:t>
                </a:r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test statistic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is</a:t>
                </a:r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23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3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3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3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3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3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126.07</m:t>
                          </m:r>
                          <m:r>
                            <a:rPr lang="en-US" sz="23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128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3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72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=−1.09</m:t>
                      </m:r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buNone/>
                </a:pP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Table A or software, we find that the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-value is 0.2758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CONCLUDE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More than 27% of the time, an SRS of size 72 from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general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male population would have a mean systolic blood pressure at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least as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far from 128 as that of the executive sample. The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3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300" i="1" dirty="0" smtClean="0">
                        <a:latin typeface="Cambria Math"/>
                        <a:cs typeface="Arial" panose="020B0604020202020204" pitchFamily="34" charset="0"/>
                      </a:rPr>
                      <m:t>=126</m:t>
                    </m:r>
                    <m:r>
                      <a:rPr lang="en-US" sz="2300" b="0" i="1" dirty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2300" i="1" dirty="0" smtClean="0">
                        <a:latin typeface="Cambria Math"/>
                        <a:cs typeface="Arial" panose="020B0604020202020204" pitchFamily="34" charset="0"/>
                      </a:rPr>
                      <m:t>07</m:t>
                    </m:r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therefore not good evidence that executives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other men.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465" y="988660"/>
                <a:ext cx="8672051" cy="5436367"/>
              </a:xfrm>
              <a:blipFill rotWithShape="1">
                <a:blip r:embed="rId2"/>
                <a:stretch>
                  <a:fillRect l="-492" t="-785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564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736" y="-32662"/>
            <a:ext cx="83566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Significance from a table*</a:t>
            </a:r>
            <a:endParaRPr lang="en-US" altLang="en-US" sz="24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8319" y="1170911"/>
            <a:ext cx="7941651" cy="4467889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Statistics in practice uses technology to get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-values quickly and accurately. In the absence of suitable technology, you can get approximate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-values by comparing your test statistic with critical values from a table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SIGNIFICANCE FROM A TABLE OF CRITICAL VALUES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find the approximate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 for any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statistic, compare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(ignoring its sign) with the critical values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* at the bottom of Table C. If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falls between two values of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*, the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 falls between the two corresponding values of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 the “One-sided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or the “Two-sided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” row of Table C.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944" y="2514599"/>
            <a:ext cx="7846144" cy="2177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0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736" y="-32662"/>
            <a:ext cx="8356600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Gill Sans" charset="0"/>
                <a:ea typeface="ＭＳ Ｐゴシック" pitchFamily="34" charset="-128"/>
              </a:rPr>
              <a:t>Resampling:  Significance from a simulation*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1729" y="1170911"/>
                <a:ext cx="8538607" cy="568708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saw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Section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15.3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we can approximate the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sampling distribution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taking a very large number of SRS's of size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the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histogram of the values of the sample means,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corresponding method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taking a large number of repeated SRS's from the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population distribution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the null hypothesis is true and using these to approximate 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-values is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sometimes referred to as 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resampling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need to know is the population distribution under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assumption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the null hypothesis is true. We then resample, using software,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many times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this population distribution, compute the value of the sample statistic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each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sample, and determine the proportion of times we obtained sample values 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or </a:t>
                </a: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more extreme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that of our actual data. This proportion is an estimate of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729" y="1170911"/>
                <a:ext cx="8538607" cy="5687089"/>
              </a:xfrm>
              <a:blipFill rotWithShape="1">
                <a:blip r:embed="rId2"/>
                <a:stretch>
                  <a:fillRect l="-571" t="-536" r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75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736" y="-32662"/>
            <a:ext cx="8356600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Gill Sans" charset="0"/>
                <a:ea typeface="ＭＳ Ｐゴシック" pitchFamily="34" charset="-128"/>
              </a:rPr>
              <a:t>Resampling:  Significance from a simulation*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8319" y="1170911"/>
            <a:ext cx="8192017" cy="568708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Comments about resampling: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 must resample in the same manner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obtain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data. If our data are obtained by an SRS, we resample by taking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repeated SRS's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population distribution determined by the null hypothesis.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Second, resampling only provided an estimate of 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-value. Repeat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resampling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obtain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estimate. Accuracy of the estimate is improved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taking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larger number of samples to estimate the sampling distribution.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resampling requires the use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75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pitchFamily="34" charset="-128"/>
              </a:rPr>
              <a:t>In chapter 17, we cover …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538320" y="1304925"/>
            <a:ext cx="7772400" cy="501015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reasoning of tests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Stating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</a:p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-value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statistical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Tests for a population mean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Significance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a table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Resampling:  Significance from a simulation*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3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2773" y="381000"/>
            <a:ext cx="7772400" cy="783771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Statistical inference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85800" y="1304925"/>
            <a:ext cx="7562850" cy="530270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Confidence intervals are one of the two most common types of statistical inference. Use a confidence interval when your goal is to estimate a population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 common type of inference, called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tests of significance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has a different goal: to assess the evidence provided by data about some claim concerning a population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significance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is a formal procedure for comparing observed data with a claim (also called a hypothesis) whose truth we want to assess.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tests use an elaborate vocabulary, but the basic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idea is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simple: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an outcome that would rarely happen if a claim were true is good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that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the claim is not true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944" y="3889011"/>
            <a:ext cx="7846144" cy="2294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0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018" y="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The reasoning of tests of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s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0176" y="1408161"/>
                <a:ext cx="8606109" cy="53518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Artificial sweeteners in colas gradually lose their sweetness over time. Manufacturers test for loss of sweetness on a scale of -10 to 10, with negative scores corresponding to a gain in sweetness, positive to loss of sweetness.  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Suppose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know that for any cola, the sweetness loss scores vary from taster to taster according to a Normal distribution with standard deviation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3600" i="1" dirty="0">
                        <a:latin typeface="Cambria Math"/>
                        <a:cs typeface="Arial" panose="020B0604020202020204" pitchFamily="34" charset="0"/>
                      </a:rPr>
                      <m:t>= 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mean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all tasters measures loss of sweetness and is different for different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colas.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 sweetness losses for a cola currently on the market, as measured by 10 trained tasters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2.0   0.4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0.7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2.0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0.4   2.2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-1.3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1.2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1.1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2.3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sweetness loss is given by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 = 1</m:t>
                    </m:r>
                    <m:r>
                      <a:rPr lang="en-US" sz="3600" b="0" i="1" dirty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02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 scores were positive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That is, most tasters found a loss of sweetness.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 the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losses are small, and two tasters (the negative scores) thought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cola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gained sweetness. Are these data good evidence that the cola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lost sweetness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storage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176" y="1408161"/>
                <a:ext cx="8606109" cy="5351868"/>
              </a:xfrm>
              <a:blipFill rotWithShape="1">
                <a:blip r:embed="rId2"/>
                <a:stretch>
                  <a:fillRect l="-709" t="-2164" r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591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018" y="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The reasoning of tests of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s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0176" y="1408160"/>
                <a:ext cx="8606109" cy="484515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make a claim and ask if the data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 evidence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against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it. We seek evidence that there is a sweetness loss, so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claim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test is that there is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loss. In that case, the mean loss for the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population of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trained testers would be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600" i="1" dirty="0" smtClean="0">
                        <a:latin typeface="Cambria Math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claim that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600" i="1" dirty="0">
                        <a:latin typeface="Cambria Math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true,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10 tasters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Normal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mean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600" i="1" dirty="0">
                        <a:latin typeface="Cambria Math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standard deviation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600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3600" b="0" i="1" dirty="0" smtClean="0">
                        <a:latin typeface="Cambria Math"/>
                        <a:cs typeface="Arial" panose="020B0604020202020204" pitchFamily="34" charset="0"/>
                      </a:rPr>
                      <m:t>=0.316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This is like calculations we did in Chapter 15—we can locate our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1.02 in this distribution and comment on whether it is surprising.</a:t>
                </a:r>
              </a:p>
            </p:txBody>
          </p:sp>
        </mc:Choice>
        <mc:Fallback xmlns="">
          <p:sp>
            <p:nvSpPr>
              <p:cNvPr id="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176" y="1408160"/>
                <a:ext cx="8606109" cy="4845155"/>
              </a:xfrm>
              <a:blipFill rotWithShape="1">
                <a:blip r:embed="rId3"/>
                <a:stretch>
                  <a:fillRect l="-1063" t="-3019" r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372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831" y="-313753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Stating hypotheses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0831" y="905447"/>
                <a:ext cx="8354963" cy="5702182"/>
              </a:xfrm>
            </p:spPr>
            <p:txBody>
              <a:bodyPr>
                <a:noAutofit/>
              </a:bodyPr>
              <a:lstStyle/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A significance test starts with a careful statement of the claims we want to compare. 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claim tested by a statistical test is called the </a:t>
                </a:r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null hypothesis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1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). The test is designed to assess the strength of the evidence against the null hypothesis. Often the null hypothesis is a statement of “no difference.” 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claim about the population that we are trying to find evidence for is the </a:t>
                </a:r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alternative hypothesis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1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). The alternative is </a:t>
                </a:r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one-sided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it states that a parameter is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larger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or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smaller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 the null hypothesis value. It is </a:t>
                </a:r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two-sided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it states that the parameter is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from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null value (it could be either smaller or larger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sweetness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example, our hypotheses are </a:t>
                </a:r>
              </a:p>
              <a:p>
                <a:pPr marL="68580" indent="0" algn="ctr">
                  <a:buNone/>
                </a:pPr>
                <a:r>
                  <a:rPr lang="en-US" sz="21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1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1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 algn="ctr">
                  <a:buNone/>
                </a:pPr>
                <a:r>
                  <a:rPr lang="en-US" sz="21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1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1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 0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alternative hypothesis is one-sided because we are interested only in whether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cola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lost sweetness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831" y="905447"/>
                <a:ext cx="8354963" cy="5702182"/>
              </a:xfrm>
              <a:blipFill rotWithShape="1">
                <a:blip r:embed="rId2"/>
                <a:stretch>
                  <a:fillRect l="-511" t="-642" r="-1021" b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6227" y="1637073"/>
            <a:ext cx="8478561" cy="2993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0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-187222"/>
            <a:ext cx="8316913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126667"/>
                <a:ext cx="8981768" cy="57021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Does the job satisfaction of assembly workers differ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their work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machine-paced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rather than self-paced? Assign workers either to an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assembly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moving at a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fixed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pace or to a self-paced setting. All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subjects work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in both settings, in random order. This is a matched pairs design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After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two weeks in each work setting, the workers take a test of job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satisfaction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response variable is the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satisfaction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scores, self-paced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minus machine-paced.</a:t>
                </a: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parameter of interest is the mean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differences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scores in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population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of all assembly workers. The null hypothesis says that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 is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between self-paced and machine-paced work, that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  <a:cs typeface="Arial" panose="020B0604020202020204" pitchFamily="34" charset="0"/>
                        </a:rPr>
                        <m:t> : </m:t>
                      </m:r>
                      <m:r>
                        <a:rPr lang="en-US" sz="2400" i="1" dirty="0">
                          <a:latin typeface="Cambria Math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sz="2400" i="1" dirty="0">
                          <a:latin typeface="Cambria Math"/>
                          <a:cs typeface="Arial" panose="020B0604020202020204" pitchFamily="34" charset="0"/>
                        </a:rPr>
                        <m:t> = 0</m:t>
                      </m:r>
                    </m:oMath>
                  </m:oMathPara>
                </a14:m>
                <a:endParaRPr lang="en-US" sz="2400" i="1" dirty="0">
                  <a:latin typeface="Cambria Math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authors of the study wanted to know if the two work conditions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have different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levels of job satisfaction. They did not specify the direction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the difference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alternative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hypothesis is therefore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two-sided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cs typeface="Arial" panose="020B0604020202020204" pitchFamily="34" charset="0"/>
                        </a:rPr>
                        <m:t>𝐻</m:t>
                      </m:r>
                      <m:r>
                        <a:rPr lang="en-US" sz="2400" b="0" i="1" baseline="-25000" dirty="0" smtClean="0"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 baseline="-25000" dirty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  <a:cs typeface="Arial" panose="020B0604020202020204" pitchFamily="34" charset="0"/>
                        </a:rPr>
                        <m:t>: 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sz="2400" i="1" dirty="0">
                          <a:latin typeface="Cambria Math"/>
                          <a:cs typeface="Arial" panose="020B0604020202020204" pitchFamily="34" charset="0"/>
                        </a:rPr>
                        <m:t>≠0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6667"/>
                <a:ext cx="8981768" cy="5702182"/>
              </a:xfrm>
              <a:blipFill rotWithShape="1">
                <a:blip r:embed="rId2"/>
                <a:stretch>
                  <a:fillRect l="-475" t="-1283" r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62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0840" y="34416"/>
            <a:ext cx="8458200" cy="1219200"/>
          </a:xfrm>
        </p:spPr>
        <p:txBody>
          <a:bodyPr/>
          <a:lstStyle/>
          <a:p>
            <a:pPr eaLnBrk="1" hangingPunct="1"/>
            <a:r>
              <a:rPr lang="en-US" altLang="en-US" sz="4000" i="1" dirty="0" smtClean="0">
                <a:latin typeface="Gill Sans" charset="0"/>
                <a:ea typeface="ＭＳ Ｐゴシック" pitchFamily="34" charset="-128"/>
              </a:rPr>
              <a:t>P-</a:t>
            </a: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value and statistical significance</a:t>
            </a:r>
            <a:endParaRPr lang="en-US" altLang="en-US" sz="4000" i="1" dirty="0" smtClean="0"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01445" y="1200407"/>
            <a:ext cx="8001519" cy="5170896"/>
          </a:xfrm>
        </p:spPr>
        <p:txBody>
          <a:bodyPr>
            <a:normAutofit fontScale="92500"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null hypothesis </a:t>
            </a:r>
            <a:r>
              <a:rPr lang="en-US" sz="2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states the claim that we are seeking evidence against. The probability that measures the strength of the evidence against a null hypothesis is called a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statistic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calculated from the sample data measures how far the data diverge from what we would expect if the null hypothesis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were true. Large values of the statistic show that the data are not consistent with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probability, computed assuming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is true, that the statistic would take a value as extreme as or more extreme than the one actually observed is called the </a:t>
            </a:r>
            <a:r>
              <a:rPr lang="en-US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of the test. The smaller the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-value, the stronger the evidence against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provided by the data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-values are evidence against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because they say that the observed result is unlikely to occur when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is true. 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-values fail to give convincing evidence against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because they say that the observed result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could have occurred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by chance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were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944" y="2182761"/>
            <a:ext cx="7846144" cy="2448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0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9"/>
          <p:cNvSpPr>
            <a:spLocks noGrp="1" noChangeArrowheads="1"/>
          </p:cNvSpPr>
          <p:nvPr>
            <p:ph type="title"/>
          </p:nvPr>
        </p:nvSpPr>
        <p:spPr>
          <a:xfrm>
            <a:off x="503874" y="73741"/>
            <a:ext cx="8458200" cy="1219200"/>
          </a:xfrm>
        </p:spPr>
        <p:txBody>
          <a:bodyPr>
            <a:noAutofit/>
          </a:bodyPr>
          <a:lstStyle/>
          <a:p>
            <a:r>
              <a:rPr lang="en-US" altLang="en-US" sz="4000" i="1" dirty="0">
                <a:latin typeface="Gill Sans" charset="0"/>
                <a:ea typeface="ＭＳ Ｐゴシック" pitchFamily="34" charset="-128"/>
              </a:rPr>
              <a:t>P</a:t>
            </a:r>
            <a:r>
              <a:rPr lang="en-US" altLang="en-US" sz="4000" dirty="0">
                <a:latin typeface="Gill Sans" charset="0"/>
                <a:ea typeface="ＭＳ Ｐゴシック" pitchFamily="34" charset="-128"/>
              </a:rPr>
              <a:t>-value and statistical significance</a:t>
            </a:r>
            <a:endParaRPr lang="en-US" altLang="en-US" sz="2800" dirty="0" smtClean="0"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1445" y="1200407"/>
            <a:ext cx="8001519" cy="5170896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Tests of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assess the evidence against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If the evidence is strong,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confidently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 favor of the alternative.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conclusion in a significance test comes down to: </a:t>
            </a:r>
          </a:p>
          <a:p>
            <a:pPr marL="365760" lvl="1" indent="0">
              <a:buNone/>
            </a:pP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-value small → reject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→ conclude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(in context)</a:t>
            </a:r>
          </a:p>
          <a:p>
            <a:pPr marL="365760" lvl="1" indent="0">
              <a:spcAft>
                <a:spcPts val="600"/>
              </a:spcAft>
              <a:buNone/>
            </a:pP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-value large → fail to reject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→ cannot conclude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(in context)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is no rule for how small a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 we should require in order to reject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— it’s a matter of judgment and depends on the specific circumstances. But we can compare the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 with a fixed value that we regard as decisive, called the significance level. We write it as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the Greek letter alpha. When our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 is less than the chosen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we say that the result is statistically significant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-value is smaller than alpha, we say that the data are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statistically significant at level </a:t>
            </a:r>
            <a:r>
              <a:rPr lang="en-US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The quantity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is called the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level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or the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significance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144487"/>
            <a:ext cx="7846144" cy="1069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818" y="5395805"/>
            <a:ext cx="7846144" cy="975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71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5514</TotalTime>
  <Words>2111</Words>
  <Application>Microsoft Office PowerPoint</Application>
  <PresentationFormat>On-screen Show (4:3)</PresentationFormat>
  <Paragraphs>111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CHAPTER 17: Tests of Significance: The Basics</vt:lpstr>
      <vt:lpstr>In chapter 17, we cover …</vt:lpstr>
      <vt:lpstr>Statistical inference</vt:lpstr>
      <vt:lpstr>The reasoning of tests of significance</vt:lpstr>
      <vt:lpstr>The reasoning of tests of significance</vt:lpstr>
      <vt:lpstr>Stating hypotheses</vt:lpstr>
      <vt:lpstr>Example</vt:lpstr>
      <vt:lpstr>P-value and statistical significance</vt:lpstr>
      <vt:lpstr>P-value and statistical significance</vt:lpstr>
      <vt:lpstr>Tests of significance</vt:lpstr>
      <vt:lpstr>Tests for a population mean</vt:lpstr>
      <vt:lpstr>Example</vt:lpstr>
      <vt:lpstr>Example, cont’d.</vt:lpstr>
      <vt:lpstr>Significance from a table*</vt:lpstr>
      <vt:lpstr>Resampling:  Significance from a simulation*</vt:lpstr>
      <vt:lpstr>Resampling:  Significance from a simulation*</vt:lpstr>
    </vt:vector>
  </TitlesOfParts>
  <Company>ISD 194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0:  Getting Started</dc:title>
  <dc:creator>drmark.gebert@gmail.com</dc:creator>
  <cp:lastModifiedBy>Anzhi Li</cp:lastModifiedBy>
  <cp:revision>346</cp:revision>
  <dcterms:created xsi:type="dcterms:W3CDTF">2011-07-11T00:21:16Z</dcterms:created>
  <dcterms:modified xsi:type="dcterms:W3CDTF">2015-08-12T20:18:04Z</dcterms:modified>
</cp:coreProperties>
</file>